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oleObject1.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2.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drawings/drawing2.xml" ContentType="application/vnd.openxmlformats-officedocument.drawingml.chartshapes+xml"/>
  <Override PartName="/ppt/charts/chart5.xml" ContentType="application/vnd.openxmlformats-officedocument.drawingml.chart+xml"/>
  <Override PartName="/ppt/theme/themeOverride1.xml" ContentType="application/vnd.openxmlformats-officedocument.themeOverride+xml"/>
  <Override PartName="/ppt/charts/chart6.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332"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8"/>
    <p:restoredTop sz="94630"/>
  </p:normalViewPr>
  <p:slideViewPr>
    <p:cSldViewPr snapToGrid="0" snapToObjects="1">
      <p:cViewPr varScale="1">
        <p:scale>
          <a:sx n="104" d="100"/>
          <a:sy n="104" d="100"/>
        </p:scale>
        <p:origin x="-1144" y="5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presProps" Target="presProps.xml"/><Relationship Id="rId81" Type="http://schemas.openxmlformats.org/officeDocument/2006/relationships/viewProps" Target="viewProps.xml"/><Relationship Id="rId82" Type="http://schemas.openxmlformats.org/officeDocument/2006/relationships/theme" Target="theme/theme1.xml"/><Relationship Id="rId83"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notesMaster" Target="notesMasters/notesMaster1.xml"/><Relationship Id="rId79" Type="http://schemas.openxmlformats.org/officeDocument/2006/relationships/printerSettings" Target="printerSettings/printerSettings1.bin"/><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Tim\Documents\nvidia-warp-sizing\figures\all_data.xlsx" TargetMode="External"/><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Tim\Documents\nvidia-warp-sizing\figures\all_data_pre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Tim\Documents\nvidia-warp-sizing\figures\all_data_pre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Tim\Dropbox\3mt\results-2.xlsx" TargetMode="External"/><Relationship Id="rId2"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package" Target="../embeddings/Microsoft_Excel_Sheet1.xlsx"/></Relationships>
</file>

<file path=ppt/charts/_rels/chart6.xml.rels><?xml version="1.0" encoding="UTF-8" standalone="yes"?>
<Relationships xmlns="http://schemas.openxmlformats.org/package/2006/relationships"><Relationship Id="rId1" Type="http://schemas.openxmlformats.org/officeDocument/2006/relationships/oleObject" Target="file:///C:\Users\Tim\AppData\Local\Temp\p4v\tgrogers-new-pc_aamodt-pc08.ece.ubc.ca_1666\depot\papers\warp_scheduling_2\figures\all_results%2397.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taamodt:Documents:research:BF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814934653292785"/>
          <c:y val="0.0433586633860982"/>
          <c:w val="0.902357002755424"/>
          <c:h val="0.805836506800286"/>
        </c:manualLayout>
      </c:layout>
      <c:lineChart>
        <c:grouping val="standard"/>
        <c:varyColors val="0"/>
        <c:ser>
          <c:idx val="0"/>
          <c:order val="0"/>
          <c:tx>
            <c:v>Warp Size 4</c:v>
          </c:tx>
          <c:spPr>
            <a:ln w="0">
              <a:solidFill>
                <a:schemeClr val="tx1"/>
              </a:solidFill>
            </a:ln>
          </c:spPr>
          <c:marker>
            <c:symbol val="diamond"/>
            <c:size val="3"/>
            <c:spPr>
              <a:solidFill>
                <a:schemeClr val="tx1"/>
              </a:solidFill>
              <a:ln>
                <a:solidFill>
                  <a:schemeClr val="tx1"/>
                </a:solidFill>
              </a:ln>
            </c:spPr>
          </c:marker>
          <c:val>
            <c:numRef>
              <c:f>all_trace!$A$2:$A$165</c:f>
              <c:numCache>
                <c:formatCode>General</c:formatCode>
                <c:ptCount val="164"/>
                <c:pt idx="0">
                  <c:v>0.57</c:v>
                </c:pt>
                <c:pt idx="1">
                  <c:v>0.62</c:v>
                </c:pt>
                <c:pt idx="2">
                  <c:v>0.78</c:v>
                </c:pt>
                <c:pt idx="3">
                  <c:v>0.8</c:v>
                </c:pt>
                <c:pt idx="4">
                  <c:v>0.81</c:v>
                </c:pt>
                <c:pt idx="5">
                  <c:v>0.82</c:v>
                </c:pt>
                <c:pt idx="6">
                  <c:v>0.82</c:v>
                </c:pt>
                <c:pt idx="7">
                  <c:v>0.83</c:v>
                </c:pt>
                <c:pt idx="8">
                  <c:v>0.85</c:v>
                </c:pt>
                <c:pt idx="9">
                  <c:v>0.89</c:v>
                </c:pt>
                <c:pt idx="10">
                  <c:v>0.9</c:v>
                </c:pt>
                <c:pt idx="11">
                  <c:v>0.91</c:v>
                </c:pt>
                <c:pt idx="12">
                  <c:v>0.92</c:v>
                </c:pt>
                <c:pt idx="13">
                  <c:v>0.92</c:v>
                </c:pt>
                <c:pt idx="14">
                  <c:v>0.93</c:v>
                </c:pt>
                <c:pt idx="15">
                  <c:v>0.94</c:v>
                </c:pt>
                <c:pt idx="16">
                  <c:v>0.96</c:v>
                </c:pt>
                <c:pt idx="17">
                  <c:v>0.97</c:v>
                </c:pt>
                <c:pt idx="18">
                  <c:v>0.97</c:v>
                </c:pt>
                <c:pt idx="19">
                  <c:v>0.97</c:v>
                </c:pt>
                <c:pt idx="20">
                  <c:v>0.98</c:v>
                </c:pt>
                <c:pt idx="21">
                  <c:v>0.98</c:v>
                </c:pt>
                <c:pt idx="22">
                  <c:v>0.99</c:v>
                </c:pt>
                <c:pt idx="23">
                  <c:v>0.99</c:v>
                </c:pt>
                <c:pt idx="24">
                  <c:v>0.99</c:v>
                </c:pt>
                <c:pt idx="25">
                  <c:v>1.0</c:v>
                </c:pt>
                <c:pt idx="26">
                  <c:v>1.0</c:v>
                </c:pt>
                <c:pt idx="27">
                  <c:v>1.0</c:v>
                </c:pt>
                <c:pt idx="28">
                  <c:v>1.0</c:v>
                </c:pt>
                <c:pt idx="29">
                  <c:v>1.0</c:v>
                </c:pt>
                <c:pt idx="30">
                  <c:v>1.0</c:v>
                </c:pt>
                <c:pt idx="31">
                  <c:v>1.0</c:v>
                </c:pt>
                <c:pt idx="32">
                  <c:v>1.0</c:v>
                </c:pt>
                <c:pt idx="33">
                  <c:v>1.0</c:v>
                </c:pt>
                <c:pt idx="34">
                  <c:v>1.0</c:v>
                </c:pt>
                <c:pt idx="35">
                  <c:v>1.0</c:v>
                </c:pt>
                <c:pt idx="36">
                  <c:v>1.0</c:v>
                </c:pt>
                <c:pt idx="37">
                  <c:v>1.0</c:v>
                </c:pt>
                <c:pt idx="38">
                  <c:v>1.0</c:v>
                </c:pt>
                <c:pt idx="39">
                  <c:v>1.0</c:v>
                </c:pt>
                <c:pt idx="40">
                  <c:v>1.0</c:v>
                </c:pt>
                <c:pt idx="41">
                  <c:v>1.0</c:v>
                </c:pt>
                <c:pt idx="42">
                  <c:v>1.0</c:v>
                </c:pt>
                <c:pt idx="43">
                  <c:v>1.0</c:v>
                </c:pt>
                <c:pt idx="44">
                  <c:v>1.0</c:v>
                </c:pt>
                <c:pt idx="45">
                  <c:v>1.0</c:v>
                </c:pt>
                <c:pt idx="46">
                  <c:v>1.0</c:v>
                </c:pt>
                <c:pt idx="47">
                  <c:v>1.0</c:v>
                </c:pt>
                <c:pt idx="48">
                  <c:v>1.0</c:v>
                </c:pt>
                <c:pt idx="49">
                  <c:v>1.0</c:v>
                </c:pt>
                <c:pt idx="50">
                  <c:v>1.0</c:v>
                </c:pt>
                <c:pt idx="51">
                  <c:v>1.0</c:v>
                </c:pt>
                <c:pt idx="52">
                  <c:v>1.0</c:v>
                </c:pt>
                <c:pt idx="53">
                  <c:v>1.0</c:v>
                </c:pt>
                <c:pt idx="54">
                  <c:v>1.0</c:v>
                </c:pt>
                <c:pt idx="55">
                  <c:v>1.0</c:v>
                </c:pt>
                <c:pt idx="56">
                  <c:v>1.0</c:v>
                </c:pt>
                <c:pt idx="57">
                  <c:v>1.0</c:v>
                </c:pt>
                <c:pt idx="58">
                  <c:v>1.0</c:v>
                </c:pt>
                <c:pt idx="59">
                  <c:v>1.0</c:v>
                </c:pt>
                <c:pt idx="60">
                  <c:v>1.0</c:v>
                </c:pt>
                <c:pt idx="61">
                  <c:v>1.0</c:v>
                </c:pt>
                <c:pt idx="62">
                  <c:v>1.0</c:v>
                </c:pt>
                <c:pt idx="63">
                  <c:v>1.0</c:v>
                </c:pt>
                <c:pt idx="64">
                  <c:v>1.0</c:v>
                </c:pt>
                <c:pt idx="65">
                  <c:v>1.0</c:v>
                </c:pt>
                <c:pt idx="66">
                  <c:v>1.0</c:v>
                </c:pt>
                <c:pt idx="67">
                  <c:v>1.0</c:v>
                </c:pt>
                <c:pt idx="68">
                  <c:v>1.0</c:v>
                </c:pt>
                <c:pt idx="69">
                  <c:v>1.0</c:v>
                </c:pt>
                <c:pt idx="70">
                  <c:v>1.0</c:v>
                </c:pt>
                <c:pt idx="71">
                  <c:v>1.0</c:v>
                </c:pt>
                <c:pt idx="72">
                  <c:v>1.0</c:v>
                </c:pt>
                <c:pt idx="73">
                  <c:v>1.0</c:v>
                </c:pt>
                <c:pt idx="74">
                  <c:v>1.0</c:v>
                </c:pt>
                <c:pt idx="75">
                  <c:v>1.0</c:v>
                </c:pt>
                <c:pt idx="76">
                  <c:v>1.0</c:v>
                </c:pt>
                <c:pt idx="77">
                  <c:v>1.0</c:v>
                </c:pt>
                <c:pt idx="78">
                  <c:v>1.0</c:v>
                </c:pt>
                <c:pt idx="79">
                  <c:v>1.0</c:v>
                </c:pt>
                <c:pt idx="80">
                  <c:v>1.0</c:v>
                </c:pt>
                <c:pt idx="81">
                  <c:v>1.0</c:v>
                </c:pt>
                <c:pt idx="82">
                  <c:v>1.0</c:v>
                </c:pt>
                <c:pt idx="83">
                  <c:v>1.0</c:v>
                </c:pt>
                <c:pt idx="84">
                  <c:v>1.0</c:v>
                </c:pt>
                <c:pt idx="85">
                  <c:v>1.0</c:v>
                </c:pt>
                <c:pt idx="86">
                  <c:v>1.0</c:v>
                </c:pt>
                <c:pt idx="87">
                  <c:v>1.0</c:v>
                </c:pt>
                <c:pt idx="88">
                  <c:v>1.0</c:v>
                </c:pt>
                <c:pt idx="89">
                  <c:v>1.0</c:v>
                </c:pt>
                <c:pt idx="90">
                  <c:v>1.0</c:v>
                </c:pt>
                <c:pt idx="91">
                  <c:v>1.0</c:v>
                </c:pt>
                <c:pt idx="92">
                  <c:v>1.0</c:v>
                </c:pt>
                <c:pt idx="93">
                  <c:v>1.0</c:v>
                </c:pt>
                <c:pt idx="94">
                  <c:v>1.0</c:v>
                </c:pt>
                <c:pt idx="95">
                  <c:v>1.0</c:v>
                </c:pt>
                <c:pt idx="96">
                  <c:v>1.0</c:v>
                </c:pt>
                <c:pt idx="97">
                  <c:v>1.0</c:v>
                </c:pt>
                <c:pt idx="98">
                  <c:v>1.0</c:v>
                </c:pt>
                <c:pt idx="99">
                  <c:v>1.0</c:v>
                </c:pt>
                <c:pt idx="100">
                  <c:v>1.0</c:v>
                </c:pt>
                <c:pt idx="101">
                  <c:v>1.0</c:v>
                </c:pt>
                <c:pt idx="102">
                  <c:v>1.0</c:v>
                </c:pt>
                <c:pt idx="103">
                  <c:v>1.0</c:v>
                </c:pt>
                <c:pt idx="104">
                  <c:v>1.01</c:v>
                </c:pt>
                <c:pt idx="105">
                  <c:v>1.01</c:v>
                </c:pt>
                <c:pt idx="106">
                  <c:v>1.01</c:v>
                </c:pt>
                <c:pt idx="107">
                  <c:v>1.01</c:v>
                </c:pt>
                <c:pt idx="108">
                  <c:v>1.01</c:v>
                </c:pt>
                <c:pt idx="109">
                  <c:v>1.01</c:v>
                </c:pt>
                <c:pt idx="110">
                  <c:v>1.01</c:v>
                </c:pt>
                <c:pt idx="111">
                  <c:v>1.01</c:v>
                </c:pt>
                <c:pt idx="112">
                  <c:v>1.01</c:v>
                </c:pt>
                <c:pt idx="113">
                  <c:v>1.01</c:v>
                </c:pt>
                <c:pt idx="114">
                  <c:v>1.01</c:v>
                </c:pt>
                <c:pt idx="115">
                  <c:v>1.01</c:v>
                </c:pt>
                <c:pt idx="116">
                  <c:v>1.01</c:v>
                </c:pt>
                <c:pt idx="117">
                  <c:v>1.01</c:v>
                </c:pt>
                <c:pt idx="118">
                  <c:v>1.01</c:v>
                </c:pt>
                <c:pt idx="119">
                  <c:v>1.01</c:v>
                </c:pt>
                <c:pt idx="120">
                  <c:v>1.02</c:v>
                </c:pt>
                <c:pt idx="121">
                  <c:v>1.02</c:v>
                </c:pt>
                <c:pt idx="122">
                  <c:v>1.02</c:v>
                </c:pt>
                <c:pt idx="123">
                  <c:v>1.02</c:v>
                </c:pt>
                <c:pt idx="124">
                  <c:v>1.02</c:v>
                </c:pt>
                <c:pt idx="125">
                  <c:v>1.02</c:v>
                </c:pt>
                <c:pt idx="126">
                  <c:v>1.02</c:v>
                </c:pt>
                <c:pt idx="127">
                  <c:v>1.02</c:v>
                </c:pt>
                <c:pt idx="128">
                  <c:v>1.02</c:v>
                </c:pt>
                <c:pt idx="129">
                  <c:v>1.02</c:v>
                </c:pt>
                <c:pt idx="130">
                  <c:v>1.03</c:v>
                </c:pt>
                <c:pt idx="131">
                  <c:v>1.03</c:v>
                </c:pt>
                <c:pt idx="132">
                  <c:v>1.03</c:v>
                </c:pt>
                <c:pt idx="133">
                  <c:v>1.03</c:v>
                </c:pt>
                <c:pt idx="134">
                  <c:v>1.03</c:v>
                </c:pt>
                <c:pt idx="135">
                  <c:v>1.03</c:v>
                </c:pt>
                <c:pt idx="136">
                  <c:v>1.04</c:v>
                </c:pt>
                <c:pt idx="137">
                  <c:v>1.05</c:v>
                </c:pt>
                <c:pt idx="138">
                  <c:v>1.05</c:v>
                </c:pt>
                <c:pt idx="139">
                  <c:v>1.05</c:v>
                </c:pt>
                <c:pt idx="140">
                  <c:v>1.05</c:v>
                </c:pt>
                <c:pt idx="141">
                  <c:v>1.05</c:v>
                </c:pt>
                <c:pt idx="142">
                  <c:v>1.06</c:v>
                </c:pt>
                <c:pt idx="143">
                  <c:v>1.07</c:v>
                </c:pt>
                <c:pt idx="144">
                  <c:v>1.07</c:v>
                </c:pt>
                <c:pt idx="145">
                  <c:v>1.08</c:v>
                </c:pt>
                <c:pt idx="146">
                  <c:v>1.08</c:v>
                </c:pt>
                <c:pt idx="147">
                  <c:v>1.09</c:v>
                </c:pt>
                <c:pt idx="148">
                  <c:v>1.1</c:v>
                </c:pt>
                <c:pt idx="149">
                  <c:v>1.11</c:v>
                </c:pt>
                <c:pt idx="150">
                  <c:v>1.12</c:v>
                </c:pt>
                <c:pt idx="151">
                  <c:v>1.12</c:v>
                </c:pt>
                <c:pt idx="152">
                  <c:v>1.12</c:v>
                </c:pt>
                <c:pt idx="153">
                  <c:v>1.13</c:v>
                </c:pt>
                <c:pt idx="154">
                  <c:v>1.13</c:v>
                </c:pt>
                <c:pt idx="155">
                  <c:v>1.17</c:v>
                </c:pt>
                <c:pt idx="156">
                  <c:v>1.2</c:v>
                </c:pt>
                <c:pt idx="157">
                  <c:v>1.2</c:v>
                </c:pt>
                <c:pt idx="158">
                  <c:v>1.2</c:v>
                </c:pt>
                <c:pt idx="159">
                  <c:v>1.25</c:v>
                </c:pt>
                <c:pt idx="160">
                  <c:v>1.5</c:v>
                </c:pt>
                <c:pt idx="161">
                  <c:v>1.6</c:v>
                </c:pt>
                <c:pt idx="162">
                  <c:v>1.62</c:v>
                </c:pt>
                <c:pt idx="163">
                  <c:v>1.63</c:v>
                </c:pt>
              </c:numCache>
            </c:numRef>
          </c:val>
          <c:smooth val="0"/>
        </c:ser>
        <c:dLbls>
          <c:showLegendKey val="0"/>
          <c:showVal val="0"/>
          <c:showCatName val="0"/>
          <c:showSerName val="0"/>
          <c:showPercent val="0"/>
          <c:showBubbleSize val="0"/>
        </c:dLbls>
        <c:marker val="1"/>
        <c:smooth val="0"/>
        <c:axId val="1989181816"/>
        <c:axId val="1989879512"/>
      </c:lineChart>
      <c:catAx>
        <c:axId val="1989181816"/>
        <c:scaling>
          <c:orientation val="minMax"/>
        </c:scaling>
        <c:delete val="1"/>
        <c:axPos val="b"/>
        <c:majorTickMark val="out"/>
        <c:minorTickMark val="none"/>
        <c:tickLblPos val="nextTo"/>
        <c:crossAx val="1989879512"/>
        <c:crosses val="autoZero"/>
        <c:auto val="1"/>
        <c:lblAlgn val="ctr"/>
        <c:lblOffset val="100"/>
        <c:noMultiLvlLbl val="0"/>
      </c:catAx>
      <c:valAx>
        <c:axId val="1989879512"/>
        <c:scaling>
          <c:orientation val="minMax"/>
        </c:scaling>
        <c:delete val="0"/>
        <c:axPos val="l"/>
        <c:majorGridlines/>
        <c:title>
          <c:tx>
            <c:rich>
              <a:bodyPr rot="-5400000" vert="horz"/>
              <a:lstStyle/>
              <a:p>
                <a:pPr>
                  <a:defRPr sz="1400"/>
                </a:pPr>
                <a:r>
                  <a:rPr lang="en-CA" sz="1400" dirty="0" smtClean="0"/>
                  <a:t>IPC normalized to warp size 32</a:t>
                </a:r>
                <a:endParaRPr lang="en-CA" sz="1400" dirty="0"/>
              </a:p>
            </c:rich>
          </c:tx>
          <c:layout/>
          <c:overlay val="0"/>
        </c:title>
        <c:numFmt formatCode="General" sourceLinked="1"/>
        <c:majorTickMark val="out"/>
        <c:minorTickMark val="none"/>
        <c:tickLblPos val="nextTo"/>
        <c:crossAx val="1989181816"/>
        <c:crosses val="autoZero"/>
        <c:crossBetween val="between"/>
      </c:valAx>
      <c:spPr>
        <a:ln>
          <a:solidFill>
            <a:schemeClr val="bg1">
              <a:lumMod val="75000"/>
            </a:schemeClr>
          </a:solidFill>
        </a:ln>
      </c:spPr>
    </c:plotArea>
    <c:legend>
      <c:legendPos val="r"/>
      <c:layout>
        <c:manualLayout>
          <c:xMode val="edge"/>
          <c:yMode val="edge"/>
          <c:x val="0.774046283412889"/>
          <c:y val="0.079657064878291"/>
          <c:w val="0.17585043294989"/>
          <c:h val="0.114958177336345"/>
        </c:manualLayout>
      </c:layout>
      <c:overlay val="0"/>
      <c:spPr>
        <a:solidFill>
          <a:schemeClr val="bg1"/>
        </a:solidFill>
        <a:ln>
          <a:solidFill>
            <a:schemeClr val="tx1"/>
          </a:solidFill>
        </a:ln>
      </c:spPr>
    </c:legend>
    <c:plotVisOnly val="1"/>
    <c:dispBlanksAs val="gap"/>
    <c:showDLblsOverMax val="0"/>
  </c:chart>
  <c:spPr>
    <a:ln>
      <a:noFill/>
    </a:ln>
  </c:spPr>
  <c:txPr>
    <a:bodyPr/>
    <a:lstStyle/>
    <a:p>
      <a:pPr>
        <a:defRPr sz="1600" b="1">
          <a:solidFill>
            <a:sysClr val="windowText" lastClr="000000"/>
          </a:solidFill>
          <a:latin typeface="Arial" panose="020B0604020202020204" pitchFamily="34" charset="0"/>
          <a:cs typeface="Arial" panose="020B0604020202020204" pitchFamily="34" charset="0"/>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817244174952013"/>
          <c:y val="0.061061973135711"/>
          <c:w val="0.918275582504799"/>
          <c:h val="0.550893191292265"/>
        </c:manualLayout>
      </c:layout>
      <c:barChart>
        <c:barDir val="col"/>
        <c:grouping val="clustered"/>
        <c:varyColors val="0"/>
        <c:ser>
          <c:idx val="0"/>
          <c:order val="0"/>
          <c:tx>
            <c:strRef>
              <c:f>ganging_perf!$AD$3</c:f>
              <c:strCache>
                <c:ptCount val="1"/>
                <c:pt idx="0">
                  <c:v>WS 32</c:v>
                </c:pt>
              </c:strCache>
            </c:strRef>
          </c:tx>
          <c:spPr>
            <a:solidFill>
              <a:srgbClr val="C00000"/>
            </a:solidFill>
            <a:ln>
              <a:solidFill>
                <a:schemeClr val="tx1"/>
              </a:solidFill>
            </a:ln>
            <a:effectLst/>
          </c:spPr>
          <c:invertIfNegative val="0"/>
          <c:cat>
            <c:multiLvlStrRef>
              <c:f>ganging_perf!$AB$4:$AC$9</c:f>
              <c:multiLvlStrCache>
                <c:ptCount val="6"/>
                <c:lvl>
                  <c:pt idx="0">
                    <c:v>CoMD</c:v>
                  </c:pt>
                  <c:pt idx="1">
                    <c:v>Lighting</c:v>
                  </c:pt>
                  <c:pt idx="2">
                    <c:v>GamePhysics</c:v>
                  </c:pt>
                  <c:pt idx="3">
                    <c:v>ObjClassifier</c:v>
                  </c:pt>
                  <c:pt idx="4">
                    <c:v>Raytracing</c:v>
                  </c:pt>
                  <c:pt idx="5">
                    <c:v>HMEAN-DIV</c:v>
                  </c:pt>
                </c:lvl>
                <c:lvl>
                  <c:pt idx="0">
                    <c:v>Divergent Applications</c:v>
                  </c:pt>
                </c:lvl>
              </c:multiLvlStrCache>
            </c:multiLvlStrRef>
          </c:cat>
          <c:val>
            <c:numRef>
              <c:f>ganging_perf!$AD$4:$AD$9</c:f>
              <c:numCache>
                <c:formatCode>General</c:formatCode>
                <c:ptCount val="6"/>
                <c:pt idx="0">
                  <c:v>1.0</c:v>
                </c:pt>
                <c:pt idx="1">
                  <c:v>1.0</c:v>
                </c:pt>
                <c:pt idx="2">
                  <c:v>1.0</c:v>
                </c:pt>
                <c:pt idx="3">
                  <c:v>1.0</c:v>
                </c:pt>
                <c:pt idx="4">
                  <c:v>1.0</c:v>
                </c:pt>
                <c:pt idx="5">
                  <c:v>1.0</c:v>
                </c:pt>
              </c:numCache>
            </c:numRef>
          </c:val>
        </c:ser>
        <c:ser>
          <c:idx val="1"/>
          <c:order val="1"/>
          <c:tx>
            <c:strRef>
              <c:f>ganging_perf!$AE$3</c:f>
              <c:strCache>
                <c:ptCount val="1"/>
                <c:pt idx="0">
                  <c:v>WS 4</c:v>
                </c:pt>
              </c:strCache>
            </c:strRef>
          </c:tx>
          <c:spPr>
            <a:solidFill>
              <a:schemeClr val="accent1">
                <a:lumMod val="60000"/>
                <a:lumOff val="40000"/>
              </a:schemeClr>
            </a:solidFill>
            <a:ln>
              <a:solidFill>
                <a:schemeClr val="tx1"/>
              </a:solidFill>
            </a:ln>
            <a:effectLst/>
          </c:spPr>
          <c:invertIfNegative val="0"/>
          <c:cat>
            <c:multiLvlStrRef>
              <c:f>ganging_perf!$AB$4:$AC$9</c:f>
              <c:multiLvlStrCache>
                <c:ptCount val="6"/>
                <c:lvl>
                  <c:pt idx="0">
                    <c:v>CoMD</c:v>
                  </c:pt>
                  <c:pt idx="1">
                    <c:v>Lighting</c:v>
                  </c:pt>
                  <c:pt idx="2">
                    <c:v>GamePhysics</c:v>
                  </c:pt>
                  <c:pt idx="3">
                    <c:v>ObjClassifier</c:v>
                  </c:pt>
                  <c:pt idx="4">
                    <c:v>Raytracing</c:v>
                  </c:pt>
                  <c:pt idx="5">
                    <c:v>HMEAN-DIV</c:v>
                  </c:pt>
                </c:lvl>
                <c:lvl>
                  <c:pt idx="0">
                    <c:v>Divergent Applications</c:v>
                  </c:pt>
                </c:lvl>
              </c:multiLvlStrCache>
            </c:multiLvlStrRef>
          </c:cat>
          <c:val>
            <c:numRef>
              <c:f>ganging_perf!$AE$4:$AE$9</c:f>
              <c:numCache>
                <c:formatCode>General</c:formatCode>
                <c:ptCount val="6"/>
                <c:pt idx="0">
                  <c:v>1.28</c:v>
                </c:pt>
                <c:pt idx="1">
                  <c:v>1.32</c:v>
                </c:pt>
                <c:pt idx="2">
                  <c:v>1.2</c:v>
                </c:pt>
                <c:pt idx="3">
                  <c:v>1.63</c:v>
                </c:pt>
                <c:pt idx="4">
                  <c:v>1.62</c:v>
                </c:pt>
                <c:pt idx="5">
                  <c:v>1.387755565183922</c:v>
                </c:pt>
              </c:numCache>
            </c:numRef>
          </c:val>
        </c:ser>
        <c:ser>
          <c:idx val="2"/>
          <c:order val="2"/>
          <c:tx>
            <c:strRef>
              <c:f>ganging_perf!$AF$3</c:f>
              <c:strCache>
                <c:ptCount val="1"/>
                <c:pt idx="0">
                  <c:v>I-VWS</c:v>
                </c:pt>
              </c:strCache>
            </c:strRef>
          </c:tx>
          <c:spPr>
            <a:solidFill>
              <a:srgbClr val="FFC000"/>
            </a:solidFill>
            <a:ln>
              <a:solidFill>
                <a:schemeClr val="tx1"/>
              </a:solidFill>
            </a:ln>
            <a:effectLst/>
          </c:spPr>
          <c:invertIfNegative val="0"/>
          <c:cat>
            <c:multiLvlStrRef>
              <c:f>ganging_perf!$AB$4:$AC$9</c:f>
              <c:multiLvlStrCache>
                <c:ptCount val="6"/>
                <c:lvl>
                  <c:pt idx="0">
                    <c:v>CoMD</c:v>
                  </c:pt>
                  <c:pt idx="1">
                    <c:v>Lighting</c:v>
                  </c:pt>
                  <c:pt idx="2">
                    <c:v>GamePhysics</c:v>
                  </c:pt>
                  <c:pt idx="3">
                    <c:v>ObjClassifier</c:v>
                  </c:pt>
                  <c:pt idx="4">
                    <c:v>Raytracing</c:v>
                  </c:pt>
                  <c:pt idx="5">
                    <c:v>HMEAN-DIV</c:v>
                  </c:pt>
                </c:lvl>
                <c:lvl>
                  <c:pt idx="0">
                    <c:v>Divergent Applications</c:v>
                  </c:pt>
                </c:lvl>
              </c:multiLvlStrCache>
            </c:multiLvlStrRef>
          </c:cat>
          <c:val>
            <c:numRef>
              <c:f>ganging_perf!$AF$4:$AF$9</c:f>
              <c:numCache>
                <c:formatCode>General</c:formatCode>
                <c:ptCount val="6"/>
                <c:pt idx="0">
                  <c:v>1.27</c:v>
                </c:pt>
                <c:pt idx="1">
                  <c:v>1.28</c:v>
                </c:pt>
                <c:pt idx="2">
                  <c:v>1.13</c:v>
                </c:pt>
                <c:pt idx="3">
                  <c:v>1.57</c:v>
                </c:pt>
                <c:pt idx="4">
                  <c:v>1.6</c:v>
                </c:pt>
                <c:pt idx="5">
                  <c:v>1.3456957912216</c:v>
                </c:pt>
              </c:numCache>
            </c:numRef>
          </c:val>
        </c:ser>
        <c:ser>
          <c:idx val="3"/>
          <c:order val="3"/>
          <c:tx>
            <c:strRef>
              <c:f>ganging_perf!$AG$3</c:f>
              <c:strCache>
                <c:ptCount val="1"/>
                <c:pt idx="0">
                  <c:v>E-VWS</c:v>
                </c:pt>
              </c:strCache>
            </c:strRef>
          </c:tx>
          <c:spPr>
            <a:pattFill prst="wdDnDiag">
              <a:fgClr>
                <a:schemeClr val="tx1"/>
              </a:fgClr>
              <a:bgClr>
                <a:schemeClr val="bg1"/>
              </a:bgClr>
            </a:pattFill>
            <a:ln>
              <a:solidFill>
                <a:schemeClr val="tx1"/>
              </a:solidFill>
            </a:ln>
            <a:effectLst/>
          </c:spPr>
          <c:invertIfNegative val="0"/>
          <c:cat>
            <c:multiLvlStrRef>
              <c:f>ganging_perf!$AB$4:$AC$9</c:f>
              <c:multiLvlStrCache>
                <c:ptCount val="6"/>
                <c:lvl>
                  <c:pt idx="0">
                    <c:v>CoMD</c:v>
                  </c:pt>
                  <c:pt idx="1">
                    <c:v>Lighting</c:v>
                  </c:pt>
                  <c:pt idx="2">
                    <c:v>GamePhysics</c:v>
                  </c:pt>
                  <c:pt idx="3">
                    <c:v>ObjClassifier</c:v>
                  </c:pt>
                  <c:pt idx="4">
                    <c:v>Raytracing</c:v>
                  </c:pt>
                  <c:pt idx="5">
                    <c:v>HMEAN-DIV</c:v>
                  </c:pt>
                </c:lvl>
                <c:lvl>
                  <c:pt idx="0">
                    <c:v>Divergent Applications</c:v>
                  </c:pt>
                </c:lvl>
              </c:multiLvlStrCache>
            </c:multiLvlStrRef>
          </c:cat>
          <c:val>
            <c:numRef>
              <c:f>ganging_perf!$AG$4:$AG$9</c:f>
              <c:numCache>
                <c:formatCode>General</c:formatCode>
                <c:ptCount val="6"/>
                <c:pt idx="0">
                  <c:v>1.17</c:v>
                </c:pt>
                <c:pt idx="1">
                  <c:v>1.16</c:v>
                </c:pt>
                <c:pt idx="2">
                  <c:v>1.13</c:v>
                </c:pt>
                <c:pt idx="3">
                  <c:v>1.54</c:v>
                </c:pt>
                <c:pt idx="4">
                  <c:v>1.51</c:v>
                </c:pt>
                <c:pt idx="5">
                  <c:v>1.277684915915825</c:v>
                </c:pt>
              </c:numCache>
            </c:numRef>
          </c:val>
        </c:ser>
        <c:dLbls>
          <c:showLegendKey val="0"/>
          <c:showVal val="0"/>
          <c:showCatName val="0"/>
          <c:showSerName val="0"/>
          <c:showPercent val="0"/>
          <c:showBubbleSize val="0"/>
        </c:dLbls>
        <c:gapWidth val="219"/>
        <c:overlap val="-27"/>
        <c:axId val="-2084432792"/>
        <c:axId val="-2089523784"/>
      </c:barChart>
      <c:catAx>
        <c:axId val="-2084432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2089523784"/>
        <c:crosses val="autoZero"/>
        <c:auto val="1"/>
        <c:lblAlgn val="ctr"/>
        <c:lblOffset val="100"/>
        <c:noMultiLvlLbl val="0"/>
      </c:catAx>
      <c:valAx>
        <c:axId val="-20895237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sz="1800" b="1" i="0" baseline="0" dirty="0" smtClean="0">
                    <a:effectLst/>
                  </a:rPr>
                  <a:t>IPC normalized to warp size 32</a:t>
                </a:r>
                <a:endParaRPr lang="en-CA" dirty="0">
                  <a:effectLst/>
                </a:endParaRPr>
              </a:p>
            </c:rich>
          </c:tx>
          <c:layout/>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a:pPr>
            <a:endParaRPr lang="en-US"/>
          </a:p>
        </c:txPr>
        <c:crossAx val="-2084432792"/>
        <c:crosses val="autoZero"/>
        <c:crossBetween val="between"/>
      </c:valAx>
      <c:spPr>
        <a:noFill/>
        <a:ln>
          <a:solidFill>
            <a:schemeClr val="bg1">
              <a:lumMod val="85000"/>
            </a:schemeClr>
          </a:solidFill>
        </a:ln>
        <a:effectLst/>
      </c:spPr>
    </c:plotArea>
    <c:legend>
      <c:legendPos val="b"/>
      <c:layout>
        <c:manualLayout>
          <c:xMode val="edge"/>
          <c:yMode val="edge"/>
          <c:x val="0.0833536373903942"/>
          <c:y val="0.0284963408985642"/>
          <c:w val="0.500556275271902"/>
          <c:h val="0.0581322269116901"/>
        </c:manualLayout>
      </c:layout>
      <c:overlay val="0"/>
      <c:spPr>
        <a:solidFill>
          <a:schemeClr val="bg1"/>
        </a:solidFill>
        <a:ln>
          <a:solidFill>
            <a:schemeClr val="tx1"/>
          </a:solidFill>
        </a:ln>
        <a:effectLst/>
      </c:spPr>
      <c:txPr>
        <a:bodyPr rot="0" vert="horz"/>
        <a:lstStyle/>
        <a:p>
          <a:pPr>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600" b="1">
          <a:solidFill>
            <a:sysClr val="windowText" lastClr="000000"/>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817244174952013"/>
          <c:y val="0.0210619680858466"/>
          <c:w val="0.918275582504799"/>
          <c:h val="0.590893175076937"/>
        </c:manualLayout>
      </c:layout>
      <c:barChart>
        <c:barDir val="col"/>
        <c:grouping val="clustered"/>
        <c:varyColors val="0"/>
        <c:ser>
          <c:idx val="0"/>
          <c:order val="0"/>
          <c:tx>
            <c:strRef>
              <c:f>ganging_perf!$AM$3</c:f>
              <c:strCache>
                <c:ptCount val="1"/>
                <c:pt idx="0">
                  <c:v>WS 32</c:v>
                </c:pt>
              </c:strCache>
            </c:strRef>
          </c:tx>
          <c:spPr>
            <a:solidFill>
              <a:srgbClr val="C00000"/>
            </a:solidFill>
            <a:ln>
              <a:solidFill>
                <a:schemeClr val="tx1"/>
              </a:solidFill>
            </a:ln>
            <a:effectLst/>
          </c:spPr>
          <c:invertIfNegative val="0"/>
          <c:cat>
            <c:multiLvlStrRef>
              <c:f>ganging_perf!$AK$4:$AL$9</c:f>
              <c:multiLvlStrCache>
                <c:ptCount val="6"/>
                <c:lvl>
                  <c:pt idx="0">
                    <c:v>Game 1</c:v>
                  </c:pt>
                  <c:pt idx="1">
                    <c:v>MatrixMultiply</c:v>
                  </c:pt>
                  <c:pt idx="2">
                    <c:v>Game 2</c:v>
                  </c:pt>
                  <c:pt idx="3">
                    <c:v>FeatureDetect</c:v>
                  </c:pt>
                  <c:pt idx="4">
                    <c:v>Radix Sort</c:v>
                  </c:pt>
                  <c:pt idx="5">
                    <c:v>HMEAN-CON</c:v>
                  </c:pt>
                </c:lvl>
                <c:lvl>
                  <c:pt idx="0">
                    <c:v>Convergent Applications</c:v>
                  </c:pt>
                </c:lvl>
              </c:multiLvlStrCache>
            </c:multiLvlStrRef>
          </c:cat>
          <c:val>
            <c:numRef>
              <c:f>ganging_perf!$AM$4:$AM$9</c:f>
              <c:numCache>
                <c:formatCode>General</c:formatCode>
                <c:ptCount val="6"/>
                <c:pt idx="0">
                  <c:v>1.0</c:v>
                </c:pt>
                <c:pt idx="1">
                  <c:v>1.0</c:v>
                </c:pt>
                <c:pt idx="2">
                  <c:v>1.0</c:v>
                </c:pt>
                <c:pt idx="3">
                  <c:v>1.0</c:v>
                </c:pt>
                <c:pt idx="4">
                  <c:v>1.0</c:v>
                </c:pt>
                <c:pt idx="5">
                  <c:v>1.0</c:v>
                </c:pt>
              </c:numCache>
            </c:numRef>
          </c:val>
        </c:ser>
        <c:ser>
          <c:idx val="1"/>
          <c:order val="1"/>
          <c:tx>
            <c:strRef>
              <c:f>ganging_perf!$AN$3</c:f>
              <c:strCache>
                <c:ptCount val="1"/>
                <c:pt idx="0">
                  <c:v>WS 4</c:v>
                </c:pt>
              </c:strCache>
            </c:strRef>
          </c:tx>
          <c:spPr>
            <a:solidFill>
              <a:schemeClr val="accent1">
                <a:lumMod val="60000"/>
                <a:lumOff val="40000"/>
              </a:schemeClr>
            </a:solidFill>
            <a:ln>
              <a:solidFill>
                <a:schemeClr val="tx1"/>
              </a:solidFill>
            </a:ln>
            <a:effectLst/>
          </c:spPr>
          <c:invertIfNegative val="0"/>
          <c:cat>
            <c:multiLvlStrRef>
              <c:f>ganging_perf!$AK$4:$AL$9</c:f>
              <c:multiLvlStrCache>
                <c:ptCount val="6"/>
                <c:lvl>
                  <c:pt idx="0">
                    <c:v>Game 1</c:v>
                  </c:pt>
                  <c:pt idx="1">
                    <c:v>MatrixMultiply</c:v>
                  </c:pt>
                  <c:pt idx="2">
                    <c:v>Game 2</c:v>
                  </c:pt>
                  <c:pt idx="3">
                    <c:v>FeatureDetect</c:v>
                  </c:pt>
                  <c:pt idx="4">
                    <c:v>Radix Sort</c:v>
                  </c:pt>
                  <c:pt idx="5">
                    <c:v>HMEAN-CON</c:v>
                  </c:pt>
                </c:lvl>
                <c:lvl>
                  <c:pt idx="0">
                    <c:v>Convergent Applications</c:v>
                  </c:pt>
                </c:lvl>
              </c:multiLvlStrCache>
            </c:multiLvlStrRef>
          </c:cat>
          <c:val>
            <c:numRef>
              <c:f>ganging_perf!$AN$4:$AN$9</c:f>
              <c:numCache>
                <c:formatCode>General</c:formatCode>
                <c:ptCount val="6"/>
                <c:pt idx="0">
                  <c:v>0.79</c:v>
                </c:pt>
                <c:pt idx="1">
                  <c:v>0.81</c:v>
                </c:pt>
                <c:pt idx="2">
                  <c:v>0.58</c:v>
                </c:pt>
                <c:pt idx="3">
                  <c:v>0.82</c:v>
                </c:pt>
                <c:pt idx="4">
                  <c:v>0.75</c:v>
                </c:pt>
                <c:pt idx="5">
                  <c:v>0.737748852672454</c:v>
                </c:pt>
              </c:numCache>
            </c:numRef>
          </c:val>
        </c:ser>
        <c:ser>
          <c:idx val="2"/>
          <c:order val="2"/>
          <c:tx>
            <c:strRef>
              <c:f>ganging_perf!$AO$3</c:f>
              <c:strCache>
                <c:ptCount val="1"/>
                <c:pt idx="0">
                  <c:v>I-VWS</c:v>
                </c:pt>
              </c:strCache>
            </c:strRef>
          </c:tx>
          <c:spPr>
            <a:solidFill>
              <a:srgbClr val="FFC000"/>
            </a:solidFill>
            <a:ln>
              <a:solidFill>
                <a:schemeClr val="tx1"/>
              </a:solidFill>
            </a:ln>
            <a:effectLst/>
          </c:spPr>
          <c:invertIfNegative val="0"/>
          <c:cat>
            <c:multiLvlStrRef>
              <c:f>ganging_perf!$AK$4:$AL$9</c:f>
              <c:multiLvlStrCache>
                <c:ptCount val="6"/>
                <c:lvl>
                  <c:pt idx="0">
                    <c:v>Game 1</c:v>
                  </c:pt>
                  <c:pt idx="1">
                    <c:v>MatrixMultiply</c:v>
                  </c:pt>
                  <c:pt idx="2">
                    <c:v>Game 2</c:v>
                  </c:pt>
                  <c:pt idx="3">
                    <c:v>FeatureDetect</c:v>
                  </c:pt>
                  <c:pt idx="4">
                    <c:v>Radix Sort</c:v>
                  </c:pt>
                  <c:pt idx="5">
                    <c:v>HMEAN-CON</c:v>
                  </c:pt>
                </c:lvl>
                <c:lvl>
                  <c:pt idx="0">
                    <c:v>Convergent Applications</c:v>
                  </c:pt>
                </c:lvl>
              </c:multiLvlStrCache>
            </c:multiLvlStrRef>
          </c:cat>
          <c:val>
            <c:numRef>
              <c:f>ganging_perf!$AO$4:$AO$9</c:f>
              <c:numCache>
                <c:formatCode>General</c:formatCode>
                <c:ptCount val="6"/>
                <c:pt idx="0">
                  <c:v>1.01</c:v>
                </c:pt>
                <c:pt idx="1">
                  <c:v>1.0</c:v>
                </c:pt>
                <c:pt idx="2">
                  <c:v>1.0</c:v>
                </c:pt>
                <c:pt idx="3">
                  <c:v>0.99</c:v>
                </c:pt>
                <c:pt idx="4">
                  <c:v>0.99</c:v>
                </c:pt>
                <c:pt idx="5">
                  <c:v>0.997944029701784</c:v>
                </c:pt>
              </c:numCache>
            </c:numRef>
          </c:val>
        </c:ser>
        <c:ser>
          <c:idx val="3"/>
          <c:order val="3"/>
          <c:tx>
            <c:strRef>
              <c:f>ganging_perf!$AP$3</c:f>
              <c:strCache>
                <c:ptCount val="1"/>
                <c:pt idx="0">
                  <c:v>E-VWS</c:v>
                </c:pt>
              </c:strCache>
            </c:strRef>
          </c:tx>
          <c:spPr>
            <a:pattFill prst="wdDnDiag">
              <a:fgClr>
                <a:schemeClr val="tx1"/>
              </a:fgClr>
              <a:bgClr>
                <a:schemeClr val="bg1"/>
              </a:bgClr>
            </a:pattFill>
            <a:ln>
              <a:solidFill>
                <a:schemeClr val="tx1"/>
              </a:solidFill>
            </a:ln>
            <a:effectLst/>
          </c:spPr>
          <c:invertIfNegative val="0"/>
          <c:cat>
            <c:multiLvlStrRef>
              <c:f>ganging_perf!$AK$4:$AL$9</c:f>
              <c:multiLvlStrCache>
                <c:ptCount val="6"/>
                <c:lvl>
                  <c:pt idx="0">
                    <c:v>Game 1</c:v>
                  </c:pt>
                  <c:pt idx="1">
                    <c:v>MatrixMultiply</c:v>
                  </c:pt>
                  <c:pt idx="2">
                    <c:v>Game 2</c:v>
                  </c:pt>
                  <c:pt idx="3">
                    <c:v>FeatureDetect</c:v>
                  </c:pt>
                  <c:pt idx="4">
                    <c:v>Radix Sort</c:v>
                  </c:pt>
                  <c:pt idx="5">
                    <c:v>HMEAN-CON</c:v>
                  </c:pt>
                </c:lvl>
                <c:lvl>
                  <c:pt idx="0">
                    <c:v>Convergent Applications</c:v>
                  </c:pt>
                </c:lvl>
              </c:multiLvlStrCache>
            </c:multiLvlStrRef>
          </c:cat>
          <c:val>
            <c:numRef>
              <c:f>ganging_perf!$AP$4:$AP$9</c:f>
              <c:numCache>
                <c:formatCode>General</c:formatCode>
                <c:ptCount val="6"/>
                <c:pt idx="0">
                  <c:v>1.0</c:v>
                </c:pt>
                <c:pt idx="1">
                  <c:v>1.0</c:v>
                </c:pt>
                <c:pt idx="2">
                  <c:v>1.0</c:v>
                </c:pt>
                <c:pt idx="3">
                  <c:v>0.99</c:v>
                </c:pt>
                <c:pt idx="4">
                  <c:v>0.99</c:v>
                </c:pt>
                <c:pt idx="5">
                  <c:v>0.995975855130785</c:v>
                </c:pt>
              </c:numCache>
            </c:numRef>
          </c:val>
        </c:ser>
        <c:dLbls>
          <c:showLegendKey val="0"/>
          <c:showVal val="0"/>
          <c:showCatName val="0"/>
          <c:showSerName val="0"/>
          <c:showPercent val="0"/>
          <c:showBubbleSize val="0"/>
        </c:dLbls>
        <c:gapWidth val="219"/>
        <c:overlap val="-27"/>
        <c:axId val="-2001828328"/>
        <c:axId val="-2001791176"/>
      </c:barChart>
      <c:catAx>
        <c:axId val="-2001828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2001791176"/>
        <c:crosses val="autoZero"/>
        <c:auto val="1"/>
        <c:lblAlgn val="ctr"/>
        <c:lblOffset val="100"/>
        <c:noMultiLvlLbl val="0"/>
      </c:catAx>
      <c:valAx>
        <c:axId val="-20017911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sz="1800" b="1" i="0" baseline="0" dirty="0" smtClean="0">
                    <a:effectLst/>
                  </a:rPr>
                  <a:t>IPC normalized to warp size 32</a:t>
                </a:r>
                <a:endParaRPr lang="en-CA" dirty="0">
                  <a:effectLst/>
                </a:endParaRPr>
              </a:p>
            </c:rich>
          </c:tx>
          <c:layout/>
          <c:overlay val="0"/>
          <c:spPr>
            <a:noFill/>
            <a:ln>
              <a:noFill/>
            </a:ln>
            <a:effectLst/>
          </c:spPr>
        </c:title>
        <c:numFmt formatCode="General" sourceLinked="1"/>
        <c:majorTickMark val="none"/>
        <c:minorTickMark val="none"/>
        <c:tickLblPos val="nextTo"/>
        <c:spPr>
          <a:noFill/>
          <a:ln>
            <a:noFill/>
          </a:ln>
          <a:effectLst/>
        </c:spPr>
        <c:txPr>
          <a:bodyPr rot="-60000000" vert="horz"/>
          <a:lstStyle/>
          <a:p>
            <a:pPr>
              <a:defRPr/>
            </a:pPr>
            <a:endParaRPr lang="en-US"/>
          </a:p>
        </c:txPr>
        <c:crossAx val="-2001828328"/>
        <c:crosses val="autoZero"/>
        <c:crossBetween val="between"/>
      </c:valAx>
      <c:spPr>
        <a:noFill/>
        <a:ln>
          <a:solidFill>
            <a:schemeClr val="bg1">
              <a:lumMod val="85000"/>
            </a:schemeClr>
          </a:solidFill>
        </a:ln>
        <a:effectLst/>
      </c:spPr>
    </c:plotArea>
    <c:legend>
      <c:legendPos val="b"/>
      <c:layout>
        <c:manualLayout>
          <c:xMode val="edge"/>
          <c:yMode val="edge"/>
          <c:x val="0.0818850382940105"/>
          <c:y val="0.0214375173691524"/>
          <c:w val="0.510836468946588"/>
          <c:h val="0.0581322269116901"/>
        </c:manualLayout>
      </c:layout>
      <c:overlay val="0"/>
      <c:spPr>
        <a:solidFill>
          <a:schemeClr val="bg1"/>
        </a:solidFill>
        <a:ln>
          <a:solidFill>
            <a:schemeClr val="tx1"/>
          </a:solidFill>
        </a:ln>
        <a:effectLst/>
      </c:spPr>
      <c:txPr>
        <a:bodyPr rot="0" vert="horz"/>
        <a:lstStyle/>
        <a:p>
          <a:pPr>
            <a:defRPr/>
          </a:pPr>
          <a:endParaRPr lang="en-US"/>
        </a:p>
      </c:txPr>
    </c:legend>
    <c:plotVisOnly val="1"/>
    <c:dispBlanksAs val="gap"/>
    <c:showDLblsOverMax val="0"/>
  </c:chart>
  <c:spPr>
    <a:solidFill>
      <a:schemeClr val="bg1"/>
    </a:solidFill>
    <a:ln w="9525" cap="flat" cmpd="sng" algn="ctr">
      <a:noFill/>
      <a:round/>
    </a:ln>
    <a:effectLst/>
  </c:spPr>
  <c:txPr>
    <a:bodyPr/>
    <a:lstStyle/>
    <a:p>
      <a:pPr>
        <a:defRPr sz="1600" b="1">
          <a:solidFill>
            <a:sysClr val="windowText" lastClr="000000"/>
          </a:solidFill>
          <a:latin typeface="Arial" panose="020B0604020202020204" pitchFamily="34" charset="0"/>
          <a:cs typeface="Arial" panose="020B0604020202020204" pitchFamily="34" charset="0"/>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723706996969"/>
          <c:y val="0.0507815901902111"/>
          <c:w val="0.822545905076018"/>
          <c:h val="0.809800664655999"/>
        </c:manualLayout>
      </c:layout>
      <c:scatterChart>
        <c:scatterStyle val="lineMarker"/>
        <c:varyColors val="0"/>
        <c:ser>
          <c:idx val="1"/>
          <c:order val="0"/>
          <c:tx>
            <c:strRef>
              <c:f>'limit_mt-cache-sens'!$S$136</c:f>
              <c:strCache>
                <c:ptCount val="1"/>
                <c:pt idx="0">
                  <c:v>HMEAN Normalized IPC</c:v>
                </c:pt>
              </c:strCache>
            </c:strRef>
          </c:tx>
          <c:spPr>
            <a:ln>
              <a:solidFill>
                <a:srgbClr val="FF9900"/>
              </a:solidFill>
            </a:ln>
          </c:spPr>
          <c:marker>
            <c:symbol val="circle"/>
            <c:size val="12"/>
            <c:spPr>
              <a:solidFill>
                <a:srgbClr val="FF9900"/>
              </a:solidFill>
              <a:ln>
                <a:solidFill>
                  <a:schemeClr val="tx1"/>
                </a:solidFill>
              </a:ln>
            </c:spPr>
          </c:marker>
          <c:xVal>
            <c:numRef>
              <c:f>'limit_mt-cache-sens'!$T$135:$AH$135</c:f>
              <c:numCache>
                <c:formatCode>General</c:formatCode>
                <c:ptCount val="15"/>
                <c:pt idx="0">
                  <c:v>1.0</c:v>
                </c:pt>
                <c:pt idx="1">
                  <c:v>2.0</c:v>
                </c:pt>
                <c:pt idx="2">
                  <c:v>3.0</c:v>
                </c:pt>
                <c:pt idx="3">
                  <c:v>4.0</c:v>
                </c:pt>
                <c:pt idx="4">
                  <c:v>5.0</c:v>
                </c:pt>
                <c:pt idx="5">
                  <c:v>6.0</c:v>
                </c:pt>
                <c:pt idx="6">
                  <c:v>7.0</c:v>
                </c:pt>
                <c:pt idx="7">
                  <c:v>8.0</c:v>
                </c:pt>
                <c:pt idx="8">
                  <c:v>9.0</c:v>
                </c:pt>
                <c:pt idx="9">
                  <c:v>10.0</c:v>
                </c:pt>
                <c:pt idx="10">
                  <c:v>12.0</c:v>
                </c:pt>
                <c:pt idx="11">
                  <c:v>13.0</c:v>
                </c:pt>
                <c:pt idx="12">
                  <c:v>14.0</c:v>
                </c:pt>
                <c:pt idx="13">
                  <c:v>15.0</c:v>
                </c:pt>
                <c:pt idx="14">
                  <c:v>16.0</c:v>
                </c:pt>
              </c:numCache>
            </c:numRef>
          </c:xVal>
          <c:yVal>
            <c:numRef>
              <c:f>'limit_mt-cache-sens'!$T$136:$AH$136</c:f>
              <c:numCache>
                <c:formatCode>General</c:formatCode>
                <c:ptCount val="15"/>
                <c:pt idx="0">
                  <c:v>0.593229221048441</c:v>
                </c:pt>
                <c:pt idx="1">
                  <c:v>1.028876459829054</c:v>
                </c:pt>
                <c:pt idx="2">
                  <c:v>1.44</c:v>
                </c:pt>
                <c:pt idx="3">
                  <c:v>1.625232909335357</c:v>
                </c:pt>
                <c:pt idx="4">
                  <c:v>1.33</c:v>
                </c:pt>
                <c:pt idx="5">
                  <c:v>1.1</c:v>
                </c:pt>
                <c:pt idx="6">
                  <c:v>0.87</c:v>
                </c:pt>
                <c:pt idx="11">
                  <c:v>1.033857694798182</c:v>
                </c:pt>
                <c:pt idx="12">
                  <c:v>1.019212180627816</c:v>
                </c:pt>
                <c:pt idx="13">
                  <c:v>1.017430300441144</c:v>
                </c:pt>
                <c:pt idx="14">
                  <c:v>1.012129412650107</c:v>
                </c:pt>
              </c:numCache>
            </c:numRef>
          </c:yVal>
          <c:smooth val="1"/>
        </c:ser>
        <c:dLbls>
          <c:showLegendKey val="0"/>
          <c:showVal val="0"/>
          <c:showCatName val="0"/>
          <c:showSerName val="0"/>
          <c:showPercent val="0"/>
          <c:showBubbleSize val="0"/>
        </c:dLbls>
        <c:axId val="1945679048"/>
        <c:axId val="1945431960"/>
      </c:scatterChart>
      <c:valAx>
        <c:axId val="1945679048"/>
        <c:scaling>
          <c:orientation val="minMax"/>
          <c:max val="9.0"/>
          <c:min val="0.0"/>
        </c:scaling>
        <c:delete val="1"/>
        <c:axPos val="b"/>
        <c:title>
          <c:tx>
            <c:rich>
              <a:bodyPr/>
              <a:lstStyle/>
              <a:p>
                <a:pPr>
                  <a:defRPr sz="1800">
                    <a:solidFill>
                      <a:schemeClr val="tx1"/>
                    </a:solidFill>
                    <a:latin typeface="Arial" pitchFamily="34" charset="0"/>
                    <a:cs typeface="Arial" pitchFamily="34" charset="0"/>
                  </a:defRPr>
                </a:pPr>
                <a:r>
                  <a:rPr lang="en-CA" sz="1800" baseline="0">
                    <a:solidFill>
                      <a:schemeClr val="tx1"/>
                    </a:solidFill>
                    <a:latin typeface="Arial" pitchFamily="34" charset="0"/>
                    <a:cs typeface="Arial" pitchFamily="34" charset="0"/>
                  </a:rPr>
                  <a:t>Tasks at Once</a:t>
                </a:r>
                <a:endParaRPr lang="en-CA" sz="1800">
                  <a:solidFill>
                    <a:schemeClr val="tx1"/>
                  </a:solidFill>
                  <a:latin typeface="Arial" pitchFamily="34" charset="0"/>
                  <a:cs typeface="Arial" pitchFamily="34" charset="0"/>
                </a:endParaRPr>
              </a:p>
            </c:rich>
          </c:tx>
          <c:layout>
            <c:manualLayout>
              <c:xMode val="edge"/>
              <c:yMode val="edge"/>
              <c:x val="0.184473669594565"/>
              <c:y val="0.835794157918759"/>
            </c:manualLayout>
          </c:layout>
          <c:overlay val="0"/>
        </c:title>
        <c:numFmt formatCode="General" sourceLinked="1"/>
        <c:majorTickMark val="out"/>
        <c:minorTickMark val="none"/>
        <c:tickLblPos val="nextTo"/>
        <c:crossAx val="1945431960"/>
        <c:crosses val="autoZero"/>
        <c:crossBetween val="midCat"/>
        <c:majorUnit val="5.0"/>
      </c:valAx>
      <c:valAx>
        <c:axId val="1945431960"/>
        <c:scaling>
          <c:orientation val="minMax"/>
        </c:scaling>
        <c:delete val="1"/>
        <c:axPos val="l"/>
        <c:title>
          <c:tx>
            <c:rich>
              <a:bodyPr rot="-5400000" vert="horz"/>
              <a:lstStyle/>
              <a:p>
                <a:pPr>
                  <a:defRPr sz="1800">
                    <a:solidFill>
                      <a:schemeClr val="tx1"/>
                    </a:solidFill>
                    <a:latin typeface="Arial" pitchFamily="34" charset="0"/>
                    <a:cs typeface="Arial" pitchFamily="34" charset="0"/>
                  </a:defRPr>
                </a:pPr>
                <a:r>
                  <a:rPr lang="en-CA" sz="1600" dirty="0" smtClean="0">
                    <a:solidFill>
                      <a:schemeClr val="tx1"/>
                    </a:solidFill>
                    <a:latin typeface="Arial" pitchFamily="34" charset="0"/>
                    <a:cs typeface="Arial" pitchFamily="34" charset="0"/>
                  </a:rPr>
                  <a:t>Productivity</a:t>
                </a:r>
                <a:endParaRPr lang="en-CA" sz="1600" dirty="0">
                  <a:solidFill>
                    <a:schemeClr val="tx1"/>
                  </a:solidFill>
                  <a:latin typeface="Arial" pitchFamily="34" charset="0"/>
                  <a:cs typeface="Arial" pitchFamily="34" charset="0"/>
                </a:endParaRPr>
              </a:p>
            </c:rich>
          </c:tx>
          <c:layout>
            <c:manualLayout>
              <c:xMode val="edge"/>
              <c:yMode val="edge"/>
              <c:x val="6.19650698450756E-5"/>
              <c:y val="0.127277885810832"/>
            </c:manualLayout>
          </c:layout>
          <c:overlay val="0"/>
        </c:title>
        <c:numFmt formatCode="General" sourceLinked="1"/>
        <c:majorTickMark val="out"/>
        <c:minorTickMark val="none"/>
        <c:tickLblPos val="nextTo"/>
        <c:crossAx val="1945679048"/>
        <c:crosses val="autoZero"/>
        <c:crossBetween val="midCat"/>
      </c:valAx>
      <c:spPr>
        <a:ln>
          <a:noFill/>
        </a:ln>
      </c:spPr>
    </c:plotArea>
    <c:plotVisOnly val="1"/>
    <c:dispBlanksAs val="gap"/>
    <c:showDLblsOverMax val="0"/>
  </c:chart>
  <c:spPr>
    <a:ln>
      <a:noFill/>
    </a:ln>
  </c:sp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0968868124975349"/>
          <c:y val="0.0507815901902111"/>
          <c:w val="0.80457620368992"/>
          <c:h val="0.775459195492901"/>
        </c:manualLayout>
      </c:layout>
      <c:scatterChart>
        <c:scatterStyle val="lineMarker"/>
        <c:varyColors val="0"/>
        <c:ser>
          <c:idx val="1"/>
          <c:order val="0"/>
          <c:tx>
            <c:strRef>
              <c:f>'limit_mt-cache-sens'!$S$137</c:f>
              <c:strCache>
                <c:ptCount val="1"/>
                <c:pt idx="0">
                  <c:v>HMEAN Normalized IPC</c:v>
                </c:pt>
              </c:strCache>
            </c:strRef>
          </c:tx>
          <c:spPr>
            <a:ln>
              <a:solidFill>
                <a:srgbClr val="FF9900"/>
              </a:solidFill>
            </a:ln>
          </c:spPr>
          <c:marker>
            <c:symbol val="circle"/>
            <c:size val="12"/>
            <c:spPr>
              <a:solidFill>
                <a:srgbClr val="FF9900"/>
              </a:solidFill>
              <a:ln>
                <a:solidFill>
                  <a:schemeClr val="tx1"/>
                </a:solidFill>
              </a:ln>
            </c:spPr>
          </c:marker>
          <c:xVal>
            <c:numRef>
              <c:f>'limit_mt-cache-sens'!$T$135:$AI$135</c:f>
              <c:numCache>
                <c:formatCode>General</c:formatCode>
                <c:ptCount val="16"/>
                <c:pt idx="0">
                  <c:v>1.0</c:v>
                </c:pt>
                <c:pt idx="1">
                  <c:v>2.0</c:v>
                </c:pt>
                <c:pt idx="2">
                  <c:v>4.0</c:v>
                </c:pt>
                <c:pt idx="3">
                  <c:v>5.0</c:v>
                </c:pt>
                <c:pt idx="4">
                  <c:v>6.0</c:v>
                </c:pt>
                <c:pt idx="5">
                  <c:v>7.0</c:v>
                </c:pt>
                <c:pt idx="6">
                  <c:v>8.0</c:v>
                </c:pt>
                <c:pt idx="7">
                  <c:v>9.0</c:v>
                </c:pt>
                <c:pt idx="8">
                  <c:v>10.0</c:v>
                </c:pt>
                <c:pt idx="9">
                  <c:v>11.0</c:v>
                </c:pt>
                <c:pt idx="10">
                  <c:v>12.0</c:v>
                </c:pt>
                <c:pt idx="11">
                  <c:v>13.0</c:v>
                </c:pt>
                <c:pt idx="12">
                  <c:v>14.0</c:v>
                </c:pt>
                <c:pt idx="13">
                  <c:v>15.0</c:v>
                </c:pt>
                <c:pt idx="14">
                  <c:v>16.0</c:v>
                </c:pt>
                <c:pt idx="15">
                  <c:v>32.0</c:v>
                </c:pt>
              </c:numCache>
            </c:numRef>
          </c:xVal>
          <c:yVal>
            <c:numRef>
              <c:f>'limit_mt-cache-sens'!$T$137:$AI$137</c:f>
              <c:numCache>
                <c:formatCode>General</c:formatCode>
                <c:ptCount val="16"/>
                <c:pt idx="0">
                  <c:v>0.593229221048441</c:v>
                </c:pt>
                <c:pt idx="1">
                  <c:v>1.028876459829054</c:v>
                </c:pt>
                <c:pt idx="2">
                  <c:v>1.533935760677431</c:v>
                </c:pt>
                <c:pt idx="3">
                  <c:v>1.625232909335357</c:v>
                </c:pt>
                <c:pt idx="4">
                  <c:v>1.539940071175022</c:v>
                </c:pt>
                <c:pt idx="5">
                  <c:v>1.329199923953033</c:v>
                </c:pt>
                <c:pt idx="6">
                  <c:v>1.200160347197068</c:v>
                </c:pt>
                <c:pt idx="7">
                  <c:v>1.114855368392897</c:v>
                </c:pt>
                <c:pt idx="8">
                  <c:v>1.080777816346171</c:v>
                </c:pt>
                <c:pt idx="9">
                  <c:v>1.05196156946099</c:v>
                </c:pt>
                <c:pt idx="10">
                  <c:v>1.039305206130183</c:v>
                </c:pt>
                <c:pt idx="11">
                  <c:v>1.033857694798182</c:v>
                </c:pt>
                <c:pt idx="12">
                  <c:v>1.019212180627816</c:v>
                </c:pt>
                <c:pt idx="13">
                  <c:v>1.017430300441144</c:v>
                </c:pt>
                <c:pt idx="14">
                  <c:v>1.012129412650107</c:v>
                </c:pt>
                <c:pt idx="15">
                  <c:v>1.0</c:v>
                </c:pt>
              </c:numCache>
            </c:numRef>
          </c:yVal>
          <c:smooth val="1"/>
        </c:ser>
        <c:dLbls>
          <c:showLegendKey val="0"/>
          <c:showVal val="0"/>
          <c:showCatName val="0"/>
          <c:showSerName val="0"/>
          <c:showPercent val="0"/>
          <c:showBubbleSize val="0"/>
        </c:dLbls>
        <c:axId val="1871627800"/>
        <c:axId val="1871601160"/>
      </c:scatterChart>
      <c:valAx>
        <c:axId val="1871627800"/>
        <c:scaling>
          <c:orientation val="minMax"/>
        </c:scaling>
        <c:delete val="1"/>
        <c:axPos val="b"/>
        <c:title>
          <c:tx>
            <c:rich>
              <a:bodyPr/>
              <a:lstStyle/>
              <a:p>
                <a:pPr>
                  <a:defRPr/>
                </a:pPr>
                <a:r>
                  <a:rPr lang="en-CA"/>
                  <a:t>Threads Actively Scheduled</a:t>
                </a:r>
              </a:p>
            </c:rich>
          </c:tx>
          <c:layout/>
          <c:overlay val="0"/>
        </c:title>
        <c:numFmt formatCode="General" sourceLinked="1"/>
        <c:majorTickMark val="out"/>
        <c:minorTickMark val="none"/>
        <c:tickLblPos val="nextTo"/>
        <c:crossAx val="1871601160"/>
        <c:crosses val="autoZero"/>
        <c:crossBetween val="midCat"/>
        <c:majorUnit val="5.0"/>
      </c:valAx>
      <c:valAx>
        <c:axId val="1871601160"/>
        <c:scaling>
          <c:orientation val="minMax"/>
        </c:scaling>
        <c:delete val="1"/>
        <c:axPos val="l"/>
        <c:majorGridlines>
          <c:spPr>
            <a:ln>
              <a:prstDash val="dash"/>
            </a:ln>
          </c:spPr>
        </c:majorGridlines>
        <c:title>
          <c:tx>
            <c:rich>
              <a:bodyPr rot="-5400000" vert="horz"/>
              <a:lstStyle/>
              <a:p>
                <a:pPr>
                  <a:defRPr/>
                </a:pPr>
                <a:r>
                  <a:rPr lang="en-CA"/>
                  <a:t>Performance</a:t>
                </a:r>
              </a:p>
            </c:rich>
          </c:tx>
          <c:layout/>
          <c:overlay val="0"/>
        </c:title>
        <c:numFmt formatCode="General" sourceLinked="1"/>
        <c:majorTickMark val="out"/>
        <c:minorTickMark val="none"/>
        <c:tickLblPos val="nextTo"/>
        <c:crossAx val="1871627800"/>
        <c:crosses val="autoZero"/>
        <c:crossBetween val="midCat"/>
      </c:valAx>
      <c:spPr>
        <a:ln>
          <a:solidFill>
            <a:schemeClr val="bg1">
              <a:lumMod val="85000"/>
            </a:schemeClr>
          </a:solidFill>
        </a:ln>
      </c:spPr>
    </c:plotArea>
    <c:plotVisOnly val="1"/>
    <c:dispBlanksAs val="gap"/>
    <c:showDLblsOverMax val="0"/>
  </c:chart>
  <c:spPr>
    <a:ln>
      <a:noFill/>
    </a:ln>
  </c:spPr>
  <c:txPr>
    <a:bodyPr/>
    <a:lstStyle/>
    <a:p>
      <a:pPr>
        <a:defRPr sz="2000"/>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968868124975349"/>
          <c:y val="0.0507815901902111"/>
          <c:w val="0.80457620368992"/>
          <c:h val="0.664348206474191"/>
        </c:manualLayout>
      </c:layout>
      <c:scatterChart>
        <c:scatterStyle val="lineMarker"/>
        <c:varyColors val="0"/>
        <c:ser>
          <c:idx val="0"/>
          <c:order val="0"/>
          <c:tx>
            <c:strRef>
              <c:f>'limit_mt-cache-sens'!$S$136</c:f>
              <c:strCache>
                <c:ptCount val="1"/>
                <c:pt idx="0">
                  <c:v>MPKI</c:v>
                </c:pt>
              </c:strCache>
            </c:strRef>
          </c:tx>
          <c:spPr>
            <a:ln>
              <a:solidFill>
                <a:srgbClr val="860000"/>
              </a:solidFill>
            </a:ln>
          </c:spPr>
          <c:marker>
            <c:symbol val="diamond"/>
            <c:size val="12"/>
            <c:spPr>
              <a:solidFill>
                <a:srgbClr val="860000"/>
              </a:solidFill>
              <a:ln>
                <a:solidFill>
                  <a:schemeClr val="tx1"/>
                </a:solidFill>
              </a:ln>
            </c:spPr>
          </c:marker>
          <c:xVal>
            <c:numRef>
              <c:f>'limit_mt-cache-sens'!$T$135:$AI$135</c:f>
              <c:numCache>
                <c:formatCode>General</c:formatCode>
                <c:ptCount val="16"/>
                <c:pt idx="0">
                  <c:v>1.0</c:v>
                </c:pt>
                <c:pt idx="1">
                  <c:v>2.0</c:v>
                </c:pt>
                <c:pt idx="2">
                  <c:v>4.0</c:v>
                </c:pt>
                <c:pt idx="3">
                  <c:v>5.0</c:v>
                </c:pt>
                <c:pt idx="4">
                  <c:v>6.0</c:v>
                </c:pt>
                <c:pt idx="5">
                  <c:v>7.0</c:v>
                </c:pt>
                <c:pt idx="6">
                  <c:v>8.0</c:v>
                </c:pt>
                <c:pt idx="7">
                  <c:v>9.0</c:v>
                </c:pt>
                <c:pt idx="8">
                  <c:v>10.0</c:v>
                </c:pt>
                <c:pt idx="9">
                  <c:v>11.0</c:v>
                </c:pt>
                <c:pt idx="10">
                  <c:v>12.0</c:v>
                </c:pt>
                <c:pt idx="11">
                  <c:v>13.0</c:v>
                </c:pt>
                <c:pt idx="12">
                  <c:v>14.0</c:v>
                </c:pt>
                <c:pt idx="13">
                  <c:v>15.0</c:v>
                </c:pt>
                <c:pt idx="14">
                  <c:v>16.0</c:v>
                </c:pt>
                <c:pt idx="15">
                  <c:v>32.0</c:v>
                </c:pt>
              </c:numCache>
            </c:numRef>
          </c:xVal>
          <c:yVal>
            <c:numRef>
              <c:f>'limit_mt-cache-sens'!$T$136:$AI$136</c:f>
              <c:numCache>
                <c:formatCode>General</c:formatCode>
                <c:ptCount val="16"/>
                <c:pt idx="0">
                  <c:v>10.9922415</c:v>
                </c:pt>
                <c:pt idx="1">
                  <c:v>11.77459275</c:v>
                </c:pt>
                <c:pt idx="2">
                  <c:v>15.0311125</c:v>
                </c:pt>
                <c:pt idx="3">
                  <c:v>17.80118325</c:v>
                </c:pt>
                <c:pt idx="4">
                  <c:v>21.8722235</c:v>
                </c:pt>
                <c:pt idx="5">
                  <c:v>26.866928</c:v>
                </c:pt>
                <c:pt idx="6">
                  <c:v>30.87444949999999</c:v>
                </c:pt>
                <c:pt idx="7">
                  <c:v>33.02593</c:v>
                </c:pt>
                <c:pt idx="8">
                  <c:v>34.17175425000001</c:v>
                </c:pt>
                <c:pt idx="9">
                  <c:v>34.7410515</c:v>
                </c:pt>
                <c:pt idx="10">
                  <c:v>35.1755075</c:v>
                </c:pt>
                <c:pt idx="11">
                  <c:v>35.3660235</c:v>
                </c:pt>
                <c:pt idx="12">
                  <c:v>35.53531475000001</c:v>
                </c:pt>
                <c:pt idx="13">
                  <c:v>35.715749</c:v>
                </c:pt>
                <c:pt idx="14">
                  <c:v>35.767878</c:v>
                </c:pt>
                <c:pt idx="15">
                  <c:v>36.1863225</c:v>
                </c:pt>
              </c:numCache>
            </c:numRef>
          </c:yVal>
          <c:smooth val="0"/>
        </c:ser>
        <c:dLbls>
          <c:showLegendKey val="0"/>
          <c:showVal val="0"/>
          <c:showCatName val="0"/>
          <c:showSerName val="0"/>
          <c:showPercent val="0"/>
          <c:showBubbleSize val="0"/>
        </c:dLbls>
        <c:axId val="-2002345128"/>
        <c:axId val="-2002406920"/>
      </c:scatterChart>
      <c:scatterChart>
        <c:scatterStyle val="lineMarker"/>
        <c:varyColors val="0"/>
        <c:ser>
          <c:idx val="1"/>
          <c:order val="1"/>
          <c:tx>
            <c:strRef>
              <c:f>'limit_mt-cache-sens'!$S$137</c:f>
              <c:strCache>
                <c:ptCount val="1"/>
                <c:pt idx="0">
                  <c:v>HMEAN Normalized IPC</c:v>
                </c:pt>
              </c:strCache>
            </c:strRef>
          </c:tx>
          <c:spPr>
            <a:ln>
              <a:solidFill>
                <a:srgbClr val="FF9900"/>
              </a:solidFill>
            </a:ln>
          </c:spPr>
          <c:marker>
            <c:symbol val="circle"/>
            <c:size val="12"/>
            <c:spPr>
              <a:solidFill>
                <a:srgbClr val="FF9900"/>
              </a:solidFill>
              <a:ln>
                <a:solidFill>
                  <a:schemeClr val="tx1"/>
                </a:solidFill>
              </a:ln>
            </c:spPr>
          </c:marker>
          <c:xVal>
            <c:numRef>
              <c:f>'limit_mt-cache-sens'!$T$135:$AI$135</c:f>
              <c:numCache>
                <c:formatCode>General</c:formatCode>
                <c:ptCount val="16"/>
                <c:pt idx="0">
                  <c:v>1.0</c:v>
                </c:pt>
                <c:pt idx="1">
                  <c:v>2.0</c:v>
                </c:pt>
                <c:pt idx="2">
                  <c:v>4.0</c:v>
                </c:pt>
                <c:pt idx="3">
                  <c:v>5.0</c:v>
                </c:pt>
                <c:pt idx="4">
                  <c:v>6.0</c:v>
                </c:pt>
                <c:pt idx="5">
                  <c:v>7.0</c:v>
                </c:pt>
                <c:pt idx="6">
                  <c:v>8.0</c:v>
                </c:pt>
                <c:pt idx="7">
                  <c:v>9.0</c:v>
                </c:pt>
                <c:pt idx="8">
                  <c:v>10.0</c:v>
                </c:pt>
                <c:pt idx="9">
                  <c:v>11.0</c:v>
                </c:pt>
                <c:pt idx="10">
                  <c:v>12.0</c:v>
                </c:pt>
                <c:pt idx="11">
                  <c:v>13.0</c:v>
                </c:pt>
                <c:pt idx="12">
                  <c:v>14.0</c:v>
                </c:pt>
                <c:pt idx="13">
                  <c:v>15.0</c:v>
                </c:pt>
                <c:pt idx="14">
                  <c:v>16.0</c:v>
                </c:pt>
                <c:pt idx="15">
                  <c:v>32.0</c:v>
                </c:pt>
              </c:numCache>
            </c:numRef>
          </c:xVal>
          <c:yVal>
            <c:numRef>
              <c:f>'limit_mt-cache-sens'!$T$137:$AI$137</c:f>
              <c:numCache>
                <c:formatCode>General</c:formatCode>
                <c:ptCount val="16"/>
                <c:pt idx="0">
                  <c:v>0.593229221048441</c:v>
                </c:pt>
                <c:pt idx="1">
                  <c:v>1.028876459829054</c:v>
                </c:pt>
                <c:pt idx="2">
                  <c:v>1.533935760677431</c:v>
                </c:pt>
                <c:pt idx="3">
                  <c:v>1.625232909335357</c:v>
                </c:pt>
                <c:pt idx="4">
                  <c:v>1.539940071175022</c:v>
                </c:pt>
                <c:pt idx="5">
                  <c:v>1.329199923953033</c:v>
                </c:pt>
                <c:pt idx="6">
                  <c:v>1.200160347197068</c:v>
                </c:pt>
                <c:pt idx="7">
                  <c:v>1.114855368392897</c:v>
                </c:pt>
                <c:pt idx="8">
                  <c:v>1.080777816346171</c:v>
                </c:pt>
                <c:pt idx="9">
                  <c:v>1.05196156946099</c:v>
                </c:pt>
                <c:pt idx="10">
                  <c:v>1.039305206130183</c:v>
                </c:pt>
                <c:pt idx="11">
                  <c:v>1.033857694798182</c:v>
                </c:pt>
                <c:pt idx="12">
                  <c:v>1.019212180627816</c:v>
                </c:pt>
                <c:pt idx="13">
                  <c:v>1.017430300441144</c:v>
                </c:pt>
                <c:pt idx="14">
                  <c:v>1.012129412650107</c:v>
                </c:pt>
                <c:pt idx="15">
                  <c:v>1.0</c:v>
                </c:pt>
              </c:numCache>
            </c:numRef>
          </c:yVal>
          <c:smooth val="1"/>
        </c:ser>
        <c:dLbls>
          <c:showLegendKey val="0"/>
          <c:showVal val="0"/>
          <c:showCatName val="0"/>
          <c:showSerName val="0"/>
          <c:showPercent val="0"/>
          <c:showBubbleSize val="0"/>
        </c:dLbls>
        <c:axId val="-2002320488"/>
        <c:axId val="-2002215752"/>
      </c:scatterChart>
      <c:valAx>
        <c:axId val="-2002345128"/>
        <c:scaling>
          <c:orientation val="minMax"/>
        </c:scaling>
        <c:delete val="1"/>
        <c:axPos val="b"/>
        <c:title>
          <c:tx>
            <c:rich>
              <a:bodyPr/>
              <a:lstStyle/>
              <a:p>
                <a:pPr>
                  <a:defRPr sz="2000">
                    <a:latin typeface="Arial" pitchFamily="34" charset="0"/>
                    <a:cs typeface="Arial" pitchFamily="34" charset="0"/>
                  </a:defRPr>
                </a:pPr>
                <a:r>
                  <a:rPr lang="en-CA" sz="2000" dirty="0" smtClean="0">
                    <a:latin typeface="Arial" pitchFamily="34" charset="0"/>
                    <a:cs typeface="Arial" pitchFamily="34" charset="0"/>
                  </a:rPr>
                  <a:t>Threads Actively</a:t>
                </a:r>
                <a:r>
                  <a:rPr lang="en-CA" sz="2000" baseline="0" dirty="0" smtClean="0">
                    <a:latin typeface="Arial" pitchFamily="34" charset="0"/>
                    <a:cs typeface="Arial" pitchFamily="34" charset="0"/>
                  </a:rPr>
                  <a:t> </a:t>
                </a:r>
                <a:r>
                  <a:rPr lang="en-CA" sz="2000" baseline="0" dirty="0">
                    <a:latin typeface="Arial" pitchFamily="34" charset="0"/>
                    <a:cs typeface="Arial" pitchFamily="34" charset="0"/>
                  </a:rPr>
                  <a:t>Scheduled</a:t>
                </a:r>
                <a:endParaRPr lang="en-CA" sz="2000" dirty="0">
                  <a:latin typeface="Arial" pitchFamily="34" charset="0"/>
                  <a:cs typeface="Arial" pitchFamily="34" charset="0"/>
                </a:endParaRPr>
              </a:p>
            </c:rich>
          </c:tx>
          <c:layout/>
          <c:overlay val="0"/>
        </c:title>
        <c:numFmt formatCode="General" sourceLinked="1"/>
        <c:majorTickMark val="out"/>
        <c:minorTickMark val="none"/>
        <c:tickLblPos val="nextTo"/>
        <c:crossAx val="-2002406920"/>
        <c:crosses val="autoZero"/>
        <c:crossBetween val="midCat"/>
        <c:majorUnit val="5.0"/>
      </c:valAx>
      <c:valAx>
        <c:axId val="-2002406920"/>
        <c:scaling>
          <c:orientation val="minMax"/>
        </c:scaling>
        <c:delete val="0"/>
        <c:axPos val="l"/>
        <c:majorGridlines>
          <c:spPr>
            <a:ln>
              <a:prstDash val="dash"/>
            </a:ln>
          </c:spPr>
        </c:majorGridlines>
        <c:numFmt formatCode="General" sourceLinked="1"/>
        <c:majorTickMark val="out"/>
        <c:minorTickMark val="none"/>
        <c:tickLblPos val="nextTo"/>
        <c:txPr>
          <a:bodyPr/>
          <a:lstStyle/>
          <a:p>
            <a:pPr>
              <a:defRPr sz="2000" b="1">
                <a:latin typeface="Arial" pitchFamily="34" charset="0"/>
                <a:cs typeface="Arial" pitchFamily="34" charset="0"/>
              </a:defRPr>
            </a:pPr>
            <a:endParaRPr lang="en-US"/>
          </a:p>
        </c:txPr>
        <c:crossAx val="-2002345128"/>
        <c:crosses val="autoZero"/>
        <c:crossBetween val="midCat"/>
      </c:valAx>
      <c:valAx>
        <c:axId val="-2002215752"/>
        <c:scaling>
          <c:orientation val="minMax"/>
        </c:scaling>
        <c:delete val="0"/>
        <c:axPos val="r"/>
        <c:numFmt formatCode="General" sourceLinked="1"/>
        <c:majorTickMark val="out"/>
        <c:minorTickMark val="none"/>
        <c:tickLblPos val="nextTo"/>
        <c:txPr>
          <a:bodyPr/>
          <a:lstStyle/>
          <a:p>
            <a:pPr>
              <a:defRPr sz="2000" b="1"/>
            </a:pPr>
            <a:endParaRPr lang="en-US"/>
          </a:p>
        </c:txPr>
        <c:crossAx val="-2002320488"/>
        <c:crosses val="max"/>
        <c:crossBetween val="midCat"/>
      </c:valAx>
      <c:valAx>
        <c:axId val="-2002320488"/>
        <c:scaling>
          <c:orientation val="minMax"/>
        </c:scaling>
        <c:delete val="1"/>
        <c:axPos val="b"/>
        <c:numFmt formatCode="General" sourceLinked="1"/>
        <c:majorTickMark val="out"/>
        <c:minorTickMark val="none"/>
        <c:tickLblPos val="nextTo"/>
        <c:crossAx val="-2002215752"/>
        <c:crosses val="autoZero"/>
        <c:crossBetween val="midCat"/>
      </c:valAx>
      <c:spPr>
        <a:ln>
          <a:solidFill>
            <a:schemeClr val="bg1">
              <a:lumMod val="85000"/>
            </a:schemeClr>
          </a:solidFill>
        </a:ln>
      </c:spPr>
    </c:plotArea>
    <c:plotVisOnly val="1"/>
    <c:dispBlanksAs val="gap"/>
    <c:showDLblsOverMax val="0"/>
  </c:chart>
  <c:spPr>
    <a:ln>
      <a:no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en-US" sz="1800" baseline="0" dirty="0" smtClean="0"/>
              <a:t>Result </a:t>
            </a:r>
            <a:r>
              <a:rPr lang="en-US" sz="1800" b="1" i="0" u="none" strike="noStrike" baseline="0" dirty="0" smtClean="0"/>
              <a:t>Variation </a:t>
            </a:r>
            <a:r>
              <a:rPr lang="en-US" sz="1800" baseline="0" dirty="0" smtClean="0"/>
              <a:t>(</a:t>
            </a:r>
            <a:r>
              <a:rPr lang="en-US" sz="1800" baseline="0" dirty="0" err="1" smtClean="0"/>
              <a:t>Kepler</a:t>
            </a:r>
            <a:r>
              <a:rPr lang="en-US" sz="1800" baseline="0" dirty="0" smtClean="0"/>
              <a:t>)</a:t>
            </a:r>
            <a:r>
              <a:rPr lang="en-US" sz="1800" dirty="0" smtClean="0"/>
              <a:t> </a:t>
            </a:r>
            <a:endParaRPr lang="en-US" sz="1800" dirty="0"/>
          </a:p>
        </c:rich>
      </c:tx>
      <c:layout/>
      <c:overlay val="0"/>
    </c:title>
    <c:autoTitleDeleted val="0"/>
    <c:plotArea>
      <c:layout>
        <c:manualLayout>
          <c:layoutTarget val="inner"/>
          <c:xMode val="edge"/>
          <c:yMode val="edge"/>
          <c:x val="0.299626968503937"/>
          <c:y val="0.197247345228635"/>
          <c:w val="0.617630905511811"/>
          <c:h val="0.536789713212454"/>
        </c:manualLayout>
      </c:layout>
      <c:scatterChart>
        <c:scatterStyle val="lineMarker"/>
        <c:varyColors val="0"/>
        <c:ser>
          <c:idx val="0"/>
          <c:order val="0"/>
          <c:marker>
            <c:symbol val="square"/>
            <c:size val="5"/>
          </c:marker>
          <c:xVal>
            <c:numRef>
              <c:f>Sheet1!$A$1:$A$31</c:f>
              <c:numCache>
                <c:formatCode>General</c:formatCode>
                <c:ptCount val="31"/>
                <c:pt idx="0">
                  <c:v>20000.0</c:v>
                </c:pt>
                <c:pt idx="1">
                  <c:v>21000.0</c:v>
                </c:pt>
                <c:pt idx="2">
                  <c:v>22000.0</c:v>
                </c:pt>
                <c:pt idx="3">
                  <c:v>23000.0</c:v>
                </c:pt>
                <c:pt idx="4">
                  <c:v>24000.0</c:v>
                </c:pt>
                <c:pt idx="5">
                  <c:v>25000.0</c:v>
                </c:pt>
                <c:pt idx="6">
                  <c:v>26000.0</c:v>
                </c:pt>
                <c:pt idx="7">
                  <c:v>27000.0</c:v>
                </c:pt>
                <c:pt idx="8">
                  <c:v>28000.0</c:v>
                </c:pt>
                <c:pt idx="9">
                  <c:v>29000.0</c:v>
                </c:pt>
                <c:pt idx="10">
                  <c:v>30000.0</c:v>
                </c:pt>
                <c:pt idx="11">
                  <c:v>31000.0</c:v>
                </c:pt>
                <c:pt idx="12">
                  <c:v>32000.0</c:v>
                </c:pt>
                <c:pt idx="13">
                  <c:v>33000.0</c:v>
                </c:pt>
                <c:pt idx="14">
                  <c:v>34000.0</c:v>
                </c:pt>
                <c:pt idx="15">
                  <c:v>35000.0</c:v>
                </c:pt>
                <c:pt idx="16">
                  <c:v>36000.0</c:v>
                </c:pt>
                <c:pt idx="17">
                  <c:v>37000.0</c:v>
                </c:pt>
                <c:pt idx="18">
                  <c:v>38000.0</c:v>
                </c:pt>
                <c:pt idx="19">
                  <c:v>39000.0</c:v>
                </c:pt>
                <c:pt idx="20">
                  <c:v>40000.0</c:v>
                </c:pt>
                <c:pt idx="21">
                  <c:v>41000.0</c:v>
                </c:pt>
                <c:pt idx="22">
                  <c:v>42000.0</c:v>
                </c:pt>
                <c:pt idx="23">
                  <c:v>43000.0</c:v>
                </c:pt>
                <c:pt idx="24">
                  <c:v>44000.0</c:v>
                </c:pt>
                <c:pt idx="25">
                  <c:v>45000.0</c:v>
                </c:pt>
                <c:pt idx="26">
                  <c:v>46000.0</c:v>
                </c:pt>
                <c:pt idx="27">
                  <c:v>47000.0</c:v>
                </c:pt>
                <c:pt idx="28">
                  <c:v>48000.0</c:v>
                </c:pt>
                <c:pt idx="29">
                  <c:v>49000.0</c:v>
                </c:pt>
                <c:pt idx="30">
                  <c:v>50000.0</c:v>
                </c:pt>
              </c:numCache>
            </c:numRef>
          </c:xVal>
          <c:yVal>
            <c:numRef>
              <c:f>Sheet1!$L$1:$L$31</c:f>
              <c:numCache>
                <c:formatCode>0%</c:formatCode>
                <c:ptCount val="31"/>
                <c:pt idx="0">
                  <c:v>0.02</c:v>
                </c:pt>
                <c:pt idx="1">
                  <c:v>0.02</c:v>
                </c:pt>
                <c:pt idx="2">
                  <c:v>0.02</c:v>
                </c:pt>
                <c:pt idx="3">
                  <c:v>0.02</c:v>
                </c:pt>
                <c:pt idx="4">
                  <c:v>0.02</c:v>
                </c:pt>
                <c:pt idx="5">
                  <c:v>0.02</c:v>
                </c:pt>
                <c:pt idx="6">
                  <c:v>0.02</c:v>
                </c:pt>
                <c:pt idx="7">
                  <c:v>0.02</c:v>
                </c:pt>
                <c:pt idx="8">
                  <c:v>0.02</c:v>
                </c:pt>
                <c:pt idx="9">
                  <c:v>0.022</c:v>
                </c:pt>
                <c:pt idx="10">
                  <c:v>0.02</c:v>
                </c:pt>
                <c:pt idx="11">
                  <c:v>0.026</c:v>
                </c:pt>
                <c:pt idx="12">
                  <c:v>0.032</c:v>
                </c:pt>
                <c:pt idx="13">
                  <c:v>0.044</c:v>
                </c:pt>
                <c:pt idx="14">
                  <c:v>0.066</c:v>
                </c:pt>
                <c:pt idx="15">
                  <c:v>0.082</c:v>
                </c:pt>
                <c:pt idx="16">
                  <c:v>0.2</c:v>
                </c:pt>
                <c:pt idx="17">
                  <c:v>0.216</c:v>
                </c:pt>
                <c:pt idx="18">
                  <c:v>0.41</c:v>
                </c:pt>
                <c:pt idx="19">
                  <c:v>0.492</c:v>
                </c:pt>
                <c:pt idx="20">
                  <c:v>0.66</c:v>
                </c:pt>
                <c:pt idx="21">
                  <c:v>0.818</c:v>
                </c:pt>
                <c:pt idx="22">
                  <c:v>0.968</c:v>
                </c:pt>
                <c:pt idx="23">
                  <c:v>0.978</c:v>
                </c:pt>
                <c:pt idx="24">
                  <c:v>1.0</c:v>
                </c:pt>
                <c:pt idx="25">
                  <c:v>1.0</c:v>
                </c:pt>
                <c:pt idx="26">
                  <c:v>0.998</c:v>
                </c:pt>
                <c:pt idx="27">
                  <c:v>1.0</c:v>
                </c:pt>
                <c:pt idx="28">
                  <c:v>1.0</c:v>
                </c:pt>
                <c:pt idx="29">
                  <c:v>1.0</c:v>
                </c:pt>
                <c:pt idx="30">
                  <c:v>1.0</c:v>
                </c:pt>
              </c:numCache>
            </c:numRef>
          </c:yVal>
          <c:smooth val="0"/>
        </c:ser>
        <c:dLbls>
          <c:showLegendKey val="0"/>
          <c:showVal val="0"/>
          <c:showCatName val="0"/>
          <c:showSerName val="0"/>
          <c:showPercent val="0"/>
          <c:showBubbleSize val="0"/>
        </c:dLbls>
        <c:axId val="1846176296"/>
        <c:axId val="1846132744"/>
      </c:scatterChart>
      <c:valAx>
        <c:axId val="1846176296"/>
        <c:scaling>
          <c:orientation val="minMax"/>
          <c:max val="50000.0"/>
          <c:min val="20000.0"/>
        </c:scaling>
        <c:delete val="0"/>
        <c:axPos val="b"/>
        <c:title>
          <c:tx>
            <c:rich>
              <a:bodyPr/>
              <a:lstStyle/>
              <a:p>
                <a:pPr>
                  <a:defRPr sz="1400"/>
                </a:pPr>
                <a:r>
                  <a:rPr lang="en-US" sz="1400"/>
                  <a:t># edges</a:t>
                </a:r>
              </a:p>
            </c:rich>
          </c:tx>
          <c:layout/>
          <c:overlay val="0"/>
        </c:title>
        <c:numFmt formatCode="General" sourceLinked="1"/>
        <c:majorTickMark val="out"/>
        <c:minorTickMark val="none"/>
        <c:tickLblPos val="nextTo"/>
        <c:txPr>
          <a:bodyPr/>
          <a:lstStyle/>
          <a:p>
            <a:pPr>
              <a:defRPr sz="1100"/>
            </a:pPr>
            <a:endParaRPr lang="en-US"/>
          </a:p>
        </c:txPr>
        <c:crossAx val="1846132744"/>
        <c:crosses val="autoZero"/>
        <c:crossBetween val="midCat"/>
      </c:valAx>
      <c:valAx>
        <c:axId val="1846132744"/>
        <c:scaling>
          <c:orientation val="minMax"/>
          <c:max val="1.0"/>
          <c:min val="0.0"/>
        </c:scaling>
        <c:delete val="0"/>
        <c:axPos val="l"/>
        <c:majorGridlines/>
        <c:title>
          <c:tx>
            <c:rich>
              <a:bodyPr rot="-5400000" vert="horz"/>
              <a:lstStyle/>
              <a:p>
                <a:pPr>
                  <a:defRPr sz="1400"/>
                </a:pPr>
                <a:r>
                  <a:rPr lang="en-US" sz="1400" dirty="0" smtClean="0"/>
                  <a:t>different results</a:t>
                </a:r>
                <a:r>
                  <a:rPr lang="en-US" sz="1400" baseline="0" dirty="0" smtClean="0"/>
                  <a:t> over multiple executions</a:t>
                </a:r>
                <a:endParaRPr lang="en-US" sz="1400" dirty="0"/>
              </a:p>
            </c:rich>
          </c:tx>
          <c:layout>
            <c:manualLayout>
              <c:xMode val="edge"/>
              <c:yMode val="edge"/>
              <c:x val="0.03125"/>
              <c:y val="0.128440005779094"/>
            </c:manualLayout>
          </c:layout>
          <c:overlay val="0"/>
        </c:title>
        <c:numFmt formatCode="0%" sourceLinked="1"/>
        <c:majorTickMark val="out"/>
        <c:minorTickMark val="none"/>
        <c:tickLblPos val="nextTo"/>
        <c:txPr>
          <a:bodyPr/>
          <a:lstStyle/>
          <a:p>
            <a:pPr>
              <a:defRPr sz="1400"/>
            </a:pPr>
            <a:endParaRPr lang="en-US"/>
          </a:p>
        </c:txPr>
        <c:crossAx val="1846176296"/>
        <c:crosses val="autoZero"/>
        <c:crossBetween val="midCat"/>
      </c:valAx>
    </c:plotArea>
    <c:plotVisOnly val="1"/>
    <c:dispBlanksAs val="gap"/>
    <c:showDLblsOverMax val="0"/>
  </c:chart>
  <c:spPr>
    <a:solidFill>
      <a:schemeClr val="bg1"/>
    </a:solidFill>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emf"/></Relationships>
</file>

<file path=ppt/drawings/drawing1.xml><?xml version="1.0" encoding="utf-8"?>
<c:userShapes xmlns:c="http://schemas.openxmlformats.org/drawingml/2006/chart">
  <cdr:relSizeAnchor xmlns:cdr="http://schemas.openxmlformats.org/drawingml/2006/chartDrawing">
    <cdr:from>
      <cdr:x>0.07104</cdr:x>
      <cdr:y>0.85088</cdr:y>
    </cdr:from>
    <cdr:to>
      <cdr:x>0.98531</cdr:x>
      <cdr:y>0.94866</cdr:y>
    </cdr:to>
    <cdr:sp macro="" textlink="">
      <cdr:nvSpPr>
        <cdr:cNvPr id="2" name="TextBox 1"/>
        <cdr:cNvSpPr txBox="1"/>
      </cdr:nvSpPr>
      <cdr:spPr>
        <a:xfrm xmlns:a="http://schemas.openxmlformats.org/drawingml/2006/main">
          <a:off x="614666" y="1924205"/>
          <a:ext cx="7910617" cy="22112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CA" sz="1800" b="1">
              <a:solidFill>
                <a:sysClr val="windowText" lastClr="000000"/>
              </a:solidFill>
              <a:latin typeface="Arial" panose="020B0604020202020204" pitchFamily="34" charset="0"/>
              <a:cs typeface="Arial" panose="020B0604020202020204" pitchFamily="34" charset="0"/>
            </a:rPr>
            <a:t>Application</a:t>
          </a:r>
        </a:p>
      </cdr:txBody>
    </cdr:sp>
  </cdr:relSizeAnchor>
</c:userShapes>
</file>

<file path=ppt/drawings/drawing2.xml><?xml version="1.0" encoding="utf-8"?>
<c:userShapes xmlns:c="http://schemas.openxmlformats.org/drawingml/2006/chart">
  <cdr:relSizeAnchor xmlns:cdr="http://schemas.openxmlformats.org/drawingml/2006/chartDrawing">
    <cdr:from>
      <cdr:x>0.10118</cdr:x>
      <cdr:y>0.05039</cdr:y>
    </cdr:from>
    <cdr:to>
      <cdr:x>0.10127</cdr:x>
      <cdr:y>0.82297</cdr:y>
    </cdr:to>
    <cdr:cxnSp macro="">
      <cdr:nvCxnSpPr>
        <cdr:cNvPr id="3" name="Straight Arrow Connector 2"/>
        <cdr:cNvCxnSpPr/>
      </cdr:nvCxnSpPr>
      <cdr:spPr>
        <a:xfrm xmlns:a="http://schemas.openxmlformats.org/drawingml/2006/main" flipH="1" flipV="1">
          <a:off x="428106" y="119238"/>
          <a:ext cx="402" cy="1828132"/>
        </a:xfrm>
        <a:prstGeom xmlns:a="http://schemas.openxmlformats.org/drawingml/2006/main" prst="straightConnector1">
          <a:avLst/>
        </a:prstGeom>
        <a:ln xmlns:a="http://schemas.openxmlformats.org/drawingml/2006/main" w="38100">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0.09749</cdr:x>
      <cdr:y>0.81659</cdr:y>
    </cdr:from>
    <cdr:to>
      <cdr:x>0.82596</cdr:x>
      <cdr:y>0.81786</cdr:y>
    </cdr:to>
    <cdr:cxnSp macro="">
      <cdr:nvCxnSpPr>
        <cdr:cNvPr id="4" name="Straight Arrow Connector 3"/>
        <cdr:cNvCxnSpPr/>
      </cdr:nvCxnSpPr>
      <cdr:spPr>
        <a:xfrm xmlns:a="http://schemas.openxmlformats.org/drawingml/2006/main" flipV="1">
          <a:off x="412484" y="1932270"/>
          <a:ext cx="3082276" cy="3016"/>
        </a:xfrm>
        <a:prstGeom xmlns:a="http://schemas.openxmlformats.org/drawingml/2006/main" prst="straightConnector1">
          <a:avLst/>
        </a:prstGeom>
        <a:ln xmlns:a="http://schemas.openxmlformats.org/drawingml/2006/main" w="38100">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A377D3-6BE8-7748-B789-FC4C3593498C}" type="datetimeFigureOut">
              <a:rPr lang="en-US" smtClean="0"/>
              <a:t>11/25/19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1EF631-AB40-A448-9043-1E908661A7D8}" type="slidenum">
              <a:rPr lang="en-US" smtClean="0"/>
              <a:t>‹#›</a:t>
            </a:fld>
            <a:endParaRPr lang="en-US"/>
          </a:p>
        </p:txBody>
      </p:sp>
    </p:spTree>
    <p:extLst>
      <p:ext uri="{BB962C8B-B14F-4D97-AF65-F5344CB8AC3E}">
        <p14:creationId xmlns:p14="http://schemas.microsoft.com/office/powerpoint/2010/main" val="978725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fontScale="92500" lnSpcReduction="10000"/>
          </a:bodyPr>
          <a:lstStyle/>
          <a:p>
            <a:pPr>
              <a:defRPr/>
            </a:pPr>
            <a:r>
              <a:rPr lang="en-US" dirty="0" smtClean="0"/>
              <a:t>Increasing transistor density has led to decreasing cost per unit computation…  or what is equivalent increased capability per unit cost.</a:t>
            </a:r>
          </a:p>
          <a:p>
            <a:pPr>
              <a:defRPr/>
            </a:pPr>
            <a:endParaRPr lang="en-US" dirty="0" smtClean="0"/>
          </a:p>
          <a:p>
            <a:pPr>
              <a:defRPr/>
            </a:pPr>
            <a:r>
              <a:rPr lang="en-US" dirty="0" smtClean="0"/>
              <a:t>This leads to a rather famous exponential growth curve.</a:t>
            </a:r>
          </a:p>
          <a:p>
            <a:pPr>
              <a:defRPr/>
            </a:pPr>
            <a:endParaRPr lang="en-US" dirty="0" smtClean="0"/>
          </a:p>
          <a:p>
            <a:pPr>
              <a:defRPr/>
            </a:pPr>
            <a:r>
              <a:rPr lang="en-US" dirty="0" smtClean="0"/>
              <a:t>A quick review of the impact of this curve is in order:</a:t>
            </a:r>
          </a:p>
          <a:p>
            <a:pPr>
              <a:defRPr/>
            </a:pPr>
            <a:r>
              <a:rPr lang="en-US" dirty="0" smtClean="0"/>
              <a:t>	- First microprocessor had 2300 transistors basically designed for a </a:t>
            </a:r>
            <a:r>
              <a:rPr lang="en-US" dirty="0" err="1" smtClean="0"/>
              <a:t>souped</a:t>
            </a:r>
            <a:r>
              <a:rPr lang="en-US" dirty="0" smtClean="0"/>
              <a:t> up calculator</a:t>
            </a:r>
          </a:p>
          <a:p>
            <a:pPr>
              <a:defRPr/>
            </a:pPr>
            <a:r>
              <a:rPr lang="en-US" dirty="0" smtClean="0"/>
              <a:t>	- Today we carry around </a:t>
            </a:r>
            <a:r>
              <a:rPr lang="en-US" dirty="0" err="1" smtClean="0"/>
              <a:t>smartphones</a:t>
            </a:r>
            <a:r>
              <a:rPr lang="en-US" dirty="0" smtClean="0"/>
              <a:t> that have half a billion transistors in them.  A large part of what makes them useful is the computing capability that resulted from technology scaling.</a:t>
            </a:r>
          </a:p>
          <a:p>
            <a:pPr>
              <a:defRPr/>
            </a:pPr>
            <a:r>
              <a:rPr lang="en-US" dirty="0" smtClean="0"/>
              <a:t>	- Of course, not all computation takes place somewhere you can see it. A large amount of computation happens in datacenters that are hidden away out of sight behind the internet.</a:t>
            </a:r>
          </a:p>
          <a:p>
            <a:pPr>
              <a:defRPr/>
            </a:pPr>
            <a:endParaRPr lang="en-US" dirty="0" smtClean="0"/>
          </a:p>
          <a:p>
            <a:pPr>
              <a:defRPr/>
            </a:pPr>
            <a:r>
              <a:rPr lang="en-US" dirty="0" smtClean="0"/>
              <a:t>However, the traditional CMOS scaling that gave us all this is ending.  ITRS projects we’ll end at the 7 nm process node. Others may put it at 5 nm.  But either way this is happening really soon and likely within the next 10 years.</a:t>
            </a:r>
          </a:p>
          <a:p>
            <a:pPr>
              <a:defRPr/>
            </a:pPr>
            <a:endParaRPr lang="en-US" dirty="0" smtClean="0"/>
          </a:p>
          <a:p>
            <a:pPr>
              <a:defRPr/>
            </a:pPr>
            <a:r>
              <a:rPr lang="en-US" dirty="0" smtClean="0"/>
              <a:t>Of course, there are other technologies being proposed.    However, none of them are ready for prime time.  </a:t>
            </a:r>
          </a:p>
          <a:p>
            <a:pPr>
              <a:defRPr/>
            </a:pPr>
            <a:endParaRPr lang="en-US" dirty="0" smtClean="0"/>
          </a:p>
          <a:p>
            <a:pPr>
              <a:defRPr/>
            </a:pPr>
            <a:r>
              <a:rPr lang="en-US" dirty="0" smtClean="0"/>
              <a:t>Open question: can we continue increasing function per unit cost without CMOS scaling?  </a:t>
            </a:r>
          </a:p>
          <a:p>
            <a:pPr>
              <a:defRPr/>
            </a:pPr>
            <a:endParaRPr lang="en-US" dirty="0" smtClean="0"/>
          </a:p>
          <a:p>
            <a:pPr>
              <a:defRPr/>
            </a:pPr>
            <a:endParaRPr lang="en-US" dirty="0" smtClean="0"/>
          </a:p>
        </p:txBody>
      </p:sp>
      <p:sp>
        <p:nvSpPr>
          <p:cNvPr id="156676" name="Slide Number Placeholder 3"/>
          <p:cNvSpPr>
            <a:spLocks noGrp="1"/>
          </p:cNvSpPr>
          <p:nvPr>
            <p:ph type="sldNum" sz="quarter" idx="5"/>
          </p:nvPr>
        </p:nvSpPr>
        <p:spPr>
          <a:noFill/>
        </p:spPr>
        <p:txBody>
          <a:bodyPr/>
          <a:lstStyle/>
          <a:p>
            <a:fld id="{49559273-7A01-3940-A81C-938BE300166E}" type="slidenum">
              <a:rPr lang="en-US" smtClean="0">
                <a:latin typeface="Arial" pitchFamily="-65" charset="0"/>
                <a:ea typeface="ＭＳ Ｐゴシック" pitchFamily="-65" charset="-128"/>
                <a:cs typeface="ＭＳ Ｐゴシック" pitchFamily="-65" charset="-128"/>
              </a:rPr>
              <a:pPr/>
              <a:t>2</a:t>
            </a:fld>
            <a:endParaRPr lang="en-US" smtClean="0">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926495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r>
              <a:rPr lang="en-US" smtClean="0"/>
              <a:t>16:15 – 17:22</a:t>
            </a:r>
          </a:p>
          <a:p>
            <a:r>
              <a:rPr lang="en-US" smtClean="0"/>
              <a:t>A single thread in each warp branches off to fetch task for the rest of the warp. </a:t>
            </a:r>
          </a:p>
        </p:txBody>
      </p:sp>
    </p:spTree>
    <p:extLst>
      <p:ext uri="{BB962C8B-B14F-4D97-AF65-F5344CB8AC3E}">
        <p14:creationId xmlns:p14="http://schemas.microsoft.com/office/powerpoint/2010/main" val="16521549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p:spPr>
        <p:txBody>
          <a:bodyPr/>
          <a:lstStyle/>
          <a:p>
            <a:r>
              <a:rPr lang="en-US" smtClean="0"/>
              <a:t>17:22 – 18:37</a:t>
            </a:r>
          </a:p>
        </p:txBody>
      </p:sp>
    </p:spTree>
    <p:extLst>
      <p:ext uri="{BB962C8B-B14F-4D97-AF65-F5344CB8AC3E}">
        <p14:creationId xmlns:p14="http://schemas.microsoft.com/office/powerpoint/2010/main" val="11408976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r>
              <a:rPr lang="en-US" smtClean="0"/>
              <a:t>18:37 – 20:03</a:t>
            </a:r>
          </a:p>
        </p:txBody>
      </p:sp>
    </p:spTree>
    <p:extLst>
      <p:ext uri="{BB962C8B-B14F-4D97-AF65-F5344CB8AC3E}">
        <p14:creationId xmlns:p14="http://schemas.microsoft.com/office/powerpoint/2010/main" val="922289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p:spPr>
        <p:txBody>
          <a:bodyPr/>
          <a:lstStyle/>
          <a:p>
            <a:r>
              <a:rPr lang="en-US" smtClean="0"/>
              <a:t>20:03 – 21:45</a:t>
            </a:r>
          </a:p>
          <a:p>
            <a:r>
              <a:rPr lang="en-US" smtClean="0"/>
              <a:t>Here is the same example as before with the block-wide stack. </a:t>
            </a:r>
          </a:p>
          <a:p>
            <a:r>
              <a:rPr lang="en-US" smtClean="0"/>
              <a:t>Clarify that in HW, the active threads are represented as a block-wide active mask. </a:t>
            </a:r>
          </a:p>
        </p:txBody>
      </p:sp>
    </p:spTree>
    <p:extLst>
      <p:ext uri="{BB962C8B-B14F-4D97-AF65-F5344CB8AC3E}">
        <p14:creationId xmlns:p14="http://schemas.microsoft.com/office/powerpoint/2010/main" val="1678385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r>
              <a:rPr lang="en-US" smtClean="0"/>
              <a:t>26:53 – 27:50</a:t>
            </a:r>
          </a:p>
          <a:p>
            <a:r>
              <a:rPr lang="en-US" smtClean="0"/>
              <a:t>We group our benchmarks according to how much they suffer from branch divergence in the first place. </a:t>
            </a:r>
          </a:p>
        </p:txBody>
      </p:sp>
    </p:spTree>
    <p:extLst>
      <p:ext uri="{BB962C8B-B14F-4D97-AF65-F5344CB8AC3E}">
        <p14:creationId xmlns:p14="http://schemas.microsoft.com/office/powerpoint/2010/main" val="5332448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normAutofit/>
          </a:bodyPr>
          <a:lstStyle/>
          <a:p>
            <a:pPr marL="285750" indent="-285750">
              <a:lnSpc>
                <a:spcPct val="90000"/>
              </a:lnSpc>
              <a:buFont typeface="Arial" pitchFamily="-100" charset="0"/>
              <a:buChar char="•"/>
              <a:defRPr/>
            </a:pPr>
            <a:r>
              <a:rPr lang="en-US" sz="1700" dirty="0" smtClean="0">
                <a:latin typeface="Verdana" pitchFamily="-100" charset="0"/>
                <a:ea typeface="ＭＳ Ｐゴシック" pitchFamily="-100" charset="-128"/>
                <a:cs typeface="ＭＳ Ｐゴシック" pitchFamily="-100" charset="-128"/>
              </a:rPr>
              <a:t>A 2-LVL scheduler</a:t>
            </a:r>
          </a:p>
          <a:p>
            <a:pPr marL="742950" lvl="1" indent="-285750">
              <a:lnSpc>
                <a:spcPct val="90000"/>
              </a:lnSpc>
              <a:buFont typeface="Arial" pitchFamily="-100" charset="0"/>
              <a:buChar char="•"/>
              <a:defRPr/>
            </a:pPr>
            <a:r>
              <a:rPr lang="en-US" sz="1700" dirty="0" smtClean="0">
                <a:latin typeface="Verdana" pitchFamily="-100" charset="0"/>
                <a:ea typeface="Verdana" pitchFamily="-100" charset="0"/>
                <a:cs typeface="Verdana" pitchFamily="-100" charset="0"/>
              </a:rPr>
              <a:t>Similar to GTO performance</a:t>
            </a:r>
          </a:p>
          <a:p>
            <a:pPr marL="285750" indent="-285750">
              <a:lnSpc>
                <a:spcPct val="90000"/>
              </a:lnSpc>
              <a:buFont typeface="Arial" pitchFamily="-100" charset="0"/>
              <a:buChar char="•"/>
              <a:defRPr/>
            </a:pPr>
            <a:r>
              <a:rPr lang="en-US" sz="1700" dirty="0" smtClean="0">
                <a:latin typeface="Verdana" pitchFamily="-100" charset="0"/>
                <a:ea typeface="ＭＳ Ｐゴシック" pitchFamily="-100" charset="-128"/>
                <a:cs typeface="ＭＳ Ｐゴシック" pitchFamily="-100" charset="-128"/>
              </a:rPr>
              <a:t>A profile-based oracle scheduler</a:t>
            </a:r>
          </a:p>
          <a:p>
            <a:pPr marL="742950" lvl="1" indent="-285750">
              <a:lnSpc>
                <a:spcPct val="90000"/>
              </a:lnSpc>
              <a:buFont typeface="Arial" pitchFamily="-100" charset="0"/>
              <a:buChar char="•"/>
              <a:defRPr/>
            </a:pPr>
            <a:r>
              <a:rPr lang="en-US" sz="1700" dirty="0" smtClean="0">
                <a:latin typeface="Verdana" pitchFamily="-100" charset="0"/>
                <a:ea typeface="Verdana" pitchFamily="-100" charset="0"/>
                <a:cs typeface="Verdana" pitchFamily="-100" charset="0"/>
              </a:rPr>
              <a:t>Application and input data dependent</a:t>
            </a:r>
          </a:p>
          <a:p>
            <a:pPr marL="742950" lvl="1" indent="-285750">
              <a:lnSpc>
                <a:spcPct val="90000"/>
              </a:lnSpc>
              <a:buFont typeface="Arial" pitchFamily="-100" charset="0"/>
              <a:buChar char="•"/>
              <a:defRPr/>
            </a:pPr>
            <a:r>
              <a:rPr lang="en-US" sz="1700" dirty="0" smtClean="0">
                <a:latin typeface="Verdana" pitchFamily="-100" charset="0"/>
                <a:ea typeface="Verdana" pitchFamily="-100" charset="0"/>
                <a:cs typeface="Verdana" pitchFamily="-100" charset="0"/>
              </a:rPr>
              <a:t>CCWS captures 86% of oracle scheduler performance</a:t>
            </a:r>
          </a:p>
          <a:p>
            <a:pPr marL="285750" indent="-285750">
              <a:lnSpc>
                <a:spcPct val="90000"/>
              </a:lnSpc>
              <a:buFont typeface="Arial" pitchFamily="-100" charset="0"/>
              <a:buChar char="•"/>
              <a:defRPr/>
            </a:pPr>
            <a:r>
              <a:rPr lang="en-US" sz="1700" dirty="0" smtClean="0">
                <a:latin typeface="Verdana" pitchFamily="-100" charset="0"/>
                <a:ea typeface="ＭＳ Ｐゴシック" pitchFamily="-100" charset="-128"/>
                <a:cs typeface="ＭＳ Ｐゴシック" pitchFamily="-100" charset="-128"/>
              </a:rPr>
              <a:t>Variety of cache-insensitive benchmarks</a:t>
            </a:r>
          </a:p>
          <a:p>
            <a:pPr marL="742950" lvl="1" indent="-285750">
              <a:lnSpc>
                <a:spcPct val="90000"/>
              </a:lnSpc>
              <a:buFont typeface="Arial" pitchFamily="-100" charset="0"/>
              <a:buChar char="•"/>
              <a:defRPr/>
            </a:pPr>
            <a:r>
              <a:rPr lang="en-US" sz="1700" dirty="0" smtClean="0">
                <a:latin typeface="Verdana" pitchFamily="-100" charset="0"/>
                <a:ea typeface="Verdana" pitchFamily="-100" charset="0"/>
                <a:cs typeface="Verdana" pitchFamily="-100" charset="0"/>
              </a:rPr>
              <a:t>No performance degradation</a:t>
            </a:r>
          </a:p>
          <a:p>
            <a:pPr>
              <a:defRPr/>
            </a:pPr>
            <a:endParaRPr lang="en-US" dirty="0"/>
          </a:p>
        </p:txBody>
      </p:sp>
      <p:sp>
        <p:nvSpPr>
          <p:cNvPr id="178180" name="Slide Number Placeholder 3"/>
          <p:cNvSpPr>
            <a:spLocks noGrp="1"/>
          </p:cNvSpPr>
          <p:nvPr>
            <p:ph type="sldNum" sz="quarter" idx="5"/>
          </p:nvPr>
        </p:nvSpPr>
        <p:spPr>
          <a:noFill/>
        </p:spPr>
        <p:txBody>
          <a:bodyPr/>
          <a:lstStyle/>
          <a:p>
            <a:fld id="{8C2D23E1-C51B-BA45-860D-007A8CFBAF4B}" type="slidenum">
              <a:rPr lang="en-US" smtClean="0">
                <a:latin typeface="Arial" pitchFamily="-65" charset="0"/>
                <a:ea typeface="ＭＳ Ｐゴシック" pitchFamily="-65" charset="-128"/>
                <a:cs typeface="ＭＳ Ｐゴシック" pitchFamily="-65" charset="-128"/>
              </a:rPr>
              <a:pPr/>
              <a:t>40</a:t>
            </a:fld>
            <a:endParaRPr lang="en-US" smtClean="0">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800726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p:spPr>
        <p:txBody>
          <a:bodyPr/>
          <a:lstStyle/>
          <a:p>
            <a:pPr>
              <a:lnSpc>
                <a:spcPct val="90000"/>
              </a:lnSpc>
              <a:buFontTx/>
              <a:buChar char="•"/>
            </a:pPr>
            <a:r>
              <a:rPr lang="en-US">
                <a:latin typeface="Arial" pitchFamily="-65" charset="0"/>
                <a:ea typeface="ＭＳ Ｐゴシック" pitchFamily="-65" charset="-128"/>
                <a:cs typeface="ＭＳ Ｐゴシック" pitchFamily="-65" charset="-128"/>
              </a:rPr>
              <a:t>Usually, developers can get the application running on GPU after a little bit of initial effort, and spend the rest of their time tuning the application for performance. </a:t>
            </a:r>
          </a:p>
          <a:p>
            <a:pPr>
              <a:lnSpc>
                <a:spcPct val="90000"/>
              </a:lnSpc>
              <a:buFontTx/>
              <a:buChar char="•"/>
            </a:pPr>
            <a:r>
              <a:rPr lang="en-US">
                <a:latin typeface="Arial" pitchFamily="-65" charset="0"/>
                <a:ea typeface="ＭＳ Ｐゴシック" pitchFamily="-65" charset="-128"/>
                <a:cs typeface="ＭＳ Ｐゴシック" pitchFamily="-65" charset="-128"/>
              </a:rPr>
              <a:t>For application that require (or benefit from) fine-grained data synchronization, the developer may spend significant effort just to get the code working. As in the usual case, the first working code performs poorly, so effort to tune the application is still required. If the developers spend the effort to tune the code, the reward can be great. For example, O(nLogn) implementation of N-Body is orders of magnitude faster than the naïve implementation, but it is harder to get right because of locks. </a:t>
            </a:r>
          </a:p>
          <a:p>
            <a:pPr>
              <a:lnSpc>
                <a:spcPct val="90000"/>
              </a:lnSpc>
              <a:buFontTx/>
              <a:buChar char="•"/>
            </a:pPr>
            <a:r>
              <a:rPr lang="en-US">
                <a:latin typeface="Arial" pitchFamily="-65" charset="0"/>
                <a:ea typeface="ＭＳ Ｐゴシック" pitchFamily="-65" charset="-128"/>
                <a:cs typeface="ＭＳ Ｐゴシック" pitchFamily="-65" charset="-128"/>
              </a:rPr>
              <a:t>Hypothesis 1: For applications that require fine-grained communication between tasks, developers will give up long before the code is working on a GPU, and even if they manage to get the application to run correctly, the performance will initially be bad and they may then decide they have wasted too much time for too little progress. </a:t>
            </a:r>
          </a:p>
          <a:p>
            <a:pPr>
              <a:lnSpc>
                <a:spcPct val="90000"/>
              </a:lnSpc>
              <a:buFontTx/>
              <a:buChar char="•"/>
            </a:pPr>
            <a:r>
              <a:rPr lang="en-US">
                <a:latin typeface="Arial" pitchFamily="-65" charset="0"/>
                <a:ea typeface="ＭＳ Ｐゴシック" pitchFamily="-65" charset="-128"/>
                <a:cs typeface="ＭＳ Ｐゴシック" pitchFamily="-65" charset="-128"/>
              </a:rPr>
              <a:t>Hypothesis 2: With TM, the developer will get working code sooner, leaving time to tune the code for performance. </a:t>
            </a:r>
          </a:p>
          <a:p>
            <a:pPr>
              <a:lnSpc>
                <a:spcPct val="90000"/>
              </a:lnSpc>
              <a:buFontTx/>
              <a:buChar char="•"/>
            </a:pPr>
            <a:r>
              <a:rPr lang="en-US">
                <a:latin typeface="Arial" pitchFamily="-65" charset="0"/>
                <a:ea typeface="ＭＳ Ｐゴシック" pitchFamily="-65" charset="-128"/>
                <a:cs typeface="ＭＳ Ｐゴシック" pitchFamily="-65" charset="-128"/>
              </a:rPr>
              <a:t>Even if there is a performance overhead for using TM it is a gain for the developer (better performing code with same effort). </a:t>
            </a:r>
          </a:p>
        </p:txBody>
      </p:sp>
    </p:spTree>
    <p:extLst>
      <p:ext uri="{BB962C8B-B14F-4D97-AF65-F5344CB8AC3E}">
        <p14:creationId xmlns:p14="http://schemas.microsoft.com/office/powerpoint/2010/main" val="1629583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78641A51-62FC-9D45-BE69-436DA718B649}" type="slidenum">
              <a:rPr lang="en-US">
                <a:latin typeface="Arial" pitchFamily="-65" charset="0"/>
                <a:ea typeface="ＭＳ Ｐゴシック" pitchFamily="-65" charset="-128"/>
                <a:cs typeface="ＭＳ Ｐゴシック" pitchFamily="-65" charset="-128"/>
              </a:rPr>
              <a:pPr/>
              <a:t>70</a:t>
            </a:fld>
            <a:endParaRPr lang="en-US">
              <a:latin typeface="Arial" pitchFamily="-65" charset="0"/>
              <a:ea typeface="ＭＳ Ｐゴシック" pitchFamily="-65" charset="-128"/>
              <a:cs typeface="ＭＳ Ｐゴシック" pitchFamily="-65" charset="-128"/>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r>
              <a:rPr lang="en-US">
                <a:latin typeface="Arial" pitchFamily="-65" charset="0"/>
                <a:ea typeface="ＭＳ Ｐゴシック" pitchFamily="-65" charset="-128"/>
                <a:cs typeface="ＭＳ Ｐゴシック" pitchFamily="-65" charset="-128"/>
              </a:rPr>
              <a:t>In the programmers’ view, transactions are executed atomically in some order. </a:t>
            </a:r>
          </a:p>
          <a:p>
            <a:pPr eaLnBrk="1" hangingPunct="1"/>
            <a:r>
              <a:rPr lang="en-US">
                <a:latin typeface="Arial" pitchFamily="-65" charset="0"/>
                <a:ea typeface="ＭＳ Ｐゴシック" pitchFamily="-65" charset="-128"/>
                <a:cs typeface="ＭＳ Ｐゴシック" pitchFamily="-65" charset="-128"/>
              </a:rPr>
              <a:t>The underlying runtime system can optimistically run non-conflicting transactions in parallel.</a:t>
            </a:r>
          </a:p>
          <a:p>
            <a:pPr eaLnBrk="1" hangingPunct="1"/>
            <a:r>
              <a:rPr lang="en-US">
                <a:latin typeface="Arial" pitchFamily="-65" charset="0"/>
                <a:ea typeface="ＭＳ Ｐゴシック" pitchFamily="-65" charset="-128"/>
                <a:cs typeface="ＭＳ Ｐゴシック" pitchFamily="-65" charset="-128"/>
              </a:rPr>
              <a:t>Conflicting transactions may be resolved by aborting one of the transaction and restarting it later. </a:t>
            </a:r>
          </a:p>
        </p:txBody>
      </p:sp>
    </p:spTree>
    <p:extLst>
      <p:ext uri="{BB962C8B-B14F-4D97-AF65-F5344CB8AC3E}">
        <p14:creationId xmlns:p14="http://schemas.microsoft.com/office/powerpoint/2010/main" val="1681816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p:spPr>
        <p:txBody>
          <a:bodyPr/>
          <a:lstStyle/>
          <a:p>
            <a:r>
              <a:rPr lang="en-US">
                <a:latin typeface="Arial" pitchFamily="-65" charset="0"/>
                <a:ea typeface="ＭＳ Ｐゴシック" pitchFamily="-65" charset="-128"/>
                <a:cs typeface="ＭＳ Ｐゴシック" pitchFamily="-65" charset="-128"/>
              </a:rPr>
              <a:t>For those who know something about both TM and GPU, the two may seem to be incompatible concepts. </a:t>
            </a:r>
          </a:p>
          <a:p>
            <a:r>
              <a:rPr lang="en-US">
                <a:latin typeface="Arial" pitchFamily="-65" charset="0"/>
                <a:ea typeface="ＭＳ Ｐゴシック" pitchFamily="-65" charset="-128"/>
                <a:cs typeface="ＭＳ Ｐゴシック" pitchFamily="-65" charset="-128"/>
              </a:rPr>
              <a:t>Yes, GPUs are different from multi core CPUs. </a:t>
            </a:r>
          </a:p>
          <a:p>
            <a:r>
              <a:rPr lang="en-US">
                <a:latin typeface="Arial" pitchFamily="-65" charset="0"/>
                <a:ea typeface="ＭＳ Ｐゴシック" pitchFamily="-65" charset="-128"/>
                <a:cs typeface="ＭＳ Ｐゴシック" pitchFamily="-65" charset="-128"/>
              </a:rPr>
              <a:t>These differences lead to a set of challenges for supporting TM on GPU. </a:t>
            </a:r>
          </a:p>
          <a:p>
            <a:r>
              <a:rPr lang="en-US">
                <a:latin typeface="Arial" pitchFamily="-65" charset="0"/>
                <a:ea typeface="ＭＳ Ｐゴシック" pitchFamily="-65" charset="-128"/>
                <a:cs typeface="ＭＳ Ｐゴシック" pitchFamily="-65" charset="-128"/>
              </a:rPr>
              <a:t>For each of these challenges, I will show you how KILO TM, our hardware TM for GPUs, addresses the challenge. </a:t>
            </a:r>
          </a:p>
        </p:txBody>
      </p:sp>
    </p:spTree>
    <p:extLst>
      <p:ext uri="{BB962C8B-B14F-4D97-AF65-F5344CB8AC3E}">
        <p14:creationId xmlns:p14="http://schemas.microsoft.com/office/powerpoint/2010/main" val="811330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p:cNvSpPr>
          <p:nvPr>
            <p:ph type="sldImg"/>
          </p:nvPr>
        </p:nvSpPr>
        <p:spPr>
          <a:ln/>
        </p:spPr>
      </p:sp>
      <p:sp>
        <p:nvSpPr>
          <p:cNvPr id="158723" name="Notes Placeholder 2"/>
          <p:cNvSpPr>
            <a:spLocks noGrp="1"/>
          </p:cNvSpPr>
          <p:nvPr>
            <p:ph type="body" idx="1"/>
          </p:nvPr>
        </p:nvSpPr>
        <p:spPr>
          <a:noFill/>
          <a:ln/>
        </p:spPr>
        <p:txBody>
          <a:bodyPr/>
          <a:lstStyle/>
          <a:p>
            <a:endParaRPr lang="en-US" smtClean="0">
              <a:latin typeface="Arial" pitchFamily="-65" charset="0"/>
              <a:ea typeface="ＭＳ Ｐゴシック" pitchFamily="-65" charset="-128"/>
              <a:cs typeface="ＭＳ Ｐゴシック" pitchFamily="-65" charset="-128"/>
            </a:endParaRPr>
          </a:p>
          <a:p>
            <a:endParaRPr lang="en-US" smtClean="0">
              <a:latin typeface="Arial" pitchFamily="-65" charset="0"/>
              <a:ea typeface="ＭＳ Ｐゴシック" pitchFamily="-65" charset="-128"/>
              <a:cs typeface="ＭＳ Ｐゴシック" pitchFamily="-65" charset="-128"/>
            </a:endParaRPr>
          </a:p>
          <a:p>
            <a:endParaRPr lang="en-US" smtClean="0">
              <a:latin typeface="Arial" pitchFamily="-65" charset="0"/>
              <a:ea typeface="ＭＳ Ｐゴシック" pitchFamily="-65" charset="-128"/>
              <a:cs typeface="ＭＳ Ｐゴシック" pitchFamily="-65" charset="-128"/>
            </a:endParaRPr>
          </a:p>
          <a:p>
            <a:r>
              <a:rPr lang="en-US" smtClean="0">
                <a:latin typeface="Arial" pitchFamily="-65" charset="0"/>
                <a:ea typeface="ＭＳ Ｐゴシック" pitchFamily="-65" charset="-128"/>
                <a:cs typeface="ＭＳ Ｐゴシック" pitchFamily="-65" charset="-128"/>
              </a:rPr>
              <a:t>Approach 1:  Start with easy to program hardware and improve HW efficiency</a:t>
            </a:r>
          </a:p>
          <a:p>
            <a:pPr lvl="1"/>
            <a:endParaRPr lang="en-US" smtClean="0">
              <a:latin typeface="Arial" pitchFamily="-65" charset="0"/>
            </a:endParaRPr>
          </a:p>
          <a:p>
            <a:r>
              <a:rPr lang="en-US" smtClean="0">
                <a:latin typeface="Arial" pitchFamily="-65" charset="0"/>
                <a:ea typeface="ＭＳ Ｐゴシック" pitchFamily="-65" charset="-128"/>
                <a:cs typeface="ＭＳ Ｐゴシック" pitchFamily="-65" charset="-128"/>
              </a:rPr>
              <a:t>Approach 2:  Start with efficient HW and make it easier to program</a:t>
            </a:r>
          </a:p>
          <a:p>
            <a:endParaRPr lang="en-CA" smtClean="0">
              <a:latin typeface="Arial" pitchFamily="-65" charset="0"/>
              <a:ea typeface="ＭＳ Ｐゴシック" pitchFamily="-65" charset="-128"/>
              <a:cs typeface="ＭＳ Ｐゴシック" pitchFamily="-65" charset="-128"/>
            </a:endParaRPr>
          </a:p>
        </p:txBody>
      </p:sp>
      <p:sp>
        <p:nvSpPr>
          <p:cNvPr id="158724" name="Slide Number Placeholder 3"/>
          <p:cNvSpPr>
            <a:spLocks noGrp="1"/>
          </p:cNvSpPr>
          <p:nvPr>
            <p:ph type="sldNum" sz="quarter" idx="5"/>
          </p:nvPr>
        </p:nvSpPr>
        <p:spPr>
          <a:noFill/>
        </p:spPr>
        <p:txBody>
          <a:bodyPr/>
          <a:lstStyle/>
          <a:p>
            <a:fld id="{FDAE227D-FA39-7045-A30B-EA366C357CD8}" type="slidenum">
              <a:rPr lang="en-CA" smtClean="0">
                <a:latin typeface="Arial" pitchFamily="-65" charset="0"/>
                <a:ea typeface="ＭＳ Ｐゴシック" pitchFamily="-65" charset="-128"/>
                <a:cs typeface="ＭＳ Ｐゴシック" pitchFamily="-65" charset="-128"/>
              </a:rPr>
              <a:pPr/>
              <a:t>3</a:t>
            </a:fld>
            <a:endParaRPr lang="en-CA" smtClean="0">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1229500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p:cNvSpPr>
          <p:nvPr>
            <p:ph type="sldImg"/>
          </p:nvPr>
        </p:nvSpPr>
        <p:spPr>
          <a:ln/>
        </p:spPr>
      </p:sp>
      <p:sp>
        <p:nvSpPr>
          <p:cNvPr id="160771" name="Notes Placeholder 2"/>
          <p:cNvSpPr>
            <a:spLocks noGrp="1"/>
          </p:cNvSpPr>
          <p:nvPr>
            <p:ph type="body" idx="1"/>
          </p:nvPr>
        </p:nvSpPr>
        <p:spPr>
          <a:noFill/>
          <a:ln/>
        </p:spPr>
        <p:txBody>
          <a:bodyPr/>
          <a:lstStyle/>
          <a:p>
            <a:endParaRPr lang="en-US" smtClean="0">
              <a:latin typeface="Arial" pitchFamily="-65" charset="0"/>
              <a:ea typeface="ＭＳ Ｐゴシック" pitchFamily="-65" charset="-128"/>
              <a:cs typeface="ＭＳ Ｐゴシック" pitchFamily="-65" charset="-128"/>
            </a:endParaRPr>
          </a:p>
          <a:p>
            <a:endParaRPr lang="en-US" smtClean="0">
              <a:latin typeface="Arial" pitchFamily="-65" charset="0"/>
              <a:ea typeface="ＭＳ Ｐゴシック" pitchFamily="-65" charset="-128"/>
              <a:cs typeface="ＭＳ Ｐゴシック" pitchFamily="-65" charset="-128"/>
            </a:endParaRPr>
          </a:p>
          <a:p>
            <a:endParaRPr lang="en-US" smtClean="0">
              <a:latin typeface="Arial" pitchFamily="-65" charset="0"/>
              <a:ea typeface="ＭＳ Ｐゴシック" pitchFamily="-65" charset="-128"/>
              <a:cs typeface="ＭＳ Ｐゴシック" pitchFamily="-65" charset="-128"/>
            </a:endParaRPr>
          </a:p>
          <a:p>
            <a:r>
              <a:rPr lang="en-US" smtClean="0">
                <a:latin typeface="Arial" pitchFamily="-65" charset="0"/>
                <a:ea typeface="ＭＳ Ｐゴシック" pitchFamily="-65" charset="-128"/>
                <a:cs typeface="ＭＳ Ｐゴシック" pitchFamily="-65" charset="-128"/>
              </a:rPr>
              <a:t>Approach 1:  Start with easy to program hardware and improve HW efficiency</a:t>
            </a:r>
          </a:p>
          <a:p>
            <a:pPr lvl="1"/>
            <a:endParaRPr lang="en-US" smtClean="0">
              <a:latin typeface="Arial" pitchFamily="-65" charset="0"/>
            </a:endParaRPr>
          </a:p>
          <a:p>
            <a:r>
              <a:rPr lang="en-US" smtClean="0">
                <a:latin typeface="Arial" pitchFamily="-65" charset="0"/>
                <a:ea typeface="ＭＳ Ｐゴシック" pitchFamily="-65" charset="-128"/>
                <a:cs typeface="ＭＳ Ｐゴシック" pitchFamily="-65" charset="-128"/>
              </a:rPr>
              <a:t>Approach 2:  Start with efficient HW and make it easier to program</a:t>
            </a:r>
          </a:p>
          <a:p>
            <a:endParaRPr lang="en-CA" smtClean="0">
              <a:latin typeface="Arial" pitchFamily="-65" charset="0"/>
              <a:ea typeface="ＭＳ Ｐゴシック" pitchFamily="-65" charset="-128"/>
              <a:cs typeface="ＭＳ Ｐゴシック" pitchFamily="-65" charset="-128"/>
            </a:endParaRPr>
          </a:p>
        </p:txBody>
      </p:sp>
      <p:sp>
        <p:nvSpPr>
          <p:cNvPr id="160772" name="Slide Number Placeholder 3"/>
          <p:cNvSpPr>
            <a:spLocks noGrp="1"/>
          </p:cNvSpPr>
          <p:nvPr>
            <p:ph type="sldNum" sz="quarter" idx="5"/>
          </p:nvPr>
        </p:nvSpPr>
        <p:spPr>
          <a:noFill/>
        </p:spPr>
        <p:txBody>
          <a:bodyPr/>
          <a:lstStyle/>
          <a:p>
            <a:fld id="{E71D6D30-9F31-7F4B-B89A-0400136027BA}" type="slidenum">
              <a:rPr lang="en-CA" smtClean="0">
                <a:latin typeface="Arial" pitchFamily="-65" charset="0"/>
                <a:ea typeface="ＭＳ Ｐゴシック" pitchFamily="-65" charset="-128"/>
                <a:cs typeface="ＭＳ Ｐゴシック" pitchFamily="-65" charset="-128"/>
              </a:rPr>
              <a:pPr/>
              <a:t>4</a:t>
            </a:fld>
            <a:endParaRPr lang="en-CA" smtClean="0">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1387456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p:cNvSpPr>
          <p:nvPr>
            <p:ph type="sldImg"/>
          </p:nvPr>
        </p:nvSpPr>
        <p:spPr>
          <a:ln/>
        </p:spPr>
      </p:sp>
      <p:sp>
        <p:nvSpPr>
          <p:cNvPr id="165891" name="Notes Placeholder 2"/>
          <p:cNvSpPr>
            <a:spLocks noGrp="1"/>
          </p:cNvSpPr>
          <p:nvPr>
            <p:ph type="body" idx="1"/>
          </p:nvPr>
        </p:nvSpPr>
        <p:spPr>
          <a:noFill/>
          <a:ln/>
        </p:spPr>
        <p:txBody>
          <a:bodyPr/>
          <a:lstStyle/>
          <a:p>
            <a:endParaRPr lang="en-US" smtClean="0">
              <a:latin typeface="Arial" pitchFamily="-65" charset="0"/>
              <a:ea typeface="ＭＳ Ｐゴシック" pitchFamily="-65" charset="-128"/>
              <a:cs typeface="ＭＳ Ｐゴシック" pitchFamily="-65" charset="-128"/>
            </a:endParaRPr>
          </a:p>
          <a:p>
            <a:endParaRPr lang="en-US" smtClean="0">
              <a:latin typeface="Arial" pitchFamily="-65" charset="0"/>
              <a:ea typeface="ＭＳ Ｐゴシック" pitchFamily="-65" charset="-128"/>
              <a:cs typeface="ＭＳ Ｐゴシック" pitchFamily="-65" charset="-128"/>
            </a:endParaRPr>
          </a:p>
          <a:p>
            <a:endParaRPr lang="en-US" smtClean="0">
              <a:latin typeface="Arial" pitchFamily="-65" charset="0"/>
              <a:ea typeface="ＭＳ Ｐゴシック" pitchFamily="-65" charset="-128"/>
              <a:cs typeface="ＭＳ Ｐゴシック" pitchFamily="-65" charset="-128"/>
            </a:endParaRPr>
          </a:p>
          <a:p>
            <a:r>
              <a:rPr lang="en-US" smtClean="0">
                <a:latin typeface="Arial" pitchFamily="-65" charset="0"/>
                <a:ea typeface="ＭＳ Ｐゴシック" pitchFamily="-65" charset="-128"/>
                <a:cs typeface="ＭＳ Ｐゴシック" pitchFamily="-65" charset="-128"/>
              </a:rPr>
              <a:t>Approach 1:  Start with easy to program hardware and improve HW efficiency</a:t>
            </a:r>
          </a:p>
          <a:p>
            <a:pPr lvl="1"/>
            <a:endParaRPr lang="en-US" smtClean="0">
              <a:latin typeface="Arial" pitchFamily="-65" charset="0"/>
            </a:endParaRPr>
          </a:p>
          <a:p>
            <a:r>
              <a:rPr lang="en-US" smtClean="0">
                <a:latin typeface="Arial" pitchFamily="-65" charset="0"/>
                <a:ea typeface="ＭＳ Ｐゴシック" pitchFamily="-65" charset="-128"/>
                <a:cs typeface="ＭＳ Ｐゴシック" pitchFamily="-65" charset="-128"/>
              </a:rPr>
              <a:t>Approach 2:  Start with efficient HW and make it easier to program</a:t>
            </a:r>
          </a:p>
          <a:p>
            <a:endParaRPr lang="en-CA" smtClean="0">
              <a:latin typeface="Arial" pitchFamily="-65" charset="0"/>
              <a:ea typeface="ＭＳ Ｐゴシック" pitchFamily="-65" charset="-128"/>
              <a:cs typeface="ＭＳ Ｐゴシック" pitchFamily="-65" charset="-128"/>
            </a:endParaRPr>
          </a:p>
        </p:txBody>
      </p:sp>
      <p:sp>
        <p:nvSpPr>
          <p:cNvPr id="165892" name="Slide Number Placeholder 3"/>
          <p:cNvSpPr>
            <a:spLocks noGrp="1"/>
          </p:cNvSpPr>
          <p:nvPr>
            <p:ph type="sldNum" sz="quarter" idx="5"/>
          </p:nvPr>
        </p:nvSpPr>
        <p:spPr>
          <a:noFill/>
        </p:spPr>
        <p:txBody>
          <a:bodyPr/>
          <a:lstStyle/>
          <a:p>
            <a:fld id="{24F47336-1744-4E49-836F-6033C4C9002F}" type="slidenum">
              <a:rPr lang="en-CA" smtClean="0">
                <a:latin typeface="Arial" pitchFamily="-65" charset="0"/>
                <a:ea typeface="ＭＳ Ｐゴシック" pitchFamily="-65" charset="-128"/>
                <a:cs typeface="ＭＳ Ｐゴシック" pitchFamily="-65" charset="-128"/>
              </a:rPr>
              <a:pPr/>
              <a:t>8</a:t>
            </a:fld>
            <a:endParaRPr lang="en-CA" smtClean="0">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657957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p:txBody>
          <a:bodyPr/>
          <a:lstStyle/>
          <a:p>
            <a:fld id="{25C11D58-DE23-ED49-8B91-7C86A6D334D0}" type="slidenum">
              <a:rPr lang="en-US"/>
              <a:pPr/>
              <a:t>10</a:t>
            </a:fld>
            <a:endParaRPr lang="en-US"/>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marL="228600" indent="-228600"/>
            <a:endParaRPr lang="en-CA">
              <a:latin typeface="Times"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1882930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p:spPr>
        <p:txBody>
          <a:bodyPr/>
          <a:lstStyle/>
          <a:p>
            <a:r>
              <a:rPr lang="en-US" smtClean="0">
                <a:latin typeface="Arial" pitchFamily="-65" charset="0"/>
                <a:ea typeface="ＭＳ Ｐゴシック" pitchFamily="-65" charset="-128"/>
                <a:cs typeface="ＭＳ Ｐゴシック" pitchFamily="-65" charset="-128"/>
              </a:rPr>
              <a:t>Multiple warps interleave execution in core to hide pipeline/memory latency</a:t>
            </a:r>
          </a:p>
          <a:p>
            <a:r>
              <a:rPr lang="en-US" smtClean="0">
                <a:latin typeface="Arial" pitchFamily="-65" charset="0"/>
                <a:ea typeface="ＭＳ Ｐゴシック" pitchFamily="-65" charset="-128"/>
                <a:cs typeface="ＭＳ Ｐゴシック" pitchFamily="-65" charset="-128"/>
              </a:rPr>
              <a:t>Breaks up the “static warps”, pack the threads running this instruction into fewer warps to improve efficiency</a:t>
            </a:r>
          </a:p>
          <a:p>
            <a:endParaRPr lang="en-US" smtClean="0">
              <a:latin typeface="Arial" pitchFamily="-65" charset="0"/>
              <a:ea typeface="ＭＳ Ｐゴシック" pitchFamily="-65" charset="-128"/>
              <a:cs typeface="ＭＳ Ｐゴシック" pitchFamily="-65" charset="-128"/>
            </a:endParaRPr>
          </a:p>
          <a:p>
            <a:r>
              <a:rPr lang="en-US" smtClean="0">
                <a:latin typeface="Arial" pitchFamily="-65" charset="0"/>
                <a:ea typeface="ＭＳ Ｐゴシック" pitchFamily="-65" charset="-128"/>
                <a:cs typeface="ＭＳ Ｐゴシック" pitchFamily="-65" charset="-128"/>
              </a:rPr>
              <a:t>How should we decide which threads to pack together?</a:t>
            </a:r>
          </a:p>
          <a:p>
            <a:endParaRPr lang="en-US" smtClean="0">
              <a:latin typeface="Arial" pitchFamily="-65" charset="0"/>
              <a:ea typeface="ＭＳ Ｐゴシック" pitchFamily="-65" charset="-128"/>
              <a:cs typeface="ＭＳ Ｐゴシック" pitchFamily="-65" charset="-128"/>
            </a:endParaRPr>
          </a:p>
          <a:p>
            <a:endParaRPr lang="en-US" smtClean="0">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2118877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26D602-4D8A-434D-88FD-456A638A2D8C}" type="slidenum">
              <a:rPr lang="en-US"/>
              <a:pPr/>
              <a:t>13</a:t>
            </a:fld>
            <a:endParaRPr lang="en-US"/>
          </a:p>
        </p:txBody>
      </p:sp>
      <p:sp>
        <p:nvSpPr>
          <p:cNvPr id="716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7168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99736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p:spPr>
        <p:txBody>
          <a:bodyPr/>
          <a:lstStyle/>
          <a:p>
            <a:r>
              <a:rPr lang="en-US" smtClean="0"/>
              <a:t>12:17 – 13:00 – 14:23</a:t>
            </a:r>
          </a:p>
        </p:txBody>
      </p:sp>
    </p:spTree>
    <p:extLst>
      <p:ext uri="{BB962C8B-B14F-4D97-AF65-F5344CB8AC3E}">
        <p14:creationId xmlns:p14="http://schemas.microsoft.com/office/powerpoint/2010/main" val="875664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r>
              <a:rPr lang="en-US" smtClean="0"/>
              <a:t>14:23 – 16:15</a:t>
            </a:r>
          </a:p>
          <a:p>
            <a:r>
              <a:rPr lang="en-US" smtClean="0"/>
              <a:t>Coalesced Memory Access = Grouping individual word accesses from threads inside a warp into a wide access to a chunk of memory</a:t>
            </a:r>
          </a:p>
          <a:p>
            <a:r>
              <a:rPr lang="en-US" smtClean="0"/>
              <a:t>- Serviced by a single wide access</a:t>
            </a:r>
          </a:p>
        </p:txBody>
      </p:sp>
    </p:spTree>
    <p:extLst>
      <p:ext uri="{BB962C8B-B14F-4D97-AF65-F5344CB8AC3E}">
        <p14:creationId xmlns:p14="http://schemas.microsoft.com/office/powerpoint/2010/main" val="1655298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84AF6AA-029C-8E41-8DD2-544CFAEEA5E8}" type="datetimeFigureOut">
              <a:rPr lang="en-US" smtClean="0"/>
              <a:t>11/25/19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89BD5B-CC06-F042-A1E3-EFE0301700DD}" type="slidenum">
              <a:rPr lang="en-US" smtClean="0"/>
              <a:t>‹#›</a:t>
            </a:fld>
            <a:endParaRPr lang="en-US"/>
          </a:p>
        </p:txBody>
      </p:sp>
    </p:spTree>
    <p:extLst>
      <p:ext uri="{BB962C8B-B14F-4D97-AF65-F5344CB8AC3E}">
        <p14:creationId xmlns:p14="http://schemas.microsoft.com/office/powerpoint/2010/main" val="1741298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4AF6AA-029C-8E41-8DD2-544CFAEEA5E8}" type="datetimeFigureOut">
              <a:rPr lang="en-US" smtClean="0"/>
              <a:t>11/25/19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89BD5B-CC06-F042-A1E3-EFE0301700DD}" type="slidenum">
              <a:rPr lang="en-US" smtClean="0"/>
              <a:t>‹#›</a:t>
            </a:fld>
            <a:endParaRPr lang="en-US"/>
          </a:p>
        </p:txBody>
      </p:sp>
    </p:spTree>
    <p:extLst>
      <p:ext uri="{BB962C8B-B14F-4D97-AF65-F5344CB8AC3E}">
        <p14:creationId xmlns:p14="http://schemas.microsoft.com/office/powerpoint/2010/main" val="2063088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4AF6AA-029C-8E41-8DD2-544CFAEEA5E8}" type="datetimeFigureOut">
              <a:rPr lang="en-US" smtClean="0"/>
              <a:t>11/25/19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89BD5B-CC06-F042-A1E3-EFE0301700DD}" type="slidenum">
              <a:rPr lang="en-US" smtClean="0"/>
              <a:t>‹#›</a:t>
            </a:fld>
            <a:endParaRPr lang="en-US"/>
          </a:p>
        </p:txBody>
      </p:sp>
    </p:spTree>
    <p:extLst>
      <p:ext uri="{BB962C8B-B14F-4D97-AF65-F5344CB8AC3E}">
        <p14:creationId xmlns:p14="http://schemas.microsoft.com/office/powerpoint/2010/main" val="1056244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84AF6AA-029C-8E41-8DD2-544CFAEEA5E8}" type="datetimeFigureOut">
              <a:rPr lang="en-US" smtClean="0"/>
              <a:t>11/25/19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89BD5B-CC06-F042-A1E3-EFE0301700DD}" type="slidenum">
              <a:rPr lang="en-US" smtClean="0"/>
              <a:t>‹#›</a:t>
            </a:fld>
            <a:endParaRPr lang="en-US"/>
          </a:p>
        </p:txBody>
      </p:sp>
    </p:spTree>
    <p:extLst>
      <p:ext uri="{BB962C8B-B14F-4D97-AF65-F5344CB8AC3E}">
        <p14:creationId xmlns:p14="http://schemas.microsoft.com/office/powerpoint/2010/main" val="1122248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84AF6AA-029C-8E41-8DD2-544CFAEEA5E8}" type="datetimeFigureOut">
              <a:rPr lang="en-US" smtClean="0"/>
              <a:t>11/25/19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89BD5B-CC06-F042-A1E3-EFE0301700DD}" type="slidenum">
              <a:rPr lang="en-US" smtClean="0"/>
              <a:t>‹#›</a:t>
            </a:fld>
            <a:endParaRPr lang="en-US"/>
          </a:p>
        </p:txBody>
      </p:sp>
    </p:spTree>
    <p:extLst>
      <p:ext uri="{BB962C8B-B14F-4D97-AF65-F5344CB8AC3E}">
        <p14:creationId xmlns:p14="http://schemas.microsoft.com/office/powerpoint/2010/main" val="958761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84AF6AA-029C-8E41-8DD2-544CFAEEA5E8}" type="datetimeFigureOut">
              <a:rPr lang="en-US" smtClean="0"/>
              <a:t>11/25/19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89BD5B-CC06-F042-A1E3-EFE0301700DD}" type="slidenum">
              <a:rPr lang="en-US" smtClean="0"/>
              <a:t>‹#›</a:t>
            </a:fld>
            <a:endParaRPr lang="en-US"/>
          </a:p>
        </p:txBody>
      </p:sp>
    </p:spTree>
    <p:extLst>
      <p:ext uri="{BB962C8B-B14F-4D97-AF65-F5344CB8AC3E}">
        <p14:creationId xmlns:p14="http://schemas.microsoft.com/office/powerpoint/2010/main" val="1330138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84AF6AA-029C-8E41-8DD2-544CFAEEA5E8}" type="datetimeFigureOut">
              <a:rPr lang="en-US" smtClean="0"/>
              <a:t>11/25/19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89BD5B-CC06-F042-A1E3-EFE0301700DD}" type="slidenum">
              <a:rPr lang="en-US" smtClean="0"/>
              <a:t>‹#›</a:t>
            </a:fld>
            <a:endParaRPr lang="en-US"/>
          </a:p>
        </p:txBody>
      </p:sp>
    </p:spTree>
    <p:extLst>
      <p:ext uri="{BB962C8B-B14F-4D97-AF65-F5344CB8AC3E}">
        <p14:creationId xmlns:p14="http://schemas.microsoft.com/office/powerpoint/2010/main" val="337172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84AF6AA-029C-8E41-8DD2-544CFAEEA5E8}" type="datetimeFigureOut">
              <a:rPr lang="en-US" smtClean="0"/>
              <a:t>11/25/19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89BD5B-CC06-F042-A1E3-EFE0301700DD}" type="slidenum">
              <a:rPr lang="en-US" smtClean="0"/>
              <a:t>‹#›</a:t>
            </a:fld>
            <a:endParaRPr lang="en-US"/>
          </a:p>
        </p:txBody>
      </p:sp>
    </p:spTree>
    <p:extLst>
      <p:ext uri="{BB962C8B-B14F-4D97-AF65-F5344CB8AC3E}">
        <p14:creationId xmlns:p14="http://schemas.microsoft.com/office/powerpoint/2010/main" val="1794094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4AF6AA-029C-8E41-8DD2-544CFAEEA5E8}" type="datetimeFigureOut">
              <a:rPr lang="en-US" smtClean="0"/>
              <a:t>11/25/19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89BD5B-CC06-F042-A1E3-EFE0301700DD}" type="slidenum">
              <a:rPr lang="en-US" smtClean="0"/>
              <a:t>‹#›</a:t>
            </a:fld>
            <a:endParaRPr lang="en-US"/>
          </a:p>
        </p:txBody>
      </p:sp>
    </p:spTree>
    <p:extLst>
      <p:ext uri="{BB962C8B-B14F-4D97-AF65-F5344CB8AC3E}">
        <p14:creationId xmlns:p14="http://schemas.microsoft.com/office/powerpoint/2010/main" val="1745292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4AF6AA-029C-8E41-8DD2-544CFAEEA5E8}" type="datetimeFigureOut">
              <a:rPr lang="en-US" smtClean="0"/>
              <a:t>11/25/19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89BD5B-CC06-F042-A1E3-EFE0301700DD}" type="slidenum">
              <a:rPr lang="en-US" smtClean="0"/>
              <a:t>‹#›</a:t>
            </a:fld>
            <a:endParaRPr lang="en-US"/>
          </a:p>
        </p:txBody>
      </p:sp>
    </p:spTree>
    <p:extLst>
      <p:ext uri="{BB962C8B-B14F-4D97-AF65-F5344CB8AC3E}">
        <p14:creationId xmlns:p14="http://schemas.microsoft.com/office/powerpoint/2010/main" val="1922117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4AF6AA-029C-8E41-8DD2-544CFAEEA5E8}" type="datetimeFigureOut">
              <a:rPr lang="en-US" smtClean="0"/>
              <a:t>11/25/19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89BD5B-CC06-F042-A1E3-EFE0301700DD}" type="slidenum">
              <a:rPr lang="en-US" smtClean="0"/>
              <a:t>‹#›</a:t>
            </a:fld>
            <a:endParaRPr lang="en-US"/>
          </a:p>
        </p:txBody>
      </p:sp>
    </p:spTree>
    <p:extLst>
      <p:ext uri="{BB962C8B-B14F-4D97-AF65-F5344CB8AC3E}">
        <p14:creationId xmlns:p14="http://schemas.microsoft.com/office/powerpoint/2010/main" val="42739622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84AF6AA-029C-8E41-8DD2-544CFAEEA5E8}" type="datetimeFigureOut">
              <a:rPr lang="en-US" smtClean="0"/>
              <a:t>11/25/19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89BD5B-CC06-F042-A1E3-EFE0301700DD}" type="slidenum">
              <a:rPr lang="en-US" smtClean="0"/>
              <a:t>‹#›</a:t>
            </a:fld>
            <a:endParaRPr lang="en-US"/>
          </a:p>
        </p:txBody>
      </p:sp>
    </p:spTree>
    <p:extLst>
      <p:ext uri="{BB962C8B-B14F-4D97-AF65-F5344CB8AC3E}">
        <p14:creationId xmlns:p14="http://schemas.microsoft.com/office/powerpoint/2010/main" val="591821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2.bin"/><Relationship Id="rId5" Type="http://schemas.openxmlformats.org/officeDocument/2006/relationships/image" Target="../media/image14.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8.emf"/><Relationship Id="rId4"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image" Target="../media/image17.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5.xml"/><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chart" Target="../charts/char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NUL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5" Type="http://schemas.openxmlformats.org/officeDocument/2006/relationships/image" Target="../media/image28.emf"/><Relationship Id="rId6" Type="http://schemas.openxmlformats.org/officeDocument/2006/relationships/image" Target="../media/image29.emf"/><Relationship Id="rId7" Type="http://schemas.openxmlformats.org/officeDocument/2006/relationships/image" Target="../media/image30.emf"/><Relationship Id="rId1" Type="http://schemas.openxmlformats.org/officeDocument/2006/relationships/slideLayout" Target="../slideLayouts/slideLayout2.xml"/><Relationship Id="rId2" Type="http://schemas.openxmlformats.org/officeDocument/2006/relationships/image" Target="../media/image25.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3.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3200"/>
            <a:ext cx="8229600" cy="1143000"/>
          </a:xfrm>
        </p:spPr>
        <p:txBody>
          <a:bodyPr>
            <a:normAutofit fontScale="90000"/>
          </a:bodyPr>
          <a:lstStyle/>
          <a:p>
            <a:r>
              <a:rPr lang="en-US" dirty="0" smtClean="0"/>
              <a:t>GPU Architecture Research </a:t>
            </a:r>
            <a:r>
              <a:rPr lang="en-US" dirty="0" smtClean="0"/>
              <a:t>Directions</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1</a:t>
            </a:fld>
            <a:endParaRPr lang="en-US"/>
          </a:p>
        </p:txBody>
      </p:sp>
    </p:spTree>
    <p:extLst>
      <p:ext uri="{BB962C8B-B14F-4D97-AF65-F5344CB8AC3E}">
        <p14:creationId xmlns:p14="http://schemas.microsoft.com/office/powerpoint/2010/main" val="27400390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Number Placeholder 5"/>
          <p:cNvSpPr>
            <a:spLocks noGrp="1"/>
          </p:cNvSpPr>
          <p:nvPr>
            <p:ph type="sldNum" sz="quarter" idx="12"/>
          </p:nvPr>
        </p:nvSpPr>
        <p:spPr>
          <a:noFill/>
        </p:spPr>
        <p:txBody>
          <a:bodyPr/>
          <a:lstStyle/>
          <a:p>
            <a:fld id="{4245A92A-B7EF-4648-8FB5-683BB5E3700A}" type="slidenum">
              <a:rPr lang="en-US"/>
              <a:pPr/>
              <a:t>10</a:t>
            </a:fld>
            <a:r>
              <a:rPr lang="en-US"/>
              <a:t> </a:t>
            </a:r>
            <a:endParaRPr lang="en-US">
              <a:latin typeface="Times" pitchFamily="-65" charset="0"/>
            </a:endParaRPr>
          </a:p>
        </p:txBody>
      </p:sp>
      <p:grpSp>
        <p:nvGrpSpPr>
          <p:cNvPr id="2" name="Group 355"/>
          <p:cNvGrpSpPr>
            <a:grpSpLocks/>
          </p:cNvGrpSpPr>
          <p:nvPr/>
        </p:nvGrpSpPr>
        <p:grpSpPr bwMode="auto">
          <a:xfrm>
            <a:off x="5711825" y="2084389"/>
            <a:ext cx="4300538" cy="192087"/>
            <a:chOff x="195" y="3273"/>
            <a:chExt cx="2709" cy="121"/>
          </a:xfrm>
        </p:grpSpPr>
        <p:grpSp>
          <p:nvGrpSpPr>
            <p:cNvPr id="3" name="Group 346"/>
            <p:cNvGrpSpPr>
              <a:grpSpLocks/>
            </p:cNvGrpSpPr>
            <p:nvPr/>
          </p:nvGrpSpPr>
          <p:grpSpPr bwMode="auto">
            <a:xfrm>
              <a:off x="678" y="3273"/>
              <a:ext cx="2226" cy="121"/>
              <a:chOff x="3122" y="1652"/>
              <a:chExt cx="2226" cy="121"/>
            </a:xfrm>
          </p:grpSpPr>
          <p:sp>
            <p:nvSpPr>
              <p:cNvPr id="66766" name="Rectangle 347"/>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a:t>
                </a:r>
              </a:p>
            </p:txBody>
          </p:sp>
          <p:sp>
            <p:nvSpPr>
              <p:cNvPr id="66767" name="Rectangle 348"/>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G</a:t>
                </a:r>
              </a:p>
            </p:txBody>
          </p:sp>
          <p:sp>
            <p:nvSpPr>
              <p:cNvPr id="66768" name="Rectangle 349"/>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1111</a:t>
                </a:r>
              </a:p>
            </p:txBody>
          </p:sp>
        </p:grpSp>
        <p:grpSp>
          <p:nvGrpSpPr>
            <p:cNvPr id="4" name="Group 350"/>
            <p:cNvGrpSpPr>
              <a:grpSpLocks/>
            </p:cNvGrpSpPr>
            <p:nvPr/>
          </p:nvGrpSpPr>
          <p:grpSpPr bwMode="auto">
            <a:xfrm>
              <a:off x="195" y="3273"/>
              <a:ext cx="478" cy="121"/>
              <a:chOff x="2638" y="1313"/>
              <a:chExt cx="478" cy="121"/>
            </a:xfrm>
          </p:grpSpPr>
          <p:cxnSp>
            <p:nvCxnSpPr>
              <p:cNvPr id="66764" name="AutoShape 351"/>
              <p:cNvCxnSpPr>
                <a:cxnSpLocks noChangeShapeType="1"/>
                <a:stCxn id="66765" idx="3"/>
              </p:cNvCxnSpPr>
              <p:nvPr/>
            </p:nvCxnSpPr>
            <p:spPr bwMode="auto">
              <a:xfrm>
                <a:off x="2928" y="1374"/>
                <a:ext cx="188" cy="0"/>
              </a:xfrm>
              <a:prstGeom prst="straightConnector1">
                <a:avLst/>
              </a:prstGeom>
              <a:noFill/>
              <a:ln w="9525">
                <a:solidFill>
                  <a:schemeClr val="tx1"/>
                </a:solidFill>
                <a:round/>
                <a:headEnd/>
                <a:tailEnd type="triangle" w="med" len="med"/>
              </a:ln>
            </p:spPr>
          </p:cxnSp>
          <p:sp>
            <p:nvSpPr>
              <p:cNvPr id="66765" name="Rectangle 352"/>
              <p:cNvSpPr>
                <a:spLocks noChangeArrowheads="1"/>
              </p:cNvSpPr>
              <p:nvPr/>
            </p:nvSpPr>
            <p:spPr bwMode="auto">
              <a:xfrm>
                <a:off x="2638" y="1313"/>
                <a:ext cx="290" cy="121"/>
              </a:xfrm>
              <a:prstGeom prst="rect">
                <a:avLst/>
              </a:prstGeom>
              <a:noFill/>
              <a:ln w="9525">
                <a:noFill/>
                <a:miter lim="800000"/>
                <a:headEnd/>
                <a:tailEnd/>
              </a:ln>
            </p:spPr>
            <p:txBody>
              <a:bodyPr wrap="none" anchor="ctr">
                <a:prstTxWarp prst="textNoShape">
                  <a:avLst/>
                </a:prstTxWarp>
              </a:bodyPr>
              <a:lstStyle/>
              <a:p>
                <a:pPr algn="ctr" eaLnBrk="0" hangingPunct="0"/>
                <a:r>
                  <a:rPr lang="en-US" sz="1600"/>
                  <a:t>TOS</a:t>
                </a:r>
              </a:p>
            </p:txBody>
          </p:sp>
        </p:grpSp>
      </p:grpSp>
      <p:grpSp>
        <p:nvGrpSpPr>
          <p:cNvPr id="5" name="Group 118"/>
          <p:cNvGrpSpPr>
            <a:grpSpLocks/>
          </p:cNvGrpSpPr>
          <p:nvPr/>
        </p:nvGrpSpPr>
        <p:grpSpPr bwMode="auto">
          <a:xfrm>
            <a:off x="2600325" y="1725614"/>
            <a:ext cx="2509838" cy="2689225"/>
            <a:chOff x="678" y="1595"/>
            <a:chExt cx="1581" cy="1694"/>
          </a:xfrm>
        </p:grpSpPr>
        <p:sp>
          <p:nvSpPr>
            <p:cNvPr id="66746" name="Rectangle 119"/>
            <p:cNvSpPr>
              <a:spLocks noChangeArrowheads="1"/>
            </p:cNvSpPr>
            <p:nvPr/>
          </p:nvSpPr>
          <p:spPr bwMode="auto">
            <a:xfrm>
              <a:off x="945" y="2039"/>
              <a:ext cx="468" cy="177"/>
            </a:xfrm>
            <a:prstGeom prst="rect">
              <a:avLst/>
            </a:prstGeom>
            <a:solidFill>
              <a:srgbClr val="CCCCFF"/>
            </a:solidFill>
            <a:ln w="28575">
              <a:solidFill>
                <a:schemeClr val="tx1"/>
              </a:solidFill>
              <a:miter lim="800000"/>
              <a:headEnd/>
              <a:tailEnd/>
            </a:ln>
          </p:spPr>
          <p:txBody>
            <a:bodyPr lIns="36576" tIns="0" rIns="0" bIns="0" anchor="ctr">
              <a:prstTxWarp prst="textNoShape">
                <a:avLst/>
              </a:prstTxWarp>
            </a:bodyPr>
            <a:lstStyle/>
            <a:p>
              <a:pPr eaLnBrk="0" hangingPunct="0"/>
              <a:r>
                <a:rPr lang="en-US" sz="1600"/>
                <a:t>B</a:t>
              </a:r>
            </a:p>
          </p:txBody>
        </p:sp>
        <p:sp>
          <p:nvSpPr>
            <p:cNvPr id="66747" name="Rectangle 120"/>
            <p:cNvSpPr>
              <a:spLocks noChangeArrowheads="1"/>
            </p:cNvSpPr>
            <p:nvPr/>
          </p:nvSpPr>
          <p:spPr bwMode="auto">
            <a:xfrm>
              <a:off x="678" y="2378"/>
              <a:ext cx="468" cy="171"/>
            </a:xfrm>
            <a:prstGeom prst="rect">
              <a:avLst/>
            </a:prstGeom>
            <a:solidFill>
              <a:srgbClr val="CCCCFF"/>
            </a:solidFill>
            <a:ln w="28575">
              <a:solidFill>
                <a:schemeClr val="tx1"/>
              </a:solidFill>
              <a:miter lim="800000"/>
              <a:headEnd/>
              <a:tailEnd/>
            </a:ln>
          </p:spPr>
          <p:txBody>
            <a:bodyPr lIns="36576" tIns="0" rIns="0" bIns="0" anchor="ctr">
              <a:prstTxWarp prst="textNoShape">
                <a:avLst/>
              </a:prstTxWarp>
            </a:bodyPr>
            <a:lstStyle/>
            <a:p>
              <a:pPr eaLnBrk="0" hangingPunct="0"/>
              <a:r>
                <a:rPr lang="en-US" sz="1600"/>
                <a:t>C</a:t>
              </a:r>
            </a:p>
          </p:txBody>
        </p:sp>
        <p:sp>
          <p:nvSpPr>
            <p:cNvPr id="66748" name="Rectangle 121"/>
            <p:cNvSpPr>
              <a:spLocks noChangeArrowheads="1"/>
            </p:cNvSpPr>
            <p:nvPr/>
          </p:nvSpPr>
          <p:spPr bwMode="auto">
            <a:xfrm>
              <a:off x="1235" y="2378"/>
              <a:ext cx="465" cy="171"/>
            </a:xfrm>
            <a:prstGeom prst="rect">
              <a:avLst/>
            </a:prstGeom>
            <a:solidFill>
              <a:srgbClr val="CCCCFF"/>
            </a:solidFill>
            <a:ln w="28575">
              <a:solidFill>
                <a:schemeClr val="tx1"/>
              </a:solidFill>
              <a:miter lim="800000"/>
              <a:headEnd/>
              <a:tailEnd/>
            </a:ln>
          </p:spPr>
          <p:txBody>
            <a:bodyPr lIns="36576" tIns="0" rIns="0" bIns="0" anchor="ctr">
              <a:prstTxWarp prst="textNoShape">
                <a:avLst/>
              </a:prstTxWarp>
            </a:bodyPr>
            <a:lstStyle/>
            <a:p>
              <a:pPr eaLnBrk="0" hangingPunct="0"/>
              <a:r>
                <a:rPr lang="en-US" sz="1600"/>
                <a:t>D</a:t>
              </a:r>
            </a:p>
          </p:txBody>
        </p:sp>
        <p:sp>
          <p:nvSpPr>
            <p:cNvPr id="66749" name="Rectangle 122"/>
            <p:cNvSpPr>
              <a:spLocks noChangeArrowheads="1"/>
            </p:cNvSpPr>
            <p:nvPr/>
          </p:nvSpPr>
          <p:spPr bwMode="auto">
            <a:xfrm>
              <a:off x="945" y="2765"/>
              <a:ext cx="468" cy="177"/>
            </a:xfrm>
            <a:prstGeom prst="rect">
              <a:avLst/>
            </a:prstGeom>
            <a:solidFill>
              <a:srgbClr val="CCCCFF"/>
            </a:solidFill>
            <a:ln w="28575">
              <a:solidFill>
                <a:schemeClr val="tx1"/>
              </a:solidFill>
              <a:miter lim="800000"/>
              <a:headEnd/>
              <a:tailEnd/>
            </a:ln>
          </p:spPr>
          <p:txBody>
            <a:bodyPr lIns="36576" tIns="0" rIns="0" bIns="0" anchor="ctr">
              <a:prstTxWarp prst="textNoShape">
                <a:avLst/>
              </a:prstTxWarp>
            </a:bodyPr>
            <a:lstStyle/>
            <a:p>
              <a:pPr eaLnBrk="0" hangingPunct="0"/>
              <a:r>
                <a:rPr lang="en-US" sz="1600"/>
                <a:t>E</a:t>
              </a:r>
            </a:p>
          </p:txBody>
        </p:sp>
        <p:sp>
          <p:nvSpPr>
            <p:cNvPr id="66750" name="Rectangle 123"/>
            <p:cNvSpPr>
              <a:spLocks noChangeArrowheads="1"/>
            </p:cNvSpPr>
            <p:nvPr/>
          </p:nvSpPr>
          <p:spPr bwMode="auto">
            <a:xfrm>
              <a:off x="1791" y="2378"/>
              <a:ext cx="468" cy="177"/>
            </a:xfrm>
            <a:prstGeom prst="rect">
              <a:avLst/>
            </a:prstGeom>
            <a:solidFill>
              <a:srgbClr val="CCCCFF"/>
            </a:solidFill>
            <a:ln w="28575">
              <a:solidFill>
                <a:schemeClr val="tx1"/>
              </a:solidFill>
              <a:miter lim="800000"/>
              <a:headEnd/>
              <a:tailEnd/>
            </a:ln>
          </p:spPr>
          <p:txBody>
            <a:bodyPr lIns="36576" tIns="0" rIns="0" bIns="0" anchor="ctr">
              <a:prstTxWarp prst="textNoShape">
                <a:avLst/>
              </a:prstTxWarp>
            </a:bodyPr>
            <a:lstStyle/>
            <a:p>
              <a:pPr eaLnBrk="0" hangingPunct="0"/>
              <a:r>
                <a:rPr lang="en-US" sz="1600"/>
                <a:t>F</a:t>
              </a:r>
            </a:p>
          </p:txBody>
        </p:sp>
        <p:sp>
          <p:nvSpPr>
            <p:cNvPr id="66751" name="Rectangle 124"/>
            <p:cNvSpPr>
              <a:spLocks noChangeArrowheads="1"/>
            </p:cNvSpPr>
            <p:nvPr/>
          </p:nvSpPr>
          <p:spPr bwMode="auto">
            <a:xfrm>
              <a:off x="1235" y="1604"/>
              <a:ext cx="468" cy="175"/>
            </a:xfrm>
            <a:prstGeom prst="rect">
              <a:avLst/>
            </a:prstGeom>
            <a:solidFill>
              <a:srgbClr val="CCCCFF"/>
            </a:solidFill>
            <a:ln w="28575">
              <a:solidFill>
                <a:schemeClr val="tx1"/>
              </a:solidFill>
              <a:miter lim="800000"/>
              <a:headEnd/>
              <a:tailEnd/>
            </a:ln>
          </p:spPr>
          <p:txBody>
            <a:bodyPr lIns="36576" tIns="0" rIns="0" bIns="0" anchor="ctr">
              <a:prstTxWarp prst="textNoShape">
                <a:avLst/>
              </a:prstTxWarp>
            </a:bodyPr>
            <a:lstStyle/>
            <a:p>
              <a:pPr eaLnBrk="0" hangingPunct="0"/>
              <a:r>
                <a:rPr lang="en-US" sz="1600"/>
                <a:t>A</a:t>
              </a:r>
            </a:p>
          </p:txBody>
        </p:sp>
        <p:sp>
          <p:nvSpPr>
            <p:cNvPr id="66752" name="Rectangle 125"/>
            <p:cNvSpPr>
              <a:spLocks noChangeArrowheads="1"/>
            </p:cNvSpPr>
            <p:nvPr/>
          </p:nvSpPr>
          <p:spPr bwMode="auto">
            <a:xfrm>
              <a:off x="1235" y="3104"/>
              <a:ext cx="468" cy="176"/>
            </a:xfrm>
            <a:prstGeom prst="rect">
              <a:avLst/>
            </a:prstGeom>
            <a:solidFill>
              <a:srgbClr val="CCCCFF"/>
            </a:solidFill>
            <a:ln w="28575">
              <a:solidFill>
                <a:schemeClr val="tx1"/>
              </a:solidFill>
              <a:miter lim="800000"/>
              <a:headEnd/>
              <a:tailEnd/>
            </a:ln>
          </p:spPr>
          <p:txBody>
            <a:bodyPr lIns="36576" tIns="0" rIns="0" bIns="0" anchor="ctr">
              <a:prstTxWarp prst="textNoShape">
                <a:avLst/>
              </a:prstTxWarp>
            </a:bodyPr>
            <a:lstStyle/>
            <a:p>
              <a:pPr eaLnBrk="0" hangingPunct="0"/>
              <a:r>
                <a:rPr lang="en-US" sz="1600"/>
                <a:t>G</a:t>
              </a:r>
            </a:p>
          </p:txBody>
        </p:sp>
        <p:cxnSp>
          <p:nvCxnSpPr>
            <p:cNvPr id="66753" name="AutoShape 126"/>
            <p:cNvCxnSpPr>
              <a:cxnSpLocks noChangeShapeType="1"/>
              <a:stCxn id="66746" idx="2"/>
              <a:endCxn id="66748" idx="0"/>
            </p:cNvCxnSpPr>
            <p:nvPr/>
          </p:nvCxnSpPr>
          <p:spPr bwMode="auto">
            <a:xfrm>
              <a:off x="1179" y="2225"/>
              <a:ext cx="289" cy="144"/>
            </a:xfrm>
            <a:prstGeom prst="straightConnector1">
              <a:avLst/>
            </a:prstGeom>
            <a:noFill/>
            <a:ln w="28575">
              <a:solidFill>
                <a:schemeClr val="tx1"/>
              </a:solidFill>
              <a:round/>
              <a:headEnd/>
              <a:tailEnd type="triangle" w="lg" len="lg"/>
            </a:ln>
          </p:spPr>
        </p:cxnSp>
        <p:cxnSp>
          <p:nvCxnSpPr>
            <p:cNvPr id="66754" name="AutoShape 127"/>
            <p:cNvCxnSpPr>
              <a:cxnSpLocks noChangeShapeType="1"/>
              <a:stCxn id="66746" idx="2"/>
              <a:endCxn id="66747" idx="0"/>
            </p:cNvCxnSpPr>
            <p:nvPr/>
          </p:nvCxnSpPr>
          <p:spPr bwMode="auto">
            <a:xfrm flipH="1">
              <a:off x="912" y="2225"/>
              <a:ext cx="267" cy="144"/>
            </a:xfrm>
            <a:prstGeom prst="straightConnector1">
              <a:avLst/>
            </a:prstGeom>
            <a:noFill/>
            <a:ln w="28575">
              <a:solidFill>
                <a:schemeClr val="tx1"/>
              </a:solidFill>
              <a:round/>
              <a:headEnd/>
              <a:tailEnd type="triangle" w="lg" len="lg"/>
            </a:ln>
          </p:spPr>
        </p:cxnSp>
        <p:cxnSp>
          <p:nvCxnSpPr>
            <p:cNvPr id="66755" name="AutoShape 128"/>
            <p:cNvCxnSpPr>
              <a:cxnSpLocks noChangeShapeType="1"/>
              <a:stCxn id="66748" idx="2"/>
              <a:endCxn id="66749" idx="0"/>
            </p:cNvCxnSpPr>
            <p:nvPr/>
          </p:nvCxnSpPr>
          <p:spPr bwMode="auto">
            <a:xfrm flipH="1">
              <a:off x="1179" y="2558"/>
              <a:ext cx="289" cy="198"/>
            </a:xfrm>
            <a:prstGeom prst="straightConnector1">
              <a:avLst/>
            </a:prstGeom>
            <a:noFill/>
            <a:ln w="28575">
              <a:solidFill>
                <a:schemeClr val="tx1"/>
              </a:solidFill>
              <a:round/>
              <a:headEnd/>
              <a:tailEnd type="triangle" w="lg" len="lg"/>
            </a:ln>
          </p:spPr>
        </p:cxnSp>
        <p:cxnSp>
          <p:nvCxnSpPr>
            <p:cNvPr id="66756" name="AutoShape 129"/>
            <p:cNvCxnSpPr>
              <a:cxnSpLocks noChangeShapeType="1"/>
              <a:stCxn id="66747" idx="2"/>
              <a:endCxn id="66749" idx="0"/>
            </p:cNvCxnSpPr>
            <p:nvPr/>
          </p:nvCxnSpPr>
          <p:spPr bwMode="auto">
            <a:xfrm>
              <a:off x="912" y="2558"/>
              <a:ext cx="267" cy="198"/>
            </a:xfrm>
            <a:prstGeom prst="straightConnector1">
              <a:avLst/>
            </a:prstGeom>
            <a:noFill/>
            <a:ln w="28575">
              <a:solidFill>
                <a:schemeClr val="tx1"/>
              </a:solidFill>
              <a:round/>
              <a:headEnd/>
              <a:tailEnd type="triangle" w="lg" len="lg"/>
            </a:ln>
          </p:spPr>
        </p:cxnSp>
        <p:cxnSp>
          <p:nvCxnSpPr>
            <p:cNvPr id="66757" name="AutoShape 130"/>
            <p:cNvCxnSpPr>
              <a:cxnSpLocks noChangeShapeType="1"/>
              <a:stCxn id="66751" idx="2"/>
              <a:endCxn id="66750" idx="0"/>
            </p:cNvCxnSpPr>
            <p:nvPr/>
          </p:nvCxnSpPr>
          <p:spPr bwMode="auto">
            <a:xfrm>
              <a:off x="1469" y="1788"/>
              <a:ext cx="556" cy="581"/>
            </a:xfrm>
            <a:prstGeom prst="straightConnector1">
              <a:avLst/>
            </a:prstGeom>
            <a:noFill/>
            <a:ln w="28575">
              <a:solidFill>
                <a:schemeClr val="tx1"/>
              </a:solidFill>
              <a:round/>
              <a:headEnd/>
              <a:tailEnd type="triangle" w="lg" len="lg"/>
            </a:ln>
          </p:spPr>
        </p:cxnSp>
        <p:cxnSp>
          <p:nvCxnSpPr>
            <p:cNvPr id="66758" name="AutoShape 131"/>
            <p:cNvCxnSpPr>
              <a:cxnSpLocks noChangeShapeType="1"/>
              <a:stCxn id="66751" idx="2"/>
              <a:endCxn id="66746" idx="0"/>
            </p:cNvCxnSpPr>
            <p:nvPr/>
          </p:nvCxnSpPr>
          <p:spPr bwMode="auto">
            <a:xfrm flipH="1">
              <a:off x="1179" y="1788"/>
              <a:ext cx="290" cy="242"/>
            </a:xfrm>
            <a:prstGeom prst="straightConnector1">
              <a:avLst/>
            </a:prstGeom>
            <a:noFill/>
            <a:ln w="28575">
              <a:solidFill>
                <a:schemeClr val="tx1"/>
              </a:solidFill>
              <a:round/>
              <a:headEnd/>
              <a:tailEnd type="triangle" w="lg" len="lg"/>
            </a:ln>
          </p:spPr>
        </p:cxnSp>
        <p:cxnSp>
          <p:nvCxnSpPr>
            <p:cNvPr id="66759" name="AutoShape 132"/>
            <p:cNvCxnSpPr>
              <a:cxnSpLocks noChangeShapeType="1"/>
              <a:stCxn id="66750" idx="2"/>
              <a:endCxn id="66752" idx="0"/>
            </p:cNvCxnSpPr>
            <p:nvPr/>
          </p:nvCxnSpPr>
          <p:spPr bwMode="auto">
            <a:xfrm flipH="1">
              <a:off x="1469" y="2564"/>
              <a:ext cx="556" cy="531"/>
            </a:xfrm>
            <a:prstGeom prst="straightConnector1">
              <a:avLst/>
            </a:prstGeom>
            <a:noFill/>
            <a:ln w="28575">
              <a:solidFill>
                <a:schemeClr val="tx1"/>
              </a:solidFill>
              <a:round/>
              <a:headEnd/>
              <a:tailEnd type="triangle" w="lg" len="lg"/>
            </a:ln>
          </p:spPr>
        </p:cxnSp>
        <p:cxnSp>
          <p:nvCxnSpPr>
            <p:cNvPr id="66760" name="AutoShape 133"/>
            <p:cNvCxnSpPr>
              <a:cxnSpLocks noChangeShapeType="1"/>
              <a:stCxn id="66749" idx="2"/>
              <a:endCxn id="66752" idx="0"/>
            </p:cNvCxnSpPr>
            <p:nvPr/>
          </p:nvCxnSpPr>
          <p:spPr bwMode="auto">
            <a:xfrm>
              <a:off x="1179" y="2951"/>
              <a:ext cx="290" cy="144"/>
            </a:xfrm>
            <a:prstGeom prst="straightConnector1">
              <a:avLst/>
            </a:prstGeom>
            <a:noFill/>
            <a:ln w="28575">
              <a:solidFill>
                <a:schemeClr val="tx1"/>
              </a:solidFill>
              <a:round/>
              <a:headEnd/>
              <a:tailEnd type="triangle" w="lg" len="lg"/>
            </a:ln>
          </p:spPr>
        </p:cxnSp>
        <p:cxnSp>
          <p:nvCxnSpPr>
            <p:cNvPr id="66761" name="AutoShape 134"/>
            <p:cNvCxnSpPr>
              <a:cxnSpLocks noChangeShapeType="1"/>
              <a:stCxn id="66752" idx="2"/>
              <a:endCxn id="66751" idx="0"/>
            </p:cNvCxnSpPr>
            <p:nvPr/>
          </p:nvCxnSpPr>
          <p:spPr bwMode="auto">
            <a:xfrm rot="5400000" flipH="1" flipV="1">
              <a:off x="623" y="2441"/>
              <a:ext cx="1694" cy="1"/>
            </a:xfrm>
            <a:prstGeom prst="curvedConnector5">
              <a:avLst>
                <a:gd name="adj1" fmla="val -7968"/>
                <a:gd name="adj2" fmla="val -102600032"/>
                <a:gd name="adj3" fmla="val 107968"/>
              </a:avLst>
            </a:prstGeom>
            <a:noFill/>
            <a:ln w="28575">
              <a:solidFill>
                <a:schemeClr val="tx1"/>
              </a:solidFill>
              <a:round/>
              <a:headEnd/>
              <a:tailEnd type="triangle" w="lg" len="lg"/>
            </a:ln>
          </p:spPr>
        </p:cxnSp>
      </p:grpSp>
      <p:sp>
        <p:nvSpPr>
          <p:cNvPr id="66565" name="Rectangle 2"/>
          <p:cNvSpPr>
            <a:spLocks noGrp="1" noChangeArrowheads="1"/>
          </p:cNvSpPr>
          <p:nvPr>
            <p:ph type="title"/>
          </p:nvPr>
        </p:nvSpPr>
        <p:spPr>
          <a:xfrm>
            <a:off x="2019300" y="1"/>
            <a:ext cx="8178800" cy="708025"/>
          </a:xfrm>
        </p:spPr>
        <p:txBody>
          <a:bodyPr>
            <a:normAutofit/>
          </a:bodyPr>
          <a:lstStyle/>
          <a:p>
            <a:r>
              <a:rPr lang="en-US" dirty="0" smtClean="0">
                <a:latin typeface="Arial  " charset="0"/>
                <a:ea typeface="ＭＳ Ｐゴシック" pitchFamily="-65" charset="-128"/>
                <a:cs typeface="Arial" pitchFamily="-65" charset="0"/>
              </a:rPr>
              <a:t>Recall: SIMT Hardware </a:t>
            </a:r>
            <a:r>
              <a:rPr lang="en-US" dirty="0">
                <a:latin typeface="Arial  " charset="0"/>
                <a:ea typeface="ＭＳ Ｐゴシック" pitchFamily="-65" charset="-128"/>
                <a:cs typeface="Arial" pitchFamily="-65" charset="0"/>
              </a:rPr>
              <a:t>Stack</a:t>
            </a:r>
            <a:endParaRPr lang="en-US" i="1" dirty="0">
              <a:latin typeface="Arial  " charset="0"/>
              <a:ea typeface="ＭＳ Ｐゴシック" pitchFamily="-65" charset="-128"/>
              <a:cs typeface="Arial" pitchFamily="-65" charset="0"/>
            </a:endParaRPr>
          </a:p>
        </p:txBody>
      </p:sp>
      <p:grpSp>
        <p:nvGrpSpPr>
          <p:cNvPr id="6" name="Group 135"/>
          <p:cNvGrpSpPr>
            <a:grpSpLocks/>
          </p:cNvGrpSpPr>
          <p:nvPr/>
        </p:nvGrpSpPr>
        <p:grpSpPr bwMode="auto">
          <a:xfrm>
            <a:off x="5635625" y="3121025"/>
            <a:ext cx="4648200" cy="1143000"/>
            <a:chOff x="2590" y="1797"/>
            <a:chExt cx="2928" cy="720"/>
          </a:xfrm>
        </p:grpSpPr>
        <p:grpSp>
          <p:nvGrpSpPr>
            <p:cNvPr id="7" name="Group 110"/>
            <p:cNvGrpSpPr>
              <a:grpSpLocks/>
            </p:cNvGrpSpPr>
            <p:nvPr/>
          </p:nvGrpSpPr>
          <p:grpSpPr bwMode="auto">
            <a:xfrm>
              <a:off x="2590" y="1797"/>
              <a:ext cx="2928" cy="720"/>
              <a:chOff x="2541" y="1241"/>
              <a:chExt cx="2928" cy="720"/>
            </a:xfrm>
          </p:grpSpPr>
          <p:sp>
            <p:nvSpPr>
              <p:cNvPr id="66743" name="Rectangle 111"/>
              <p:cNvSpPr>
                <a:spLocks noChangeArrowheads="1"/>
              </p:cNvSpPr>
              <p:nvPr/>
            </p:nvSpPr>
            <p:spPr bwMode="auto">
              <a:xfrm>
                <a:off x="2541" y="1241"/>
                <a:ext cx="2928" cy="720"/>
              </a:xfrm>
              <a:prstGeom prst="rect">
                <a:avLst/>
              </a:prstGeom>
              <a:solidFill>
                <a:srgbClr val="FFBFDF"/>
              </a:solidFill>
              <a:ln w="19050">
                <a:solidFill>
                  <a:schemeClr val="tx1"/>
                </a:solidFill>
                <a:miter lim="800000"/>
                <a:headEnd/>
                <a:tailEnd/>
              </a:ln>
            </p:spPr>
            <p:txBody>
              <a:bodyPr>
                <a:prstTxWarp prst="textNoShape">
                  <a:avLst/>
                </a:prstTxWarp>
              </a:bodyPr>
              <a:lstStyle/>
              <a:p>
                <a:pPr eaLnBrk="0" hangingPunct="0"/>
                <a:endParaRPr lang="en-US"/>
              </a:p>
            </p:txBody>
          </p:sp>
          <p:sp>
            <p:nvSpPr>
              <p:cNvPr id="66744" name="Rectangle 112"/>
              <p:cNvSpPr>
                <a:spLocks noChangeArrowheads="1"/>
              </p:cNvSpPr>
              <p:nvPr/>
            </p:nvSpPr>
            <p:spPr bwMode="auto">
              <a:xfrm>
                <a:off x="2605" y="1280"/>
                <a:ext cx="770" cy="174"/>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a:solidFill>
                      <a:srgbClr val="000000"/>
                    </a:solidFill>
                  </a:rPr>
                  <a:t>Thread Warp</a:t>
                </a:r>
                <a:endParaRPr lang="en-US"/>
              </a:p>
            </p:txBody>
          </p:sp>
          <p:sp>
            <p:nvSpPr>
              <p:cNvPr id="66745" name="Rectangle 113"/>
              <p:cNvSpPr>
                <a:spLocks noChangeArrowheads="1"/>
              </p:cNvSpPr>
              <p:nvPr/>
            </p:nvSpPr>
            <p:spPr bwMode="auto">
              <a:xfrm>
                <a:off x="4438" y="1241"/>
                <a:ext cx="1031" cy="203"/>
              </a:xfrm>
              <a:prstGeom prst="rect">
                <a:avLst/>
              </a:prstGeom>
              <a:solidFill>
                <a:srgbClr val="FFEAF4"/>
              </a:solidFill>
              <a:ln w="19050">
                <a:solidFill>
                  <a:schemeClr val="tx1"/>
                </a:solidFill>
                <a:miter lim="800000"/>
                <a:headEnd/>
                <a:tailEnd/>
              </a:ln>
            </p:spPr>
            <p:txBody>
              <a:bodyPr anchor="ctr">
                <a:prstTxWarp prst="textNoShape">
                  <a:avLst/>
                </a:prstTxWarp>
              </a:bodyPr>
              <a:lstStyle/>
              <a:p>
                <a:pPr algn="ctr" eaLnBrk="0" hangingPunct="0"/>
                <a:r>
                  <a:rPr lang="en-US"/>
                  <a:t>Common PC</a:t>
                </a:r>
              </a:p>
            </p:txBody>
          </p:sp>
        </p:grpSp>
        <p:sp>
          <p:nvSpPr>
            <p:cNvPr id="66739" name="Rectangle 114"/>
            <p:cNvSpPr>
              <a:spLocks noChangeArrowheads="1"/>
            </p:cNvSpPr>
            <p:nvPr/>
          </p:nvSpPr>
          <p:spPr bwMode="auto">
            <a:xfrm>
              <a:off x="3485" y="2112"/>
              <a:ext cx="528" cy="336"/>
            </a:xfrm>
            <a:prstGeom prst="rect">
              <a:avLst/>
            </a:prstGeom>
            <a:solidFill>
              <a:srgbClr val="FFEAF4"/>
            </a:solidFill>
            <a:ln w="17526" cap="rnd">
              <a:solidFill>
                <a:srgbClr val="000000"/>
              </a:solidFill>
              <a:round/>
              <a:headEnd/>
              <a:tailEnd/>
            </a:ln>
          </p:spPr>
          <p:txBody>
            <a:bodyPr lIns="0" rIns="0" anchor="ctr">
              <a:prstTxWarp prst="textNoShape">
                <a:avLst/>
              </a:prstTxWarp>
            </a:bodyPr>
            <a:lstStyle/>
            <a:p>
              <a:pPr algn="ctr" eaLnBrk="0" hangingPunct="0"/>
              <a:r>
                <a:rPr lang="en-US"/>
                <a:t>Thread</a:t>
              </a:r>
            </a:p>
            <a:p>
              <a:pPr algn="ctr" eaLnBrk="0" hangingPunct="0"/>
              <a:r>
                <a:rPr lang="en-US"/>
                <a:t>2</a:t>
              </a:r>
            </a:p>
          </p:txBody>
        </p:sp>
        <p:sp>
          <p:nvSpPr>
            <p:cNvPr id="66740" name="Rectangle 115"/>
            <p:cNvSpPr>
              <a:spLocks noChangeArrowheads="1"/>
            </p:cNvSpPr>
            <p:nvPr/>
          </p:nvSpPr>
          <p:spPr bwMode="auto">
            <a:xfrm>
              <a:off x="4017" y="2112"/>
              <a:ext cx="528" cy="336"/>
            </a:xfrm>
            <a:prstGeom prst="rect">
              <a:avLst/>
            </a:prstGeom>
            <a:solidFill>
              <a:srgbClr val="FFEAF4"/>
            </a:solidFill>
            <a:ln w="17526" cap="rnd">
              <a:solidFill>
                <a:srgbClr val="000000"/>
              </a:solidFill>
              <a:round/>
              <a:headEnd/>
              <a:tailEnd/>
            </a:ln>
          </p:spPr>
          <p:txBody>
            <a:bodyPr lIns="0" rIns="0" anchor="ctr">
              <a:prstTxWarp prst="textNoShape">
                <a:avLst/>
              </a:prstTxWarp>
            </a:bodyPr>
            <a:lstStyle/>
            <a:p>
              <a:pPr algn="ctr" eaLnBrk="0" hangingPunct="0"/>
              <a:r>
                <a:rPr lang="en-US"/>
                <a:t>Thread</a:t>
              </a:r>
            </a:p>
            <a:p>
              <a:pPr algn="ctr" eaLnBrk="0" hangingPunct="0"/>
              <a:r>
                <a:rPr lang="en-US"/>
                <a:t>3</a:t>
              </a:r>
            </a:p>
          </p:txBody>
        </p:sp>
        <p:sp>
          <p:nvSpPr>
            <p:cNvPr id="66741" name="Rectangle 116"/>
            <p:cNvSpPr>
              <a:spLocks noChangeArrowheads="1"/>
            </p:cNvSpPr>
            <p:nvPr/>
          </p:nvSpPr>
          <p:spPr bwMode="auto">
            <a:xfrm>
              <a:off x="4550" y="2112"/>
              <a:ext cx="528" cy="336"/>
            </a:xfrm>
            <a:prstGeom prst="rect">
              <a:avLst/>
            </a:prstGeom>
            <a:solidFill>
              <a:srgbClr val="FFEAF4"/>
            </a:solidFill>
            <a:ln w="17526" cap="rnd">
              <a:solidFill>
                <a:srgbClr val="000000"/>
              </a:solidFill>
              <a:round/>
              <a:headEnd/>
              <a:tailEnd/>
            </a:ln>
          </p:spPr>
          <p:txBody>
            <a:bodyPr lIns="0" rIns="0" anchor="ctr">
              <a:prstTxWarp prst="textNoShape">
                <a:avLst/>
              </a:prstTxWarp>
            </a:bodyPr>
            <a:lstStyle/>
            <a:p>
              <a:pPr algn="ctr" eaLnBrk="0" hangingPunct="0"/>
              <a:r>
                <a:rPr lang="en-US"/>
                <a:t>Thread</a:t>
              </a:r>
            </a:p>
            <a:p>
              <a:pPr algn="ctr" eaLnBrk="0" hangingPunct="0"/>
              <a:r>
                <a:rPr lang="en-US"/>
                <a:t>4</a:t>
              </a:r>
            </a:p>
          </p:txBody>
        </p:sp>
        <p:sp>
          <p:nvSpPr>
            <p:cNvPr id="66742" name="Rectangle 117"/>
            <p:cNvSpPr>
              <a:spLocks noChangeArrowheads="1"/>
            </p:cNvSpPr>
            <p:nvPr/>
          </p:nvSpPr>
          <p:spPr bwMode="auto">
            <a:xfrm>
              <a:off x="2953" y="2112"/>
              <a:ext cx="528" cy="336"/>
            </a:xfrm>
            <a:prstGeom prst="rect">
              <a:avLst/>
            </a:prstGeom>
            <a:solidFill>
              <a:srgbClr val="FFEAF4"/>
            </a:solidFill>
            <a:ln w="17526" cap="rnd">
              <a:solidFill>
                <a:srgbClr val="000000"/>
              </a:solidFill>
              <a:round/>
              <a:headEnd/>
              <a:tailEnd/>
            </a:ln>
          </p:spPr>
          <p:txBody>
            <a:bodyPr lIns="0" rIns="0" anchor="ctr">
              <a:prstTxWarp prst="textNoShape">
                <a:avLst/>
              </a:prstTxWarp>
            </a:bodyPr>
            <a:lstStyle/>
            <a:p>
              <a:pPr algn="ctr" eaLnBrk="0" hangingPunct="0"/>
              <a:r>
                <a:rPr lang="en-US"/>
                <a:t>Thread</a:t>
              </a:r>
            </a:p>
            <a:p>
              <a:pPr algn="ctr" eaLnBrk="0" hangingPunct="0"/>
              <a:r>
                <a:rPr lang="en-US"/>
                <a:t>1</a:t>
              </a:r>
            </a:p>
          </p:txBody>
        </p:sp>
      </p:grpSp>
      <p:sp>
        <p:nvSpPr>
          <p:cNvPr id="58506" name="Rectangle 138"/>
          <p:cNvSpPr>
            <a:spLocks noChangeArrowheads="1"/>
          </p:cNvSpPr>
          <p:nvPr/>
        </p:nvSpPr>
        <p:spPr bwMode="auto">
          <a:xfrm>
            <a:off x="3024188" y="2430464"/>
            <a:ext cx="742950" cy="280987"/>
          </a:xfrm>
          <a:prstGeom prst="rect">
            <a:avLst/>
          </a:prstGeom>
          <a:solidFill>
            <a:srgbClr val="CCCCFF"/>
          </a:solidFill>
          <a:ln w="28575">
            <a:solidFill>
              <a:schemeClr val="tx1"/>
            </a:solidFill>
            <a:miter lim="800000"/>
            <a:headEnd/>
            <a:tailEnd/>
          </a:ln>
        </p:spPr>
        <p:txBody>
          <a:bodyPr lIns="0" tIns="0" rIns="0" bIns="0">
            <a:prstTxWarp prst="textNoShape">
              <a:avLst/>
            </a:prstTxWarp>
          </a:bodyPr>
          <a:lstStyle/>
          <a:p>
            <a:pPr algn="ctr" eaLnBrk="0" hangingPunct="0"/>
            <a:r>
              <a:rPr lang="en-US" sz="1600"/>
              <a:t>B/1111</a:t>
            </a:r>
          </a:p>
        </p:txBody>
      </p:sp>
      <p:sp>
        <p:nvSpPr>
          <p:cNvPr id="58507" name="Rectangle 139"/>
          <p:cNvSpPr>
            <a:spLocks noChangeArrowheads="1"/>
          </p:cNvSpPr>
          <p:nvPr/>
        </p:nvSpPr>
        <p:spPr bwMode="auto">
          <a:xfrm>
            <a:off x="2600325" y="2968626"/>
            <a:ext cx="742950" cy="271463"/>
          </a:xfrm>
          <a:prstGeom prst="rect">
            <a:avLst/>
          </a:prstGeom>
          <a:solidFill>
            <a:srgbClr val="CCCCFF"/>
          </a:solidFill>
          <a:ln w="28575">
            <a:solidFill>
              <a:schemeClr val="tx1"/>
            </a:solidFill>
            <a:miter lim="800000"/>
            <a:headEnd/>
            <a:tailEnd/>
          </a:ln>
        </p:spPr>
        <p:txBody>
          <a:bodyPr lIns="0" tIns="0" rIns="0" bIns="0">
            <a:prstTxWarp prst="textNoShape">
              <a:avLst/>
            </a:prstTxWarp>
          </a:bodyPr>
          <a:lstStyle/>
          <a:p>
            <a:pPr algn="ctr" eaLnBrk="0" hangingPunct="0"/>
            <a:r>
              <a:rPr lang="en-US" sz="1600"/>
              <a:t>C/1001</a:t>
            </a:r>
          </a:p>
        </p:txBody>
      </p:sp>
      <p:sp>
        <p:nvSpPr>
          <p:cNvPr id="58508" name="Rectangle 140"/>
          <p:cNvSpPr>
            <a:spLocks noChangeArrowheads="1"/>
          </p:cNvSpPr>
          <p:nvPr/>
        </p:nvSpPr>
        <p:spPr bwMode="auto">
          <a:xfrm>
            <a:off x="3484564" y="2968626"/>
            <a:ext cx="738187" cy="271463"/>
          </a:xfrm>
          <a:prstGeom prst="rect">
            <a:avLst/>
          </a:prstGeom>
          <a:solidFill>
            <a:srgbClr val="CCCCFF"/>
          </a:solidFill>
          <a:ln w="28575">
            <a:solidFill>
              <a:schemeClr val="tx1"/>
            </a:solidFill>
            <a:miter lim="800000"/>
            <a:headEnd/>
            <a:tailEnd/>
          </a:ln>
        </p:spPr>
        <p:txBody>
          <a:bodyPr lIns="0" tIns="0" rIns="0" bIns="0">
            <a:prstTxWarp prst="textNoShape">
              <a:avLst/>
            </a:prstTxWarp>
          </a:bodyPr>
          <a:lstStyle/>
          <a:p>
            <a:pPr algn="ctr" eaLnBrk="0" hangingPunct="0"/>
            <a:r>
              <a:rPr lang="en-US" sz="1600"/>
              <a:t>D/0110</a:t>
            </a:r>
          </a:p>
        </p:txBody>
      </p:sp>
      <p:sp>
        <p:nvSpPr>
          <p:cNvPr id="58509" name="Rectangle 141"/>
          <p:cNvSpPr>
            <a:spLocks noChangeArrowheads="1"/>
          </p:cNvSpPr>
          <p:nvPr/>
        </p:nvSpPr>
        <p:spPr bwMode="auto">
          <a:xfrm>
            <a:off x="3024188" y="3582989"/>
            <a:ext cx="742950" cy="280987"/>
          </a:xfrm>
          <a:prstGeom prst="rect">
            <a:avLst/>
          </a:prstGeom>
          <a:solidFill>
            <a:srgbClr val="CCCCFF"/>
          </a:solidFill>
          <a:ln w="28575">
            <a:solidFill>
              <a:schemeClr val="tx1"/>
            </a:solidFill>
            <a:miter lim="800000"/>
            <a:headEnd/>
            <a:tailEnd/>
          </a:ln>
        </p:spPr>
        <p:txBody>
          <a:bodyPr lIns="0" tIns="0" rIns="0" bIns="0">
            <a:prstTxWarp prst="textNoShape">
              <a:avLst/>
            </a:prstTxWarp>
          </a:bodyPr>
          <a:lstStyle/>
          <a:p>
            <a:pPr algn="ctr" eaLnBrk="0" hangingPunct="0"/>
            <a:r>
              <a:rPr lang="en-US" sz="1600"/>
              <a:t>E/1111</a:t>
            </a:r>
          </a:p>
        </p:txBody>
      </p:sp>
      <p:sp>
        <p:nvSpPr>
          <p:cNvPr id="58511" name="Rectangle 143"/>
          <p:cNvSpPr>
            <a:spLocks noChangeArrowheads="1"/>
          </p:cNvSpPr>
          <p:nvPr/>
        </p:nvSpPr>
        <p:spPr bwMode="auto">
          <a:xfrm>
            <a:off x="3484563" y="1739901"/>
            <a:ext cx="742950" cy="277813"/>
          </a:xfrm>
          <a:prstGeom prst="rect">
            <a:avLst/>
          </a:prstGeom>
          <a:solidFill>
            <a:srgbClr val="CCCCFF"/>
          </a:solidFill>
          <a:ln w="28575">
            <a:solidFill>
              <a:schemeClr val="tx1"/>
            </a:solidFill>
            <a:miter lim="800000"/>
            <a:headEnd/>
            <a:tailEnd/>
          </a:ln>
        </p:spPr>
        <p:txBody>
          <a:bodyPr lIns="0" tIns="0" rIns="0" bIns="0">
            <a:prstTxWarp prst="textNoShape">
              <a:avLst/>
            </a:prstTxWarp>
          </a:bodyPr>
          <a:lstStyle/>
          <a:p>
            <a:pPr algn="ctr" eaLnBrk="0" hangingPunct="0"/>
            <a:r>
              <a:rPr lang="en-US" sz="1600"/>
              <a:t>A/1111</a:t>
            </a:r>
          </a:p>
        </p:txBody>
      </p:sp>
      <p:sp>
        <p:nvSpPr>
          <p:cNvPr id="58512" name="Rectangle 144"/>
          <p:cNvSpPr>
            <a:spLocks noChangeArrowheads="1"/>
          </p:cNvSpPr>
          <p:nvPr/>
        </p:nvSpPr>
        <p:spPr bwMode="auto">
          <a:xfrm>
            <a:off x="3484563" y="4121150"/>
            <a:ext cx="742950" cy="279400"/>
          </a:xfrm>
          <a:prstGeom prst="rect">
            <a:avLst/>
          </a:prstGeom>
          <a:solidFill>
            <a:srgbClr val="CCCCFF"/>
          </a:solidFill>
          <a:ln w="28575">
            <a:solidFill>
              <a:schemeClr val="tx1"/>
            </a:solidFill>
            <a:miter lim="800000"/>
            <a:headEnd/>
            <a:tailEnd/>
          </a:ln>
        </p:spPr>
        <p:txBody>
          <a:bodyPr lIns="0" tIns="0" rIns="0" bIns="0">
            <a:prstTxWarp prst="textNoShape">
              <a:avLst/>
            </a:prstTxWarp>
          </a:bodyPr>
          <a:lstStyle/>
          <a:p>
            <a:pPr algn="ctr" eaLnBrk="0" hangingPunct="0"/>
            <a:r>
              <a:rPr lang="en-US" sz="1600"/>
              <a:t>G/1111</a:t>
            </a:r>
          </a:p>
        </p:txBody>
      </p:sp>
      <p:grpSp>
        <p:nvGrpSpPr>
          <p:cNvPr id="8" name="Group 261"/>
          <p:cNvGrpSpPr>
            <a:grpSpLocks/>
          </p:cNvGrpSpPr>
          <p:nvPr/>
        </p:nvGrpSpPr>
        <p:grpSpPr bwMode="auto">
          <a:xfrm>
            <a:off x="5711826" y="2084389"/>
            <a:ext cx="4302125" cy="192087"/>
            <a:chOff x="2638" y="1313"/>
            <a:chExt cx="2710" cy="121"/>
          </a:xfrm>
        </p:grpSpPr>
        <p:grpSp>
          <p:nvGrpSpPr>
            <p:cNvPr id="9" name="Group 225"/>
            <p:cNvGrpSpPr>
              <a:grpSpLocks/>
            </p:cNvGrpSpPr>
            <p:nvPr/>
          </p:nvGrpSpPr>
          <p:grpSpPr bwMode="auto">
            <a:xfrm>
              <a:off x="3122" y="1313"/>
              <a:ext cx="2226" cy="121"/>
              <a:chOff x="3122" y="1652"/>
              <a:chExt cx="2226" cy="121"/>
            </a:xfrm>
          </p:grpSpPr>
          <p:sp>
            <p:nvSpPr>
              <p:cNvPr id="66735" name="Rectangle 226"/>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a:t>
                </a:r>
              </a:p>
            </p:txBody>
          </p:sp>
          <p:sp>
            <p:nvSpPr>
              <p:cNvPr id="66736" name="Rectangle 227"/>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A</a:t>
                </a:r>
              </a:p>
            </p:txBody>
          </p:sp>
          <p:sp>
            <p:nvSpPr>
              <p:cNvPr id="66737" name="Rectangle 228"/>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1111</a:t>
                </a:r>
              </a:p>
            </p:txBody>
          </p:sp>
        </p:grpSp>
        <p:grpSp>
          <p:nvGrpSpPr>
            <p:cNvPr id="10" name="Group 232"/>
            <p:cNvGrpSpPr>
              <a:grpSpLocks/>
            </p:cNvGrpSpPr>
            <p:nvPr/>
          </p:nvGrpSpPr>
          <p:grpSpPr bwMode="auto">
            <a:xfrm>
              <a:off x="2638" y="1313"/>
              <a:ext cx="478" cy="121"/>
              <a:chOff x="2638" y="1313"/>
              <a:chExt cx="478" cy="121"/>
            </a:xfrm>
          </p:grpSpPr>
          <p:cxnSp>
            <p:nvCxnSpPr>
              <p:cNvPr id="66733" name="AutoShape 219"/>
              <p:cNvCxnSpPr>
                <a:cxnSpLocks noChangeShapeType="1"/>
                <a:stCxn id="66734" idx="3"/>
                <a:endCxn id="66735" idx="1"/>
              </p:cNvCxnSpPr>
              <p:nvPr/>
            </p:nvCxnSpPr>
            <p:spPr bwMode="auto">
              <a:xfrm>
                <a:off x="2928" y="1374"/>
                <a:ext cx="188" cy="0"/>
              </a:xfrm>
              <a:prstGeom prst="straightConnector1">
                <a:avLst/>
              </a:prstGeom>
              <a:noFill/>
              <a:ln w="9525">
                <a:solidFill>
                  <a:schemeClr val="tx1"/>
                </a:solidFill>
                <a:round/>
                <a:headEnd/>
                <a:tailEnd type="triangle" w="med" len="med"/>
              </a:ln>
            </p:spPr>
          </p:cxnSp>
          <p:sp>
            <p:nvSpPr>
              <p:cNvPr id="66734" name="Rectangle 229"/>
              <p:cNvSpPr>
                <a:spLocks noChangeArrowheads="1"/>
              </p:cNvSpPr>
              <p:nvPr/>
            </p:nvSpPr>
            <p:spPr bwMode="auto">
              <a:xfrm>
                <a:off x="2638" y="1313"/>
                <a:ext cx="290" cy="121"/>
              </a:xfrm>
              <a:prstGeom prst="rect">
                <a:avLst/>
              </a:prstGeom>
              <a:noFill/>
              <a:ln w="9525">
                <a:noFill/>
                <a:miter lim="800000"/>
                <a:headEnd/>
                <a:tailEnd/>
              </a:ln>
            </p:spPr>
            <p:txBody>
              <a:bodyPr wrap="none" anchor="ctr">
                <a:prstTxWarp prst="textNoShape">
                  <a:avLst/>
                </a:prstTxWarp>
              </a:bodyPr>
              <a:lstStyle/>
              <a:p>
                <a:pPr algn="ctr" eaLnBrk="0" hangingPunct="0"/>
                <a:r>
                  <a:rPr lang="en-US" sz="1600"/>
                  <a:t>TOS</a:t>
                </a:r>
              </a:p>
            </p:txBody>
          </p:sp>
        </p:grpSp>
      </p:grpSp>
      <p:grpSp>
        <p:nvGrpSpPr>
          <p:cNvPr id="11" name="Group 262"/>
          <p:cNvGrpSpPr>
            <a:grpSpLocks/>
          </p:cNvGrpSpPr>
          <p:nvPr/>
        </p:nvGrpSpPr>
        <p:grpSpPr bwMode="auto">
          <a:xfrm>
            <a:off x="5711826" y="2084388"/>
            <a:ext cx="4302125" cy="576262"/>
            <a:chOff x="2638" y="1434"/>
            <a:chExt cx="2710" cy="363"/>
          </a:xfrm>
        </p:grpSpPr>
        <p:grpSp>
          <p:nvGrpSpPr>
            <p:cNvPr id="12" name="Group 233"/>
            <p:cNvGrpSpPr>
              <a:grpSpLocks/>
            </p:cNvGrpSpPr>
            <p:nvPr/>
          </p:nvGrpSpPr>
          <p:grpSpPr bwMode="auto">
            <a:xfrm>
              <a:off x="3122" y="1555"/>
              <a:ext cx="2226" cy="121"/>
              <a:chOff x="3122" y="1652"/>
              <a:chExt cx="2226" cy="121"/>
            </a:xfrm>
          </p:grpSpPr>
          <p:sp>
            <p:nvSpPr>
              <p:cNvPr id="66728" name="Rectangle 234"/>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729" name="Rectangle 235"/>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D</a:t>
                </a:r>
              </a:p>
            </p:txBody>
          </p:sp>
          <p:sp>
            <p:nvSpPr>
              <p:cNvPr id="66730" name="Rectangle 236"/>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0110</a:t>
                </a:r>
              </a:p>
            </p:txBody>
          </p:sp>
        </p:grpSp>
        <p:grpSp>
          <p:nvGrpSpPr>
            <p:cNvPr id="13" name="Group 240"/>
            <p:cNvGrpSpPr>
              <a:grpSpLocks/>
            </p:cNvGrpSpPr>
            <p:nvPr/>
          </p:nvGrpSpPr>
          <p:grpSpPr bwMode="auto">
            <a:xfrm>
              <a:off x="3122" y="1676"/>
              <a:ext cx="2226" cy="121"/>
              <a:chOff x="3122" y="1652"/>
              <a:chExt cx="2226" cy="121"/>
            </a:xfrm>
          </p:grpSpPr>
          <p:sp>
            <p:nvSpPr>
              <p:cNvPr id="66725" name="Rectangle 241"/>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726" name="Rectangle 242"/>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C</a:t>
                </a:r>
              </a:p>
            </p:txBody>
          </p:sp>
          <p:sp>
            <p:nvSpPr>
              <p:cNvPr id="66727" name="Rectangle 243"/>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1001</a:t>
                </a:r>
              </a:p>
            </p:txBody>
          </p:sp>
        </p:grpSp>
        <p:grpSp>
          <p:nvGrpSpPr>
            <p:cNvPr id="14" name="Group 244"/>
            <p:cNvGrpSpPr>
              <a:grpSpLocks/>
            </p:cNvGrpSpPr>
            <p:nvPr/>
          </p:nvGrpSpPr>
          <p:grpSpPr bwMode="auto">
            <a:xfrm>
              <a:off x="2638" y="1676"/>
              <a:ext cx="478" cy="121"/>
              <a:chOff x="2638" y="1313"/>
              <a:chExt cx="478" cy="121"/>
            </a:xfrm>
          </p:grpSpPr>
          <p:cxnSp>
            <p:nvCxnSpPr>
              <p:cNvPr id="66723" name="AutoShape 245"/>
              <p:cNvCxnSpPr>
                <a:cxnSpLocks noChangeShapeType="1"/>
                <a:stCxn id="66724" idx="3"/>
                <a:endCxn id="66725" idx="1"/>
              </p:cNvCxnSpPr>
              <p:nvPr/>
            </p:nvCxnSpPr>
            <p:spPr bwMode="auto">
              <a:xfrm>
                <a:off x="2928" y="1374"/>
                <a:ext cx="188" cy="0"/>
              </a:xfrm>
              <a:prstGeom prst="straightConnector1">
                <a:avLst/>
              </a:prstGeom>
              <a:noFill/>
              <a:ln w="9525">
                <a:solidFill>
                  <a:schemeClr val="tx1"/>
                </a:solidFill>
                <a:round/>
                <a:headEnd/>
                <a:tailEnd type="triangle" w="med" len="med"/>
              </a:ln>
            </p:spPr>
          </p:cxnSp>
          <p:sp>
            <p:nvSpPr>
              <p:cNvPr id="66724" name="Rectangle 246"/>
              <p:cNvSpPr>
                <a:spLocks noChangeArrowheads="1"/>
              </p:cNvSpPr>
              <p:nvPr/>
            </p:nvSpPr>
            <p:spPr bwMode="auto">
              <a:xfrm>
                <a:off x="2638" y="1313"/>
                <a:ext cx="290" cy="121"/>
              </a:xfrm>
              <a:prstGeom prst="rect">
                <a:avLst/>
              </a:prstGeom>
              <a:noFill/>
              <a:ln w="9525">
                <a:noFill/>
                <a:miter lim="800000"/>
                <a:headEnd/>
                <a:tailEnd/>
              </a:ln>
            </p:spPr>
            <p:txBody>
              <a:bodyPr wrap="none" anchor="ctr">
                <a:prstTxWarp prst="textNoShape">
                  <a:avLst/>
                </a:prstTxWarp>
              </a:bodyPr>
              <a:lstStyle/>
              <a:p>
                <a:pPr algn="ctr" eaLnBrk="0" hangingPunct="0"/>
                <a:r>
                  <a:rPr lang="en-US" sz="1600"/>
                  <a:t>TOS</a:t>
                </a:r>
              </a:p>
            </p:txBody>
          </p:sp>
        </p:grpSp>
        <p:grpSp>
          <p:nvGrpSpPr>
            <p:cNvPr id="15" name="Group 223"/>
            <p:cNvGrpSpPr>
              <a:grpSpLocks/>
            </p:cNvGrpSpPr>
            <p:nvPr/>
          </p:nvGrpSpPr>
          <p:grpSpPr bwMode="auto">
            <a:xfrm>
              <a:off x="3122" y="1434"/>
              <a:ext cx="2226" cy="121"/>
              <a:chOff x="3122" y="1652"/>
              <a:chExt cx="2226" cy="121"/>
            </a:xfrm>
          </p:grpSpPr>
          <p:sp>
            <p:nvSpPr>
              <p:cNvPr id="66720" name="Rectangle 220"/>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a:t>
                </a:r>
              </a:p>
            </p:txBody>
          </p:sp>
          <p:sp>
            <p:nvSpPr>
              <p:cNvPr id="66721" name="Rectangle 221"/>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722" name="Rectangle 222"/>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1111</a:t>
                </a:r>
              </a:p>
            </p:txBody>
          </p:sp>
        </p:grpSp>
      </p:grpSp>
      <p:grpSp>
        <p:nvGrpSpPr>
          <p:cNvPr id="16" name="Group 354"/>
          <p:cNvGrpSpPr>
            <a:grpSpLocks/>
          </p:cNvGrpSpPr>
          <p:nvPr/>
        </p:nvGrpSpPr>
        <p:grpSpPr bwMode="auto">
          <a:xfrm>
            <a:off x="5711826" y="2084389"/>
            <a:ext cx="4302125" cy="384175"/>
            <a:chOff x="291" y="2934"/>
            <a:chExt cx="2710" cy="242"/>
          </a:xfrm>
        </p:grpSpPr>
        <p:grpSp>
          <p:nvGrpSpPr>
            <p:cNvPr id="17" name="Group 331"/>
            <p:cNvGrpSpPr>
              <a:grpSpLocks/>
            </p:cNvGrpSpPr>
            <p:nvPr/>
          </p:nvGrpSpPr>
          <p:grpSpPr bwMode="auto">
            <a:xfrm>
              <a:off x="775" y="3055"/>
              <a:ext cx="2226" cy="121"/>
              <a:chOff x="3122" y="1652"/>
              <a:chExt cx="2226" cy="121"/>
            </a:xfrm>
          </p:grpSpPr>
          <p:sp>
            <p:nvSpPr>
              <p:cNvPr id="66713" name="Rectangle 332"/>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714" name="Rectangle 333"/>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D</a:t>
                </a:r>
              </a:p>
            </p:txBody>
          </p:sp>
          <p:sp>
            <p:nvSpPr>
              <p:cNvPr id="66715" name="Rectangle 334"/>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0110</a:t>
                </a:r>
              </a:p>
            </p:txBody>
          </p:sp>
        </p:grpSp>
        <p:grpSp>
          <p:nvGrpSpPr>
            <p:cNvPr id="18" name="Group 339"/>
            <p:cNvGrpSpPr>
              <a:grpSpLocks/>
            </p:cNvGrpSpPr>
            <p:nvPr/>
          </p:nvGrpSpPr>
          <p:grpSpPr bwMode="auto">
            <a:xfrm>
              <a:off x="291" y="3055"/>
              <a:ext cx="478" cy="121"/>
              <a:chOff x="2638" y="1313"/>
              <a:chExt cx="478" cy="121"/>
            </a:xfrm>
          </p:grpSpPr>
          <p:cxnSp>
            <p:nvCxnSpPr>
              <p:cNvPr id="66711" name="AutoShape 340"/>
              <p:cNvCxnSpPr>
                <a:cxnSpLocks noChangeShapeType="1"/>
                <a:stCxn id="66712" idx="3"/>
              </p:cNvCxnSpPr>
              <p:nvPr/>
            </p:nvCxnSpPr>
            <p:spPr bwMode="auto">
              <a:xfrm>
                <a:off x="2928" y="1374"/>
                <a:ext cx="188" cy="0"/>
              </a:xfrm>
              <a:prstGeom prst="straightConnector1">
                <a:avLst/>
              </a:prstGeom>
              <a:noFill/>
              <a:ln w="9525">
                <a:solidFill>
                  <a:schemeClr val="tx1"/>
                </a:solidFill>
                <a:round/>
                <a:headEnd/>
                <a:tailEnd type="triangle" w="med" len="med"/>
              </a:ln>
            </p:spPr>
          </p:cxnSp>
          <p:sp>
            <p:nvSpPr>
              <p:cNvPr id="66712" name="Rectangle 341"/>
              <p:cNvSpPr>
                <a:spLocks noChangeArrowheads="1"/>
              </p:cNvSpPr>
              <p:nvPr/>
            </p:nvSpPr>
            <p:spPr bwMode="auto">
              <a:xfrm>
                <a:off x="2638" y="1313"/>
                <a:ext cx="290" cy="121"/>
              </a:xfrm>
              <a:prstGeom prst="rect">
                <a:avLst/>
              </a:prstGeom>
              <a:noFill/>
              <a:ln w="9525">
                <a:noFill/>
                <a:miter lim="800000"/>
                <a:headEnd/>
                <a:tailEnd/>
              </a:ln>
            </p:spPr>
            <p:txBody>
              <a:bodyPr wrap="none" anchor="ctr">
                <a:prstTxWarp prst="textNoShape">
                  <a:avLst/>
                </a:prstTxWarp>
              </a:bodyPr>
              <a:lstStyle/>
              <a:p>
                <a:pPr algn="ctr" eaLnBrk="0" hangingPunct="0"/>
                <a:r>
                  <a:rPr lang="en-US" sz="1600"/>
                  <a:t>TOS</a:t>
                </a:r>
              </a:p>
            </p:txBody>
          </p:sp>
        </p:grpSp>
        <p:grpSp>
          <p:nvGrpSpPr>
            <p:cNvPr id="19" name="Group 342"/>
            <p:cNvGrpSpPr>
              <a:grpSpLocks/>
            </p:cNvGrpSpPr>
            <p:nvPr/>
          </p:nvGrpSpPr>
          <p:grpSpPr bwMode="auto">
            <a:xfrm>
              <a:off x="775" y="2934"/>
              <a:ext cx="2226" cy="121"/>
              <a:chOff x="3122" y="1652"/>
              <a:chExt cx="2226" cy="121"/>
            </a:xfrm>
          </p:grpSpPr>
          <p:sp>
            <p:nvSpPr>
              <p:cNvPr id="66708" name="Rectangle 343"/>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a:t>
                </a:r>
              </a:p>
            </p:txBody>
          </p:sp>
          <p:sp>
            <p:nvSpPr>
              <p:cNvPr id="66709" name="Rectangle 344"/>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710" name="Rectangle 345"/>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1111</a:t>
                </a:r>
              </a:p>
            </p:txBody>
          </p:sp>
        </p:grpSp>
      </p:grpSp>
      <p:grpSp>
        <p:nvGrpSpPr>
          <p:cNvPr id="20" name="Group 452"/>
          <p:cNvGrpSpPr>
            <a:grpSpLocks/>
          </p:cNvGrpSpPr>
          <p:nvPr/>
        </p:nvGrpSpPr>
        <p:grpSpPr bwMode="auto">
          <a:xfrm>
            <a:off x="3711576" y="4735514"/>
            <a:ext cx="481013" cy="1069975"/>
            <a:chOff x="1384" y="2855"/>
            <a:chExt cx="303" cy="674"/>
          </a:xfrm>
        </p:grpSpPr>
        <p:sp>
          <p:nvSpPr>
            <p:cNvPr id="66694" name="Rectangle 362"/>
            <p:cNvSpPr>
              <a:spLocks noChangeArrowheads="1"/>
            </p:cNvSpPr>
            <p:nvPr/>
          </p:nvSpPr>
          <p:spPr bwMode="auto">
            <a:xfrm>
              <a:off x="1387" y="3005"/>
              <a:ext cx="297" cy="521"/>
            </a:xfrm>
            <a:prstGeom prst="rect">
              <a:avLst/>
            </a:prstGeom>
            <a:solidFill>
              <a:srgbClr val="CCFFFF"/>
            </a:solidFill>
            <a:ln w="9525">
              <a:noFill/>
              <a:miter lim="800000"/>
              <a:headEnd/>
              <a:tailEnd/>
            </a:ln>
          </p:spPr>
          <p:txBody>
            <a:bodyPr>
              <a:prstTxWarp prst="textNoShape">
                <a:avLst/>
              </a:prstTxWarp>
            </a:bodyPr>
            <a:lstStyle/>
            <a:p>
              <a:pPr eaLnBrk="0" hangingPunct="0"/>
              <a:endParaRPr lang="en-US"/>
            </a:p>
          </p:txBody>
        </p:sp>
        <p:sp>
          <p:nvSpPr>
            <p:cNvPr id="66695" name="Freeform 363"/>
            <p:cNvSpPr>
              <a:spLocks noEditPoints="1"/>
            </p:cNvSpPr>
            <p:nvPr/>
          </p:nvSpPr>
          <p:spPr bwMode="auto">
            <a:xfrm>
              <a:off x="1384" y="3002"/>
              <a:ext cx="303" cy="527"/>
            </a:xfrm>
            <a:custGeom>
              <a:avLst/>
              <a:gdLst>
                <a:gd name="T0" fmla="*/ 0 w 809"/>
                <a:gd name="T1" fmla="*/ 0 h 1406"/>
                <a:gd name="T2" fmla="*/ 0 w 809"/>
                <a:gd name="T3" fmla="*/ 0 h 1406"/>
                <a:gd name="T4" fmla="*/ 0 w 809"/>
                <a:gd name="T5" fmla="*/ 0 h 1406"/>
                <a:gd name="T6" fmla="*/ 0 w 809"/>
                <a:gd name="T7" fmla="*/ 0 h 1406"/>
                <a:gd name="T8" fmla="*/ 0 w 809"/>
                <a:gd name="T9" fmla="*/ 0 h 1406"/>
                <a:gd name="T10" fmla="*/ 0 w 809"/>
                <a:gd name="T11" fmla="*/ 0 h 1406"/>
                <a:gd name="T12" fmla="*/ 0 w 809"/>
                <a:gd name="T13" fmla="*/ 0 h 1406"/>
                <a:gd name="T14" fmla="*/ 0 w 809"/>
                <a:gd name="T15" fmla="*/ 0 h 1406"/>
                <a:gd name="T16" fmla="*/ 0 w 809"/>
                <a:gd name="T17" fmla="*/ 0 h 1406"/>
                <a:gd name="T18" fmla="*/ 0 w 809"/>
                <a:gd name="T19" fmla="*/ 0 h 1406"/>
                <a:gd name="T20" fmla="*/ 0 w 809"/>
                <a:gd name="T21" fmla="*/ 0 h 1406"/>
                <a:gd name="T22" fmla="*/ 0 w 809"/>
                <a:gd name="T23" fmla="*/ 0 h 1406"/>
                <a:gd name="T24" fmla="*/ 0 w 809"/>
                <a:gd name="T25" fmla="*/ 0 h 1406"/>
                <a:gd name="T26" fmla="*/ 0 w 809"/>
                <a:gd name="T27" fmla="*/ 0 h 1406"/>
                <a:gd name="T28" fmla="*/ 0 w 809"/>
                <a:gd name="T29" fmla="*/ 0 h 1406"/>
                <a:gd name="T30" fmla="*/ 0 w 809"/>
                <a:gd name="T31" fmla="*/ 0 h 1406"/>
                <a:gd name="T32" fmla="*/ 0 w 809"/>
                <a:gd name="T33" fmla="*/ 0 h 1406"/>
                <a:gd name="T34" fmla="*/ 0 w 809"/>
                <a:gd name="T35" fmla="*/ 0 h 1406"/>
                <a:gd name="T36" fmla="*/ 0 w 809"/>
                <a:gd name="T37" fmla="*/ 0 h 1406"/>
                <a:gd name="T38" fmla="*/ 0 w 809"/>
                <a:gd name="T39" fmla="*/ 0 h 1406"/>
                <a:gd name="T40" fmla="*/ 0 w 809"/>
                <a:gd name="T41" fmla="*/ 0 h 1406"/>
                <a:gd name="T42" fmla="*/ 0 w 809"/>
                <a:gd name="T43" fmla="*/ 0 h 1406"/>
                <a:gd name="T44" fmla="*/ 0 w 809"/>
                <a:gd name="T45" fmla="*/ 0 h 1406"/>
                <a:gd name="T46" fmla="*/ 0 w 809"/>
                <a:gd name="T47" fmla="*/ 0 h 1406"/>
                <a:gd name="T48" fmla="*/ 0 w 809"/>
                <a:gd name="T49" fmla="*/ 0 h 1406"/>
                <a:gd name="T50" fmla="*/ 0 w 809"/>
                <a:gd name="T51" fmla="*/ 0 h 1406"/>
                <a:gd name="T52" fmla="*/ 0 w 809"/>
                <a:gd name="T53" fmla="*/ 0 h 1406"/>
                <a:gd name="T54" fmla="*/ 0 w 809"/>
                <a:gd name="T55" fmla="*/ 0 h 1406"/>
                <a:gd name="T56" fmla="*/ 0 w 809"/>
                <a:gd name="T57" fmla="*/ 0 h 1406"/>
                <a:gd name="T58" fmla="*/ 0 w 809"/>
                <a:gd name="T59" fmla="*/ 0 h 1406"/>
                <a:gd name="T60" fmla="*/ 0 w 809"/>
                <a:gd name="T61" fmla="*/ 0 h 1406"/>
                <a:gd name="T62" fmla="*/ 0 w 809"/>
                <a:gd name="T63" fmla="*/ 0 h 1406"/>
                <a:gd name="T64" fmla="*/ 0 w 809"/>
                <a:gd name="T65" fmla="*/ 0 h 1406"/>
                <a:gd name="T66" fmla="*/ 0 w 809"/>
                <a:gd name="T67" fmla="*/ 0 h 1406"/>
                <a:gd name="T68" fmla="*/ 0 w 809"/>
                <a:gd name="T69" fmla="*/ 0 h 1406"/>
                <a:gd name="T70" fmla="*/ 0 w 809"/>
                <a:gd name="T71" fmla="*/ 0 h 1406"/>
                <a:gd name="T72" fmla="*/ 0 w 809"/>
                <a:gd name="T73" fmla="*/ 0 h 1406"/>
                <a:gd name="T74" fmla="*/ 0 w 809"/>
                <a:gd name="T75" fmla="*/ 0 h 1406"/>
                <a:gd name="T76" fmla="*/ 0 w 809"/>
                <a:gd name="T77" fmla="*/ 0 h 1406"/>
                <a:gd name="T78" fmla="*/ 0 w 809"/>
                <a:gd name="T79" fmla="*/ 0 h 1406"/>
                <a:gd name="T80" fmla="*/ 0 w 809"/>
                <a:gd name="T81" fmla="*/ 0 h 1406"/>
                <a:gd name="T82" fmla="*/ 0 w 809"/>
                <a:gd name="T83" fmla="*/ 0 h 1406"/>
                <a:gd name="T84" fmla="*/ 0 w 809"/>
                <a:gd name="T85" fmla="*/ 0 h 1406"/>
                <a:gd name="T86" fmla="*/ 0 w 809"/>
                <a:gd name="T87" fmla="*/ 0 h 1406"/>
                <a:gd name="T88" fmla="*/ 0 w 809"/>
                <a:gd name="T89" fmla="*/ 0 h 1406"/>
                <a:gd name="T90" fmla="*/ 0 w 809"/>
                <a:gd name="T91" fmla="*/ 0 h 1406"/>
                <a:gd name="T92" fmla="*/ 0 w 809"/>
                <a:gd name="T93" fmla="*/ 0 h 1406"/>
                <a:gd name="T94" fmla="*/ 0 w 809"/>
                <a:gd name="T95" fmla="*/ 0 h 1406"/>
                <a:gd name="T96" fmla="*/ 0 w 809"/>
                <a:gd name="T97" fmla="*/ 0 h 1406"/>
                <a:gd name="T98" fmla="*/ 0 w 809"/>
                <a:gd name="T99" fmla="*/ 0 h 1406"/>
                <a:gd name="T100" fmla="*/ 0 w 809"/>
                <a:gd name="T101" fmla="*/ 0 h 1406"/>
                <a:gd name="T102" fmla="*/ 0 w 809"/>
                <a:gd name="T103" fmla="*/ 0 h 1406"/>
                <a:gd name="T104" fmla="*/ 0 w 809"/>
                <a:gd name="T105" fmla="*/ 0 h 1406"/>
                <a:gd name="T106" fmla="*/ 0 w 809"/>
                <a:gd name="T107" fmla="*/ 0 h 1406"/>
                <a:gd name="T108" fmla="*/ 0 w 809"/>
                <a:gd name="T109" fmla="*/ 0 h 1406"/>
                <a:gd name="T110" fmla="*/ 0 w 809"/>
                <a:gd name="T111" fmla="*/ 0 h 1406"/>
                <a:gd name="T112" fmla="*/ 0 w 809"/>
                <a:gd name="T113" fmla="*/ 0 h 14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9"/>
                <a:gd name="T172" fmla="*/ 0 h 1406"/>
                <a:gd name="T173" fmla="*/ 809 w 809"/>
                <a:gd name="T174" fmla="*/ 1406 h 14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9" h="1406">
                  <a:moveTo>
                    <a:pt x="16" y="24"/>
                  </a:moveTo>
                  <a:lnTo>
                    <a:pt x="16" y="136"/>
                  </a:lnTo>
                  <a:cubicBezTo>
                    <a:pt x="16" y="140"/>
                    <a:pt x="12" y="144"/>
                    <a:pt x="8" y="144"/>
                  </a:cubicBezTo>
                  <a:cubicBezTo>
                    <a:pt x="3" y="144"/>
                    <a:pt x="0" y="140"/>
                    <a:pt x="0" y="136"/>
                  </a:cubicBezTo>
                  <a:lnTo>
                    <a:pt x="0" y="24"/>
                  </a:lnTo>
                  <a:cubicBezTo>
                    <a:pt x="0" y="19"/>
                    <a:pt x="3" y="16"/>
                    <a:pt x="8" y="16"/>
                  </a:cubicBezTo>
                  <a:cubicBezTo>
                    <a:pt x="12" y="16"/>
                    <a:pt x="16" y="19"/>
                    <a:pt x="16" y="24"/>
                  </a:cubicBezTo>
                  <a:close/>
                  <a:moveTo>
                    <a:pt x="16" y="216"/>
                  </a:moveTo>
                  <a:lnTo>
                    <a:pt x="16" y="328"/>
                  </a:lnTo>
                  <a:cubicBezTo>
                    <a:pt x="16" y="332"/>
                    <a:pt x="12" y="336"/>
                    <a:pt x="8" y="336"/>
                  </a:cubicBezTo>
                  <a:cubicBezTo>
                    <a:pt x="3" y="336"/>
                    <a:pt x="0" y="332"/>
                    <a:pt x="0" y="328"/>
                  </a:cubicBezTo>
                  <a:lnTo>
                    <a:pt x="0" y="216"/>
                  </a:lnTo>
                  <a:cubicBezTo>
                    <a:pt x="0" y="211"/>
                    <a:pt x="3" y="208"/>
                    <a:pt x="8" y="208"/>
                  </a:cubicBezTo>
                  <a:cubicBezTo>
                    <a:pt x="12" y="208"/>
                    <a:pt x="16" y="211"/>
                    <a:pt x="16" y="216"/>
                  </a:cubicBezTo>
                  <a:close/>
                  <a:moveTo>
                    <a:pt x="16" y="408"/>
                  </a:moveTo>
                  <a:lnTo>
                    <a:pt x="16" y="520"/>
                  </a:lnTo>
                  <a:cubicBezTo>
                    <a:pt x="16" y="524"/>
                    <a:pt x="12" y="528"/>
                    <a:pt x="8" y="528"/>
                  </a:cubicBezTo>
                  <a:cubicBezTo>
                    <a:pt x="3" y="528"/>
                    <a:pt x="0" y="524"/>
                    <a:pt x="0" y="520"/>
                  </a:cubicBezTo>
                  <a:lnTo>
                    <a:pt x="0" y="408"/>
                  </a:lnTo>
                  <a:cubicBezTo>
                    <a:pt x="0" y="403"/>
                    <a:pt x="3" y="400"/>
                    <a:pt x="8" y="400"/>
                  </a:cubicBezTo>
                  <a:cubicBezTo>
                    <a:pt x="12" y="400"/>
                    <a:pt x="16" y="403"/>
                    <a:pt x="16" y="408"/>
                  </a:cubicBezTo>
                  <a:close/>
                  <a:moveTo>
                    <a:pt x="16" y="600"/>
                  </a:moveTo>
                  <a:lnTo>
                    <a:pt x="16" y="712"/>
                  </a:lnTo>
                  <a:cubicBezTo>
                    <a:pt x="16" y="716"/>
                    <a:pt x="12" y="720"/>
                    <a:pt x="8" y="720"/>
                  </a:cubicBezTo>
                  <a:cubicBezTo>
                    <a:pt x="3" y="720"/>
                    <a:pt x="0" y="716"/>
                    <a:pt x="0" y="712"/>
                  </a:cubicBezTo>
                  <a:lnTo>
                    <a:pt x="0" y="600"/>
                  </a:lnTo>
                  <a:cubicBezTo>
                    <a:pt x="0" y="595"/>
                    <a:pt x="3" y="592"/>
                    <a:pt x="8" y="592"/>
                  </a:cubicBezTo>
                  <a:cubicBezTo>
                    <a:pt x="12" y="592"/>
                    <a:pt x="16" y="595"/>
                    <a:pt x="16" y="600"/>
                  </a:cubicBezTo>
                  <a:close/>
                  <a:moveTo>
                    <a:pt x="16" y="792"/>
                  </a:moveTo>
                  <a:lnTo>
                    <a:pt x="16" y="904"/>
                  </a:lnTo>
                  <a:cubicBezTo>
                    <a:pt x="16" y="908"/>
                    <a:pt x="12" y="912"/>
                    <a:pt x="8" y="912"/>
                  </a:cubicBezTo>
                  <a:cubicBezTo>
                    <a:pt x="3" y="912"/>
                    <a:pt x="0" y="908"/>
                    <a:pt x="0" y="904"/>
                  </a:cubicBezTo>
                  <a:lnTo>
                    <a:pt x="0" y="792"/>
                  </a:lnTo>
                  <a:cubicBezTo>
                    <a:pt x="0" y="787"/>
                    <a:pt x="3" y="784"/>
                    <a:pt x="8" y="784"/>
                  </a:cubicBezTo>
                  <a:cubicBezTo>
                    <a:pt x="12" y="784"/>
                    <a:pt x="16" y="787"/>
                    <a:pt x="16" y="792"/>
                  </a:cubicBezTo>
                  <a:close/>
                  <a:moveTo>
                    <a:pt x="16" y="984"/>
                  </a:moveTo>
                  <a:lnTo>
                    <a:pt x="16" y="1096"/>
                  </a:lnTo>
                  <a:cubicBezTo>
                    <a:pt x="16" y="1100"/>
                    <a:pt x="12" y="1104"/>
                    <a:pt x="8" y="1104"/>
                  </a:cubicBezTo>
                  <a:cubicBezTo>
                    <a:pt x="3" y="1104"/>
                    <a:pt x="0" y="1100"/>
                    <a:pt x="0" y="1096"/>
                  </a:cubicBezTo>
                  <a:lnTo>
                    <a:pt x="0" y="984"/>
                  </a:lnTo>
                  <a:cubicBezTo>
                    <a:pt x="0" y="979"/>
                    <a:pt x="3" y="976"/>
                    <a:pt x="8" y="976"/>
                  </a:cubicBezTo>
                  <a:cubicBezTo>
                    <a:pt x="12" y="976"/>
                    <a:pt x="16" y="979"/>
                    <a:pt x="16" y="984"/>
                  </a:cubicBezTo>
                  <a:close/>
                  <a:moveTo>
                    <a:pt x="16" y="1176"/>
                  </a:moveTo>
                  <a:lnTo>
                    <a:pt x="16" y="1288"/>
                  </a:lnTo>
                  <a:cubicBezTo>
                    <a:pt x="16" y="1292"/>
                    <a:pt x="12" y="1296"/>
                    <a:pt x="8" y="1296"/>
                  </a:cubicBezTo>
                  <a:cubicBezTo>
                    <a:pt x="3" y="1296"/>
                    <a:pt x="0" y="1292"/>
                    <a:pt x="0" y="1288"/>
                  </a:cubicBezTo>
                  <a:lnTo>
                    <a:pt x="0" y="1176"/>
                  </a:lnTo>
                  <a:cubicBezTo>
                    <a:pt x="0" y="1171"/>
                    <a:pt x="3" y="1168"/>
                    <a:pt x="8" y="1168"/>
                  </a:cubicBezTo>
                  <a:cubicBezTo>
                    <a:pt x="12" y="1168"/>
                    <a:pt x="16" y="1171"/>
                    <a:pt x="16" y="1176"/>
                  </a:cubicBezTo>
                  <a:close/>
                  <a:moveTo>
                    <a:pt x="16" y="1368"/>
                  </a:moveTo>
                  <a:lnTo>
                    <a:pt x="16" y="1398"/>
                  </a:lnTo>
                  <a:lnTo>
                    <a:pt x="8" y="1390"/>
                  </a:lnTo>
                  <a:lnTo>
                    <a:pt x="90" y="1390"/>
                  </a:lnTo>
                  <a:cubicBezTo>
                    <a:pt x="94" y="1390"/>
                    <a:pt x="98" y="1393"/>
                    <a:pt x="98" y="1398"/>
                  </a:cubicBezTo>
                  <a:cubicBezTo>
                    <a:pt x="98" y="1402"/>
                    <a:pt x="94" y="1406"/>
                    <a:pt x="90" y="1406"/>
                  </a:cubicBezTo>
                  <a:lnTo>
                    <a:pt x="8" y="1406"/>
                  </a:lnTo>
                  <a:cubicBezTo>
                    <a:pt x="3" y="1406"/>
                    <a:pt x="0" y="1402"/>
                    <a:pt x="0" y="1398"/>
                  </a:cubicBezTo>
                  <a:lnTo>
                    <a:pt x="0" y="1368"/>
                  </a:lnTo>
                  <a:cubicBezTo>
                    <a:pt x="0" y="1363"/>
                    <a:pt x="3" y="1360"/>
                    <a:pt x="8" y="1360"/>
                  </a:cubicBezTo>
                  <a:cubicBezTo>
                    <a:pt x="12" y="1360"/>
                    <a:pt x="16" y="1363"/>
                    <a:pt x="16" y="1368"/>
                  </a:cubicBezTo>
                  <a:close/>
                  <a:moveTo>
                    <a:pt x="170" y="1390"/>
                  </a:moveTo>
                  <a:lnTo>
                    <a:pt x="282" y="1390"/>
                  </a:lnTo>
                  <a:cubicBezTo>
                    <a:pt x="286" y="1390"/>
                    <a:pt x="290" y="1393"/>
                    <a:pt x="290" y="1398"/>
                  </a:cubicBezTo>
                  <a:cubicBezTo>
                    <a:pt x="290" y="1402"/>
                    <a:pt x="286" y="1406"/>
                    <a:pt x="282" y="1406"/>
                  </a:cubicBezTo>
                  <a:lnTo>
                    <a:pt x="170" y="1406"/>
                  </a:lnTo>
                  <a:cubicBezTo>
                    <a:pt x="165" y="1406"/>
                    <a:pt x="162" y="1402"/>
                    <a:pt x="162" y="1398"/>
                  </a:cubicBezTo>
                  <a:cubicBezTo>
                    <a:pt x="162" y="1393"/>
                    <a:pt x="165" y="1390"/>
                    <a:pt x="170" y="1390"/>
                  </a:cubicBezTo>
                  <a:close/>
                  <a:moveTo>
                    <a:pt x="362" y="1390"/>
                  </a:moveTo>
                  <a:lnTo>
                    <a:pt x="474" y="1390"/>
                  </a:lnTo>
                  <a:cubicBezTo>
                    <a:pt x="478" y="1390"/>
                    <a:pt x="482" y="1393"/>
                    <a:pt x="482" y="1398"/>
                  </a:cubicBezTo>
                  <a:cubicBezTo>
                    <a:pt x="482" y="1402"/>
                    <a:pt x="478" y="1406"/>
                    <a:pt x="474" y="1406"/>
                  </a:cubicBezTo>
                  <a:lnTo>
                    <a:pt x="362" y="1406"/>
                  </a:lnTo>
                  <a:cubicBezTo>
                    <a:pt x="357" y="1406"/>
                    <a:pt x="354" y="1402"/>
                    <a:pt x="354" y="1398"/>
                  </a:cubicBezTo>
                  <a:cubicBezTo>
                    <a:pt x="354" y="1393"/>
                    <a:pt x="357" y="1390"/>
                    <a:pt x="362" y="1390"/>
                  </a:cubicBezTo>
                  <a:close/>
                  <a:moveTo>
                    <a:pt x="554" y="1390"/>
                  </a:moveTo>
                  <a:lnTo>
                    <a:pt x="666" y="1390"/>
                  </a:lnTo>
                  <a:cubicBezTo>
                    <a:pt x="670" y="1390"/>
                    <a:pt x="674" y="1393"/>
                    <a:pt x="674" y="1398"/>
                  </a:cubicBezTo>
                  <a:cubicBezTo>
                    <a:pt x="674" y="1402"/>
                    <a:pt x="670" y="1406"/>
                    <a:pt x="666" y="1406"/>
                  </a:cubicBezTo>
                  <a:lnTo>
                    <a:pt x="554" y="1406"/>
                  </a:lnTo>
                  <a:cubicBezTo>
                    <a:pt x="549" y="1406"/>
                    <a:pt x="546" y="1402"/>
                    <a:pt x="546" y="1398"/>
                  </a:cubicBezTo>
                  <a:cubicBezTo>
                    <a:pt x="546" y="1393"/>
                    <a:pt x="549" y="1390"/>
                    <a:pt x="554" y="1390"/>
                  </a:cubicBezTo>
                  <a:close/>
                  <a:moveTo>
                    <a:pt x="746" y="1390"/>
                  </a:moveTo>
                  <a:lnTo>
                    <a:pt x="801" y="1390"/>
                  </a:lnTo>
                  <a:lnTo>
                    <a:pt x="793" y="1398"/>
                  </a:lnTo>
                  <a:lnTo>
                    <a:pt x="793" y="1340"/>
                  </a:lnTo>
                  <a:cubicBezTo>
                    <a:pt x="793" y="1336"/>
                    <a:pt x="796" y="1332"/>
                    <a:pt x="801" y="1332"/>
                  </a:cubicBezTo>
                  <a:cubicBezTo>
                    <a:pt x="805" y="1332"/>
                    <a:pt x="809" y="1336"/>
                    <a:pt x="809" y="1340"/>
                  </a:cubicBezTo>
                  <a:lnTo>
                    <a:pt x="809" y="1398"/>
                  </a:lnTo>
                  <a:cubicBezTo>
                    <a:pt x="809" y="1402"/>
                    <a:pt x="805" y="1406"/>
                    <a:pt x="801" y="1406"/>
                  </a:cubicBezTo>
                  <a:lnTo>
                    <a:pt x="746" y="1406"/>
                  </a:lnTo>
                  <a:cubicBezTo>
                    <a:pt x="741" y="1406"/>
                    <a:pt x="738" y="1402"/>
                    <a:pt x="738" y="1398"/>
                  </a:cubicBezTo>
                  <a:cubicBezTo>
                    <a:pt x="738" y="1393"/>
                    <a:pt x="741" y="1390"/>
                    <a:pt x="746" y="1390"/>
                  </a:cubicBezTo>
                  <a:close/>
                  <a:moveTo>
                    <a:pt x="793" y="1260"/>
                  </a:moveTo>
                  <a:lnTo>
                    <a:pt x="793" y="1148"/>
                  </a:lnTo>
                  <a:cubicBezTo>
                    <a:pt x="793" y="1144"/>
                    <a:pt x="796" y="1140"/>
                    <a:pt x="801" y="1140"/>
                  </a:cubicBezTo>
                  <a:cubicBezTo>
                    <a:pt x="805" y="1140"/>
                    <a:pt x="809" y="1144"/>
                    <a:pt x="809" y="1148"/>
                  </a:cubicBezTo>
                  <a:lnTo>
                    <a:pt x="809" y="1260"/>
                  </a:lnTo>
                  <a:cubicBezTo>
                    <a:pt x="809" y="1265"/>
                    <a:pt x="805" y="1268"/>
                    <a:pt x="801" y="1268"/>
                  </a:cubicBezTo>
                  <a:cubicBezTo>
                    <a:pt x="796" y="1268"/>
                    <a:pt x="793" y="1265"/>
                    <a:pt x="793" y="1260"/>
                  </a:cubicBezTo>
                  <a:close/>
                  <a:moveTo>
                    <a:pt x="793" y="1068"/>
                  </a:moveTo>
                  <a:lnTo>
                    <a:pt x="793" y="956"/>
                  </a:lnTo>
                  <a:cubicBezTo>
                    <a:pt x="793" y="952"/>
                    <a:pt x="796" y="948"/>
                    <a:pt x="801" y="948"/>
                  </a:cubicBezTo>
                  <a:cubicBezTo>
                    <a:pt x="805" y="948"/>
                    <a:pt x="809" y="952"/>
                    <a:pt x="809" y="956"/>
                  </a:cubicBezTo>
                  <a:lnTo>
                    <a:pt x="809" y="1068"/>
                  </a:lnTo>
                  <a:cubicBezTo>
                    <a:pt x="809" y="1073"/>
                    <a:pt x="805" y="1076"/>
                    <a:pt x="801" y="1076"/>
                  </a:cubicBezTo>
                  <a:cubicBezTo>
                    <a:pt x="796" y="1076"/>
                    <a:pt x="793" y="1073"/>
                    <a:pt x="793" y="1068"/>
                  </a:cubicBezTo>
                  <a:close/>
                  <a:moveTo>
                    <a:pt x="793" y="876"/>
                  </a:moveTo>
                  <a:lnTo>
                    <a:pt x="793" y="764"/>
                  </a:lnTo>
                  <a:cubicBezTo>
                    <a:pt x="793" y="760"/>
                    <a:pt x="796" y="756"/>
                    <a:pt x="801" y="756"/>
                  </a:cubicBezTo>
                  <a:cubicBezTo>
                    <a:pt x="805" y="756"/>
                    <a:pt x="809" y="760"/>
                    <a:pt x="809" y="764"/>
                  </a:cubicBezTo>
                  <a:lnTo>
                    <a:pt x="809" y="876"/>
                  </a:lnTo>
                  <a:cubicBezTo>
                    <a:pt x="809" y="881"/>
                    <a:pt x="805" y="884"/>
                    <a:pt x="801" y="884"/>
                  </a:cubicBezTo>
                  <a:cubicBezTo>
                    <a:pt x="796" y="884"/>
                    <a:pt x="793" y="881"/>
                    <a:pt x="793" y="876"/>
                  </a:cubicBezTo>
                  <a:close/>
                  <a:moveTo>
                    <a:pt x="793" y="684"/>
                  </a:moveTo>
                  <a:lnTo>
                    <a:pt x="793" y="572"/>
                  </a:lnTo>
                  <a:cubicBezTo>
                    <a:pt x="793" y="568"/>
                    <a:pt x="796" y="564"/>
                    <a:pt x="801" y="564"/>
                  </a:cubicBezTo>
                  <a:cubicBezTo>
                    <a:pt x="805" y="564"/>
                    <a:pt x="809" y="568"/>
                    <a:pt x="809" y="572"/>
                  </a:cubicBezTo>
                  <a:lnTo>
                    <a:pt x="809" y="684"/>
                  </a:lnTo>
                  <a:cubicBezTo>
                    <a:pt x="809" y="689"/>
                    <a:pt x="805" y="692"/>
                    <a:pt x="801" y="692"/>
                  </a:cubicBezTo>
                  <a:cubicBezTo>
                    <a:pt x="796" y="692"/>
                    <a:pt x="793" y="689"/>
                    <a:pt x="793" y="684"/>
                  </a:cubicBezTo>
                  <a:close/>
                  <a:moveTo>
                    <a:pt x="793" y="492"/>
                  </a:moveTo>
                  <a:lnTo>
                    <a:pt x="793" y="380"/>
                  </a:lnTo>
                  <a:cubicBezTo>
                    <a:pt x="793" y="376"/>
                    <a:pt x="796" y="372"/>
                    <a:pt x="801" y="372"/>
                  </a:cubicBezTo>
                  <a:cubicBezTo>
                    <a:pt x="805" y="372"/>
                    <a:pt x="809" y="376"/>
                    <a:pt x="809" y="380"/>
                  </a:cubicBezTo>
                  <a:lnTo>
                    <a:pt x="809" y="492"/>
                  </a:lnTo>
                  <a:cubicBezTo>
                    <a:pt x="809" y="497"/>
                    <a:pt x="805" y="500"/>
                    <a:pt x="801" y="500"/>
                  </a:cubicBezTo>
                  <a:cubicBezTo>
                    <a:pt x="796" y="500"/>
                    <a:pt x="793" y="497"/>
                    <a:pt x="793" y="492"/>
                  </a:cubicBezTo>
                  <a:close/>
                  <a:moveTo>
                    <a:pt x="793" y="300"/>
                  </a:moveTo>
                  <a:lnTo>
                    <a:pt x="793" y="188"/>
                  </a:lnTo>
                  <a:cubicBezTo>
                    <a:pt x="793" y="184"/>
                    <a:pt x="796" y="180"/>
                    <a:pt x="801" y="180"/>
                  </a:cubicBezTo>
                  <a:cubicBezTo>
                    <a:pt x="805" y="180"/>
                    <a:pt x="809" y="184"/>
                    <a:pt x="809" y="188"/>
                  </a:cubicBezTo>
                  <a:lnTo>
                    <a:pt x="809" y="300"/>
                  </a:lnTo>
                  <a:cubicBezTo>
                    <a:pt x="809" y="305"/>
                    <a:pt x="805" y="308"/>
                    <a:pt x="801" y="308"/>
                  </a:cubicBezTo>
                  <a:cubicBezTo>
                    <a:pt x="796" y="308"/>
                    <a:pt x="793" y="305"/>
                    <a:pt x="793" y="300"/>
                  </a:cubicBezTo>
                  <a:close/>
                  <a:moveTo>
                    <a:pt x="793" y="108"/>
                  </a:moveTo>
                  <a:lnTo>
                    <a:pt x="793" y="8"/>
                  </a:lnTo>
                  <a:lnTo>
                    <a:pt x="801" y="16"/>
                  </a:lnTo>
                  <a:lnTo>
                    <a:pt x="789" y="16"/>
                  </a:lnTo>
                  <a:cubicBezTo>
                    <a:pt x="785" y="16"/>
                    <a:pt x="781" y="12"/>
                    <a:pt x="781" y="8"/>
                  </a:cubicBezTo>
                  <a:cubicBezTo>
                    <a:pt x="781" y="3"/>
                    <a:pt x="785" y="0"/>
                    <a:pt x="789" y="0"/>
                  </a:cubicBezTo>
                  <a:lnTo>
                    <a:pt x="801" y="0"/>
                  </a:lnTo>
                  <a:cubicBezTo>
                    <a:pt x="805" y="0"/>
                    <a:pt x="809" y="3"/>
                    <a:pt x="809" y="8"/>
                  </a:cubicBezTo>
                  <a:lnTo>
                    <a:pt x="809" y="108"/>
                  </a:lnTo>
                  <a:cubicBezTo>
                    <a:pt x="809" y="113"/>
                    <a:pt x="805" y="116"/>
                    <a:pt x="801" y="116"/>
                  </a:cubicBezTo>
                  <a:cubicBezTo>
                    <a:pt x="796" y="116"/>
                    <a:pt x="793" y="113"/>
                    <a:pt x="793" y="108"/>
                  </a:cubicBezTo>
                  <a:close/>
                  <a:moveTo>
                    <a:pt x="709" y="16"/>
                  </a:moveTo>
                  <a:lnTo>
                    <a:pt x="597" y="16"/>
                  </a:lnTo>
                  <a:cubicBezTo>
                    <a:pt x="593" y="16"/>
                    <a:pt x="589" y="12"/>
                    <a:pt x="589" y="8"/>
                  </a:cubicBezTo>
                  <a:cubicBezTo>
                    <a:pt x="589" y="3"/>
                    <a:pt x="593" y="0"/>
                    <a:pt x="597" y="0"/>
                  </a:cubicBezTo>
                  <a:lnTo>
                    <a:pt x="709" y="0"/>
                  </a:lnTo>
                  <a:cubicBezTo>
                    <a:pt x="714" y="0"/>
                    <a:pt x="717" y="3"/>
                    <a:pt x="717" y="8"/>
                  </a:cubicBezTo>
                  <a:cubicBezTo>
                    <a:pt x="717" y="12"/>
                    <a:pt x="714" y="16"/>
                    <a:pt x="709" y="16"/>
                  </a:cubicBezTo>
                  <a:close/>
                  <a:moveTo>
                    <a:pt x="517" y="16"/>
                  </a:moveTo>
                  <a:lnTo>
                    <a:pt x="405" y="16"/>
                  </a:lnTo>
                  <a:cubicBezTo>
                    <a:pt x="401" y="16"/>
                    <a:pt x="397" y="12"/>
                    <a:pt x="397" y="8"/>
                  </a:cubicBezTo>
                  <a:cubicBezTo>
                    <a:pt x="397" y="3"/>
                    <a:pt x="401" y="0"/>
                    <a:pt x="405" y="0"/>
                  </a:cubicBezTo>
                  <a:lnTo>
                    <a:pt x="517" y="0"/>
                  </a:lnTo>
                  <a:cubicBezTo>
                    <a:pt x="522" y="0"/>
                    <a:pt x="525" y="3"/>
                    <a:pt x="525" y="8"/>
                  </a:cubicBezTo>
                  <a:cubicBezTo>
                    <a:pt x="525" y="12"/>
                    <a:pt x="522" y="16"/>
                    <a:pt x="517" y="16"/>
                  </a:cubicBezTo>
                  <a:close/>
                  <a:moveTo>
                    <a:pt x="325" y="16"/>
                  </a:moveTo>
                  <a:lnTo>
                    <a:pt x="213" y="16"/>
                  </a:lnTo>
                  <a:cubicBezTo>
                    <a:pt x="209" y="16"/>
                    <a:pt x="205" y="12"/>
                    <a:pt x="205" y="8"/>
                  </a:cubicBezTo>
                  <a:cubicBezTo>
                    <a:pt x="205" y="3"/>
                    <a:pt x="209" y="0"/>
                    <a:pt x="213" y="0"/>
                  </a:cubicBezTo>
                  <a:lnTo>
                    <a:pt x="325" y="0"/>
                  </a:lnTo>
                  <a:cubicBezTo>
                    <a:pt x="330" y="0"/>
                    <a:pt x="333" y="3"/>
                    <a:pt x="333" y="8"/>
                  </a:cubicBezTo>
                  <a:cubicBezTo>
                    <a:pt x="333" y="12"/>
                    <a:pt x="330" y="16"/>
                    <a:pt x="325" y="16"/>
                  </a:cubicBezTo>
                  <a:close/>
                  <a:moveTo>
                    <a:pt x="133" y="16"/>
                  </a:moveTo>
                  <a:lnTo>
                    <a:pt x="21" y="16"/>
                  </a:lnTo>
                  <a:cubicBezTo>
                    <a:pt x="17" y="16"/>
                    <a:pt x="13" y="12"/>
                    <a:pt x="13" y="8"/>
                  </a:cubicBezTo>
                  <a:cubicBezTo>
                    <a:pt x="13" y="3"/>
                    <a:pt x="17" y="0"/>
                    <a:pt x="21" y="0"/>
                  </a:cubicBezTo>
                  <a:lnTo>
                    <a:pt x="133" y="0"/>
                  </a:lnTo>
                  <a:cubicBezTo>
                    <a:pt x="138" y="0"/>
                    <a:pt x="141" y="3"/>
                    <a:pt x="141" y="8"/>
                  </a:cubicBezTo>
                  <a:cubicBezTo>
                    <a:pt x="141" y="12"/>
                    <a:pt x="138" y="16"/>
                    <a:pt x="133" y="16"/>
                  </a:cubicBezTo>
                  <a:close/>
                </a:path>
              </a:pathLst>
            </a:custGeom>
            <a:solidFill>
              <a:srgbClr val="000000"/>
            </a:solidFill>
            <a:ln w="9525">
              <a:solidFill>
                <a:srgbClr val="000000"/>
              </a:solidFill>
              <a:bevel/>
              <a:headEnd/>
              <a:tailEnd/>
            </a:ln>
          </p:spPr>
          <p:txBody>
            <a:bodyPr>
              <a:prstTxWarp prst="textNoShape">
                <a:avLst/>
              </a:prstTxWarp>
            </a:bodyPr>
            <a:lstStyle/>
            <a:p>
              <a:endParaRPr lang="en-US"/>
            </a:p>
          </p:txBody>
        </p:sp>
        <p:sp>
          <p:nvSpPr>
            <p:cNvPr id="66696" name="Rectangle 364"/>
            <p:cNvSpPr>
              <a:spLocks noChangeArrowheads="1"/>
            </p:cNvSpPr>
            <p:nvPr/>
          </p:nvSpPr>
          <p:spPr bwMode="auto">
            <a:xfrm>
              <a:off x="1497" y="2855"/>
              <a:ext cx="66" cy="136"/>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A</a:t>
              </a:r>
              <a:endParaRPr lang="en-US"/>
            </a:p>
          </p:txBody>
        </p:sp>
        <p:sp>
          <p:nvSpPr>
            <p:cNvPr id="66697" name="Line 365"/>
            <p:cNvSpPr>
              <a:spLocks noChangeShapeType="1"/>
            </p:cNvSpPr>
            <p:nvPr/>
          </p:nvSpPr>
          <p:spPr bwMode="auto">
            <a:xfrm>
              <a:off x="1461" y="3079"/>
              <a:ext cx="102"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98" name="Freeform 366"/>
            <p:cNvSpPr>
              <a:spLocks/>
            </p:cNvSpPr>
            <p:nvPr/>
          </p:nvSpPr>
          <p:spPr bwMode="auto">
            <a:xfrm>
              <a:off x="1555" y="3049"/>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699" name="Line 367"/>
            <p:cNvSpPr>
              <a:spLocks noChangeShapeType="1"/>
            </p:cNvSpPr>
            <p:nvPr/>
          </p:nvSpPr>
          <p:spPr bwMode="auto">
            <a:xfrm>
              <a:off x="1455" y="3432"/>
              <a:ext cx="102"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700" name="Freeform 368"/>
            <p:cNvSpPr>
              <a:spLocks/>
            </p:cNvSpPr>
            <p:nvPr/>
          </p:nvSpPr>
          <p:spPr bwMode="auto">
            <a:xfrm>
              <a:off x="1549" y="3401"/>
              <a:ext cx="92" cy="62"/>
            </a:xfrm>
            <a:custGeom>
              <a:avLst/>
              <a:gdLst>
                <a:gd name="T0" fmla="*/ 0 w 92"/>
                <a:gd name="T1" fmla="*/ 0 h 62"/>
                <a:gd name="T2" fmla="*/ 92 w 92"/>
                <a:gd name="T3" fmla="*/ 31 h 62"/>
                <a:gd name="T4" fmla="*/ 0 w 92"/>
                <a:gd name="T5" fmla="*/ 62 h 62"/>
                <a:gd name="T6" fmla="*/ 0 w 92"/>
                <a:gd name="T7" fmla="*/ 0 h 62"/>
                <a:gd name="T8" fmla="*/ 0 60000 65536"/>
                <a:gd name="T9" fmla="*/ 0 60000 65536"/>
                <a:gd name="T10" fmla="*/ 0 60000 65536"/>
                <a:gd name="T11" fmla="*/ 0 60000 65536"/>
                <a:gd name="T12" fmla="*/ 0 w 92"/>
                <a:gd name="T13" fmla="*/ 0 h 62"/>
                <a:gd name="T14" fmla="*/ 92 w 92"/>
                <a:gd name="T15" fmla="*/ 62 h 62"/>
              </a:gdLst>
              <a:ahLst/>
              <a:cxnLst>
                <a:cxn ang="T8">
                  <a:pos x="T0" y="T1"/>
                </a:cxn>
                <a:cxn ang="T9">
                  <a:pos x="T2" y="T3"/>
                </a:cxn>
                <a:cxn ang="T10">
                  <a:pos x="T4" y="T5"/>
                </a:cxn>
                <a:cxn ang="T11">
                  <a:pos x="T6" y="T7"/>
                </a:cxn>
              </a:cxnLst>
              <a:rect l="T12" t="T13" r="T14" b="T15"/>
              <a:pathLst>
                <a:path w="92" h="62">
                  <a:moveTo>
                    <a:pt x="0" y="0"/>
                  </a:moveTo>
                  <a:lnTo>
                    <a:pt x="92" y="31"/>
                  </a:lnTo>
                  <a:lnTo>
                    <a:pt x="0" y="62"/>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701" name="Line 369"/>
            <p:cNvSpPr>
              <a:spLocks noChangeShapeType="1"/>
            </p:cNvSpPr>
            <p:nvPr/>
          </p:nvSpPr>
          <p:spPr bwMode="auto">
            <a:xfrm>
              <a:off x="1455" y="3206"/>
              <a:ext cx="102"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702" name="Freeform 370"/>
            <p:cNvSpPr>
              <a:spLocks/>
            </p:cNvSpPr>
            <p:nvPr/>
          </p:nvSpPr>
          <p:spPr bwMode="auto">
            <a:xfrm>
              <a:off x="1549" y="3176"/>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703" name="Line 371"/>
            <p:cNvSpPr>
              <a:spLocks noChangeShapeType="1"/>
            </p:cNvSpPr>
            <p:nvPr/>
          </p:nvSpPr>
          <p:spPr bwMode="auto">
            <a:xfrm>
              <a:off x="1455" y="3319"/>
              <a:ext cx="102"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704" name="Freeform 372"/>
            <p:cNvSpPr>
              <a:spLocks/>
            </p:cNvSpPr>
            <p:nvPr/>
          </p:nvSpPr>
          <p:spPr bwMode="auto">
            <a:xfrm>
              <a:off x="1549" y="3289"/>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grpSp>
      <p:grpSp>
        <p:nvGrpSpPr>
          <p:cNvPr id="21" name="Group 455"/>
          <p:cNvGrpSpPr>
            <a:grpSpLocks/>
          </p:cNvGrpSpPr>
          <p:nvPr/>
        </p:nvGrpSpPr>
        <p:grpSpPr bwMode="auto">
          <a:xfrm>
            <a:off x="5383213" y="4735514"/>
            <a:ext cx="482600" cy="1069975"/>
            <a:chOff x="2437" y="2855"/>
            <a:chExt cx="304" cy="674"/>
          </a:xfrm>
        </p:grpSpPr>
        <p:sp>
          <p:nvSpPr>
            <p:cNvPr id="66687" name="Rectangle 395"/>
            <p:cNvSpPr>
              <a:spLocks noChangeArrowheads="1"/>
            </p:cNvSpPr>
            <p:nvPr/>
          </p:nvSpPr>
          <p:spPr bwMode="auto">
            <a:xfrm>
              <a:off x="2440" y="3005"/>
              <a:ext cx="298" cy="521"/>
            </a:xfrm>
            <a:prstGeom prst="rect">
              <a:avLst/>
            </a:prstGeom>
            <a:solidFill>
              <a:srgbClr val="CCFFFF"/>
            </a:solidFill>
            <a:ln w="9525">
              <a:noFill/>
              <a:miter lim="800000"/>
              <a:headEnd/>
              <a:tailEnd/>
            </a:ln>
          </p:spPr>
          <p:txBody>
            <a:bodyPr>
              <a:prstTxWarp prst="textNoShape">
                <a:avLst/>
              </a:prstTxWarp>
            </a:bodyPr>
            <a:lstStyle/>
            <a:p>
              <a:pPr eaLnBrk="0" hangingPunct="0"/>
              <a:endParaRPr lang="en-US"/>
            </a:p>
          </p:txBody>
        </p:sp>
        <p:sp>
          <p:nvSpPr>
            <p:cNvPr id="66688" name="Freeform 396"/>
            <p:cNvSpPr>
              <a:spLocks noEditPoints="1"/>
            </p:cNvSpPr>
            <p:nvPr/>
          </p:nvSpPr>
          <p:spPr bwMode="auto">
            <a:xfrm>
              <a:off x="2437" y="3002"/>
              <a:ext cx="304" cy="527"/>
            </a:xfrm>
            <a:custGeom>
              <a:avLst/>
              <a:gdLst>
                <a:gd name="T0" fmla="*/ 0 w 809"/>
                <a:gd name="T1" fmla="*/ 0 h 1406"/>
                <a:gd name="T2" fmla="*/ 0 w 809"/>
                <a:gd name="T3" fmla="*/ 0 h 1406"/>
                <a:gd name="T4" fmla="*/ 0 w 809"/>
                <a:gd name="T5" fmla="*/ 0 h 1406"/>
                <a:gd name="T6" fmla="*/ 0 w 809"/>
                <a:gd name="T7" fmla="*/ 0 h 1406"/>
                <a:gd name="T8" fmla="*/ 0 w 809"/>
                <a:gd name="T9" fmla="*/ 0 h 1406"/>
                <a:gd name="T10" fmla="*/ 0 w 809"/>
                <a:gd name="T11" fmla="*/ 0 h 1406"/>
                <a:gd name="T12" fmla="*/ 0 w 809"/>
                <a:gd name="T13" fmla="*/ 0 h 1406"/>
                <a:gd name="T14" fmla="*/ 0 w 809"/>
                <a:gd name="T15" fmla="*/ 0 h 1406"/>
                <a:gd name="T16" fmla="*/ 0 w 809"/>
                <a:gd name="T17" fmla="*/ 0 h 1406"/>
                <a:gd name="T18" fmla="*/ 0 w 809"/>
                <a:gd name="T19" fmla="*/ 0 h 1406"/>
                <a:gd name="T20" fmla="*/ 0 w 809"/>
                <a:gd name="T21" fmla="*/ 0 h 1406"/>
                <a:gd name="T22" fmla="*/ 0 w 809"/>
                <a:gd name="T23" fmla="*/ 0 h 1406"/>
                <a:gd name="T24" fmla="*/ 0 w 809"/>
                <a:gd name="T25" fmla="*/ 0 h 1406"/>
                <a:gd name="T26" fmla="*/ 0 w 809"/>
                <a:gd name="T27" fmla="*/ 0 h 1406"/>
                <a:gd name="T28" fmla="*/ 0 w 809"/>
                <a:gd name="T29" fmla="*/ 0 h 1406"/>
                <a:gd name="T30" fmla="*/ 0 w 809"/>
                <a:gd name="T31" fmla="*/ 0 h 1406"/>
                <a:gd name="T32" fmla="*/ 0 w 809"/>
                <a:gd name="T33" fmla="*/ 0 h 1406"/>
                <a:gd name="T34" fmla="*/ 0 w 809"/>
                <a:gd name="T35" fmla="*/ 0 h 1406"/>
                <a:gd name="T36" fmla="*/ 0 w 809"/>
                <a:gd name="T37" fmla="*/ 0 h 1406"/>
                <a:gd name="T38" fmla="*/ 0 w 809"/>
                <a:gd name="T39" fmla="*/ 0 h 1406"/>
                <a:gd name="T40" fmla="*/ 0 w 809"/>
                <a:gd name="T41" fmla="*/ 0 h 1406"/>
                <a:gd name="T42" fmla="*/ 0 w 809"/>
                <a:gd name="T43" fmla="*/ 0 h 1406"/>
                <a:gd name="T44" fmla="*/ 0 w 809"/>
                <a:gd name="T45" fmla="*/ 0 h 1406"/>
                <a:gd name="T46" fmla="*/ 0 w 809"/>
                <a:gd name="T47" fmla="*/ 0 h 1406"/>
                <a:gd name="T48" fmla="*/ 0 w 809"/>
                <a:gd name="T49" fmla="*/ 0 h 1406"/>
                <a:gd name="T50" fmla="*/ 0 w 809"/>
                <a:gd name="T51" fmla="*/ 0 h 1406"/>
                <a:gd name="T52" fmla="*/ 0 w 809"/>
                <a:gd name="T53" fmla="*/ 0 h 1406"/>
                <a:gd name="T54" fmla="*/ 0 w 809"/>
                <a:gd name="T55" fmla="*/ 0 h 1406"/>
                <a:gd name="T56" fmla="*/ 0 w 809"/>
                <a:gd name="T57" fmla="*/ 0 h 1406"/>
                <a:gd name="T58" fmla="*/ 0 w 809"/>
                <a:gd name="T59" fmla="*/ 0 h 1406"/>
                <a:gd name="T60" fmla="*/ 0 w 809"/>
                <a:gd name="T61" fmla="*/ 0 h 1406"/>
                <a:gd name="T62" fmla="*/ 0 w 809"/>
                <a:gd name="T63" fmla="*/ 0 h 1406"/>
                <a:gd name="T64" fmla="*/ 0 w 809"/>
                <a:gd name="T65" fmla="*/ 0 h 1406"/>
                <a:gd name="T66" fmla="*/ 0 w 809"/>
                <a:gd name="T67" fmla="*/ 0 h 1406"/>
                <a:gd name="T68" fmla="*/ 0 w 809"/>
                <a:gd name="T69" fmla="*/ 0 h 1406"/>
                <a:gd name="T70" fmla="*/ 0 w 809"/>
                <a:gd name="T71" fmla="*/ 0 h 1406"/>
                <a:gd name="T72" fmla="*/ 0 w 809"/>
                <a:gd name="T73" fmla="*/ 0 h 1406"/>
                <a:gd name="T74" fmla="*/ 0 w 809"/>
                <a:gd name="T75" fmla="*/ 0 h 1406"/>
                <a:gd name="T76" fmla="*/ 0 w 809"/>
                <a:gd name="T77" fmla="*/ 0 h 1406"/>
                <a:gd name="T78" fmla="*/ 0 w 809"/>
                <a:gd name="T79" fmla="*/ 0 h 1406"/>
                <a:gd name="T80" fmla="*/ 0 w 809"/>
                <a:gd name="T81" fmla="*/ 0 h 1406"/>
                <a:gd name="T82" fmla="*/ 0 w 809"/>
                <a:gd name="T83" fmla="*/ 0 h 1406"/>
                <a:gd name="T84" fmla="*/ 0 w 809"/>
                <a:gd name="T85" fmla="*/ 0 h 1406"/>
                <a:gd name="T86" fmla="*/ 0 w 809"/>
                <a:gd name="T87" fmla="*/ 0 h 1406"/>
                <a:gd name="T88" fmla="*/ 0 w 809"/>
                <a:gd name="T89" fmla="*/ 0 h 1406"/>
                <a:gd name="T90" fmla="*/ 0 w 809"/>
                <a:gd name="T91" fmla="*/ 0 h 1406"/>
                <a:gd name="T92" fmla="*/ 0 w 809"/>
                <a:gd name="T93" fmla="*/ 0 h 1406"/>
                <a:gd name="T94" fmla="*/ 0 w 809"/>
                <a:gd name="T95" fmla="*/ 0 h 1406"/>
                <a:gd name="T96" fmla="*/ 0 w 809"/>
                <a:gd name="T97" fmla="*/ 0 h 1406"/>
                <a:gd name="T98" fmla="*/ 0 w 809"/>
                <a:gd name="T99" fmla="*/ 0 h 1406"/>
                <a:gd name="T100" fmla="*/ 0 w 809"/>
                <a:gd name="T101" fmla="*/ 0 h 1406"/>
                <a:gd name="T102" fmla="*/ 0 w 809"/>
                <a:gd name="T103" fmla="*/ 0 h 1406"/>
                <a:gd name="T104" fmla="*/ 0 w 809"/>
                <a:gd name="T105" fmla="*/ 0 h 1406"/>
                <a:gd name="T106" fmla="*/ 0 w 809"/>
                <a:gd name="T107" fmla="*/ 0 h 1406"/>
                <a:gd name="T108" fmla="*/ 0 w 809"/>
                <a:gd name="T109" fmla="*/ 0 h 1406"/>
                <a:gd name="T110" fmla="*/ 0 w 809"/>
                <a:gd name="T111" fmla="*/ 0 h 1406"/>
                <a:gd name="T112" fmla="*/ 0 w 809"/>
                <a:gd name="T113" fmla="*/ 0 h 14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9"/>
                <a:gd name="T172" fmla="*/ 0 h 1406"/>
                <a:gd name="T173" fmla="*/ 809 w 809"/>
                <a:gd name="T174" fmla="*/ 1406 h 14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9" h="1406">
                  <a:moveTo>
                    <a:pt x="16" y="24"/>
                  </a:moveTo>
                  <a:lnTo>
                    <a:pt x="16" y="136"/>
                  </a:lnTo>
                  <a:cubicBezTo>
                    <a:pt x="16" y="140"/>
                    <a:pt x="13" y="144"/>
                    <a:pt x="8" y="144"/>
                  </a:cubicBezTo>
                  <a:cubicBezTo>
                    <a:pt x="4" y="144"/>
                    <a:pt x="0" y="140"/>
                    <a:pt x="0" y="136"/>
                  </a:cubicBezTo>
                  <a:lnTo>
                    <a:pt x="0" y="24"/>
                  </a:lnTo>
                  <a:cubicBezTo>
                    <a:pt x="0" y="19"/>
                    <a:pt x="4" y="16"/>
                    <a:pt x="8" y="16"/>
                  </a:cubicBezTo>
                  <a:cubicBezTo>
                    <a:pt x="13" y="16"/>
                    <a:pt x="16" y="19"/>
                    <a:pt x="16" y="24"/>
                  </a:cubicBezTo>
                  <a:close/>
                  <a:moveTo>
                    <a:pt x="16" y="216"/>
                  </a:moveTo>
                  <a:lnTo>
                    <a:pt x="16" y="328"/>
                  </a:lnTo>
                  <a:cubicBezTo>
                    <a:pt x="16" y="332"/>
                    <a:pt x="13" y="336"/>
                    <a:pt x="8" y="336"/>
                  </a:cubicBezTo>
                  <a:cubicBezTo>
                    <a:pt x="4" y="336"/>
                    <a:pt x="0" y="332"/>
                    <a:pt x="0" y="328"/>
                  </a:cubicBezTo>
                  <a:lnTo>
                    <a:pt x="0" y="216"/>
                  </a:lnTo>
                  <a:cubicBezTo>
                    <a:pt x="0" y="211"/>
                    <a:pt x="4" y="208"/>
                    <a:pt x="8" y="208"/>
                  </a:cubicBezTo>
                  <a:cubicBezTo>
                    <a:pt x="13" y="208"/>
                    <a:pt x="16" y="211"/>
                    <a:pt x="16" y="216"/>
                  </a:cubicBezTo>
                  <a:close/>
                  <a:moveTo>
                    <a:pt x="16" y="408"/>
                  </a:moveTo>
                  <a:lnTo>
                    <a:pt x="16" y="520"/>
                  </a:lnTo>
                  <a:cubicBezTo>
                    <a:pt x="16" y="524"/>
                    <a:pt x="13" y="528"/>
                    <a:pt x="8" y="528"/>
                  </a:cubicBezTo>
                  <a:cubicBezTo>
                    <a:pt x="4" y="528"/>
                    <a:pt x="0" y="524"/>
                    <a:pt x="0" y="520"/>
                  </a:cubicBezTo>
                  <a:lnTo>
                    <a:pt x="0" y="408"/>
                  </a:lnTo>
                  <a:cubicBezTo>
                    <a:pt x="0" y="403"/>
                    <a:pt x="4" y="400"/>
                    <a:pt x="8" y="400"/>
                  </a:cubicBezTo>
                  <a:cubicBezTo>
                    <a:pt x="13" y="400"/>
                    <a:pt x="16" y="403"/>
                    <a:pt x="16" y="408"/>
                  </a:cubicBezTo>
                  <a:close/>
                  <a:moveTo>
                    <a:pt x="16" y="600"/>
                  </a:moveTo>
                  <a:lnTo>
                    <a:pt x="16" y="712"/>
                  </a:lnTo>
                  <a:cubicBezTo>
                    <a:pt x="16" y="716"/>
                    <a:pt x="13" y="720"/>
                    <a:pt x="8" y="720"/>
                  </a:cubicBezTo>
                  <a:cubicBezTo>
                    <a:pt x="4" y="720"/>
                    <a:pt x="0" y="716"/>
                    <a:pt x="0" y="712"/>
                  </a:cubicBezTo>
                  <a:lnTo>
                    <a:pt x="0" y="600"/>
                  </a:lnTo>
                  <a:cubicBezTo>
                    <a:pt x="0" y="595"/>
                    <a:pt x="4" y="592"/>
                    <a:pt x="8" y="592"/>
                  </a:cubicBezTo>
                  <a:cubicBezTo>
                    <a:pt x="13" y="592"/>
                    <a:pt x="16" y="595"/>
                    <a:pt x="16" y="600"/>
                  </a:cubicBezTo>
                  <a:close/>
                  <a:moveTo>
                    <a:pt x="16" y="792"/>
                  </a:moveTo>
                  <a:lnTo>
                    <a:pt x="16" y="904"/>
                  </a:lnTo>
                  <a:cubicBezTo>
                    <a:pt x="16" y="908"/>
                    <a:pt x="13" y="912"/>
                    <a:pt x="8" y="912"/>
                  </a:cubicBezTo>
                  <a:cubicBezTo>
                    <a:pt x="4" y="912"/>
                    <a:pt x="0" y="908"/>
                    <a:pt x="0" y="904"/>
                  </a:cubicBezTo>
                  <a:lnTo>
                    <a:pt x="0" y="792"/>
                  </a:lnTo>
                  <a:cubicBezTo>
                    <a:pt x="0" y="787"/>
                    <a:pt x="4" y="784"/>
                    <a:pt x="8" y="784"/>
                  </a:cubicBezTo>
                  <a:cubicBezTo>
                    <a:pt x="13" y="784"/>
                    <a:pt x="16" y="787"/>
                    <a:pt x="16" y="792"/>
                  </a:cubicBezTo>
                  <a:close/>
                  <a:moveTo>
                    <a:pt x="16" y="984"/>
                  </a:moveTo>
                  <a:lnTo>
                    <a:pt x="16" y="1096"/>
                  </a:lnTo>
                  <a:cubicBezTo>
                    <a:pt x="16" y="1100"/>
                    <a:pt x="13" y="1104"/>
                    <a:pt x="8" y="1104"/>
                  </a:cubicBezTo>
                  <a:cubicBezTo>
                    <a:pt x="4" y="1104"/>
                    <a:pt x="0" y="1100"/>
                    <a:pt x="0" y="1096"/>
                  </a:cubicBezTo>
                  <a:lnTo>
                    <a:pt x="0" y="984"/>
                  </a:lnTo>
                  <a:cubicBezTo>
                    <a:pt x="0" y="979"/>
                    <a:pt x="4" y="976"/>
                    <a:pt x="8" y="976"/>
                  </a:cubicBezTo>
                  <a:cubicBezTo>
                    <a:pt x="13" y="976"/>
                    <a:pt x="16" y="979"/>
                    <a:pt x="16" y="984"/>
                  </a:cubicBezTo>
                  <a:close/>
                  <a:moveTo>
                    <a:pt x="16" y="1176"/>
                  </a:moveTo>
                  <a:lnTo>
                    <a:pt x="16" y="1288"/>
                  </a:lnTo>
                  <a:cubicBezTo>
                    <a:pt x="16" y="1292"/>
                    <a:pt x="13" y="1296"/>
                    <a:pt x="8" y="1296"/>
                  </a:cubicBezTo>
                  <a:cubicBezTo>
                    <a:pt x="4" y="1296"/>
                    <a:pt x="0" y="1292"/>
                    <a:pt x="0" y="1288"/>
                  </a:cubicBezTo>
                  <a:lnTo>
                    <a:pt x="0" y="1176"/>
                  </a:lnTo>
                  <a:cubicBezTo>
                    <a:pt x="0" y="1171"/>
                    <a:pt x="4" y="1168"/>
                    <a:pt x="8" y="1168"/>
                  </a:cubicBezTo>
                  <a:cubicBezTo>
                    <a:pt x="13" y="1168"/>
                    <a:pt x="16" y="1171"/>
                    <a:pt x="16" y="1176"/>
                  </a:cubicBezTo>
                  <a:close/>
                  <a:moveTo>
                    <a:pt x="16" y="1368"/>
                  </a:moveTo>
                  <a:lnTo>
                    <a:pt x="16" y="1398"/>
                  </a:lnTo>
                  <a:lnTo>
                    <a:pt x="8" y="1390"/>
                  </a:lnTo>
                  <a:lnTo>
                    <a:pt x="90" y="1390"/>
                  </a:lnTo>
                  <a:cubicBezTo>
                    <a:pt x="95" y="1390"/>
                    <a:pt x="98" y="1393"/>
                    <a:pt x="98" y="1398"/>
                  </a:cubicBezTo>
                  <a:cubicBezTo>
                    <a:pt x="98" y="1402"/>
                    <a:pt x="95" y="1406"/>
                    <a:pt x="90" y="1406"/>
                  </a:cubicBezTo>
                  <a:lnTo>
                    <a:pt x="8" y="1406"/>
                  </a:lnTo>
                  <a:cubicBezTo>
                    <a:pt x="4" y="1406"/>
                    <a:pt x="0" y="1402"/>
                    <a:pt x="0" y="1398"/>
                  </a:cubicBezTo>
                  <a:lnTo>
                    <a:pt x="0" y="1368"/>
                  </a:lnTo>
                  <a:cubicBezTo>
                    <a:pt x="0" y="1363"/>
                    <a:pt x="4" y="1360"/>
                    <a:pt x="8" y="1360"/>
                  </a:cubicBezTo>
                  <a:cubicBezTo>
                    <a:pt x="13" y="1360"/>
                    <a:pt x="16" y="1363"/>
                    <a:pt x="16" y="1368"/>
                  </a:cubicBezTo>
                  <a:close/>
                  <a:moveTo>
                    <a:pt x="170" y="1390"/>
                  </a:moveTo>
                  <a:lnTo>
                    <a:pt x="282" y="1390"/>
                  </a:lnTo>
                  <a:cubicBezTo>
                    <a:pt x="287" y="1390"/>
                    <a:pt x="290" y="1393"/>
                    <a:pt x="290" y="1398"/>
                  </a:cubicBezTo>
                  <a:cubicBezTo>
                    <a:pt x="290" y="1402"/>
                    <a:pt x="287" y="1406"/>
                    <a:pt x="282" y="1406"/>
                  </a:cubicBezTo>
                  <a:lnTo>
                    <a:pt x="170" y="1406"/>
                  </a:lnTo>
                  <a:cubicBezTo>
                    <a:pt x="166" y="1406"/>
                    <a:pt x="162" y="1402"/>
                    <a:pt x="162" y="1398"/>
                  </a:cubicBezTo>
                  <a:cubicBezTo>
                    <a:pt x="162" y="1393"/>
                    <a:pt x="166" y="1390"/>
                    <a:pt x="170" y="1390"/>
                  </a:cubicBezTo>
                  <a:close/>
                  <a:moveTo>
                    <a:pt x="362" y="1390"/>
                  </a:moveTo>
                  <a:lnTo>
                    <a:pt x="474" y="1390"/>
                  </a:lnTo>
                  <a:cubicBezTo>
                    <a:pt x="479" y="1390"/>
                    <a:pt x="482" y="1393"/>
                    <a:pt x="482" y="1398"/>
                  </a:cubicBezTo>
                  <a:cubicBezTo>
                    <a:pt x="482" y="1402"/>
                    <a:pt x="479" y="1406"/>
                    <a:pt x="474" y="1406"/>
                  </a:cubicBezTo>
                  <a:lnTo>
                    <a:pt x="362" y="1406"/>
                  </a:lnTo>
                  <a:cubicBezTo>
                    <a:pt x="358" y="1406"/>
                    <a:pt x="354" y="1402"/>
                    <a:pt x="354" y="1398"/>
                  </a:cubicBezTo>
                  <a:cubicBezTo>
                    <a:pt x="354" y="1393"/>
                    <a:pt x="358" y="1390"/>
                    <a:pt x="362" y="1390"/>
                  </a:cubicBezTo>
                  <a:close/>
                  <a:moveTo>
                    <a:pt x="554" y="1390"/>
                  </a:moveTo>
                  <a:lnTo>
                    <a:pt x="666" y="1390"/>
                  </a:lnTo>
                  <a:cubicBezTo>
                    <a:pt x="671" y="1390"/>
                    <a:pt x="674" y="1393"/>
                    <a:pt x="674" y="1398"/>
                  </a:cubicBezTo>
                  <a:cubicBezTo>
                    <a:pt x="674" y="1402"/>
                    <a:pt x="671" y="1406"/>
                    <a:pt x="666" y="1406"/>
                  </a:cubicBezTo>
                  <a:lnTo>
                    <a:pt x="554" y="1406"/>
                  </a:lnTo>
                  <a:cubicBezTo>
                    <a:pt x="550" y="1406"/>
                    <a:pt x="546" y="1402"/>
                    <a:pt x="546" y="1398"/>
                  </a:cubicBezTo>
                  <a:cubicBezTo>
                    <a:pt x="546" y="1393"/>
                    <a:pt x="550" y="1390"/>
                    <a:pt x="554" y="1390"/>
                  </a:cubicBezTo>
                  <a:close/>
                  <a:moveTo>
                    <a:pt x="746" y="1390"/>
                  </a:moveTo>
                  <a:lnTo>
                    <a:pt x="801" y="1390"/>
                  </a:lnTo>
                  <a:lnTo>
                    <a:pt x="793" y="1398"/>
                  </a:lnTo>
                  <a:lnTo>
                    <a:pt x="793" y="1340"/>
                  </a:lnTo>
                  <a:cubicBezTo>
                    <a:pt x="793" y="1336"/>
                    <a:pt x="797" y="1332"/>
                    <a:pt x="801" y="1332"/>
                  </a:cubicBezTo>
                  <a:cubicBezTo>
                    <a:pt x="806" y="1332"/>
                    <a:pt x="809" y="1336"/>
                    <a:pt x="809" y="1340"/>
                  </a:cubicBezTo>
                  <a:lnTo>
                    <a:pt x="809" y="1398"/>
                  </a:lnTo>
                  <a:cubicBezTo>
                    <a:pt x="809" y="1402"/>
                    <a:pt x="806" y="1406"/>
                    <a:pt x="801" y="1406"/>
                  </a:cubicBezTo>
                  <a:lnTo>
                    <a:pt x="746" y="1406"/>
                  </a:lnTo>
                  <a:cubicBezTo>
                    <a:pt x="742" y="1406"/>
                    <a:pt x="738" y="1402"/>
                    <a:pt x="738" y="1398"/>
                  </a:cubicBezTo>
                  <a:cubicBezTo>
                    <a:pt x="738" y="1393"/>
                    <a:pt x="742" y="1390"/>
                    <a:pt x="746" y="1390"/>
                  </a:cubicBezTo>
                  <a:close/>
                  <a:moveTo>
                    <a:pt x="793" y="1260"/>
                  </a:moveTo>
                  <a:lnTo>
                    <a:pt x="793" y="1148"/>
                  </a:lnTo>
                  <a:cubicBezTo>
                    <a:pt x="793" y="1144"/>
                    <a:pt x="797" y="1140"/>
                    <a:pt x="801" y="1140"/>
                  </a:cubicBezTo>
                  <a:cubicBezTo>
                    <a:pt x="806" y="1140"/>
                    <a:pt x="809" y="1144"/>
                    <a:pt x="809" y="1148"/>
                  </a:cubicBezTo>
                  <a:lnTo>
                    <a:pt x="809" y="1260"/>
                  </a:lnTo>
                  <a:cubicBezTo>
                    <a:pt x="809" y="1265"/>
                    <a:pt x="806" y="1268"/>
                    <a:pt x="801" y="1268"/>
                  </a:cubicBezTo>
                  <a:cubicBezTo>
                    <a:pt x="797" y="1268"/>
                    <a:pt x="793" y="1265"/>
                    <a:pt x="793" y="1260"/>
                  </a:cubicBezTo>
                  <a:close/>
                  <a:moveTo>
                    <a:pt x="793" y="1068"/>
                  </a:moveTo>
                  <a:lnTo>
                    <a:pt x="793" y="956"/>
                  </a:lnTo>
                  <a:cubicBezTo>
                    <a:pt x="793" y="952"/>
                    <a:pt x="797" y="948"/>
                    <a:pt x="801" y="948"/>
                  </a:cubicBezTo>
                  <a:cubicBezTo>
                    <a:pt x="806" y="948"/>
                    <a:pt x="809" y="952"/>
                    <a:pt x="809" y="956"/>
                  </a:cubicBezTo>
                  <a:lnTo>
                    <a:pt x="809" y="1068"/>
                  </a:lnTo>
                  <a:cubicBezTo>
                    <a:pt x="809" y="1073"/>
                    <a:pt x="806" y="1076"/>
                    <a:pt x="801" y="1076"/>
                  </a:cubicBezTo>
                  <a:cubicBezTo>
                    <a:pt x="797" y="1076"/>
                    <a:pt x="793" y="1073"/>
                    <a:pt x="793" y="1068"/>
                  </a:cubicBezTo>
                  <a:close/>
                  <a:moveTo>
                    <a:pt x="793" y="876"/>
                  </a:moveTo>
                  <a:lnTo>
                    <a:pt x="793" y="764"/>
                  </a:lnTo>
                  <a:cubicBezTo>
                    <a:pt x="793" y="760"/>
                    <a:pt x="797" y="756"/>
                    <a:pt x="801" y="756"/>
                  </a:cubicBezTo>
                  <a:cubicBezTo>
                    <a:pt x="806" y="756"/>
                    <a:pt x="809" y="760"/>
                    <a:pt x="809" y="764"/>
                  </a:cubicBezTo>
                  <a:lnTo>
                    <a:pt x="809" y="876"/>
                  </a:lnTo>
                  <a:cubicBezTo>
                    <a:pt x="809" y="881"/>
                    <a:pt x="806" y="884"/>
                    <a:pt x="801" y="884"/>
                  </a:cubicBezTo>
                  <a:cubicBezTo>
                    <a:pt x="797" y="884"/>
                    <a:pt x="793" y="881"/>
                    <a:pt x="793" y="876"/>
                  </a:cubicBezTo>
                  <a:close/>
                  <a:moveTo>
                    <a:pt x="793" y="684"/>
                  </a:moveTo>
                  <a:lnTo>
                    <a:pt x="793" y="572"/>
                  </a:lnTo>
                  <a:cubicBezTo>
                    <a:pt x="793" y="568"/>
                    <a:pt x="797" y="564"/>
                    <a:pt x="801" y="564"/>
                  </a:cubicBezTo>
                  <a:cubicBezTo>
                    <a:pt x="806" y="564"/>
                    <a:pt x="809" y="568"/>
                    <a:pt x="809" y="572"/>
                  </a:cubicBezTo>
                  <a:lnTo>
                    <a:pt x="809" y="684"/>
                  </a:lnTo>
                  <a:cubicBezTo>
                    <a:pt x="809" y="689"/>
                    <a:pt x="806" y="692"/>
                    <a:pt x="801" y="692"/>
                  </a:cubicBezTo>
                  <a:cubicBezTo>
                    <a:pt x="797" y="692"/>
                    <a:pt x="793" y="689"/>
                    <a:pt x="793" y="684"/>
                  </a:cubicBezTo>
                  <a:close/>
                  <a:moveTo>
                    <a:pt x="793" y="492"/>
                  </a:moveTo>
                  <a:lnTo>
                    <a:pt x="793" y="380"/>
                  </a:lnTo>
                  <a:cubicBezTo>
                    <a:pt x="793" y="376"/>
                    <a:pt x="797" y="372"/>
                    <a:pt x="801" y="372"/>
                  </a:cubicBezTo>
                  <a:cubicBezTo>
                    <a:pt x="806" y="372"/>
                    <a:pt x="809" y="376"/>
                    <a:pt x="809" y="380"/>
                  </a:cubicBezTo>
                  <a:lnTo>
                    <a:pt x="809" y="492"/>
                  </a:lnTo>
                  <a:cubicBezTo>
                    <a:pt x="809" y="497"/>
                    <a:pt x="806" y="500"/>
                    <a:pt x="801" y="500"/>
                  </a:cubicBezTo>
                  <a:cubicBezTo>
                    <a:pt x="797" y="500"/>
                    <a:pt x="793" y="497"/>
                    <a:pt x="793" y="492"/>
                  </a:cubicBezTo>
                  <a:close/>
                  <a:moveTo>
                    <a:pt x="793" y="300"/>
                  </a:moveTo>
                  <a:lnTo>
                    <a:pt x="793" y="188"/>
                  </a:lnTo>
                  <a:cubicBezTo>
                    <a:pt x="793" y="184"/>
                    <a:pt x="797" y="180"/>
                    <a:pt x="801" y="180"/>
                  </a:cubicBezTo>
                  <a:cubicBezTo>
                    <a:pt x="806" y="180"/>
                    <a:pt x="809" y="184"/>
                    <a:pt x="809" y="188"/>
                  </a:cubicBezTo>
                  <a:lnTo>
                    <a:pt x="809" y="300"/>
                  </a:lnTo>
                  <a:cubicBezTo>
                    <a:pt x="809" y="305"/>
                    <a:pt x="806" y="308"/>
                    <a:pt x="801" y="308"/>
                  </a:cubicBezTo>
                  <a:cubicBezTo>
                    <a:pt x="797" y="308"/>
                    <a:pt x="793" y="305"/>
                    <a:pt x="793" y="300"/>
                  </a:cubicBezTo>
                  <a:close/>
                  <a:moveTo>
                    <a:pt x="793" y="108"/>
                  </a:moveTo>
                  <a:lnTo>
                    <a:pt x="793" y="8"/>
                  </a:lnTo>
                  <a:lnTo>
                    <a:pt x="801" y="16"/>
                  </a:lnTo>
                  <a:lnTo>
                    <a:pt x="790" y="16"/>
                  </a:lnTo>
                  <a:cubicBezTo>
                    <a:pt x="786" y="16"/>
                    <a:pt x="782" y="12"/>
                    <a:pt x="782" y="8"/>
                  </a:cubicBezTo>
                  <a:cubicBezTo>
                    <a:pt x="782" y="3"/>
                    <a:pt x="786" y="0"/>
                    <a:pt x="790" y="0"/>
                  </a:cubicBezTo>
                  <a:lnTo>
                    <a:pt x="801" y="0"/>
                  </a:lnTo>
                  <a:cubicBezTo>
                    <a:pt x="806" y="0"/>
                    <a:pt x="809" y="3"/>
                    <a:pt x="809" y="8"/>
                  </a:cubicBezTo>
                  <a:lnTo>
                    <a:pt x="809" y="108"/>
                  </a:lnTo>
                  <a:cubicBezTo>
                    <a:pt x="809" y="113"/>
                    <a:pt x="806" y="116"/>
                    <a:pt x="801" y="116"/>
                  </a:cubicBezTo>
                  <a:cubicBezTo>
                    <a:pt x="797" y="116"/>
                    <a:pt x="793" y="113"/>
                    <a:pt x="793" y="108"/>
                  </a:cubicBezTo>
                  <a:close/>
                  <a:moveTo>
                    <a:pt x="710" y="16"/>
                  </a:moveTo>
                  <a:lnTo>
                    <a:pt x="598" y="16"/>
                  </a:lnTo>
                  <a:cubicBezTo>
                    <a:pt x="594" y="16"/>
                    <a:pt x="590" y="12"/>
                    <a:pt x="590" y="8"/>
                  </a:cubicBezTo>
                  <a:cubicBezTo>
                    <a:pt x="590" y="3"/>
                    <a:pt x="594" y="0"/>
                    <a:pt x="598" y="0"/>
                  </a:cubicBezTo>
                  <a:lnTo>
                    <a:pt x="710" y="0"/>
                  </a:lnTo>
                  <a:cubicBezTo>
                    <a:pt x="715" y="0"/>
                    <a:pt x="718" y="3"/>
                    <a:pt x="718" y="8"/>
                  </a:cubicBezTo>
                  <a:cubicBezTo>
                    <a:pt x="718" y="12"/>
                    <a:pt x="715" y="16"/>
                    <a:pt x="710" y="16"/>
                  </a:cubicBezTo>
                  <a:close/>
                  <a:moveTo>
                    <a:pt x="518" y="16"/>
                  </a:moveTo>
                  <a:lnTo>
                    <a:pt x="406" y="16"/>
                  </a:lnTo>
                  <a:cubicBezTo>
                    <a:pt x="402" y="16"/>
                    <a:pt x="398" y="12"/>
                    <a:pt x="398" y="8"/>
                  </a:cubicBezTo>
                  <a:cubicBezTo>
                    <a:pt x="398" y="3"/>
                    <a:pt x="402" y="0"/>
                    <a:pt x="406" y="0"/>
                  </a:cubicBezTo>
                  <a:lnTo>
                    <a:pt x="518" y="0"/>
                  </a:lnTo>
                  <a:cubicBezTo>
                    <a:pt x="523" y="0"/>
                    <a:pt x="526" y="3"/>
                    <a:pt x="526" y="8"/>
                  </a:cubicBezTo>
                  <a:cubicBezTo>
                    <a:pt x="526" y="12"/>
                    <a:pt x="523" y="16"/>
                    <a:pt x="518" y="16"/>
                  </a:cubicBezTo>
                  <a:close/>
                  <a:moveTo>
                    <a:pt x="326" y="16"/>
                  </a:moveTo>
                  <a:lnTo>
                    <a:pt x="214" y="16"/>
                  </a:lnTo>
                  <a:cubicBezTo>
                    <a:pt x="210" y="16"/>
                    <a:pt x="206" y="12"/>
                    <a:pt x="206" y="8"/>
                  </a:cubicBezTo>
                  <a:cubicBezTo>
                    <a:pt x="206" y="3"/>
                    <a:pt x="210" y="0"/>
                    <a:pt x="214" y="0"/>
                  </a:cubicBezTo>
                  <a:lnTo>
                    <a:pt x="326" y="0"/>
                  </a:lnTo>
                  <a:cubicBezTo>
                    <a:pt x="331" y="0"/>
                    <a:pt x="334" y="3"/>
                    <a:pt x="334" y="8"/>
                  </a:cubicBezTo>
                  <a:cubicBezTo>
                    <a:pt x="334" y="12"/>
                    <a:pt x="331" y="16"/>
                    <a:pt x="326" y="16"/>
                  </a:cubicBezTo>
                  <a:close/>
                  <a:moveTo>
                    <a:pt x="134" y="16"/>
                  </a:moveTo>
                  <a:lnTo>
                    <a:pt x="22" y="16"/>
                  </a:lnTo>
                  <a:cubicBezTo>
                    <a:pt x="18" y="16"/>
                    <a:pt x="14" y="12"/>
                    <a:pt x="14" y="8"/>
                  </a:cubicBezTo>
                  <a:cubicBezTo>
                    <a:pt x="14" y="3"/>
                    <a:pt x="18" y="0"/>
                    <a:pt x="22" y="0"/>
                  </a:cubicBezTo>
                  <a:lnTo>
                    <a:pt x="134" y="0"/>
                  </a:lnTo>
                  <a:cubicBezTo>
                    <a:pt x="139" y="0"/>
                    <a:pt x="142" y="3"/>
                    <a:pt x="142" y="8"/>
                  </a:cubicBezTo>
                  <a:cubicBezTo>
                    <a:pt x="142" y="12"/>
                    <a:pt x="139" y="16"/>
                    <a:pt x="134" y="16"/>
                  </a:cubicBezTo>
                  <a:close/>
                </a:path>
              </a:pathLst>
            </a:custGeom>
            <a:solidFill>
              <a:srgbClr val="000000"/>
            </a:solidFill>
            <a:ln w="9525">
              <a:solidFill>
                <a:srgbClr val="000000"/>
              </a:solidFill>
              <a:bevel/>
              <a:headEnd/>
              <a:tailEnd/>
            </a:ln>
          </p:spPr>
          <p:txBody>
            <a:bodyPr>
              <a:prstTxWarp prst="textNoShape">
                <a:avLst/>
              </a:prstTxWarp>
            </a:bodyPr>
            <a:lstStyle/>
            <a:p>
              <a:endParaRPr lang="en-US"/>
            </a:p>
          </p:txBody>
        </p:sp>
        <p:sp>
          <p:nvSpPr>
            <p:cNvPr id="66689" name="Rectangle 397"/>
            <p:cNvSpPr>
              <a:spLocks noChangeArrowheads="1"/>
            </p:cNvSpPr>
            <p:nvPr/>
          </p:nvSpPr>
          <p:spPr bwMode="auto">
            <a:xfrm>
              <a:off x="2547" y="2855"/>
              <a:ext cx="70" cy="136"/>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D</a:t>
              </a:r>
              <a:endParaRPr lang="en-US"/>
            </a:p>
          </p:txBody>
        </p:sp>
        <p:sp>
          <p:nvSpPr>
            <p:cNvPr id="66690" name="Line 402"/>
            <p:cNvSpPr>
              <a:spLocks noChangeShapeType="1"/>
            </p:cNvSpPr>
            <p:nvPr/>
          </p:nvSpPr>
          <p:spPr bwMode="auto">
            <a:xfrm>
              <a:off x="2509" y="3206"/>
              <a:ext cx="101"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91" name="Freeform 403"/>
            <p:cNvSpPr>
              <a:spLocks/>
            </p:cNvSpPr>
            <p:nvPr/>
          </p:nvSpPr>
          <p:spPr bwMode="auto">
            <a:xfrm>
              <a:off x="2602" y="3176"/>
              <a:ext cx="93" cy="61"/>
            </a:xfrm>
            <a:custGeom>
              <a:avLst/>
              <a:gdLst>
                <a:gd name="T0" fmla="*/ 0 w 93"/>
                <a:gd name="T1" fmla="*/ 0 h 61"/>
                <a:gd name="T2" fmla="*/ 93 w 93"/>
                <a:gd name="T3" fmla="*/ 30 h 61"/>
                <a:gd name="T4" fmla="*/ 0 w 93"/>
                <a:gd name="T5" fmla="*/ 61 h 61"/>
                <a:gd name="T6" fmla="*/ 0 w 93"/>
                <a:gd name="T7" fmla="*/ 0 h 61"/>
                <a:gd name="T8" fmla="*/ 0 60000 65536"/>
                <a:gd name="T9" fmla="*/ 0 60000 65536"/>
                <a:gd name="T10" fmla="*/ 0 60000 65536"/>
                <a:gd name="T11" fmla="*/ 0 60000 65536"/>
                <a:gd name="T12" fmla="*/ 0 w 93"/>
                <a:gd name="T13" fmla="*/ 0 h 61"/>
                <a:gd name="T14" fmla="*/ 93 w 93"/>
                <a:gd name="T15" fmla="*/ 61 h 61"/>
              </a:gdLst>
              <a:ahLst/>
              <a:cxnLst>
                <a:cxn ang="T8">
                  <a:pos x="T0" y="T1"/>
                </a:cxn>
                <a:cxn ang="T9">
                  <a:pos x="T2" y="T3"/>
                </a:cxn>
                <a:cxn ang="T10">
                  <a:pos x="T4" y="T5"/>
                </a:cxn>
                <a:cxn ang="T11">
                  <a:pos x="T6" y="T7"/>
                </a:cxn>
              </a:cxnLst>
              <a:rect l="T12" t="T13" r="T14" b="T15"/>
              <a:pathLst>
                <a:path w="93" h="61">
                  <a:moveTo>
                    <a:pt x="0" y="0"/>
                  </a:moveTo>
                  <a:lnTo>
                    <a:pt x="93"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sp>
          <p:nvSpPr>
            <p:cNvPr id="66692" name="Line 404"/>
            <p:cNvSpPr>
              <a:spLocks noChangeShapeType="1"/>
            </p:cNvSpPr>
            <p:nvPr/>
          </p:nvSpPr>
          <p:spPr bwMode="auto">
            <a:xfrm>
              <a:off x="2509" y="3319"/>
              <a:ext cx="101"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93" name="Freeform 405"/>
            <p:cNvSpPr>
              <a:spLocks/>
            </p:cNvSpPr>
            <p:nvPr/>
          </p:nvSpPr>
          <p:spPr bwMode="auto">
            <a:xfrm>
              <a:off x="2602" y="3289"/>
              <a:ext cx="93" cy="61"/>
            </a:xfrm>
            <a:custGeom>
              <a:avLst/>
              <a:gdLst>
                <a:gd name="T0" fmla="*/ 0 w 93"/>
                <a:gd name="T1" fmla="*/ 0 h 61"/>
                <a:gd name="T2" fmla="*/ 93 w 93"/>
                <a:gd name="T3" fmla="*/ 30 h 61"/>
                <a:gd name="T4" fmla="*/ 0 w 93"/>
                <a:gd name="T5" fmla="*/ 61 h 61"/>
                <a:gd name="T6" fmla="*/ 0 w 93"/>
                <a:gd name="T7" fmla="*/ 0 h 61"/>
                <a:gd name="T8" fmla="*/ 0 60000 65536"/>
                <a:gd name="T9" fmla="*/ 0 60000 65536"/>
                <a:gd name="T10" fmla="*/ 0 60000 65536"/>
                <a:gd name="T11" fmla="*/ 0 60000 65536"/>
                <a:gd name="T12" fmla="*/ 0 w 93"/>
                <a:gd name="T13" fmla="*/ 0 h 61"/>
                <a:gd name="T14" fmla="*/ 93 w 93"/>
                <a:gd name="T15" fmla="*/ 61 h 61"/>
              </a:gdLst>
              <a:ahLst/>
              <a:cxnLst>
                <a:cxn ang="T8">
                  <a:pos x="T0" y="T1"/>
                </a:cxn>
                <a:cxn ang="T9">
                  <a:pos x="T2" y="T3"/>
                </a:cxn>
                <a:cxn ang="T10">
                  <a:pos x="T4" y="T5"/>
                </a:cxn>
                <a:cxn ang="T11">
                  <a:pos x="T6" y="T7"/>
                </a:cxn>
              </a:cxnLst>
              <a:rect l="T12" t="T13" r="T14" b="T15"/>
              <a:pathLst>
                <a:path w="93" h="61">
                  <a:moveTo>
                    <a:pt x="0" y="0"/>
                  </a:moveTo>
                  <a:lnTo>
                    <a:pt x="93"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grpSp>
      <p:grpSp>
        <p:nvGrpSpPr>
          <p:cNvPr id="22" name="Group 458"/>
          <p:cNvGrpSpPr>
            <a:grpSpLocks/>
          </p:cNvGrpSpPr>
          <p:nvPr/>
        </p:nvGrpSpPr>
        <p:grpSpPr bwMode="auto">
          <a:xfrm>
            <a:off x="6480175" y="4735514"/>
            <a:ext cx="482600" cy="1069975"/>
            <a:chOff x="3491" y="2855"/>
            <a:chExt cx="304" cy="674"/>
          </a:xfrm>
        </p:grpSpPr>
        <p:sp>
          <p:nvSpPr>
            <p:cNvPr id="66676" name="Rectangle 428"/>
            <p:cNvSpPr>
              <a:spLocks noChangeArrowheads="1"/>
            </p:cNvSpPr>
            <p:nvPr/>
          </p:nvSpPr>
          <p:spPr bwMode="auto">
            <a:xfrm>
              <a:off x="3494" y="3005"/>
              <a:ext cx="298" cy="521"/>
            </a:xfrm>
            <a:prstGeom prst="rect">
              <a:avLst/>
            </a:prstGeom>
            <a:solidFill>
              <a:srgbClr val="CCFFFF"/>
            </a:solidFill>
            <a:ln w="9525">
              <a:noFill/>
              <a:miter lim="800000"/>
              <a:headEnd/>
              <a:tailEnd/>
            </a:ln>
          </p:spPr>
          <p:txBody>
            <a:bodyPr>
              <a:prstTxWarp prst="textNoShape">
                <a:avLst/>
              </a:prstTxWarp>
            </a:bodyPr>
            <a:lstStyle/>
            <a:p>
              <a:pPr eaLnBrk="0" hangingPunct="0"/>
              <a:endParaRPr lang="en-US"/>
            </a:p>
          </p:txBody>
        </p:sp>
        <p:sp>
          <p:nvSpPr>
            <p:cNvPr id="66677" name="Freeform 429"/>
            <p:cNvSpPr>
              <a:spLocks noEditPoints="1"/>
            </p:cNvSpPr>
            <p:nvPr/>
          </p:nvSpPr>
          <p:spPr bwMode="auto">
            <a:xfrm>
              <a:off x="3491" y="3002"/>
              <a:ext cx="304" cy="527"/>
            </a:xfrm>
            <a:custGeom>
              <a:avLst/>
              <a:gdLst>
                <a:gd name="T0" fmla="*/ 0 w 809"/>
                <a:gd name="T1" fmla="*/ 0 h 1406"/>
                <a:gd name="T2" fmla="*/ 0 w 809"/>
                <a:gd name="T3" fmla="*/ 0 h 1406"/>
                <a:gd name="T4" fmla="*/ 0 w 809"/>
                <a:gd name="T5" fmla="*/ 0 h 1406"/>
                <a:gd name="T6" fmla="*/ 0 w 809"/>
                <a:gd name="T7" fmla="*/ 0 h 1406"/>
                <a:gd name="T8" fmla="*/ 0 w 809"/>
                <a:gd name="T9" fmla="*/ 0 h 1406"/>
                <a:gd name="T10" fmla="*/ 0 w 809"/>
                <a:gd name="T11" fmla="*/ 0 h 1406"/>
                <a:gd name="T12" fmla="*/ 0 w 809"/>
                <a:gd name="T13" fmla="*/ 0 h 1406"/>
                <a:gd name="T14" fmla="*/ 0 w 809"/>
                <a:gd name="T15" fmla="*/ 0 h 1406"/>
                <a:gd name="T16" fmla="*/ 0 w 809"/>
                <a:gd name="T17" fmla="*/ 0 h 1406"/>
                <a:gd name="T18" fmla="*/ 0 w 809"/>
                <a:gd name="T19" fmla="*/ 0 h 1406"/>
                <a:gd name="T20" fmla="*/ 0 w 809"/>
                <a:gd name="T21" fmla="*/ 0 h 1406"/>
                <a:gd name="T22" fmla="*/ 0 w 809"/>
                <a:gd name="T23" fmla="*/ 0 h 1406"/>
                <a:gd name="T24" fmla="*/ 0 w 809"/>
                <a:gd name="T25" fmla="*/ 0 h 1406"/>
                <a:gd name="T26" fmla="*/ 0 w 809"/>
                <a:gd name="T27" fmla="*/ 0 h 1406"/>
                <a:gd name="T28" fmla="*/ 0 w 809"/>
                <a:gd name="T29" fmla="*/ 0 h 1406"/>
                <a:gd name="T30" fmla="*/ 0 w 809"/>
                <a:gd name="T31" fmla="*/ 0 h 1406"/>
                <a:gd name="T32" fmla="*/ 0 w 809"/>
                <a:gd name="T33" fmla="*/ 0 h 1406"/>
                <a:gd name="T34" fmla="*/ 0 w 809"/>
                <a:gd name="T35" fmla="*/ 0 h 1406"/>
                <a:gd name="T36" fmla="*/ 0 w 809"/>
                <a:gd name="T37" fmla="*/ 0 h 1406"/>
                <a:gd name="T38" fmla="*/ 0 w 809"/>
                <a:gd name="T39" fmla="*/ 0 h 1406"/>
                <a:gd name="T40" fmla="*/ 0 w 809"/>
                <a:gd name="T41" fmla="*/ 0 h 1406"/>
                <a:gd name="T42" fmla="*/ 0 w 809"/>
                <a:gd name="T43" fmla="*/ 0 h 1406"/>
                <a:gd name="T44" fmla="*/ 0 w 809"/>
                <a:gd name="T45" fmla="*/ 0 h 1406"/>
                <a:gd name="T46" fmla="*/ 0 w 809"/>
                <a:gd name="T47" fmla="*/ 0 h 1406"/>
                <a:gd name="T48" fmla="*/ 0 w 809"/>
                <a:gd name="T49" fmla="*/ 0 h 1406"/>
                <a:gd name="T50" fmla="*/ 0 w 809"/>
                <a:gd name="T51" fmla="*/ 0 h 1406"/>
                <a:gd name="T52" fmla="*/ 0 w 809"/>
                <a:gd name="T53" fmla="*/ 0 h 1406"/>
                <a:gd name="T54" fmla="*/ 0 w 809"/>
                <a:gd name="T55" fmla="*/ 0 h 1406"/>
                <a:gd name="T56" fmla="*/ 0 w 809"/>
                <a:gd name="T57" fmla="*/ 0 h 1406"/>
                <a:gd name="T58" fmla="*/ 0 w 809"/>
                <a:gd name="T59" fmla="*/ 0 h 1406"/>
                <a:gd name="T60" fmla="*/ 0 w 809"/>
                <a:gd name="T61" fmla="*/ 0 h 1406"/>
                <a:gd name="T62" fmla="*/ 0 w 809"/>
                <a:gd name="T63" fmla="*/ 0 h 1406"/>
                <a:gd name="T64" fmla="*/ 0 w 809"/>
                <a:gd name="T65" fmla="*/ 0 h 1406"/>
                <a:gd name="T66" fmla="*/ 0 w 809"/>
                <a:gd name="T67" fmla="*/ 0 h 1406"/>
                <a:gd name="T68" fmla="*/ 0 w 809"/>
                <a:gd name="T69" fmla="*/ 0 h 1406"/>
                <a:gd name="T70" fmla="*/ 0 w 809"/>
                <a:gd name="T71" fmla="*/ 0 h 1406"/>
                <a:gd name="T72" fmla="*/ 0 w 809"/>
                <a:gd name="T73" fmla="*/ 0 h 1406"/>
                <a:gd name="T74" fmla="*/ 0 w 809"/>
                <a:gd name="T75" fmla="*/ 0 h 1406"/>
                <a:gd name="T76" fmla="*/ 0 w 809"/>
                <a:gd name="T77" fmla="*/ 0 h 1406"/>
                <a:gd name="T78" fmla="*/ 0 w 809"/>
                <a:gd name="T79" fmla="*/ 0 h 1406"/>
                <a:gd name="T80" fmla="*/ 0 w 809"/>
                <a:gd name="T81" fmla="*/ 0 h 1406"/>
                <a:gd name="T82" fmla="*/ 0 w 809"/>
                <a:gd name="T83" fmla="*/ 0 h 1406"/>
                <a:gd name="T84" fmla="*/ 0 w 809"/>
                <a:gd name="T85" fmla="*/ 0 h 1406"/>
                <a:gd name="T86" fmla="*/ 0 w 809"/>
                <a:gd name="T87" fmla="*/ 0 h 1406"/>
                <a:gd name="T88" fmla="*/ 0 w 809"/>
                <a:gd name="T89" fmla="*/ 0 h 1406"/>
                <a:gd name="T90" fmla="*/ 0 w 809"/>
                <a:gd name="T91" fmla="*/ 0 h 1406"/>
                <a:gd name="T92" fmla="*/ 0 w 809"/>
                <a:gd name="T93" fmla="*/ 0 h 1406"/>
                <a:gd name="T94" fmla="*/ 0 w 809"/>
                <a:gd name="T95" fmla="*/ 0 h 1406"/>
                <a:gd name="T96" fmla="*/ 0 w 809"/>
                <a:gd name="T97" fmla="*/ 0 h 1406"/>
                <a:gd name="T98" fmla="*/ 0 w 809"/>
                <a:gd name="T99" fmla="*/ 0 h 1406"/>
                <a:gd name="T100" fmla="*/ 0 w 809"/>
                <a:gd name="T101" fmla="*/ 0 h 1406"/>
                <a:gd name="T102" fmla="*/ 0 w 809"/>
                <a:gd name="T103" fmla="*/ 0 h 1406"/>
                <a:gd name="T104" fmla="*/ 0 w 809"/>
                <a:gd name="T105" fmla="*/ 0 h 1406"/>
                <a:gd name="T106" fmla="*/ 0 w 809"/>
                <a:gd name="T107" fmla="*/ 0 h 1406"/>
                <a:gd name="T108" fmla="*/ 0 w 809"/>
                <a:gd name="T109" fmla="*/ 0 h 1406"/>
                <a:gd name="T110" fmla="*/ 0 w 809"/>
                <a:gd name="T111" fmla="*/ 0 h 1406"/>
                <a:gd name="T112" fmla="*/ 0 w 809"/>
                <a:gd name="T113" fmla="*/ 0 h 14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9"/>
                <a:gd name="T172" fmla="*/ 0 h 1406"/>
                <a:gd name="T173" fmla="*/ 809 w 809"/>
                <a:gd name="T174" fmla="*/ 1406 h 14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9" h="1406">
                  <a:moveTo>
                    <a:pt x="16" y="24"/>
                  </a:moveTo>
                  <a:lnTo>
                    <a:pt x="16" y="136"/>
                  </a:lnTo>
                  <a:cubicBezTo>
                    <a:pt x="16" y="140"/>
                    <a:pt x="13" y="144"/>
                    <a:pt x="8" y="144"/>
                  </a:cubicBezTo>
                  <a:cubicBezTo>
                    <a:pt x="4" y="144"/>
                    <a:pt x="0" y="140"/>
                    <a:pt x="0" y="136"/>
                  </a:cubicBezTo>
                  <a:lnTo>
                    <a:pt x="0" y="24"/>
                  </a:lnTo>
                  <a:cubicBezTo>
                    <a:pt x="0" y="19"/>
                    <a:pt x="4" y="16"/>
                    <a:pt x="8" y="16"/>
                  </a:cubicBezTo>
                  <a:cubicBezTo>
                    <a:pt x="13" y="16"/>
                    <a:pt x="16" y="19"/>
                    <a:pt x="16" y="24"/>
                  </a:cubicBezTo>
                  <a:close/>
                  <a:moveTo>
                    <a:pt x="16" y="216"/>
                  </a:moveTo>
                  <a:lnTo>
                    <a:pt x="16" y="328"/>
                  </a:lnTo>
                  <a:cubicBezTo>
                    <a:pt x="16" y="332"/>
                    <a:pt x="13" y="336"/>
                    <a:pt x="8" y="336"/>
                  </a:cubicBezTo>
                  <a:cubicBezTo>
                    <a:pt x="4" y="336"/>
                    <a:pt x="0" y="332"/>
                    <a:pt x="0" y="328"/>
                  </a:cubicBezTo>
                  <a:lnTo>
                    <a:pt x="0" y="216"/>
                  </a:lnTo>
                  <a:cubicBezTo>
                    <a:pt x="0" y="211"/>
                    <a:pt x="4" y="208"/>
                    <a:pt x="8" y="208"/>
                  </a:cubicBezTo>
                  <a:cubicBezTo>
                    <a:pt x="13" y="208"/>
                    <a:pt x="16" y="211"/>
                    <a:pt x="16" y="216"/>
                  </a:cubicBezTo>
                  <a:close/>
                  <a:moveTo>
                    <a:pt x="16" y="408"/>
                  </a:moveTo>
                  <a:lnTo>
                    <a:pt x="16" y="520"/>
                  </a:lnTo>
                  <a:cubicBezTo>
                    <a:pt x="16" y="524"/>
                    <a:pt x="13" y="528"/>
                    <a:pt x="8" y="528"/>
                  </a:cubicBezTo>
                  <a:cubicBezTo>
                    <a:pt x="4" y="528"/>
                    <a:pt x="0" y="524"/>
                    <a:pt x="0" y="520"/>
                  </a:cubicBezTo>
                  <a:lnTo>
                    <a:pt x="0" y="408"/>
                  </a:lnTo>
                  <a:cubicBezTo>
                    <a:pt x="0" y="403"/>
                    <a:pt x="4" y="400"/>
                    <a:pt x="8" y="400"/>
                  </a:cubicBezTo>
                  <a:cubicBezTo>
                    <a:pt x="13" y="400"/>
                    <a:pt x="16" y="403"/>
                    <a:pt x="16" y="408"/>
                  </a:cubicBezTo>
                  <a:close/>
                  <a:moveTo>
                    <a:pt x="16" y="600"/>
                  </a:moveTo>
                  <a:lnTo>
                    <a:pt x="16" y="712"/>
                  </a:lnTo>
                  <a:cubicBezTo>
                    <a:pt x="16" y="716"/>
                    <a:pt x="13" y="720"/>
                    <a:pt x="8" y="720"/>
                  </a:cubicBezTo>
                  <a:cubicBezTo>
                    <a:pt x="4" y="720"/>
                    <a:pt x="0" y="716"/>
                    <a:pt x="0" y="712"/>
                  </a:cubicBezTo>
                  <a:lnTo>
                    <a:pt x="0" y="600"/>
                  </a:lnTo>
                  <a:cubicBezTo>
                    <a:pt x="0" y="595"/>
                    <a:pt x="4" y="592"/>
                    <a:pt x="8" y="592"/>
                  </a:cubicBezTo>
                  <a:cubicBezTo>
                    <a:pt x="13" y="592"/>
                    <a:pt x="16" y="595"/>
                    <a:pt x="16" y="600"/>
                  </a:cubicBezTo>
                  <a:close/>
                  <a:moveTo>
                    <a:pt x="16" y="792"/>
                  </a:moveTo>
                  <a:lnTo>
                    <a:pt x="16" y="904"/>
                  </a:lnTo>
                  <a:cubicBezTo>
                    <a:pt x="16" y="908"/>
                    <a:pt x="13" y="912"/>
                    <a:pt x="8" y="912"/>
                  </a:cubicBezTo>
                  <a:cubicBezTo>
                    <a:pt x="4" y="912"/>
                    <a:pt x="0" y="908"/>
                    <a:pt x="0" y="904"/>
                  </a:cubicBezTo>
                  <a:lnTo>
                    <a:pt x="0" y="792"/>
                  </a:lnTo>
                  <a:cubicBezTo>
                    <a:pt x="0" y="787"/>
                    <a:pt x="4" y="784"/>
                    <a:pt x="8" y="784"/>
                  </a:cubicBezTo>
                  <a:cubicBezTo>
                    <a:pt x="13" y="784"/>
                    <a:pt x="16" y="787"/>
                    <a:pt x="16" y="792"/>
                  </a:cubicBezTo>
                  <a:close/>
                  <a:moveTo>
                    <a:pt x="16" y="984"/>
                  </a:moveTo>
                  <a:lnTo>
                    <a:pt x="16" y="1096"/>
                  </a:lnTo>
                  <a:cubicBezTo>
                    <a:pt x="16" y="1100"/>
                    <a:pt x="13" y="1104"/>
                    <a:pt x="8" y="1104"/>
                  </a:cubicBezTo>
                  <a:cubicBezTo>
                    <a:pt x="4" y="1104"/>
                    <a:pt x="0" y="1100"/>
                    <a:pt x="0" y="1096"/>
                  </a:cubicBezTo>
                  <a:lnTo>
                    <a:pt x="0" y="984"/>
                  </a:lnTo>
                  <a:cubicBezTo>
                    <a:pt x="0" y="979"/>
                    <a:pt x="4" y="976"/>
                    <a:pt x="8" y="976"/>
                  </a:cubicBezTo>
                  <a:cubicBezTo>
                    <a:pt x="13" y="976"/>
                    <a:pt x="16" y="979"/>
                    <a:pt x="16" y="984"/>
                  </a:cubicBezTo>
                  <a:close/>
                  <a:moveTo>
                    <a:pt x="16" y="1176"/>
                  </a:moveTo>
                  <a:lnTo>
                    <a:pt x="16" y="1288"/>
                  </a:lnTo>
                  <a:cubicBezTo>
                    <a:pt x="16" y="1292"/>
                    <a:pt x="13" y="1296"/>
                    <a:pt x="8" y="1296"/>
                  </a:cubicBezTo>
                  <a:cubicBezTo>
                    <a:pt x="4" y="1296"/>
                    <a:pt x="0" y="1292"/>
                    <a:pt x="0" y="1288"/>
                  </a:cubicBezTo>
                  <a:lnTo>
                    <a:pt x="0" y="1176"/>
                  </a:lnTo>
                  <a:cubicBezTo>
                    <a:pt x="0" y="1171"/>
                    <a:pt x="4" y="1168"/>
                    <a:pt x="8" y="1168"/>
                  </a:cubicBezTo>
                  <a:cubicBezTo>
                    <a:pt x="13" y="1168"/>
                    <a:pt x="16" y="1171"/>
                    <a:pt x="16" y="1176"/>
                  </a:cubicBezTo>
                  <a:close/>
                  <a:moveTo>
                    <a:pt x="16" y="1368"/>
                  </a:moveTo>
                  <a:lnTo>
                    <a:pt x="16" y="1398"/>
                  </a:lnTo>
                  <a:lnTo>
                    <a:pt x="8" y="1390"/>
                  </a:lnTo>
                  <a:lnTo>
                    <a:pt x="90" y="1390"/>
                  </a:lnTo>
                  <a:cubicBezTo>
                    <a:pt x="95" y="1390"/>
                    <a:pt x="98" y="1393"/>
                    <a:pt x="98" y="1398"/>
                  </a:cubicBezTo>
                  <a:cubicBezTo>
                    <a:pt x="98" y="1402"/>
                    <a:pt x="95" y="1406"/>
                    <a:pt x="90" y="1406"/>
                  </a:cubicBezTo>
                  <a:lnTo>
                    <a:pt x="8" y="1406"/>
                  </a:lnTo>
                  <a:cubicBezTo>
                    <a:pt x="4" y="1406"/>
                    <a:pt x="0" y="1402"/>
                    <a:pt x="0" y="1398"/>
                  </a:cubicBezTo>
                  <a:lnTo>
                    <a:pt x="0" y="1368"/>
                  </a:lnTo>
                  <a:cubicBezTo>
                    <a:pt x="0" y="1363"/>
                    <a:pt x="4" y="1360"/>
                    <a:pt x="8" y="1360"/>
                  </a:cubicBezTo>
                  <a:cubicBezTo>
                    <a:pt x="13" y="1360"/>
                    <a:pt x="16" y="1363"/>
                    <a:pt x="16" y="1368"/>
                  </a:cubicBezTo>
                  <a:close/>
                  <a:moveTo>
                    <a:pt x="170" y="1390"/>
                  </a:moveTo>
                  <a:lnTo>
                    <a:pt x="282" y="1390"/>
                  </a:lnTo>
                  <a:cubicBezTo>
                    <a:pt x="287" y="1390"/>
                    <a:pt x="290" y="1393"/>
                    <a:pt x="290" y="1398"/>
                  </a:cubicBezTo>
                  <a:cubicBezTo>
                    <a:pt x="290" y="1402"/>
                    <a:pt x="287" y="1406"/>
                    <a:pt x="282" y="1406"/>
                  </a:cubicBezTo>
                  <a:lnTo>
                    <a:pt x="170" y="1406"/>
                  </a:lnTo>
                  <a:cubicBezTo>
                    <a:pt x="166" y="1406"/>
                    <a:pt x="162" y="1402"/>
                    <a:pt x="162" y="1398"/>
                  </a:cubicBezTo>
                  <a:cubicBezTo>
                    <a:pt x="162" y="1393"/>
                    <a:pt x="166" y="1390"/>
                    <a:pt x="170" y="1390"/>
                  </a:cubicBezTo>
                  <a:close/>
                  <a:moveTo>
                    <a:pt x="362" y="1390"/>
                  </a:moveTo>
                  <a:lnTo>
                    <a:pt x="474" y="1390"/>
                  </a:lnTo>
                  <a:cubicBezTo>
                    <a:pt x="479" y="1390"/>
                    <a:pt x="482" y="1393"/>
                    <a:pt x="482" y="1398"/>
                  </a:cubicBezTo>
                  <a:cubicBezTo>
                    <a:pt x="482" y="1402"/>
                    <a:pt x="479" y="1406"/>
                    <a:pt x="474" y="1406"/>
                  </a:cubicBezTo>
                  <a:lnTo>
                    <a:pt x="362" y="1406"/>
                  </a:lnTo>
                  <a:cubicBezTo>
                    <a:pt x="358" y="1406"/>
                    <a:pt x="354" y="1402"/>
                    <a:pt x="354" y="1398"/>
                  </a:cubicBezTo>
                  <a:cubicBezTo>
                    <a:pt x="354" y="1393"/>
                    <a:pt x="358" y="1390"/>
                    <a:pt x="362" y="1390"/>
                  </a:cubicBezTo>
                  <a:close/>
                  <a:moveTo>
                    <a:pt x="554" y="1390"/>
                  </a:moveTo>
                  <a:lnTo>
                    <a:pt x="666" y="1390"/>
                  </a:lnTo>
                  <a:cubicBezTo>
                    <a:pt x="671" y="1390"/>
                    <a:pt x="674" y="1393"/>
                    <a:pt x="674" y="1398"/>
                  </a:cubicBezTo>
                  <a:cubicBezTo>
                    <a:pt x="674" y="1402"/>
                    <a:pt x="671" y="1406"/>
                    <a:pt x="666" y="1406"/>
                  </a:cubicBezTo>
                  <a:lnTo>
                    <a:pt x="554" y="1406"/>
                  </a:lnTo>
                  <a:cubicBezTo>
                    <a:pt x="550" y="1406"/>
                    <a:pt x="546" y="1402"/>
                    <a:pt x="546" y="1398"/>
                  </a:cubicBezTo>
                  <a:cubicBezTo>
                    <a:pt x="546" y="1393"/>
                    <a:pt x="550" y="1390"/>
                    <a:pt x="554" y="1390"/>
                  </a:cubicBezTo>
                  <a:close/>
                  <a:moveTo>
                    <a:pt x="746" y="1390"/>
                  </a:moveTo>
                  <a:lnTo>
                    <a:pt x="801" y="1390"/>
                  </a:lnTo>
                  <a:lnTo>
                    <a:pt x="793" y="1398"/>
                  </a:lnTo>
                  <a:lnTo>
                    <a:pt x="793" y="1340"/>
                  </a:lnTo>
                  <a:cubicBezTo>
                    <a:pt x="793" y="1336"/>
                    <a:pt x="797" y="1332"/>
                    <a:pt x="801" y="1332"/>
                  </a:cubicBezTo>
                  <a:cubicBezTo>
                    <a:pt x="805" y="1332"/>
                    <a:pt x="809" y="1336"/>
                    <a:pt x="809" y="1340"/>
                  </a:cubicBezTo>
                  <a:lnTo>
                    <a:pt x="809" y="1398"/>
                  </a:lnTo>
                  <a:cubicBezTo>
                    <a:pt x="809" y="1402"/>
                    <a:pt x="805" y="1406"/>
                    <a:pt x="801" y="1406"/>
                  </a:cubicBezTo>
                  <a:lnTo>
                    <a:pt x="746" y="1406"/>
                  </a:lnTo>
                  <a:cubicBezTo>
                    <a:pt x="742" y="1406"/>
                    <a:pt x="738" y="1402"/>
                    <a:pt x="738" y="1398"/>
                  </a:cubicBezTo>
                  <a:cubicBezTo>
                    <a:pt x="738" y="1393"/>
                    <a:pt x="742" y="1390"/>
                    <a:pt x="746" y="1390"/>
                  </a:cubicBezTo>
                  <a:close/>
                  <a:moveTo>
                    <a:pt x="793" y="1260"/>
                  </a:moveTo>
                  <a:lnTo>
                    <a:pt x="793" y="1148"/>
                  </a:lnTo>
                  <a:cubicBezTo>
                    <a:pt x="793" y="1144"/>
                    <a:pt x="797" y="1140"/>
                    <a:pt x="801" y="1140"/>
                  </a:cubicBezTo>
                  <a:cubicBezTo>
                    <a:pt x="805" y="1140"/>
                    <a:pt x="809" y="1144"/>
                    <a:pt x="809" y="1148"/>
                  </a:cubicBezTo>
                  <a:lnTo>
                    <a:pt x="809" y="1260"/>
                  </a:lnTo>
                  <a:cubicBezTo>
                    <a:pt x="809" y="1265"/>
                    <a:pt x="805" y="1268"/>
                    <a:pt x="801" y="1268"/>
                  </a:cubicBezTo>
                  <a:cubicBezTo>
                    <a:pt x="797" y="1268"/>
                    <a:pt x="793" y="1265"/>
                    <a:pt x="793" y="1260"/>
                  </a:cubicBezTo>
                  <a:close/>
                  <a:moveTo>
                    <a:pt x="793" y="1068"/>
                  </a:moveTo>
                  <a:lnTo>
                    <a:pt x="793" y="956"/>
                  </a:lnTo>
                  <a:cubicBezTo>
                    <a:pt x="793" y="952"/>
                    <a:pt x="797" y="948"/>
                    <a:pt x="801" y="948"/>
                  </a:cubicBezTo>
                  <a:cubicBezTo>
                    <a:pt x="805" y="948"/>
                    <a:pt x="809" y="952"/>
                    <a:pt x="809" y="956"/>
                  </a:cubicBezTo>
                  <a:lnTo>
                    <a:pt x="809" y="1068"/>
                  </a:lnTo>
                  <a:cubicBezTo>
                    <a:pt x="809" y="1073"/>
                    <a:pt x="805" y="1076"/>
                    <a:pt x="801" y="1076"/>
                  </a:cubicBezTo>
                  <a:cubicBezTo>
                    <a:pt x="797" y="1076"/>
                    <a:pt x="793" y="1073"/>
                    <a:pt x="793" y="1068"/>
                  </a:cubicBezTo>
                  <a:close/>
                  <a:moveTo>
                    <a:pt x="793" y="876"/>
                  </a:moveTo>
                  <a:lnTo>
                    <a:pt x="793" y="764"/>
                  </a:lnTo>
                  <a:cubicBezTo>
                    <a:pt x="793" y="760"/>
                    <a:pt x="797" y="756"/>
                    <a:pt x="801" y="756"/>
                  </a:cubicBezTo>
                  <a:cubicBezTo>
                    <a:pt x="805" y="756"/>
                    <a:pt x="809" y="760"/>
                    <a:pt x="809" y="764"/>
                  </a:cubicBezTo>
                  <a:lnTo>
                    <a:pt x="809" y="876"/>
                  </a:lnTo>
                  <a:cubicBezTo>
                    <a:pt x="809" y="881"/>
                    <a:pt x="805" y="884"/>
                    <a:pt x="801" y="884"/>
                  </a:cubicBezTo>
                  <a:cubicBezTo>
                    <a:pt x="797" y="884"/>
                    <a:pt x="793" y="881"/>
                    <a:pt x="793" y="876"/>
                  </a:cubicBezTo>
                  <a:close/>
                  <a:moveTo>
                    <a:pt x="793" y="684"/>
                  </a:moveTo>
                  <a:lnTo>
                    <a:pt x="793" y="572"/>
                  </a:lnTo>
                  <a:cubicBezTo>
                    <a:pt x="793" y="568"/>
                    <a:pt x="797" y="564"/>
                    <a:pt x="801" y="564"/>
                  </a:cubicBezTo>
                  <a:cubicBezTo>
                    <a:pt x="805" y="564"/>
                    <a:pt x="809" y="568"/>
                    <a:pt x="809" y="572"/>
                  </a:cubicBezTo>
                  <a:lnTo>
                    <a:pt x="809" y="684"/>
                  </a:lnTo>
                  <a:cubicBezTo>
                    <a:pt x="809" y="689"/>
                    <a:pt x="805" y="692"/>
                    <a:pt x="801" y="692"/>
                  </a:cubicBezTo>
                  <a:cubicBezTo>
                    <a:pt x="797" y="692"/>
                    <a:pt x="793" y="689"/>
                    <a:pt x="793" y="684"/>
                  </a:cubicBezTo>
                  <a:close/>
                  <a:moveTo>
                    <a:pt x="793" y="492"/>
                  </a:moveTo>
                  <a:lnTo>
                    <a:pt x="793" y="380"/>
                  </a:lnTo>
                  <a:cubicBezTo>
                    <a:pt x="793" y="376"/>
                    <a:pt x="797" y="372"/>
                    <a:pt x="801" y="372"/>
                  </a:cubicBezTo>
                  <a:cubicBezTo>
                    <a:pt x="805" y="372"/>
                    <a:pt x="809" y="376"/>
                    <a:pt x="809" y="380"/>
                  </a:cubicBezTo>
                  <a:lnTo>
                    <a:pt x="809" y="492"/>
                  </a:lnTo>
                  <a:cubicBezTo>
                    <a:pt x="809" y="497"/>
                    <a:pt x="805" y="500"/>
                    <a:pt x="801" y="500"/>
                  </a:cubicBezTo>
                  <a:cubicBezTo>
                    <a:pt x="797" y="500"/>
                    <a:pt x="793" y="497"/>
                    <a:pt x="793" y="492"/>
                  </a:cubicBezTo>
                  <a:close/>
                  <a:moveTo>
                    <a:pt x="793" y="300"/>
                  </a:moveTo>
                  <a:lnTo>
                    <a:pt x="793" y="188"/>
                  </a:lnTo>
                  <a:cubicBezTo>
                    <a:pt x="793" y="184"/>
                    <a:pt x="797" y="180"/>
                    <a:pt x="801" y="180"/>
                  </a:cubicBezTo>
                  <a:cubicBezTo>
                    <a:pt x="805" y="180"/>
                    <a:pt x="809" y="184"/>
                    <a:pt x="809" y="188"/>
                  </a:cubicBezTo>
                  <a:lnTo>
                    <a:pt x="809" y="300"/>
                  </a:lnTo>
                  <a:cubicBezTo>
                    <a:pt x="809" y="305"/>
                    <a:pt x="805" y="308"/>
                    <a:pt x="801" y="308"/>
                  </a:cubicBezTo>
                  <a:cubicBezTo>
                    <a:pt x="797" y="308"/>
                    <a:pt x="793" y="305"/>
                    <a:pt x="793" y="300"/>
                  </a:cubicBezTo>
                  <a:close/>
                  <a:moveTo>
                    <a:pt x="793" y="108"/>
                  </a:moveTo>
                  <a:lnTo>
                    <a:pt x="793" y="8"/>
                  </a:lnTo>
                  <a:lnTo>
                    <a:pt x="801" y="16"/>
                  </a:lnTo>
                  <a:lnTo>
                    <a:pt x="790" y="16"/>
                  </a:lnTo>
                  <a:cubicBezTo>
                    <a:pt x="786" y="16"/>
                    <a:pt x="782" y="12"/>
                    <a:pt x="782" y="8"/>
                  </a:cubicBezTo>
                  <a:cubicBezTo>
                    <a:pt x="782" y="3"/>
                    <a:pt x="786" y="0"/>
                    <a:pt x="790" y="0"/>
                  </a:cubicBezTo>
                  <a:lnTo>
                    <a:pt x="801" y="0"/>
                  </a:lnTo>
                  <a:cubicBezTo>
                    <a:pt x="805" y="0"/>
                    <a:pt x="809" y="3"/>
                    <a:pt x="809" y="8"/>
                  </a:cubicBezTo>
                  <a:lnTo>
                    <a:pt x="809" y="108"/>
                  </a:lnTo>
                  <a:cubicBezTo>
                    <a:pt x="809" y="113"/>
                    <a:pt x="805" y="116"/>
                    <a:pt x="801" y="116"/>
                  </a:cubicBezTo>
                  <a:cubicBezTo>
                    <a:pt x="797" y="116"/>
                    <a:pt x="793" y="113"/>
                    <a:pt x="793" y="108"/>
                  </a:cubicBezTo>
                  <a:close/>
                  <a:moveTo>
                    <a:pt x="710" y="16"/>
                  </a:moveTo>
                  <a:lnTo>
                    <a:pt x="598" y="16"/>
                  </a:lnTo>
                  <a:cubicBezTo>
                    <a:pt x="594" y="16"/>
                    <a:pt x="590" y="12"/>
                    <a:pt x="590" y="8"/>
                  </a:cubicBezTo>
                  <a:cubicBezTo>
                    <a:pt x="590" y="3"/>
                    <a:pt x="594" y="0"/>
                    <a:pt x="598" y="0"/>
                  </a:cubicBezTo>
                  <a:lnTo>
                    <a:pt x="710" y="0"/>
                  </a:lnTo>
                  <a:cubicBezTo>
                    <a:pt x="714" y="0"/>
                    <a:pt x="718" y="3"/>
                    <a:pt x="718" y="8"/>
                  </a:cubicBezTo>
                  <a:cubicBezTo>
                    <a:pt x="718" y="12"/>
                    <a:pt x="714" y="16"/>
                    <a:pt x="710" y="16"/>
                  </a:cubicBezTo>
                  <a:close/>
                  <a:moveTo>
                    <a:pt x="518" y="16"/>
                  </a:moveTo>
                  <a:lnTo>
                    <a:pt x="406" y="16"/>
                  </a:lnTo>
                  <a:cubicBezTo>
                    <a:pt x="402" y="16"/>
                    <a:pt x="398" y="12"/>
                    <a:pt x="398" y="8"/>
                  </a:cubicBezTo>
                  <a:cubicBezTo>
                    <a:pt x="398" y="3"/>
                    <a:pt x="402" y="0"/>
                    <a:pt x="406" y="0"/>
                  </a:cubicBezTo>
                  <a:lnTo>
                    <a:pt x="518" y="0"/>
                  </a:lnTo>
                  <a:cubicBezTo>
                    <a:pt x="522" y="0"/>
                    <a:pt x="526" y="3"/>
                    <a:pt x="526" y="8"/>
                  </a:cubicBezTo>
                  <a:cubicBezTo>
                    <a:pt x="526" y="12"/>
                    <a:pt x="522" y="16"/>
                    <a:pt x="518" y="16"/>
                  </a:cubicBezTo>
                  <a:close/>
                  <a:moveTo>
                    <a:pt x="326" y="16"/>
                  </a:moveTo>
                  <a:lnTo>
                    <a:pt x="214" y="16"/>
                  </a:lnTo>
                  <a:cubicBezTo>
                    <a:pt x="210" y="16"/>
                    <a:pt x="206" y="12"/>
                    <a:pt x="206" y="8"/>
                  </a:cubicBezTo>
                  <a:cubicBezTo>
                    <a:pt x="206" y="3"/>
                    <a:pt x="210" y="0"/>
                    <a:pt x="214" y="0"/>
                  </a:cubicBezTo>
                  <a:lnTo>
                    <a:pt x="326" y="0"/>
                  </a:lnTo>
                  <a:cubicBezTo>
                    <a:pt x="330" y="0"/>
                    <a:pt x="334" y="3"/>
                    <a:pt x="334" y="8"/>
                  </a:cubicBezTo>
                  <a:cubicBezTo>
                    <a:pt x="334" y="12"/>
                    <a:pt x="330" y="16"/>
                    <a:pt x="326" y="16"/>
                  </a:cubicBezTo>
                  <a:close/>
                  <a:moveTo>
                    <a:pt x="134" y="16"/>
                  </a:moveTo>
                  <a:lnTo>
                    <a:pt x="22" y="16"/>
                  </a:lnTo>
                  <a:cubicBezTo>
                    <a:pt x="18" y="16"/>
                    <a:pt x="14" y="12"/>
                    <a:pt x="14" y="8"/>
                  </a:cubicBezTo>
                  <a:cubicBezTo>
                    <a:pt x="14" y="3"/>
                    <a:pt x="18" y="0"/>
                    <a:pt x="22" y="0"/>
                  </a:cubicBezTo>
                  <a:lnTo>
                    <a:pt x="134" y="0"/>
                  </a:lnTo>
                  <a:cubicBezTo>
                    <a:pt x="138" y="0"/>
                    <a:pt x="142" y="3"/>
                    <a:pt x="142" y="8"/>
                  </a:cubicBezTo>
                  <a:cubicBezTo>
                    <a:pt x="142" y="12"/>
                    <a:pt x="138" y="16"/>
                    <a:pt x="134" y="16"/>
                  </a:cubicBezTo>
                  <a:close/>
                </a:path>
              </a:pathLst>
            </a:custGeom>
            <a:solidFill>
              <a:srgbClr val="000000"/>
            </a:solidFill>
            <a:ln w="9525">
              <a:solidFill>
                <a:srgbClr val="000000"/>
              </a:solidFill>
              <a:bevel/>
              <a:headEnd/>
              <a:tailEnd/>
            </a:ln>
          </p:spPr>
          <p:txBody>
            <a:bodyPr>
              <a:prstTxWarp prst="textNoShape">
                <a:avLst/>
              </a:prstTxWarp>
            </a:bodyPr>
            <a:lstStyle/>
            <a:p>
              <a:endParaRPr lang="en-US"/>
            </a:p>
          </p:txBody>
        </p:sp>
        <p:sp>
          <p:nvSpPr>
            <p:cNvPr id="66678" name="Rectangle 430"/>
            <p:cNvSpPr>
              <a:spLocks noChangeArrowheads="1"/>
            </p:cNvSpPr>
            <p:nvPr/>
          </p:nvSpPr>
          <p:spPr bwMode="auto">
            <a:xfrm>
              <a:off x="3597" y="2855"/>
              <a:ext cx="72" cy="136"/>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G</a:t>
              </a:r>
              <a:endParaRPr lang="en-US"/>
            </a:p>
          </p:txBody>
        </p:sp>
        <p:sp>
          <p:nvSpPr>
            <p:cNvPr id="66679" name="Line 431"/>
            <p:cNvSpPr>
              <a:spLocks noChangeShapeType="1"/>
            </p:cNvSpPr>
            <p:nvPr/>
          </p:nvSpPr>
          <p:spPr bwMode="auto">
            <a:xfrm>
              <a:off x="3568" y="3079"/>
              <a:ext cx="102"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80" name="Freeform 432"/>
            <p:cNvSpPr>
              <a:spLocks/>
            </p:cNvSpPr>
            <p:nvPr/>
          </p:nvSpPr>
          <p:spPr bwMode="auto">
            <a:xfrm>
              <a:off x="3662" y="3049"/>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681" name="Line 433"/>
            <p:cNvSpPr>
              <a:spLocks noChangeShapeType="1"/>
            </p:cNvSpPr>
            <p:nvPr/>
          </p:nvSpPr>
          <p:spPr bwMode="auto">
            <a:xfrm>
              <a:off x="3562" y="3432"/>
              <a:ext cx="102"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82" name="Freeform 434"/>
            <p:cNvSpPr>
              <a:spLocks/>
            </p:cNvSpPr>
            <p:nvPr/>
          </p:nvSpPr>
          <p:spPr bwMode="auto">
            <a:xfrm>
              <a:off x="3656" y="3401"/>
              <a:ext cx="92" cy="62"/>
            </a:xfrm>
            <a:custGeom>
              <a:avLst/>
              <a:gdLst>
                <a:gd name="T0" fmla="*/ 0 w 92"/>
                <a:gd name="T1" fmla="*/ 0 h 62"/>
                <a:gd name="T2" fmla="*/ 92 w 92"/>
                <a:gd name="T3" fmla="*/ 31 h 62"/>
                <a:gd name="T4" fmla="*/ 0 w 92"/>
                <a:gd name="T5" fmla="*/ 62 h 62"/>
                <a:gd name="T6" fmla="*/ 0 w 92"/>
                <a:gd name="T7" fmla="*/ 0 h 62"/>
                <a:gd name="T8" fmla="*/ 0 60000 65536"/>
                <a:gd name="T9" fmla="*/ 0 60000 65536"/>
                <a:gd name="T10" fmla="*/ 0 60000 65536"/>
                <a:gd name="T11" fmla="*/ 0 60000 65536"/>
                <a:gd name="T12" fmla="*/ 0 w 92"/>
                <a:gd name="T13" fmla="*/ 0 h 62"/>
                <a:gd name="T14" fmla="*/ 92 w 92"/>
                <a:gd name="T15" fmla="*/ 62 h 62"/>
              </a:gdLst>
              <a:ahLst/>
              <a:cxnLst>
                <a:cxn ang="T8">
                  <a:pos x="T0" y="T1"/>
                </a:cxn>
                <a:cxn ang="T9">
                  <a:pos x="T2" y="T3"/>
                </a:cxn>
                <a:cxn ang="T10">
                  <a:pos x="T4" y="T5"/>
                </a:cxn>
                <a:cxn ang="T11">
                  <a:pos x="T6" y="T7"/>
                </a:cxn>
              </a:cxnLst>
              <a:rect l="T12" t="T13" r="T14" b="T15"/>
              <a:pathLst>
                <a:path w="92" h="62">
                  <a:moveTo>
                    <a:pt x="0" y="0"/>
                  </a:moveTo>
                  <a:lnTo>
                    <a:pt x="92" y="31"/>
                  </a:lnTo>
                  <a:lnTo>
                    <a:pt x="0" y="62"/>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683" name="Line 435"/>
            <p:cNvSpPr>
              <a:spLocks noChangeShapeType="1"/>
            </p:cNvSpPr>
            <p:nvPr/>
          </p:nvSpPr>
          <p:spPr bwMode="auto">
            <a:xfrm>
              <a:off x="3562" y="3206"/>
              <a:ext cx="102"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84" name="Freeform 436"/>
            <p:cNvSpPr>
              <a:spLocks/>
            </p:cNvSpPr>
            <p:nvPr/>
          </p:nvSpPr>
          <p:spPr bwMode="auto">
            <a:xfrm>
              <a:off x="3656" y="3176"/>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685" name="Line 437"/>
            <p:cNvSpPr>
              <a:spLocks noChangeShapeType="1"/>
            </p:cNvSpPr>
            <p:nvPr/>
          </p:nvSpPr>
          <p:spPr bwMode="auto">
            <a:xfrm>
              <a:off x="3562" y="3319"/>
              <a:ext cx="102"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86" name="Freeform 438"/>
            <p:cNvSpPr>
              <a:spLocks/>
            </p:cNvSpPr>
            <p:nvPr/>
          </p:nvSpPr>
          <p:spPr bwMode="auto">
            <a:xfrm>
              <a:off x="3656" y="3289"/>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grpSp>
      <p:grpSp>
        <p:nvGrpSpPr>
          <p:cNvPr id="23" name="Group 459"/>
          <p:cNvGrpSpPr>
            <a:grpSpLocks/>
          </p:cNvGrpSpPr>
          <p:nvPr/>
        </p:nvGrpSpPr>
        <p:grpSpPr bwMode="auto">
          <a:xfrm>
            <a:off x="7038976" y="4735514"/>
            <a:ext cx="481013" cy="1069975"/>
            <a:chOff x="3843" y="2855"/>
            <a:chExt cx="303" cy="674"/>
          </a:xfrm>
        </p:grpSpPr>
        <p:sp>
          <p:nvSpPr>
            <p:cNvPr id="66665" name="Rectangle 439"/>
            <p:cNvSpPr>
              <a:spLocks noChangeArrowheads="1"/>
            </p:cNvSpPr>
            <p:nvPr/>
          </p:nvSpPr>
          <p:spPr bwMode="auto">
            <a:xfrm>
              <a:off x="3846" y="3005"/>
              <a:ext cx="297" cy="521"/>
            </a:xfrm>
            <a:prstGeom prst="rect">
              <a:avLst/>
            </a:prstGeom>
            <a:solidFill>
              <a:srgbClr val="CCFFFF"/>
            </a:solidFill>
            <a:ln w="9525">
              <a:noFill/>
              <a:miter lim="800000"/>
              <a:headEnd/>
              <a:tailEnd/>
            </a:ln>
          </p:spPr>
          <p:txBody>
            <a:bodyPr>
              <a:prstTxWarp prst="textNoShape">
                <a:avLst/>
              </a:prstTxWarp>
            </a:bodyPr>
            <a:lstStyle/>
            <a:p>
              <a:pPr eaLnBrk="0" hangingPunct="0"/>
              <a:endParaRPr lang="en-US"/>
            </a:p>
          </p:txBody>
        </p:sp>
        <p:sp>
          <p:nvSpPr>
            <p:cNvPr id="66666" name="Freeform 440"/>
            <p:cNvSpPr>
              <a:spLocks noEditPoints="1"/>
            </p:cNvSpPr>
            <p:nvPr/>
          </p:nvSpPr>
          <p:spPr bwMode="auto">
            <a:xfrm>
              <a:off x="3843" y="3002"/>
              <a:ext cx="303" cy="527"/>
            </a:xfrm>
            <a:custGeom>
              <a:avLst/>
              <a:gdLst>
                <a:gd name="T0" fmla="*/ 0 w 809"/>
                <a:gd name="T1" fmla="*/ 0 h 1406"/>
                <a:gd name="T2" fmla="*/ 0 w 809"/>
                <a:gd name="T3" fmla="*/ 0 h 1406"/>
                <a:gd name="T4" fmla="*/ 0 w 809"/>
                <a:gd name="T5" fmla="*/ 0 h 1406"/>
                <a:gd name="T6" fmla="*/ 0 w 809"/>
                <a:gd name="T7" fmla="*/ 0 h 1406"/>
                <a:gd name="T8" fmla="*/ 0 w 809"/>
                <a:gd name="T9" fmla="*/ 0 h 1406"/>
                <a:gd name="T10" fmla="*/ 0 w 809"/>
                <a:gd name="T11" fmla="*/ 0 h 1406"/>
                <a:gd name="T12" fmla="*/ 0 w 809"/>
                <a:gd name="T13" fmla="*/ 0 h 1406"/>
                <a:gd name="T14" fmla="*/ 0 w 809"/>
                <a:gd name="T15" fmla="*/ 0 h 1406"/>
                <a:gd name="T16" fmla="*/ 0 w 809"/>
                <a:gd name="T17" fmla="*/ 0 h 1406"/>
                <a:gd name="T18" fmla="*/ 0 w 809"/>
                <a:gd name="T19" fmla="*/ 0 h 1406"/>
                <a:gd name="T20" fmla="*/ 0 w 809"/>
                <a:gd name="T21" fmla="*/ 0 h 1406"/>
                <a:gd name="T22" fmla="*/ 0 w 809"/>
                <a:gd name="T23" fmla="*/ 0 h 1406"/>
                <a:gd name="T24" fmla="*/ 0 w 809"/>
                <a:gd name="T25" fmla="*/ 0 h 1406"/>
                <a:gd name="T26" fmla="*/ 0 w 809"/>
                <a:gd name="T27" fmla="*/ 0 h 1406"/>
                <a:gd name="T28" fmla="*/ 0 w 809"/>
                <a:gd name="T29" fmla="*/ 0 h 1406"/>
                <a:gd name="T30" fmla="*/ 0 w 809"/>
                <a:gd name="T31" fmla="*/ 0 h 1406"/>
                <a:gd name="T32" fmla="*/ 0 w 809"/>
                <a:gd name="T33" fmla="*/ 0 h 1406"/>
                <a:gd name="T34" fmla="*/ 0 w 809"/>
                <a:gd name="T35" fmla="*/ 0 h 1406"/>
                <a:gd name="T36" fmla="*/ 0 w 809"/>
                <a:gd name="T37" fmla="*/ 0 h 1406"/>
                <a:gd name="T38" fmla="*/ 0 w 809"/>
                <a:gd name="T39" fmla="*/ 0 h 1406"/>
                <a:gd name="T40" fmla="*/ 0 w 809"/>
                <a:gd name="T41" fmla="*/ 0 h 1406"/>
                <a:gd name="T42" fmla="*/ 0 w 809"/>
                <a:gd name="T43" fmla="*/ 0 h 1406"/>
                <a:gd name="T44" fmla="*/ 0 w 809"/>
                <a:gd name="T45" fmla="*/ 0 h 1406"/>
                <a:gd name="T46" fmla="*/ 0 w 809"/>
                <a:gd name="T47" fmla="*/ 0 h 1406"/>
                <a:gd name="T48" fmla="*/ 0 w 809"/>
                <a:gd name="T49" fmla="*/ 0 h 1406"/>
                <a:gd name="T50" fmla="*/ 0 w 809"/>
                <a:gd name="T51" fmla="*/ 0 h 1406"/>
                <a:gd name="T52" fmla="*/ 0 w 809"/>
                <a:gd name="T53" fmla="*/ 0 h 1406"/>
                <a:gd name="T54" fmla="*/ 0 w 809"/>
                <a:gd name="T55" fmla="*/ 0 h 1406"/>
                <a:gd name="T56" fmla="*/ 0 w 809"/>
                <a:gd name="T57" fmla="*/ 0 h 1406"/>
                <a:gd name="T58" fmla="*/ 0 w 809"/>
                <a:gd name="T59" fmla="*/ 0 h 1406"/>
                <a:gd name="T60" fmla="*/ 0 w 809"/>
                <a:gd name="T61" fmla="*/ 0 h 1406"/>
                <a:gd name="T62" fmla="*/ 0 w 809"/>
                <a:gd name="T63" fmla="*/ 0 h 1406"/>
                <a:gd name="T64" fmla="*/ 0 w 809"/>
                <a:gd name="T65" fmla="*/ 0 h 1406"/>
                <a:gd name="T66" fmla="*/ 0 w 809"/>
                <a:gd name="T67" fmla="*/ 0 h 1406"/>
                <a:gd name="T68" fmla="*/ 0 w 809"/>
                <a:gd name="T69" fmla="*/ 0 h 1406"/>
                <a:gd name="T70" fmla="*/ 0 w 809"/>
                <a:gd name="T71" fmla="*/ 0 h 1406"/>
                <a:gd name="T72" fmla="*/ 0 w 809"/>
                <a:gd name="T73" fmla="*/ 0 h 1406"/>
                <a:gd name="T74" fmla="*/ 0 w 809"/>
                <a:gd name="T75" fmla="*/ 0 h 1406"/>
                <a:gd name="T76" fmla="*/ 0 w 809"/>
                <a:gd name="T77" fmla="*/ 0 h 1406"/>
                <a:gd name="T78" fmla="*/ 0 w 809"/>
                <a:gd name="T79" fmla="*/ 0 h 1406"/>
                <a:gd name="T80" fmla="*/ 0 w 809"/>
                <a:gd name="T81" fmla="*/ 0 h 1406"/>
                <a:gd name="T82" fmla="*/ 0 w 809"/>
                <a:gd name="T83" fmla="*/ 0 h 1406"/>
                <a:gd name="T84" fmla="*/ 0 w 809"/>
                <a:gd name="T85" fmla="*/ 0 h 1406"/>
                <a:gd name="T86" fmla="*/ 0 w 809"/>
                <a:gd name="T87" fmla="*/ 0 h 1406"/>
                <a:gd name="T88" fmla="*/ 0 w 809"/>
                <a:gd name="T89" fmla="*/ 0 h 1406"/>
                <a:gd name="T90" fmla="*/ 0 w 809"/>
                <a:gd name="T91" fmla="*/ 0 h 1406"/>
                <a:gd name="T92" fmla="*/ 0 w 809"/>
                <a:gd name="T93" fmla="*/ 0 h 1406"/>
                <a:gd name="T94" fmla="*/ 0 w 809"/>
                <a:gd name="T95" fmla="*/ 0 h 1406"/>
                <a:gd name="T96" fmla="*/ 0 w 809"/>
                <a:gd name="T97" fmla="*/ 0 h 1406"/>
                <a:gd name="T98" fmla="*/ 0 w 809"/>
                <a:gd name="T99" fmla="*/ 0 h 1406"/>
                <a:gd name="T100" fmla="*/ 0 w 809"/>
                <a:gd name="T101" fmla="*/ 0 h 1406"/>
                <a:gd name="T102" fmla="*/ 0 w 809"/>
                <a:gd name="T103" fmla="*/ 0 h 1406"/>
                <a:gd name="T104" fmla="*/ 0 w 809"/>
                <a:gd name="T105" fmla="*/ 0 h 1406"/>
                <a:gd name="T106" fmla="*/ 0 w 809"/>
                <a:gd name="T107" fmla="*/ 0 h 1406"/>
                <a:gd name="T108" fmla="*/ 0 w 809"/>
                <a:gd name="T109" fmla="*/ 0 h 1406"/>
                <a:gd name="T110" fmla="*/ 0 w 809"/>
                <a:gd name="T111" fmla="*/ 0 h 1406"/>
                <a:gd name="T112" fmla="*/ 0 w 809"/>
                <a:gd name="T113" fmla="*/ 0 h 14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9"/>
                <a:gd name="T172" fmla="*/ 0 h 1406"/>
                <a:gd name="T173" fmla="*/ 809 w 809"/>
                <a:gd name="T174" fmla="*/ 1406 h 14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9" h="1406">
                  <a:moveTo>
                    <a:pt x="16" y="24"/>
                  </a:moveTo>
                  <a:lnTo>
                    <a:pt x="16" y="136"/>
                  </a:lnTo>
                  <a:cubicBezTo>
                    <a:pt x="16" y="140"/>
                    <a:pt x="12" y="144"/>
                    <a:pt x="8" y="144"/>
                  </a:cubicBezTo>
                  <a:cubicBezTo>
                    <a:pt x="3" y="144"/>
                    <a:pt x="0" y="140"/>
                    <a:pt x="0" y="136"/>
                  </a:cubicBezTo>
                  <a:lnTo>
                    <a:pt x="0" y="24"/>
                  </a:lnTo>
                  <a:cubicBezTo>
                    <a:pt x="0" y="19"/>
                    <a:pt x="3" y="16"/>
                    <a:pt x="8" y="16"/>
                  </a:cubicBezTo>
                  <a:cubicBezTo>
                    <a:pt x="12" y="16"/>
                    <a:pt x="16" y="19"/>
                    <a:pt x="16" y="24"/>
                  </a:cubicBezTo>
                  <a:close/>
                  <a:moveTo>
                    <a:pt x="16" y="216"/>
                  </a:moveTo>
                  <a:lnTo>
                    <a:pt x="16" y="328"/>
                  </a:lnTo>
                  <a:cubicBezTo>
                    <a:pt x="16" y="332"/>
                    <a:pt x="12" y="336"/>
                    <a:pt x="8" y="336"/>
                  </a:cubicBezTo>
                  <a:cubicBezTo>
                    <a:pt x="3" y="336"/>
                    <a:pt x="0" y="332"/>
                    <a:pt x="0" y="328"/>
                  </a:cubicBezTo>
                  <a:lnTo>
                    <a:pt x="0" y="216"/>
                  </a:lnTo>
                  <a:cubicBezTo>
                    <a:pt x="0" y="211"/>
                    <a:pt x="3" y="208"/>
                    <a:pt x="8" y="208"/>
                  </a:cubicBezTo>
                  <a:cubicBezTo>
                    <a:pt x="12" y="208"/>
                    <a:pt x="16" y="211"/>
                    <a:pt x="16" y="216"/>
                  </a:cubicBezTo>
                  <a:close/>
                  <a:moveTo>
                    <a:pt x="16" y="408"/>
                  </a:moveTo>
                  <a:lnTo>
                    <a:pt x="16" y="520"/>
                  </a:lnTo>
                  <a:cubicBezTo>
                    <a:pt x="16" y="524"/>
                    <a:pt x="12" y="528"/>
                    <a:pt x="8" y="528"/>
                  </a:cubicBezTo>
                  <a:cubicBezTo>
                    <a:pt x="3" y="528"/>
                    <a:pt x="0" y="524"/>
                    <a:pt x="0" y="520"/>
                  </a:cubicBezTo>
                  <a:lnTo>
                    <a:pt x="0" y="408"/>
                  </a:lnTo>
                  <a:cubicBezTo>
                    <a:pt x="0" y="403"/>
                    <a:pt x="3" y="400"/>
                    <a:pt x="8" y="400"/>
                  </a:cubicBezTo>
                  <a:cubicBezTo>
                    <a:pt x="12" y="400"/>
                    <a:pt x="16" y="403"/>
                    <a:pt x="16" y="408"/>
                  </a:cubicBezTo>
                  <a:close/>
                  <a:moveTo>
                    <a:pt x="16" y="600"/>
                  </a:moveTo>
                  <a:lnTo>
                    <a:pt x="16" y="712"/>
                  </a:lnTo>
                  <a:cubicBezTo>
                    <a:pt x="16" y="716"/>
                    <a:pt x="12" y="720"/>
                    <a:pt x="8" y="720"/>
                  </a:cubicBezTo>
                  <a:cubicBezTo>
                    <a:pt x="3" y="720"/>
                    <a:pt x="0" y="716"/>
                    <a:pt x="0" y="712"/>
                  </a:cubicBezTo>
                  <a:lnTo>
                    <a:pt x="0" y="600"/>
                  </a:lnTo>
                  <a:cubicBezTo>
                    <a:pt x="0" y="595"/>
                    <a:pt x="3" y="592"/>
                    <a:pt x="8" y="592"/>
                  </a:cubicBezTo>
                  <a:cubicBezTo>
                    <a:pt x="12" y="592"/>
                    <a:pt x="16" y="595"/>
                    <a:pt x="16" y="600"/>
                  </a:cubicBezTo>
                  <a:close/>
                  <a:moveTo>
                    <a:pt x="16" y="792"/>
                  </a:moveTo>
                  <a:lnTo>
                    <a:pt x="16" y="904"/>
                  </a:lnTo>
                  <a:cubicBezTo>
                    <a:pt x="16" y="908"/>
                    <a:pt x="12" y="912"/>
                    <a:pt x="8" y="912"/>
                  </a:cubicBezTo>
                  <a:cubicBezTo>
                    <a:pt x="3" y="912"/>
                    <a:pt x="0" y="908"/>
                    <a:pt x="0" y="904"/>
                  </a:cubicBezTo>
                  <a:lnTo>
                    <a:pt x="0" y="792"/>
                  </a:lnTo>
                  <a:cubicBezTo>
                    <a:pt x="0" y="787"/>
                    <a:pt x="3" y="784"/>
                    <a:pt x="8" y="784"/>
                  </a:cubicBezTo>
                  <a:cubicBezTo>
                    <a:pt x="12" y="784"/>
                    <a:pt x="16" y="787"/>
                    <a:pt x="16" y="792"/>
                  </a:cubicBezTo>
                  <a:close/>
                  <a:moveTo>
                    <a:pt x="16" y="984"/>
                  </a:moveTo>
                  <a:lnTo>
                    <a:pt x="16" y="1096"/>
                  </a:lnTo>
                  <a:cubicBezTo>
                    <a:pt x="16" y="1100"/>
                    <a:pt x="12" y="1104"/>
                    <a:pt x="8" y="1104"/>
                  </a:cubicBezTo>
                  <a:cubicBezTo>
                    <a:pt x="3" y="1104"/>
                    <a:pt x="0" y="1100"/>
                    <a:pt x="0" y="1096"/>
                  </a:cubicBezTo>
                  <a:lnTo>
                    <a:pt x="0" y="984"/>
                  </a:lnTo>
                  <a:cubicBezTo>
                    <a:pt x="0" y="979"/>
                    <a:pt x="3" y="976"/>
                    <a:pt x="8" y="976"/>
                  </a:cubicBezTo>
                  <a:cubicBezTo>
                    <a:pt x="12" y="976"/>
                    <a:pt x="16" y="979"/>
                    <a:pt x="16" y="984"/>
                  </a:cubicBezTo>
                  <a:close/>
                  <a:moveTo>
                    <a:pt x="16" y="1176"/>
                  </a:moveTo>
                  <a:lnTo>
                    <a:pt x="16" y="1288"/>
                  </a:lnTo>
                  <a:cubicBezTo>
                    <a:pt x="16" y="1292"/>
                    <a:pt x="12" y="1296"/>
                    <a:pt x="8" y="1296"/>
                  </a:cubicBezTo>
                  <a:cubicBezTo>
                    <a:pt x="3" y="1296"/>
                    <a:pt x="0" y="1292"/>
                    <a:pt x="0" y="1288"/>
                  </a:cubicBezTo>
                  <a:lnTo>
                    <a:pt x="0" y="1176"/>
                  </a:lnTo>
                  <a:cubicBezTo>
                    <a:pt x="0" y="1171"/>
                    <a:pt x="3" y="1168"/>
                    <a:pt x="8" y="1168"/>
                  </a:cubicBezTo>
                  <a:cubicBezTo>
                    <a:pt x="12" y="1168"/>
                    <a:pt x="16" y="1171"/>
                    <a:pt x="16" y="1176"/>
                  </a:cubicBezTo>
                  <a:close/>
                  <a:moveTo>
                    <a:pt x="16" y="1368"/>
                  </a:moveTo>
                  <a:lnTo>
                    <a:pt x="16" y="1398"/>
                  </a:lnTo>
                  <a:lnTo>
                    <a:pt x="8" y="1390"/>
                  </a:lnTo>
                  <a:lnTo>
                    <a:pt x="90" y="1390"/>
                  </a:lnTo>
                  <a:cubicBezTo>
                    <a:pt x="94" y="1390"/>
                    <a:pt x="98" y="1393"/>
                    <a:pt x="98" y="1398"/>
                  </a:cubicBezTo>
                  <a:cubicBezTo>
                    <a:pt x="98" y="1402"/>
                    <a:pt x="94" y="1406"/>
                    <a:pt x="90" y="1406"/>
                  </a:cubicBezTo>
                  <a:lnTo>
                    <a:pt x="8" y="1406"/>
                  </a:lnTo>
                  <a:cubicBezTo>
                    <a:pt x="3" y="1406"/>
                    <a:pt x="0" y="1402"/>
                    <a:pt x="0" y="1398"/>
                  </a:cubicBezTo>
                  <a:lnTo>
                    <a:pt x="0" y="1368"/>
                  </a:lnTo>
                  <a:cubicBezTo>
                    <a:pt x="0" y="1363"/>
                    <a:pt x="3" y="1360"/>
                    <a:pt x="8" y="1360"/>
                  </a:cubicBezTo>
                  <a:cubicBezTo>
                    <a:pt x="12" y="1360"/>
                    <a:pt x="16" y="1363"/>
                    <a:pt x="16" y="1368"/>
                  </a:cubicBezTo>
                  <a:close/>
                  <a:moveTo>
                    <a:pt x="170" y="1390"/>
                  </a:moveTo>
                  <a:lnTo>
                    <a:pt x="282" y="1390"/>
                  </a:lnTo>
                  <a:cubicBezTo>
                    <a:pt x="286" y="1390"/>
                    <a:pt x="290" y="1393"/>
                    <a:pt x="290" y="1398"/>
                  </a:cubicBezTo>
                  <a:cubicBezTo>
                    <a:pt x="290" y="1402"/>
                    <a:pt x="286" y="1406"/>
                    <a:pt x="282" y="1406"/>
                  </a:cubicBezTo>
                  <a:lnTo>
                    <a:pt x="170" y="1406"/>
                  </a:lnTo>
                  <a:cubicBezTo>
                    <a:pt x="165" y="1406"/>
                    <a:pt x="162" y="1402"/>
                    <a:pt x="162" y="1398"/>
                  </a:cubicBezTo>
                  <a:cubicBezTo>
                    <a:pt x="162" y="1393"/>
                    <a:pt x="165" y="1390"/>
                    <a:pt x="170" y="1390"/>
                  </a:cubicBezTo>
                  <a:close/>
                  <a:moveTo>
                    <a:pt x="362" y="1390"/>
                  </a:moveTo>
                  <a:lnTo>
                    <a:pt x="474" y="1390"/>
                  </a:lnTo>
                  <a:cubicBezTo>
                    <a:pt x="478" y="1390"/>
                    <a:pt x="482" y="1393"/>
                    <a:pt x="482" y="1398"/>
                  </a:cubicBezTo>
                  <a:cubicBezTo>
                    <a:pt x="482" y="1402"/>
                    <a:pt x="478" y="1406"/>
                    <a:pt x="474" y="1406"/>
                  </a:cubicBezTo>
                  <a:lnTo>
                    <a:pt x="362" y="1406"/>
                  </a:lnTo>
                  <a:cubicBezTo>
                    <a:pt x="357" y="1406"/>
                    <a:pt x="354" y="1402"/>
                    <a:pt x="354" y="1398"/>
                  </a:cubicBezTo>
                  <a:cubicBezTo>
                    <a:pt x="354" y="1393"/>
                    <a:pt x="357" y="1390"/>
                    <a:pt x="362" y="1390"/>
                  </a:cubicBezTo>
                  <a:close/>
                  <a:moveTo>
                    <a:pt x="554" y="1390"/>
                  </a:moveTo>
                  <a:lnTo>
                    <a:pt x="666" y="1390"/>
                  </a:lnTo>
                  <a:cubicBezTo>
                    <a:pt x="670" y="1390"/>
                    <a:pt x="674" y="1393"/>
                    <a:pt x="674" y="1398"/>
                  </a:cubicBezTo>
                  <a:cubicBezTo>
                    <a:pt x="674" y="1402"/>
                    <a:pt x="670" y="1406"/>
                    <a:pt x="666" y="1406"/>
                  </a:cubicBezTo>
                  <a:lnTo>
                    <a:pt x="554" y="1406"/>
                  </a:lnTo>
                  <a:cubicBezTo>
                    <a:pt x="549" y="1406"/>
                    <a:pt x="546" y="1402"/>
                    <a:pt x="546" y="1398"/>
                  </a:cubicBezTo>
                  <a:cubicBezTo>
                    <a:pt x="546" y="1393"/>
                    <a:pt x="549" y="1390"/>
                    <a:pt x="554" y="1390"/>
                  </a:cubicBezTo>
                  <a:close/>
                  <a:moveTo>
                    <a:pt x="746" y="1390"/>
                  </a:moveTo>
                  <a:lnTo>
                    <a:pt x="801" y="1390"/>
                  </a:lnTo>
                  <a:lnTo>
                    <a:pt x="793" y="1398"/>
                  </a:lnTo>
                  <a:lnTo>
                    <a:pt x="793" y="1340"/>
                  </a:lnTo>
                  <a:cubicBezTo>
                    <a:pt x="793" y="1336"/>
                    <a:pt x="796" y="1332"/>
                    <a:pt x="801" y="1332"/>
                  </a:cubicBezTo>
                  <a:cubicBezTo>
                    <a:pt x="805" y="1332"/>
                    <a:pt x="809" y="1336"/>
                    <a:pt x="809" y="1340"/>
                  </a:cubicBezTo>
                  <a:lnTo>
                    <a:pt x="809" y="1398"/>
                  </a:lnTo>
                  <a:cubicBezTo>
                    <a:pt x="809" y="1402"/>
                    <a:pt x="805" y="1406"/>
                    <a:pt x="801" y="1406"/>
                  </a:cubicBezTo>
                  <a:lnTo>
                    <a:pt x="746" y="1406"/>
                  </a:lnTo>
                  <a:cubicBezTo>
                    <a:pt x="741" y="1406"/>
                    <a:pt x="738" y="1402"/>
                    <a:pt x="738" y="1398"/>
                  </a:cubicBezTo>
                  <a:cubicBezTo>
                    <a:pt x="738" y="1393"/>
                    <a:pt x="741" y="1390"/>
                    <a:pt x="746" y="1390"/>
                  </a:cubicBezTo>
                  <a:close/>
                  <a:moveTo>
                    <a:pt x="793" y="1260"/>
                  </a:moveTo>
                  <a:lnTo>
                    <a:pt x="793" y="1148"/>
                  </a:lnTo>
                  <a:cubicBezTo>
                    <a:pt x="793" y="1144"/>
                    <a:pt x="796" y="1140"/>
                    <a:pt x="801" y="1140"/>
                  </a:cubicBezTo>
                  <a:cubicBezTo>
                    <a:pt x="805" y="1140"/>
                    <a:pt x="809" y="1144"/>
                    <a:pt x="809" y="1148"/>
                  </a:cubicBezTo>
                  <a:lnTo>
                    <a:pt x="809" y="1260"/>
                  </a:lnTo>
                  <a:cubicBezTo>
                    <a:pt x="809" y="1265"/>
                    <a:pt x="805" y="1268"/>
                    <a:pt x="801" y="1268"/>
                  </a:cubicBezTo>
                  <a:cubicBezTo>
                    <a:pt x="796" y="1268"/>
                    <a:pt x="793" y="1265"/>
                    <a:pt x="793" y="1260"/>
                  </a:cubicBezTo>
                  <a:close/>
                  <a:moveTo>
                    <a:pt x="793" y="1068"/>
                  </a:moveTo>
                  <a:lnTo>
                    <a:pt x="793" y="956"/>
                  </a:lnTo>
                  <a:cubicBezTo>
                    <a:pt x="793" y="952"/>
                    <a:pt x="796" y="948"/>
                    <a:pt x="801" y="948"/>
                  </a:cubicBezTo>
                  <a:cubicBezTo>
                    <a:pt x="805" y="948"/>
                    <a:pt x="809" y="952"/>
                    <a:pt x="809" y="956"/>
                  </a:cubicBezTo>
                  <a:lnTo>
                    <a:pt x="809" y="1068"/>
                  </a:lnTo>
                  <a:cubicBezTo>
                    <a:pt x="809" y="1073"/>
                    <a:pt x="805" y="1076"/>
                    <a:pt x="801" y="1076"/>
                  </a:cubicBezTo>
                  <a:cubicBezTo>
                    <a:pt x="796" y="1076"/>
                    <a:pt x="793" y="1073"/>
                    <a:pt x="793" y="1068"/>
                  </a:cubicBezTo>
                  <a:close/>
                  <a:moveTo>
                    <a:pt x="793" y="876"/>
                  </a:moveTo>
                  <a:lnTo>
                    <a:pt x="793" y="764"/>
                  </a:lnTo>
                  <a:cubicBezTo>
                    <a:pt x="793" y="760"/>
                    <a:pt x="796" y="756"/>
                    <a:pt x="801" y="756"/>
                  </a:cubicBezTo>
                  <a:cubicBezTo>
                    <a:pt x="805" y="756"/>
                    <a:pt x="809" y="760"/>
                    <a:pt x="809" y="764"/>
                  </a:cubicBezTo>
                  <a:lnTo>
                    <a:pt x="809" y="876"/>
                  </a:lnTo>
                  <a:cubicBezTo>
                    <a:pt x="809" y="881"/>
                    <a:pt x="805" y="884"/>
                    <a:pt x="801" y="884"/>
                  </a:cubicBezTo>
                  <a:cubicBezTo>
                    <a:pt x="796" y="884"/>
                    <a:pt x="793" y="881"/>
                    <a:pt x="793" y="876"/>
                  </a:cubicBezTo>
                  <a:close/>
                  <a:moveTo>
                    <a:pt x="793" y="684"/>
                  </a:moveTo>
                  <a:lnTo>
                    <a:pt x="793" y="572"/>
                  </a:lnTo>
                  <a:cubicBezTo>
                    <a:pt x="793" y="568"/>
                    <a:pt x="796" y="564"/>
                    <a:pt x="801" y="564"/>
                  </a:cubicBezTo>
                  <a:cubicBezTo>
                    <a:pt x="805" y="564"/>
                    <a:pt x="809" y="568"/>
                    <a:pt x="809" y="572"/>
                  </a:cubicBezTo>
                  <a:lnTo>
                    <a:pt x="809" y="684"/>
                  </a:lnTo>
                  <a:cubicBezTo>
                    <a:pt x="809" y="689"/>
                    <a:pt x="805" y="692"/>
                    <a:pt x="801" y="692"/>
                  </a:cubicBezTo>
                  <a:cubicBezTo>
                    <a:pt x="796" y="692"/>
                    <a:pt x="793" y="689"/>
                    <a:pt x="793" y="684"/>
                  </a:cubicBezTo>
                  <a:close/>
                  <a:moveTo>
                    <a:pt x="793" y="492"/>
                  </a:moveTo>
                  <a:lnTo>
                    <a:pt x="793" y="380"/>
                  </a:lnTo>
                  <a:cubicBezTo>
                    <a:pt x="793" y="376"/>
                    <a:pt x="796" y="372"/>
                    <a:pt x="801" y="372"/>
                  </a:cubicBezTo>
                  <a:cubicBezTo>
                    <a:pt x="805" y="372"/>
                    <a:pt x="809" y="376"/>
                    <a:pt x="809" y="380"/>
                  </a:cubicBezTo>
                  <a:lnTo>
                    <a:pt x="809" y="492"/>
                  </a:lnTo>
                  <a:cubicBezTo>
                    <a:pt x="809" y="497"/>
                    <a:pt x="805" y="500"/>
                    <a:pt x="801" y="500"/>
                  </a:cubicBezTo>
                  <a:cubicBezTo>
                    <a:pt x="796" y="500"/>
                    <a:pt x="793" y="497"/>
                    <a:pt x="793" y="492"/>
                  </a:cubicBezTo>
                  <a:close/>
                  <a:moveTo>
                    <a:pt x="793" y="300"/>
                  </a:moveTo>
                  <a:lnTo>
                    <a:pt x="793" y="188"/>
                  </a:lnTo>
                  <a:cubicBezTo>
                    <a:pt x="793" y="184"/>
                    <a:pt x="796" y="180"/>
                    <a:pt x="801" y="180"/>
                  </a:cubicBezTo>
                  <a:cubicBezTo>
                    <a:pt x="805" y="180"/>
                    <a:pt x="809" y="184"/>
                    <a:pt x="809" y="188"/>
                  </a:cubicBezTo>
                  <a:lnTo>
                    <a:pt x="809" y="300"/>
                  </a:lnTo>
                  <a:cubicBezTo>
                    <a:pt x="809" y="305"/>
                    <a:pt x="805" y="308"/>
                    <a:pt x="801" y="308"/>
                  </a:cubicBezTo>
                  <a:cubicBezTo>
                    <a:pt x="796" y="308"/>
                    <a:pt x="793" y="305"/>
                    <a:pt x="793" y="300"/>
                  </a:cubicBezTo>
                  <a:close/>
                  <a:moveTo>
                    <a:pt x="793" y="108"/>
                  </a:moveTo>
                  <a:lnTo>
                    <a:pt x="793" y="8"/>
                  </a:lnTo>
                  <a:lnTo>
                    <a:pt x="801" y="16"/>
                  </a:lnTo>
                  <a:lnTo>
                    <a:pt x="790" y="16"/>
                  </a:lnTo>
                  <a:cubicBezTo>
                    <a:pt x="785" y="16"/>
                    <a:pt x="782" y="12"/>
                    <a:pt x="782" y="8"/>
                  </a:cubicBezTo>
                  <a:cubicBezTo>
                    <a:pt x="782" y="3"/>
                    <a:pt x="785" y="0"/>
                    <a:pt x="790" y="0"/>
                  </a:cubicBezTo>
                  <a:lnTo>
                    <a:pt x="801" y="0"/>
                  </a:lnTo>
                  <a:cubicBezTo>
                    <a:pt x="805" y="0"/>
                    <a:pt x="809" y="3"/>
                    <a:pt x="809" y="8"/>
                  </a:cubicBezTo>
                  <a:lnTo>
                    <a:pt x="809" y="108"/>
                  </a:lnTo>
                  <a:cubicBezTo>
                    <a:pt x="809" y="113"/>
                    <a:pt x="805" y="116"/>
                    <a:pt x="801" y="116"/>
                  </a:cubicBezTo>
                  <a:cubicBezTo>
                    <a:pt x="796" y="116"/>
                    <a:pt x="793" y="113"/>
                    <a:pt x="793" y="108"/>
                  </a:cubicBezTo>
                  <a:close/>
                  <a:moveTo>
                    <a:pt x="710" y="16"/>
                  </a:moveTo>
                  <a:lnTo>
                    <a:pt x="598" y="16"/>
                  </a:lnTo>
                  <a:cubicBezTo>
                    <a:pt x="593" y="16"/>
                    <a:pt x="590" y="12"/>
                    <a:pt x="590" y="8"/>
                  </a:cubicBezTo>
                  <a:cubicBezTo>
                    <a:pt x="590" y="3"/>
                    <a:pt x="593" y="0"/>
                    <a:pt x="598" y="0"/>
                  </a:cubicBezTo>
                  <a:lnTo>
                    <a:pt x="710" y="0"/>
                  </a:lnTo>
                  <a:cubicBezTo>
                    <a:pt x="714" y="0"/>
                    <a:pt x="718" y="3"/>
                    <a:pt x="718" y="8"/>
                  </a:cubicBezTo>
                  <a:cubicBezTo>
                    <a:pt x="718" y="12"/>
                    <a:pt x="714" y="16"/>
                    <a:pt x="710" y="16"/>
                  </a:cubicBezTo>
                  <a:close/>
                  <a:moveTo>
                    <a:pt x="518" y="16"/>
                  </a:moveTo>
                  <a:lnTo>
                    <a:pt x="406" y="16"/>
                  </a:lnTo>
                  <a:cubicBezTo>
                    <a:pt x="401" y="16"/>
                    <a:pt x="398" y="12"/>
                    <a:pt x="398" y="8"/>
                  </a:cubicBezTo>
                  <a:cubicBezTo>
                    <a:pt x="398" y="3"/>
                    <a:pt x="401" y="0"/>
                    <a:pt x="406" y="0"/>
                  </a:cubicBezTo>
                  <a:lnTo>
                    <a:pt x="518" y="0"/>
                  </a:lnTo>
                  <a:cubicBezTo>
                    <a:pt x="522" y="0"/>
                    <a:pt x="526" y="3"/>
                    <a:pt x="526" y="8"/>
                  </a:cubicBezTo>
                  <a:cubicBezTo>
                    <a:pt x="526" y="12"/>
                    <a:pt x="522" y="16"/>
                    <a:pt x="518" y="16"/>
                  </a:cubicBezTo>
                  <a:close/>
                  <a:moveTo>
                    <a:pt x="326" y="16"/>
                  </a:moveTo>
                  <a:lnTo>
                    <a:pt x="214" y="16"/>
                  </a:lnTo>
                  <a:cubicBezTo>
                    <a:pt x="209" y="16"/>
                    <a:pt x="206" y="12"/>
                    <a:pt x="206" y="8"/>
                  </a:cubicBezTo>
                  <a:cubicBezTo>
                    <a:pt x="206" y="3"/>
                    <a:pt x="209" y="0"/>
                    <a:pt x="214" y="0"/>
                  </a:cubicBezTo>
                  <a:lnTo>
                    <a:pt x="326" y="0"/>
                  </a:lnTo>
                  <a:cubicBezTo>
                    <a:pt x="330" y="0"/>
                    <a:pt x="334" y="3"/>
                    <a:pt x="334" y="8"/>
                  </a:cubicBezTo>
                  <a:cubicBezTo>
                    <a:pt x="334" y="12"/>
                    <a:pt x="330" y="16"/>
                    <a:pt x="326" y="16"/>
                  </a:cubicBezTo>
                  <a:close/>
                  <a:moveTo>
                    <a:pt x="134" y="16"/>
                  </a:moveTo>
                  <a:lnTo>
                    <a:pt x="22" y="16"/>
                  </a:lnTo>
                  <a:cubicBezTo>
                    <a:pt x="17" y="16"/>
                    <a:pt x="14" y="12"/>
                    <a:pt x="14" y="8"/>
                  </a:cubicBezTo>
                  <a:cubicBezTo>
                    <a:pt x="14" y="3"/>
                    <a:pt x="17" y="0"/>
                    <a:pt x="22" y="0"/>
                  </a:cubicBezTo>
                  <a:lnTo>
                    <a:pt x="134" y="0"/>
                  </a:lnTo>
                  <a:cubicBezTo>
                    <a:pt x="138" y="0"/>
                    <a:pt x="142" y="3"/>
                    <a:pt x="142" y="8"/>
                  </a:cubicBezTo>
                  <a:cubicBezTo>
                    <a:pt x="142" y="12"/>
                    <a:pt x="138" y="16"/>
                    <a:pt x="134" y="16"/>
                  </a:cubicBezTo>
                  <a:close/>
                </a:path>
              </a:pathLst>
            </a:custGeom>
            <a:solidFill>
              <a:srgbClr val="000000"/>
            </a:solidFill>
            <a:ln w="9525">
              <a:solidFill>
                <a:srgbClr val="000000"/>
              </a:solidFill>
              <a:bevel/>
              <a:headEnd/>
              <a:tailEnd/>
            </a:ln>
          </p:spPr>
          <p:txBody>
            <a:bodyPr>
              <a:prstTxWarp prst="textNoShape">
                <a:avLst/>
              </a:prstTxWarp>
            </a:bodyPr>
            <a:lstStyle/>
            <a:p>
              <a:endParaRPr lang="en-US"/>
            </a:p>
          </p:txBody>
        </p:sp>
        <p:sp>
          <p:nvSpPr>
            <p:cNvPr id="66667" name="Rectangle 441"/>
            <p:cNvSpPr>
              <a:spLocks noChangeArrowheads="1"/>
            </p:cNvSpPr>
            <p:nvPr/>
          </p:nvSpPr>
          <p:spPr bwMode="auto">
            <a:xfrm>
              <a:off x="3957" y="2855"/>
              <a:ext cx="66" cy="136"/>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A</a:t>
              </a:r>
              <a:endParaRPr lang="en-US"/>
            </a:p>
          </p:txBody>
        </p:sp>
        <p:sp>
          <p:nvSpPr>
            <p:cNvPr id="66668" name="Line 442"/>
            <p:cNvSpPr>
              <a:spLocks noChangeShapeType="1"/>
            </p:cNvSpPr>
            <p:nvPr/>
          </p:nvSpPr>
          <p:spPr bwMode="auto">
            <a:xfrm>
              <a:off x="3920" y="3079"/>
              <a:ext cx="101"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69" name="Freeform 443"/>
            <p:cNvSpPr>
              <a:spLocks/>
            </p:cNvSpPr>
            <p:nvPr/>
          </p:nvSpPr>
          <p:spPr bwMode="auto">
            <a:xfrm>
              <a:off x="4014" y="3049"/>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670" name="Line 444"/>
            <p:cNvSpPr>
              <a:spLocks noChangeShapeType="1"/>
            </p:cNvSpPr>
            <p:nvPr/>
          </p:nvSpPr>
          <p:spPr bwMode="auto">
            <a:xfrm>
              <a:off x="3914" y="3432"/>
              <a:ext cx="101"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71" name="Freeform 445"/>
            <p:cNvSpPr>
              <a:spLocks/>
            </p:cNvSpPr>
            <p:nvPr/>
          </p:nvSpPr>
          <p:spPr bwMode="auto">
            <a:xfrm>
              <a:off x="4008" y="3401"/>
              <a:ext cx="92" cy="62"/>
            </a:xfrm>
            <a:custGeom>
              <a:avLst/>
              <a:gdLst>
                <a:gd name="T0" fmla="*/ 0 w 92"/>
                <a:gd name="T1" fmla="*/ 0 h 62"/>
                <a:gd name="T2" fmla="*/ 92 w 92"/>
                <a:gd name="T3" fmla="*/ 31 h 62"/>
                <a:gd name="T4" fmla="*/ 0 w 92"/>
                <a:gd name="T5" fmla="*/ 62 h 62"/>
                <a:gd name="T6" fmla="*/ 0 w 92"/>
                <a:gd name="T7" fmla="*/ 0 h 62"/>
                <a:gd name="T8" fmla="*/ 0 60000 65536"/>
                <a:gd name="T9" fmla="*/ 0 60000 65536"/>
                <a:gd name="T10" fmla="*/ 0 60000 65536"/>
                <a:gd name="T11" fmla="*/ 0 60000 65536"/>
                <a:gd name="T12" fmla="*/ 0 w 92"/>
                <a:gd name="T13" fmla="*/ 0 h 62"/>
                <a:gd name="T14" fmla="*/ 92 w 92"/>
                <a:gd name="T15" fmla="*/ 62 h 62"/>
              </a:gdLst>
              <a:ahLst/>
              <a:cxnLst>
                <a:cxn ang="T8">
                  <a:pos x="T0" y="T1"/>
                </a:cxn>
                <a:cxn ang="T9">
                  <a:pos x="T2" y="T3"/>
                </a:cxn>
                <a:cxn ang="T10">
                  <a:pos x="T4" y="T5"/>
                </a:cxn>
                <a:cxn ang="T11">
                  <a:pos x="T6" y="T7"/>
                </a:cxn>
              </a:cxnLst>
              <a:rect l="T12" t="T13" r="T14" b="T15"/>
              <a:pathLst>
                <a:path w="92" h="62">
                  <a:moveTo>
                    <a:pt x="0" y="0"/>
                  </a:moveTo>
                  <a:lnTo>
                    <a:pt x="92" y="31"/>
                  </a:lnTo>
                  <a:lnTo>
                    <a:pt x="0" y="62"/>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672" name="Line 446"/>
            <p:cNvSpPr>
              <a:spLocks noChangeShapeType="1"/>
            </p:cNvSpPr>
            <p:nvPr/>
          </p:nvSpPr>
          <p:spPr bwMode="auto">
            <a:xfrm>
              <a:off x="3914" y="3206"/>
              <a:ext cx="101"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73" name="Freeform 447"/>
            <p:cNvSpPr>
              <a:spLocks/>
            </p:cNvSpPr>
            <p:nvPr/>
          </p:nvSpPr>
          <p:spPr bwMode="auto">
            <a:xfrm>
              <a:off x="4008" y="3176"/>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sp>
          <p:nvSpPr>
            <p:cNvPr id="66674" name="Line 448"/>
            <p:cNvSpPr>
              <a:spLocks noChangeShapeType="1"/>
            </p:cNvSpPr>
            <p:nvPr/>
          </p:nvSpPr>
          <p:spPr bwMode="auto">
            <a:xfrm>
              <a:off x="3914" y="3319"/>
              <a:ext cx="101" cy="0"/>
            </a:xfrm>
            <a:prstGeom prst="line">
              <a:avLst/>
            </a:prstGeom>
            <a:noFill/>
            <a:ln w="15875" cap="rnd">
              <a:solidFill>
                <a:srgbClr val="3366FF"/>
              </a:solidFill>
              <a:round/>
              <a:headEnd/>
              <a:tailEnd/>
            </a:ln>
          </p:spPr>
          <p:txBody>
            <a:bodyPr>
              <a:prstTxWarp prst="textNoShape">
                <a:avLst/>
              </a:prstTxWarp>
            </a:bodyPr>
            <a:lstStyle/>
            <a:p>
              <a:endParaRPr lang="en-US"/>
            </a:p>
          </p:txBody>
        </p:sp>
        <p:sp>
          <p:nvSpPr>
            <p:cNvPr id="66675" name="Freeform 449"/>
            <p:cNvSpPr>
              <a:spLocks/>
            </p:cNvSpPr>
            <p:nvPr/>
          </p:nvSpPr>
          <p:spPr bwMode="auto">
            <a:xfrm>
              <a:off x="4008" y="3289"/>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3366FF"/>
            </a:solidFill>
            <a:ln w="9525">
              <a:noFill/>
              <a:round/>
              <a:headEnd/>
              <a:tailEnd/>
            </a:ln>
          </p:spPr>
          <p:txBody>
            <a:bodyPr>
              <a:prstTxWarp prst="textNoShape">
                <a:avLst/>
              </a:prstTxWarp>
            </a:bodyPr>
            <a:lstStyle/>
            <a:p>
              <a:endParaRPr lang="en-US"/>
            </a:p>
          </p:txBody>
        </p:sp>
      </p:grpSp>
      <p:grpSp>
        <p:nvGrpSpPr>
          <p:cNvPr id="24" name="Group 460"/>
          <p:cNvGrpSpPr>
            <a:grpSpLocks/>
          </p:cNvGrpSpPr>
          <p:nvPr/>
        </p:nvGrpSpPr>
        <p:grpSpPr bwMode="auto">
          <a:xfrm>
            <a:off x="2974976" y="5360989"/>
            <a:ext cx="6429375" cy="801687"/>
            <a:chOff x="983" y="3228"/>
            <a:chExt cx="4050" cy="505"/>
          </a:xfrm>
        </p:grpSpPr>
        <p:sp>
          <p:nvSpPr>
            <p:cNvPr id="66662" name="Freeform 360"/>
            <p:cNvSpPr>
              <a:spLocks/>
            </p:cNvSpPr>
            <p:nvPr/>
          </p:nvSpPr>
          <p:spPr bwMode="auto">
            <a:xfrm>
              <a:off x="983" y="3569"/>
              <a:ext cx="3630" cy="149"/>
            </a:xfrm>
            <a:custGeom>
              <a:avLst/>
              <a:gdLst>
                <a:gd name="T0" fmla="*/ 3630 w 3630"/>
                <a:gd name="T1" fmla="*/ 74 h 149"/>
                <a:gd name="T2" fmla="*/ 3555 w 3630"/>
                <a:gd name="T3" fmla="*/ 0 h 149"/>
                <a:gd name="T4" fmla="*/ 3555 w 3630"/>
                <a:gd name="T5" fmla="*/ 49 h 149"/>
                <a:gd name="T6" fmla="*/ 0 w 3630"/>
                <a:gd name="T7" fmla="*/ 49 h 149"/>
                <a:gd name="T8" fmla="*/ 0 w 3630"/>
                <a:gd name="T9" fmla="*/ 100 h 149"/>
                <a:gd name="T10" fmla="*/ 3555 w 3630"/>
                <a:gd name="T11" fmla="*/ 100 h 149"/>
                <a:gd name="T12" fmla="*/ 3555 w 3630"/>
                <a:gd name="T13" fmla="*/ 149 h 149"/>
                <a:gd name="T14" fmla="*/ 3630 w 3630"/>
                <a:gd name="T15" fmla="*/ 74 h 149"/>
                <a:gd name="T16" fmla="*/ 0 60000 65536"/>
                <a:gd name="T17" fmla="*/ 0 60000 65536"/>
                <a:gd name="T18" fmla="*/ 0 60000 65536"/>
                <a:gd name="T19" fmla="*/ 0 60000 65536"/>
                <a:gd name="T20" fmla="*/ 0 60000 65536"/>
                <a:gd name="T21" fmla="*/ 0 60000 65536"/>
                <a:gd name="T22" fmla="*/ 0 60000 65536"/>
                <a:gd name="T23" fmla="*/ 0 60000 65536"/>
                <a:gd name="T24" fmla="*/ 0 w 3630"/>
                <a:gd name="T25" fmla="*/ 0 h 149"/>
                <a:gd name="T26" fmla="*/ 3630 w 3630"/>
                <a:gd name="T27" fmla="*/ 149 h 14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630" h="149">
                  <a:moveTo>
                    <a:pt x="3630" y="74"/>
                  </a:moveTo>
                  <a:lnTo>
                    <a:pt x="3555" y="0"/>
                  </a:lnTo>
                  <a:lnTo>
                    <a:pt x="3555" y="49"/>
                  </a:lnTo>
                  <a:lnTo>
                    <a:pt x="0" y="49"/>
                  </a:lnTo>
                  <a:lnTo>
                    <a:pt x="0" y="100"/>
                  </a:lnTo>
                  <a:lnTo>
                    <a:pt x="3555" y="100"/>
                  </a:lnTo>
                  <a:lnTo>
                    <a:pt x="3555" y="149"/>
                  </a:lnTo>
                  <a:lnTo>
                    <a:pt x="3630" y="74"/>
                  </a:lnTo>
                  <a:close/>
                </a:path>
              </a:pathLst>
            </a:custGeom>
            <a:solidFill>
              <a:srgbClr val="CCFFCC"/>
            </a:solidFill>
            <a:ln w="15875" cap="rnd">
              <a:solidFill>
                <a:srgbClr val="000000"/>
              </a:solidFill>
              <a:round/>
              <a:headEnd/>
              <a:tailEnd/>
            </a:ln>
          </p:spPr>
          <p:txBody>
            <a:bodyPr>
              <a:prstTxWarp prst="textNoShape">
                <a:avLst/>
              </a:prstTxWarp>
            </a:bodyPr>
            <a:lstStyle/>
            <a:p>
              <a:endParaRPr lang="en-US"/>
            </a:p>
          </p:txBody>
        </p:sp>
        <p:sp>
          <p:nvSpPr>
            <p:cNvPr id="66663" name="Rectangle 361"/>
            <p:cNvSpPr>
              <a:spLocks noChangeArrowheads="1"/>
            </p:cNvSpPr>
            <p:nvPr/>
          </p:nvSpPr>
          <p:spPr bwMode="auto">
            <a:xfrm>
              <a:off x="4671" y="3539"/>
              <a:ext cx="362" cy="194"/>
            </a:xfrm>
            <a:prstGeom prst="rect">
              <a:avLst/>
            </a:prstGeom>
            <a:noFill/>
            <a:ln w="9525">
              <a:noFill/>
              <a:miter lim="800000"/>
              <a:headEnd/>
              <a:tailEnd/>
            </a:ln>
          </p:spPr>
          <p:txBody>
            <a:bodyPr lIns="0" tIns="0" rIns="0" bIns="0">
              <a:prstTxWarp prst="textNoShape">
                <a:avLst/>
              </a:prstTxWarp>
              <a:spAutoFit/>
            </a:bodyPr>
            <a:lstStyle/>
            <a:p>
              <a:pPr eaLnBrk="0" hangingPunct="0"/>
              <a:r>
                <a:rPr lang="en-US" sz="2000">
                  <a:solidFill>
                    <a:srgbClr val="000000"/>
                  </a:solidFill>
                </a:rPr>
                <a:t>Time</a:t>
              </a:r>
              <a:endParaRPr lang="en-US" sz="2000"/>
            </a:p>
          </p:txBody>
        </p:sp>
        <p:sp>
          <p:nvSpPr>
            <p:cNvPr id="66664" name="Freeform 450"/>
            <p:cNvSpPr>
              <a:spLocks noEditPoints="1"/>
            </p:cNvSpPr>
            <p:nvPr/>
          </p:nvSpPr>
          <p:spPr bwMode="auto">
            <a:xfrm>
              <a:off x="1014" y="3228"/>
              <a:ext cx="330" cy="33"/>
            </a:xfrm>
            <a:custGeom>
              <a:avLst/>
              <a:gdLst>
                <a:gd name="T0" fmla="*/ 0 w 882"/>
                <a:gd name="T1" fmla="*/ 0 h 88"/>
                <a:gd name="T2" fmla="*/ 0 w 882"/>
                <a:gd name="T3" fmla="*/ 0 h 88"/>
                <a:gd name="T4" fmla="*/ 0 w 882"/>
                <a:gd name="T5" fmla="*/ 0 h 88"/>
                <a:gd name="T6" fmla="*/ 0 w 882"/>
                <a:gd name="T7" fmla="*/ 0 h 88"/>
                <a:gd name="T8" fmla="*/ 0 w 882"/>
                <a:gd name="T9" fmla="*/ 0 h 88"/>
                <a:gd name="T10" fmla="*/ 0 w 882"/>
                <a:gd name="T11" fmla="*/ 0 h 88"/>
                <a:gd name="T12" fmla="*/ 0 w 882"/>
                <a:gd name="T13" fmla="*/ 0 h 88"/>
                <a:gd name="T14" fmla="*/ 0 w 882"/>
                <a:gd name="T15" fmla="*/ 0 h 88"/>
                <a:gd name="T16" fmla="*/ 0 w 882"/>
                <a:gd name="T17" fmla="*/ 0 h 88"/>
                <a:gd name="T18" fmla="*/ 0 w 882"/>
                <a:gd name="T19" fmla="*/ 0 h 88"/>
                <a:gd name="T20" fmla="*/ 0 w 882"/>
                <a:gd name="T21" fmla="*/ 0 h 88"/>
                <a:gd name="T22" fmla="*/ 0 w 882"/>
                <a:gd name="T23" fmla="*/ 0 h 88"/>
                <a:gd name="T24" fmla="*/ 0 w 882"/>
                <a:gd name="T25" fmla="*/ 0 h 88"/>
                <a:gd name="T26" fmla="*/ 0 w 882"/>
                <a:gd name="T27" fmla="*/ 0 h 88"/>
                <a:gd name="T28" fmla="*/ 0 w 882"/>
                <a:gd name="T29" fmla="*/ 0 h 88"/>
                <a:gd name="T30" fmla="*/ 0 w 882"/>
                <a:gd name="T31" fmla="*/ 0 h 88"/>
                <a:gd name="T32" fmla="*/ 0 w 882"/>
                <a:gd name="T33" fmla="*/ 0 h 88"/>
                <a:gd name="T34" fmla="*/ 0 w 882"/>
                <a:gd name="T35" fmla="*/ 0 h 88"/>
                <a:gd name="T36" fmla="*/ 0 w 882"/>
                <a:gd name="T37" fmla="*/ 0 h 88"/>
                <a:gd name="T38" fmla="*/ 0 w 882"/>
                <a:gd name="T39" fmla="*/ 0 h 88"/>
                <a:gd name="T40" fmla="*/ 0 w 882"/>
                <a:gd name="T41" fmla="*/ 0 h 88"/>
                <a:gd name="T42" fmla="*/ 0 w 882"/>
                <a:gd name="T43" fmla="*/ 0 h 88"/>
                <a:gd name="T44" fmla="*/ 0 w 882"/>
                <a:gd name="T45" fmla="*/ 0 h 88"/>
                <a:gd name="T46" fmla="*/ 0 w 882"/>
                <a:gd name="T47" fmla="*/ 0 h 88"/>
                <a:gd name="T48" fmla="*/ 0 w 882"/>
                <a:gd name="T49" fmla="*/ 0 h 88"/>
                <a:gd name="T50" fmla="*/ 0 w 882"/>
                <a:gd name="T51" fmla="*/ 0 h 88"/>
                <a:gd name="T52" fmla="*/ 0 w 882"/>
                <a:gd name="T53" fmla="*/ 0 h 88"/>
                <a:gd name="T54" fmla="*/ 0 w 882"/>
                <a:gd name="T55" fmla="*/ 0 h 8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882"/>
                <a:gd name="T85" fmla="*/ 0 h 88"/>
                <a:gd name="T86" fmla="*/ 882 w 882"/>
                <a:gd name="T87" fmla="*/ 88 h 88"/>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882" h="88">
                  <a:moveTo>
                    <a:pt x="44" y="0"/>
                  </a:moveTo>
                  <a:lnTo>
                    <a:pt x="44" y="0"/>
                  </a:lnTo>
                  <a:cubicBezTo>
                    <a:pt x="69" y="0"/>
                    <a:pt x="88" y="20"/>
                    <a:pt x="88" y="44"/>
                  </a:cubicBezTo>
                  <a:cubicBezTo>
                    <a:pt x="88" y="68"/>
                    <a:pt x="69" y="88"/>
                    <a:pt x="44" y="88"/>
                  </a:cubicBezTo>
                  <a:cubicBezTo>
                    <a:pt x="20" y="88"/>
                    <a:pt x="0" y="68"/>
                    <a:pt x="0" y="44"/>
                  </a:cubicBezTo>
                  <a:cubicBezTo>
                    <a:pt x="0" y="20"/>
                    <a:pt x="20" y="0"/>
                    <a:pt x="44" y="0"/>
                  </a:cubicBezTo>
                  <a:close/>
                  <a:moveTo>
                    <a:pt x="309" y="0"/>
                  </a:moveTo>
                  <a:lnTo>
                    <a:pt x="309" y="0"/>
                  </a:lnTo>
                  <a:cubicBezTo>
                    <a:pt x="333" y="0"/>
                    <a:pt x="353" y="20"/>
                    <a:pt x="353" y="44"/>
                  </a:cubicBezTo>
                  <a:cubicBezTo>
                    <a:pt x="353" y="68"/>
                    <a:pt x="333" y="88"/>
                    <a:pt x="309" y="88"/>
                  </a:cubicBezTo>
                  <a:cubicBezTo>
                    <a:pt x="284" y="88"/>
                    <a:pt x="265" y="68"/>
                    <a:pt x="265" y="44"/>
                  </a:cubicBezTo>
                  <a:cubicBezTo>
                    <a:pt x="265" y="20"/>
                    <a:pt x="284" y="0"/>
                    <a:pt x="309" y="0"/>
                  </a:cubicBezTo>
                  <a:close/>
                  <a:moveTo>
                    <a:pt x="573" y="0"/>
                  </a:moveTo>
                  <a:lnTo>
                    <a:pt x="573" y="0"/>
                  </a:lnTo>
                  <a:cubicBezTo>
                    <a:pt x="598" y="0"/>
                    <a:pt x="617" y="20"/>
                    <a:pt x="617" y="44"/>
                  </a:cubicBezTo>
                  <a:cubicBezTo>
                    <a:pt x="617" y="68"/>
                    <a:pt x="598" y="88"/>
                    <a:pt x="573" y="88"/>
                  </a:cubicBezTo>
                  <a:cubicBezTo>
                    <a:pt x="549" y="88"/>
                    <a:pt x="529" y="68"/>
                    <a:pt x="529" y="44"/>
                  </a:cubicBezTo>
                  <a:cubicBezTo>
                    <a:pt x="529" y="20"/>
                    <a:pt x="549" y="0"/>
                    <a:pt x="573" y="0"/>
                  </a:cubicBezTo>
                  <a:close/>
                  <a:moveTo>
                    <a:pt x="838" y="0"/>
                  </a:moveTo>
                  <a:lnTo>
                    <a:pt x="838" y="0"/>
                  </a:lnTo>
                  <a:cubicBezTo>
                    <a:pt x="862" y="0"/>
                    <a:pt x="882" y="20"/>
                    <a:pt x="882" y="44"/>
                  </a:cubicBezTo>
                  <a:cubicBezTo>
                    <a:pt x="882" y="68"/>
                    <a:pt x="862" y="88"/>
                    <a:pt x="838" y="88"/>
                  </a:cubicBezTo>
                  <a:cubicBezTo>
                    <a:pt x="813" y="88"/>
                    <a:pt x="794" y="68"/>
                    <a:pt x="794" y="44"/>
                  </a:cubicBezTo>
                  <a:cubicBezTo>
                    <a:pt x="794" y="20"/>
                    <a:pt x="813" y="0"/>
                    <a:pt x="838" y="0"/>
                  </a:cubicBezTo>
                  <a:close/>
                </a:path>
              </a:pathLst>
            </a:custGeom>
            <a:solidFill>
              <a:srgbClr val="000000"/>
            </a:solidFill>
            <a:ln w="9525">
              <a:solidFill>
                <a:srgbClr val="000000"/>
              </a:solidFill>
              <a:bevel/>
              <a:headEnd/>
              <a:tailEnd/>
            </a:ln>
          </p:spPr>
          <p:txBody>
            <a:bodyPr>
              <a:prstTxWarp prst="textNoShape">
                <a:avLst/>
              </a:prstTxWarp>
            </a:bodyPr>
            <a:lstStyle/>
            <a:p>
              <a:endParaRPr lang="en-US"/>
            </a:p>
          </p:txBody>
        </p:sp>
      </p:grpSp>
      <p:sp>
        <p:nvSpPr>
          <p:cNvPr id="58830" name="Rectangle 462"/>
          <p:cNvSpPr>
            <a:spLocks noChangeArrowheads="1"/>
          </p:cNvSpPr>
          <p:nvPr/>
        </p:nvSpPr>
        <p:spPr bwMode="auto">
          <a:xfrm>
            <a:off x="3676651" y="4695826"/>
            <a:ext cx="538163" cy="1152525"/>
          </a:xfrm>
          <a:prstGeom prst="rect">
            <a:avLst/>
          </a:prstGeom>
          <a:noFill/>
          <a:ln w="28575">
            <a:solidFill>
              <a:srgbClr val="FF0000"/>
            </a:solidFill>
            <a:miter lim="800000"/>
            <a:headEnd/>
            <a:tailEnd/>
          </a:ln>
        </p:spPr>
        <p:txBody>
          <a:bodyPr wrap="none" anchor="ctr">
            <a:prstTxWarp prst="textNoShape">
              <a:avLst/>
            </a:prstTxWarp>
          </a:bodyPr>
          <a:lstStyle/>
          <a:p>
            <a:pPr eaLnBrk="0" hangingPunct="0"/>
            <a:endParaRPr lang="en-US"/>
          </a:p>
        </p:txBody>
      </p:sp>
      <p:sp>
        <p:nvSpPr>
          <p:cNvPr id="58831" name="Rectangle 463"/>
          <p:cNvSpPr>
            <a:spLocks noChangeArrowheads="1"/>
          </p:cNvSpPr>
          <p:nvPr/>
        </p:nvSpPr>
        <p:spPr bwMode="auto">
          <a:xfrm>
            <a:off x="4252913" y="4695826"/>
            <a:ext cx="538162" cy="1152525"/>
          </a:xfrm>
          <a:prstGeom prst="rect">
            <a:avLst/>
          </a:prstGeom>
          <a:noFill/>
          <a:ln w="28575">
            <a:solidFill>
              <a:srgbClr val="FF0000"/>
            </a:solidFill>
            <a:miter lim="800000"/>
            <a:headEnd/>
            <a:tailEnd/>
          </a:ln>
        </p:spPr>
        <p:txBody>
          <a:bodyPr wrap="none" anchor="ctr">
            <a:prstTxWarp prst="textNoShape">
              <a:avLst/>
            </a:prstTxWarp>
          </a:bodyPr>
          <a:lstStyle/>
          <a:p>
            <a:pPr eaLnBrk="0" hangingPunct="0"/>
            <a:endParaRPr lang="en-US"/>
          </a:p>
        </p:txBody>
      </p:sp>
      <p:sp>
        <p:nvSpPr>
          <p:cNvPr id="58832" name="Rectangle 464"/>
          <p:cNvSpPr>
            <a:spLocks noChangeArrowheads="1"/>
          </p:cNvSpPr>
          <p:nvPr/>
        </p:nvSpPr>
        <p:spPr bwMode="auto">
          <a:xfrm>
            <a:off x="4789488" y="4695826"/>
            <a:ext cx="538162" cy="1152525"/>
          </a:xfrm>
          <a:prstGeom prst="rect">
            <a:avLst/>
          </a:prstGeom>
          <a:noFill/>
          <a:ln w="28575">
            <a:solidFill>
              <a:srgbClr val="FF0000"/>
            </a:solidFill>
            <a:miter lim="800000"/>
            <a:headEnd/>
            <a:tailEnd/>
          </a:ln>
        </p:spPr>
        <p:txBody>
          <a:bodyPr wrap="none" anchor="ctr">
            <a:prstTxWarp prst="textNoShape">
              <a:avLst/>
            </a:prstTxWarp>
          </a:bodyPr>
          <a:lstStyle/>
          <a:p>
            <a:pPr eaLnBrk="0" hangingPunct="0"/>
            <a:endParaRPr lang="en-US"/>
          </a:p>
        </p:txBody>
      </p:sp>
      <p:sp>
        <p:nvSpPr>
          <p:cNvPr id="58833" name="Rectangle 465"/>
          <p:cNvSpPr>
            <a:spLocks noChangeArrowheads="1"/>
          </p:cNvSpPr>
          <p:nvPr/>
        </p:nvSpPr>
        <p:spPr bwMode="auto">
          <a:xfrm>
            <a:off x="5365751" y="4695826"/>
            <a:ext cx="538163" cy="1152525"/>
          </a:xfrm>
          <a:prstGeom prst="rect">
            <a:avLst/>
          </a:prstGeom>
          <a:noFill/>
          <a:ln w="28575">
            <a:solidFill>
              <a:srgbClr val="FF0000"/>
            </a:solidFill>
            <a:miter lim="800000"/>
            <a:headEnd/>
            <a:tailEnd/>
          </a:ln>
        </p:spPr>
        <p:txBody>
          <a:bodyPr wrap="none" anchor="ctr">
            <a:prstTxWarp prst="textNoShape">
              <a:avLst/>
            </a:prstTxWarp>
          </a:bodyPr>
          <a:lstStyle/>
          <a:p>
            <a:pPr eaLnBrk="0" hangingPunct="0"/>
            <a:endParaRPr lang="en-US"/>
          </a:p>
        </p:txBody>
      </p:sp>
      <p:sp>
        <p:nvSpPr>
          <p:cNvPr id="58834" name="Rectangle 466"/>
          <p:cNvSpPr>
            <a:spLocks noChangeArrowheads="1"/>
          </p:cNvSpPr>
          <p:nvPr/>
        </p:nvSpPr>
        <p:spPr bwMode="auto">
          <a:xfrm>
            <a:off x="5903913" y="4695826"/>
            <a:ext cx="538162" cy="1152525"/>
          </a:xfrm>
          <a:prstGeom prst="rect">
            <a:avLst/>
          </a:prstGeom>
          <a:noFill/>
          <a:ln w="28575">
            <a:solidFill>
              <a:srgbClr val="FF0000"/>
            </a:solidFill>
            <a:miter lim="800000"/>
            <a:headEnd/>
            <a:tailEnd/>
          </a:ln>
        </p:spPr>
        <p:txBody>
          <a:bodyPr wrap="none" anchor="ctr">
            <a:prstTxWarp prst="textNoShape">
              <a:avLst/>
            </a:prstTxWarp>
          </a:bodyPr>
          <a:lstStyle/>
          <a:p>
            <a:pPr eaLnBrk="0" hangingPunct="0"/>
            <a:endParaRPr lang="en-US"/>
          </a:p>
        </p:txBody>
      </p:sp>
      <p:sp>
        <p:nvSpPr>
          <p:cNvPr id="58836" name="Rectangle 468"/>
          <p:cNvSpPr>
            <a:spLocks noChangeArrowheads="1"/>
          </p:cNvSpPr>
          <p:nvPr/>
        </p:nvSpPr>
        <p:spPr bwMode="auto">
          <a:xfrm>
            <a:off x="6442076" y="4695826"/>
            <a:ext cx="538163" cy="1152525"/>
          </a:xfrm>
          <a:prstGeom prst="rect">
            <a:avLst/>
          </a:prstGeom>
          <a:noFill/>
          <a:ln w="28575">
            <a:solidFill>
              <a:srgbClr val="FF0000"/>
            </a:solidFill>
            <a:miter lim="800000"/>
            <a:headEnd/>
            <a:tailEnd/>
          </a:ln>
        </p:spPr>
        <p:txBody>
          <a:bodyPr wrap="none" anchor="ctr">
            <a:prstTxWarp prst="textNoShape">
              <a:avLst/>
            </a:prstTxWarp>
          </a:bodyPr>
          <a:lstStyle/>
          <a:p>
            <a:pPr eaLnBrk="0" hangingPunct="0"/>
            <a:endParaRPr lang="en-US"/>
          </a:p>
        </p:txBody>
      </p:sp>
      <p:grpSp>
        <p:nvGrpSpPr>
          <p:cNvPr id="25" name="Group 474"/>
          <p:cNvGrpSpPr>
            <a:grpSpLocks/>
          </p:cNvGrpSpPr>
          <p:nvPr/>
        </p:nvGrpSpPr>
        <p:grpSpPr bwMode="auto">
          <a:xfrm>
            <a:off x="4826000" y="4735514"/>
            <a:ext cx="482600" cy="1069975"/>
            <a:chOff x="2080" y="2983"/>
            <a:chExt cx="304" cy="674"/>
          </a:xfrm>
        </p:grpSpPr>
        <p:sp>
          <p:nvSpPr>
            <p:cNvPr id="66655" name="Rectangle 384"/>
            <p:cNvSpPr>
              <a:spLocks noChangeArrowheads="1"/>
            </p:cNvSpPr>
            <p:nvPr/>
          </p:nvSpPr>
          <p:spPr bwMode="auto">
            <a:xfrm>
              <a:off x="2083" y="3133"/>
              <a:ext cx="298" cy="521"/>
            </a:xfrm>
            <a:prstGeom prst="rect">
              <a:avLst/>
            </a:prstGeom>
            <a:solidFill>
              <a:srgbClr val="CCFFFF"/>
            </a:solidFill>
            <a:ln w="9525">
              <a:noFill/>
              <a:miter lim="800000"/>
              <a:headEnd/>
              <a:tailEnd/>
            </a:ln>
          </p:spPr>
          <p:txBody>
            <a:bodyPr>
              <a:prstTxWarp prst="textNoShape">
                <a:avLst/>
              </a:prstTxWarp>
            </a:bodyPr>
            <a:lstStyle/>
            <a:p>
              <a:pPr eaLnBrk="0" hangingPunct="0"/>
              <a:endParaRPr lang="en-US"/>
            </a:p>
          </p:txBody>
        </p:sp>
        <p:sp>
          <p:nvSpPr>
            <p:cNvPr id="66656" name="Freeform 385"/>
            <p:cNvSpPr>
              <a:spLocks noEditPoints="1"/>
            </p:cNvSpPr>
            <p:nvPr/>
          </p:nvSpPr>
          <p:spPr bwMode="auto">
            <a:xfrm>
              <a:off x="2080" y="3130"/>
              <a:ext cx="304" cy="527"/>
            </a:xfrm>
            <a:custGeom>
              <a:avLst/>
              <a:gdLst>
                <a:gd name="T0" fmla="*/ 0 w 809"/>
                <a:gd name="T1" fmla="*/ 0 h 1406"/>
                <a:gd name="T2" fmla="*/ 0 w 809"/>
                <a:gd name="T3" fmla="*/ 0 h 1406"/>
                <a:gd name="T4" fmla="*/ 0 w 809"/>
                <a:gd name="T5" fmla="*/ 0 h 1406"/>
                <a:gd name="T6" fmla="*/ 0 w 809"/>
                <a:gd name="T7" fmla="*/ 0 h 1406"/>
                <a:gd name="T8" fmla="*/ 0 w 809"/>
                <a:gd name="T9" fmla="*/ 0 h 1406"/>
                <a:gd name="T10" fmla="*/ 0 w 809"/>
                <a:gd name="T11" fmla="*/ 0 h 1406"/>
                <a:gd name="T12" fmla="*/ 0 w 809"/>
                <a:gd name="T13" fmla="*/ 0 h 1406"/>
                <a:gd name="T14" fmla="*/ 0 w 809"/>
                <a:gd name="T15" fmla="*/ 0 h 1406"/>
                <a:gd name="T16" fmla="*/ 0 w 809"/>
                <a:gd name="T17" fmla="*/ 0 h 1406"/>
                <a:gd name="T18" fmla="*/ 0 w 809"/>
                <a:gd name="T19" fmla="*/ 0 h 1406"/>
                <a:gd name="T20" fmla="*/ 0 w 809"/>
                <a:gd name="T21" fmla="*/ 0 h 1406"/>
                <a:gd name="T22" fmla="*/ 0 w 809"/>
                <a:gd name="T23" fmla="*/ 0 h 1406"/>
                <a:gd name="T24" fmla="*/ 0 w 809"/>
                <a:gd name="T25" fmla="*/ 0 h 1406"/>
                <a:gd name="T26" fmla="*/ 0 w 809"/>
                <a:gd name="T27" fmla="*/ 0 h 1406"/>
                <a:gd name="T28" fmla="*/ 0 w 809"/>
                <a:gd name="T29" fmla="*/ 0 h 1406"/>
                <a:gd name="T30" fmla="*/ 0 w 809"/>
                <a:gd name="T31" fmla="*/ 0 h 1406"/>
                <a:gd name="T32" fmla="*/ 0 w 809"/>
                <a:gd name="T33" fmla="*/ 0 h 1406"/>
                <a:gd name="T34" fmla="*/ 0 w 809"/>
                <a:gd name="T35" fmla="*/ 0 h 1406"/>
                <a:gd name="T36" fmla="*/ 0 w 809"/>
                <a:gd name="T37" fmla="*/ 0 h 1406"/>
                <a:gd name="T38" fmla="*/ 0 w 809"/>
                <a:gd name="T39" fmla="*/ 0 h 1406"/>
                <a:gd name="T40" fmla="*/ 0 w 809"/>
                <a:gd name="T41" fmla="*/ 0 h 1406"/>
                <a:gd name="T42" fmla="*/ 0 w 809"/>
                <a:gd name="T43" fmla="*/ 0 h 1406"/>
                <a:gd name="T44" fmla="*/ 0 w 809"/>
                <a:gd name="T45" fmla="*/ 0 h 1406"/>
                <a:gd name="T46" fmla="*/ 0 w 809"/>
                <a:gd name="T47" fmla="*/ 0 h 1406"/>
                <a:gd name="T48" fmla="*/ 0 w 809"/>
                <a:gd name="T49" fmla="*/ 0 h 1406"/>
                <a:gd name="T50" fmla="*/ 0 w 809"/>
                <a:gd name="T51" fmla="*/ 0 h 1406"/>
                <a:gd name="T52" fmla="*/ 0 w 809"/>
                <a:gd name="T53" fmla="*/ 0 h 1406"/>
                <a:gd name="T54" fmla="*/ 0 w 809"/>
                <a:gd name="T55" fmla="*/ 0 h 1406"/>
                <a:gd name="T56" fmla="*/ 0 w 809"/>
                <a:gd name="T57" fmla="*/ 0 h 1406"/>
                <a:gd name="T58" fmla="*/ 0 w 809"/>
                <a:gd name="T59" fmla="*/ 0 h 1406"/>
                <a:gd name="T60" fmla="*/ 0 w 809"/>
                <a:gd name="T61" fmla="*/ 0 h 1406"/>
                <a:gd name="T62" fmla="*/ 0 w 809"/>
                <a:gd name="T63" fmla="*/ 0 h 1406"/>
                <a:gd name="T64" fmla="*/ 0 w 809"/>
                <a:gd name="T65" fmla="*/ 0 h 1406"/>
                <a:gd name="T66" fmla="*/ 0 w 809"/>
                <a:gd name="T67" fmla="*/ 0 h 1406"/>
                <a:gd name="T68" fmla="*/ 0 w 809"/>
                <a:gd name="T69" fmla="*/ 0 h 1406"/>
                <a:gd name="T70" fmla="*/ 0 w 809"/>
                <a:gd name="T71" fmla="*/ 0 h 1406"/>
                <a:gd name="T72" fmla="*/ 0 w 809"/>
                <a:gd name="T73" fmla="*/ 0 h 1406"/>
                <a:gd name="T74" fmla="*/ 0 w 809"/>
                <a:gd name="T75" fmla="*/ 0 h 1406"/>
                <a:gd name="T76" fmla="*/ 0 w 809"/>
                <a:gd name="T77" fmla="*/ 0 h 1406"/>
                <a:gd name="T78" fmla="*/ 0 w 809"/>
                <a:gd name="T79" fmla="*/ 0 h 1406"/>
                <a:gd name="T80" fmla="*/ 0 w 809"/>
                <a:gd name="T81" fmla="*/ 0 h 1406"/>
                <a:gd name="T82" fmla="*/ 0 w 809"/>
                <a:gd name="T83" fmla="*/ 0 h 1406"/>
                <a:gd name="T84" fmla="*/ 0 w 809"/>
                <a:gd name="T85" fmla="*/ 0 h 1406"/>
                <a:gd name="T86" fmla="*/ 0 w 809"/>
                <a:gd name="T87" fmla="*/ 0 h 1406"/>
                <a:gd name="T88" fmla="*/ 0 w 809"/>
                <a:gd name="T89" fmla="*/ 0 h 1406"/>
                <a:gd name="T90" fmla="*/ 0 w 809"/>
                <a:gd name="T91" fmla="*/ 0 h 1406"/>
                <a:gd name="T92" fmla="*/ 0 w 809"/>
                <a:gd name="T93" fmla="*/ 0 h 1406"/>
                <a:gd name="T94" fmla="*/ 0 w 809"/>
                <a:gd name="T95" fmla="*/ 0 h 1406"/>
                <a:gd name="T96" fmla="*/ 0 w 809"/>
                <a:gd name="T97" fmla="*/ 0 h 1406"/>
                <a:gd name="T98" fmla="*/ 0 w 809"/>
                <a:gd name="T99" fmla="*/ 0 h 1406"/>
                <a:gd name="T100" fmla="*/ 0 w 809"/>
                <a:gd name="T101" fmla="*/ 0 h 1406"/>
                <a:gd name="T102" fmla="*/ 0 w 809"/>
                <a:gd name="T103" fmla="*/ 0 h 1406"/>
                <a:gd name="T104" fmla="*/ 0 w 809"/>
                <a:gd name="T105" fmla="*/ 0 h 1406"/>
                <a:gd name="T106" fmla="*/ 0 w 809"/>
                <a:gd name="T107" fmla="*/ 0 h 1406"/>
                <a:gd name="T108" fmla="*/ 0 w 809"/>
                <a:gd name="T109" fmla="*/ 0 h 1406"/>
                <a:gd name="T110" fmla="*/ 0 w 809"/>
                <a:gd name="T111" fmla="*/ 0 h 1406"/>
                <a:gd name="T112" fmla="*/ 0 w 809"/>
                <a:gd name="T113" fmla="*/ 0 h 14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9"/>
                <a:gd name="T172" fmla="*/ 0 h 1406"/>
                <a:gd name="T173" fmla="*/ 809 w 809"/>
                <a:gd name="T174" fmla="*/ 1406 h 14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9" h="1406">
                  <a:moveTo>
                    <a:pt x="16" y="24"/>
                  </a:moveTo>
                  <a:lnTo>
                    <a:pt x="16" y="136"/>
                  </a:lnTo>
                  <a:cubicBezTo>
                    <a:pt x="16" y="140"/>
                    <a:pt x="12" y="144"/>
                    <a:pt x="8" y="144"/>
                  </a:cubicBezTo>
                  <a:cubicBezTo>
                    <a:pt x="3" y="144"/>
                    <a:pt x="0" y="140"/>
                    <a:pt x="0" y="136"/>
                  </a:cubicBezTo>
                  <a:lnTo>
                    <a:pt x="0" y="24"/>
                  </a:lnTo>
                  <a:cubicBezTo>
                    <a:pt x="0" y="19"/>
                    <a:pt x="3" y="16"/>
                    <a:pt x="8" y="16"/>
                  </a:cubicBezTo>
                  <a:cubicBezTo>
                    <a:pt x="12" y="16"/>
                    <a:pt x="16" y="19"/>
                    <a:pt x="16" y="24"/>
                  </a:cubicBezTo>
                  <a:close/>
                  <a:moveTo>
                    <a:pt x="16" y="216"/>
                  </a:moveTo>
                  <a:lnTo>
                    <a:pt x="16" y="328"/>
                  </a:lnTo>
                  <a:cubicBezTo>
                    <a:pt x="16" y="332"/>
                    <a:pt x="12" y="336"/>
                    <a:pt x="8" y="336"/>
                  </a:cubicBezTo>
                  <a:cubicBezTo>
                    <a:pt x="3" y="336"/>
                    <a:pt x="0" y="332"/>
                    <a:pt x="0" y="328"/>
                  </a:cubicBezTo>
                  <a:lnTo>
                    <a:pt x="0" y="216"/>
                  </a:lnTo>
                  <a:cubicBezTo>
                    <a:pt x="0" y="211"/>
                    <a:pt x="3" y="208"/>
                    <a:pt x="8" y="208"/>
                  </a:cubicBezTo>
                  <a:cubicBezTo>
                    <a:pt x="12" y="208"/>
                    <a:pt x="16" y="211"/>
                    <a:pt x="16" y="216"/>
                  </a:cubicBezTo>
                  <a:close/>
                  <a:moveTo>
                    <a:pt x="16" y="408"/>
                  </a:moveTo>
                  <a:lnTo>
                    <a:pt x="16" y="520"/>
                  </a:lnTo>
                  <a:cubicBezTo>
                    <a:pt x="16" y="524"/>
                    <a:pt x="12" y="528"/>
                    <a:pt x="8" y="528"/>
                  </a:cubicBezTo>
                  <a:cubicBezTo>
                    <a:pt x="3" y="528"/>
                    <a:pt x="0" y="524"/>
                    <a:pt x="0" y="520"/>
                  </a:cubicBezTo>
                  <a:lnTo>
                    <a:pt x="0" y="408"/>
                  </a:lnTo>
                  <a:cubicBezTo>
                    <a:pt x="0" y="403"/>
                    <a:pt x="3" y="400"/>
                    <a:pt x="8" y="400"/>
                  </a:cubicBezTo>
                  <a:cubicBezTo>
                    <a:pt x="12" y="400"/>
                    <a:pt x="16" y="403"/>
                    <a:pt x="16" y="408"/>
                  </a:cubicBezTo>
                  <a:close/>
                  <a:moveTo>
                    <a:pt x="16" y="600"/>
                  </a:moveTo>
                  <a:lnTo>
                    <a:pt x="16" y="712"/>
                  </a:lnTo>
                  <a:cubicBezTo>
                    <a:pt x="16" y="716"/>
                    <a:pt x="12" y="720"/>
                    <a:pt x="8" y="720"/>
                  </a:cubicBezTo>
                  <a:cubicBezTo>
                    <a:pt x="3" y="720"/>
                    <a:pt x="0" y="716"/>
                    <a:pt x="0" y="712"/>
                  </a:cubicBezTo>
                  <a:lnTo>
                    <a:pt x="0" y="600"/>
                  </a:lnTo>
                  <a:cubicBezTo>
                    <a:pt x="0" y="595"/>
                    <a:pt x="3" y="592"/>
                    <a:pt x="8" y="592"/>
                  </a:cubicBezTo>
                  <a:cubicBezTo>
                    <a:pt x="12" y="592"/>
                    <a:pt x="16" y="595"/>
                    <a:pt x="16" y="600"/>
                  </a:cubicBezTo>
                  <a:close/>
                  <a:moveTo>
                    <a:pt x="16" y="792"/>
                  </a:moveTo>
                  <a:lnTo>
                    <a:pt x="16" y="904"/>
                  </a:lnTo>
                  <a:cubicBezTo>
                    <a:pt x="16" y="908"/>
                    <a:pt x="12" y="912"/>
                    <a:pt x="8" y="912"/>
                  </a:cubicBezTo>
                  <a:cubicBezTo>
                    <a:pt x="3" y="912"/>
                    <a:pt x="0" y="908"/>
                    <a:pt x="0" y="904"/>
                  </a:cubicBezTo>
                  <a:lnTo>
                    <a:pt x="0" y="792"/>
                  </a:lnTo>
                  <a:cubicBezTo>
                    <a:pt x="0" y="787"/>
                    <a:pt x="3" y="784"/>
                    <a:pt x="8" y="784"/>
                  </a:cubicBezTo>
                  <a:cubicBezTo>
                    <a:pt x="12" y="784"/>
                    <a:pt x="16" y="787"/>
                    <a:pt x="16" y="792"/>
                  </a:cubicBezTo>
                  <a:close/>
                  <a:moveTo>
                    <a:pt x="16" y="984"/>
                  </a:moveTo>
                  <a:lnTo>
                    <a:pt x="16" y="1096"/>
                  </a:lnTo>
                  <a:cubicBezTo>
                    <a:pt x="16" y="1100"/>
                    <a:pt x="12" y="1104"/>
                    <a:pt x="8" y="1104"/>
                  </a:cubicBezTo>
                  <a:cubicBezTo>
                    <a:pt x="3" y="1104"/>
                    <a:pt x="0" y="1100"/>
                    <a:pt x="0" y="1096"/>
                  </a:cubicBezTo>
                  <a:lnTo>
                    <a:pt x="0" y="984"/>
                  </a:lnTo>
                  <a:cubicBezTo>
                    <a:pt x="0" y="979"/>
                    <a:pt x="3" y="976"/>
                    <a:pt x="8" y="976"/>
                  </a:cubicBezTo>
                  <a:cubicBezTo>
                    <a:pt x="12" y="976"/>
                    <a:pt x="16" y="979"/>
                    <a:pt x="16" y="984"/>
                  </a:cubicBezTo>
                  <a:close/>
                  <a:moveTo>
                    <a:pt x="16" y="1176"/>
                  </a:moveTo>
                  <a:lnTo>
                    <a:pt x="16" y="1288"/>
                  </a:lnTo>
                  <a:cubicBezTo>
                    <a:pt x="16" y="1292"/>
                    <a:pt x="12" y="1296"/>
                    <a:pt x="8" y="1296"/>
                  </a:cubicBezTo>
                  <a:cubicBezTo>
                    <a:pt x="3" y="1296"/>
                    <a:pt x="0" y="1292"/>
                    <a:pt x="0" y="1288"/>
                  </a:cubicBezTo>
                  <a:lnTo>
                    <a:pt x="0" y="1176"/>
                  </a:lnTo>
                  <a:cubicBezTo>
                    <a:pt x="0" y="1171"/>
                    <a:pt x="3" y="1168"/>
                    <a:pt x="8" y="1168"/>
                  </a:cubicBezTo>
                  <a:cubicBezTo>
                    <a:pt x="12" y="1168"/>
                    <a:pt x="16" y="1171"/>
                    <a:pt x="16" y="1176"/>
                  </a:cubicBezTo>
                  <a:close/>
                  <a:moveTo>
                    <a:pt x="16" y="1368"/>
                  </a:moveTo>
                  <a:lnTo>
                    <a:pt x="16" y="1398"/>
                  </a:lnTo>
                  <a:lnTo>
                    <a:pt x="8" y="1390"/>
                  </a:lnTo>
                  <a:lnTo>
                    <a:pt x="90" y="1390"/>
                  </a:lnTo>
                  <a:cubicBezTo>
                    <a:pt x="94" y="1390"/>
                    <a:pt x="98" y="1393"/>
                    <a:pt x="98" y="1398"/>
                  </a:cubicBezTo>
                  <a:cubicBezTo>
                    <a:pt x="98" y="1402"/>
                    <a:pt x="94" y="1406"/>
                    <a:pt x="90" y="1406"/>
                  </a:cubicBezTo>
                  <a:lnTo>
                    <a:pt x="8" y="1406"/>
                  </a:lnTo>
                  <a:cubicBezTo>
                    <a:pt x="3" y="1406"/>
                    <a:pt x="0" y="1402"/>
                    <a:pt x="0" y="1398"/>
                  </a:cubicBezTo>
                  <a:lnTo>
                    <a:pt x="0" y="1368"/>
                  </a:lnTo>
                  <a:cubicBezTo>
                    <a:pt x="0" y="1363"/>
                    <a:pt x="3" y="1360"/>
                    <a:pt x="8" y="1360"/>
                  </a:cubicBezTo>
                  <a:cubicBezTo>
                    <a:pt x="12" y="1360"/>
                    <a:pt x="16" y="1363"/>
                    <a:pt x="16" y="1368"/>
                  </a:cubicBezTo>
                  <a:close/>
                  <a:moveTo>
                    <a:pt x="170" y="1390"/>
                  </a:moveTo>
                  <a:lnTo>
                    <a:pt x="282" y="1390"/>
                  </a:lnTo>
                  <a:cubicBezTo>
                    <a:pt x="286" y="1390"/>
                    <a:pt x="290" y="1393"/>
                    <a:pt x="290" y="1398"/>
                  </a:cubicBezTo>
                  <a:cubicBezTo>
                    <a:pt x="290" y="1402"/>
                    <a:pt x="286" y="1406"/>
                    <a:pt x="282" y="1406"/>
                  </a:cubicBezTo>
                  <a:lnTo>
                    <a:pt x="170" y="1406"/>
                  </a:lnTo>
                  <a:cubicBezTo>
                    <a:pt x="165" y="1406"/>
                    <a:pt x="162" y="1402"/>
                    <a:pt x="162" y="1398"/>
                  </a:cubicBezTo>
                  <a:cubicBezTo>
                    <a:pt x="162" y="1393"/>
                    <a:pt x="165" y="1390"/>
                    <a:pt x="170" y="1390"/>
                  </a:cubicBezTo>
                  <a:close/>
                  <a:moveTo>
                    <a:pt x="362" y="1390"/>
                  </a:moveTo>
                  <a:lnTo>
                    <a:pt x="474" y="1390"/>
                  </a:lnTo>
                  <a:cubicBezTo>
                    <a:pt x="478" y="1390"/>
                    <a:pt x="482" y="1393"/>
                    <a:pt x="482" y="1398"/>
                  </a:cubicBezTo>
                  <a:cubicBezTo>
                    <a:pt x="482" y="1402"/>
                    <a:pt x="478" y="1406"/>
                    <a:pt x="474" y="1406"/>
                  </a:cubicBezTo>
                  <a:lnTo>
                    <a:pt x="362" y="1406"/>
                  </a:lnTo>
                  <a:cubicBezTo>
                    <a:pt x="357" y="1406"/>
                    <a:pt x="354" y="1402"/>
                    <a:pt x="354" y="1398"/>
                  </a:cubicBezTo>
                  <a:cubicBezTo>
                    <a:pt x="354" y="1393"/>
                    <a:pt x="357" y="1390"/>
                    <a:pt x="362" y="1390"/>
                  </a:cubicBezTo>
                  <a:close/>
                  <a:moveTo>
                    <a:pt x="554" y="1390"/>
                  </a:moveTo>
                  <a:lnTo>
                    <a:pt x="666" y="1390"/>
                  </a:lnTo>
                  <a:cubicBezTo>
                    <a:pt x="670" y="1390"/>
                    <a:pt x="674" y="1393"/>
                    <a:pt x="674" y="1398"/>
                  </a:cubicBezTo>
                  <a:cubicBezTo>
                    <a:pt x="674" y="1402"/>
                    <a:pt x="670" y="1406"/>
                    <a:pt x="666" y="1406"/>
                  </a:cubicBezTo>
                  <a:lnTo>
                    <a:pt x="554" y="1406"/>
                  </a:lnTo>
                  <a:cubicBezTo>
                    <a:pt x="549" y="1406"/>
                    <a:pt x="546" y="1402"/>
                    <a:pt x="546" y="1398"/>
                  </a:cubicBezTo>
                  <a:cubicBezTo>
                    <a:pt x="546" y="1393"/>
                    <a:pt x="549" y="1390"/>
                    <a:pt x="554" y="1390"/>
                  </a:cubicBezTo>
                  <a:close/>
                  <a:moveTo>
                    <a:pt x="746" y="1390"/>
                  </a:moveTo>
                  <a:lnTo>
                    <a:pt x="801" y="1390"/>
                  </a:lnTo>
                  <a:lnTo>
                    <a:pt x="793" y="1398"/>
                  </a:lnTo>
                  <a:lnTo>
                    <a:pt x="793" y="1340"/>
                  </a:lnTo>
                  <a:cubicBezTo>
                    <a:pt x="793" y="1336"/>
                    <a:pt x="796" y="1332"/>
                    <a:pt x="801" y="1332"/>
                  </a:cubicBezTo>
                  <a:cubicBezTo>
                    <a:pt x="805" y="1332"/>
                    <a:pt x="809" y="1336"/>
                    <a:pt x="809" y="1340"/>
                  </a:cubicBezTo>
                  <a:lnTo>
                    <a:pt x="809" y="1398"/>
                  </a:lnTo>
                  <a:cubicBezTo>
                    <a:pt x="809" y="1402"/>
                    <a:pt x="805" y="1406"/>
                    <a:pt x="801" y="1406"/>
                  </a:cubicBezTo>
                  <a:lnTo>
                    <a:pt x="746" y="1406"/>
                  </a:lnTo>
                  <a:cubicBezTo>
                    <a:pt x="741" y="1406"/>
                    <a:pt x="738" y="1402"/>
                    <a:pt x="738" y="1398"/>
                  </a:cubicBezTo>
                  <a:cubicBezTo>
                    <a:pt x="738" y="1393"/>
                    <a:pt x="741" y="1390"/>
                    <a:pt x="746" y="1390"/>
                  </a:cubicBezTo>
                  <a:close/>
                  <a:moveTo>
                    <a:pt x="793" y="1260"/>
                  </a:moveTo>
                  <a:lnTo>
                    <a:pt x="793" y="1148"/>
                  </a:lnTo>
                  <a:cubicBezTo>
                    <a:pt x="793" y="1144"/>
                    <a:pt x="796" y="1140"/>
                    <a:pt x="801" y="1140"/>
                  </a:cubicBezTo>
                  <a:cubicBezTo>
                    <a:pt x="805" y="1140"/>
                    <a:pt x="809" y="1144"/>
                    <a:pt x="809" y="1148"/>
                  </a:cubicBezTo>
                  <a:lnTo>
                    <a:pt x="809" y="1260"/>
                  </a:lnTo>
                  <a:cubicBezTo>
                    <a:pt x="809" y="1265"/>
                    <a:pt x="805" y="1268"/>
                    <a:pt x="801" y="1268"/>
                  </a:cubicBezTo>
                  <a:cubicBezTo>
                    <a:pt x="796" y="1268"/>
                    <a:pt x="793" y="1265"/>
                    <a:pt x="793" y="1260"/>
                  </a:cubicBezTo>
                  <a:close/>
                  <a:moveTo>
                    <a:pt x="793" y="1068"/>
                  </a:moveTo>
                  <a:lnTo>
                    <a:pt x="793" y="956"/>
                  </a:lnTo>
                  <a:cubicBezTo>
                    <a:pt x="793" y="952"/>
                    <a:pt x="796" y="948"/>
                    <a:pt x="801" y="948"/>
                  </a:cubicBezTo>
                  <a:cubicBezTo>
                    <a:pt x="805" y="948"/>
                    <a:pt x="809" y="952"/>
                    <a:pt x="809" y="956"/>
                  </a:cubicBezTo>
                  <a:lnTo>
                    <a:pt x="809" y="1068"/>
                  </a:lnTo>
                  <a:cubicBezTo>
                    <a:pt x="809" y="1073"/>
                    <a:pt x="805" y="1076"/>
                    <a:pt x="801" y="1076"/>
                  </a:cubicBezTo>
                  <a:cubicBezTo>
                    <a:pt x="796" y="1076"/>
                    <a:pt x="793" y="1073"/>
                    <a:pt x="793" y="1068"/>
                  </a:cubicBezTo>
                  <a:close/>
                  <a:moveTo>
                    <a:pt x="793" y="876"/>
                  </a:moveTo>
                  <a:lnTo>
                    <a:pt x="793" y="764"/>
                  </a:lnTo>
                  <a:cubicBezTo>
                    <a:pt x="793" y="760"/>
                    <a:pt x="796" y="756"/>
                    <a:pt x="801" y="756"/>
                  </a:cubicBezTo>
                  <a:cubicBezTo>
                    <a:pt x="805" y="756"/>
                    <a:pt x="809" y="760"/>
                    <a:pt x="809" y="764"/>
                  </a:cubicBezTo>
                  <a:lnTo>
                    <a:pt x="809" y="876"/>
                  </a:lnTo>
                  <a:cubicBezTo>
                    <a:pt x="809" y="881"/>
                    <a:pt x="805" y="884"/>
                    <a:pt x="801" y="884"/>
                  </a:cubicBezTo>
                  <a:cubicBezTo>
                    <a:pt x="796" y="884"/>
                    <a:pt x="793" y="881"/>
                    <a:pt x="793" y="876"/>
                  </a:cubicBezTo>
                  <a:close/>
                  <a:moveTo>
                    <a:pt x="793" y="684"/>
                  </a:moveTo>
                  <a:lnTo>
                    <a:pt x="793" y="572"/>
                  </a:lnTo>
                  <a:cubicBezTo>
                    <a:pt x="793" y="568"/>
                    <a:pt x="796" y="564"/>
                    <a:pt x="801" y="564"/>
                  </a:cubicBezTo>
                  <a:cubicBezTo>
                    <a:pt x="805" y="564"/>
                    <a:pt x="809" y="568"/>
                    <a:pt x="809" y="572"/>
                  </a:cubicBezTo>
                  <a:lnTo>
                    <a:pt x="809" y="684"/>
                  </a:lnTo>
                  <a:cubicBezTo>
                    <a:pt x="809" y="689"/>
                    <a:pt x="805" y="692"/>
                    <a:pt x="801" y="692"/>
                  </a:cubicBezTo>
                  <a:cubicBezTo>
                    <a:pt x="796" y="692"/>
                    <a:pt x="793" y="689"/>
                    <a:pt x="793" y="684"/>
                  </a:cubicBezTo>
                  <a:close/>
                  <a:moveTo>
                    <a:pt x="793" y="492"/>
                  </a:moveTo>
                  <a:lnTo>
                    <a:pt x="793" y="380"/>
                  </a:lnTo>
                  <a:cubicBezTo>
                    <a:pt x="793" y="376"/>
                    <a:pt x="796" y="372"/>
                    <a:pt x="801" y="372"/>
                  </a:cubicBezTo>
                  <a:cubicBezTo>
                    <a:pt x="805" y="372"/>
                    <a:pt x="809" y="376"/>
                    <a:pt x="809" y="380"/>
                  </a:cubicBezTo>
                  <a:lnTo>
                    <a:pt x="809" y="492"/>
                  </a:lnTo>
                  <a:cubicBezTo>
                    <a:pt x="809" y="497"/>
                    <a:pt x="805" y="500"/>
                    <a:pt x="801" y="500"/>
                  </a:cubicBezTo>
                  <a:cubicBezTo>
                    <a:pt x="796" y="500"/>
                    <a:pt x="793" y="497"/>
                    <a:pt x="793" y="492"/>
                  </a:cubicBezTo>
                  <a:close/>
                  <a:moveTo>
                    <a:pt x="793" y="300"/>
                  </a:moveTo>
                  <a:lnTo>
                    <a:pt x="793" y="188"/>
                  </a:lnTo>
                  <a:cubicBezTo>
                    <a:pt x="793" y="184"/>
                    <a:pt x="796" y="180"/>
                    <a:pt x="801" y="180"/>
                  </a:cubicBezTo>
                  <a:cubicBezTo>
                    <a:pt x="805" y="180"/>
                    <a:pt x="809" y="184"/>
                    <a:pt x="809" y="188"/>
                  </a:cubicBezTo>
                  <a:lnTo>
                    <a:pt x="809" y="300"/>
                  </a:lnTo>
                  <a:cubicBezTo>
                    <a:pt x="809" y="305"/>
                    <a:pt x="805" y="308"/>
                    <a:pt x="801" y="308"/>
                  </a:cubicBezTo>
                  <a:cubicBezTo>
                    <a:pt x="796" y="308"/>
                    <a:pt x="793" y="305"/>
                    <a:pt x="793" y="300"/>
                  </a:cubicBezTo>
                  <a:close/>
                  <a:moveTo>
                    <a:pt x="793" y="108"/>
                  </a:moveTo>
                  <a:lnTo>
                    <a:pt x="793" y="8"/>
                  </a:lnTo>
                  <a:lnTo>
                    <a:pt x="801" y="16"/>
                  </a:lnTo>
                  <a:lnTo>
                    <a:pt x="790" y="16"/>
                  </a:lnTo>
                  <a:cubicBezTo>
                    <a:pt x="785" y="16"/>
                    <a:pt x="782" y="12"/>
                    <a:pt x="782" y="8"/>
                  </a:cubicBezTo>
                  <a:cubicBezTo>
                    <a:pt x="782" y="3"/>
                    <a:pt x="785" y="0"/>
                    <a:pt x="790" y="0"/>
                  </a:cubicBezTo>
                  <a:lnTo>
                    <a:pt x="801" y="0"/>
                  </a:lnTo>
                  <a:cubicBezTo>
                    <a:pt x="805" y="0"/>
                    <a:pt x="809" y="3"/>
                    <a:pt x="809" y="8"/>
                  </a:cubicBezTo>
                  <a:lnTo>
                    <a:pt x="809" y="108"/>
                  </a:lnTo>
                  <a:cubicBezTo>
                    <a:pt x="809" y="113"/>
                    <a:pt x="805" y="116"/>
                    <a:pt x="801" y="116"/>
                  </a:cubicBezTo>
                  <a:cubicBezTo>
                    <a:pt x="796" y="116"/>
                    <a:pt x="793" y="113"/>
                    <a:pt x="793" y="108"/>
                  </a:cubicBezTo>
                  <a:close/>
                  <a:moveTo>
                    <a:pt x="710" y="16"/>
                  </a:moveTo>
                  <a:lnTo>
                    <a:pt x="598" y="16"/>
                  </a:lnTo>
                  <a:cubicBezTo>
                    <a:pt x="593" y="16"/>
                    <a:pt x="590" y="12"/>
                    <a:pt x="590" y="8"/>
                  </a:cubicBezTo>
                  <a:cubicBezTo>
                    <a:pt x="590" y="3"/>
                    <a:pt x="593" y="0"/>
                    <a:pt x="598" y="0"/>
                  </a:cubicBezTo>
                  <a:lnTo>
                    <a:pt x="710" y="0"/>
                  </a:lnTo>
                  <a:cubicBezTo>
                    <a:pt x="714" y="0"/>
                    <a:pt x="718" y="3"/>
                    <a:pt x="718" y="8"/>
                  </a:cubicBezTo>
                  <a:cubicBezTo>
                    <a:pt x="718" y="12"/>
                    <a:pt x="714" y="16"/>
                    <a:pt x="710" y="16"/>
                  </a:cubicBezTo>
                  <a:close/>
                  <a:moveTo>
                    <a:pt x="518" y="16"/>
                  </a:moveTo>
                  <a:lnTo>
                    <a:pt x="406" y="16"/>
                  </a:lnTo>
                  <a:cubicBezTo>
                    <a:pt x="401" y="16"/>
                    <a:pt x="398" y="12"/>
                    <a:pt x="398" y="8"/>
                  </a:cubicBezTo>
                  <a:cubicBezTo>
                    <a:pt x="398" y="3"/>
                    <a:pt x="401" y="0"/>
                    <a:pt x="406" y="0"/>
                  </a:cubicBezTo>
                  <a:lnTo>
                    <a:pt x="518" y="0"/>
                  </a:lnTo>
                  <a:cubicBezTo>
                    <a:pt x="522" y="0"/>
                    <a:pt x="526" y="3"/>
                    <a:pt x="526" y="8"/>
                  </a:cubicBezTo>
                  <a:cubicBezTo>
                    <a:pt x="526" y="12"/>
                    <a:pt x="522" y="16"/>
                    <a:pt x="518" y="16"/>
                  </a:cubicBezTo>
                  <a:close/>
                  <a:moveTo>
                    <a:pt x="326" y="16"/>
                  </a:moveTo>
                  <a:lnTo>
                    <a:pt x="214" y="16"/>
                  </a:lnTo>
                  <a:cubicBezTo>
                    <a:pt x="209" y="16"/>
                    <a:pt x="206" y="12"/>
                    <a:pt x="206" y="8"/>
                  </a:cubicBezTo>
                  <a:cubicBezTo>
                    <a:pt x="206" y="3"/>
                    <a:pt x="209" y="0"/>
                    <a:pt x="214" y="0"/>
                  </a:cubicBezTo>
                  <a:lnTo>
                    <a:pt x="326" y="0"/>
                  </a:lnTo>
                  <a:cubicBezTo>
                    <a:pt x="330" y="0"/>
                    <a:pt x="334" y="3"/>
                    <a:pt x="334" y="8"/>
                  </a:cubicBezTo>
                  <a:cubicBezTo>
                    <a:pt x="334" y="12"/>
                    <a:pt x="330" y="16"/>
                    <a:pt x="326" y="16"/>
                  </a:cubicBezTo>
                  <a:close/>
                  <a:moveTo>
                    <a:pt x="134" y="16"/>
                  </a:moveTo>
                  <a:lnTo>
                    <a:pt x="22" y="16"/>
                  </a:lnTo>
                  <a:cubicBezTo>
                    <a:pt x="17" y="16"/>
                    <a:pt x="14" y="12"/>
                    <a:pt x="14" y="8"/>
                  </a:cubicBezTo>
                  <a:cubicBezTo>
                    <a:pt x="14" y="3"/>
                    <a:pt x="17" y="0"/>
                    <a:pt x="22" y="0"/>
                  </a:cubicBezTo>
                  <a:lnTo>
                    <a:pt x="134" y="0"/>
                  </a:lnTo>
                  <a:cubicBezTo>
                    <a:pt x="138" y="0"/>
                    <a:pt x="142" y="3"/>
                    <a:pt x="142" y="8"/>
                  </a:cubicBezTo>
                  <a:cubicBezTo>
                    <a:pt x="142" y="12"/>
                    <a:pt x="138" y="16"/>
                    <a:pt x="134" y="16"/>
                  </a:cubicBezTo>
                  <a:close/>
                </a:path>
              </a:pathLst>
            </a:custGeom>
            <a:solidFill>
              <a:srgbClr val="000000"/>
            </a:solidFill>
            <a:ln w="9525">
              <a:solidFill>
                <a:srgbClr val="000000"/>
              </a:solidFill>
              <a:bevel/>
              <a:headEnd/>
              <a:tailEnd/>
            </a:ln>
          </p:spPr>
          <p:txBody>
            <a:bodyPr>
              <a:prstTxWarp prst="textNoShape">
                <a:avLst/>
              </a:prstTxWarp>
            </a:bodyPr>
            <a:lstStyle/>
            <a:p>
              <a:endParaRPr lang="en-US"/>
            </a:p>
          </p:txBody>
        </p:sp>
        <p:sp>
          <p:nvSpPr>
            <p:cNvPr id="66657" name="Rectangle 386"/>
            <p:cNvSpPr>
              <a:spLocks noChangeArrowheads="1"/>
            </p:cNvSpPr>
            <p:nvPr/>
          </p:nvSpPr>
          <p:spPr bwMode="auto">
            <a:xfrm>
              <a:off x="2193" y="2983"/>
              <a:ext cx="61" cy="136"/>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C</a:t>
              </a:r>
              <a:endParaRPr lang="en-US"/>
            </a:p>
          </p:txBody>
        </p:sp>
        <p:sp>
          <p:nvSpPr>
            <p:cNvPr id="66658" name="Line 387"/>
            <p:cNvSpPr>
              <a:spLocks noChangeShapeType="1"/>
            </p:cNvSpPr>
            <p:nvPr/>
          </p:nvSpPr>
          <p:spPr bwMode="auto">
            <a:xfrm>
              <a:off x="2158" y="3207"/>
              <a:ext cx="101"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59" name="Freeform 388"/>
            <p:cNvSpPr>
              <a:spLocks/>
            </p:cNvSpPr>
            <p:nvPr/>
          </p:nvSpPr>
          <p:spPr bwMode="auto">
            <a:xfrm>
              <a:off x="2251" y="3177"/>
              <a:ext cx="93" cy="61"/>
            </a:xfrm>
            <a:custGeom>
              <a:avLst/>
              <a:gdLst>
                <a:gd name="T0" fmla="*/ 0 w 93"/>
                <a:gd name="T1" fmla="*/ 0 h 61"/>
                <a:gd name="T2" fmla="*/ 93 w 93"/>
                <a:gd name="T3" fmla="*/ 30 h 61"/>
                <a:gd name="T4" fmla="*/ 0 w 93"/>
                <a:gd name="T5" fmla="*/ 61 h 61"/>
                <a:gd name="T6" fmla="*/ 0 w 93"/>
                <a:gd name="T7" fmla="*/ 0 h 61"/>
                <a:gd name="T8" fmla="*/ 0 60000 65536"/>
                <a:gd name="T9" fmla="*/ 0 60000 65536"/>
                <a:gd name="T10" fmla="*/ 0 60000 65536"/>
                <a:gd name="T11" fmla="*/ 0 60000 65536"/>
                <a:gd name="T12" fmla="*/ 0 w 93"/>
                <a:gd name="T13" fmla="*/ 0 h 61"/>
                <a:gd name="T14" fmla="*/ 93 w 93"/>
                <a:gd name="T15" fmla="*/ 61 h 61"/>
              </a:gdLst>
              <a:ahLst/>
              <a:cxnLst>
                <a:cxn ang="T8">
                  <a:pos x="T0" y="T1"/>
                </a:cxn>
                <a:cxn ang="T9">
                  <a:pos x="T2" y="T3"/>
                </a:cxn>
                <a:cxn ang="T10">
                  <a:pos x="T4" y="T5"/>
                </a:cxn>
                <a:cxn ang="T11">
                  <a:pos x="T6" y="T7"/>
                </a:cxn>
              </a:cxnLst>
              <a:rect l="T12" t="T13" r="T14" b="T15"/>
              <a:pathLst>
                <a:path w="93" h="61">
                  <a:moveTo>
                    <a:pt x="0" y="0"/>
                  </a:moveTo>
                  <a:lnTo>
                    <a:pt x="93"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sp>
          <p:nvSpPr>
            <p:cNvPr id="66660" name="Line 470"/>
            <p:cNvSpPr>
              <a:spLocks noChangeShapeType="1"/>
            </p:cNvSpPr>
            <p:nvPr/>
          </p:nvSpPr>
          <p:spPr bwMode="auto">
            <a:xfrm>
              <a:off x="2154" y="3556"/>
              <a:ext cx="101"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61" name="Freeform 471"/>
            <p:cNvSpPr>
              <a:spLocks/>
            </p:cNvSpPr>
            <p:nvPr/>
          </p:nvSpPr>
          <p:spPr bwMode="auto">
            <a:xfrm>
              <a:off x="2247" y="3526"/>
              <a:ext cx="93" cy="61"/>
            </a:xfrm>
            <a:custGeom>
              <a:avLst/>
              <a:gdLst>
                <a:gd name="T0" fmla="*/ 0 w 93"/>
                <a:gd name="T1" fmla="*/ 0 h 61"/>
                <a:gd name="T2" fmla="*/ 93 w 93"/>
                <a:gd name="T3" fmla="*/ 30 h 61"/>
                <a:gd name="T4" fmla="*/ 0 w 93"/>
                <a:gd name="T5" fmla="*/ 61 h 61"/>
                <a:gd name="T6" fmla="*/ 0 w 93"/>
                <a:gd name="T7" fmla="*/ 0 h 61"/>
                <a:gd name="T8" fmla="*/ 0 60000 65536"/>
                <a:gd name="T9" fmla="*/ 0 60000 65536"/>
                <a:gd name="T10" fmla="*/ 0 60000 65536"/>
                <a:gd name="T11" fmla="*/ 0 60000 65536"/>
                <a:gd name="T12" fmla="*/ 0 w 93"/>
                <a:gd name="T13" fmla="*/ 0 h 61"/>
                <a:gd name="T14" fmla="*/ 93 w 93"/>
                <a:gd name="T15" fmla="*/ 61 h 61"/>
              </a:gdLst>
              <a:ahLst/>
              <a:cxnLst>
                <a:cxn ang="T8">
                  <a:pos x="T0" y="T1"/>
                </a:cxn>
                <a:cxn ang="T9">
                  <a:pos x="T2" y="T3"/>
                </a:cxn>
                <a:cxn ang="T10">
                  <a:pos x="T4" y="T5"/>
                </a:cxn>
                <a:cxn ang="T11">
                  <a:pos x="T6" y="T7"/>
                </a:cxn>
              </a:cxnLst>
              <a:rect l="T12" t="T13" r="T14" b="T15"/>
              <a:pathLst>
                <a:path w="93" h="61">
                  <a:moveTo>
                    <a:pt x="0" y="0"/>
                  </a:moveTo>
                  <a:lnTo>
                    <a:pt x="93"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grpSp>
      <p:grpSp>
        <p:nvGrpSpPr>
          <p:cNvPr id="26" name="Group 477"/>
          <p:cNvGrpSpPr>
            <a:grpSpLocks/>
          </p:cNvGrpSpPr>
          <p:nvPr/>
        </p:nvGrpSpPr>
        <p:grpSpPr bwMode="auto">
          <a:xfrm>
            <a:off x="4268788" y="4735514"/>
            <a:ext cx="481012" cy="1069975"/>
            <a:chOff x="1729" y="2983"/>
            <a:chExt cx="303" cy="674"/>
          </a:xfrm>
        </p:grpSpPr>
        <p:sp>
          <p:nvSpPr>
            <p:cNvPr id="66644" name="Rectangle 373"/>
            <p:cNvSpPr>
              <a:spLocks noChangeArrowheads="1"/>
            </p:cNvSpPr>
            <p:nvPr/>
          </p:nvSpPr>
          <p:spPr bwMode="auto">
            <a:xfrm>
              <a:off x="1732" y="3133"/>
              <a:ext cx="297" cy="521"/>
            </a:xfrm>
            <a:prstGeom prst="rect">
              <a:avLst/>
            </a:prstGeom>
            <a:solidFill>
              <a:srgbClr val="CCFFFF"/>
            </a:solidFill>
            <a:ln w="9525">
              <a:noFill/>
              <a:miter lim="800000"/>
              <a:headEnd/>
              <a:tailEnd/>
            </a:ln>
          </p:spPr>
          <p:txBody>
            <a:bodyPr>
              <a:prstTxWarp prst="textNoShape">
                <a:avLst/>
              </a:prstTxWarp>
            </a:bodyPr>
            <a:lstStyle/>
            <a:p>
              <a:pPr eaLnBrk="0" hangingPunct="0"/>
              <a:endParaRPr lang="en-US"/>
            </a:p>
          </p:txBody>
        </p:sp>
        <p:sp>
          <p:nvSpPr>
            <p:cNvPr id="66645" name="Freeform 374"/>
            <p:cNvSpPr>
              <a:spLocks noEditPoints="1"/>
            </p:cNvSpPr>
            <p:nvPr/>
          </p:nvSpPr>
          <p:spPr bwMode="auto">
            <a:xfrm>
              <a:off x="1729" y="3130"/>
              <a:ext cx="303" cy="527"/>
            </a:xfrm>
            <a:custGeom>
              <a:avLst/>
              <a:gdLst>
                <a:gd name="T0" fmla="*/ 0 w 809"/>
                <a:gd name="T1" fmla="*/ 0 h 1406"/>
                <a:gd name="T2" fmla="*/ 0 w 809"/>
                <a:gd name="T3" fmla="*/ 0 h 1406"/>
                <a:gd name="T4" fmla="*/ 0 w 809"/>
                <a:gd name="T5" fmla="*/ 0 h 1406"/>
                <a:gd name="T6" fmla="*/ 0 w 809"/>
                <a:gd name="T7" fmla="*/ 0 h 1406"/>
                <a:gd name="T8" fmla="*/ 0 w 809"/>
                <a:gd name="T9" fmla="*/ 0 h 1406"/>
                <a:gd name="T10" fmla="*/ 0 w 809"/>
                <a:gd name="T11" fmla="*/ 0 h 1406"/>
                <a:gd name="T12" fmla="*/ 0 w 809"/>
                <a:gd name="T13" fmla="*/ 0 h 1406"/>
                <a:gd name="T14" fmla="*/ 0 w 809"/>
                <a:gd name="T15" fmla="*/ 0 h 1406"/>
                <a:gd name="T16" fmla="*/ 0 w 809"/>
                <a:gd name="T17" fmla="*/ 0 h 1406"/>
                <a:gd name="T18" fmla="*/ 0 w 809"/>
                <a:gd name="T19" fmla="*/ 0 h 1406"/>
                <a:gd name="T20" fmla="*/ 0 w 809"/>
                <a:gd name="T21" fmla="*/ 0 h 1406"/>
                <a:gd name="T22" fmla="*/ 0 w 809"/>
                <a:gd name="T23" fmla="*/ 0 h 1406"/>
                <a:gd name="T24" fmla="*/ 0 w 809"/>
                <a:gd name="T25" fmla="*/ 0 h 1406"/>
                <a:gd name="T26" fmla="*/ 0 w 809"/>
                <a:gd name="T27" fmla="*/ 0 h 1406"/>
                <a:gd name="T28" fmla="*/ 0 w 809"/>
                <a:gd name="T29" fmla="*/ 0 h 1406"/>
                <a:gd name="T30" fmla="*/ 0 w 809"/>
                <a:gd name="T31" fmla="*/ 0 h 1406"/>
                <a:gd name="T32" fmla="*/ 0 w 809"/>
                <a:gd name="T33" fmla="*/ 0 h 1406"/>
                <a:gd name="T34" fmla="*/ 0 w 809"/>
                <a:gd name="T35" fmla="*/ 0 h 1406"/>
                <a:gd name="T36" fmla="*/ 0 w 809"/>
                <a:gd name="T37" fmla="*/ 0 h 1406"/>
                <a:gd name="T38" fmla="*/ 0 w 809"/>
                <a:gd name="T39" fmla="*/ 0 h 1406"/>
                <a:gd name="T40" fmla="*/ 0 w 809"/>
                <a:gd name="T41" fmla="*/ 0 h 1406"/>
                <a:gd name="T42" fmla="*/ 0 w 809"/>
                <a:gd name="T43" fmla="*/ 0 h 1406"/>
                <a:gd name="T44" fmla="*/ 0 w 809"/>
                <a:gd name="T45" fmla="*/ 0 h 1406"/>
                <a:gd name="T46" fmla="*/ 0 w 809"/>
                <a:gd name="T47" fmla="*/ 0 h 1406"/>
                <a:gd name="T48" fmla="*/ 0 w 809"/>
                <a:gd name="T49" fmla="*/ 0 h 1406"/>
                <a:gd name="T50" fmla="*/ 0 w 809"/>
                <a:gd name="T51" fmla="*/ 0 h 1406"/>
                <a:gd name="T52" fmla="*/ 0 w 809"/>
                <a:gd name="T53" fmla="*/ 0 h 1406"/>
                <a:gd name="T54" fmla="*/ 0 w 809"/>
                <a:gd name="T55" fmla="*/ 0 h 1406"/>
                <a:gd name="T56" fmla="*/ 0 w 809"/>
                <a:gd name="T57" fmla="*/ 0 h 1406"/>
                <a:gd name="T58" fmla="*/ 0 w 809"/>
                <a:gd name="T59" fmla="*/ 0 h 1406"/>
                <a:gd name="T60" fmla="*/ 0 w 809"/>
                <a:gd name="T61" fmla="*/ 0 h 1406"/>
                <a:gd name="T62" fmla="*/ 0 w 809"/>
                <a:gd name="T63" fmla="*/ 0 h 1406"/>
                <a:gd name="T64" fmla="*/ 0 w 809"/>
                <a:gd name="T65" fmla="*/ 0 h 1406"/>
                <a:gd name="T66" fmla="*/ 0 w 809"/>
                <a:gd name="T67" fmla="*/ 0 h 1406"/>
                <a:gd name="T68" fmla="*/ 0 w 809"/>
                <a:gd name="T69" fmla="*/ 0 h 1406"/>
                <a:gd name="T70" fmla="*/ 0 w 809"/>
                <a:gd name="T71" fmla="*/ 0 h 1406"/>
                <a:gd name="T72" fmla="*/ 0 w 809"/>
                <a:gd name="T73" fmla="*/ 0 h 1406"/>
                <a:gd name="T74" fmla="*/ 0 w 809"/>
                <a:gd name="T75" fmla="*/ 0 h 1406"/>
                <a:gd name="T76" fmla="*/ 0 w 809"/>
                <a:gd name="T77" fmla="*/ 0 h 1406"/>
                <a:gd name="T78" fmla="*/ 0 w 809"/>
                <a:gd name="T79" fmla="*/ 0 h 1406"/>
                <a:gd name="T80" fmla="*/ 0 w 809"/>
                <a:gd name="T81" fmla="*/ 0 h 1406"/>
                <a:gd name="T82" fmla="*/ 0 w 809"/>
                <a:gd name="T83" fmla="*/ 0 h 1406"/>
                <a:gd name="T84" fmla="*/ 0 w 809"/>
                <a:gd name="T85" fmla="*/ 0 h 1406"/>
                <a:gd name="T86" fmla="*/ 0 w 809"/>
                <a:gd name="T87" fmla="*/ 0 h 1406"/>
                <a:gd name="T88" fmla="*/ 0 w 809"/>
                <a:gd name="T89" fmla="*/ 0 h 1406"/>
                <a:gd name="T90" fmla="*/ 0 w 809"/>
                <a:gd name="T91" fmla="*/ 0 h 1406"/>
                <a:gd name="T92" fmla="*/ 0 w 809"/>
                <a:gd name="T93" fmla="*/ 0 h 1406"/>
                <a:gd name="T94" fmla="*/ 0 w 809"/>
                <a:gd name="T95" fmla="*/ 0 h 1406"/>
                <a:gd name="T96" fmla="*/ 0 w 809"/>
                <a:gd name="T97" fmla="*/ 0 h 1406"/>
                <a:gd name="T98" fmla="*/ 0 w 809"/>
                <a:gd name="T99" fmla="*/ 0 h 1406"/>
                <a:gd name="T100" fmla="*/ 0 w 809"/>
                <a:gd name="T101" fmla="*/ 0 h 1406"/>
                <a:gd name="T102" fmla="*/ 0 w 809"/>
                <a:gd name="T103" fmla="*/ 0 h 1406"/>
                <a:gd name="T104" fmla="*/ 0 w 809"/>
                <a:gd name="T105" fmla="*/ 0 h 1406"/>
                <a:gd name="T106" fmla="*/ 0 w 809"/>
                <a:gd name="T107" fmla="*/ 0 h 1406"/>
                <a:gd name="T108" fmla="*/ 0 w 809"/>
                <a:gd name="T109" fmla="*/ 0 h 1406"/>
                <a:gd name="T110" fmla="*/ 0 w 809"/>
                <a:gd name="T111" fmla="*/ 0 h 1406"/>
                <a:gd name="T112" fmla="*/ 0 w 809"/>
                <a:gd name="T113" fmla="*/ 0 h 14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9"/>
                <a:gd name="T172" fmla="*/ 0 h 1406"/>
                <a:gd name="T173" fmla="*/ 809 w 809"/>
                <a:gd name="T174" fmla="*/ 1406 h 14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9" h="1406">
                  <a:moveTo>
                    <a:pt x="16" y="24"/>
                  </a:moveTo>
                  <a:lnTo>
                    <a:pt x="16" y="136"/>
                  </a:lnTo>
                  <a:cubicBezTo>
                    <a:pt x="16" y="140"/>
                    <a:pt x="13" y="144"/>
                    <a:pt x="8" y="144"/>
                  </a:cubicBezTo>
                  <a:cubicBezTo>
                    <a:pt x="4" y="144"/>
                    <a:pt x="0" y="140"/>
                    <a:pt x="0" y="136"/>
                  </a:cubicBezTo>
                  <a:lnTo>
                    <a:pt x="0" y="24"/>
                  </a:lnTo>
                  <a:cubicBezTo>
                    <a:pt x="0" y="19"/>
                    <a:pt x="4" y="16"/>
                    <a:pt x="8" y="16"/>
                  </a:cubicBezTo>
                  <a:cubicBezTo>
                    <a:pt x="13" y="16"/>
                    <a:pt x="16" y="19"/>
                    <a:pt x="16" y="24"/>
                  </a:cubicBezTo>
                  <a:close/>
                  <a:moveTo>
                    <a:pt x="16" y="216"/>
                  </a:moveTo>
                  <a:lnTo>
                    <a:pt x="16" y="328"/>
                  </a:lnTo>
                  <a:cubicBezTo>
                    <a:pt x="16" y="332"/>
                    <a:pt x="13" y="336"/>
                    <a:pt x="8" y="336"/>
                  </a:cubicBezTo>
                  <a:cubicBezTo>
                    <a:pt x="4" y="336"/>
                    <a:pt x="0" y="332"/>
                    <a:pt x="0" y="328"/>
                  </a:cubicBezTo>
                  <a:lnTo>
                    <a:pt x="0" y="216"/>
                  </a:lnTo>
                  <a:cubicBezTo>
                    <a:pt x="0" y="211"/>
                    <a:pt x="4" y="208"/>
                    <a:pt x="8" y="208"/>
                  </a:cubicBezTo>
                  <a:cubicBezTo>
                    <a:pt x="13" y="208"/>
                    <a:pt x="16" y="211"/>
                    <a:pt x="16" y="216"/>
                  </a:cubicBezTo>
                  <a:close/>
                  <a:moveTo>
                    <a:pt x="16" y="408"/>
                  </a:moveTo>
                  <a:lnTo>
                    <a:pt x="16" y="520"/>
                  </a:lnTo>
                  <a:cubicBezTo>
                    <a:pt x="16" y="524"/>
                    <a:pt x="13" y="528"/>
                    <a:pt x="8" y="528"/>
                  </a:cubicBezTo>
                  <a:cubicBezTo>
                    <a:pt x="4" y="528"/>
                    <a:pt x="0" y="524"/>
                    <a:pt x="0" y="520"/>
                  </a:cubicBezTo>
                  <a:lnTo>
                    <a:pt x="0" y="408"/>
                  </a:lnTo>
                  <a:cubicBezTo>
                    <a:pt x="0" y="403"/>
                    <a:pt x="4" y="400"/>
                    <a:pt x="8" y="400"/>
                  </a:cubicBezTo>
                  <a:cubicBezTo>
                    <a:pt x="13" y="400"/>
                    <a:pt x="16" y="403"/>
                    <a:pt x="16" y="408"/>
                  </a:cubicBezTo>
                  <a:close/>
                  <a:moveTo>
                    <a:pt x="16" y="600"/>
                  </a:moveTo>
                  <a:lnTo>
                    <a:pt x="16" y="712"/>
                  </a:lnTo>
                  <a:cubicBezTo>
                    <a:pt x="16" y="716"/>
                    <a:pt x="13" y="720"/>
                    <a:pt x="8" y="720"/>
                  </a:cubicBezTo>
                  <a:cubicBezTo>
                    <a:pt x="4" y="720"/>
                    <a:pt x="0" y="716"/>
                    <a:pt x="0" y="712"/>
                  </a:cubicBezTo>
                  <a:lnTo>
                    <a:pt x="0" y="600"/>
                  </a:lnTo>
                  <a:cubicBezTo>
                    <a:pt x="0" y="595"/>
                    <a:pt x="4" y="592"/>
                    <a:pt x="8" y="592"/>
                  </a:cubicBezTo>
                  <a:cubicBezTo>
                    <a:pt x="13" y="592"/>
                    <a:pt x="16" y="595"/>
                    <a:pt x="16" y="600"/>
                  </a:cubicBezTo>
                  <a:close/>
                  <a:moveTo>
                    <a:pt x="16" y="792"/>
                  </a:moveTo>
                  <a:lnTo>
                    <a:pt x="16" y="904"/>
                  </a:lnTo>
                  <a:cubicBezTo>
                    <a:pt x="16" y="908"/>
                    <a:pt x="13" y="912"/>
                    <a:pt x="8" y="912"/>
                  </a:cubicBezTo>
                  <a:cubicBezTo>
                    <a:pt x="4" y="912"/>
                    <a:pt x="0" y="908"/>
                    <a:pt x="0" y="904"/>
                  </a:cubicBezTo>
                  <a:lnTo>
                    <a:pt x="0" y="792"/>
                  </a:lnTo>
                  <a:cubicBezTo>
                    <a:pt x="0" y="787"/>
                    <a:pt x="4" y="784"/>
                    <a:pt x="8" y="784"/>
                  </a:cubicBezTo>
                  <a:cubicBezTo>
                    <a:pt x="13" y="784"/>
                    <a:pt x="16" y="787"/>
                    <a:pt x="16" y="792"/>
                  </a:cubicBezTo>
                  <a:close/>
                  <a:moveTo>
                    <a:pt x="16" y="984"/>
                  </a:moveTo>
                  <a:lnTo>
                    <a:pt x="16" y="1096"/>
                  </a:lnTo>
                  <a:cubicBezTo>
                    <a:pt x="16" y="1100"/>
                    <a:pt x="13" y="1104"/>
                    <a:pt x="8" y="1104"/>
                  </a:cubicBezTo>
                  <a:cubicBezTo>
                    <a:pt x="4" y="1104"/>
                    <a:pt x="0" y="1100"/>
                    <a:pt x="0" y="1096"/>
                  </a:cubicBezTo>
                  <a:lnTo>
                    <a:pt x="0" y="984"/>
                  </a:lnTo>
                  <a:cubicBezTo>
                    <a:pt x="0" y="979"/>
                    <a:pt x="4" y="976"/>
                    <a:pt x="8" y="976"/>
                  </a:cubicBezTo>
                  <a:cubicBezTo>
                    <a:pt x="13" y="976"/>
                    <a:pt x="16" y="979"/>
                    <a:pt x="16" y="984"/>
                  </a:cubicBezTo>
                  <a:close/>
                  <a:moveTo>
                    <a:pt x="16" y="1176"/>
                  </a:moveTo>
                  <a:lnTo>
                    <a:pt x="16" y="1288"/>
                  </a:lnTo>
                  <a:cubicBezTo>
                    <a:pt x="16" y="1292"/>
                    <a:pt x="13" y="1296"/>
                    <a:pt x="8" y="1296"/>
                  </a:cubicBezTo>
                  <a:cubicBezTo>
                    <a:pt x="4" y="1296"/>
                    <a:pt x="0" y="1292"/>
                    <a:pt x="0" y="1288"/>
                  </a:cubicBezTo>
                  <a:lnTo>
                    <a:pt x="0" y="1176"/>
                  </a:lnTo>
                  <a:cubicBezTo>
                    <a:pt x="0" y="1171"/>
                    <a:pt x="4" y="1168"/>
                    <a:pt x="8" y="1168"/>
                  </a:cubicBezTo>
                  <a:cubicBezTo>
                    <a:pt x="13" y="1168"/>
                    <a:pt x="16" y="1171"/>
                    <a:pt x="16" y="1176"/>
                  </a:cubicBezTo>
                  <a:close/>
                  <a:moveTo>
                    <a:pt x="16" y="1368"/>
                  </a:moveTo>
                  <a:lnTo>
                    <a:pt x="16" y="1398"/>
                  </a:lnTo>
                  <a:lnTo>
                    <a:pt x="8" y="1390"/>
                  </a:lnTo>
                  <a:lnTo>
                    <a:pt x="90" y="1390"/>
                  </a:lnTo>
                  <a:cubicBezTo>
                    <a:pt x="95" y="1390"/>
                    <a:pt x="98" y="1393"/>
                    <a:pt x="98" y="1398"/>
                  </a:cubicBezTo>
                  <a:cubicBezTo>
                    <a:pt x="98" y="1402"/>
                    <a:pt x="95" y="1406"/>
                    <a:pt x="90" y="1406"/>
                  </a:cubicBezTo>
                  <a:lnTo>
                    <a:pt x="8" y="1406"/>
                  </a:lnTo>
                  <a:cubicBezTo>
                    <a:pt x="4" y="1406"/>
                    <a:pt x="0" y="1402"/>
                    <a:pt x="0" y="1398"/>
                  </a:cubicBezTo>
                  <a:lnTo>
                    <a:pt x="0" y="1368"/>
                  </a:lnTo>
                  <a:cubicBezTo>
                    <a:pt x="0" y="1363"/>
                    <a:pt x="4" y="1360"/>
                    <a:pt x="8" y="1360"/>
                  </a:cubicBezTo>
                  <a:cubicBezTo>
                    <a:pt x="13" y="1360"/>
                    <a:pt x="16" y="1363"/>
                    <a:pt x="16" y="1368"/>
                  </a:cubicBezTo>
                  <a:close/>
                  <a:moveTo>
                    <a:pt x="170" y="1390"/>
                  </a:moveTo>
                  <a:lnTo>
                    <a:pt x="282" y="1390"/>
                  </a:lnTo>
                  <a:cubicBezTo>
                    <a:pt x="287" y="1390"/>
                    <a:pt x="290" y="1393"/>
                    <a:pt x="290" y="1398"/>
                  </a:cubicBezTo>
                  <a:cubicBezTo>
                    <a:pt x="290" y="1402"/>
                    <a:pt x="287" y="1406"/>
                    <a:pt x="282" y="1406"/>
                  </a:cubicBezTo>
                  <a:lnTo>
                    <a:pt x="170" y="1406"/>
                  </a:lnTo>
                  <a:cubicBezTo>
                    <a:pt x="166" y="1406"/>
                    <a:pt x="162" y="1402"/>
                    <a:pt x="162" y="1398"/>
                  </a:cubicBezTo>
                  <a:cubicBezTo>
                    <a:pt x="162" y="1393"/>
                    <a:pt x="166" y="1390"/>
                    <a:pt x="170" y="1390"/>
                  </a:cubicBezTo>
                  <a:close/>
                  <a:moveTo>
                    <a:pt x="362" y="1390"/>
                  </a:moveTo>
                  <a:lnTo>
                    <a:pt x="474" y="1390"/>
                  </a:lnTo>
                  <a:cubicBezTo>
                    <a:pt x="479" y="1390"/>
                    <a:pt x="482" y="1393"/>
                    <a:pt x="482" y="1398"/>
                  </a:cubicBezTo>
                  <a:cubicBezTo>
                    <a:pt x="482" y="1402"/>
                    <a:pt x="479" y="1406"/>
                    <a:pt x="474" y="1406"/>
                  </a:cubicBezTo>
                  <a:lnTo>
                    <a:pt x="362" y="1406"/>
                  </a:lnTo>
                  <a:cubicBezTo>
                    <a:pt x="358" y="1406"/>
                    <a:pt x="354" y="1402"/>
                    <a:pt x="354" y="1398"/>
                  </a:cubicBezTo>
                  <a:cubicBezTo>
                    <a:pt x="354" y="1393"/>
                    <a:pt x="358" y="1390"/>
                    <a:pt x="362" y="1390"/>
                  </a:cubicBezTo>
                  <a:close/>
                  <a:moveTo>
                    <a:pt x="554" y="1390"/>
                  </a:moveTo>
                  <a:lnTo>
                    <a:pt x="666" y="1390"/>
                  </a:lnTo>
                  <a:cubicBezTo>
                    <a:pt x="671" y="1390"/>
                    <a:pt x="674" y="1393"/>
                    <a:pt x="674" y="1398"/>
                  </a:cubicBezTo>
                  <a:cubicBezTo>
                    <a:pt x="674" y="1402"/>
                    <a:pt x="671" y="1406"/>
                    <a:pt x="666" y="1406"/>
                  </a:cubicBezTo>
                  <a:lnTo>
                    <a:pt x="554" y="1406"/>
                  </a:lnTo>
                  <a:cubicBezTo>
                    <a:pt x="550" y="1406"/>
                    <a:pt x="546" y="1402"/>
                    <a:pt x="546" y="1398"/>
                  </a:cubicBezTo>
                  <a:cubicBezTo>
                    <a:pt x="546" y="1393"/>
                    <a:pt x="550" y="1390"/>
                    <a:pt x="554" y="1390"/>
                  </a:cubicBezTo>
                  <a:close/>
                  <a:moveTo>
                    <a:pt x="746" y="1390"/>
                  </a:moveTo>
                  <a:lnTo>
                    <a:pt x="801" y="1390"/>
                  </a:lnTo>
                  <a:lnTo>
                    <a:pt x="793" y="1398"/>
                  </a:lnTo>
                  <a:lnTo>
                    <a:pt x="793" y="1340"/>
                  </a:lnTo>
                  <a:cubicBezTo>
                    <a:pt x="793" y="1336"/>
                    <a:pt x="797" y="1332"/>
                    <a:pt x="801" y="1332"/>
                  </a:cubicBezTo>
                  <a:cubicBezTo>
                    <a:pt x="806" y="1332"/>
                    <a:pt x="809" y="1336"/>
                    <a:pt x="809" y="1340"/>
                  </a:cubicBezTo>
                  <a:lnTo>
                    <a:pt x="809" y="1398"/>
                  </a:lnTo>
                  <a:cubicBezTo>
                    <a:pt x="809" y="1402"/>
                    <a:pt x="806" y="1406"/>
                    <a:pt x="801" y="1406"/>
                  </a:cubicBezTo>
                  <a:lnTo>
                    <a:pt x="746" y="1406"/>
                  </a:lnTo>
                  <a:cubicBezTo>
                    <a:pt x="742" y="1406"/>
                    <a:pt x="738" y="1402"/>
                    <a:pt x="738" y="1398"/>
                  </a:cubicBezTo>
                  <a:cubicBezTo>
                    <a:pt x="738" y="1393"/>
                    <a:pt x="742" y="1390"/>
                    <a:pt x="746" y="1390"/>
                  </a:cubicBezTo>
                  <a:close/>
                  <a:moveTo>
                    <a:pt x="793" y="1260"/>
                  </a:moveTo>
                  <a:lnTo>
                    <a:pt x="793" y="1148"/>
                  </a:lnTo>
                  <a:cubicBezTo>
                    <a:pt x="793" y="1144"/>
                    <a:pt x="797" y="1140"/>
                    <a:pt x="801" y="1140"/>
                  </a:cubicBezTo>
                  <a:cubicBezTo>
                    <a:pt x="806" y="1140"/>
                    <a:pt x="809" y="1144"/>
                    <a:pt x="809" y="1148"/>
                  </a:cubicBezTo>
                  <a:lnTo>
                    <a:pt x="809" y="1260"/>
                  </a:lnTo>
                  <a:cubicBezTo>
                    <a:pt x="809" y="1265"/>
                    <a:pt x="806" y="1268"/>
                    <a:pt x="801" y="1268"/>
                  </a:cubicBezTo>
                  <a:cubicBezTo>
                    <a:pt x="797" y="1268"/>
                    <a:pt x="793" y="1265"/>
                    <a:pt x="793" y="1260"/>
                  </a:cubicBezTo>
                  <a:close/>
                  <a:moveTo>
                    <a:pt x="793" y="1068"/>
                  </a:moveTo>
                  <a:lnTo>
                    <a:pt x="793" y="956"/>
                  </a:lnTo>
                  <a:cubicBezTo>
                    <a:pt x="793" y="952"/>
                    <a:pt x="797" y="948"/>
                    <a:pt x="801" y="948"/>
                  </a:cubicBezTo>
                  <a:cubicBezTo>
                    <a:pt x="806" y="948"/>
                    <a:pt x="809" y="952"/>
                    <a:pt x="809" y="956"/>
                  </a:cubicBezTo>
                  <a:lnTo>
                    <a:pt x="809" y="1068"/>
                  </a:lnTo>
                  <a:cubicBezTo>
                    <a:pt x="809" y="1073"/>
                    <a:pt x="806" y="1076"/>
                    <a:pt x="801" y="1076"/>
                  </a:cubicBezTo>
                  <a:cubicBezTo>
                    <a:pt x="797" y="1076"/>
                    <a:pt x="793" y="1073"/>
                    <a:pt x="793" y="1068"/>
                  </a:cubicBezTo>
                  <a:close/>
                  <a:moveTo>
                    <a:pt x="793" y="876"/>
                  </a:moveTo>
                  <a:lnTo>
                    <a:pt x="793" y="764"/>
                  </a:lnTo>
                  <a:cubicBezTo>
                    <a:pt x="793" y="760"/>
                    <a:pt x="797" y="756"/>
                    <a:pt x="801" y="756"/>
                  </a:cubicBezTo>
                  <a:cubicBezTo>
                    <a:pt x="806" y="756"/>
                    <a:pt x="809" y="760"/>
                    <a:pt x="809" y="764"/>
                  </a:cubicBezTo>
                  <a:lnTo>
                    <a:pt x="809" y="876"/>
                  </a:lnTo>
                  <a:cubicBezTo>
                    <a:pt x="809" y="881"/>
                    <a:pt x="806" y="884"/>
                    <a:pt x="801" y="884"/>
                  </a:cubicBezTo>
                  <a:cubicBezTo>
                    <a:pt x="797" y="884"/>
                    <a:pt x="793" y="881"/>
                    <a:pt x="793" y="876"/>
                  </a:cubicBezTo>
                  <a:close/>
                  <a:moveTo>
                    <a:pt x="793" y="684"/>
                  </a:moveTo>
                  <a:lnTo>
                    <a:pt x="793" y="572"/>
                  </a:lnTo>
                  <a:cubicBezTo>
                    <a:pt x="793" y="568"/>
                    <a:pt x="797" y="564"/>
                    <a:pt x="801" y="564"/>
                  </a:cubicBezTo>
                  <a:cubicBezTo>
                    <a:pt x="806" y="564"/>
                    <a:pt x="809" y="568"/>
                    <a:pt x="809" y="572"/>
                  </a:cubicBezTo>
                  <a:lnTo>
                    <a:pt x="809" y="684"/>
                  </a:lnTo>
                  <a:cubicBezTo>
                    <a:pt x="809" y="689"/>
                    <a:pt x="806" y="692"/>
                    <a:pt x="801" y="692"/>
                  </a:cubicBezTo>
                  <a:cubicBezTo>
                    <a:pt x="797" y="692"/>
                    <a:pt x="793" y="689"/>
                    <a:pt x="793" y="684"/>
                  </a:cubicBezTo>
                  <a:close/>
                  <a:moveTo>
                    <a:pt x="793" y="492"/>
                  </a:moveTo>
                  <a:lnTo>
                    <a:pt x="793" y="380"/>
                  </a:lnTo>
                  <a:cubicBezTo>
                    <a:pt x="793" y="376"/>
                    <a:pt x="797" y="372"/>
                    <a:pt x="801" y="372"/>
                  </a:cubicBezTo>
                  <a:cubicBezTo>
                    <a:pt x="806" y="372"/>
                    <a:pt x="809" y="376"/>
                    <a:pt x="809" y="380"/>
                  </a:cubicBezTo>
                  <a:lnTo>
                    <a:pt x="809" y="492"/>
                  </a:lnTo>
                  <a:cubicBezTo>
                    <a:pt x="809" y="497"/>
                    <a:pt x="806" y="500"/>
                    <a:pt x="801" y="500"/>
                  </a:cubicBezTo>
                  <a:cubicBezTo>
                    <a:pt x="797" y="500"/>
                    <a:pt x="793" y="497"/>
                    <a:pt x="793" y="492"/>
                  </a:cubicBezTo>
                  <a:close/>
                  <a:moveTo>
                    <a:pt x="793" y="300"/>
                  </a:moveTo>
                  <a:lnTo>
                    <a:pt x="793" y="188"/>
                  </a:lnTo>
                  <a:cubicBezTo>
                    <a:pt x="793" y="184"/>
                    <a:pt x="797" y="180"/>
                    <a:pt x="801" y="180"/>
                  </a:cubicBezTo>
                  <a:cubicBezTo>
                    <a:pt x="806" y="180"/>
                    <a:pt x="809" y="184"/>
                    <a:pt x="809" y="188"/>
                  </a:cubicBezTo>
                  <a:lnTo>
                    <a:pt x="809" y="300"/>
                  </a:lnTo>
                  <a:cubicBezTo>
                    <a:pt x="809" y="305"/>
                    <a:pt x="806" y="308"/>
                    <a:pt x="801" y="308"/>
                  </a:cubicBezTo>
                  <a:cubicBezTo>
                    <a:pt x="797" y="308"/>
                    <a:pt x="793" y="305"/>
                    <a:pt x="793" y="300"/>
                  </a:cubicBezTo>
                  <a:close/>
                  <a:moveTo>
                    <a:pt x="793" y="108"/>
                  </a:moveTo>
                  <a:lnTo>
                    <a:pt x="793" y="8"/>
                  </a:lnTo>
                  <a:lnTo>
                    <a:pt x="801" y="16"/>
                  </a:lnTo>
                  <a:lnTo>
                    <a:pt x="790" y="16"/>
                  </a:lnTo>
                  <a:cubicBezTo>
                    <a:pt x="786" y="16"/>
                    <a:pt x="782" y="12"/>
                    <a:pt x="782" y="8"/>
                  </a:cubicBezTo>
                  <a:cubicBezTo>
                    <a:pt x="782" y="3"/>
                    <a:pt x="786" y="0"/>
                    <a:pt x="790" y="0"/>
                  </a:cubicBezTo>
                  <a:lnTo>
                    <a:pt x="801" y="0"/>
                  </a:lnTo>
                  <a:cubicBezTo>
                    <a:pt x="806" y="0"/>
                    <a:pt x="809" y="3"/>
                    <a:pt x="809" y="8"/>
                  </a:cubicBezTo>
                  <a:lnTo>
                    <a:pt x="809" y="108"/>
                  </a:lnTo>
                  <a:cubicBezTo>
                    <a:pt x="809" y="113"/>
                    <a:pt x="806" y="116"/>
                    <a:pt x="801" y="116"/>
                  </a:cubicBezTo>
                  <a:cubicBezTo>
                    <a:pt x="797" y="116"/>
                    <a:pt x="793" y="113"/>
                    <a:pt x="793" y="108"/>
                  </a:cubicBezTo>
                  <a:close/>
                  <a:moveTo>
                    <a:pt x="710" y="16"/>
                  </a:moveTo>
                  <a:lnTo>
                    <a:pt x="598" y="16"/>
                  </a:lnTo>
                  <a:cubicBezTo>
                    <a:pt x="594" y="16"/>
                    <a:pt x="590" y="12"/>
                    <a:pt x="590" y="8"/>
                  </a:cubicBezTo>
                  <a:cubicBezTo>
                    <a:pt x="590" y="3"/>
                    <a:pt x="594" y="0"/>
                    <a:pt x="598" y="0"/>
                  </a:cubicBezTo>
                  <a:lnTo>
                    <a:pt x="710" y="0"/>
                  </a:lnTo>
                  <a:cubicBezTo>
                    <a:pt x="714" y="0"/>
                    <a:pt x="718" y="3"/>
                    <a:pt x="718" y="8"/>
                  </a:cubicBezTo>
                  <a:cubicBezTo>
                    <a:pt x="718" y="12"/>
                    <a:pt x="714" y="16"/>
                    <a:pt x="710" y="16"/>
                  </a:cubicBezTo>
                  <a:close/>
                  <a:moveTo>
                    <a:pt x="518" y="16"/>
                  </a:moveTo>
                  <a:lnTo>
                    <a:pt x="406" y="16"/>
                  </a:lnTo>
                  <a:cubicBezTo>
                    <a:pt x="402" y="16"/>
                    <a:pt x="398" y="12"/>
                    <a:pt x="398" y="8"/>
                  </a:cubicBezTo>
                  <a:cubicBezTo>
                    <a:pt x="398" y="3"/>
                    <a:pt x="402" y="0"/>
                    <a:pt x="406" y="0"/>
                  </a:cubicBezTo>
                  <a:lnTo>
                    <a:pt x="518" y="0"/>
                  </a:lnTo>
                  <a:cubicBezTo>
                    <a:pt x="522" y="0"/>
                    <a:pt x="526" y="3"/>
                    <a:pt x="526" y="8"/>
                  </a:cubicBezTo>
                  <a:cubicBezTo>
                    <a:pt x="526" y="12"/>
                    <a:pt x="522" y="16"/>
                    <a:pt x="518" y="16"/>
                  </a:cubicBezTo>
                  <a:close/>
                  <a:moveTo>
                    <a:pt x="326" y="16"/>
                  </a:moveTo>
                  <a:lnTo>
                    <a:pt x="214" y="16"/>
                  </a:lnTo>
                  <a:cubicBezTo>
                    <a:pt x="210" y="16"/>
                    <a:pt x="206" y="12"/>
                    <a:pt x="206" y="8"/>
                  </a:cubicBezTo>
                  <a:cubicBezTo>
                    <a:pt x="206" y="3"/>
                    <a:pt x="210" y="0"/>
                    <a:pt x="214" y="0"/>
                  </a:cubicBezTo>
                  <a:lnTo>
                    <a:pt x="326" y="0"/>
                  </a:lnTo>
                  <a:cubicBezTo>
                    <a:pt x="330" y="0"/>
                    <a:pt x="334" y="3"/>
                    <a:pt x="334" y="8"/>
                  </a:cubicBezTo>
                  <a:cubicBezTo>
                    <a:pt x="334" y="12"/>
                    <a:pt x="330" y="16"/>
                    <a:pt x="326" y="16"/>
                  </a:cubicBezTo>
                  <a:close/>
                  <a:moveTo>
                    <a:pt x="134" y="16"/>
                  </a:moveTo>
                  <a:lnTo>
                    <a:pt x="22" y="16"/>
                  </a:lnTo>
                  <a:cubicBezTo>
                    <a:pt x="18" y="16"/>
                    <a:pt x="14" y="12"/>
                    <a:pt x="14" y="8"/>
                  </a:cubicBezTo>
                  <a:cubicBezTo>
                    <a:pt x="14" y="3"/>
                    <a:pt x="18" y="0"/>
                    <a:pt x="22" y="0"/>
                  </a:cubicBezTo>
                  <a:lnTo>
                    <a:pt x="134" y="0"/>
                  </a:lnTo>
                  <a:cubicBezTo>
                    <a:pt x="138" y="0"/>
                    <a:pt x="142" y="3"/>
                    <a:pt x="142" y="8"/>
                  </a:cubicBezTo>
                  <a:cubicBezTo>
                    <a:pt x="142" y="12"/>
                    <a:pt x="138" y="16"/>
                    <a:pt x="134" y="16"/>
                  </a:cubicBezTo>
                  <a:close/>
                </a:path>
              </a:pathLst>
            </a:custGeom>
            <a:solidFill>
              <a:srgbClr val="000000"/>
            </a:solidFill>
            <a:ln w="9525">
              <a:solidFill>
                <a:srgbClr val="000000"/>
              </a:solidFill>
              <a:bevel/>
              <a:headEnd/>
              <a:tailEnd/>
            </a:ln>
          </p:spPr>
          <p:txBody>
            <a:bodyPr>
              <a:prstTxWarp prst="textNoShape">
                <a:avLst/>
              </a:prstTxWarp>
            </a:bodyPr>
            <a:lstStyle/>
            <a:p>
              <a:endParaRPr lang="en-US"/>
            </a:p>
          </p:txBody>
        </p:sp>
        <p:sp>
          <p:nvSpPr>
            <p:cNvPr id="66646" name="Rectangle 375"/>
            <p:cNvSpPr>
              <a:spLocks noChangeArrowheads="1"/>
            </p:cNvSpPr>
            <p:nvPr/>
          </p:nvSpPr>
          <p:spPr bwMode="auto">
            <a:xfrm>
              <a:off x="1845" y="2983"/>
              <a:ext cx="62" cy="136"/>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B</a:t>
              </a:r>
              <a:endParaRPr lang="en-US"/>
            </a:p>
          </p:txBody>
        </p:sp>
        <p:sp>
          <p:nvSpPr>
            <p:cNvPr id="66647" name="Line 376"/>
            <p:cNvSpPr>
              <a:spLocks noChangeShapeType="1"/>
            </p:cNvSpPr>
            <p:nvPr/>
          </p:nvSpPr>
          <p:spPr bwMode="auto">
            <a:xfrm>
              <a:off x="1806" y="3207"/>
              <a:ext cx="102"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48" name="Freeform 377"/>
            <p:cNvSpPr>
              <a:spLocks/>
            </p:cNvSpPr>
            <p:nvPr/>
          </p:nvSpPr>
          <p:spPr bwMode="auto">
            <a:xfrm>
              <a:off x="1900" y="3177"/>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sp>
          <p:nvSpPr>
            <p:cNvPr id="66649" name="Line 380"/>
            <p:cNvSpPr>
              <a:spLocks noChangeShapeType="1"/>
            </p:cNvSpPr>
            <p:nvPr/>
          </p:nvSpPr>
          <p:spPr bwMode="auto">
            <a:xfrm>
              <a:off x="1800" y="3334"/>
              <a:ext cx="102"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50" name="Freeform 381"/>
            <p:cNvSpPr>
              <a:spLocks/>
            </p:cNvSpPr>
            <p:nvPr/>
          </p:nvSpPr>
          <p:spPr bwMode="auto">
            <a:xfrm>
              <a:off x="1894" y="3304"/>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sp>
          <p:nvSpPr>
            <p:cNvPr id="66651" name="Line 382"/>
            <p:cNvSpPr>
              <a:spLocks noChangeShapeType="1"/>
            </p:cNvSpPr>
            <p:nvPr/>
          </p:nvSpPr>
          <p:spPr bwMode="auto">
            <a:xfrm>
              <a:off x="1800" y="3447"/>
              <a:ext cx="102"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52" name="Freeform 383"/>
            <p:cNvSpPr>
              <a:spLocks/>
            </p:cNvSpPr>
            <p:nvPr/>
          </p:nvSpPr>
          <p:spPr bwMode="auto">
            <a:xfrm>
              <a:off x="1894" y="3417"/>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sp>
          <p:nvSpPr>
            <p:cNvPr id="66653" name="Line 475"/>
            <p:cNvSpPr>
              <a:spLocks noChangeShapeType="1"/>
            </p:cNvSpPr>
            <p:nvPr/>
          </p:nvSpPr>
          <p:spPr bwMode="auto">
            <a:xfrm>
              <a:off x="1799" y="3556"/>
              <a:ext cx="102"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54" name="Freeform 476"/>
            <p:cNvSpPr>
              <a:spLocks/>
            </p:cNvSpPr>
            <p:nvPr/>
          </p:nvSpPr>
          <p:spPr bwMode="auto">
            <a:xfrm>
              <a:off x="1893" y="3526"/>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grpSp>
      <p:grpSp>
        <p:nvGrpSpPr>
          <p:cNvPr id="27" name="Group 508"/>
          <p:cNvGrpSpPr>
            <a:grpSpLocks/>
          </p:cNvGrpSpPr>
          <p:nvPr/>
        </p:nvGrpSpPr>
        <p:grpSpPr bwMode="auto">
          <a:xfrm>
            <a:off x="5942013" y="4735514"/>
            <a:ext cx="481012" cy="1069975"/>
            <a:chOff x="2783" y="2983"/>
            <a:chExt cx="303" cy="674"/>
          </a:xfrm>
        </p:grpSpPr>
        <p:sp>
          <p:nvSpPr>
            <p:cNvPr id="66633" name="Rectangle 406"/>
            <p:cNvSpPr>
              <a:spLocks noChangeArrowheads="1"/>
            </p:cNvSpPr>
            <p:nvPr/>
          </p:nvSpPr>
          <p:spPr bwMode="auto">
            <a:xfrm>
              <a:off x="2786" y="3133"/>
              <a:ext cx="297" cy="521"/>
            </a:xfrm>
            <a:prstGeom prst="rect">
              <a:avLst/>
            </a:prstGeom>
            <a:solidFill>
              <a:srgbClr val="CCFFFF"/>
            </a:solidFill>
            <a:ln w="9525">
              <a:noFill/>
              <a:miter lim="800000"/>
              <a:headEnd/>
              <a:tailEnd/>
            </a:ln>
          </p:spPr>
          <p:txBody>
            <a:bodyPr>
              <a:prstTxWarp prst="textNoShape">
                <a:avLst/>
              </a:prstTxWarp>
            </a:bodyPr>
            <a:lstStyle/>
            <a:p>
              <a:pPr eaLnBrk="0" hangingPunct="0"/>
              <a:endParaRPr lang="en-US"/>
            </a:p>
          </p:txBody>
        </p:sp>
        <p:sp>
          <p:nvSpPr>
            <p:cNvPr id="66634" name="Freeform 407"/>
            <p:cNvSpPr>
              <a:spLocks noEditPoints="1"/>
            </p:cNvSpPr>
            <p:nvPr/>
          </p:nvSpPr>
          <p:spPr bwMode="auto">
            <a:xfrm>
              <a:off x="2783" y="3130"/>
              <a:ext cx="303" cy="527"/>
            </a:xfrm>
            <a:custGeom>
              <a:avLst/>
              <a:gdLst>
                <a:gd name="T0" fmla="*/ 0 w 809"/>
                <a:gd name="T1" fmla="*/ 0 h 1406"/>
                <a:gd name="T2" fmla="*/ 0 w 809"/>
                <a:gd name="T3" fmla="*/ 0 h 1406"/>
                <a:gd name="T4" fmla="*/ 0 w 809"/>
                <a:gd name="T5" fmla="*/ 0 h 1406"/>
                <a:gd name="T6" fmla="*/ 0 w 809"/>
                <a:gd name="T7" fmla="*/ 0 h 1406"/>
                <a:gd name="T8" fmla="*/ 0 w 809"/>
                <a:gd name="T9" fmla="*/ 0 h 1406"/>
                <a:gd name="T10" fmla="*/ 0 w 809"/>
                <a:gd name="T11" fmla="*/ 0 h 1406"/>
                <a:gd name="T12" fmla="*/ 0 w 809"/>
                <a:gd name="T13" fmla="*/ 0 h 1406"/>
                <a:gd name="T14" fmla="*/ 0 w 809"/>
                <a:gd name="T15" fmla="*/ 0 h 1406"/>
                <a:gd name="T16" fmla="*/ 0 w 809"/>
                <a:gd name="T17" fmla="*/ 0 h 1406"/>
                <a:gd name="T18" fmla="*/ 0 w 809"/>
                <a:gd name="T19" fmla="*/ 0 h 1406"/>
                <a:gd name="T20" fmla="*/ 0 w 809"/>
                <a:gd name="T21" fmla="*/ 0 h 1406"/>
                <a:gd name="T22" fmla="*/ 0 w 809"/>
                <a:gd name="T23" fmla="*/ 0 h 1406"/>
                <a:gd name="T24" fmla="*/ 0 w 809"/>
                <a:gd name="T25" fmla="*/ 0 h 1406"/>
                <a:gd name="T26" fmla="*/ 0 w 809"/>
                <a:gd name="T27" fmla="*/ 0 h 1406"/>
                <a:gd name="T28" fmla="*/ 0 w 809"/>
                <a:gd name="T29" fmla="*/ 0 h 1406"/>
                <a:gd name="T30" fmla="*/ 0 w 809"/>
                <a:gd name="T31" fmla="*/ 0 h 1406"/>
                <a:gd name="T32" fmla="*/ 0 w 809"/>
                <a:gd name="T33" fmla="*/ 0 h 1406"/>
                <a:gd name="T34" fmla="*/ 0 w 809"/>
                <a:gd name="T35" fmla="*/ 0 h 1406"/>
                <a:gd name="T36" fmla="*/ 0 w 809"/>
                <a:gd name="T37" fmla="*/ 0 h 1406"/>
                <a:gd name="T38" fmla="*/ 0 w 809"/>
                <a:gd name="T39" fmla="*/ 0 h 1406"/>
                <a:gd name="T40" fmla="*/ 0 w 809"/>
                <a:gd name="T41" fmla="*/ 0 h 1406"/>
                <a:gd name="T42" fmla="*/ 0 w 809"/>
                <a:gd name="T43" fmla="*/ 0 h 1406"/>
                <a:gd name="T44" fmla="*/ 0 w 809"/>
                <a:gd name="T45" fmla="*/ 0 h 1406"/>
                <a:gd name="T46" fmla="*/ 0 w 809"/>
                <a:gd name="T47" fmla="*/ 0 h 1406"/>
                <a:gd name="T48" fmla="*/ 0 w 809"/>
                <a:gd name="T49" fmla="*/ 0 h 1406"/>
                <a:gd name="T50" fmla="*/ 0 w 809"/>
                <a:gd name="T51" fmla="*/ 0 h 1406"/>
                <a:gd name="T52" fmla="*/ 0 w 809"/>
                <a:gd name="T53" fmla="*/ 0 h 1406"/>
                <a:gd name="T54" fmla="*/ 0 w 809"/>
                <a:gd name="T55" fmla="*/ 0 h 1406"/>
                <a:gd name="T56" fmla="*/ 0 w 809"/>
                <a:gd name="T57" fmla="*/ 0 h 1406"/>
                <a:gd name="T58" fmla="*/ 0 w 809"/>
                <a:gd name="T59" fmla="*/ 0 h 1406"/>
                <a:gd name="T60" fmla="*/ 0 w 809"/>
                <a:gd name="T61" fmla="*/ 0 h 1406"/>
                <a:gd name="T62" fmla="*/ 0 w 809"/>
                <a:gd name="T63" fmla="*/ 0 h 1406"/>
                <a:gd name="T64" fmla="*/ 0 w 809"/>
                <a:gd name="T65" fmla="*/ 0 h 1406"/>
                <a:gd name="T66" fmla="*/ 0 w 809"/>
                <a:gd name="T67" fmla="*/ 0 h 1406"/>
                <a:gd name="T68" fmla="*/ 0 w 809"/>
                <a:gd name="T69" fmla="*/ 0 h 1406"/>
                <a:gd name="T70" fmla="*/ 0 w 809"/>
                <a:gd name="T71" fmla="*/ 0 h 1406"/>
                <a:gd name="T72" fmla="*/ 0 w 809"/>
                <a:gd name="T73" fmla="*/ 0 h 1406"/>
                <a:gd name="T74" fmla="*/ 0 w 809"/>
                <a:gd name="T75" fmla="*/ 0 h 1406"/>
                <a:gd name="T76" fmla="*/ 0 w 809"/>
                <a:gd name="T77" fmla="*/ 0 h 1406"/>
                <a:gd name="T78" fmla="*/ 0 w 809"/>
                <a:gd name="T79" fmla="*/ 0 h 1406"/>
                <a:gd name="T80" fmla="*/ 0 w 809"/>
                <a:gd name="T81" fmla="*/ 0 h 1406"/>
                <a:gd name="T82" fmla="*/ 0 w 809"/>
                <a:gd name="T83" fmla="*/ 0 h 1406"/>
                <a:gd name="T84" fmla="*/ 0 w 809"/>
                <a:gd name="T85" fmla="*/ 0 h 1406"/>
                <a:gd name="T86" fmla="*/ 0 w 809"/>
                <a:gd name="T87" fmla="*/ 0 h 1406"/>
                <a:gd name="T88" fmla="*/ 0 w 809"/>
                <a:gd name="T89" fmla="*/ 0 h 1406"/>
                <a:gd name="T90" fmla="*/ 0 w 809"/>
                <a:gd name="T91" fmla="*/ 0 h 1406"/>
                <a:gd name="T92" fmla="*/ 0 w 809"/>
                <a:gd name="T93" fmla="*/ 0 h 1406"/>
                <a:gd name="T94" fmla="*/ 0 w 809"/>
                <a:gd name="T95" fmla="*/ 0 h 1406"/>
                <a:gd name="T96" fmla="*/ 0 w 809"/>
                <a:gd name="T97" fmla="*/ 0 h 1406"/>
                <a:gd name="T98" fmla="*/ 0 w 809"/>
                <a:gd name="T99" fmla="*/ 0 h 1406"/>
                <a:gd name="T100" fmla="*/ 0 w 809"/>
                <a:gd name="T101" fmla="*/ 0 h 1406"/>
                <a:gd name="T102" fmla="*/ 0 w 809"/>
                <a:gd name="T103" fmla="*/ 0 h 1406"/>
                <a:gd name="T104" fmla="*/ 0 w 809"/>
                <a:gd name="T105" fmla="*/ 0 h 1406"/>
                <a:gd name="T106" fmla="*/ 0 w 809"/>
                <a:gd name="T107" fmla="*/ 0 h 1406"/>
                <a:gd name="T108" fmla="*/ 0 w 809"/>
                <a:gd name="T109" fmla="*/ 0 h 1406"/>
                <a:gd name="T110" fmla="*/ 0 w 809"/>
                <a:gd name="T111" fmla="*/ 0 h 1406"/>
                <a:gd name="T112" fmla="*/ 0 w 809"/>
                <a:gd name="T113" fmla="*/ 0 h 140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09"/>
                <a:gd name="T172" fmla="*/ 0 h 1406"/>
                <a:gd name="T173" fmla="*/ 809 w 809"/>
                <a:gd name="T174" fmla="*/ 1406 h 140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09" h="1406">
                  <a:moveTo>
                    <a:pt x="16" y="24"/>
                  </a:moveTo>
                  <a:lnTo>
                    <a:pt x="16" y="136"/>
                  </a:lnTo>
                  <a:cubicBezTo>
                    <a:pt x="16" y="140"/>
                    <a:pt x="12" y="144"/>
                    <a:pt x="8" y="144"/>
                  </a:cubicBezTo>
                  <a:cubicBezTo>
                    <a:pt x="4" y="144"/>
                    <a:pt x="0" y="140"/>
                    <a:pt x="0" y="136"/>
                  </a:cubicBezTo>
                  <a:lnTo>
                    <a:pt x="0" y="24"/>
                  </a:lnTo>
                  <a:cubicBezTo>
                    <a:pt x="0" y="19"/>
                    <a:pt x="4" y="16"/>
                    <a:pt x="8" y="16"/>
                  </a:cubicBezTo>
                  <a:cubicBezTo>
                    <a:pt x="12" y="16"/>
                    <a:pt x="16" y="19"/>
                    <a:pt x="16" y="24"/>
                  </a:cubicBezTo>
                  <a:close/>
                  <a:moveTo>
                    <a:pt x="16" y="216"/>
                  </a:moveTo>
                  <a:lnTo>
                    <a:pt x="16" y="328"/>
                  </a:lnTo>
                  <a:cubicBezTo>
                    <a:pt x="16" y="332"/>
                    <a:pt x="12" y="336"/>
                    <a:pt x="8" y="336"/>
                  </a:cubicBezTo>
                  <a:cubicBezTo>
                    <a:pt x="4" y="336"/>
                    <a:pt x="0" y="332"/>
                    <a:pt x="0" y="328"/>
                  </a:cubicBezTo>
                  <a:lnTo>
                    <a:pt x="0" y="216"/>
                  </a:lnTo>
                  <a:cubicBezTo>
                    <a:pt x="0" y="211"/>
                    <a:pt x="4" y="208"/>
                    <a:pt x="8" y="208"/>
                  </a:cubicBezTo>
                  <a:cubicBezTo>
                    <a:pt x="12" y="208"/>
                    <a:pt x="16" y="211"/>
                    <a:pt x="16" y="216"/>
                  </a:cubicBezTo>
                  <a:close/>
                  <a:moveTo>
                    <a:pt x="16" y="408"/>
                  </a:moveTo>
                  <a:lnTo>
                    <a:pt x="16" y="520"/>
                  </a:lnTo>
                  <a:cubicBezTo>
                    <a:pt x="16" y="524"/>
                    <a:pt x="12" y="528"/>
                    <a:pt x="8" y="528"/>
                  </a:cubicBezTo>
                  <a:cubicBezTo>
                    <a:pt x="4" y="528"/>
                    <a:pt x="0" y="524"/>
                    <a:pt x="0" y="520"/>
                  </a:cubicBezTo>
                  <a:lnTo>
                    <a:pt x="0" y="408"/>
                  </a:lnTo>
                  <a:cubicBezTo>
                    <a:pt x="0" y="403"/>
                    <a:pt x="4" y="400"/>
                    <a:pt x="8" y="400"/>
                  </a:cubicBezTo>
                  <a:cubicBezTo>
                    <a:pt x="12" y="400"/>
                    <a:pt x="16" y="403"/>
                    <a:pt x="16" y="408"/>
                  </a:cubicBezTo>
                  <a:close/>
                  <a:moveTo>
                    <a:pt x="16" y="600"/>
                  </a:moveTo>
                  <a:lnTo>
                    <a:pt x="16" y="712"/>
                  </a:lnTo>
                  <a:cubicBezTo>
                    <a:pt x="16" y="716"/>
                    <a:pt x="12" y="720"/>
                    <a:pt x="8" y="720"/>
                  </a:cubicBezTo>
                  <a:cubicBezTo>
                    <a:pt x="4" y="720"/>
                    <a:pt x="0" y="716"/>
                    <a:pt x="0" y="712"/>
                  </a:cubicBezTo>
                  <a:lnTo>
                    <a:pt x="0" y="600"/>
                  </a:lnTo>
                  <a:cubicBezTo>
                    <a:pt x="0" y="595"/>
                    <a:pt x="4" y="592"/>
                    <a:pt x="8" y="592"/>
                  </a:cubicBezTo>
                  <a:cubicBezTo>
                    <a:pt x="12" y="592"/>
                    <a:pt x="16" y="595"/>
                    <a:pt x="16" y="600"/>
                  </a:cubicBezTo>
                  <a:close/>
                  <a:moveTo>
                    <a:pt x="16" y="792"/>
                  </a:moveTo>
                  <a:lnTo>
                    <a:pt x="16" y="904"/>
                  </a:lnTo>
                  <a:cubicBezTo>
                    <a:pt x="16" y="908"/>
                    <a:pt x="12" y="912"/>
                    <a:pt x="8" y="912"/>
                  </a:cubicBezTo>
                  <a:cubicBezTo>
                    <a:pt x="4" y="912"/>
                    <a:pt x="0" y="908"/>
                    <a:pt x="0" y="904"/>
                  </a:cubicBezTo>
                  <a:lnTo>
                    <a:pt x="0" y="792"/>
                  </a:lnTo>
                  <a:cubicBezTo>
                    <a:pt x="0" y="787"/>
                    <a:pt x="4" y="784"/>
                    <a:pt x="8" y="784"/>
                  </a:cubicBezTo>
                  <a:cubicBezTo>
                    <a:pt x="12" y="784"/>
                    <a:pt x="16" y="787"/>
                    <a:pt x="16" y="792"/>
                  </a:cubicBezTo>
                  <a:close/>
                  <a:moveTo>
                    <a:pt x="16" y="984"/>
                  </a:moveTo>
                  <a:lnTo>
                    <a:pt x="16" y="1096"/>
                  </a:lnTo>
                  <a:cubicBezTo>
                    <a:pt x="16" y="1100"/>
                    <a:pt x="12" y="1104"/>
                    <a:pt x="8" y="1104"/>
                  </a:cubicBezTo>
                  <a:cubicBezTo>
                    <a:pt x="4" y="1104"/>
                    <a:pt x="0" y="1100"/>
                    <a:pt x="0" y="1096"/>
                  </a:cubicBezTo>
                  <a:lnTo>
                    <a:pt x="0" y="984"/>
                  </a:lnTo>
                  <a:cubicBezTo>
                    <a:pt x="0" y="979"/>
                    <a:pt x="4" y="976"/>
                    <a:pt x="8" y="976"/>
                  </a:cubicBezTo>
                  <a:cubicBezTo>
                    <a:pt x="12" y="976"/>
                    <a:pt x="16" y="979"/>
                    <a:pt x="16" y="984"/>
                  </a:cubicBezTo>
                  <a:close/>
                  <a:moveTo>
                    <a:pt x="16" y="1176"/>
                  </a:moveTo>
                  <a:lnTo>
                    <a:pt x="16" y="1288"/>
                  </a:lnTo>
                  <a:cubicBezTo>
                    <a:pt x="16" y="1292"/>
                    <a:pt x="12" y="1296"/>
                    <a:pt x="8" y="1296"/>
                  </a:cubicBezTo>
                  <a:cubicBezTo>
                    <a:pt x="4" y="1296"/>
                    <a:pt x="0" y="1292"/>
                    <a:pt x="0" y="1288"/>
                  </a:cubicBezTo>
                  <a:lnTo>
                    <a:pt x="0" y="1176"/>
                  </a:lnTo>
                  <a:cubicBezTo>
                    <a:pt x="0" y="1171"/>
                    <a:pt x="4" y="1168"/>
                    <a:pt x="8" y="1168"/>
                  </a:cubicBezTo>
                  <a:cubicBezTo>
                    <a:pt x="12" y="1168"/>
                    <a:pt x="16" y="1171"/>
                    <a:pt x="16" y="1176"/>
                  </a:cubicBezTo>
                  <a:close/>
                  <a:moveTo>
                    <a:pt x="16" y="1368"/>
                  </a:moveTo>
                  <a:lnTo>
                    <a:pt x="16" y="1398"/>
                  </a:lnTo>
                  <a:lnTo>
                    <a:pt x="8" y="1390"/>
                  </a:lnTo>
                  <a:lnTo>
                    <a:pt x="90" y="1390"/>
                  </a:lnTo>
                  <a:cubicBezTo>
                    <a:pt x="94" y="1390"/>
                    <a:pt x="98" y="1393"/>
                    <a:pt x="98" y="1398"/>
                  </a:cubicBezTo>
                  <a:cubicBezTo>
                    <a:pt x="98" y="1402"/>
                    <a:pt x="94" y="1406"/>
                    <a:pt x="90" y="1406"/>
                  </a:cubicBezTo>
                  <a:lnTo>
                    <a:pt x="8" y="1406"/>
                  </a:lnTo>
                  <a:cubicBezTo>
                    <a:pt x="4" y="1406"/>
                    <a:pt x="0" y="1402"/>
                    <a:pt x="0" y="1398"/>
                  </a:cubicBezTo>
                  <a:lnTo>
                    <a:pt x="0" y="1368"/>
                  </a:lnTo>
                  <a:cubicBezTo>
                    <a:pt x="0" y="1363"/>
                    <a:pt x="4" y="1360"/>
                    <a:pt x="8" y="1360"/>
                  </a:cubicBezTo>
                  <a:cubicBezTo>
                    <a:pt x="12" y="1360"/>
                    <a:pt x="16" y="1363"/>
                    <a:pt x="16" y="1368"/>
                  </a:cubicBezTo>
                  <a:close/>
                  <a:moveTo>
                    <a:pt x="170" y="1390"/>
                  </a:moveTo>
                  <a:lnTo>
                    <a:pt x="282" y="1390"/>
                  </a:lnTo>
                  <a:cubicBezTo>
                    <a:pt x="286" y="1390"/>
                    <a:pt x="290" y="1393"/>
                    <a:pt x="290" y="1398"/>
                  </a:cubicBezTo>
                  <a:cubicBezTo>
                    <a:pt x="290" y="1402"/>
                    <a:pt x="286" y="1406"/>
                    <a:pt x="282" y="1406"/>
                  </a:cubicBezTo>
                  <a:lnTo>
                    <a:pt x="170" y="1406"/>
                  </a:lnTo>
                  <a:cubicBezTo>
                    <a:pt x="166" y="1406"/>
                    <a:pt x="162" y="1402"/>
                    <a:pt x="162" y="1398"/>
                  </a:cubicBezTo>
                  <a:cubicBezTo>
                    <a:pt x="162" y="1393"/>
                    <a:pt x="166" y="1390"/>
                    <a:pt x="170" y="1390"/>
                  </a:cubicBezTo>
                  <a:close/>
                  <a:moveTo>
                    <a:pt x="362" y="1390"/>
                  </a:moveTo>
                  <a:lnTo>
                    <a:pt x="474" y="1390"/>
                  </a:lnTo>
                  <a:cubicBezTo>
                    <a:pt x="478" y="1390"/>
                    <a:pt x="482" y="1393"/>
                    <a:pt x="482" y="1398"/>
                  </a:cubicBezTo>
                  <a:cubicBezTo>
                    <a:pt x="482" y="1402"/>
                    <a:pt x="478" y="1406"/>
                    <a:pt x="474" y="1406"/>
                  </a:cubicBezTo>
                  <a:lnTo>
                    <a:pt x="362" y="1406"/>
                  </a:lnTo>
                  <a:cubicBezTo>
                    <a:pt x="358" y="1406"/>
                    <a:pt x="354" y="1402"/>
                    <a:pt x="354" y="1398"/>
                  </a:cubicBezTo>
                  <a:cubicBezTo>
                    <a:pt x="354" y="1393"/>
                    <a:pt x="358" y="1390"/>
                    <a:pt x="362" y="1390"/>
                  </a:cubicBezTo>
                  <a:close/>
                  <a:moveTo>
                    <a:pt x="554" y="1390"/>
                  </a:moveTo>
                  <a:lnTo>
                    <a:pt x="666" y="1390"/>
                  </a:lnTo>
                  <a:cubicBezTo>
                    <a:pt x="670" y="1390"/>
                    <a:pt x="674" y="1393"/>
                    <a:pt x="674" y="1398"/>
                  </a:cubicBezTo>
                  <a:cubicBezTo>
                    <a:pt x="674" y="1402"/>
                    <a:pt x="670" y="1406"/>
                    <a:pt x="666" y="1406"/>
                  </a:cubicBezTo>
                  <a:lnTo>
                    <a:pt x="554" y="1406"/>
                  </a:lnTo>
                  <a:cubicBezTo>
                    <a:pt x="550" y="1406"/>
                    <a:pt x="546" y="1402"/>
                    <a:pt x="546" y="1398"/>
                  </a:cubicBezTo>
                  <a:cubicBezTo>
                    <a:pt x="546" y="1393"/>
                    <a:pt x="550" y="1390"/>
                    <a:pt x="554" y="1390"/>
                  </a:cubicBezTo>
                  <a:close/>
                  <a:moveTo>
                    <a:pt x="746" y="1390"/>
                  </a:moveTo>
                  <a:lnTo>
                    <a:pt x="801" y="1390"/>
                  </a:lnTo>
                  <a:lnTo>
                    <a:pt x="793" y="1398"/>
                  </a:lnTo>
                  <a:lnTo>
                    <a:pt x="793" y="1340"/>
                  </a:lnTo>
                  <a:cubicBezTo>
                    <a:pt x="793" y="1336"/>
                    <a:pt x="796" y="1332"/>
                    <a:pt x="801" y="1332"/>
                  </a:cubicBezTo>
                  <a:cubicBezTo>
                    <a:pt x="805" y="1332"/>
                    <a:pt x="809" y="1336"/>
                    <a:pt x="809" y="1340"/>
                  </a:cubicBezTo>
                  <a:lnTo>
                    <a:pt x="809" y="1398"/>
                  </a:lnTo>
                  <a:cubicBezTo>
                    <a:pt x="809" y="1402"/>
                    <a:pt x="805" y="1406"/>
                    <a:pt x="801" y="1406"/>
                  </a:cubicBezTo>
                  <a:lnTo>
                    <a:pt x="746" y="1406"/>
                  </a:lnTo>
                  <a:cubicBezTo>
                    <a:pt x="742" y="1406"/>
                    <a:pt x="738" y="1402"/>
                    <a:pt x="738" y="1398"/>
                  </a:cubicBezTo>
                  <a:cubicBezTo>
                    <a:pt x="738" y="1393"/>
                    <a:pt x="742" y="1390"/>
                    <a:pt x="746" y="1390"/>
                  </a:cubicBezTo>
                  <a:close/>
                  <a:moveTo>
                    <a:pt x="793" y="1260"/>
                  </a:moveTo>
                  <a:lnTo>
                    <a:pt x="793" y="1148"/>
                  </a:lnTo>
                  <a:cubicBezTo>
                    <a:pt x="793" y="1144"/>
                    <a:pt x="796" y="1140"/>
                    <a:pt x="801" y="1140"/>
                  </a:cubicBezTo>
                  <a:cubicBezTo>
                    <a:pt x="805" y="1140"/>
                    <a:pt x="809" y="1144"/>
                    <a:pt x="809" y="1148"/>
                  </a:cubicBezTo>
                  <a:lnTo>
                    <a:pt x="809" y="1260"/>
                  </a:lnTo>
                  <a:cubicBezTo>
                    <a:pt x="809" y="1265"/>
                    <a:pt x="805" y="1268"/>
                    <a:pt x="801" y="1268"/>
                  </a:cubicBezTo>
                  <a:cubicBezTo>
                    <a:pt x="796" y="1268"/>
                    <a:pt x="793" y="1265"/>
                    <a:pt x="793" y="1260"/>
                  </a:cubicBezTo>
                  <a:close/>
                  <a:moveTo>
                    <a:pt x="793" y="1068"/>
                  </a:moveTo>
                  <a:lnTo>
                    <a:pt x="793" y="956"/>
                  </a:lnTo>
                  <a:cubicBezTo>
                    <a:pt x="793" y="952"/>
                    <a:pt x="796" y="948"/>
                    <a:pt x="801" y="948"/>
                  </a:cubicBezTo>
                  <a:cubicBezTo>
                    <a:pt x="805" y="948"/>
                    <a:pt x="809" y="952"/>
                    <a:pt x="809" y="956"/>
                  </a:cubicBezTo>
                  <a:lnTo>
                    <a:pt x="809" y="1068"/>
                  </a:lnTo>
                  <a:cubicBezTo>
                    <a:pt x="809" y="1073"/>
                    <a:pt x="805" y="1076"/>
                    <a:pt x="801" y="1076"/>
                  </a:cubicBezTo>
                  <a:cubicBezTo>
                    <a:pt x="796" y="1076"/>
                    <a:pt x="793" y="1073"/>
                    <a:pt x="793" y="1068"/>
                  </a:cubicBezTo>
                  <a:close/>
                  <a:moveTo>
                    <a:pt x="793" y="876"/>
                  </a:moveTo>
                  <a:lnTo>
                    <a:pt x="793" y="764"/>
                  </a:lnTo>
                  <a:cubicBezTo>
                    <a:pt x="793" y="760"/>
                    <a:pt x="796" y="756"/>
                    <a:pt x="801" y="756"/>
                  </a:cubicBezTo>
                  <a:cubicBezTo>
                    <a:pt x="805" y="756"/>
                    <a:pt x="809" y="760"/>
                    <a:pt x="809" y="764"/>
                  </a:cubicBezTo>
                  <a:lnTo>
                    <a:pt x="809" y="876"/>
                  </a:lnTo>
                  <a:cubicBezTo>
                    <a:pt x="809" y="881"/>
                    <a:pt x="805" y="884"/>
                    <a:pt x="801" y="884"/>
                  </a:cubicBezTo>
                  <a:cubicBezTo>
                    <a:pt x="796" y="884"/>
                    <a:pt x="793" y="881"/>
                    <a:pt x="793" y="876"/>
                  </a:cubicBezTo>
                  <a:close/>
                  <a:moveTo>
                    <a:pt x="793" y="684"/>
                  </a:moveTo>
                  <a:lnTo>
                    <a:pt x="793" y="572"/>
                  </a:lnTo>
                  <a:cubicBezTo>
                    <a:pt x="793" y="568"/>
                    <a:pt x="796" y="564"/>
                    <a:pt x="801" y="564"/>
                  </a:cubicBezTo>
                  <a:cubicBezTo>
                    <a:pt x="805" y="564"/>
                    <a:pt x="809" y="568"/>
                    <a:pt x="809" y="572"/>
                  </a:cubicBezTo>
                  <a:lnTo>
                    <a:pt x="809" y="684"/>
                  </a:lnTo>
                  <a:cubicBezTo>
                    <a:pt x="809" y="689"/>
                    <a:pt x="805" y="692"/>
                    <a:pt x="801" y="692"/>
                  </a:cubicBezTo>
                  <a:cubicBezTo>
                    <a:pt x="796" y="692"/>
                    <a:pt x="793" y="689"/>
                    <a:pt x="793" y="684"/>
                  </a:cubicBezTo>
                  <a:close/>
                  <a:moveTo>
                    <a:pt x="793" y="492"/>
                  </a:moveTo>
                  <a:lnTo>
                    <a:pt x="793" y="380"/>
                  </a:lnTo>
                  <a:cubicBezTo>
                    <a:pt x="793" y="376"/>
                    <a:pt x="796" y="372"/>
                    <a:pt x="801" y="372"/>
                  </a:cubicBezTo>
                  <a:cubicBezTo>
                    <a:pt x="805" y="372"/>
                    <a:pt x="809" y="376"/>
                    <a:pt x="809" y="380"/>
                  </a:cubicBezTo>
                  <a:lnTo>
                    <a:pt x="809" y="492"/>
                  </a:lnTo>
                  <a:cubicBezTo>
                    <a:pt x="809" y="497"/>
                    <a:pt x="805" y="500"/>
                    <a:pt x="801" y="500"/>
                  </a:cubicBezTo>
                  <a:cubicBezTo>
                    <a:pt x="796" y="500"/>
                    <a:pt x="793" y="497"/>
                    <a:pt x="793" y="492"/>
                  </a:cubicBezTo>
                  <a:close/>
                  <a:moveTo>
                    <a:pt x="793" y="300"/>
                  </a:moveTo>
                  <a:lnTo>
                    <a:pt x="793" y="188"/>
                  </a:lnTo>
                  <a:cubicBezTo>
                    <a:pt x="793" y="184"/>
                    <a:pt x="796" y="180"/>
                    <a:pt x="801" y="180"/>
                  </a:cubicBezTo>
                  <a:cubicBezTo>
                    <a:pt x="805" y="180"/>
                    <a:pt x="809" y="184"/>
                    <a:pt x="809" y="188"/>
                  </a:cubicBezTo>
                  <a:lnTo>
                    <a:pt x="809" y="300"/>
                  </a:lnTo>
                  <a:cubicBezTo>
                    <a:pt x="809" y="305"/>
                    <a:pt x="805" y="308"/>
                    <a:pt x="801" y="308"/>
                  </a:cubicBezTo>
                  <a:cubicBezTo>
                    <a:pt x="796" y="308"/>
                    <a:pt x="793" y="305"/>
                    <a:pt x="793" y="300"/>
                  </a:cubicBezTo>
                  <a:close/>
                  <a:moveTo>
                    <a:pt x="793" y="108"/>
                  </a:moveTo>
                  <a:lnTo>
                    <a:pt x="793" y="8"/>
                  </a:lnTo>
                  <a:lnTo>
                    <a:pt x="801" y="16"/>
                  </a:lnTo>
                  <a:lnTo>
                    <a:pt x="790" y="16"/>
                  </a:lnTo>
                  <a:cubicBezTo>
                    <a:pt x="785" y="16"/>
                    <a:pt x="782" y="12"/>
                    <a:pt x="782" y="8"/>
                  </a:cubicBezTo>
                  <a:cubicBezTo>
                    <a:pt x="782" y="3"/>
                    <a:pt x="785" y="0"/>
                    <a:pt x="790" y="0"/>
                  </a:cubicBezTo>
                  <a:lnTo>
                    <a:pt x="801" y="0"/>
                  </a:lnTo>
                  <a:cubicBezTo>
                    <a:pt x="805" y="0"/>
                    <a:pt x="809" y="3"/>
                    <a:pt x="809" y="8"/>
                  </a:cubicBezTo>
                  <a:lnTo>
                    <a:pt x="809" y="108"/>
                  </a:lnTo>
                  <a:cubicBezTo>
                    <a:pt x="809" y="113"/>
                    <a:pt x="805" y="116"/>
                    <a:pt x="801" y="116"/>
                  </a:cubicBezTo>
                  <a:cubicBezTo>
                    <a:pt x="796" y="116"/>
                    <a:pt x="793" y="113"/>
                    <a:pt x="793" y="108"/>
                  </a:cubicBezTo>
                  <a:close/>
                  <a:moveTo>
                    <a:pt x="710" y="16"/>
                  </a:moveTo>
                  <a:lnTo>
                    <a:pt x="598" y="16"/>
                  </a:lnTo>
                  <a:cubicBezTo>
                    <a:pt x="593" y="16"/>
                    <a:pt x="590" y="12"/>
                    <a:pt x="590" y="8"/>
                  </a:cubicBezTo>
                  <a:cubicBezTo>
                    <a:pt x="590" y="3"/>
                    <a:pt x="593" y="0"/>
                    <a:pt x="598" y="0"/>
                  </a:cubicBezTo>
                  <a:lnTo>
                    <a:pt x="710" y="0"/>
                  </a:lnTo>
                  <a:cubicBezTo>
                    <a:pt x="714" y="0"/>
                    <a:pt x="718" y="3"/>
                    <a:pt x="718" y="8"/>
                  </a:cubicBezTo>
                  <a:cubicBezTo>
                    <a:pt x="718" y="12"/>
                    <a:pt x="714" y="16"/>
                    <a:pt x="710" y="16"/>
                  </a:cubicBezTo>
                  <a:close/>
                  <a:moveTo>
                    <a:pt x="518" y="16"/>
                  </a:moveTo>
                  <a:lnTo>
                    <a:pt x="406" y="16"/>
                  </a:lnTo>
                  <a:cubicBezTo>
                    <a:pt x="401" y="16"/>
                    <a:pt x="398" y="12"/>
                    <a:pt x="398" y="8"/>
                  </a:cubicBezTo>
                  <a:cubicBezTo>
                    <a:pt x="398" y="3"/>
                    <a:pt x="401" y="0"/>
                    <a:pt x="406" y="0"/>
                  </a:cubicBezTo>
                  <a:lnTo>
                    <a:pt x="518" y="0"/>
                  </a:lnTo>
                  <a:cubicBezTo>
                    <a:pt x="522" y="0"/>
                    <a:pt x="526" y="3"/>
                    <a:pt x="526" y="8"/>
                  </a:cubicBezTo>
                  <a:cubicBezTo>
                    <a:pt x="526" y="12"/>
                    <a:pt x="522" y="16"/>
                    <a:pt x="518" y="16"/>
                  </a:cubicBezTo>
                  <a:close/>
                  <a:moveTo>
                    <a:pt x="326" y="16"/>
                  </a:moveTo>
                  <a:lnTo>
                    <a:pt x="214" y="16"/>
                  </a:lnTo>
                  <a:cubicBezTo>
                    <a:pt x="209" y="16"/>
                    <a:pt x="206" y="12"/>
                    <a:pt x="206" y="8"/>
                  </a:cubicBezTo>
                  <a:cubicBezTo>
                    <a:pt x="206" y="3"/>
                    <a:pt x="209" y="0"/>
                    <a:pt x="214" y="0"/>
                  </a:cubicBezTo>
                  <a:lnTo>
                    <a:pt x="326" y="0"/>
                  </a:lnTo>
                  <a:cubicBezTo>
                    <a:pt x="330" y="0"/>
                    <a:pt x="334" y="3"/>
                    <a:pt x="334" y="8"/>
                  </a:cubicBezTo>
                  <a:cubicBezTo>
                    <a:pt x="334" y="12"/>
                    <a:pt x="330" y="16"/>
                    <a:pt x="326" y="16"/>
                  </a:cubicBezTo>
                  <a:close/>
                  <a:moveTo>
                    <a:pt x="134" y="16"/>
                  </a:moveTo>
                  <a:lnTo>
                    <a:pt x="22" y="16"/>
                  </a:lnTo>
                  <a:cubicBezTo>
                    <a:pt x="17" y="16"/>
                    <a:pt x="14" y="12"/>
                    <a:pt x="14" y="8"/>
                  </a:cubicBezTo>
                  <a:cubicBezTo>
                    <a:pt x="14" y="3"/>
                    <a:pt x="17" y="0"/>
                    <a:pt x="22" y="0"/>
                  </a:cubicBezTo>
                  <a:lnTo>
                    <a:pt x="134" y="0"/>
                  </a:lnTo>
                  <a:cubicBezTo>
                    <a:pt x="138" y="0"/>
                    <a:pt x="142" y="3"/>
                    <a:pt x="142" y="8"/>
                  </a:cubicBezTo>
                  <a:cubicBezTo>
                    <a:pt x="142" y="12"/>
                    <a:pt x="138" y="16"/>
                    <a:pt x="134" y="16"/>
                  </a:cubicBezTo>
                  <a:close/>
                </a:path>
              </a:pathLst>
            </a:custGeom>
            <a:solidFill>
              <a:srgbClr val="000000"/>
            </a:solidFill>
            <a:ln w="9525">
              <a:solidFill>
                <a:srgbClr val="000000"/>
              </a:solidFill>
              <a:bevel/>
              <a:headEnd/>
              <a:tailEnd/>
            </a:ln>
          </p:spPr>
          <p:txBody>
            <a:bodyPr>
              <a:prstTxWarp prst="textNoShape">
                <a:avLst/>
              </a:prstTxWarp>
            </a:bodyPr>
            <a:lstStyle/>
            <a:p>
              <a:endParaRPr lang="en-US"/>
            </a:p>
          </p:txBody>
        </p:sp>
        <p:sp>
          <p:nvSpPr>
            <p:cNvPr id="66635" name="Rectangle 408"/>
            <p:cNvSpPr>
              <a:spLocks noChangeArrowheads="1"/>
            </p:cNvSpPr>
            <p:nvPr/>
          </p:nvSpPr>
          <p:spPr bwMode="auto">
            <a:xfrm>
              <a:off x="2895" y="2983"/>
              <a:ext cx="56" cy="136"/>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E</a:t>
              </a:r>
              <a:endParaRPr lang="en-US"/>
            </a:p>
          </p:txBody>
        </p:sp>
        <p:sp>
          <p:nvSpPr>
            <p:cNvPr id="66636" name="Line 409"/>
            <p:cNvSpPr>
              <a:spLocks noChangeShapeType="1"/>
            </p:cNvSpPr>
            <p:nvPr/>
          </p:nvSpPr>
          <p:spPr bwMode="auto">
            <a:xfrm>
              <a:off x="2860" y="3207"/>
              <a:ext cx="101"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37" name="Freeform 410"/>
            <p:cNvSpPr>
              <a:spLocks/>
            </p:cNvSpPr>
            <p:nvPr/>
          </p:nvSpPr>
          <p:spPr bwMode="auto">
            <a:xfrm>
              <a:off x="2954" y="3177"/>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sp>
          <p:nvSpPr>
            <p:cNvPr id="66638" name="Line 413"/>
            <p:cNvSpPr>
              <a:spLocks noChangeShapeType="1"/>
            </p:cNvSpPr>
            <p:nvPr/>
          </p:nvSpPr>
          <p:spPr bwMode="auto">
            <a:xfrm>
              <a:off x="2854" y="3334"/>
              <a:ext cx="101"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39" name="Freeform 414"/>
            <p:cNvSpPr>
              <a:spLocks/>
            </p:cNvSpPr>
            <p:nvPr/>
          </p:nvSpPr>
          <p:spPr bwMode="auto">
            <a:xfrm>
              <a:off x="2948" y="3304"/>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sp>
          <p:nvSpPr>
            <p:cNvPr id="66640" name="Line 415"/>
            <p:cNvSpPr>
              <a:spLocks noChangeShapeType="1"/>
            </p:cNvSpPr>
            <p:nvPr/>
          </p:nvSpPr>
          <p:spPr bwMode="auto">
            <a:xfrm>
              <a:off x="2854" y="3447"/>
              <a:ext cx="101"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41" name="Freeform 416"/>
            <p:cNvSpPr>
              <a:spLocks/>
            </p:cNvSpPr>
            <p:nvPr/>
          </p:nvSpPr>
          <p:spPr bwMode="auto">
            <a:xfrm>
              <a:off x="2948" y="3417"/>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sp>
          <p:nvSpPr>
            <p:cNvPr id="66642" name="Line 478"/>
            <p:cNvSpPr>
              <a:spLocks noChangeShapeType="1"/>
            </p:cNvSpPr>
            <p:nvPr/>
          </p:nvSpPr>
          <p:spPr bwMode="auto">
            <a:xfrm>
              <a:off x="2856" y="3556"/>
              <a:ext cx="101" cy="0"/>
            </a:xfrm>
            <a:prstGeom prst="line">
              <a:avLst/>
            </a:prstGeom>
            <a:noFill/>
            <a:ln w="15875" cap="rnd">
              <a:solidFill>
                <a:srgbClr val="0066FF"/>
              </a:solidFill>
              <a:round/>
              <a:headEnd/>
              <a:tailEnd/>
            </a:ln>
          </p:spPr>
          <p:txBody>
            <a:bodyPr>
              <a:prstTxWarp prst="textNoShape">
                <a:avLst/>
              </a:prstTxWarp>
            </a:bodyPr>
            <a:lstStyle/>
            <a:p>
              <a:endParaRPr lang="en-US"/>
            </a:p>
          </p:txBody>
        </p:sp>
        <p:sp>
          <p:nvSpPr>
            <p:cNvPr id="66643" name="Freeform 479"/>
            <p:cNvSpPr>
              <a:spLocks/>
            </p:cNvSpPr>
            <p:nvPr/>
          </p:nvSpPr>
          <p:spPr bwMode="auto">
            <a:xfrm>
              <a:off x="2950" y="3526"/>
              <a:ext cx="92" cy="61"/>
            </a:xfrm>
            <a:custGeom>
              <a:avLst/>
              <a:gdLst>
                <a:gd name="T0" fmla="*/ 0 w 92"/>
                <a:gd name="T1" fmla="*/ 0 h 61"/>
                <a:gd name="T2" fmla="*/ 92 w 92"/>
                <a:gd name="T3" fmla="*/ 30 h 61"/>
                <a:gd name="T4" fmla="*/ 0 w 92"/>
                <a:gd name="T5" fmla="*/ 61 h 61"/>
                <a:gd name="T6" fmla="*/ 0 w 92"/>
                <a:gd name="T7" fmla="*/ 0 h 61"/>
                <a:gd name="T8" fmla="*/ 0 60000 65536"/>
                <a:gd name="T9" fmla="*/ 0 60000 65536"/>
                <a:gd name="T10" fmla="*/ 0 60000 65536"/>
                <a:gd name="T11" fmla="*/ 0 60000 65536"/>
                <a:gd name="T12" fmla="*/ 0 w 92"/>
                <a:gd name="T13" fmla="*/ 0 h 61"/>
                <a:gd name="T14" fmla="*/ 92 w 92"/>
                <a:gd name="T15" fmla="*/ 61 h 61"/>
              </a:gdLst>
              <a:ahLst/>
              <a:cxnLst>
                <a:cxn ang="T8">
                  <a:pos x="T0" y="T1"/>
                </a:cxn>
                <a:cxn ang="T9">
                  <a:pos x="T2" y="T3"/>
                </a:cxn>
                <a:cxn ang="T10">
                  <a:pos x="T4" y="T5"/>
                </a:cxn>
                <a:cxn ang="T11">
                  <a:pos x="T6" y="T7"/>
                </a:cxn>
              </a:cxnLst>
              <a:rect l="T12" t="T13" r="T14" b="T15"/>
              <a:pathLst>
                <a:path w="92" h="61">
                  <a:moveTo>
                    <a:pt x="0" y="0"/>
                  </a:moveTo>
                  <a:lnTo>
                    <a:pt x="92" y="30"/>
                  </a:lnTo>
                  <a:lnTo>
                    <a:pt x="0" y="61"/>
                  </a:lnTo>
                  <a:lnTo>
                    <a:pt x="0" y="0"/>
                  </a:lnTo>
                  <a:close/>
                </a:path>
              </a:pathLst>
            </a:custGeom>
            <a:solidFill>
              <a:srgbClr val="0066FF"/>
            </a:solidFill>
            <a:ln w="9525">
              <a:solidFill>
                <a:srgbClr val="0066FF"/>
              </a:solidFill>
              <a:round/>
              <a:headEnd/>
              <a:tailEnd/>
            </a:ln>
          </p:spPr>
          <p:txBody>
            <a:bodyPr>
              <a:prstTxWarp prst="textNoShape">
                <a:avLst/>
              </a:prstTxWarp>
            </a:bodyPr>
            <a:lstStyle/>
            <a:p>
              <a:endParaRPr lang="en-US"/>
            </a:p>
          </p:txBody>
        </p:sp>
      </p:grpSp>
      <p:grpSp>
        <p:nvGrpSpPr>
          <p:cNvPr id="28" name="Group 481"/>
          <p:cNvGrpSpPr>
            <a:grpSpLocks/>
          </p:cNvGrpSpPr>
          <p:nvPr/>
        </p:nvGrpSpPr>
        <p:grpSpPr bwMode="auto">
          <a:xfrm>
            <a:off x="5711826" y="2084389"/>
            <a:ext cx="4302125" cy="192087"/>
            <a:chOff x="2638" y="1313"/>
            <a:chExt cx="2710" cy="121"/>
          </a:xfrm>
        </p:grpSpPr>
        <p:grpSp>
          <p:nvGrpSpPr>
            <p:cNvPr id="29" name="Group 482"/>
            <p:cNvGrpSpPr>
              <a:grpSpLocks/>
            </p:cNvGrpSpPr>
            <p:nvPr/>
          </p:nvGrpSpPr>
          <p:grpSpPr bwMode="auto">
            <a:xfrm>
              <a:off x="3122" y="1313"/>
              <a:ext cx="2226" cy="121"/>
              <a:chOff x="3122" y="1652"/>
              <a:chExt cx="2226" cy="121"/>
            </a:xfrm>
          </p:grpSpPr>
          <p:sp>
            <p:nvSpPr>
              <p:cNvPr id="66630" name="Rectangle 483"/>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a:t>
                </a:r>
              </a:p>
            </p:txBody>
          </p:sp>
          <p:sp>
            <p:nvSpPr>
              <p:cNvPr id="66631" name="Rectangle 484"/>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B</a:t>
                </a:r>
              </a:p>
            </p:txBody>
          </p:sp>
          <p:sp>
            <p:nvSpPr>
              <p:cNvPr id="66632" name="Rectangle 485"/>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1111</a:t>
                </a:r>
              </a:p>
            </p:txBody>
          </p:sp>
        </p:grpSp>
        <p:grpSp>
          <p:nvGrpSpPr>
            <p:cNvPr id="30" name="Group 486"/>
            <p:cNvGrpSpPr>
              <a:grpSpLocks/>
            </p:cNvGrpSpPr>
            <p:nvPr/>
          </p:nvGrpSpPr>
          <p:grpSpPr bwMode="auto">
            <a:xfrm>
              <a:off x="2638" y="1313"/>
              <a:ext cx="478" cy="121"/>
              <a:chOff x="2638" y="1313"/>
              <a:chExt cx="478" cy="121"/>
            </a:xfrm>
          </p:grpSpPr>
          <p:cxnSp>
            <p:nvCxnSpPr>
              <p:cNvPr id="66628" name="AutoShape 487"/>
              <p:cNvCxnSpPr>
                <a:cxnSpLocks noChangeShapeType="1"/>
                <a:stCxn id="66629" idx="3"/>
                <a:endCxn id="66630" idx="1"/>
              </p:cNvCxnSpPr>
              <p:nvPr/>
            </p:nvCxnSpPr>
            <p:spPr bwMode="auto">
              <a:xfrm>
                <a:off x="2928" y="1374"/>
                <a:ext cx="188" cy="0"/>
              </a:xfrm>
              <a:prstGeom prst="straightConnector1">
                <a:avLst/>
              </a:prstGeom>
              <a:noFill/>
              <a:ln w="9525">
                <a:solidFill>
                  <a:schemeClr val="tx1"/>
                </a:solidFill>
                <a:round/>
                <a:headEnd/>
                <a:tailEnd type="triangle" w="med" len="med"/>
              </a:ln>
            </p:spPr>
          </p:cxnSp>
          <p:sp>
            <p:nvSpPr>
              <p:cNvPr id="66629" name="Rectangle 488"/>
              <p:cNvSpPr>
                <a:spLocks noChangeArrowheads="1"/>
              </p:cNvSpPr>
              <p:nvPr/>
            </p:nvSpPr>
            <p:spPr bwMode="auto">
              <a:xfrm>
                <a:off x="2638" y="1313"/>
                <a:ext cx="290" cy="121"/>
              </a:xfrm>
              <a:prstGeom prst="rect">
                <a:avLst/>
              </a:prstGeom>
              <a:noFill/>
              <a:ln w="9525">
                <a:noFill/>
                <a:miter lim="800000"/>
                <a:headEnd/>
                <a:tailEnd/>
              </a:ln>
            </p:spPr>
            <p:txBody>
              <a:bodyPr wrap="none" anchor="ctr">
                <a:prstTxWarp prst="textNoShape">
                  <a:avLst/>
                </a:prstTxWarp>
              </a:bodyPr>
              <a:lstStyle/>
              <a:p>
                <a:pPr algn="ctr" eaLnBrk="0" hangingPunct="0"/>
                <a:r>
                  <a:rPr lang="en-US" sz="1600"/>
                  <a:t>TOS</a:t>
                </a:r>
              </a:p>
            </p:txBody>
          </p:sp>
        </p:grpSp>
      </p:grpSp>
      <p:grpSp>
        <p:nvGrpSpPr>
          <p:cNvPr id="31" name="Group 497"/>
          <p:cNvGrpSpPr>
            <a:grpSpLocks/>
          </p:cNvGrpSpPr>
          <p:nvPr/>
        </p:nvGrpSpPr>
        <p:grpSpPr bwMode="auto">
          <a:xfrm>
            <a:off x="5711826" y="2084389"/>
            <a:ext cx="4302125" cy="192087"/>
            <a:chOff x="2638" y="1313"/>
            <a:chExt cx="2710" cy="121"/>
          </a:xfrm>
        </p:grpSpPr>
        <p:grpSp>
          <p:nvGrpSpPr>
            <p:cNvPr id="66762" name="Group 498"/>
            <p:cNvGrpSpPr>
              <a:grpSpLocks/>
            </p:cNvGrpSpPr>
            <p:nvPr/>
          </p:nvGrpSpPr>
          <p:grpSpPr bwMode="auto">
            <a:xfrm>
              <a:off x="3122" y="1313"/>
              <a:ext cx="2226" cy="121"/>
              <a:chOff x="3122" y="1652"/>
              <a:chExt cx="2226" cy="121"/>
            </a:xfrm>
          </p:grpSpPr>
          <p:sp>
            <p:nvSpPr>
              <p:cNvPr id="66623" name="Rectangle 499"/>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a:t>
                </a:r>
              </a:p>
            </p:txBody>
          </p:sp>
          <p:sp>
            <p:nvSpPr>
              <p:cNvPr id="66624" name="Rectangle 500"/>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625" name="Rectangle 501"/>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1111</a:t>
                </a:r>
              </a:p>
            </p:txBody>
          </p:sp>
        </p:grpSp>
        <p:grpSp>
          <p:nvGrpSpPr>
            <p:cNvPr id="66763" name="Group 502"/>
            <p:cNvGrpSpPr>
              <a:grpSpLocks/>
            </p:cNvGrpSpPr>
            <p:nvPr/>
          </p:nvGrpSpPr>
          <p:grpSpPr bwMode="auto">
            <a:xfrm>
              <a:off x="2638" y="1313"/>
              <a:ext cx="478" cy="121"/>
              <a:chOff x="2638" y="1313"/>
              <a:chExt cx="478" cy="121"/>
            </a:xfrm>
          </p:grpSpPr>
          <p:cxnSp>
            <p:nvCxnSpPr>
              <p:cNvPr id="66621" name="AutoShape 503"/>
              <p:cNvCxnSpPr>
                <a:cxnSpLocks noChangeShapeType="1"/>
                <a:stCxn id="66622" idx="3"/>
                <a:endCxn id="66623" idx="1"/>
              </p:cNvCxnSpPr>
              <p:nvPr/>
            </p:nvCxnSpPr>
            <p:spPr bwMode="auto">
              <a:xfrm>
                <a:off x="2928" y="1374"/>
                <a:ext cx="188" cy="0"/>
              </a:xfrm>
              <a:prstGeom prst="straightConnector1">
                <a:avLst/>
              </a:prstGeom>
              <a:noFill/>
              <a:ln w="9525">
                <a:solidFill>
                  <a:schemeClr val="tx1"/>
                </a:solidFill>
                <a:round/>
                <a:headEnd/>
                <a:tailEnd type="triangle" w="med" len="med"/>
              </a:ln>
            </p:spPr>
          </p:cxnSp>
          <p:sp>
            <p:nvSpPr>
              <p:cNvPr id="66622" name="Rectangle 504"/>
              <p:cNvSpPr>
                <a:spLocks noChangeArrowheads="1"/>
              </p:cNvSpPr>
              <p:nvPr/>
            </p:nvSpPr>
            <p:spPr bwMode="auto">
              <a:xfrm>
                <a:off x="2638" y="1313"/>
                <a:ext cx="290" cy="121"/>
              </a:xfrm>
              <a:prstGeom prst="rect">
                <a:avLst/>
              </a:prstGeom>
              <a:noFill/>
              <a:ln w="9525">
                <a:noFill/>
                <a:miter lim="800000"/>
                <a:headEnd/>
                <a:tailEnd/>
              </a:ln>
            </p:spPr>
            <p:txBody>
              <a:bodyPr wrap="none" anchor="ctr">
                <a:prstTxWarp prst="textNoShape">
                  <a:avLst/>
                </a:prstTxWarp>
              </a:bodyPr>
              <a:lstStyle/>
              <a:p>
                <a:pPr algn="ctr" eaLnBrk="0" hangingPunct="0"/>
                <a:r>
                  <a:rPr lang="en-US" sz="1600"/>
                  <a:t>TOS</a:t>
                </a:r>
              </a:p>
            </p:txBody>
          </p:sp>
        </p:grpSp>
      </p:grpSp>
      <p:grpSp>
        <p:nvGrpSpPr>
          <p:cNvPr id="66769" name="Group 528"/>
          <p:cNvGrpSpPr>
            <a:grpSpLocks/>
          </p:cNvGrpSpPr>
          <p:nvPr/>
        </p:nvGrpSpPr>
        <p:grpSpPr bwMode="auto">
          <a:xfrm>
            <a:off x="6480176" y="1508125"/>
            <a:ext cx="3533775" cy="571500"/>
            <a:chOff x="3122" y="950"/>
            <a:chExt cx="2226" cy="360"/>
          </a:xfrm>
        </p:grpSpPr>
        <p:grpSp>
          <p:nvGrpSpPr>
            <p:cNvPr id="66770" name="Group 527"/>
            <p:cNvGrpSpPr>
              <a:grpSpLocks/>
            </p:cNvGrpSpPr>
            <p:nvPr/>
          </p:nvGrpSpPr>
          <p:grpSpPr bwMode="auto">
            <a:xfrm>
              <a:off x="3219" y="1168"/>
              <a:ext cx="2076" cy="142"/>
              <a:chOff x="3219" y="1168"/>
              <a:chExt cx="2076" cy="142"/>
            </a:xfrm>
          </p:grpSpPr>
          <p:sp>
            <p:nvSpPr>
              <p:cNvPr id="66616" name="Rectangle 188"/>
              <p:cNvSpPr>
                <a:spLocks noChangeArrowheads="1"/>
              </p:cNvSpPr>
              <p:nvPr/>
            </p:nvSpPr>
            <p:spPr bwMode="auto">
              <a:xfrm>
                <a:off x="3219" y="1168"/>
                <a:ext cx="495" cy="136"/>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Reconv. PC</a:t>
                </a:r>
                <a:endParaRPr lang="en-US"/>
              </a:p>
            </p:txBody>
          </p:sp>
          <p:sp>
            <p:nvSpPr>
              <p:cNvPr id="66617" name="Rectangle 189"/>
              <p:cNvSpPr>
                <a:spLocks noChangeArrowheads="1"/>
              </p:cNvSpPr>
              <p:nvPr/>
            </p:nvSpPr>
            <p:spPr bwMode="auto">
              <a:xfrm>
                <a:off x="4132" y="1174"/>
                <a:ext cx="360" cy="136"/>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Next PC</a:t>
                </a:r>
                <a:endParaRPr lang="en-US"/>
              </a:p>
            </p:txBody>
          </p:sp>
          <p:sp>
            <p:nvSpPr>
              <p:cNvPr id="66618" name="Rectangle 190"/>
              <p:cNvSpPr>
                <a:spLocks noChangeArrowheads="1"/>
              </p:cNvSpPr>
              <p:nvPr/>
            </p:nvSpPr>
            <p:spPr bwMode="auto">
              <a:xfrm>
                <a:off x="4738" y="1174"/>
                <a:ext cx="557" cy="136"/>
              </a:xfrm>
              <a:prstGeom prst="rect">
                <a:avLst/>
              </a:prstGeom>
              <a:noFill/>
              <a:ln w="9525">
                <a:noFill/>
                <a:miter lim="800000"/>
                <a:headEnd/>
                <a:tailEnd/>
              </a:ln>
            </p:spPr>
            <p:txBody>
              <a:bodyPr wrap="none" lIns="0" tIns="0" rIns="0" bIns="0">
                <a:prstTxWarp prst="textNoShape">
                  <a:avLst/>
                </a:prstTxWarp>
                <a:spAutoFit/>
              </a:bodyPr>
              <a:lstStyle/>
              <a:p>
                <a:pPr eaLnBrk="0" hangingPunct="0"/>
                <a:r>
                  <a:rPr lang="en-US" sz="1400">
                    <a:solidFill>
                      <a:srgbClr val="000000"/>
                    </a:solidFill>
                  </a:rPr>
                  <a:t>Active Mask</a:t>
                </a:r>
                <a:endParaRPr lang="en-US"/>
              </a:p>
            </p:txBody>
          </p:sp>
        </p:grpSp>
        <p:sp>
          <p:nvSpPr>
            <p:cNvPr id="66614" name="Line 505"/>
            <p:cNvSpPr>
              <a:spLocks noChangeShapeType="1"/>
            </p:cNvSpPr>
            <p:nvPr/>
          </p:nvSpPr>
          <p:spPr bwMode="auto">
            <a:xfrm>
              <a:off x="3122" y="1168"/>
              <a:ext cx="2226" cy="0"/>
            </a:xfrm>
            <a:prstGeom prst="line">
              <a:avLst/>
            </a:prstGeom>
            <a:noFill/>
            <a:ln w="19050">
              <a:solidFill>
                <a:schemeClr val="tx1"/>
              </a:solidFill>
              <a:round/>
              <a:headEnd/>
              <a:tailEnd/>
            </a:ln>
          </p:spPr>
          <p:txBody>
            <a:bodyPr>
              <a:prstTxWarp prst="textNoShape">
                <a:avLst/>
              </a:prstTxWarp>
            </a:bodyPr>
            <a:lstStyle/>
            <a:p>
              <a:endParaRPr lang="en-US"/>
            </a:p>
          </p:txBody>
        </p:sp>
        <p:sp>
          <p:nvSpPr>
            <p:cNvPr id="66615" name="Text Box 506"/>
            <p:cNvSpPr txBox="1">
              <a:spLocks noChangeArrowheads="1"/>
            </p:cNvSpPr>
            <p:nvPr/>
          </p:nvSpPr>
          <p:spPr bwMode="auto">
            <a:xfrm>
              <a:off x="3944" y="950"/>
              <a:ext cx="436" cy="233"/>
            </a:xfrm>
            <a:prstGeom prst="rect">
              <a:avLst/>
            </a:prstGeom>
            <a:noFill/>
            <a:ln w="9525">
              <a:noFill/>
              <a:miter lim="800000"/>
              <a:headEnd/>
              <a:tailEnd/>
            </a:ln>
          </p:spPr>
          <p:txBody>
            <a:bodyPr wrap="none">
              <a:prstTxWarp prst="textNoShape">
                <a:avLst/>
              </a:prstTxWarp>
              <a:spAutoFit/>
            </a:bodyPr>
            <a:lstStyle/>
            <a:p>
              <a:pPr eaLnBrk="0" hangingPunct="0"/>
              <a:r>
                <a:rPr lang="en-US" b="1"/>
                <a:t>Stack</a:t>
              </a:r>
            </a:p>
          </p:txBody>
        </p:sp>
      </p:grpSp>
      <p:grpSp>
        <p:nvGrpSpPr>
          <p:cNvPr id="66771" name="Group 509"/>
          <p:cNvGrpSpPr>
            <a:grpSpLocks/>
          </p:cNvGrpSpPr>
          <p:nvPr/>
        </p:nvGrpSpPr>
        <p:grpSpPr bwMode="auto">
          <a:xfrm>
            <a:off x="5711826" y="2084388"/>
            <a:ext cx="4302125" cy="576262"/>
            <a:chOff x="2638" y="1434"/>
            <a:chExt cx="2710" cy="363"/>
          </a:xfrm>
        </p:grpSpPr>
        <p:grpSp>
          <p:nvGrpSpPr>
            <p:cNvPr id="66772" name="Group 510"/>
            <p:cNvGrpSpPr>
              <a:grpSpLocks/>
            </p:cNvGrpSpPr>
            <p:nvPr/>
          </p:nvGrpSpPr>
          <p:grpSpPr bwMode="auto">
            <a:xfrm>
              <a:off x="3122" y="1555"/>
              <a:ext cx="2226" cy="121"/>
              <a:chOff x="3122" y="1652"/>
              <a:chExt cx="2226" cy="121"/>
            </a:xfrm>
          </p:grpSpPr>
          <p:sp>
            <p:nvSpPr>
              <p:cNvPr id="66610" name="Rectangle 511"/>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611" name="Rectangle 512"/>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D</a:t>
                </a:r>
              </a:p>
            </p:txBody>
          </p:sp>
          <p:sp>
            <p:nvSpPr>
              <p:cNvPr id="66612" name="Rectangle 513"/>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0110</a:t>
                </a:r>
              </a:p>
            </p:txBody>
          </p:sp>
        </p:grpSp>
        <p:grpSp>
          <p:nvGrpSpPr>
            <p:cNvPr id="66773" name="Group 514"/>
            <p:cNvGrpSpPr>
              <a:grpSpLocks/>
            </p:cNvGrpSpPr>
            <p:nvPr/>
          </p:nvGrpSpPr>
          <p:grpSpPr bwMode="auto">
            <a:xfrm>
              <a:off x="3122" y="1676"/>
              <a:ext cx="2226" cy="121"/>
              <a:chOff x="3122" y="1652"/>
              <a:chExt cx="2226" cy="121"/>
            </a:xfrm>
          </p:grpSpPr>
          <p:sp>
            <p:nvSpPr>
              <p:cNvPr id="66607" name="Rectangle 515"/>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608" name="Rectangle 516"/>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609" name="Rectangle 517"/>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1001</a:t>
                </a:r>
              </a:p>
            </p:txBody>
          </p:sp>
        </p:grpSp>
        <p:grpSp>
          <p:nvGrpSpPr>
            <p:cNvPr id="66774" name="Group 518"/>
            <p:cNvGrpSpPr>
              <a:grpSpLocks/>
            </p:cNvGrpSpPr>
            <p:nvPr/>
          </p:nvGrpSpPr>
          <p:grpSpPr bwMode="auto">
            <a:xfrm>
              <a:off x="2638" y="1676"/>
              <a:ext cx="478" cy="121"/>
              <a:chOff x="2638" y="1313"/>
              <a:chExt cx="478" cy="121"/>
            </a:xfrm>
          </p:grpSpPr>
          <p:cxnSp>
            <p:nvCxnSpPr>
              <p:cNvPr id="66605" name="AutoShape 519"/>
              <p:cNvCxnSpPr>
                <a:cxnSpLocks noChangeShapeType="1"/>
                <a:stCxn id="66606" idx="3"/>
                <a:endCxn id="66607" idx="1"/>
              </p:cNvCxnSpPr>
              <p:nvPr/>
            </p:nvCxnSpPr>
            <p:spPr bwMode="auto">
              <a:xfrm>
                <a:off x="2928" y="1374"/>
                <a:ext cx="188" cy="0"/>
              </a:xfrm>
              <a:prstGeom prst="straightConnector1">
                <a:avLst/>
              </a:prstGeom>
              <a:noFill/>
              <a:ln w="9525">
                <a:solidFill>
                  <a:schemeClr val="tx1"/>
                </a:solidFill>
                <a:round/>
                <a:headEnd/>
                <a:tailEnd type="triangle" w="med" len="med"/>
              </a:ln>
            </p:spPr>
          </p:cxnSp>
          <p:sp>
            <p:nvSpPr>
              <p:cNvPr id="66606" name="Rectangle 520"/>
              <p:cNvSpPr>
                <a:spLocks noChangeArrowheads="1"/>
              </p:cNvSpPr>
              <p:nvPr/>
            </p:nvSpPr>
            <p:spPr bwMode="auto">
              <a:xfrm>
                <a:off x="2638" y="1313"/>
                <a:ext cx="290" cy="121"/>
              </a:xfrm>
              <a:prstGeom prst="rect">
                <a:avLst/>
              </a:prstGeom>
              <a:noFill/>
              <a:ln w="9525">
                <a:noFill/>
                <a:miter lim="800000"/>
                <a:headEnd/>
                <a:tailEnd/>
              </a:ln>
            </p:spPr>
            <p:txBody>
              <a:bodyPr wrap="none" anchor="ctr">
                <a:prstTxWarp prst="textNoShape">
                  <a:avLst/>
                </a:prstTxWarp>
              </a:bodyPr>
              <a:lstStyle/>
              <a:p>
                <a:pPr algn="ctr" eaLnBrk="0" hangingPunct="0"/>
                <a:r>
                  <a:rPr lang="en-US" sz="1600"/>
                  <a:t>TOS</a:t>
                </a:r>
              </a:p>
            </p:txBody>
          </p:sp>
        </p:grpSp>
        <p:grpSp>
          <p:nvGrpSpPr>
            <p:cNvPr id="66775" name="Group 521"/>
            <p:cNvGrpSpPr>
              <a:grpSpLocks/>
            </p:cNvGrpSpPr>
            <p:nvPr/>
          </p:nvGrpSpPr>
          <p:grpSpPr bwMode="auto">
            <a:xfrm>
              <a:off x="3122" y="1434"/>
              <a:ext cx="2226" cy="121"/>
              <a:chOff x="3122" y="1652"/>
              <a:chExt cx="2226" cy="121"/>
            </a:xfrm>
          </p:grpSpPr>
          <p:sp>
            <p:nvSpPr>
              <p:cNvPr id="66602" name="Rectangle 522"/>
              <p:cNvSpPr>
                <a:spLocks noChangeArrowheads="1"/>
              </p:cNvSpPr>
              <p:nvPr/>
            </p:nvSpPr>
            <p:spPr bwMode="auto">
              <a:xfrm>
                <a:off x="3122"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a:t>
                </a:r>
              </a:p>
            </p:txBody>
          </p:sp>
          <p:sp>
            <p:nvSpPr>
              <p:cNvPr id="66603" name="Rectangle 523"/>
              <p:cNvSpPr>
                <a:spLocks noChangeArrowheads="1"/>
              </p:cNvSpPr>
              <p:nvPr/>
            </p:nvSpPr>
            <p:spPr bwMode="auto">
              <a:xfrm>
                <a:off x="3944" y="1652"/>
                <a:ext cx="822"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E</a:t>
                </a:r>
              </a:p>
            </p:txBody>
          </p:sp>
          <p:sp>
            <p:nvSpPr>
              <p:cNvPr id="66604" name="Rectangle 524"/>
              <p:cNvSpPr>
                <a:spLocks noChangeArrowheads="1"/>
              </p:cNvSpPr>
              <p:nvPr/>
            </p:nvSpPr>
            <p:spPr bwMode="auto">
              <a:xfrm>
                <a:off x="4767" y="1652"/>
                <a:ext cx="581" cy="121"/>
              </a:xfrm>
              <a:prstGeom prst="rect">
                <a:avLst/>
              </a:prstGeom>
              <a:solidFill>
                <a:schemeClr val="bg1"/>
              </a:solidFill>
              <a:ln w="19050">
                <a:solidFill>
                  <a:schemeClr val="tx1"/>
                </a:solidFill>
                <a:miter lim="800000"/>
                <a:headEnd/>
                <a:tailEnd/>
              </a:ln>
            </p:spPr>
            <p:txBody>
              <a:bodyPr wrap="none" lIns="0" tIns="0" rIns="0" bIns="0" anchor="ctr">
                <a:prstTxWarp prst="textNoShape">
                  <a:avLst/>
                </a:prstTxWarp>
              </a:bodyPr>
              <a:lstStyle/>
              <a:p>
                <a:pPr algn="ctr" eaLnBrk="0" hangingPunct="0"/>
                <a:r>
                  <a:rPr lang="en-US" sz="1600"/>
                  <a:t>1111</a:t>
                </a:r>
              </a:p>
            </p:txBody>
          </p:sp>
        </p:grpSp>
      </p:grpSp>
      <p:sp>
        <p:nvSpPr>
          <p:cNvPr id="66594" name="Line 525"/>
          <p:cNvSpPr>
            <a:spLocks noChangeShapeType="1"/>
          </p:cNvSpPr>
          <p:nvPr/>
        </p:nvSpPr>
        <p:spPr bwMode="auto">
          <a:xfrm>
            <a:off x="3868738" y="4427539"/>
            <a:ext cx="0" cy="268287"/>
          </a:xfrm>
          <a:prstGeom prst="line">
            <a:avLst/>
          </a:prstGeom>
          <a:noFill/>
          <a:ln w="28575">
            <a:solidFill>
              <a:schemeClr val="tx1"/>
            </a:solidFill>
            <a:round/>
            <a:headEnd/>
            <a:tailEnd type="triangle" w="lg" len="lg"/>
          </a:ln>
        </p:spPr>
        <p:txBody>
          <a:bodyPr>
            <a:prstTxWarp prst="textNoShape">
              <a:avLst/>
            </a:prstTxWarp>
          </a:bodyPr>
          <a:lstStyle/>
          <a:p>
            <a:endParaRPr lang="en-US"/>
          </a:p>
        </p:txBody>
      </p:sp>
      <p:sp>
        <p:nvSpPr>
          <p:cNvPr id="66595" name="Line 526"/>
          <p:cNvSpPr>
            <a:spLocks noChangeShapeType="1"/>
          </p:cNvSpPr>
          <p:nvPr/>
        </p:nvSpPr>
        <p:spPr bwMode="auto">
          <a:xfrm>
            <a:off x="3868738" y="1355725"/>
            <a:ext cx="0" cy="344488"/>
          </a:xfrm>
          <a:prstGeom prst="line">
            <a:avLst/>
          </a:prstGeom>
          <a:noFill/>
          <a:ln w="28575">
            <a:solidFill>
              <a:schemeClr val="tx1"/>
            </a:solidFill>
            <a:round/>
            <a:headEnd/>
            <a:tailEnd type="triangle" w="lg" len="lg"/>
          </a:ln>
        </p:spPr>
        <p:txBody>
          <a:bodyPr>
            <a:prstTxWarp prst="textNoShape">
              <a:avLst/>
            </a:prstTxWarp>
          </a:bodyPr>
          <a:lstStyle/>
          <a:p>
            <a:endParaRPr lang="en-US"/>
          </a:p>
        </p:txBody>
      </p:sp>
      <p:sp>
        <p:nvSpPr>
          <p:cNvPr id="66597" name="TextBox 207"/>
          <p:cNvSpPr txBox="1">
            <a:spLocks noChangeArrowheads="1"/>
          </p:cNvSpPr>
          <p:nvPr/>
        </p:nvSpPr>
        <p:spPr bwMode="auto">
          <a:xfrm>
            <a:off x="1913127" y="6324600"/>
            <a:ext cx="7981572" cy="369332"/>
          </a:xfrm>
          <a:prstGeom prst="rect">
            <a:avLst/>
          </a:prstGeom>
          <a:noFill/>
          <a:ln w="9525">
            <a:noFill/>
            <a:miter lim="800000"/>
            <a:headEnd/>
            <a:tailEnd/>
          </a:ln>
        </p:spPr>
        <p:txBody>
          <a:bodyPr wrap="none">
            <a:prstTxWarp prst="textNoShape">
              <a:avLst/>
            </a:prstTxWarp>
            <a:spAutoFit/>
          </a:bodyPr>
          <a:lstStyle/>
          <a:p>
            <a:pPr eaLnBrk="0" hangingPunct="0"/>
            <a:r>
              <a:rPr lang="en-CA" altLang="ja-JP" b="1" dirty="0">
                <a:solidFill>
                  <a:srgbClr val="FF0000"/>
                </a:solidFill>
                <a:latin typeface="Arial  " charset="0"/>
              </a:rPr>
              <a:t>Potential for significant loss of throughput when control flow diverged!</a:t>
            </a:r>
            <a:endParaRPr lang="en-CA" b="1" dirty="0">
              <a:solidFill>
                <a:srgbClr val="FF0000"/>
              </a:solidFill>
            </a:endParaRPr>
          </a:p>
        </p:txBody>
      </p:sp>
    </p:spTree>
    <p:extLst>
      <p:ext uri="{BB962C8B-B14F-4D97-AF65-F5344CB8AC3E}">
        <p14:creationId xmlns:p14="http://schemas.microsoft.com/office/powerpoint/2010/main" val="76828432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923020" y="1752600"/>
            <a:ext cx="1363980" cy="3124200"/>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p:cNvSpPr/>
          <p:nvPr/>
        </p:nvSpPr>
        <p:spPr>
          <a:xfrm>
            <a:off x="3505200" y="1752600"/>
            <a:ext cx="5410200" cy="3124200"/>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2438400" y="1752600"/>
            <a:ext cx="1066800" cy="31242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p:nvPr>
        </p:nvSpPr>
        <p:spPr/>
        <p:txBody>
          <a:bodyPr>
            <a:normAutofit/>
          </a:bodyPr>
          <a:lstStyle/>
          <a:p>
            <a:r>
              <a:rPr lang="en-CA" dirty="0" smtClean="0"/>
              <a:t>Performance vs. Warp Size</a:t>
            </a:r>
            <a:endParaRPr lang="en-CA"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11</a:t>
            </a:fld>
            <a:endParaRPr lang="en-US"/>
          </a:p>
        </p:txBody>
      </p:sp>
      <p:sp>
        <p:nvSpPr>
          <p:cNvPr id="6" name="Footer Placeholder 5"/>
          <p:cNvSpPr>
            <a:spLocks noGrp="1"/>
          </p:cNvSpPr>
          <p:nvPr>
            <p:ph type="ftr" sz="quarter" idx="11"/>
          </p:nvPr>
        </p:nvSpPr>
        <p:spPr/>
        <p:txBody>
          <a:bodyPr/>
          <a:lstStyle/>
          <a:p>
            <a:r>
              <a:rPr lang="en-US" dirty="0" smtClean="0"/>
              <a:t>Rogers et al., A Variable Warp-Size Architecture, ISCA 2015</a:t>
            </a:r>
            <a:endParaRPr lang="en-US" dirty="0"/>
          </a:p>
        </p:txBody>
      </p:sp>
      <p:graphicFrame>
        <p:nvGraphicFramePr>
          <p:cNvPr id="7" name="Chart 6"/>
          <p:cNvGraphicFramePr>
            <a:graphicFrameLocks noGrp="1"/>
          </p:cNvGraphicFramePr>
          <p:nvPr>
            <p:extLst/>
          </p:nvPr>
        </p:nvGraphicFramePr>
        <p:xfrm>
          <a:off x="1752600" y="1600200"/>
          <a:ext cx="8686800" cy="3810000"/>
        </p:xfrm>
        <a:graphic>
          <a:graphicData uri="http://schemas.openxmlformats.org/drawingml/2006/chart">
            <c:chart xmlns:c="http://schemas.openxmlformats.org/drawingml/2006/chart" xmlns:r="http://schemas.openxmlformats.org/officeDocument/2006/relationships" r:id="rId2"/>
          </a:graphicData>
        </a:graphic>
      </p:graphicFrame>
      <p:sp>
        <p:nvSpPr>
          <p:cNvPr id="12" name="Rounded Rectangle 11"/>
          <p:cNvSpPr/>
          <p:nvPr/>
        </p:nvSpPr>
        <p:spPr>
          <a:xfrm>
            <a:off x="2102480" y="5486400"/>
            <a:ext cx="1738640" cy="730910"/>
          </a:xfrm>
          <a:prstGeom prst="roundRect">
            <a:avLst/>
          </a:prstGeom>
          <a:solidFill>
            <a:schemeClr val="bg1"/>
          </a:solid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tx1"/>
                </a:solidFill>
              </a:rPr>
              <a:t>Convergent Applications</a:t>
            </a:r>
          </a:p>
        </p:txBody>
      </p:sp>
      <p:sp>
        <p:nvSpPr>
          <p:cNvPr id="13" name="Rounded Rectangle 12"/>
          <p:cNvSpPr/>
          <p:nvPr/>
        </p:nvSpPr>
        <p:spPr>
          <a:xfrm>
            <a:off x="5029200" y="5486400"/>
            <a:ext cx="2660020" cy="730910"/>
          </a:xfrm>
          <a:prstGeom prst="roundRect">
            <a:avLst/>
          </a:prstGeom>
          <a:solidFill>
            <a:schemeClr val="bg1"/>
          </a:solidFill>
          <a:ln w="476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tx1"/>
                </a:solidFill>
              </a:rPr>
              <a:t>Warp-Size Insensitive Applications</a:t>
            </a:r>
          </a:p>
        </p:txBody>
      </p:sp>
      <p:sp>
        <p:nvSpPr>
          <p:cNvPr id="14" name="Rounded Rectangle 13"/>
          <p:cNvSpPr/>
          <p:nvPr/>
        </p:nvSpPr>
        <p:spPr>
          <a:xfrm>
            <a:off x="8610600" y="5448300"/>
            <a:ext cx="1706880" cy="730910"/>
          </a:xfrm>
          <a:prstGeom prst="roundRect">
            <a:avLst/>
          </a:prstGeom>
          <a:solidFill>
            <a:schemeClr val="bg1"/>
          </a:solidFill>
          <a:ln w="4762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tx1"/>
                </a:solidFill>
              </a:rPr>
              <a:t>Divergent Applications</a:t>
            </a:r>
          </a:p>
        </p:txBody>
      </p:sp>
      <p:sp>
        <p:nvSpPr>
          <p:cNvPr id="15" name="Content Placeholder 3"/>
          <p:cNvSpPr>
            <a:spLocks noGrp="1"/>
          </p:cNvSpPr>
          <p:nvPr>
            <p:ph sz="quarter" idx="1"/>
          </p:nvPr>
        </p:nvSpPr>
        <p:spPr>
          <a:xfrm>
            <a:off x="1981200" y="1219200"/>
            <a:ext cx="8229600" cy="533400"/>
          </a:xfrm>
        </p:spPr>
        <p:txBody>
          <a:bodyPr>
            <a:normAutofit/>
          </a:bodyPr>
          <a:lstStyle/>
          <a:p>
            <a:r>
              <a:rPr lang="en-CA" dirty="0" smtClean="0"/>
              <a:t>165 Applications</a:t>
            </a:r>
            <a:endParaRPr lang="en-CA" dirty="0"/>
          </a:p>
        </p:txBody>
      </p:sp>
    </p:spTree>
    <p:extLst>
      <p:ext uri="{BB962C8B-B14F-4D97-AF65-F5344CB8AC3E}">
        <p14:creationId xmlns:p14="http://schemas.microsoft.com/office/powerpoint/2010/main" val="11005636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animBg="1"/>
      <p:bldP spid="8"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6"/>
          <p:cNvSpPr>
            <a:spLocks noGrp="1" noChangeArrowheads="1"/>
          </p:cNvSpPr>
          <p:nvPr>
            <p:ph type="sldNum" sz="quarter" idx="12"/>
          </p:nvPr>
        </p:nvSpPr>
        <p:spPr>
          <a:noFill/>
        </p:spPr>
        <p:txBody>
          <a:bodyPr/>
          <a:lstStyle/>
          <a:p>
            <a:fld id="{7D3F114C-671D-F545-9BD2-D107891AB423}" type="slidenum">
              <a:rPr lang="en-US">
                <a:latin typeface="Arial" pitchFamily="-65" charset="0"/>
                <a:ea typeface="ＭＳ Ｐゴシック" pitchFamily="-65" charset="-128"/>
                <a:cs typeface="ＭＳ Ｐゴシック" pitchFamily="-65" charset="-128"/>
              </a:rPr>
              <a:pPr/>
              <a:t>12</a:t>
            </a:fld>
            <a:endParaRPr lang="en-US">
              <a:latin typeface="Arial" pitchFamily="-65" charset="0"/>
              <a:ea typeface="ＭＳ Ｐゴシック" pitchFamily="-65" charset="-128"/>
              <a:cs typeface="ＭＳ Ｐゴシック" pitchFamily="-65" charset="-128"/>
            </a:endParaRPr>
          </a:p>
        </p:txBody>
      </p:sp>
      <p:sp>
        <p:nvSpPr>
          <p:cNvPr id="166915" name="Rectangle 2"/>
          <p:cNvSpPr>
            <a:spLocks noGrp="1" noChangeArrowheads="1"/>
          </p:cNvSpPr>
          <p:nvPr>
            <p:ph type="title"/>
          </p:nvPr>
        </p:nvSpPr>
        <p:spPr>
          <a:xfrm>
            <a:off x="1981200" y="0"/>
            <a:ext cx="8229600" cy="1143000"/>
          </a:xfrm>
        </p:spPr>
        <p:txBody>
          <a:bodyPr/>
          <a:lstStyle/>
          <a:p>
            <a:pPr eaLnBrk="1" hangingPunct="1"/>
            <a:r>
              <a:rPr lang="en-US" dirty="0" smtClean="0">
                <a:ea typeface="ＭＳ Ｐゴシック" pitchFamily="-65" charset="-128"/>
                <a:cs typeface="ＭＳ Ｐゴシック" pitchFamily="-65" charset="-128"/>
              </a:rPr>
              <a:t>Dynamic Warp Formation </a:t>
            </a:r>
            <a:br>
              <a:rPr lang="en-US" dirty="0" smtClean="0">
                <a:ea typeface="ＭＳ Ｐゴシック" pitchFamily="-65" charset="-128"/>
                <a:cs typeface="ＭＳ Ｐゴシック" pitchFamily="-65" charset="-128"/>
              </a:rPr>
            </a:br>
            <a:r>
              <a:rPr lang="en-US" sz="2000" b="1" dirty="0">
                <a:ea typeface="ＭＳ Ｐゴシック" pitchFamily="-65" charset="-128"/>
                <a:cs typeface="ＭＳ Ｐゴシック" pitchFamily="-65" charset="-128"/>
              </a:rPr>
              <a:t>(Fung MICRO’07)</a:t>
            </a:r>
          </a:p>
        </p:txBody>
      </p:sp>
      <p:sp>
        <p:nvSpPr>
          <p:cNvPr id="166916" name="Line 69"/>
          <p:cNvSpPr>
            <a:spLocks noChangeShapeType="1"/>
          </p:cNvSpPr>
          <p:nvPr/>
        </p:nvSpPr>
        <p:spPr bwMode="auto">
          <a:xfrm>
            <a:off x="2057400" y="1676400"/>
            <a:ext cx="0" cy="4572000"/>
          </a:xfrm>
          <a:prstGeom prst="line">
            <a:avLst/>
          </a:prstGeom>
          <a:noFill/>
          <a:ln w="76200">
            <a:solidFill>
              <a:schemeClr val="tx1"/>
            </a:solidFill>
            <a:round/>
            <a:headEnd/>
            <a:tailEnd type="triangle" w="sm" len="lg"/>
          </a:ln>
        </p:spPr>
        <p:txBody>
          <a:bodyPr>
            <a:prstTxWarp prst="textNoShape">
              <a:avLst/>
            </a:prstTxWarp>
          </a:bodyPr>
          <a:lstStyle/>
          <a:p>
            <a:endParaRPr lang="en-US"/>
          </a:p>
        </p:txBody>
      </p:sp>
      <p:sp>
        <p:nvSpPr>
          <p:cNvPr id="166917" name="Text Box 70"/>
          <p:cNvSpPr txBox="1">
            <a:spLocks noChangeArrowheads="1"/>
          </p:cNvSpPr>
          <p:nvPr/>
        </p:nvSpPr>
        <p:spPr bwMode="auto">
          <a:xfrm>
            <a:off x="1595736" y="3886201"/>
            <a:ext cx="461665" cy="600075"/>
          </a:xfrm>
          <a:prstGeom prst="rect">
            <a:avLst/>
          </a:prstGeom>
          <a:noFill/>
          <a:ln w="9525">
            <a:noFill/>
            <a:miter lim="800000"/>
            <a:headEnd/>
            <a:tailEnd/>
          </a:ln>
        </p:spPr>
        <p:txBody>
          <a:bodyPr vert="eaVert">
            <a:prstTxWarp prst="textNoShape">
              <a:avLst/>
            </a:prstTxWarp>
            <a:spAutoFit/>
          </a:bodyPr>
          <a:lstStyle/>
          <a:p>
            <a:r>
              <a:rPr lang="en-US"/>
              <a:t>Time</a:t>
            </a:r>
          </a:p>
        </p:txBody>
      </p:sp>
      <p:grpSp>
        <p:nvGrpSpPr>
          <p:cNvPr id="2" name="Group 68"/>
          <p:cNvGrpSpPr>
            <a:grpSpLocks/>
          </p:cNvGrpSpPr>
          <p:nvPr/>
        </p:nvGrpSpPr>
        <p:grpSpPr bwMode="auto">
          <a:xfrm>
            <a:off x="2286000" y="1295400"/>
            <a:ext cx="1600200" cy="4343400"/>
            <a:chOff x="480" y="816"/>
            <a:chExt cx="1104" cy="2736"/>
          </a:xfrm>
        </p:grpSpPr>
        <p:sp>
          <p:nvSpPr>
            <p:cNvPr id="166959" name="Rectangle 29"/>
            <p:cNvSpPr>
              <a:spLocks noChangeArrowheads="1"/>
            </p:cNvSpPr>
            <p:nvPr/>
          </p:nvSpPr>
          <p:spPr bwMode="auto">
            <a:xfrm>
              <a:off x="720" y="1056"/>
              <a:ext cx="864" cy="192"/>
            </a:xfrm>
            <a:prstGeom prst="rect">
              <a:avLst/>
            </a:prstGeom>
            <a:solidFill>
              <a:srgbClr val="CCFFFF"/>
            </a:solidFill>
            <a:ln w="9525">
              <a:solidFill>
                <a:schemeClr val="tx1"/>
              </a:solidFill>
              <a:miter lim="800000"/>
              <a:headEnd/>
              <a:tailEnd/>
            </a:ln>
          </p:spPr>
          <p:txBody>
            <a:bodyPr wrap="none" anchor="ctr">
              <a:prstTxWarp prst="textNoShape">
                <a:avLst/>
              </a:prstTxWarp>
            </a:bodyPr>
            <a:lstStyle/>
            <a:p>
              <a:pPr algn="ctr"/>
              <a:r>
                <a:rPr lang="en-US" b="1">
                  <a:solidFill>
                    <a:srgbClr val="0033CC"/>
                  </a:solidFill>
                </a:rPr>
                <a:t>1 2 3 4</a:t>
              </a:r>
            </a:p>
          </p:txBody>
        </p:sp>
        <p:sp>
          <p:nvSpPr>
            <p:cNvPr id="166960" name="Rectangle 38"/>
            <p:cNvSpPr>
              <a:spLocks noChangeArrowheads="1"/>
            </p:cNvSpPr>
            <p:nvPr/>
          </p:nvSpPr>
          <p:spPr bwMode="auto">
            <a:xfrm>
              <a:off x="480" y="1056"/>
              <a:ext cx="240" cy="192"/>
            </a:xfrm>
            <a:prstGeom prst="rect">
              <a:avLst/>
            </a:prstGeom>
            <a:solidFill>
              <a:srgbClr val="CCFFFF"/>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A</a:t>
              </a:r>
            </a:p>
          </p:txBody>
        </p:sp>
        <p:sp>
          <p:nvSpPr>
            <p:cNvPr id="166961" name="Rectangle 40"/>
            <p:cNvSpPr>
              <a:spLocks noChangeArrowheads="1"/>
            </p:cNvSpPr>
            <p:nvPr/>
          </p:nvSpPr>
          <p:spPr bwMode="auto">
            <a:xfrm>
              <a:off x="720" y="2208"/>
              <a:ext cx="864" cy="192"/>
            </a:xfrm>
            <a:prstGeom prst="rect">
              <a:avLst/>
            </a:prstGeom>
            <a:solidFill>
              <a:srgbClr val="CCFFFF"/>
            </a:solidFill>
            <a:ln w="9525">
              <a:solidFill>
                <a:schemeClr val="tx1"/>
              </a:solidFill>
              <a:miter lim="800000"/>
              <a:headEnd/>
              <a:tailEnd/>
            </a:ln>
          </p:spPr>
          <p:txBody>
            <a:bodyPr wrap="none" anchor="ctr">
              <a:prstTxWarp prst="textNoShape">
                <a:avLst/>
              </a:prstTxWarp>
            </a:bodyPr>
            <a:lstStyle/>
            <a:p>
              <a:pPr algn="ctr"/>
              <a:r>
                <a:rPr lang="en-US" b="1">
                  <a:solidFill>
                    <a:srgbClr val="0033CC"/>
                  </a:solidFill>
                </a:rPr>
                <a:t>1 2 -- --</a:t>
              </a:r>
            </a:p>
          </p:txBody>
        </p:sp>
        <p:sp>
          <p:nvSpPr>
            <p:cNvPr id="166962" name="Rectangle 45"/>
            <p:cNvSpPr>
              <a:spLocks noChangeArrowheads="1"/>
            </p:cNvSpPr>
            <p:nvPr/>
          </p:nvSpPr>
          <p:spPr bwMode="auto">
            <a:xfrm>
              <a:off x="480" y="2208"/>
              <a:ext cx="240" cy="192"/>
            </a:xfrm>
            <a:prstGeom prst="rect">
              <a:avLst/>
            </a:prstGeom>
            <a:solidFill>
              <a:srgbClr val="CCFFFF"/>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C</a:t>
              </a:r>
            </a:p>
          </p:txBody>
        </p:sp>
        <p:sp>
          <p:nvSpPr>
            <p:cNvPr id="166963" name="Rectangle 47"/>
            <p:cNvSpPr>
              <a:spLocks noChangeArrowheads="1"/>
            </p:cNvSpPr>
            <p:nvPr/>
          </p:nvSpPr>
          <p:spPr bwMode="auto">
            <a:xfrm>
              <a:off x="720" y="2784"/>
              <a:ext cx="864" cy="192"/>
            </a:xfrm>
            <a:prstGeom prst="rect">
              <a:avLst/>
            </a:prstGeom>
            <a:solidFill>
              <a:srgbClr val="CCFFFF"/>
            </a:solidFill>
            <a:ln w="9525">
              <a:solidFill>
                <a:schemeClr val="tx1"/>
              </a:solidFill>
              <a:miter lim="800000"/>
              <a:headEnd/>
              <a:tailEnd/>
            </a:ln>
          </p:spPr>
          <p:txBody>
            <a:bodyPr wrap="none" anchor="ctr">
              <a:prstTxWarp prst="textNoShape">
                <a:avLst/>
              </a:prstTxWarp>
            </a:bodyPr>
            <a:lstStyle/>
            <a:p>
              <a:pPr algn="ctr"/>
              <a:r>
                <a:rPr lang="en-US" b="1">
                  <a:solidFill>
                    <a:srgbClr val="0033CC"/>
                  </a:solidFill>
                </a:rPr>
                <a:t>-- -- 3 4</a:t>
              </a:r>
            </a:p>
          </p:txBody>
        </p:sp>
        <p:sp>
          <p:nvSpPr>
            <p:cNvPr id="166964" name="Rectangle 52"/>
            <p:cNvSpPr>
              <a:spLocks noChangeArrowheads="1"/>
            </p:cNvSpPr>
            <p:nvPr/>
          </p:nvSpPr>
          <p:spPr bwMode="auto">
            <a:xfrm>
              <a:off x="480" y="2784"/>
              <a:ext cx="240" cy="192"/>
            </a:xfrm>
            <a:prstGeom prst="rect">
              <a:avLst/>
            </a:prstGeom>
            <a:solidFill>
              <a:srgbClr val="CCFFFF"/>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D</a:t>
              </a:r>
            </a:p>
          </p:txBody>
        </p:sp>
        <p:sp>
          <p:nvSpPr>
            <p:cNvPr id="166965" name="Rectangle 18"/>
            <p:cNvSpPr>
              <a:spLocks noChangeArrowheads="1"/>
            </p:cNvSpPr>
            <p:nvPr/>
          </p:nvSpPr>
          <p:spPr bwMode="auto">
            <a:xfrm>
              <a:off x="720" y="3360"/>
              <a:ext cx="864" cy="192"/>
            </a:xfrm>
            <a:prstGeom prst="rect">
              <a:avLst/>
            </a:prstGeom>
            <a:solidFill>
              <a:srgbClr val="CCFFFF"/>
            </a:solidFill>
            <a:ln w="9525">
              <a:solidFill>
                <a:schemeClr val="tx1"/>
              </a:solidFill>
              <a:miter lim="800000"/>
              <a:headEnd/>
              <a:tailEnd/>
            </a:ln>
          </p:spPr>
          <p:txBody>
            <a:bodyPr wrap="none" anchor="ctr">
              <a:prstTxWarp prst="textNoShape">
                <a:avLst/>
              </a:prstTxWarp>
            </a:bodyPr>
            <a:lstStyle/>
            <a:p>
              <a:pPr algn="ctr"/>
              <a:r>
                <a:rPr lang="en-US" b="1">
                  <a:solidFill>
                    <a:srgbClr val="0033CC"/>
                  </a:solidFill>
                </a:rPr>
                <a:t>1 2 3 4</a:t>
              </a:r>
            </a:p>
          </p:txBody>
        </p:sp>
        <p:sp>
          <p:nvSpPr>
            <p:cNvPr id="166966" name="Rectangle 53"/>
            <p:cNvSpPr>
              <a:spLocks noChangeArrowheads="1"/>
            </p:cNvSpPr>
            <p:nvPr/>
          </p:nvSpPr>
          <p:spPr bwMode="auto">
            <a:xfrm>
              <a:off x="480" y="3360"/>
              <a:ext cx="240" cy="192"/>
            </a:xfrm>
            <a:prstGeom prst="rect">
              <a:avLst/>
            </a:prstGeom>
            <a:solidFill>
              <a:srgbClr val="CCFFFF"/>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E</a:t>
              </a:r>
            </a:p>
          </p:txBody>
        </p:sp>
        <p:sp>
          <p:nvSpPr>
            <p:cNvPr id="166967" name="Rectangle 59"/>
            <p:cNvSpPr>
              <a:spLocks noChangeArrowheads="1"/>
            </p:cNvSpPr>
            <p:nvPr/>
          </p:nvSpPr>
          <p:spPr bwMode="auto">
            <a:xfrm>
              <a:off x="720" y="1632"/>
              <a:ext cx="864" cy="192"/>
            </a:xfrm>
            <a:prstGeom prst="rect">
              <a:avLst/>
            </a:prstGeom>
            <a:solidFill>
              <a:srgbClr val="CCFFFF"/>
            </a:solidFill>
            <a:ln w="9525">
              <a:solidFill>
                <a:schemeClr val="tx1"/>
              </a:solidFill>
              <a:miter lim="800000"/>
              <a:headEnd/>
              <a:tailEnd/>
            </a:ln>
          </p:spPr>
          <p:txBody>
            <a:bodyPr wrap="none" anchor="ctr">
              <a:prstTxWarp prst="textNoShape">
                <a:avLst/>
              </a:prstTxWarp>
            </a:bodyPr>
            <a:lstStyle/>
            <a:p>
              <a:pPr algn="ctr"/>
              <a:r>
                <a:rPr lang="en-US" b="1">
                  <a:solidFill>
                    <a:srgbClr val="0033CC"/>
                  </a:solidFill>
                </a:rPr>
                <a:t>1 2 3 4</a:t>
              </a:r>
            </a:p>
          </p:txBody>
        </p:sp>
        <p:sp>
          <p:nvSpPr>
            <p:cNvPr id="166968" name="Rectangle 68"/>
            <p:cNvSpPr>
              <a:spLocks noChangeArrowheads="1"/>
            </p:cNvSpPr>
            <p:nvPr/>
          </p:nvSpPr>
          <p:spPr bwMode="auto">
            <a:xfrm>
              <a:off x="480" y="1632"/>
              <a:ext cx="240" cy="192"/>
            </a:xfrm>
            <a:prstGeom prst="rect">
              <a:avLst/>
            </a:prstGeom>
            <a:solidFill>
              <a:srgbClr val="CCFFFF"/>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B</a:t>
              </a:r>
            </a:p>
          </p:txBody>
        </p:sp>
        <p:sp>
          <p:nvSpPr>
            <p:cNvPr id="166969" name="Text Box 196"/>
            <p:cNvSpPr txBox="1">
              <a:spLocks noChangeArrowheads="1"/>
            </p:cNvSpPr>
            <p:nvPr/>
          </p:nvSpPr>
          <p:spPr bwMode="auto">
            <a:xfrm>
              <a:off x="720" y="816"/>
              <a:ext cx="604" cy="233"/>
            </a:xfrm>
            <a:prstGeom prst="rect">
              <a:avLst/>
            </a:prstGeom>
            <a:noFill/>
            <a:ln w="9525">
              <a:noFill/>
              <a:miter lim="800000"/>
              <a:headEnd/>
              <a:tailEnd/>
            </a:ln>
          </p:spPr>
          <p:txBody>
            <a:bodyPr wrap="none">
              <a:prstTxWarp prst="textNoShape">
                <a:avLst/>
              </a:prstTxWarp>
              <a:spAutoFit/>
            </a:bodyPr>
            <a:lstStyle/>
            <a:p>
              <a:r>
                <a:rPr lang="en-US" b="1"/>
                <a:t>Warp 0</a:t>
              </a:r>
            </a:p>
          </p:txBody>
        </p:sp>
      </p:grpSp>
      <p:grpSp>
        <p:nvGrpSpPr>
          <p:cNvPr id="3" name="Group 299"/>
          <p:cNvGrpSpPr>
            <a:grpSpLocks/>
          </p:cNvGrpSpPr>
          <p:nvPr/>
        </p:nvGrpSpPr>
        <p:grpSpPr bwMode="auto">
          <a:xfrm>
            <a:off x="4038600" y="1295400"/>
            <a:ext cx="1600200" cy="4648200"/>
            <a:chOff x="1728" y="624"/>
            <a:chExt cx="1104" cy="2928"/>
          </a:xfrm>
        </p:grpSpPr>
        <p:sp>
          <p:nvSpPr>
            <p:cNvPr id="166948" name="Rectangle 86"/>
            <p:cNvSpPr>
              <a:spLocks noChangeArrowheads="1"/>
            </p:cNvSpPr>
            <p:nvPr/>
          </p:nvSpPr>
          <p:spPr bwMode="auto">
            <a:xfrm>
              <a:off x="1968" y="1056"/>
              <a:ext cx="864" cy="192"/>
            </a:xfrm>
            <a:prstGeom prst="rect">
              <a:avLst/>
            </a:prstGeom>
            <a:solidFill>
              <a:srgbClr val="FFCCCC"/>
            </a:solidFill>
            <a:ln w="9525">
              <a:solidFill>
                <a:schemeClr val="tx1"/>
              </a:solidFill>
              <a:miter lim="800000"/>
              <a:headEnd/>
              <a:tailEnd/>
            </a:ln>
          </p:spPr>
          <p:txBody>
            <a:bodyPr wrap="none" anchor="ctr">
              <a:prstTxWarp prst="textNoShape">
                <a:avLst/>
              </a:prstTxWarp>
            </a:bodyPr>
            <a:lstStyle/>
            <a:p>
              <a:pPr algn="ctr"/>
              <a:r>
                <a:rPr lang="en-US" b="1">
                  <a:solidFill>
                    <a:srgbClr val="FF0000"/>
                  </a:solidFill>
                </a:rPr>
                <a:t>5 6 7 8 </a:t>
              </a:r>
            </a:p>
          </p:txBody>
        </p:sp>
        <p:sp>
          <p:nvSpPr>
            <p:cNvPr id="166949" name="Rectangle 95"/>
            <p:cNvSpPr>
              <a:spLocks noChangeArrowheads="1"/>
            </p:cNvSpPr>
            <p:nvPr/>
          </p:nvSpPr>
          <p:spPr bwMode="auto">
            <a:xfrm>
              <a:off x="1728" y="1056"/>
              <a:ext cx="240" cy="192"/>
            </a:xfrm>
            <a:prstGeom prst="rect">
              <a:avLst/>
            </a:prstGeom>
            <a:solidFill>
              <a:srgbClr val="FFCCCC"/>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A</a:t>
              </a:r>
            </a:p>
          </p:txBody>
        </p:sp>
        <p:sp>
          <p:nvSpPr>
            <p:cNvPr id="166950" name="Rectangle 97"/>
            <p:cNvSpPr>
              <a:spLocks noChangeArrowheads="1"/>
            </p:cNvSpPr>
            <p:nvPr/>
          </p:nvSpPr>
          <p:spPr bwMode="auto">
            <a:xfrm>
              <a:off x="1968" y="2208"/>
              <a:ext cx="864" cy="192"/>
            </a:xfrm>
            <a:prstGeom prst="rect">
              <a:avLst/>
            </a:prstGeom>
            <a:solidFill>
              <a:srgbClr val="FFCCCC"/>
            </a:solidFill>
            <a:ln w="9525">
              <a:solidFill>
                <a:schemeClr val="tx1"/>
              </a:solidFill>
              <a:miter lim="800000"/>
              <a:headEnd/>
              <a:tailEnd/>
            </a:ln>
          </p:spPr>
          <p:txBody>
            <a:bodyPr wrap="none" anchor="ctr">
              <a:prstTxWarp prst="textNoShape">
                <a:avLst/>
              </a:prstTxWarp>
            </a:bodyPr>
            <a:lstStyle/>
            <a:p>
              <a:pPr algn="ctr"/>
              <a:r>
                <a:rPr lang="en-US" b="1">
                  <a:solidFill>
                    <a:srgbClr val="FF0000"/>
                  </a:solidFill>
                </a:rPr>
                <a:t>5 -- 7 8</a:t>
              </a:r>
            </a:p>
          </p:txBody>
        </p:sp>
        <p:sp>
          <p:nvSpPr>
            <p:cNvPr id="166951" name="Rectangle 102"/>
            <p:cNvSpPr>
              <a:spLocks noChangeArrowheads="1"/>
            </p:cNvSpPr>
            <p:nvPr/>
          </p:nvSpPr>
          <p:spPr bwMode="auto">
            <a:xfrm>
              <a:off x="1728" y="2208"/>
              <a:ext cx="240" cy="192"/>
            </a:xfrm>
            <a:prstGeom prst="rect">
              <a:avLst/>
            </a:prstGeom>
            <a:solidFill>
              <a:srgbClr val="FFCCCC"/>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C</a:t>
              </a:r>
            </a:p>
          </p:txBody>
        </p:sp>
        <p:sp>
          <p:nvSpPr>
            <p:cNvPr id="166952" name="Rectangle 104"/>
            <p:cNvSpPr>
              <a:spLocks noChangeArrowheads="1"/>
            </p:cNvSpPr>
            <p:nvPr/>
          </p:nvSpPr>
          <p:spPr bwMode="auto">
            <a:xfrm>
              <a:off x="1968" y="2784"/>
              <a:ext cx="864" cy="192"/>
            </a:xfrm>
            <a:prstGeom prst="rect">
              <a:avLst/>
            </a:prstGeom>
            <a:solidFill>
              <a:srgbClr val="FFCCCC"/>
            </a:solidFill>
            <a:ln w="9525">
              <a:solidFill>
                <a:schemeClr val="tx1"/>
              </a:solidFill>
              <a:miter lim="800000"/>
              <a:headEnd/>
              <a:tailEnd/>
            </a:ln>
          </p:spPr>
          <p:txBody>
            <a:bodyPr wrap="none" anchor="ctr">
              <a:prstTxWarp prst="textNoShape">
                <a:avLst/>
              </a:prstTxWarp>
            </a:bodyPr>
            <a:lstStyle/>
            <a:p>
              <a:pPr algn="ctr"/>
              <a:r>
                <a:rPr lang="en-US" b="1">
                  <a:solidFill>
                    <a:srgbClr val="FF0000"/>
                  </a:solidFill>
                </a:rPr>
                <a:t>-- 6 -- --</a:t>
              </a:r>
            </a:p>
          </p:txBody>
        </p:sp>
        <p:sp>
          <p:nvSpPr>
            <p:cNvPr id="166953" name="Rectangle 109"/>
            <p:cNvSpPr>
              <a:spLocks noChangeArrowheads="1"/>
            </p:cNvSpPr>
            <p:nvPr/>
          </p:nvSpPr>
          <p:spPr bwMode="auto">
            <a:xfrm>
              <a:off x="1728" y="2784"/>
              <a:ext cx="240" cy="192"/>
            </a:xfrm>
            <a:prstGeom prst="rect">
              <a:avLst/>
            </a:prstGeom>
            <a:solidFill>
              <a:srgbClr val="FFCCCC"/>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D</a:t>
              </a:r>
            </a:p>
          </p:txBody>
        </p:sp>
        <p:sp>
          <p:nvSpPr>
            <p:cNvPr id="166954" name="Rectangle 112"/>
            <p:cNvSpPr>
              <a:spLocks noChangeArrowheads="1"/>
            </p:cNvSpPr>
            <p:nvPr/>
          </p:nvSpPr>
          <p:spPr bwMode="auto">
            <a:xfrm>
              <a:off x="1968" y="3360"/>
              <a:ext cx="864" cy="192"/>
            </a:xfrm>
            <a:prstGeom prst="rect">
              <a:avLst/>
            </a:prstGeom>
            <a:solidFill>
              <a:srgbClr val="FFCCCC"/>
            </a:solidFill>
            <a:ln w="9525">
              <a:solidFill>
                <a:schemeClr val="tx1"/>
              </a:solidFill>
              <a:miter lim="800000"/>
              <a:headEnd/>
              <a:tailEnd/>
            </a:ln>
          </p:spPr>
          <p:txBody>
            <a:bodyPr wrap="none" anchor="ctr">
              <a:prstTxWarp prst="textNoShape">
                <a:avLst/>
              </a:prstTxWarp>
            </a:bodyPr>
            <a:lstStyle/>
            <a:p>
              <a:pPr algn="ctr"/>
              <a:r>
                <a:rPr lang="en-US" b="1">
                  <a:solidFill>
                    <a:srgbClr val="FF0000"/>
                  </a:solidFill>
                </a:rPr>
                <a:t>5 6 7 8</a:t>
              </a:r>
            </a:p>
          </p:txBody>
        </p:sp>
        <p:sp>
          <p:nvSpPr>
            <p:cNvPr id="166955" name="Rectangle 121"/>
            <p:cNvSpPr>
              <a:spLocks noChangeArrowheads="1"/>
            </p:cNvSpPr>
            <p:nvPr/>
          </p:nvSpPr>
          <p:spPr bwMode="auto">
            <a:xfrm>
              <a:off x="1728" y="3360"/>
              <a:ext cx="240" cy="192"/>
            </a:xfrm>
            <a:prstGeom prst="rect">
              <a:avLst/>
            </a:prstGeom>
            <a:solidFill>
              <a:srgbClr val="FFCCCC"/>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E</a:t>
              </a:r>
            </a:p>
          </p:txBody>
        </p:sp>
        <p:sp>
          <p:nvSpPr>
            <p:cNvPr id="166956" name="Rectangle 124"/>
            <p:cNvSpPr>
              <a:spLocks noChangeArrowheads="1"/>
            </p:cNvSpPr>
            <p:nvPr/>
          </p:nvSpPr>
          <p:spPr bwMode="auto">
            <a:xfrm>
              <a:off x="1968" y="1632"/>
              <a:ext cx="864" cy="192"/>
            </a:xfrm>
            <a:prstGeom prst="rect">
              <a:avLst/>
            </a:prstGeom>
            <a:solidFill>
              <a:srgbClr val="FFCCCC"/>
            </a:solidFill>
            <a:ln w="9525">
              <a:solidFill>
                <a:schemeClr val="tx1"/>
              </a:solidFill>
              <a:miter lim="800000"/>
              <a:headEnd/>
              <a:tailEnd/>
            </a:ln>
          </p:spPr>
          <p:txBody>
            <a:bodyPr wrap="none" anchor="ctr">
              <a:prstTxWarp prst="textNoShape">
                <a:avLst/>
              </a:prstTxWarp>
            </a:bodyPr>
            <a:lstStyle/>
            <a:p>
              <a:pPr algn="ctr"/>
              <a:r>
                <a:rPr lang="en-US" b="1">
                  <a:solidFill>
                    <a:srgbClr val="FF0000"/>
                  </a:solidFill>
                </a:rPr>
                <a:t>5 6 7 8</a:t>
              </a:r>
            </a:p>
          </p:txBody>
        </p:sp>
        <p:sp>
          <p:nvSpPr>
            <p:cNvPr id="166957" name="Rectangle 133"/>
            <p:cNvSpPr>
              <a:spLocks noChangeArrowheads="1"/>
            </p:cNvSpPr>
            <p:nvPr/>
          </p:nvSpPr>
          <p:spPr bwMode="auto">
            <a:xfrm>
              <a:off x="1728" y="1632"/>
              <a:ext cx="240" cy="192"/>
            </a:xfrm>
            <a:prstGeom prst="rect">
              <a:avLst/>
            </a:prstGeom>
            <a:solidFill>
              <a:srgbClr val="FFCCCC"/>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B</a:t>
              </a:r>
            </a:p>
          </p:txBody>
        </p:sp>
        <p:sp>
          <p:nvSpPr>
            <p:cNvPr id="166958" name="Text Box 197"/>
            <p:cNvSpPr txBox="1">
              <a:spLocks noChangeArrowheads="1"/>
            </p:cNvSpPr>
            <p:nvPr/>
          </p:nvSpPr>
          <p:spPr bwMode="auto">
            <a:xfrm>
              <a:off x="2016" y="624"/>
              <a:ext cx="604" cy="233"/>
            </a:xfrm>
            <a:prstGeom prst="rect">
              <a:avLst/>
            </a:prstGeom>
            <a:noFill/>
            <a:ln w="9525">
              <a:noFill/>
              <a:miter lim="800000"/>
              <a:headEnd/>
              <a:tailEnd/>
            </a:ln>
          </p:spPr>
          <p:txBody>
            <a:bodyPr wrap="none">
              <a:prstTxWarp prst="textNoShape">
                <a:avLst/>
              </a:prstTxWarp>
              <a:spAutoFit/>
            </a:bodyPr>
            <a:lstStyle/>
            <a:p>
              <a:r>
                <a:rPr lang="en-US" b="1"/>
                <a:t>Warp 1</a:t>
              </a:r>
            </a:p>
          </p:txBody>
        </p:sp>
      </p:grpSp>
      <p:grpSp>
        <p:nvGrpSpPr>
          <p:cNvPr id="4" name="Group 300"/>
          <p:cNvGrpSpPr>
            <a:grpSpLocks/>
          </p:cNvGrpSpPr>
          <p:nvPr/>
        </p:nvGrpSpPr>
        <p:grpSpPr bwMode="auto">
          <a:xfrm>
            <a:off x="5791200" y="1295400"/>
            <a:ext cx="1600200" cy="4953000"/>
            <a:chOff x="2976" y="624"/>
            <a:chExt cx="1104" cy="3120"/>
          </a:xfrm>
        </p:grpSpPr>
        <p:sp>
          <p:nvSpPr>
            <p:cNvPr id="166937" name="Rectangle 148"/>
            <p:cNvSpPr>
              <a:spLocks noChangeArrowheads="1"/>
            </p:cNvSpPr>
            <p:nvPr/>
          </p:nvSpPr>
          <p:spPr bwMode="auto">
            <a:xfrm>
              <a:off x="3216" y="1248"/>
              <a:ext cx="864" cy="192"/>
            </a:xfrm>
            <a:prstGeom prst="rect">
              <a:avLst/>
            </a:prstGeom>
            <a:solidFill>
              <a:srgbClr val="FFFF99"/>
            </a:solidFill>
            <a:ln w="9525">
              <a:solidFill>
                <a:schemeClr val="tx1"/>
              </a:solidFill>
              <a:miter lim="800000"/>
              <a:headEnd/>
              <a:tailEnd/>
            </a:ln>
          </p:spPr>
          <p:txBody>
            <a:bodyPr wrap="none" anchor="ctr">
              <a:prstTxWarp prst="textNoShape">
                <a:avLst/>
              </a:prstTxWarp>
            </a:bodyPr>
            <a:lstStyle/>
            <a:p>
              <a:pPr algn="ctr"/>
              <a:r>
                <a:rPr lang="en-US" b="1">
                  <a:solidFill>
                    <a:srgbClr val="CC6600"/>
                  </a:solidFill>
                </a:rPr>
                <a:t>9 10 11 12</a:t>
              </a:r>
            </a:p>
          </p:txBody>
        </p:sp>
        <p:sp>
          <p:nvSpPr>
            <p:cNvPr id="166938" name="Rectangle 157"/>
            <p:cNvSpPr>
              <a:spLocks noChangeArrowheads="1"/>
            </p:cNvSpPr>
            <p:nvPr/>
          </p:nvSpPr>
          <p:spPr bwMode="auto">
            <a:xfrm>
              <a:off x="2976" y="1248"/>
              <a:ext cx="240" cy="192"/>
            </a:xfrm>
            <a:prstGeom prst="rect">
              <a:avLst/>
            </a:prstGeom>
            <a:solidFill>
              <a:srgbClr val="FFFF99"/>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A</a:t>
              </a:r>
            </a:p>
          </p:txBody>
        </p:sp>
        <p:sp>
          <p:nvSpPr>
            <p:cNvPr id="166939" name="Rectangle 159"/>
            <p:cNvSpPr>
              <a:spLocks noChangeArrowheads="1"/>
            </p:cNvSpPr>
            <p:nvPr/>
          </p:nvSpPr>
          <p:spPr bwMode="auto">
            <a:xfrm>
              <a:off x="3216" y="2400"/>
              <a:ext cx="864" cy="192"/>
            </a:xfrm>
            <a:prstGeom prst="rect">
              <a:avLst/>
            </a:prstGeom>
            <a:solidFill>
              <a:srgbClr val="FFFF99"/>
            </a:solidFill>
            <a:ln w="9525">
              <a:solidFill>
                <a:schemeClr val="tx1"/>
              </a:solidFill>
              <a:miter lim="800000"/>
              <a:headEnd/>
              <a:tailEnd/>
            </a:ln>
          </p:spPr>
          <p:txBody>
            <a:bodyPr wrap="none" anchor="ctr">
              <a:prstTxWarp prst="textNoShape">
                <a:avLst/>
              </a:prstTxWarp>
            </a:bodyPr>
            <a:lstStyle/>
            <a:p>
              <a:pPr algn="ctr"/>
              <a:r>
                <a:rPr lang="en-US" b="1">
                  <a:solidFill>
                    <a:srgbClr val="CC6600"/>
                  </a:solidFill>
                </a:rPr>
                <a:t>-- -- 11 12</a:t>
              </a:r>
            </a:p>
          </p:txBody>
        </p:sp>
        <p:sp>
          <p:nvSpPr>
            <p:cNvPr id="166940" name="Rectangle 164"/>
            <p:cNvSpPr>
              <a:spLocks noChangeArrowheads="1"/>
            </p:cNvSpPr>
            <p:nvPr/>
          </p:nvSpPr>
          <p:spPr bwMode="auto">
            <a:xfrm>
              <a:off x="2976" y="2400"/>
              <a:ext cx="240" cy="192"/>
            </a:xfrm>
            <a:prstGeom prst="rect">
              <a:avLst/>
            </a:prstGeom>
            <a:solidFill>
              <a:srgbClr val="FFFF99"/>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C</a:t>
              </a:r>
            </a:p>
          </p:txBody>
        </p:sp>
        <p:sp>
          <p:nvSpPr>
            <p:cNvPr id="166941" name="Rectangle 166"/>
            <p:cNvSpPr>
              <a:spLocks noChangeArrowheads="1"/>
            </p:cNvSpPr>
            <p:nvPr/>
          </p:nvSpPr>
          <p:spPr bwMode="auto">
            <a:xfrm>
              <a:off x="3216" y="2976"/>
              <a:ext cx="864" cy="192"/>
            </a:xfrm>
            <a:prstGeom prst="rect">
              <a:avLst/>
            </a:prstGeom>
            <a:solidFill>
              <a:srgbClr val="FFFF99"/>
            </a:solidFill>
            <a:ln w="9525">
              <a:solidFill>
                <a:schemeClr val="tx1"/>
              </a:solidFill>
              <a:miter lim="800000"/>
              <a:headEnd/>
              <a:tailEnd/>
            </a:ln>
          </p:spPr>
          <p:txBody>
            <a:bodyPr wrap="none" anchor="ctr">
              <a:prstTxWarp prst="textNoShape">
                <a:avLst/>
              </a:prstTxWarp>
            </a:bodyPr>
            <a:lstStyle/>
            <a:p>
              <a:pPr algn="ctr"/>
              <a:r>
                <a:rPr lang="en-US" b="1">
                  <a:solidFill>
                    <a:srgbClr val="CC6600"/>
                  </a:solidFill>
                </a:rPr>
                <a:t>9 10 -- --</a:t>
              </a:r>
            </a:p>
          </p:txBody>
        </p:sp>
        <p:sp>
          <p:nvSpPr>
            <p:cNvPr id="166942" name="Rectangle 171"/>
            <p:cNvSpPr>
              <a:spLocks noChangeArrowheads="1"/>
            </p:cNvSpPr>
            <p:nvPr/>
          </p:nvSpPr>
          <p:spPr bwMode="auto">
            <a:xfrm>
              <a:off x="2976" y="2976"/>
              <a:ext cx="240" cy="192"/>
            </a:xfrm>
            <a:prstGeom prst="rect">
              <a:avLst/>
            </a:prstGeom>
            <a:solidFill>
              <a:srgbClr val="FFFF99"/>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D</a:t>
              </a:r>
            </a:p>
          </p:txBody>
        </p:sp>
        <p:sp>
          <p:nvSpPr>
            <p:cNvPr id="166943" name="Rectangle 174"/>
            <p:cNvSpPr>
              <a:spLocks noChangeArrowheads="1"/>
            </p:cNvSpPr>
            <p:nvPr/>
          </p:nvSpPr>
          <p:spPr bwMode="auto">
            <a:xfrm>
              <a:off x="3216" y="3552"/>
              <a:ext cx="864" cy="192"/>
            </a:xfrm>
            <a:prstGeom prst="rect">
              <a:avLst/>
            </a:prstGeom>
            <a:solidFill>
              <a:srgbClr val="FFFF99"/>
            </a:solidFill>
            <a:ln w="9525">
              <a:solidFill>
                <a:schemeClr val="tx1"/>
              </a:solidFill>
              <a:miter lim="800000"/>
              <a:headEnd/>
              <a:tailEnd/>
            </a:ln>
          </p:spPr>
          <p:txBody>
            <a:bodyPr wrap="none" anchor="ctr">
              <a:prstTxWarp prst="textNoShape">
                <a:avLst/>
              </a:prstTxWarp>
            </a:bodyPr>
            <a:lstStyle/>
            <a:p>
              <a:pPr algn="ctr"/>
              <a:r>
                <a:rPr lang="en-US" b="1">
                  <a:solidFill>
                    <a:srgbClr val="CC6600"/>
                  </a:solidFill>
                </a:rPr>
                <a:t>9 10 11 12</a:t>
              </a:r>
            </a:p>
          </p:txBody>
        </p:sp>
        <p:sp>
          <p:nvSpPr>
            <p:cNvPr id="166944" name="Rectangle 183"/>
            <p:cNvSpPr>
              <a:spLocks noChangeArrowheads="1"/>
            </p:cNvSpPr>
            <p:nvPr/>
          </p:nvSpPr>
          <p:spPr bwMode="auto">
            <a:xfrm>
              <a:off x="2976" y="3552"/>
              <a:ext cx="240" cy="192"/>
            </a:xfrm>
            <a:prstGeom prst="rect">
              <a:avLst/>
            </a:prstGeom>
            <a:solidFill>
              <a:srgbClr val="FFFF99"/>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E</a:t>
              </a:r>
            </a:p>
          </p:txBody>
        </p:sp>
        <p:sp>
          <p:nvSpPr>
            <p:cNvPr id="166945" name="Rectangle 186"/>
            <p:cNvSpPr>
              <a:spLocks noChangeArrowheads="1"/>
            </p:cNvSpPr>
            <p:nvPr/>
          </p:nvSpPr>
          <p:spPr bwMode="auto">
            <a:xfrm>
              <a:off x="3216" y="1824"/>
              <a:ext cx="864" cy="192"/>
            </a:xfrm>
            <a:prstGeom prst="rect">
              <a:avLst/>
            </a:prstGeom>
            <a:solidFill>
              <a:srgbClr val="FFFF99"/>
            </a:solidFill>
            <a:ln w="9525">
              <a:solidFill>
                <a:schemeClr val="tx1"/>
              </a:solidFill>
              <a:miter lim="800000"/>
              <a:headEnd/>
              <a:tailEnd/>
            </a:ln>
          </p:spPr>
          <p:txBody>
            <a:bodyPr wrap="none" anchor="ctr">
              <a:prstTxWarp prst="textNoShape">
                <a:avLst/>
              </a:prstTxWarp>
            </a:bodyPr>
            <a:lstStyle/>
            <a:p>
              <a:pPr algn="ctr"/>
              <a:r>
                <a:rPr lang="en-US" b="1">
                  <a:solidFill>
                    <a:srgbClr val="CC6600"/>
                  </a:solidFill>
                </a:rPr>
                <a:t>9 10 11 12</a:t>
              </a:r>
            </a:p>
          </p:txBody>
        </p:sp>
        <p:sp>
          <p:nvSpPr>
            <p:cNvPr id="166946" name="Rectangle 195"/>
            <p:cNvSpPr>
              <a:spLocks noChangeArrowheads="1"/>
            </p:cNvSpPr>
            <p:nvPr/>
          </p:nvSpPr>
          <p:spPr bwMode="auto">
            <a:xfrm>
              <a:off x="2976" y="1824"/>
              <a:ext cx="240" cy="192"/>
            </a:xfrm>
            <a:prstGeom prst="rect">
              <a:avLst/>
            </a:prstGeom>
            <a:solidFill>
              <a:srgbClr val="FFFF99"/>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B</a:t>
              </a:r>
            </a:p>
          </p:txBody>
        </p:sp>
        <p:sp>
          <p:nvSpPr>
            <p:cNvPr id="166947" name="Text Box 198"/>
            <p:cNvSpPr txBox="1">
              <a:spLocks noChangeArrowheads="1"/>
            </p:cNvSpPr>
            <p:nvPr/>
          </p:nvSpPr>
          <p:spPr bwMode="auto">
            <a:xfrm>
              <a:off x="3216" y="624"/>
              <a:ext cx="604" cy="233"/>
            </a:xfrm>
            <a:prstGeom prst="rect">
              <a:avLst/>
            </a:prstGeom>
            <a:noFill/>
            <a:ln w="9525">
              <a:noFill/>
              <a:miter lim="800000"/>
              <a:headEnd/>
              <a:tailEnd/>
            </a:ln>
          </p:spPr>
          <p:txBody>
            <a:bodyPr wrap="none">
              <a:prstTxWarp prst="textNoShape">
                <a:avLst/>
              </a:prstTxWarp>
              <a:spAutoFit/>
            </a:bodyPr>
            <a:lstStyle/>
            <a:p>
              <a:r>
                <a:rPr lang="en-US" b="1"/>
                <a:t>Warp 2</a:t>
              </a:r>
            </a:p>
          </p:txBody>
        </p:sp>
      </p:grpSp>
      <p:sp>
        <p:nvSpPr>
          <p:cNvPr id="25803" name="Line 203"/>
          <p:cNvSpPr>
            <a:spLocks noChangeShapeType="1"/>
          </p:cNvSpPr>
          <p:nvPr/>
        </p:nvSpPr>
        <p:spPr bwMode="auto">
          <a:xfrm>
            <a:off x="2209800" y="2286000"/>
            <a:ext cx="2057400" cy="0"/>
          </a:xfrm>
          <a:prstGeom prst="line">
            <a:avLst/>
          </a:prstGeom>
          <a:noFill/>
          <a:ln w="9525">
            <a:solidFill>
              <a:schemeClr val="tx1"/>
            </a:solidFill>
            <a:prstDash val="dash"/>
            <a:round/>
            <a:headEnd/>
            <a:tailEnd/>
          </a:ln>
        </p:spPr>
        <p:txBody>
          <a:bodyPr>
            <a:prstTxWarp prst="textNoShape">
              <a:avLst/>
            </a:prstTxWarp>
          </a:bodyPr>
          <a:lstStyle/>
          <a:p>
            <a:endParaRPr lang="en-US"/>
          </a:p>
        </p:txBody>
      </p:sp>
      <p:sp>
        <p:nvSpPr>
          <p:cNvPr id="166922" name="Line 204"/>
          <p:cNvSpPr>
            <a:spLocks noChangeShapeType="1"/>
          </p:cNvSpPr>
          <p:nvPr/>
        </p:nvSpPr>
        <p:spPr bwMode="auto">
          <a:xfrm>
            <a:off x="2209800" y="2590800"/>
            <a:ext cx="6400800" cy="0"/>
          </a:xfrm>
          <a:prstGeom prst="line">
            <a:avLst/>
          </a:prstGeom>
          <a:noFill/>
          <a:ln w="9525">
            <a:solidFill>
              <a:schemeClr val="tx1"/>
            </a:solidFill>
            <a:prstDash val="dash"/>
            <a:round/>
            <a:headEnd/>
            <a:tailEnd/>
          </a:ln>
        </p:spPr>
        <p:txBody>
          <a:bodyPr>
            <a:prstTxWarp prst="textNoShape">
              <a:avLst/>
            </a:prstTxWarp>
          </a:bodyPr>
          <a:lstStyle/>
          <a:p>
            <a:endParaRPr lang="en-US"/>
          </a:p>
        </p:txBody>
      </p:sp>
      <p:sp>
        <p:nvSpPr>
          <p:cNvPr id="166923" name="Line 205"/>
          <p:cNvSpPr>
            <a:spLocks noChangeShapeType="1"/>
          </p:cNvSpPr>
          <p:nvPr/>
        </p:nvSpPr>
        <p:spPr bwMode="auto">
          <a:xfrm>
            <a:off x="2209800" y="1676400"/>
            <a:ext cx="6400800" cy="0"/>
          </a:xfrm>
          <a:prstGeom prst="line">
            <a:avLst/>
          </a:prstGeom>
          <a:noFill/>
          <a:ln w="9525">
            <a:solidFill>
              <a:schemeClr val="tx1"/>
            </a:solidFill>
            <a:prstDash val="dash"/>
            <a:round/>
            <a:headEnd/>
            <a:tailEnd/>
          </a:ln>
        </p:spPr>
        <p:txBody>
          <a:bodyPr>
            <a:prstTxWarp prst="textNoShape">
              <a:avLst/>
            </a:prstTxWarp>
          </a:bodyPr>
          <a:lstStyle/>
          <a:p>
            <a:endParaRPr lang="en-US"/>
          </a:p>
        </p:txBody>
      </p:sp>
      <p:sp>
        <p:nvSpPr>
          <p:cNvPr id="166924" name="Text Box 206"/>
          <p:cNvSpPr txBox="1">
            <a:spLocks noChangeArrowheads="1"/>
          </p:cNvSpPr>
          <p:nvPr/>
        </p:nvSpPr>
        <p:spPr bwMode="auto">
          <a:xfrm>
            <a:off x="8458201" y="1752601"/>
            <a:ext cx="1823833" cy="646331"/>
          </a:xfrm>
          <a:prstGeom prst="rect">
            <a:avLst/>
          </a:prstGeom>
          <a:noFill/>
          <a:ln w="9525">
            <a:noFill/>
            <a:miter lim="800000"/>
            <a:headEnd/>
            <a:tailEnd/>
          </a:ln>
        </p:spPr>
        <p:txBody>
          <a:bodyPr wrap="none">
            <a:prstTxWarp prst="textNoShape">
              <a:avLst/>
            </a:prstTxWarp>
            <a:spAutoFit/>
          </a:bodyPr>
          <a:lstStyle/>
          <a:p>
            <a:r>
              <a:rPr lang="en-US" b="1"/>
              <a:t>Reissue/Memory</a:t>
            </a:r>
          </a:p>
          <a:p>
            <a:r>
              <a:rPr lang="en-US" b="1"/>
              <a:t>Latency</a:t>
            </a:r>
          </a:p>
        </p:txBody>
      </p:sp>
      <p:sp>
        <p:nvSpPr>
          <p:cNvPr id="166925" name="Line 207"/>
          <p:cNvSpPr>
            <a:spLocks noChangeShapeType="1"/>
          </p:cNvSpPr>
          <p:nvPr/>
        </p:nvSpPr>
        <p:spPr bwMode="auto">
          <a:xfrm>
            <a:off x="8382000" y="1676400"/>
            <a:ext cx="0" cy="914400"/>
          </a:xfrm>
          <a:prstGeom prst="line">
            <a:avLst/>
          </a:prstGeom>
          <a:noFill/>
          <a:ln w="57150">
            <a:solidFill>
              <a:schemeClr val="tx1"/>
            </a:solidFill>
            <a:round/>
            <a:headEnd type="triangle" w="med" len="med"/>
            <a:tailEnd type="triangle" w="med" len="med"/>
          </a:ln>
        </p:spPr>
        <p:txBody>
          <a:bodyPr>
            <a:prstTxWarp prst="textNoShape">
              <a:avLst/>
            </a:prstTxWarp>
          </a:bodyPr>
          <a:lstStyle/>
          <a:p>
            <a:endParaRPr lang="en-US"/>
          </a:p>
        </p:txBody>
      </p:sp>
      <p:grpSp>
        <p:nvGrpSpPr>
          <p:cNvPr id="5" name="Group 69"/>
          <p:cNvGrpSpPr>
            <a:grpSpLocks/>
          </p:cNvGrpSpPr>
          <p:nvPr/>
        </p:nvGrpSpPr>
        <p:grpSpPr bwMode="auto">
          <a:xfrm>
            <a:off x="2209800" y="3505200"/>
            <a:ext cx="6019800" cy="914400"/>
            <a:chOff x="432" y="2208"/>
            <a:chExt cx="3840" cy="576"/>
          </a:xfrm>
        </p:grpSpPr>
        <p:sp>
          <p:nvSpPr>
            <p:cNvPr id="166935" name="Rectangle 210"/>
            <p:cNvSpPr>
              <a:spLocks noChangeArrowheads="1"/>
            </p:cNvSpPr>
            <p:nvPr/>
          </p:nvSpPr>
          <p:spPr bwMode="auto">
            <a:xfrm>
              <a:off x="432" y="2208"/>
              <a:ext cx="3360" cy="576"/>
            </a:xfrm>
            <a:prstGeom prst="rect">
              <a:avLst/>
            </a:prstGeom>
            <a:noFill/>
            <a:ln w="38100">
              <a:solidFill>
                <a:srgbClr val="0033CC"/>
              </a:solidFill>
              <a:miter lim="800000"/>
              <a:headEnd/>
              <a:tailEnd/>
            </a:ln>
          </p:spPr>
          <p:txBody>
            <a:bodyPr wrap="none" anchor="ctr">
              <a:prstTxWarp prst="textNoShape">
                <a:avLst/>
              </a:prstTxWarp>
            </a:bodyPr>
            <a:lstStyle/>
            <a:p>
              <a:endParaRPr lang="en-CA"/>
            </a:p>
          </p:txBody>
        </p:sp>
        <p:sp>
          <p:nvSpPr>
            <p:cNvPr id="166936" name="Line 211"/>
            <p:cNvSpPr>
              <a:spLocks noChangeShapeType="1"/>
            </p:cNvSpPr>
            <p:nvPr/>
          </p:nvSpPr>
          <p:spPr bwMode="auto">
            <a:xfrm>
              <a:off x="3792" y="2496"/>
              <a:ext cx="480" cy="0"/>
            </a:xfrm>
            <a:prstGeom prst="line">
              <a:avLst/>
            </a:prstGeom>
            <a:noFill/>
            <a:ln w="38100">
              <a:solidFill>
                <a:srgbClr val="0033CC"/>
              </a:solidFill>
              <a:round/>
              <a:headEnd/>
              <a:tailEnd type="triangle" w="med" len="med"/>
            </a:ln>
          </p:spPr>
          <p:txBody>
            <a:bodyPr>
              <a:prstTxWarp prst="textNoShape">
                <a:avLst/>
              </a:prstTxWarp>
            </a:bodyPr>
            <a:lstStyle/>
            <a:p>
              <a:endParaRPr lang="en-US"/>
            </a:p>
          </p:txBody>
        </p:sp>
      </p:grpSp>
      <p:sp>
        <p:nvSpPr>
          <p:cNvPr id="25874" name="Text Box 274"/>
          <p:cNvSpPr txBox="1">
            <a:spLocks noChangeArrowheads="1"/>
          </p:cNvSpPr>
          <p:nvPr/>
        </p:nvSpPr>
        <p:spPr bwMode="auto">
          <a:xfrm>
            <a:off x="8062913" y="3124200"/>
            <a:ext cx="2395592" cy="369332"/>
          </a:xfrm>
          <a:prstGeom prst="rect">
            <a:avLst/>
          </a:prstGeom>
          <a:noFill/>
          <a:ln w="9525">
            <a:noFill/>
            <a:miter lim="800000"/>
            <a:headEnd/>
            <a:tailEnd/>
          </a:ln>
        </p:spPr>
        <p:txBody>
          <a:bodyPr wrap="none">
            <a:prstTxWarp prst="textNoShape">
              <a:avLst/>
            </a:prstTxWarp>
            <a:spAutoFit/>
          </a:bodyPr>
          <a:lstStyle/>
          <a:p>
            <a:r>
              <a:rPr lang="en-US" b="1">
                <a:solidFill>
                  <a:srgbClr val="0033CC"/>
                </a:solidFill>
              </a:rPr>
              <a:t>SIMD Efficiency </a:t>
            </a:r>
            <a:r>
              <a:rPr lang="en-US" b="1">
                <a:solidFill>
                  <a:srgbClr val="0033CC"/>
                </a:solidFill>
                <a:sym typeface="Wingdings" pitchFamily="-65" charset="2"/>
              </a:rPr>
              <a:t> 88%</a:t>
            </a:r>
            <a:endParaRPr lang="en-US" b="1">
              <a:solidFill>
                <a:srgbClr val="0033CC"/>
              </a:solidFill>
            </a:endParaRPr>
          </a:p>
        </p:txBody>
      </p:sp>
      <p:grpSp>
        <p:nvGrpSpPr>
          <p:cNvPr id="6" name="Group 301"/>
          <p:cNvGrpSpPr>
            <a:grpSpLocks/>
          </p:cNvGrpSpPr>
          <p:nvPr/>
        </p:nvGrpSpPr>
        <p:grpSpPr bwMode="auto">
          <a:xfrm>
            <a:off x="8458200" y="3505200"/>
            <a:ext cx="1600200" cy="609600"/>
            <a:chOff x="4368" y="2016"/>
            <a:chExt cx="1104" cy="384"/>
          </a:xfrm>
        </p:grpSpPr>
        <p:sp>
          <p:nvSpPr>
            <p:cNvPr id="166931" name="Rectangle 212"/>
            <p:cNvSpPr>
              <a:spLocks noChangeArrowheads="1"/>
            </p:cNvSpPr>
            <p:nvPr/>
          </p:nvSpPr>
          <p:spPr bwMode="auto">
            <a:xfrm>
              <a:off x="4608" y="2016"/>
              <a:ext cx="864" cy="192"/>
            </a:xfrm>
            <a:prstGeom prst="rect">
              <a:avLst/>
            </a:prstGeom>
            <a:solidFill>
              <a:srgbClr val="CCFFCC"/>
            </a:solidFill>
            <a:ln w="9525">
              <a:solidFill>
                <a:schemeClr val="tx1"/>
              </a:solidFill>
              <a:miter lim="800000"/>
              <a:headEnd/>
              <a:tailEnd/>
            </a:ln>
          </p:spPr>
          <p:txBody>
            <a:bodyPr wrap="none" anchor="ctr">
              <a:prstTxWarp prst="textNoShape">
                <a:avLst/>
              </a:prstTxWarp>
            </a:bodyPr>
            <a:lstStyle/>
            <a:p>
              <a:pPr algn="ctr"/>
              <a:r>
                <a:rPr lang="en-US" b="1">
                  <a:solidFill>
                    <a:srgbClr val="0033CC"/>
                  </a:solidFill>
                </a:rPr>
                <a:t>1  2  </a:t>
              </a:r>
              <a:r>
                <a:rPr lang="en-US" b="1">
                  <a:solidFill>
                    <a:srgbClr val="FF0000"/>
                  </a:solidFill>
                </a:rPr>
                <a:t>7  8</a:t>
              </a:r>
            </a:p>
          </p:txBody>
        </p:sp>
        <p:sp>
          <p:nvSpPr>
            <p:cNvPr id="166932" name="Rectangle 217"/>
            <p:cNvSpPr>
              <a:spLocks noChangeArrowheads="1"/>
            </p:cNvSpPr>
            <p:nvPr/>
          </p:nvSpPr>
          <p:spPr bwMode="auto">
            <a:xfrm>
              <a:off x="4368" y="2016"/>
              <a:ext cx="240" cy="192"/>
            </a:xfrm>
            <a:prstGeom prst="rect">
              <a:avLst/>
            </a:prstGeom>
            <a:solidFill>
              <a:srgbClr val="CCFFCC"/>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C</a:t>
              </a:r>
            </a:p>
          </p:txBody>
        </p:sp>
        <p:sp>
          <p:nvSpPr>
            <p:cNvPr id="166933" name="Rectangle 262"/>
            <p:cNvSpPr>
              <a:spLocks noChangeArrowheads="1"/>
            </p:cNvSpPr>
            <p:nvPr/>
          </p:nvSpPr>
          <p:spPr bwMode="auto">
            <a:xfrm>
              <a:off x="4608" y="2208"/>
              <a:ext cx="864" cy="192"/>
            </a:xfrm>
            <a:prstGeom prst="rect">
              <a:avLst/>
            </a:prstGeom>
            <a:solidFill>
              <a:srgbClr val="CCFFCC"/>
            </a:solidFill>
            <a:ln w="9525">
              <a:solidFill>
                <a:schemeClr val="tx1"/>
              </a:solidFill>
              <a:miter lim="800000"/>
              <a:headEnd/>
              <a:tailEnd/>
            </a:ln>
          </p:spPr>
          <p:txBody>
            <a:bodyPr wrap="none" anchor="ctr">
              <a:prstTxWarp prst="textNoShape">
                <a:avLst/>
              </a:prstTxWarp>
            </a:bodyPr>
            <a:lstStyle/>
            <a:p>
              <a:pPr algn="ctr"/>
              <a:r>
                <a:rPr lang="en-US" b="1">
                  <a:solidFill>
                    <a:srgbClr val="FF0000"/>
                  </a:solidFill>
                </a:rPr>
                <a:t> 5</a:t>
              </a:r>
              <a:r>
                <a:rPr lang="en-US" b="1"/>
                <a:t> -- </a:t>
              </a:r>
              <a:r>
                <a:rPr lang="en-US" b="1">
                  <a:solidFill>
                    <a:srgbClr val="CC6600"/>
                  </a:solidFill>
                </a:rPr>
                <a:t>11 12</a:t>
              </a:r>
            </a:p>
          </p:txBody>
        </p:sp>
        <p:sp>
          <p:nvSpPr>
            <p:cNvPr id="166934" name="Rectangle 267"/>
            <p:cNvSpPr>
              <a:spLocks noChangeArrowheads="1"/>
            </p:cNvSpPr>
            <p:nvPr/>
          </p:nvSpPr>
          <p:spPr bwMode="auto">
            <a:xfrm>
              <a:off x="4368" y="2208"/>
              <a:ext cx="240" cy="192"/>
            </a:xfrm>
            <a:prstGeom prst="rect">
              <a:avLst/>
            </a:prstGeom>
            <a:solidFill>
              <a:srgbClr val="CCFFCC"/>
            </a:solidFill>
            <a:ln w="9525">
              <a:solidFill>
                <a:schemeClr val="tx1"/>
              </a:solidFill>
              <a:miter lim="800000"/>
              <a:headEnd/>
              <a:tailEnd/>
            </a:ln>
          </p:spPr>
          <p:txBody>
            <a:bodyPr wrap="none" anchor="ctr">
              <a:prstTxWarp prst="textNoShape">
                <a:avLst/>
              </a:prstTxWarp>
            </a:bodyPr>
            <a:lstStyle/>
            <a:p>
              <a:pPr algn="ctr"/>
              <a:r>
                <a:rPr lang="en-US" b="1">
                  <a:latin typeface="Courier New" pitchFamily="-65" charset="0"/>
                </a:rPr>
                <a:t>C</a:t>
              </a:r>
            </a:p>
          </p:txBody>
        </p:sp>
      </p:grpSp>
      <p:sp>
        <p:nvSpPr>
          <p:cNvPr id="7266" name="Text Box 98"/>
          <p:cNvSpPr txBox="1">
            <a:spLocks noChangeArrowheads="1"/>
          </p:cNvSpPr>
          <p:nvPr/>
        </p:nvSpPr>
        <p:spPr bwMode="auto">
          <a:xfrm>
            <a:off x="7467600" y="3581400"/>
            <a:ext cx="624338" cy="369332"/>
          </a:xfrm>
          <a:prstGeom prst="rect">
            <a:avLst/>
          </a:prstGeom>
          <a:noFill/>
          <a:ln w="9525">
            <a:noFill/>
            <a:miter lim="800000"/>
            <a:headEnd/>
            <a:tailEnd/>
          </a:ln>
        </p:spPr>
        <p:txBody>
          <a:bodyPr wrap="none">
            <a:prstTxWarp prst="textNoShape">
              <a:avLst/>
            </a:prstTxWarp>
            <a:spAutoFit/>
          </a:bodyPr>
          <a:lstStyle/>
          <a:p>
            <a:r>
              <a:rPr lang="en-US" b="1"/>
              <a:t>Pack</a:t>
            </a:r>
          </a:p>
        </p:txBody>
      </p:sp>
      <p:sp>
        <p:nvSpPr>
          <p:cNvPr id="59" name="TextBox 58"/>
          <p:cNvSpPr txBox="1"/>
          <p:nvPr/>
        </p:nvSpPr>
        <p:spPr>
          <a:xfrm>
            <a:off x="2209800" y="4445000"/>
            <a:ext cx="8077200" cy="584200"/>
          </a:xfrm>
          <a:prstGeom prst="rect">
            <a:avLst/>
          </a:prstGeom>
          <a:solidFill>
            <a:schemeClr val="accent5">
              <a:lumMod val="20000"/>
              <a:lumOff val="80000"/>
            </a:schemeClr>
          </a:solidFill>
          <a:ln>
            <a:solidFill>
              <a:srgbClr val="FFCC00"/>
            </a:solidFill>
          </a:ln>
        </p:spPr>
        <p:txBody>
          <a:bodyPr>
            <a:spAutoFit/>
          </a:bodyPr>
          <a:lstStyle/>
          <a:p>
            <a:pPr>
              <a:defRPr/>
            </a:pPr>
            <a:r>
              <a:rPr lang="en-US" sz="3200" b="1" dirty="0">
                <a:solidFill>
                  <a:srgbClr val="FF3300"/>
                </a:solidFill>
                <a:latin typeface="Arial" pitchFamily="-84" charset="0"/>
                <a:ea typeface="ＭＳ Ｐゴシック" pitchFamily="-84" charset="-128"/>
                <a:cs typeface="ＭＳ Ｐゴシック" pitchFamily="-84" charset="-128"/>
              </a:rPr>
              <a:t>How to pick threads to pack into warps?</a:t>
            </a:r>
          </a:p>
        </p:txBody>
      </p:sp>
    </p:spTree>
    <p:extLst>
      <p:ext uri="{BB962C8B-B14F-4D97-AF65-F5344CB8AC3E}">
        <p14:creationId xmlns:p14="http://schemas.microsoft.com/office/powerpoint/2010/main" val="8972357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80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87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26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3" grpId="0" animBg="1"/>
      <p:bldP spid="25874" grpId="0"/>
      <p:bldP spid="7266" grpId="0"/>
      <p:bldP spid="59"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4" name="Date Placeholder 3"/>
          <p:cNvSpPr>
            <a:spLocks noGrp="1"/>
          </p:cNvSpPr>
          <p:nvPr>
            <p:ph type="dt" sz="half" idx="10"/>
          </p:nvPr>
        </p:nvSpPr>
        <p:spPr/>
        <p:txBody>
          <a:bodyPr/>
          <a:lstStyle/>
          <a:p>
            <a:r>
              <a:rPr lang="en-US" altLang="ja-JP"/>
              <a:t>Wilson Fung, Ivan Sham, George Yuan, Tor Aamodt</a:t>
            </a:r>
            <a:endParaRPr lang="en-US"/>
          </a:p>
        </p:txBody>
      </p:sp>
      <p:sp>
        <p:nvSpPr>
          <p:cNvPr id="295" name="Footer Placeholder 4"/>
          <p:cNvSpPr>
            <a:spLocks noGrp="1"/>
          </p:cNvSpPr>
          <p:nvPr>
            <p:ph type="ftr" sz="quarter" idx="11"/>
          </p:nvPr>
        </p:nvSpPr>
        <p:spPr/>
        <p:txBody>
          <a:bodyPr/>
          <a:lstStyle/>
          <a:p>
            <a:r>
              <a:rPr lang="en-US"/>
              <a:t>Dynamic Warp Formation and Scheduling</a:t>
            </a:r>
          </a:p>
          <a:p>
            <a:r>
              <a:rPr lang="en-US"/>
              <a:t>for Efficient GPU Control Flow</a:t>
            </a:r>
          </a:p>
        </p:txBody>
      </p:sp>
      <p:sp>
        <p:nvSpPr>
          <p:cNvPr id="296" name="Slide Number Placeholder 5"/>
          <p:cNvSpPr>
            <a:spLocks noGrp="1"/>
          </p:cNvSpPr>
          <p:nvPr>
            <p:ph type="sldNum" sz="quarter" idx="12"/>
          </p:nvPr>
        </p:nvSpPr>
        <p:spPr/>
        <p:txBody>
          <a:bodyPr/>
          <a:lstStyle/>
          <a:p>
            <a:fld id="{66D849EA-9EA9-DF45-8E5D-CCD84C82AD1A}" type="slidenum">
              <a:rPr lang="en-US"/>
              <a:pPr/>
              <a:t>13</a:t>
            </a:fld>
            <a:endParaRPr lang="en-US"/>
          </a:p>
        </p:txBody>
      </p:sp>
      <p:graphicFrame>
        <p:nvGraphicFramePr>
          <p:cNvPr id="71277" name="Object 621"/>
          <p:cNvGraphicFramePr>
            <a:graphicFrameLocks noChangeAspect="1"/>
          </p:cNvGraphicFramePr>
          <p:nvPr/>
        </p:nvGraphicFramePr>
        <p:xfrm>
          <a:off x="1947864" y="4311650"/>
          <a:ext cx="8258175" cy="1606550"/>
        </p:xfrm>
        <a:graphic>
          <a:graphicData uri="http://schemas.openxmlformats.org/presentationml/2006/ole">
            <mc:AlternateContent xmlns:mc="http://schemas.openxmlformats.org/markup-compatibility/2006">
              <mc:Choice xmlns:v="urn:schemas-microsoft-com:vml" Requires="v">
                <p:oleObj spid="_x0000_s2054" name="Visio" r:id="rId4" imgW="7172836" imgH="1395428" progId="Visio.Drawing.6">
                  <p:embed/>
                </p:oleObj>
              </mc:Choice>
              <mc:Fallback>
                <p:oleObj name="Visio" r:id="rId4" imgW="7172836" imgH="1395428" progId="Visio.Drawing.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7864" y="4311650"/>
                        <a:ext cx="8258175" cy="160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71282" name="Line 626"/>
          <p:cNvSpPr>
            <a:spLocks noChangeShapeType="1"/>
          </p:cNvSpPr>
          <p:nvPr/>
        </p:nvSpPr>
        <p:spPr bwMode="auto">
          <a:xfrm>
            <a:off x="4022725" y="4351338"/>
            <a:ext cx="1112838" cy="0"/>
          </a:xfrm>
          <a:prstGeom prst="line">
            <a:avLst/>
          </a:prstGeom>
          <a:noFill/>
          <a:ln w="9525">
            <a:solidFill>
              <a:schemeClr val="tx1"/>
            </a:solidFill>
            <a:prstDash val="lg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nvGrpSpPr>
          <p:cNvPr id="71444" name="Group 788"/>
          <p:cNvGrpSpPr>
            <a:grpSpLocks/>
          </p:cNvGrpSpPr>
          <p:nvPr/>
        </p:nvGrpSpPr>
        <p:grpSpPr bwMode="auto">
          <a:xfrm>
            <a:off x="1949450" y="2122489"/>
            <a:ext cx="8256588" cy="2365375"/>
            <a:chOff x="268" y="1337"/>
            <a:chExt cx="5201" cy="1490"/>
          </a:xfrm>
        </p:grpSpPr>
        <p:sp>
          <p:nvSpPr>
            <p:cNvPr id="71283" name="AutoShape 627"/>
            <p:cNvSpPr>
              <a:spLocks noChangeAspect="1" noChangeArrowheads="1" noTextEdit="1"/>
            </p:cNvSpPr>
            <p:nvPr/>
          </p:nvSpPr>
          <p:spPr bwMode="auto">
            <a:xfrm>
              <a:off x="268" y="1337"/>
              <a:ext cx="5201" cy="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285" name="Rectangle 629"/>
            <p:cNvSpPr>
              <a:spLocks noChangeArrowheads="1"/>
            </p:cNvSpPr>
            <p:nvPr/>
          </p:nvSpPr>
          <p:spPr bwMode="auto">
            <a:xfrm>
              <a:off x="282" y="1351"/>
              <a:ext cx="5173" cy="1327"/>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286" name="Rectangle 630"/>
            <p:cNvSpPr>
              <a:spLocks noChangeArrowheads="1"/>
            </p:cNvSpPr>
            <p:nvPr/>
          </p:nvSpPr>
          <p:spPr bwMode="auto">
            <a:xfrm>
              <a:off x="282" y="1351"/>
              <a:ext cx="5173" cy="1327"/>
            </a:xfrm>
            <a:prstGeom prst="rect">
              <a:avLst/>
            </a:prstGeom>
            <a:noFill/>
            <a:ln w="1111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287" name="Rectangle 631"/>
            <p:cNvSpPr>
              <a:spLocks noChangeArrowheads="1"/>
            </p:cNvSpPr>
            <p:nvPr/>
          </p:nvSpPr>
          <p:spPr bwMode="auto">
            <a:xfrm>
              <a:off x="323" y="1392"/>
              <a:ext cx="1261" cy="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200">
                  <a:solidFill>
                    <a:srgbClr val="000000"/>
                  </a:solidFill>
                </a:rPr>
                <a:t>Thread Scheduler</a:t>
              </a:r>
              <a:endParaRPr lang="en-US"/>
            </a:p>
          </p:txBody>
        </p:sp>
        <p:sp>
          <p:nvSpPr>
            <p:cNvPr id="71288" name="Rectangle 632"/>
            <p:cNvSpPr>
              <a:spLocks noChangeArrowheads="1"/>
            </p:cNvSpPr>
            <p:nvPr/>
          </p:nvSpPr>
          <p:spPr bwMode="auto">
            <a:xfrm>
              <a:off x="1921" y="1480"/>
              <a:ext cx="1525" cy="941"/>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289" name="Rectangle 633"/>
            <p:cNvSpPr>
              <a:spLocks noChangeArrowheads="1"/>
            </p:cNvSpPr>
            <p:nvPr/>
          </p:nvSpPr>
          <p:spPr bwMode="auto">
            <a:xfrm>
              <a:off x="1921" y="1480"/>
              <a:ext cx="1525" cy="941"/>
            </a:xfrm>
            <a:prstGeom prst="rect">
              <a:avLst/>
            </a:pr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290" name="Rectangle 634"/>
            <p:cNvSpPr>
              <a:spLocks noChangeArrowheads="1"/>
            </p:cNvSpPr>
            <p:nvPr/>
          </p:nvSpPr>
          <p:spPr bwMode="auto">
            <a:xfrm>
              <a:off x="1959" y="1523"/>
              <a:ext cx="68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PC-Warp LUT</a:t>
              </a:r>
              <a:endParaRPr lang="en-US"/>
            </a:p>
          </p:txBody>
        </p:sp>
        <p:sp>
          <p:nvSpPr>
            <p:cNvPr id="71291" name="Rectangle 635"/>
            <p:cNvSpPr>
              <a:spLocks noChangeArrowheads="1"/>
            </p:cNvSpPr>
            <p:nvPr/>
          </p:nvSpPr>
          <p:spPr bwMode="auto">
            <a:xfrm>
              <a:off x="3660" y="1480"/>
              <a:ext cx="1163" cy="89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292" name="Rectangle 636"/>
            <p:cNvSpPr>
              <a:spLocks noChangeArrowheads="1"/>
            </p:cNvSpPr>
            <p:nvPr/>
          </p:nvSpPr>
          <p:spPr bwMode="auto">
            <a:xfrm>
              <a:off x="3660" y="1480"/>
              <a:ext cx="1163" cy="898"/>
            </a:xfrm>
            <a:prstGeom prst="rect">
              <a:avLst/>
            </a:pr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293" name="Rectangle 637"/>
            <p:cNvSpPr>
              <a:spLocks noChangeArrowheads="1"/>
            </p:cNvSpPr>
            <p:nvPr/>
          </p:nvSpPr>
          <p:spPr bwMode="auto">
            <a:xfrm>
              <a:off x="3698" y="1523"/>
              <a:ext cx="54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Warp Pool</a:t>
              </a:r>
              <a:endParaRPr lang="en-US"/>
            </a:p>
          </p:txBody>
        </p:sp>
        <p:sp>
          <p:nvSpPr>
            <p:cNvPr id="71294" name="Line 638"/>
            <p:cNvSpPr>
              <a:spLocks noChangeShapeType="1"/>
            </p:cNvSpPr>
            <p:nvPr/>
          </p:nvSpPr>
          <p:spPr bwMode="auto">
            <a:xfrm>
              <a:off x="4823" y="1758"/>
              <a:ext cx="194" cy="0"/>
            </a:xfrm>
            <a:prstGeom prst="line">
              <a:avLst/>
            </a:prstGeom>
            <a:noFill/>
            <a:ln w="1746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295" name="Freeform 639"/>
            <p:cNvSpPr>
              <a:spLocks/>
            </p:cNvSpPr>
            <p:nvPr/>
          </p:nvSpPr>
          <p:spPr bwMode="auto">
            <a:xfrm>
              <a:off x="5000" y="1722"/>
              <a:ext cx="70" cy="71"/>
            </a:xfrm>
            <a:custGeom>
              <a:avLst/>
              <a:gdLst>
                <a:gd name="T0" fmla="*/ 164 w 164"/>
                <a:gd name="T1" fmla="*/ 82 h 164"/>
                <a:gd name="T2" fmla="*/ 0 w 164"/>
                <a:gd name="T3" fmla="*/ 164 h 164"/>
                <a:gd name="T4" fmla="*/ 0 w 164"/>
                <a:gd name="T5" fmla="*/ 0 h 164"/>
                <a:gd name="T6" fmla="*/ 0 w 164"/>
                <a:gd name="T7" fmla="*/ 0 h 164"/>
                <a:gd name="T8" fmla="*/ 164 w 164"/>
                <a:gd name="T9" fmla="*/ 82 h 164"/>
              </a:gdLst>
              <a:ahLst/>
              <a:cxnLst>
                <a:cxn ang="0">
                  <a:pos x="T0" y="T1"/>
                </a:cxn>
                <a:cxn ang="0">
                  <a:pos x="T2" y="T3"/>
                </a:cxn>
                <a:cxn ang="0">
                  <a:pos x="T4" y="T5"/>
                </a:cxn>
                <a:cxn ang="0">
                  <a:pos x="T6" y="T7"/>
                </a:cxn>
                <a:cxn ang="0">
                  <a:pos x="T8" y="T9"/>
                </a:cxn>
              </a:cxnLst>
              <a:rect l="0" t="0" r="r" b="b"/>
              <a:pathLst>
                <a:path w="164" h="164">
                  <a:moveTo>
                    <a:pt x="164" y="82"/>
                  </a:moveTo>
                  <a:lnTo>
                    <a:pt x="0" y="164"/>
                  </a:lnTo>
                  <a:cubicBezTo>
                    <a:pt x="26" y="113"/>
                    <a:pt x="26" y="52"/>
                    <a:pt x="0" y="0"/>
                  </a:cubicBezTo>
                  <a:lnTo>
                    <a:pt x="0" y="0"/>
                  </a:lnTo>
                  <a:lnTo>
                    <a:pt x="164" y="82"/>
                  </a:lnTo>
                  <a:close/>
                </a:path>
              </a:pathLst>
            </a:custGeom>
            <a:solidFill>
              <a:srgbClr val="000000"/>
            </a:solidFill>
            <a:ln w="0">
              <a:solidFill>
                <a:srgbClr val="000000"/>
              </a:solidFill>
              <a:prstDash val="solid"/>
              <a:round/>
              <a:headEnd/>
              <a:tailEnd/>
            </a:ln>
          </p:spPr>
          <p:txBody>
            <a:bodyPr/>
            <a:lstStyle/>
            <a:p>
              <a:endParaRPr lang="en-US"/>
            </a:p>
          </p:txBody>
        </p:sp>
        <p:sp>
          <p:nvSpPr>
            <p:cNvPr id="71296" name="Line 640"/>
            <p:cNvSpPr>
              <a:spLocks noChangeShapeType="1"/>
            </p:cNvSpPr>
            <p:nvPr/>
          </p:nvSpPr>
          <p:spPr bwMode="auto">
            <a:xfrm>
              <a:off x="4823" y="1908"/>
              <a:ext cx="189" cy="0"/>
            </a:xfrm>
            <a:prstGeom prst="line">
              <a:avLst/>
            </a:prstGeom>
            <a:noFill/>
            <a:ln w="1746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297" name="Freeform 641"/>
            <p:cNvSpPr>
              <a:spLocks/>
            </p:cNvSpPr>
            <p:nvPr/>
          </p:nvSpPr>
          <p:spPr bwMode="auto">
            <a:xfrm>
              <a:off x="4995" y="1872"/>
              <a:ext cx="70" cy="71"/>
            </a:xfrm>
            <a:custGeom>
              <a:avLst/>
              <a:gdLst>
                <a:gd name="T0" fmla="*/ 163 w 163"/>
                <a:gd name="T1" fmla="*/ 82 h 164"/>
                <a:gd name="T2" fmla="*/ 0 w 163"/>
                <a:gd name="T3" fmla="*/ 164 h 164"/>
                <a:gd name="T4" fmla="*/ 0 w 163"/>
                <a:gd name="T5" fmla="*/ 0 h 164"/>
                <a:gd name="T6" fmla="*/ 0 w 163"/>
                <a:gd name="T7" fmla="*/ 0 h 164"/>
                <a:gd name="T8" fmla="*/ 163 w 163"/>
                <a:gd name="T9" fmla="*/ 82 h 164"/>
              </a:gdLst>
              <a:ahLst/>
              <a:cxnLst>
                <a:cxn ang="0">
                  <a:pos x="T0" y="T1"/>
                </a:cxn>
                <a:cxn ang="0">
                  <a:pos x="T2" y="T3"/>
                </a:cxn>
                <a:cxn ang="0">
                  <a:pos x="T4" y="T5"/>
                </a:cxn>
                <a:cxn ang="0">
                  <a:pos x="T6" y="T7"/>
                </a:cxn>
                <a:cxn ang="0">
                  <a:pos x="T8" y="T9"/>
                </a:cxn>
              </a:cxnLst>
              <a:rect l="0" t="0" r="r" b="b"/>
              <a:pathLst>
                <a:path w="163" h="164">
                  <a:moveTo>
                    <a:pt x="163" y="82"/>
                  </a:moveTo>
                  <a:lnTo>
                    <a:pt x="0" y="164"/>
                  </a:lnTo>
                  <a:cubicBezTo>
                    <a:pt x="25" y="112"/>
                    <a:pt x="25" y="52"/>
                    <a:pt x="0" y="0"/>
                  </a:cubicBezTo>
                  <a:lnTo>
                    <a:pt x="0" y="0"/>
                  </a:lnTo>
                  <a:lnTo>
                    <a:pt x="163" y="82"/>
                  </a:lnTo>
                  <a:close/>
                </a:path>
              </a:pathLst>
            </a:custGeom>
            <a:solidFill>
              <a:srgbClr val="000000"/>
            </a:solidFill>
            <a:ln w="0">
              <a:solidFill>
                <a:srgbClr val="000000"/>
              </a:solidFill>
              <a:prstDash val="solid"/>
              <a:round/>
              <a:headEnd/>
              <a:tailEnd/>
            </a:ln>
          </p:spPr>
          <p:txBody>
            <a:bodyPr/>
            <a:lstStyle/>
            <a:p>
              <a:endParaRPr lang="en-US"/>
            </a:p>
          </p:txBody>
        </p:sp>
        <p:sp>
          <p:nvSpPr>
            <p:cNvPr id="71298" name="Line 642"/>
            <p:cNvSpPr>
              <a:spLocks noChangeShapeType="1"/>
            </p:cNvSpPr>
            <p:nvPr/>
          </p:nvSpPr>
          <p:spPr bwMode="auto">
            <a:xfrm>
              <a:off x="4814" y="2057"/>
              <a:ext cx="189" cy="0"/>
            </a:xfrm>
            <a:prstGeom prst="line">
              <a:avLst/>
            </a:prstGeom>
            <a:noFill/>
            <a:ln w="1746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299" name="Freeform 643"/>
            <p:cNvSpPr>
              <a:spLocks/>
            </p:cNvSpPr>
            <p:nvPr/>
          </p:nvSpPr>
          <p:spPr bwMode="auto">
            <a:xfrm>
              <a:off x="4985" y="2022"/>
              <a:ext cx="71" cy="71"/>
            </a:xfrm>
            <a:custGeom>
              <a:avLst/>
              <a:gdLst>
                <a:gd name="T0" fmla="*/ 164 w 164"/>
                <a:gd name="T1" fmla="*/ 82 h 164"/>
                <a:gd name="T2" fmla="*/ 0 w 164"/>
                <a:gd name="T3" fmla="*/ 164 h 164"/>
                <a:gd name="T4" fmla="*/ 0 w 164"/>
                <a:gd name="T5" fmla="*/ 0 h 164"/>
                <a:gd name="T6" fmla="*/ 0 w 164"/>
                <a:gd name="T7" fmla="*/ 0 h 164"/>
                <a:gd name="T8" fmla="*/ 164 w 164"/>
                <a:gd name="T9" fmla="*/ 82 h 164"/>
              </a:gdLst>
              <a:ahLst/>
              <a:cxnLst>
                <a:cxn ang="0">
                  <a:pos x="T0" y="T1"/>
                </a:cxn>
                <a:cxn ang="0">
                  <a:pos x="T2" y="T3"/>
                </a:cxn>
                <a:cxn ang="0">
                  <a:pos x="T4" y="T5"/>
                </a:cxn>
                <a:cxn ang="0">
                  <a:pos x="T6" y="T7"/>
                </a:cxn>
                <a:cxn ang="0">
                  <a:pos x="T8" y="T9"/>
                </a:cxn>
              </a:cxnLst>
              <a:rect l="0" t="0" r="r" b="b"/>
              <a:pathLst>
                <a:path w="164" h="164">
                  <a:moveTo>
                    <a:pt x="164" y="82"/>
                  </a:moveTo>
                  <a:lnTo>
                    <a:pt x="0" y="164"/>
                  </a:lnTo>
                  <a:cubicBezTo>
                    <a:pt x="26" y="113"/>
                    <a:pt x="26" y="52"/>
                    <a:pt x="0" y="0"/>
                  </a:cubicBezTo>
                  <a:lnTo>
                    <a:pt x="0" y="0"/>
                  </a:lnTo>
                  <a:lnTo>
                    <a:pt x="164" y="82"/>
                  </a:lnTo>
                  <a:close/>
                </a:path>
              </a:pathLst>
            </a:custGeom>
            <a:solidFill>
              <a:srgbClr val="000000"/>
            </a:solidFill>
            <a:ln w="0">
              <a:solidFill>
                <a:srgbClr val="000000"/>
              </a:solidFill>
              <a:prstDash val="solid"/>
              <a:round/>
              <a:headEnd/>
              <a:tailEnd/>
            </a:ln>
          </p:spPr>
          <p:txBody>
            <a:bodyPr/>
            <a:lstStyle/>
            <a:p>
              <a:endParaRPr lang="en-US"/>
            </a:p>
          </p:txBody>
        </p:sp>
        <p:sp>
          <p:nvSpPr>
            <p:cNvPr id="71300" name="Line 644"/>
            <p:cNvSpPr>
              <a:spLocks noChangeShapeType="1"/>
            </p:cNvSpPr>
            <p:nvPr/>
          </p:nvSpPr>
          <p:spPr bwMode="auto">
            <a:xfrm>
              <a:off x="4816" y="2207"/>
              <a:ext cx="179" cy="0"/>
            </a:xfrm>
            <a:prstGeom prst="line">
              <a:avLst/>
            </a:prstGeom>
            <a:noFill/>
            <a:ln w="1746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301" name="Freeform 645"/>
            <p:cNvSpPr>
              <a:spLocks/>
            </p:cNvSpPr>
            <p:nvPr/>
          </p:nvSpPr>
          <p:spPr bwMode="auto">
            <a:xfrm>
              <a:off x="4978" y="2172"/>
              <a:ext cx="71" cy="70"/>
            </a:xfrm>
            <a:custGeom>
              <a:avLst/>
              <a:gdLst>
                <a:gd name="T0" fmla="*/ 164 w 164"/>
                <a:gd name="T1" fmla="*/ 82 h 164"/>
                <a:gd name="T2" fmla="*/ 0 w 164"/>
                <a:gd name="T3" fmla="*/ 164 h 164"/>
                <a:gd name="T4" fmla="*/ 0 w 164"/>
                <a:gd name="T5" fmla="*/ 0 h 164"/>
                <a:gd name="T6" fmla="*/ 164 w 164"/>
                <a:gd name="T7" fmla="*/ 82 h 164"/>
              </a:gdLst>
              <a:ahLst/>
              <a:cxnLst>
                <a:cxn ang="0">
                  <a:pos x="T0" y="T1"/>
                </a:cxn>
                <a:cxn ang="0">
                  <a:pos x="T2" y="T3"/>
                </a:cxn>
                <a:cxn ang="0">
                  <a:pos x="T4" y="T5"/>
                </a:cxn>
                <a:cxn ang="0">
                  <a:pos x="T6" y="T7"/>
                </a:cxn>
              </a:cxnLst>
              <a:rect l="0" t="0" r="r" b="b"/>
              <a:pathLst>
                <a:path w="164" h="164">
                  <a:moveTo>
                    <a:pt x="164" y="82"/>
                  </a:moveTo>
                  <a:lnTo>
                    <a:pt x="0" y="164"/>
                  </a:lnTo>
                  <a:cubicBezTo>
                    <a:pt x="26" y="112"/>
                    <a:pt x="26" y="51"/>
                    <a:pt x="0" y="0"/>
                  </a:cubicBezTo>
                  <a:lnTo>
                    <a:pt x="164" y="82"/>
                  </a:lnTo>
                  <a:close/>
                </a:path>
              </a:pathLst>
            </a:custGeom>
            <a:solidFill>
              <a:srgbClr val="000000"/>
            </a:solidFill>
            <a:ln w="0">
              <a:solidFill>
                <a:srgbClr val="000000"/>
              </a:solidFill>
              <a:prstDash val="solid"/>
              <a:round/>
              <a:headEnd/>
              <a:tailEnd/>
            </a:ln>
          </p:spPr>
          <p:txBody>
            <a:bodyPr/>
            <a:lstStyle/>
            <a:p>
              <a:endParaRPr lang="en-US"/>
            </a:p>
          </p:txBody>
        </p:sp>
        <p:sp>
          <p:nvSpPr>
            <p:cNvPr id="71302" name="Line 646"/>
            <p:cNvSpPr>
              <a:spLocks noChangeShapeType="1"/>
            </p:cNvSpPr>
            <p:nvPr/>
          </p:nvSpPr>
          <p:spPr bwMode="auto">
            <a:xfrm>
              <a:off x="5180" y="2357"/>
              <a:ext cx="0" cy="382"/>
            </a:xfrm>
            <a:prstGeom prst="line">
              <a:avLst/>
            </a:prstGeom>
            <a:noFill/>
            <a:ln w="333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303" name="Freeform 647"/>
            <p:cNvSpPr>
              <a:spLocks/>
            </p:cNvSpPr>
            <p:nvPr/>
          </p:nvSpPr>
          <p:spPr bwMode="auto">
            <a:xfrm>
              <a:off x="5135" y="2717"/>
              <a:ext cx="89" cy="89"/>
            </a:xfrm>
            <a:custGeom>
              <a:avLst/>
              <a:gdLst>
                <a:gd name="T0" fmla="*/ 103 w 206"/>
                <a:gd name="T1" fmla="*/ 207 h 207"/>
                <a:gd name="T2" fmla="*/ 0 w 206"/>
                <a:gd name="T3" fmla="*/ 0 h 207"/>
                <a:gd name="T4" fmla="*/ 206 w 206"/>
                <a:gd name="T5" fmla="*/ 0 h 207"/>
                <a:gd name="T6" fmla="*/ 206 w 206"/>
                <a:gd name="T7" fmla="*/ 0 h 207"/>
                <a:gd name="T8" fmla="*/ 103 w 206"/>
                <a:gd name="T9" fmla="*/ 207 h 207"/>
              </a:gdLst>
              <a:ahLst/>
              <a:cxnLst>
                <a:cxn ang="0">
                  <a:pos x="T0" y="T1"/>
                </a:cxn>
                <a:cxn ang="0">
                  <a:pos x="T2" y="T3"/>
                </a:cxn>
                <a:cxn ang="0">
                  <a:pos x="T4" y="T5"/>
                </a:cxn>
                <a:cxn ang="0">
                  <a:pos x="T6" y="T7"/>
                </a:cxn>
                <a:cxn ang="0">
                  <a:pos x="T8" y="T9"/>
                </a:cxn>
              </a:cxnLst>
              <a:rect l="0" t="0" r="r" b="b"/>
              <a:pathLst>
                <a:path w="206" h="207">
                  <a:moveTo>
                    <a:pt x="103" y="207"/>
                  </a:moveTo>
                  <a:lnTo>
                    <a:pt x="0" y="0"/>
                  </a:lnTo>
                  <a:cubicBezTo>
                    <a:pt x="65" y="33"/>
                    <a:pt x="141" y="33"/>
                    <a:pt x="206" y="0"/>
                  </a:cubicBezTo>
                  <a:lnTo>
                    <a:pt x="206" y="0"/>
                  </a:lnTo>
                  <a:lnTo>
                    <a:pt x="103" y="207"/>
                  </a:lnTo>
                  <a:close/>
                </a:path>
              </a:pathLst>
            </a:custGeom>
            <a:solidFill>
              <a:srgbClr val="000000"/>
            </a:solidFill>
            <a:ln w="0">
              <a:solidFill>
                <a:srgbClr val="000000"/>
              </a:solidFill>
              <a:prstDash val="solid"/>
              <a:round/>
              <a:headEnd/>
              <a:tailEnd/>
            </a:ln>
          </p:spPr>
          <p:txBody>
            <a:bodyPr/>
            <a:lstStyle/>
            <a:p>
              <a:endParaRPr lang="en-US"/>
            </a:p>
          </p:txBody>
        </p:sp>
        <p:sp>
          <p:nvSpPr>
            <p:cNvPr id="71304" name="Rectangle 648"/>
            <p:cNvSpPr>
              <a:spLocks noChangeArrowheads="1"/>
            </p:cNvSpPr>
            <p:nvPr/>
          </p:nvSpPr>
          <p:spPr bwMode="auto">
            <a:xfrm>
              <a:off x="5049" y="1480"/>
              <a:ext cx="262" cy="877"/>
            </a:xfrm>
            <a:prstGeom prst="rect">
              <a:avLst/>
            </a:prstGeom>
            <a:solidFill>
              <a:srgbClr val="FF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05" name="Rectangle 649"/>
            <p:cNvSpPr>
              <a:spLocks noChangeArrowheads="1"/>
            </p:cNvSpPr>
            <p:nvPr/>
          </p:nvSpPr>
          <p:spPr bwMode="auto">
            <a:xfrm>
              <a:off x="5049" y="1480"/>
              <a:ext cx="262" cy="877"/>
            </a:xfrm>
            <a:prstGeom prst="rect">
              <a:avLst/>
            </a:pr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06" name="Rectangle 650"/>
            <p:cNvSpPr>
              <a:spLocks noChangeArrowheads="1"/>
            </p:cNvSpPr>
            <p:nvPr/>
          </p:nvSpPr>
          <p:spPr bwMode="auto">
            <a:xfrm rot="5400000">
              <a:off x="5170" y="1518"/>
              <a:ext cx="32"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I</a:t>
              </a:r>
              <a:endParaRPr lang="en-US"/>
            </a:p>
          </p:txBody>
        </p:sp>
        <p:sp>
          <p:nvSpPr>
            <p:cNvPr id="71307" name="Rectangle 651"/>
            <p:cNvSpPr>
              <a:spLocks noChangeArrowheads="1"/>
            </p:cNvSpPr>
            <p:nvPr/>
          </p:nvSpPr>
          <p:spPr bwMode="auto">
            <a:xfrm rot="5400000">
              <a:off x="5161" y="1575"/>
              <a:ext cx="5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s</a:t>
              </a:r>
              <a:endParaRPr lang="en-US"/>
            </a:p>
          </p:txBody>
        </p:sp>
        <p:sp>
          <p:nvSpPr>
            <p:cNvPr id="71308" name="Rectangle 652"/>
            <p:cNvSpPr>
              <a:spLocks noChangeArrowheads="1"/>
            </p:cNvSpPr>
            <p:nvPr/>
          </p:nvSpPr>
          <p:spPr bwMode="auto">
            <a:xfrm rot="5400000">
              <a:off x="5161" y="1637"/>
              <a:ext cx="50"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s</a:t>
              </a:r>
              <a:endParaRPr lang="en-US"/>
            </a:p>
          </p:txBody>
        </p:sp>
        <p:sp>
          <p:nvSpPr>
            <p:cNvPr id="71309" name="Rectangle 653"/>
            <p:cNvSpPr>
              <a:spLocks noChangeArrowheads="1"/>
            </p:cNvSpPr>
            <p:nvPr/>
          </p:nvSpPr>
          <p:spPr bwMode="auto">
            <a:xfrm rot="5400000">
              <a:off x="5152" y="1709"/>
              <a:ext cx="68"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u</a:t>
              </a:r>
              <a:endParaRPr lang="en-US"/>
            </a:p>
          </p:txBody>
        </p:sp>
        <p:sp>
          <p:nvSpPr>
            <p:cNvPr id="71310" name="Rectangle 654"/>
            <p:cNvSpPr>
              <a:spLocks noChangeArrowheads="1"/>
            </p:cNvSpPr>
            <p:nvPr/>
          </p:nvSpPr>
          <p:spPr bwMode="auto">
            <a:xfrm rot="5400000">
              <a:off x="5153" y="1785"/>
              <a:ext cx="6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e</a:t>
              </a:r>
              <a:endParaRPr lang="en-US"/>
            </a:p>
          </p:txBody>
        </p:sp>
        <p:sp>
          <p:nvSpPr>
            <p:cNvPr id="71311" name="Rectangle 655"/>
            <p:cNvSpPr>
              <a:spLocks noChangeArrowheads="1"/>
            </p:cNvSpPr>
            <p:nvPr/>
          </p:nvSpPr>
          <p:spPr bwMode="auto">
            <a:xfrm rot="5400000">
              <a:off x="5171" y="1842"/>
              <a:ext cx="2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 </a:t>
              </a:r>
              <a:endParaRPr lang="en-US"/>
            </a:p>
          </p:txBody>
        </p:sp>
        <p:sp>
          <p:nvSpPr>
            <p:cNvPr id="71312" name="Rectangle 656"/>
            <p:cNvSpPr>
              <a:spLocks noChangeArrowheads="1"/>
            </p:cNvSpPr>
            <p:nvPr/>
          </p:nvSpPr>
          <p:spPr bwMode="auto">
            <a:xfrm rot="5400000">
              <a:off x="5158" y="1895"/>
              <a:ext cx="5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L</a:t>
              </a:r>
              <a:endParaRPr lang="en-US"/>
            </a:p>
          </p:txBody>
        </p:sp>
        <p:sp>
          <p:nvSpPr>
            <p:cNvPr id="71313" name="Rectangle 657"/>
            <p:cNvSpPr>
              <a:spLocks noChangeArrowheads="1"/>
            </p:cNvSpPr>
            <p:nvPr/>
          </p:nvSpPr>
          <p:spPr bwMode="auto">
            <a:xfrm rot="5400000">
              <a:off x="5150" y="1972"/>
              <a:ext cx="7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o</a:t>
              </a:r>
              <a:endParaRPr lang="en-US"/>
            </a:p>
          </p:txBody>
        </p:sp>
        <p:sp>
          <p:nvSpPr>
            <p:cNvPr id="71314" name="Rectangle 658"/>
            <p:cNvSpPr>
              <a:spLocks noChangeArrowheads="1"/>
            </p:cNvSpPr>
            <p:nvPr/>
          </p:nvSpPr>
          <p:spPr bwMode="auto">
            <a:xfrm rot="5400000">
              <a:off x="5155" y="2040"/>
              <a:ext cx="61"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g</a:t>
              </a:r>
              <a:endParaRPr lang="en-US"/>
            </a:p>
          </p:txBody>
        </p:sp>
        <p:sp>
          <p:nvSpPr>
            <p:cNvPr id="71315" name="Rectangle 659"/>
            <p:cNvSpPr>
              <a:spLocks noChangeArrowheads="1"/>
            </p:cNvSpPr>
            <p:nvPr/>
          </p:nvSpPr>
          <p:spPr bwMode="auto">
            <a:xfrm rot="5400000">
              <a:off x="5171" y="2094"/>
              <a:ext cx="2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i</a:t>
              </a:r>
              <a:endParaRPr lang="en-US"/>
            </a:p>
          </p:txBody>
        </p:sp>
        <p:sp>
          <p:nvSpPr>
            <p:cNvPr id="71316" name="Rectangle 660"/>
            <p:cNvSpPr>
              <a:spLocks noChangeArrowheads="1"/>
            </p:cNvSpPr>
            <p:nvPr/>
          </p:nvSpPr>
          <p:spPr bwMode="auto">
            <a:xfrm rot="5400000">
              <a:off x="5159" y="2140"/>
              <a:ext cx="5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c</a:t>
              </a:r>
              <a:endParaRPr lang="en-US"/>
            </a:p>
          </p:txBody>
        </p:sp>
        <p:sp>
          <p:nvSpPr>
            <p:cNvPr id="71317" name="Rectangle 661"/>
            <p:cNvSpPr>
              <a:spLocks noChangeArrowheads="1"/>
            </p:cNvSpPr>
            <p:nvPr/>
          </p:nvSpPr>
          <p:spPr bwMode="auto">
            <a:xfrm>
              <a:off x="3745" y="2421"/>
              <a:ext cx="983" cy="210"/>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18" name="Rectangle 662"/>
            <p:cNvSpPr>
              <a:spLocks noChangeArrowheads="1"/>
            </p:cNvSpPr>
            <p:nvPr/>
          </p:nvSpPr>
          <p:spPr bwMode="auto">
            <a:xfrm>
              <a:off x="3745" y="2421"/>
              <a:ext cx="983" cy="210"/>
            </a:xfrm>
            <a:prstGeom prst="rect">
              <a:avLst/>
            </a:prstGeom>
            <a:noFill/>
            <a:ln w="3175"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19" name="Rectangle 663"/>
            <p:cNvSpPr>
              <a:spLocks noChangeArrowheads="1"/>
            </p:cNvSpPr>
            <p:nvPr/>
          </p:nvSpPr>
          <p:spPr bwMode="auto">
            <a:xfrm>
              <a:off x="3801" y="2447"/>
              <a:ext cx="78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Warp Allocator</a:t>
              </a:r>
              <a:endParaRPr lang="en-US"/>
            </a:p>
          </p:txBody>
        </p:sp>
        <p:sp>
          <p:nvSpPr>
            <p:cNvPr id="71320" name="Line 664"/>
            <p:cNvSpPr>
              <a:spLocks noChangeShapeType="1"/>
            </p:cNvSpPr>
            <p:nvPr/>
          </p:nvSpPr>
          <p:spPr bwMode="auto">
            <a:xfrm flipH="1">
              <a:off x="4796" y="2526"/>
              <a:ext cx="384" cy="0"/>
            </a:xfrm>
            <a:prstGeom prst="line">
              <a:avLst/>
            </a:prstGeom>
            <a:noFill/>
            <a:ln w="333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321" name="Freeform 665"/>
            <p:cNvSpPr>
              <a:spLocks/>
            </p:cNvSpPr>
            <p:nvPr/>
          </p:nvSpPr>
          <p:spPr bwMode="auto">
            <a:xfrm>
              <a:off x="4728" y="2481"/>
              <a:ext cx="89" cy="89"/>
            </a:xfrm>
            <a:custGeom>
              <a:avLst/>
              <a:gdLst>
                <a:gd name="T0" fmla="*/ 0 w 206"/>
                <a:gd name="T1" fmla="*/ 103 h 207"/>
                <a:gd name="T2" fmla="*/ 206 w 206"/>
                <a:gd name="T3" fmla="*/ 0 h 207"/>
                <a:gd name="T4" fmla="*/ 206 w 206"/>
                <a:gd name="T5" fmla="*/ 207 h 207"/>
                <a:gd name="T6" fmla="*/ 206 w 206"/>
                <a:gd name="T7" fmla="*/ 207 h 207"/>
                <a:gd name="T8" fmla="*/ 0 w 206"/>
                <a:gd name="T9" fmla="*/ 103 h 207"/>
              </a:gdLst>
              <a:ahLst/>
              <a:cxnLst>
                <a:cxn ang="0">
                  <a:pos x="T0" y="T1"/>
                </a:cxn>
                <a:cxn ang="0">
                  <a:pos x="T2" y="T3"/>
                </a:cxn>
                <a:cxn ang="0">
                  <a:pos x="T4" y="T5"/>
                </a:cxn>
                <a:cxn ang="0">
                  <a:pos x="T6" y="T7"/>
                </a:cxn>
                <a:cxn ang="0">
                  <a:pos x="T8" y="T9"/>
                </a:cxn>
              </a:cxnLst>
              <a:rect l="0" t="0" r="r" b="b"/>
              <a:pathLst>
                <a:path w="206" h="207">
                  <a:moveTo>
                    <a:pt x="0" y="103"/>
                  </a:moveTo>
                  <a:lnTo>
                    <a:pt x="206" y="0"/>
                  </a:lnTo>
                  <a:cubicBezTo>
                    <a:pt x="174" y="65"/>
                    <a:pt x="174" y="142"/>
                    <a:pt x="206" y="207"/>
                  </a:cubicBezTo>
                  <a:lnTo>
                    <a:pt x="206" y="207"/>
                  </a:lnTo>
                  <a:lnTo>
                    <a:pt x="0" y="103"/>
                  </a:lnTo>
                  <a:close/>
                </a:path>
              </a:pathLst>
            </a:custGeom>
            <a:solidFill>
              <a:srgbClr val="000000"/>
            </a:solidFill>
            <a:ln w="0">
              <a:solidFill>
                <a:srgbClr val="000000"/>
              </a:solidFill>
              <a:prstDash val="solid"/>
              <a:round/>
              <a:headEnd/>
              <a:tailEnd/>
            </a:ln>
          </p:spPr>
          <p:txBody>
            <a:bodyPr/>
            <a:lstStyle/>
            <a:p>
              <a:endParaRPr lang="en-US"/>
            </a:p>
          </p:txBody>
        </p:sp>
        <p:sp>
          <p:nvSpPr>
            <p:cNvPr id="71322" name="Rectangle 666"/>
            <p:cNvSpPr>
              <a:spLocks noChangeArrowheads="1"/>
            </p:cNvSpPr>
            <p:nvPr/>
          </p:nvSpPr>
          <p:spPr bwMode="auto">
            <a:xfrm>
              <a:off x="325" y="1820"/>
              <a:ext cx="727"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500"/>
                <a:t>TID x N</a:t>
              </a:r>
            </a:p>
          </p:txBody>
        </p:sp>
        <p:sp>
          <p:nvSpPr>
            <p:cNvPr id="71323" name="Rectangle 667"/>
            <p:cNvSpPr>
              <a:spLocks noChangeArrowheads="1"/>
            </p:cNvSpPr>
            <p:nvPr/>
          </p:nvSpPr>
          <p:spPr bwMode="auto">
            <a:xfrm>
              <a:off x="325" y="1820"/>
              <a:ext cx="727"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25" name="Rectangle 669"/>
            <p:cNvSpPr>
              <a:spLocks noChangeArrowheads="1"/>
            </p:cNvSpPr>
            <p:nvPr/>
          </p:nvSpPr>
          <p:spPr bwMode="auto">
            <a:xfrm>
              <a:off x="1394" y="1820"/>
              <a:ext cx="368"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26" name="Rectangle 670"/>
            <p:cNvSpPr>
              <a:spLocks noChangeArrowheads="1"/>
            </p:cNvSpPr>
            <p:nvPr/>
          </p:nvSpPr>
          <p:spPr bwMode="auto">
            <a:xfrm>
              <a:off x="1394" y="1820"/>
              <a:ext cx="368"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27" name="Rectangle 671"/>
            <p:cNvSpPr>
              <a:spLocks noChangeArrowheads="1"/>
            </p:cNvSpPr>
            <p:nvPr/>
          </p:nvSpPr>
          <p:spPr bwMode="auto">
            <a:xfrm>
              <a:off x="1441" y="1834"/>
              <a:ext cx="224"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PC A</a:t>
              </a:r>
              <a:endParaRPr lang="en-US"/>
            </a:p>
          </p:txBody>
        </p:sp>
        <p:sp>
          <p:nvSpPr>
            <p:cNvPr id="71328" name="Rectangle 672"/>
            <p:cNvSpPr>
              <a:spLocks noChangeArrowheads="1"/>
            </p:cNvSpPr>
            <p:nvPr/>
          </p:nvSpPr>
          <p:spPr bwMode="auto">
            <a:xfrm>
              <a:off x="325" y="2174"/>
              <a:ext cx="727"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1500"/>
                <a:t>TID x N</a:t>
              </a:r>
            </a:p>
          </p:txBody>
        </p:sp>
        <p:sp>
          <p:nvSpPr>
            <p:cNvPr id="71329" name="Rectangle 673"/>
            <p:cNvSpPr>
              <a:spLocks noChangeArrowheads="1"/>
            </p:cNvSpPr>
            <p:nvPr/>
          </p:nvSpPr>
          <p:spPr bwMode="auto">
            <a:xfrm>
              <a:off x="325" y="2174"/>
              <a:ext cx="727"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31" name="Rectangle 675"/>
            <p:cNvSpPr>
              <a:spLocks noChangeArrowheads="1"/>
            </p:cNvSpPr>
            <p:nvPr/>
          </p:nvSpPr>
          <p:spPr bwMode="auto">
            <a:xfrm>
              <a:off x="1394" y="2174"/>
              <a:ext cx="368"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32" name="Rectangle 676"/>
            <p:cNvSpPr>
              <a:spLocks noChangeArrowheads="1"/>
            </p:cNvSpPr>
            <p:nvPr/>
          </p:nvSpPr>
          <p:spPr bwMode="auto">
            <a:xfrm>
              <a:off x="1394" y="2174"/>
              <a:ext cx="368"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33" name="Rectangle 677"/>
            <p:cNvSpPr>
              <a:spLocks noChangeArrowheads="1"/>
            </p:cNvSpPr>
            <p:nvPr/>
          </p:nvSpPr>
          <p:spPr bwMode="auto">
            <a:xfrm>
              <a:off x="1441" y="2192"/>
              <a:ext cx="220"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PC B</a:t>
              </a:r>
              <a:endParaRPr lang="en-US"/>
            </a:p>
          </p:txBody>
        </p:sp>
        <p:sp>
          <p:nvSpPr>
            <p:cNvPr id="71334" name="Freeform 678"/>
            <p:cNvSpPr>
              <a:spLocks/>
            </p:cNvSpPr>
            <p:nvPr/>
          </p:nvSpPr>
          <p:spPr bwMode="auto">
            <a:xfrm>
              <a:off x="2042" y="1777"/>
              <a:ext cx="256" cy="256"/>
            </a:xfrm>
            <a:custGeom>
              <a:avLst/>
              <a:gdLst>
                <a:gd name="T0" fmla="*/ 0 w 594"/>
                <a:gd name="T1" fmla="*/ 297 h 595"/>
                <a:gd name="T2" fmla="*/ 297 w 594"/>
                <a:gd name="T3" fmla="*/ 0 h 595"/>
                <a:gd name="T4" fmla="*/ 594 w 594"/>
                <a:gd name="T5" fmla="*/ 297 h 595"/>
                <a:gd name="T6" fmla="*/ 594 w 594"/>
                <a:gd name="T7" fmla="*/ 297 h 595"/>
                <a:gd name="T8" fmla="*/ 297 w 594"/>
                <a:gd name="T9" fmla="*/ 595 h 595"/>
                <a:gd name="T10" fmla="*/ 0 w 594"/>
                <a:gd name="T11" fmla="*/ 297 h 595"/>
              </a:gdLst>
              <a:ahLst/>
              <a:cxnLst>
                <a:cxn ang="0">
                  <a:pos x="T0" y="T1"/>
                </a:cxn>
                <a:cxn ang="0">
                  <a:pos x="T2" y="T3"/>
                </a:cxn>
                <a:cxn ang="0">
                  <a:pos x="T4" y="T5"/>
                </a:cxn>
                <a:cxn ang="0">
                  <a:pos x="T6" y="T7"/>
                </a:cxn>
                <a:cxn ang="0">
                  <a:pos x="T8" y="T9"/>
                </a:cxn>
                <a:cxn ang="0">
                  <a:pos x="T10" y="T11"/>
                </a:cxn>
              </a:cxnLst>
              <a:rect l="0" t="0" r="r" b="b"/>
              <a:pathLst>
                <a:path w="594" h="595">
                  <a:moveTo>
                    <a:pt x="0" y="297"/>
                  </a:moveTo>
                  <a:cubicBezTo>
                    <a:pt x="0" y="133"/>
                    <a:pt x="133" y="0"/>
                    <a:pt x="297" y="0"/>
                  </a:cubicBezTo>
                  <a:cubicBezTo>
                    <a:pt x="461" y="0"/>
                    <a:pt x="594" y="133"/>
                    <a:pt x="594" y="297"/>
                  </a:cubicBezTo>
                  <a:cubicBezTo>
                    <a:pt x="594" y="297"/>
                    <a:pt x="594" y="297"/>
                    <a:pt x="594" y="297"/>
                  </a:cubicBezTo>
                  <a:cubicBezTo>
                    <a:pt x="594" y="462"/>
                    <a:pt x="461" y="595"/>
                    <a:pt x="297" y="595"/>
                  </a:cubicBezTo>
                  <a:cubicBezTo>
                    <a:pt x="133" y="595"/>
                    <a:pt x="0" y="462"/>
                    <a:pt x="0" y="297"/>
                  </a:cubicBezTo>
                </a:path>
              </a:pathLst>
            </a:custGeom>
            <a:solidFill>
              <a:srgbClr val="FFCCCC"/>
            </a:solidFill>
            <a:ln w="0">
              <a:solidFill>
                <a:srgbClr val="000000"/>
              </a:solidFill>
              <a:prstDash val="solid"/>
              <a:round/>
              <a:headEnd/>
              <a:tailEnd/>
            </a:ln>
          </p:spPr>
          <p:txBody>
            <a:bodyPr/>
            <a:lstStyle/>
            <a:p>
              <a:endParaRPr lang="en-US"/>
            </a:p>
          </p:txBody>
        </p:sp>
        <p:sp>
          <p:nvSpPr>
            <p:cNvPr id="71335" name="Freeform 679"/>
            <p:cNvSpPr>
              <a:spLocks/>
            </p:cNvSpPr>
            <p:nvPr/>
          </p:nvSpPr>
          <p:spPr bwMode="auto">
            <a:xfrm>
              <a:off x="2042" y="1777"/>
              <a:ext cx="256" cy="256"/>
            </a:xfrm>
            <a:custGeom>
              <a:avLst/>
              <a:gdLst>
                <a:gd name="T0" fmla="*/ 0 w 256"/>
                <a:gd name="T1" fmla="*/ 128 h 256"/>
                <a:gd name="T2" fmla="*/ 128 w 256"/>
                <a:gd name="T3" fmla="*/ 0 h 256"/>
                <a:gd name="T4" fmla="*/ 256 w 256"/>
                <a:gd name="T5" fmla="*/ 128 h 256"/>
                <a:gd name="T6" fmla="*/ 256 w 256"/>
                <a:gd name="T7" fmla="*/ 128 h 256"/>
                <a:gd name="T8" fmla="*/ 128 w 256"/>
                <a:gd name="T9" fmla="*/ 256 h 256"/>
                <a:gd name="T10" fmla="*/ 0 w 256"/>
                <a:gd name="T11" fmla="*/ 128 h 256"/>
              </a:gdLst>
              <a:ahLst/>
              <a:cxnLst>
                <a:cxn ang="0">
                  <a:pos x="T0" y="T1"/>
                </a:cxn>
                <a:cxn ang="0">
                  <a:pos x="T2" y="T3"/>
                </a:cxn>
                <a:cxn ang="0">
                  <a:pos x="T4" y="T5"/>
                </a:cxn>
                <a:cxn ang="0">
                  <a:pos x="T6" y="T7"/>
                </a:cxn>
                <a:cxn ang="0">
                  <a:pos x="T8" y="T9"/>
                </a:cxn>
                <a:cxn ang="0">
                  <a:pos x="T10" y="T11"/>
                </a:cxn>
              </a:cxnLst>
              <a:rect l="0" t="0" r="r" b="b"/>
              <a:pathLst>
                <a:path w="256" h="256">
                  <a:moveTo>
                    <a:pt x="0" y="128"/>
                  </a:moveTo>
                  <a:cubicBezTo>
                    <a:pt x="0" y="57"/>
                    <a:pt x="58" y="0"/>
                    <a:pt x="128" y="0"/>
                  </a:cubicBezTo>
                  <a:cubicBezTo>
                    <a:pt x="199" y="0"/>
                    <a:pt x="256" y="57"/>
                    <a:pt x="256" y="128"/>
                  </a:cubicBezTo>
                  <a:cubicBezTo>
                    <a:pt x="256" y="128"/>
                    <a:pt x="256" y="128"/>
                    <a:pt x="256" y="128"/>
                  </a:cubicBezTo>
                  <a:cubicBezTo>
                    <a:pt x="256" y="199"/>
                    <a:pt x="199" y="256"/>
                    <a:pt x="128" y="256"/>
                  </a:cubicBezTo>
                  <a:cubicBezTo>
                    <a:pt x="58" y="256"/>
                    <a:pt x="0" y="199"/>
                    <a:pt x="0" y="128"/>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36" name="Rectangle 680"/>
            <p:cNvSpPr>
              <a:spLocks noChangeArrowheads="1"/>
            </p:cNvSpPr>
            <p:nvPr/>
          </p:nvSpPr>
          <p:spPr bwMode="auto">
            <a:xfrm>
              <a:off x="2131" y="1834"/>
              <a:ext cx="7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H</a:t>
              </a:r>
              <a:endParaRPr lang="en-US"/>
            </a:p>
          </p:txBody>
        </p:sp>
        <p:sp>
          <p:nvSpPr>
            <p:cNvPr id="71337" name="Freeform 681"/>
            <p:cNvSpPr>
              <a:spLocks/>
            </p:cNvSpPr>
            <p:nvPr/>
          </p:nvSpPr>
          <p:spPr bwMode="auto">
            <a:xfrm>
              <a:off x="2035" y="2131"/>
              <a:ext cx="257" cy="257"/>
            </a:xfrm>
            <a:custGeom>
              <a:avLst/>
              <a:gdLst>
                <a:gd name="T0" fmla="*/ 0 w 595"/>
                <a:gd name="T1" fmla="*/ 298 h 596"/>
                <a:gd name="T2" fmla="*/ 298 w 595"/>
                <a:gd name="T3" fmla="*/ 0 h 596"/>
                <a:gd name="T4" fmla="*/ 595 w 595"/>
                <a:gd name="T5" fmla="*/ 298 h 596"/>
                <a:gd name="T6" fmla="*/ 595 w 595"/>
                <a:gd name="T7" fmla="*/ 298 h 596"/>
                <a:gd name="T8" fmla="*/ 298 w 595"/>
                <a:gd name="T9" fmla="*/ 596 h 596"/>
                <a:gd name="T10" fmla="*/ 0 w 595"/>
                <a:gd name="T11" fmla="*/ 298 h 596"/>
              </a:gdLst>
              <a:ahLst/>
              <a:cxnLst>
                <a:cxn ang="0">
                  <a:pos x="T0" y="T1"/>
                </a:cxn>
                <a:cxn ang="0">
                  <a:pos x="T2" y="T3"/>
                </a:cxn>
                <a:cxn ang="0">
                  <a:pos x="T4" y="T5"/>
                </a:cxn>
                <a:cxn ang="0">
                  <a:pos x="T6" y="T7"/>
                </a:cxn>
                <a:cxn ang="0">
                  <a:pos x="T8" y="T9"/>
                </a:cxn>
                <a:cxn ang="0">
                  <a:pos x="T10" y="T11"/>
                </a:cxn>
              </a:cxnLst>
              <a:rect l="0" t="0" r="r" b="b"/>
              <a:pathLst>
                <a:path w="595" h="596">
                  <a:moveTo>
                    <a:pt x="0" y="298"/>
                  </a:moveTo>
                  <a:cubicBezTo>
                    <a:pt x="0" y="134"/>
                    <a:pt x="133" y="0"/>
                    <a:pt x="298" y="0"/>
                  </a:cubicBezTo>
                  <a:cubicBezTo>
                    <a:pt x="462" y="0"/>
                    <a:pt x="595" y="134"/>
                    <a:pt x="595" y="298"/>
                  </a:cubicBezTo>
                  <a:cubicBezTo>
                    <a:pt x="595" y="298"/>
                    <a:pt x="595" y="298"/>
                    <a:pt x="595" y="298"/>
                  </a:cubicBezTo>
                  <a:cubicBezTo>
                    <a:pt x="595" y="463"/>
                    <a:pt x="462" y="596"/>
                    <a:pt x="298" y="596"/>
                  </a:cubicBezTo>
                  <a:cubicBezTo>
                    <a:pt x="133" y="596"/>
                    <a:pt x="0" y="463"/>
                    <a:pt x="0" y="298"/>
                  </a:cubicBezTo>
                </a:path>
              </a:pathLst>
            </a:custGeom>
            <a:solidFill>
              <a:srgbClr val="FFCCCC"/>
            </a:solidFill>
            <a:ln w="0">
              <a:solidFill>
                <a:srgbClr val="000000"/>
              </a:solidFill>
              <a:prstDash val="solid"/>
              <a:round/>
              <a:headEnd/>
              <a:tailEnd/>
            </a:ln>
          </p:spPr>
          <p:txBody>
            <a:bodyPr/>
            <a:lstStyle/>
            <a:p>
              <a:endParaRPr lang="en-US"/>
            </a:p>
          </p:txBody>
        </p:sp>
        <p:sp>
          <p:nvSpPr>
            <p:cNvPr id="71338" name="Freeform 682"/>
            <p:cNvSpPr>
              <a:spLocks/>
            </p:cNvSpPr>
            <p:nvPr/>
          </p:nvSpPr>
          <p:spPr bwMode="auto">
            <a:xfrm>
              <a:off x="2035" y="2131"/>
              <a:ext cx="257" cy="257"/>
            </a:xfrm>
            <a:custGeom>
              <a:avLst/>
              <a:gdLst>
                <a:gd name="T0" fmla="*/ 0 w 257"/>
                <a:gd name="T1" fmla="*/ 128 h 257"/>
                <a:gd name="T2" fmla="*/ 128 w 257"/>
                <a:gd name="T3" fmla="*/ 0 h 257"/>
                <a:gd name="T4" fmla="*/ 257 w 257"/>
                <a:gd name="T5" fmla="*/ 128 h 257"/>
                <a:gd name="T6" fmla="*/ 257 w 257"/>
                <a:gd name="T7" fmla="*/ 128 h 257"/>
                <a:gd name="T8" fmla="*/ 128 w 257"/>
                <a:gd name="T9" fmla="*/ 257 h 257"/>
                <a:gd name="T10" fmla="*/ 0 w 257"/>
                <a:gd name="T11" fmla="*/ 128 h 257"/>
              </a:gdLst>
              <a:ahLst/>
              <a:cxnLst>
                <a:cxn ang="0">
                  <a:pos x="T0" y="T1"/>
                </a:cxn>
                <a:cxn ang="0">
                  <a:pos x="T2" y="T3"/>
                </a:cxn>
                <a:cxn ang="0">
                  <a:pos x="T4" y="T5"/>
                </a:cxn>
                <a:cxn ang="0">
                  <a:pos x="T6" y="T7"/>
                </a:cxn>
                <a:cxn ang="0">
                  <a:pos x="T8" y="T9"/>
                </a:cxn>
                <a:cxn ang="0">
                  <a:pos x="T10" y="T11"/>
                </a:cxn>
              </a:cxnLst>
              <a:rect l="0" t="0" r="r" b="b"/>
              <a:pathLst>
                <a:path w="257" h="257">
                  <a:moveTo>
                    <a:pt x="0" y="128"/>
                  </a:moveTo>
                  <a:cubicBezTo>
                    <a:pt x="0" y="58"/>
                    <a:pt x="57" y="0"/>
                    <a:pt x="128" y="0"/>
                  </a:cubicBezTo>
                  <a:cubicBezTo>
                    <a:pt x="199" y="0"/>
                    <a:pt x="257" y="58"/>
                    <a:pt x="257" y="128"/>
                  </a:cubicBezTo>
                  <a:cubicBezTo>
                    <a:pt x="257" y="128"/>
                    <a:pt x="257" y="128"/>
                    <a:pt x="257" y="128"/>
                  </a:cubicBezTo>
                  <a:cubicBezTo>
                    <a:pt x="257" y="199"/>
                    <a:pt x="199" y="257"/>
                    <a:pt x="128" y="257"/>
                  </a:cubicBezTo>
                  <a:cubicBezTo>
                    <a:pt x="57" y="257"/>
                    <a:pt x="0" y="199"/>
                    <a:pt x="0" y="128"/>
                  </a:cubicBezTo>
                </a:path>
              </a:pathLst>
            </a:custGeom>
            <a:noFill/>
            <a:ln w="17463"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39" name="Rectangle 683"/>
            <p:cNvSpPr>
              <a:spLocks noChangeArrowheads="1"/>
            </p:cNvSpPr>
            <p:nvPr/>
          </p:nvSpPr>
          <p:spPr bwMode="auto">
            <a:xfrm>
              <a:off x="2124" y="2192"/>
              <a:ext cx="7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H</a:t>
              </a:r>
              <a:endParaRPr lang="en-US"/>
            </a:p>
          </p:txBody>
        </p:sp>
        <p:sp>
          <p:nvSpPr>
            <p:cNvPr id="71340" name="Line 684"/>
            <p:cNvSpPr>
              <a:spLocks noChangeShapeType="1"/>
            </p:cNvSpPr>
            <p:nvPr/>
          </p:nvSpPr>
          <p:spPr bwMode="auto">
            <a:xfrm>
              <a:off x="1762" y="1905"/>
              <a:ext cx="227" cy="0"/>
            </a:xfrm>
            <a:prstGeom prst="line">
              <a:avLst/>
            </a:prstGeom>
            <a:noFill/>
            <a:ln w="1746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341" name="Freeform 685"/>
            <p:cNvSpPr>
              <a:spLocks/>
            </p:cNvSpPr>
            <p:nvPr/>
          </p:nvSpPr>
          <p:spPr bwMode="auto">
            <a:xfrm>
              <a:off x="1972" y="1870"/>
              <a:ext cx="70" cy="70"/>
            </a:xfrm>
            <a:custGeom>
              <a:avLst/>
              <a:gdLst>
                <a:gd name="T0" fmla="*/ 164 w 164"/>
                <a:gd name="T1" fmla="*/ 82 h 164"/>
                <a:gd name="T2" fmla="*/ 0 w 164"/>
                <a:gd name="T3" fmla="*/ 164 h 164"/>
                <a:gd name="T4" fmla="*/ 0 w 164"/>
                <a:gd name="T5" fmla="*/ 0 h 164"/>
                <a:gd name="T6" fmla="*/ 0 w 164"/>
                <a:gd name="T7" fmla="*/ 0 h 164"/>
                <a:gd name="T8" fmla="*/ 164 w 164"/>
                <a:gd name="T9" fmla="*/ 82 h 164"/>
              </a:gdLst>
              <a:ahLst/>
              <a:cxnLst>
                <a:cxn ang="0">
                  <a:pos x="T0" y="T1"/>
                </a:cxn>
                <a:cxn ang="0">
                  <a:pos x="T2" y="T3"/>
                </a:cxn>
                <a:cxn ang="0">
                  <a:pos x="T4" y="T5"/>
                </a:cxn>
                <a:cxn ang="0">
                  <a:pos x="T6" y="T7"/>
                </a:cxn>
                <a:cxn ang="0">
                  <a:pos x="T8" y="T9"/>
                </a:cxn>
              </a:cxnLst>
              <a:rect l="0" t="0" r="r" b="b"/>
              <a:pathLst>
                <a:path w="164" h="164">
                  <a:moveTo>
                    <a:pt x="164" y="82"/>
                  </a:moveTo>
                  <a:lnTo>
                    <a:pt x="0" y="164"/>
                  </a:lnTo>
                  <a:cubicBezTo>
                    <a:pt x="26" y="113"/>
                    <a:pt x="26" y="52"/>
                    <a:pt x="0" y="0"/>
                  </a:cubicBezTo>
                  <a:lnTo>
                    <a:pt x="0" y="0"/>
                  </a:lnTo>
                  <a:lnTo>
                    <a:pt x="164" y="82"/>
                  </a:lnTo>
                  <a:close/>
                </a:path>
              </a:pathLst>
            </a:custGeom>
            <a:solidFill>
              <a:srgbClr val="000000"/>
            </a:solidFill>
            <a:ln w="0">
              <a:solidFill>
                <a:srgbClr val="000000"/>
              </a:solidFill>
              <a:prstDash val="solid"/>
              <a:round/>
              <a:headEnd/>
              <a:tailEnd/>
            </a:ln>
          </p:spPr>
          <p:txBody>
            <a:bodyPr/>
            <a:lstStyle/>
            <a:p>
              <a:endParaRPr lang="en-US"/>
            </a:p>
          </p:txBody>
        </p:sp>
        <p:sp>
          <p:nvSpPr>
            <p:cNvPr id="71342" name="Line 686"/>
            <p:cNvSpPr>
              <a:spLocks noChangeShapeType="1"/>
            </p:cNvSpPr>
            <p:nvPr/>
          </p:nvSpPr>
          <p:spPr bwMode="auto">
            <a:xfrm>
              <a:off x="1762" y="2259"/>
              <a:ext cx="219" cy="0"/>
            </a:xfrm>
            <a:prstGeom prst="line">
              <a:avLst/>
            </a:prstGeom>
            <a:noFill/>
            <a:ln w="1746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343" name="Freeform 687"/>
            <p:cNvSpPr>
              <a:spLocks/>
            </p:cNvSpPr>
            <p:nvPr/>
          </p:nvSpPr>
          <p:spPr bwMode="auto">
            <a:xfrm>
              <a:off x="1964" y="2224"/>
              <a:ext cx="71" cy="71"/>
            </a:xfrm>
            <a:custGeom>
              <a:avLst/>
              <a:gdLst>
                <a:gd name="T0" fmla="*/ 164 w 164"/>
                <a:gd name="T1" fmla="*/ 82 h 164"/>
                <a:gd name="T2" fmla="*/ 0 w 164"/>
                <a:gd name="T3" fmla="*/ 164 h 164"/>
                <a:gd name="T4" fmla="*/ 0 w 164"/>
                <a:gd name="T5" fmla="*/ 0 h 164"/>
                <a:gd name="T6" fmla="*/ 0 w 164"/>
                <a:gd name="T7" fmla="*/ 0 h 164"/>
                <a:gd name="T8" fmla="*/ 164 w 164"/>
                <a:gd name="T9" fmla="*/ 82 h 164"/>
              </a:gdLst>
              <a:ahLst/>
              <a:cxnLst>
                <a:cxn ang="0">
                  <a:pos x="T0" y="T1"/>
                </a:cxn>
                <a:cxn ang="0">
                  <a:pos x="T2" y="T3"/>
                </a:cxn>
                <a:cxn ang="0">
                  <a:pos x="T4" y="T5"/>
                </a:cxn>
                <a:cxn ang="0">
                  <a:pos x="T6" y="T7"/>
                </a:cxn>
                <a:cxn ang="0">
                  <a:pos x="T8" y="T9"/>
                </a:cxn>
              </a:cxnLst>
              <a:rect l="0" t="0" r="r" b="b"/>
              <a:pathLst>
                <a:path w="164" h="164">
                  <a:moveTo>
                    <a:pt x="164" y="82"/>
                  </a:moveTo>
                  <a:lnTo>
                    <a:pt x="0" y="164"/>
                  </a:lnTo>
                  <a:cubicBezTo>
                    <a:pt x="26" y="113"/>
                    <a:pt x="26" y="52"/>
                    <a:pt x="0" y="0"/>
                  </a:cubicBezTo>
                  <a:lnTo>
                    <a:pt x="0" y="0"/>
                  </a:lnTo>
                  <a:lnTo>
                    <a:pt x="164" y="82"/>
                  </a:lnTo>
                  <a:close/>
                </a:path>
              </a:pathLst>
            </a:custGeom>
            <a:solidFill>
              <a:srgbClr val="000000"/>
            </a:solidFill>
            <a:ln w="0">
              <a:solidFill>
                <a:srgbClr val="000000"/>
              </a:solidFill>
              <a:prstDash val="solid"/>
              <a:round/>
              <a:headEnd/>
              <a:tailEnd/>
            </a:ln>
          </p:spPr>
          <p:txBody>
            <a:bodyPr/>
            <a:lstStyle/>
            <a:p>
              <a:endParaRPr lang="en-US"/>
            </a:p>
          </p:txBody>
        </p:sp>
        <p:sp>
          <p:nvSpPr>
            <p:cNvPr id="71344" name="Rectangle 688"/>
            <p:cNvSpPr>
              <a:spLocks noChangeArrowheads="1"/>
            </p:cNvSpPr>
            <p:nvPr/>
          </p:nvSpPr>
          <p:spPr bwMode="auto">
            <a:xfrm>
              <a:off x="3978" y="1691"/>
              <a:ext cx="513"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45" name="Rectangle 689"/>
            <p:cNvSpPr>
              <a:spLocks noChangeArrowheads="1"/>
            </p:cNvSpPr>
            <p:nvPr/>
          </p:nvSpPr>
          <p:spPr bwMode="auto">
            <a:xfrm>
              <a:off x="3978" y="1691"/>
              <a:ext cx="513"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46" name="Rectangle 690"/>
            <p:cNvSpPr>
              <a:spLocks noChangeArrowheads="1"/>
            </p:cNvSpPr>
            <p:nvPr/>
          </p:nvSpPr>
          <p:spPr bwMode="auto">
            <a:xfrm>
              <a:off x="4043" y="1710"/>
              <a:ext cx="34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TID x N</a:t>
              </a:r>
              <a:endParaRPr lang="en-US"/>
            </a:p>
          </p:txBody>
        </p:sp>
        <p:sp>
          <p:nvSpPr>
            <p:cNvPr id="71347" name="Rectangle 691"/>
            <p:cNvSpPr>
              <a:spLocks noChangeArrowheads="1"/>
            </p:cNvSpPr>
            <p:nvPr/>
          </p:nvSpPr>
          <p:spPr bwMode="auto">
            <a:xfrm>
              <a:off x="3702" y="1691"/>
              <a:ext cx="276"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48" name="Rectangle 692"/>
            <p:cNvSpPr>
              <a:spLocks noChangeArrowheads="1"/>
            </p:cNvSpPr>
            <p:nvPr/>
          </p:nvSpPr>
          <p:spPr bwMode="auto">
            <a:xfrm>
              <a:off x="3702" y="1691"/>
              <a:ext cx="276"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49" name="Rectangle 693"/>
            <p:cNvSpPr>
              <a:spLocks noChangeArrowheads="1"/>
            </p:cNvSpPr>
            <p:nvPr/>
          </p:nvSpPr>
          <p:spPr bwMode="auto">
            <a:xfrm>
              <a:off x="3760" y="1710"/>
              <a:ext cx="127"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PC</a:t>
              </a:r>
              <a:endParaRPr lang="en-US"/>
            </a:p>
          </p:txBody>
        </p:sp>
        <p:sp>
          <p:nvSpPr>
            <p:cNvPr id="71350" name="Rectangle 694"/>
            <p:cNvSpPr>
              <a:spLocks noChangeArrowheads="1"/>
            </p:cNvSpPr>
            <p:nvPr/>
          </p:nvSpPr>
          <p:spPr bwMode="auto">
            <a:xfrm>
              <a:off x="4495" y="1691"/>
              <a:ext cx="300"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51" name="Rectangle 695"/>
            <p:cNvSpPr>
              <a:spLocks noChangeArrowheads="1"/>
            </p:cNvSpPr>
            <p:nvPr/>
          </p:nvSpPr>
          <p:spPr bwMode="auto">
            <a:xfrm>
              <a:off x="4495" y="1691"/>
              <a:ext cx="300"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52" name="Rectangle 696"/>
            <p:cNvSpPr>
              <a:spLocks noChangeArrowheads="1"/>
            </p:cNvSpPr>
            <p:nvPr/>
          </p:nvSpPr>
          <p:spPr bwMode="auto">
            <a:xfrm>
              <a:off x="4546" y="1710"/>
              <a:ext cx="197"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Prio</a:t>
              </a:r>
              <a:endParaRPr lang="en-US"/>
            </a:p>
          </p:txBody>
        </p:sp>
        <p:sp>
          <p:nvSpPr>
            <p:cNvPr id="71353" name="Rectangle 697"/>
            <p:cNvSpPr>
              <a:spLocks noChangeArrowheads="1"/>
            </p:cNvSpPr>
            <p:nvPr/>
          </p:nvSpPr>
          <p:spPr bwMode="auto">
            <a:xfrm>
              <a:off x="3978" y="1865"/>
              <a:ext cx="513"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54" name="Rectangle 698"/>
            <p:cNvSpPr>
              <a:spLocks noChangeArrowheads="1"/>
            </p:cNvSpPr>
            <p:nvPr/>
          </p:nvSpPr>
          <p:spPr bwMode="auto">
            <a:xfrm>
              <a:off x="3978" y="1865"/>
              <a:ext cx="513"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55" name="Rectangle 699"/>
            <p:cNvSpPr>
              <a:spLocks noChangeArrowheads="1"/>
            </p:cNvSpPr>
            <p:nvPr/>
          </p:nvSpPr>
          <p:spPr bwMode="auto">
            <a:xfrm>
              <a:off x="4043" y="1882"/>
              <a:ext cx="348"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TID x N</a:t>
              </a:r>
              <a:endParaRPr lang="en-US"/>
            </a:p>
          </p:txBody>
        </p:sp>
        <p:sp>
          <p:nvSpPr>
            <p:cNvPr id="71356" name="Rectangle 700"/>
            <p:cNvSpPr>
              <a:spLocks noChangeArrowheads="1"/>
            </p:cNvSpPr>
            <p:nvPr/>
          </p:nvSpPr>
          <p:spPr bwMode="auto">
            <a:xfrm>
              <a:off x="3702" y="1865"/>
              <a:ext cx="276"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57" name="Rectangle 701"/>
            <p:cNvSpPr>
              <a:spLocks noChangeArrowheads="1"/>
            </p:cNvSpPr>
            <p:nvPr/>
          </p:nvSpPr>
          <p:spPr bwMode="auto">
            <a:xfrm>
              <a:off x="3702" y="1865"/>
              <a:ext cx="276"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58" name="Rectangle 702"/>
            <p:cNvSpPr>
              <a:spLocks noChangeArrowheads="1"/>
            </p:cNvSpPr>
            <p:nvPr/>
          </p:nvSpPr>
          <p:spPr bwMode="auto">
            <a:xfrm>
              <a:off x="3760" y="1882"/>
              <a:ext cx="127"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PC</a:t>
              </a:r>
              <a:endParaRPr lang="en-US"/>
            </a:p>
          </p:txBody>
        </p:sp>
        <p:sp>
          <p:nvSpPr>
            <p:cNvPr id="71359" name="Rectangle 703"/>
            <p:cNvSpPr>
              <a:spLocks noChangeArrowheads="1"/>
            </p:cNvSpPr>
            <p:nvPr/>
          </p:nvSpPr>
          <p:spPr bwMode="auto">
            <a:xfrm>
              <a:off x="4495" y="1865"/>
              <a:ext cx="300"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60" name="Rectangle 704"/>
            <p:cNvSpPr>
              <a:spLocks noChangeArrowheads="1"/>
            </p:cNvSpPr>
            <p:nvPr/>
          </p:nvSpPr>
          <p:spPr bwMode="auto">
            <a:xfrm>
              <a:off x="4495" y="1865"/>
              <a:ext cx="300"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61" name="Rectangle 705"/>
            <p:cNvSpPr>
              <a:spLocks noChangeArrowheads="1"/>
            </p:cNvSpPr>
            <p:nvPr/>
          </p:nvSpPr>
          <p:spPr bwMode="auto">
            <a:xfrm>
              <a:off x="4546" y="1882"/>
              <a:ext cx="197"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Prio</a:t>
              </a:r>
              <a:endParaRPr lang="en-US"/>
            </a:p>
          </p:txBody>
        </p:sp>
        <p:sp>
          <p:nvSpPr>
            <p:cNvPr id="71368" name="Rectangle 712"/>
            <p:cNvSpPr>
              <a:spLocks noChangeArrowheads="1"/>
            </p:cNvSpPr>
            <p:nvPr/>
          </p:nvSpPr>
          <p:spPr bwMode="auto">
            <a:xfrm>
              <a:off x="2755" y="1691"/>
              <a:ext cx="342"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69" name="Rectangle 713"/>
            <p:cNvSpPr>
              <a:spLocks noChangeArrowheads="1"/>
            </p:cNvSpPr>
            <p:nvPr/>
          </p:nvSpPr>
          <p:spPr bwMode="auto">
            <a:xfrm>
              <a:off x="2755" y="1691"/>
              <a:ext cx="342"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70" name="Rectangle 714"/>
            <p:cNvSpPr>
              <a:spLocks noChangeArrowheads="1"/>
            </p:cNvSpPr>
            <p:nvPr/>
          </p:nvSpPr>
          <p:spPr bwMode="auto">
            <a:xfrm>
              <a:off x="2800" y="1710"/>
              <a:ext cx="209"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OCC</a:t>
              </a:r>
              <a:endParaRPr lang="en-US"/>
            </a:p>
          </p:txBody>
        </p:sp>
        <p:sp>
          <p:nvSpPr>
            <p:cNvPr id="71371" name="Rectangle 715"/>
            <p:cNvSpPr>
              <a:spLocks noChangeArrowheads="1"/>
            </p:cNvSpPr>
            <p:nvPr/>
          </p:nvSpPr>
          <p:spPr bwMode="auto">
            <a:xfrm>
              <a:off x="2498" y="1691"/>
              <a:ext cx="257"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72" name="Rectangle 716"/>
            <p:cNvSpPr>
              <a:spLocks noChangeArrowheads="1"/>
            </p:cNvSpPr>
            <p:nvPr/>
          </p:nvSpPr>
          <p:spPr bwMode="auto">
            <a:xfrm>
              <a:off x="2498" y="1691"/>
              <a:ext cx="257"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73" name="Rectangle 717"/>
            <p:cNvSpPr>
              <a:spLocks noChangeArrowheads="1"/>
            </p:cNvSpPr>
            <p:nvPr/>
          </p:nvSpPr>
          <p:spPr bwMode="auto">
            <a:xfrm>
              <a:off x="2545" y="1710"/>
              <a:ext cx="127"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PC</a:t>
              </a:r>
              <a:endParaRPr lang="en-US"/>
            </a:p>
          </p:txBody>
        </p:sp>
        <p:sp>
          <p:nvSpPr>
            <p:cNvPr id="71374" name="Rectangle 718"/>
            <p:cNvSpPr>
              <a:spLocks noChangeArrowheads="1"/>
            </p:cNvSpPr>
            <p:nvPr/>
          </p:nvSpPr>
          <p:spPr bwMode="auto">
            <a:xfrm>
              <a:off x="3097" y="1691"/>
              <a:ext cx="299"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75" name="Rectangle 719"/>
            <p:cNvSpPr>
              <a:spLocks noChangeArrowheads="1"/>
            </p:cNvSpPr>
            <p:nvPr/>
          </p:nvSpPr>
          <p:spPr bwMode="auto">
            <a:xfrm>
              <a:off x="3097" y="1691"/>
              <a:ext cx="299"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76" name="Rectangle 720"/>
            <p:cNvSpPr>
              <a:spLocks noChangeArrowheads="1"/>
            </p:cNvSpPr>
            <p:nvPr/>
          </p:nvSpPr>
          <p:spPr bwMode="auto">
            <a:xfrm>
              <a:off x="3152" y="1710"/>
              <a:ext cx="16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IDX</a:t>
              </a:r>
              <a:endParaRPr lang="en-US"/>
            </a:p>
          </p:txBody>
        </p:sp>
        <p:sp>
          <p:nvSpPr>
            <p:cNvPr id="71377" name="Rectangle 721"/>
            <p:cNvSpPr>
              <a:spLocks noChangeArrowheads="1"/>
            </p:cNvSpPr>
            <p:nvPr/>
          </p:nvSpPr>
          <p:spPr bwMode="auto">
            <a:xfrm>
              <a:off x="2755" y="1865"/>
              <a:ext cx="342"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78" name="Rectangle 722"/>
            <p:cNvSpPr>
              <a:spLocks noChangeArrowheads="1"/>
            </p:cNvSpPr>
            <p:nvPr/>
          </p:nvSpPr>
          <p:spPr bwMode="auto">
            <a:xfrm>
              <a:off x="2755" y="1865"/>
              <a:ext cx="342"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79" name="Rectangle 723"/>
            <p:cNvSpPr>
              <a:spLocks noChangeArrowheads="1"/>
            </p:cNvSpPr>
            <p:nvPr/>
          </p:nvSpPr>
          <p:spPr bwMode="auto">
            <a:xfrm>
              <a:off x="2800" y="1882"/>
              <a:ext cx="209"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OCC</a:t>
              </a:r>
              <a:endParaRPr lang="en-US"/>
            </a:p>
          </p:txBody>
        </p:sp>
        <p:sp>
          <p:nvSpPr>
            <p:cNvPr id="71380" name="Rectangle 724"/>
            <p:cNvSpPr>
              <a:spLocks noChangeArrowheads="1"/>
            </p:cNvSpPr>
            <p:nvPr/>
          </p:nvSpPr>
          <p:spPr bwMode="auto">
            <a:xfrm>
              <a:off x="2498" y="1865"/>
              <a:ext cx="257"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81" name="Rectangle 725"/>
            <p:cNvSpPr>
              <a:spLocks noChangeArrowheads="1"/>
            </p:cNvSpPr>
            <p:nvPr/>
          </p:nvSpPr>
          <p:spPr bwMode="auto">
            <a:xfrm>
              <a:off x="2498" y="1865"/>
              <a:ext cx="257"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82" name="Rectangle 726"/>
            <p:cNvSpPr>
              <a:spLocks noChangeArrowheads="1"/>
            </p:cNvSpPr>
            <p:nvPr/>
          </p:nvSpPr>
          <p:spPr bwMode="auto">
            <a:xfrm>
              <a:off x="2545" y="1882"/>
              <a:ext cx="127"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PC</a:t>
              </a:r>
              <a:endParaRPr lang="en-US"/>
            </a:p>
          </p:txBody>
        </p:sp>
        <p:sp>
          <p:nvSpPr>
            <p:cNvPr id="71383" name="Rectangle 727"/>
            <p:cNvSpPr>
              <a:spLocks noChangeArrowheads="1"/>
            </p:cNvSpPr>
            <p:nvPr/>
          </p:nvSpPr>
          <p:spPr bwMode="auto">
            <a:xfrm>
              <a:off x="3097" y="1865"/>
              <a:ext cx="299"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384" name="Rectangle 728"/>
            <p:cNvSpPr>
              <a:spLocks noChangeArrowheads="1"/>
            </p:cNvSpPr>
            <p:nvPr/>
          </p:nvSpPr>
          <p:spPr bwMode="auto">
            <a:xfrm>
              <a:off x="3097" y="1865"/>
              <a:ext cx="299"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85" name="Rectangle 729"/>
            <p:cNvSpPr>
              <a:spLocks noChangeArrowheads="1"/>
            </p:cNvSpPr>
            <p:nvPr/>
          </p:nvSpPr>
          <p:spPr bwMode="auto">
            <a:xfrm>
              <a:off x="3152" y="1882"/>
              <a:ext cx="166"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IDX</a:t>
              </a:r>
              <a:endParaRPr lang="en-US"/>
            </a:p>
          </p:txBody>
        </p:sp>
        <p:sp>
          <p:nvSpPr>
            <p:cNvPr id="71386" name="Freeform 730"/>
            <p:cNvSpPr>
              <a:spLocks/>
            </p:cNvSpPr>
            <p:nvPr/>
          </p:nvSpPr>
          <p:spPr bwMode="auto">
            <a:xfrm>
              <a:off x="2684" y="2489"/>
              <a:ext cx="1061" cy="37"/>
            </a:xfrm>
            <a:custGeom>
              <a:avLst/>
              <a:gdLst>
                <a:gd name="T0" fmla="*/ 1061 w 1061"/>
                <a:gd name="T1" fmla="*/ 37 h 37"/>
                <a:gd name="T2" fmla="*/ 0 w 1061"/>
                <a:gd name="T3" fmla="*/ 37 h 37"/>
                <a:gd name="T4" fmla="*/ 0 w 1061"/>
                <a:gd name="T5" fmla="*/ 0 h 37"/>
              </a:gdLst>
              <a:ahLst/>
              <a:cxnLst>
                <a:cxn ang="0">
                  <a:pos x="T0" y="T1"/>
                </a:cxn>
                <a:cxn ang="0">
                  <a:pos x="T2" y="T3"/>
                </a:cxn>
                <a:cxn ang="0">
                  <a:pos x="T4" y="T5"/>
                </a:cxn>
              </a:cxnLst>
              <a:rect l="0" t="0" r="r" b="b"/>
              <a:pathLst>
                <a:path w="1061" h="37">
                  <a:moveTo>
                    <a:pt x="1061" y="37"/>
                  </a:moveTo>
                  <a:lnTo>
                    <a:pt x="0" y="37"/>
                  </a:lnTo>
                  <a:lnTo>
                    <a:pt x="0" y="0"/>
                  </a:lnTo>
                </a:path>
              </a:pathLst>
            </a:custGeom>
            <a:noFill/>
            <a:ln w="333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387" name="Freeform 731"/>
            <p:cNvSpPr>
              <a:spLocks/>
            </p:cNvSpPr>
            <p:nvPr/>
          </p:nvSpPr>
          <p:spPr bwMode="auto">
            <a:xfrm>
              <a:off x="2639" y="2421"/>
              <a:ext cx="89" cy="89"/>
            </a:xfrm>
            <a:custGeom>
              <a:avLst/>
              <a:gdLst>
                <a:gd name="T0" fmla="*/ 104 w 207"/>
                <a:gd name="T1" fmla="*/ 0 h 207"/>
                <a:gd name="T2" fmla="*/ 207 w 207"/>
                <a:gd name="T3" fmla="*/ 207 h 207"/>
                <a:gd name="T4" fmla="*/ 0 w 207"/>
                <a:gd name="T5" fmla="*/ 207 h 207"/>
                <a:gd name="T6" fmla="*/ 0 w 207"/>
                <a:gd name="T7" fmla="*/ 207 h 207"/>
                <a:gd name="T8" fmla="*/ 104 w 207"/>
                <a:gd name="T9" fmla="*/ 0 h 207"/>
              </a:gdLst>
              <a:ahLst/>
              <a:cxnLst>
                <a:cxn ang="0">
                  <a:pos x="T0" y="T1"/>
                </a:cxn>
                <a:cxn ang="0">
                  <a:pos x="T2" y="T3"/>
                </a:cxn>
                <a:cxn ang="0">
                  <a:pos x="T4" y="T5"/>
                </a:cxn>
                <a:cxn ang="0">
                  <a:pos x="T6" y="T7"/>
                </a:cxn>
                <a:cxn ang="0">
                  <a:pos x="T8" y="T9"/>
                </a:cxn>
              </a:cxnLst>
              <a:rect l="0" t="0" r="r" b="b"/>
              <a:pathLst>
                <a:path w="207" h="207">
                  <a:moveTo>
                    <a:pt x="104" y="0"/>
                  </a:moveTo>
                  <a:lnTo>
                    <a:pt x="207" y="207"/>
                  </a:lnTo>
                  <a:cubicBezTo>
                    <a:pt x="142" y="174"/>
                    <a:pt x="65" y="174"/>
                    <a:pt x="0" y="207"/>
                  </a:cubicBezTo>
                  <a:lnTo>
                    <a:pt x="0" y="207"/>
                  </a:lnTo>
                  <a:lnTo>
                    <a:pt x="104" y="0"/>
                  </a:lnTo>
                  <a:close/>
                </a:path>
              </a:pathLst>
            </a:custGeom>
            <a:solidFill>
              <a:srgbClr val="000000"/>
            </a:solidFill>
            <a:ln w="0">
              <a:solidFill>
                <a:srgbClr val="000000"/>
              </a:solidFill>
              <a:prstDash val="solid"/>
              <a:round/>
              <a:headEnd/>
              <a:tailEnd/>
            </a:ln>
          </p:spPr>
          <p:txBody>
            <a:bodyPr/>
            <a:lstStyle/>
            <a:p>
              <a:endParaRPr lang="en-US"/>
            </a:p>
          </p:txBody>
        </p:sp>
        <p:sp>
          <p:nvSpPr>
            <p:cNvPr id="71388" name="Line 732"/>
            <p:cNvSpPr>
              <a:spLocks noChangeShapeType="1"/>
            </p:cNvSpPr>
            <p:nvPr/>
          </p:nvSpPr>
          <p:spPr bwMode="auto">
            <a:xfrm>
              <a:off x="3396" y="1908"/>
              <a:ext cx="253" cy="0"/>
            </a:xfrm>
            <a:prstGeom prst="line">
              <a:avLst/>
            </a:prstGeom>
            <a:noFill/>
            <a:ln w="1746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389" name="Freeform 733"/>
            <p:cNvSpPr>
              <a:spLocks/>
            </p:cNvSpPr>
            <p:nvPr/>
          </p:nvSpPr>
          <p:spPr bwMode="auto">
            <a:xfrm>
              <a:off x="3632" y="1872"/>
              <a:ext cx="70" cy="71"/>
            </a:xfrm>
            <a:custGeom>
              <a:avLst/>
              <a:gdLst>
                <a:gd name="T0" fmla="*/ 164 w 164"/>
                <a:gd name="T1" fmla="*/ 82 h 164"/>
                <a:gd name="T2" fmla="*/ 0 w 164"/>
                <a:gd name="T3" fmla="*/ 164 h 164"/>
                <a:gd name="T4" fmla="*/ 0 w 164"/>
                <a:gd name="T5" fmla="*/ 0 h 164"/>
                <a:gd name="T6" fmla="*/ 0 w 164"/>
                <a:gd name="T7" fmla="*/ 0 h 164"/>
                <a:gd name="T8" fmla="*/ 164 w 164"/>
                <a:gd name="T9" fmla="*/ 82 h 164"/>
              </a:gdLst>
              <a:ahLst/>
              <a:cxnLst>
                <a:cxn ang="0">
                  <a:pos x="T0" y="T1"/>
                </a:cxn>
                <a:cxn ang="0">
                  <a:pos x="T2" y="T3"/>
                </a:cxn>
                <a:cxn ang="0">
                  <a:pos x="T4" y="T5"/>
                </a:cxn>
                <a:cxn ang="0">
                  <a:pos x="T6" y="T7"/>
                </a:cxn>
                <a:cxn ang="0">
                  <a:pos x="T8" y="T9"/>
                </a:cxn>
              </a:cxnLst>
              <a:rect l="0" t="0" r="r" b="b"/>
              <a:pathLst>
                <a:path w="164" h="164">
                  <a:moveTo>
                    <a:pt x="164" y="82"/>
                  </a:moveTo>
                  <a:lnTo>
                    <a:pt x="0" y="164"/>
                  </a:lnTo>
                  <a:cubicBezTo>
                    <a:pt x="26" y="112"/>
                    <a:pt x="26" y="52"/>
                    <a:pt x="0" y="0"/>
                  </a:cubicBezTo>
                  <a:lnTo>
                    <a:pt x="0" y="0"/>
                  </a:lnTo>
                  <a:lnTo>
                    <a:pt x="164" y="82"/>
                  </a:lnTo>
                  <a:close/>
                </a:path>
              </a:pathLst>
            </a:custGeom>
            <a:solidFill>
              <a:srgbClr val="000000"/>
            </a:solidFill>
            <a:ln w="0">
              <a:solidFill>
                <a:srgbClr val="000000"/>
              </a:solidFill>
              <a:prstDash val="solid"/>
              <a:round/>
              <a:headEnd/>
              <a:tailEnd/>
            </a:ln>
          </p:spPr>
          <p:txBody>
            <a:bodyPr/>
            <a:lstStyle/>
            <a:p>
              <a:endParaRPr lang="en-US"/>
            </a:p>
          </p:txBody>
        </p:sp>
        <p:sp>
          <p:nvSpPr>
            <p:cNvPr id="71390" name="Line 734"/>
            <p:cNvSpPr>
              <a:spLocks noChangeShapeType="1"/>
            </p:cNvSpPr>
            <p:nvPr/>
          </p:nvSpPr>
          <p:spPr bwMode="auto">
            <a:xfrm flipV="1">
              <a:off x="1052" y="2489"/>
              <a:ext cx="0" cy="317"/>
            </a:xfrm>
            <a:prstGeom prst="line">
              <a:avLst/>
            </a:prstGeom>
            <a:noFill/>
            <a:ln w="33338"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391" name="Freeform 735"/>
            <p:cNvSpPr>
              <a:spLocks/>
            </p:cNvSpPr>
            <p:nvPr/>
          </p:nvSpPr>
          <p:spPr bwMode="auto">
            <a:xfrm>
              <a:off x="1007" y="2421"/>
              <a:ext cx="89" cy="89"/>
            </a:xfrm>
            <a:custGeom>
              <a:avLst/>
              <a:gdLst>
                <a:gd name="T0" fmla="*/ 103 w 206"/>
                <a:gd name="T1" fmla="*/ 0 h 207"/>
                <a:gd name="T2" fmla="*/ 206 w 206"/>
                <a:gd name="T3" fmla="*/ 207 h 207"/>
                <a:gd name="T4" fmla="*/ 0 w 206"/>
                <a:gd name="T5" fmla="*/ 207 h 207"/>
                <a:gd name="T6" fmla="*/ 0 w 206"/>
                <a:gd name="T7" fmla="*/ 207 h 207"/>
                <a:gd name="T8" fmla="*/ 103 w 206"/>
                <a:gd name="T9" fmla="*/ 0 h 207"/>
              </a:gdLst>
              <a:ahLst/>
              <a:cxnLst>
                <a:cxn ang="0">
                  <a:pos x="T0" y="T1"/>
                </a:cxn>
                <a:cxn ang="0">
                  <a:pos x="T2" y="T3"/>
                </a:cxn>
                <a:cxn ang="0">
                  <a:pos x="T4" y="T5"/>
                </a:cxn>
                <a:cxn ang="0">
                  <a:pos x="T6" y="T7"/>
                </a:cxn>
                <a:cxn ang="0">
                  <a:pos x="T8" y="T9"/>
                </a:cxn>
              </a:cxnLst>
              <a:rect l="0" t="0" r="r" b="b"/>
              <a:pathLst>
                <a:path w="206" h="207">
                  <a:moveTo>
                    <a:pt x="103" y="0"/>
                  </a:moveTo>
                  <a:lnTo>
                    <a:pt x="206" y="207"/>
                  </a:lnTo>
                  <a:cubicBezTo>
                    <a:pt x="142" y="174"/>
                    <a:pt x="65" y="174"/>
                    <a:pt x="0" y="207"/>
                  </a:cubicBezTo>
                  <a:lnTo>
                    <a:pt x="0" y="207"/>
                  </a:lnTo>
                  <a:lnTo>
                    <a:pt x="103" y="0"/>
                  </a:lnTo>
                  <a:close/>
                </a:path>
              </a:pathLst>
            </a:custGeom>
            <a:solidFill>
              <a:srgbClr val="000000"/>
            </a:solidFill>
            <a:ln w="0">
              <a:solidFill>
                <a:srgbClr val="000000"/>
              </a:solidFill>
              <a:prstDash val="solid"/>
              <a:round/>
              <a:headEnd/>
              <a:tailEnd/>
            </a:ln>
          </p:spPr>
          <p:txBody>
            <a:bodyPr/>
            <a:lstStyle/>
            <a:p>
              <a:endParaRPr lang="en-US"/>
            </a:p>
          </p:txBody>
        </p:sp>
        <p:sp>
          <p:nvSpPr>
            <p:cNvPr id="71392" name="Line 736"/>
            <p:cNvSpPr>
              <a:spLocks noChangeShapeType="1"/>
            </p:cNvSpPr>
            <p:nvPr/>
          </p:nvSpPr>
          <p:spPr bwMode="auto">
            <a:xfrm>
              <a:off x="2298" y="1905"/>
              <a:ext cx="132" cy="0"/>
            </a:xfrm>
            <a:prstGeom prst="line">
              <a:avLst/>
            </a:prstGeom>
            <a:noFill/>
            <a:ln w="1746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393" name="Freeform 737"/>
            <p:cNvSpPr>
              <a:spLocks/>
            </p:cNvSpPr>
            <p:nvPr/>
          </p:nvSpPr>
          <p:spPr bwMode="auto">
            <a:xfrm>
              <a:off x="2413" y="1870"/>
              <a:ext cx="71" cy="70"/>
            </a:xfrm>
            <a:custGeom>
              <a:avLst/>
              <a:gdLst>
                <a:gd name="T0" fmla="*/ 164 w 164"/>
                <a:gd name="T1" fmla="*/ 82 h 164"/>
                <a:gd name="T2" fmla="*/ 0 w 164"/>
                <a:gd name="T3" fmla="*/ 164 h 164"/>
                <a:gd name="T4" fmla="*/ 0 w 164"/>
                <a:gd name="T5" fmla="*/ 0 h 164"/>
                <a:gd name="T6" fmla="*/ 0 w 164"/>
                <a:gd name="T7" fmla="*/ 0 h 164"/>
                <a:gd name="T8" fmla="*/ 164 w 164"/>
                <a:gd name="T9" fmla="*/ 82 h 164"/>
              </a:gdLst>
              <a:ahLst/>
              <a:cxnLst>
                <a:cxn ang="0">
                  <a:pos x="T0" y="T1"/>
                </a:cxn>
                <a:cxn ang="0">
                  <a:pos x="T2" y="T3"/>
                </a:cxn>
                <a:cxn ang="0">
                  <a:pos x="T4" y="T5"/>
                </a:cxn>
                <a:cxn ang="0">
                  <a:pos x="T6" y="T7"/>
                </a:cxn>
                <a:cxn ang="0">
                  <a:pos x="T8" y="T9"/>
                </a:cxn>
              </a:cxnLst>
              <a:rect l="0" t="0" r="r" b="b"/>
              <a:pathLst>
                <a:path w="164" h="164">
                  <a:moveTo>
                    <a:pt x="164" y="82"/>
                  </a:moveTo>
                  <a:lnTo>
                    <a:pt x="0" y="164"/>
                  </a:lnTo>
                  <a:cubicBezTo>
                    <a:pt x="26" y="113"/>
                    <a:pt x="26" y="52"/>
                    <a:pt x="0" y="0"/>
                  </a:cubicBezTo>
                  <a:lnTo>
                    <a:pt x="0" y="0"/>
                  </a:lnTo>
                  <a:lnTo>
                    <a:pt x="164" y="82"/>
                  </a:lnTo>
                  <a:close/>
                </a:path>
              </a:pathLst>
            </a:custGeom>
            <a:solidFill>
              <a:srgbClr val="000000"/>
            </a:solidFill>
            <a:ln w="0">
              <a:solidFill>
                <a:srgbClr val="000000"/>
              </a:solidFill>
              <a:prstDash val="solid"/>
              <a:round/>
              <a:headEnd/>
              <a:tailEnd/>
            </a:ln>
          </p:spPr>
          <p:txBody>
            <a:bodyPr/>
            <a:lstStyle/>
            <a:p>
              <a:endParaRPr lang="en-US"/>
            </a:p>
          </p:txBody>
        </p:sp>
        <p:sp>
          <p:nvSpPr>
            <p:cNvPr id="71394" name="Line 738"/>
            <p:cNvSpPr>
              <a:spLocks noChangeShapeType="1"/>
            </p:cNvSpPr>
            <p:nvPr/>
          </p:nvSpPr>
          <p:spPr bwMode="auto">
            <a:xfrm>
              <a:off x="2292" y="2259"/>
              <a:ext cx="160" cy="0"/>
            </a:xfrm>
            <a:prstGeom prst="line">
              <a:avLst/>
            </a:prstGeom>
            <a:noFill/>
            <a:ln w="1746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395" name="Freeform 739"/>
            <p:cNvSpPr>
              <a:spLocks/>
            </p:cNvSpPr>
            <p:nvPr/>
          </p:nvSpPr>
          <p:spPr bwMode="auto">
            <a:xfrm>
              <a:off x="2435" y="2224"/>
              <a:ext cx="70" cy="71"/>
            </a:xfrm>
            <a:custGeom>
              <a:avLst/>
              <a:gdLst>
                <a:gd name="T0" fmla="*/ 164 w 164"/>
                <a:gd name="T1" fmla="*/ 82 h 164"/>
                <a:gd name="T2" fmla="*/ 0 w 164"/>
                <a:gd name="T3" fmla="*/ 164 h 164"/>
                <a:gd name="T4" fmla="*/ 0 w 164"/>
                <a:gd name="T5" fmla="*/ 0 h 164"/>
                <a:gd name="T6" fmla="*/ 0 w 164"/>
                <a:gd name="T7" fmla="*/ 0 h 164"/>
                <a:gd name="T8" fmla="*/ 164 w 164"/>
                <a:gd name="T9" fmla="*/ 82 h 164"/>
              </a:gdLst>
              <a:ahLst/>
              <a:cxnLst>
                <a:cxn ang="0">
                  <a:pos x="T0" y="T1"/>
                </a:cxn>
                <a:cxn ang="0">
                  <a:pos x="T2" y="T3"/>
                </a:cxn>
                <a:cxn ang="0">
                  <a:pos x="T4" y="T5"/>
                </a:cxn>
                <a:cxn ang="0">
                  <a:pos x="T6" y="T7"/>
                </a:cxn>
                <a:cxn ang="0">
                  <a:pos x="T8" y="T9"/>
                </a:cxn>
              </a:cxnLst>
              <a:rect l="0" t="0" r="r" b="b"/>
              <a:pathLst>
                <a:path w="164" h="164">
                  <a:moveTo>
                    <a:pt x="164" y="82"/>
                  </a:moveTo>
                  <a:lnTo>
                    <a:pt x="0" y="164"/>
                  </a:lnTo>
                  <a:cubicBezTo>
                    <a:pt x="25" y="113"/>
                    <a:pt x="25" y="52"/>
                    <a:pt x="0" y="0"/>
                  </a:cubicBezTo>
                  <a:lnTo>
                    <a:pt x="0" y="0"/>
                  </a:lnTo>
                  <a:lnTo>
                    <a:pt x="164" y="82"/>
                  </a:lnTo>
                  <a:close/>
                </a:path>
              </a:pathLst>
            </a:custGeom>
            <a:solidFill>
              <a:srgbClr val="000000"/>
            </a:solidFill>
            <a:ln w="0">
              <a:solidFill>
                <a:srgbClr val="000000"/>
              </a:solidFill>
              <a:prstDash val="solid"/>
              <a:round/>
              <a:headEnd/>
              <a:tailEnd/>
            </a:ln>
          </p:spPr>
          <p:txBody>
            <a:bodyPr/>
            <a:lstStyle/>
            <a:p>
              <a:endParaRPr lang="en-US"/>
            </a:p>
          </p:txBody>
        </p:sp>
        <p:sp>
          <p:nvSpPr>
            <p:cNvPr id="71396" name="Rectangle 740"/>
            <p:cNvSpPr>
              <a:spLocks noChangeArrowheads="1"/>
            </p:cNvSpPr>
            <p:nvPr/>
          </p:nvSpPr>
          <p:spPr bwMode="auto">
            <a:xfrm>
              <a:off x="358" y="1648"/>
              <a:ext cx="1245"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Warp Update Register T</a:t>
              </a:r>
              <a:endParaRPr lang="en-US"/>
            </a:p>
          </p:txBody>
        </p:sp>
        <p:sp>
          <p:nvSpPr>
            <p:cNvPr id="71397" name="Rectangle 741"/>
            <p:cNvSpPr>
              <a:spLocks noChangeArrowheads="1"/>
            </p:cNvSpPr>
            <p:nvPr/>
          </p:nvSpPr>
          <p:spPr bwMode="auto">
            <a:xfrm>
              <a:off x="351" y="2013"/>
              <a:ext cx="132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600">
                  <a:solidFill>
                    <a:srgbClr val="000000"/>
                  </a:solidFill>
                </a:rPr>
                <a:t>Warp Update Register NT</a:t>
              </a:r>
              <a:endParaRPr lang="en-US"/>
            </a:p>
          </p:txBody>
        </p:sp>
        <p:sp>
          <p:nvSpPr>
            <p:cNvPr id="71398" name="Oval 742"/>
            <p:cNvSpPr>
              <a:spLocks noChangeArrowheads="1"/>
            </p:cNvSpPr>
            <p:nvPr/>
          </p:nvSpPr>
          <p:spPr bwMode="auto">
            <a:xfrm>
              <a:off x="2890" y="2079"/>
              <a:ext cx="43" cy="42"/>
            </a:xfrm>
            <a:prstGeom prst="ellipse">
              <a:avLst/>
            </a:prstGeom>
            <a:solidFill>
              <a:srgbClr val="000000"/>
            </a:solidFill>
            <a:ln w="0">
              <a:solidFill>
                <a:srgbClr val="000000"/>
              </a:solidFill>
              <a:round/>
              <a:headEnd/>
              <a:tailEnd/>
            </a:ln>
          </p:spPr>
          <p:txBody>
            <a:bodyPr/>
            <a:lstStyle/>
            <a:p>
              <a:endParaRPr lang="en-US"/>
            </a:p>
          </p:txBody>
        </p:sp>
        <p:sp>
          <p:nvSpPr>
            <p:cNvPr id="71399" name="Oval 743"/>
            <p:cNvSpPr>
              <a:spLocks noChangeArrowheads="1"/>
            </p:cNvSpPr>
            <p:nvPr/>
          </p:nvSpPr>
          <p:spPr bwMode="auto">
            <a:xfrm>
              <a:off x="2890" y="2079"/>
              <a:ext cx="43" cy="42"/>
            </a:xfrm>
            <a:prstGeom prst="ellipse">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400" name="Oval 744"/>
            <p:cNvSpPr>
              <a:spLocks noChangeArrowheads="1"/>
            </p:cNvSpPr>
            <p:nvPr/>
          </p:nvSpPr>
          <p:spPr bwMode="auto">
            <a:xfrm>
              <a:off x="2890" y="2164"/>
              <a:ext cx="43" cy="43"/>
            </a:xfrm>
            <a:prstGeom prst="ellipse">
              <a:avLst/>
            </a:prstGeom>
            <a:solidFill>
              <a:srgbClr val="000000"/>
            </a:solidFill>
            <a:ln w="0">
              <a:solidFill>
                <a:srgbClr val="000000"/>
              </a:solidFill>
              <a:round/>
              <a:headEnd/>
              <a:tailEnd/>
            </a:ln>
          </p:spPr>
          <p:txBody>
            <a:bodyPr/>
            <a:lstStyle/>
            <a:p>
              <a:endParaRPr lang="en-US"/>
            </a:p>
          </p:txBody>
        </p:sp>
        <p:sp>
          <p:nvSpPr>
            <p:cNvPr id="71401" name="Oval 745"/>
            <p:cNvSpPr>
              <a:spLocks noChangeArrowheads="1"/>
            </p:cNvSpPr>
            <p:nvPr/>
          </p:nvSpPr>
          <p:spPr bwMode="auto">
            <a:xfrm>
              <a:off x="2890" y="2164"/>
              <a:ext cx="43" cy="43"/>
            </a:xfrm>
            <a:prstGeom prst="ellipse">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402" name="Oval 746"/>
            <p:cNvSpPr>
              <a:spLocks noChangeArrowheads="1"/>
            </p:cNvSpPr>
            <p:nvPr/>
          </p:nvSpPr>
          <p:spPr bwMode="auto">
            <a:xfrm>
              <a:off x="2890" y="2250"/>
              <a:ext cx="43" cy="42"/>
            </a:xfrm>
            <a:prstGeom prst="ellipse">
              <a:avLst/>
            </a:prstGeom>
            <a:solidFill>
              <a:srgbClr val="000000"/>
            </a:solidFill>
            <a:ln w="0">
              <a:solidFill>
                <a:srgbClr val="000000"/>
              </a:solidFill>
              <a:round/>
              <a:headEnd/>
              <a:tailEnd/>
            </a:ln>
          </p:spPr>
          <p:txBody>
            <a:bodyPr/>
            <a:lstStyle/>
            <a:p>
              <a:endParaRPr lang="en-US"/>
            </a:p>
          </p:txBody>
        </p:sp>
        <p:sp>
          <p:nvSpPr>
            <p:cNvPr id="71403" name="Oval 747"/>
            <p:cNvSpPr>
              <a:spLocks noChangeArrowheads="1"/>
            </p:cNvSpPr>
            <p:nvPr/>
          </p:nvSpPr>
          <p:spPr bwMode="auto">
            <a:xfrm>
              <a:off x="2890" y="2250"/>
              <a:ext cx="43" cy="42"/>
            </a:xfrm>
            <a:prstGeom prst="ellipse">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404" name="Rectangle 748"/>
            <p:cNvSpPr>
              <a:spLocks noChangeArrowheads="1"/>
            </p:cNvSpPr>
            <p:nvPr/>
          </p:nvSpPr>
          <p:spPr bwMode="auto">
            <a:xfrm>
              <a:off x="1052" y="1820"/>
              <a:ext cx="342"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405" name="Rectangle 749"/>
            <p:cNvSpPr>
              <a:spLocks noChangeArrowheads="1"/>
            </p:cNvSpPr>
            <p:nvPr/>
          </p:nvSpPr>
          <p:spPr bwMode="auto">
            <a:xfrm>
              <a:off x="1052" y="1820"/>
              <a:ext cx="342"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406" name="Rectangle 750"/>
            <p:cNvSpPr>
              <a:spLocks noChangeArrowheads="1"/>
            </p:cNvSpPr>
            <p:nvPr/>
          </p:nvSpPr>
          <p:spPr bwMode="auto">
            <a:xfrm>
              <a:off x="1096" y="1834"/>
              <a:ext cx="205"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REQ</a:t>
              </a:r>
              <a:endParaRPr lang="en-US"/>
            </a:p>
          </p:txBody>
        </p:sp>
        <p:sp>
          <p:nvSpPr>
            <p:cNvPr id="71407" name="Rectangle 751"/>
            <p:cNvSpPr>
              <a:spLocks noChangeArrowheads="1"/>
            </p:cNvSpPr>
            <p:nvPr/>
          </p:nvSpPr>
          <p:spPr bwMode="auto">
            <a:xfrm>
              <a:off x="1052" y="2174"/>
              <a:ext cx="342" cy="171"/>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1408" name="Rectangle 752"/>
            <p:cNvSpPr>
              <a:spLocks noChangeArrowheads="1"/>
            </p:cNvSpPr>
            <p:nvPr/>
          </p:nvSpPr>
          <p:spPr bwMode="auto">
            <a:xfrm>
              <a:off x="1052" y="2174"/>
              <a:ext cx="342" cy="171"/>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409" name="Rectangle 753"/>
            <p:cNvSpPr>
              <a:spLocks noChangeArrowheads="1"/>
            </p:cNvSpPr>
            <p:nvPr/>
          </p:nvSpPr>
          <p:spPr bwMode="auto">
            <a:xfrm>
              <a:off x="1096" y="2192"/>
              <a:ext cx="205"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REQ</a:t>
              </a:r>
              <a:endParaRPr lang="en-US"/>
            </a:p>
          </p:txBody>
        </p:sp>
        <p:sp>
          <p:nvSpPr>
            <p:cNvPr id="71410" name="Rectangle 754"/>
            <p:cNvSpPr>
              <a:spLocks noChangeArrowheads="1"/>
            </p:cNvSpPr>
            <p:nvPr/>
          </p:nvSpPr>
          <p:spPr bwMode="auto">
            <a:xfrm>
              <a:off x="2500" y="2036"/>
              <a:ext cx="892" cy="300"/>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411" name="Rectangle 755"/>
            <p:cNvSpPr>
              <a:spLocks noChangeArrowheads="1"/>
            </p:cNvSpPr>
            <p:nvPr/>
          </p:nvSpPr>
          <p:spPr bwMode="auto">
            <a:xfrm>
              <a:off x="3702" y="2036"/>
              <a:ext cx="1091" cy="300"/>
            </a:xfrm>
            <a:prstGeom prst="rect">
              <a:avLst/>
            </a:prstGeom>
            <a:noFill/>
            <a:ln w="17463"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412" name="Line 756"/>
            <p:cNvSpPr>
              <a:spLocks noChangeShapeType="1"/>
            </p:cNvSpPr>
            <p:nvPr/>
          </p:nvSpPr>
          <p:spPr bwMode="auto">
            <a:xfrm>
              <a:off x="3396" y="2121"/>
              <a:ext cx="253" cy="0"/>
            </a:xfrm>
            <a:prstGeom prst="line">
              <a:avLst/>
            </a:prstGeom>
            <a:noFill/>
            <a:ln w="17463"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413" name="Freeform 757"/>
            <p:cNvSpPr>
              <a:spLocks/>
            </p:cNvSpPr>
            <p:nvPr/>
          </p:nvSpPr>
          <p:spPr bwMode="auto">
            <a:xfrm>
              <a:off x="3632" y="2086"/>
              <a:ext cx="70" cy="71"/>
            </a:xfrm>
            <a:custGeom>
              <a:avLst/>
              <a:gdLst>
                <a:gd name="T0" fmla="*/ 164 w 164"/>
                <a:gd name="T1" fmla="*/ 82 h 164"/>
                <a:gd name="T2" fmla="*/ 0 w 164"/>
                <a:gd name="T3" fmla="*/ 164 h 164"/>
                <a:gd name="T4" fmla="*/ 0 w 164"/>
                <a:gd name="T5" fmla="*/ 0 h 164"/>
                <a:gd name="T6" fmla="*/ 164 w 164"/>
                <a:gd name="T7" fmla="*/ 82 h 164"/>
              </a:gdLst>
              <a:ahLst/>
              <a:cxnLst>
                <a:cxn ang="0">
                  <a:pos x="T0" y="T1"/>
                </a:cxn>
                <a:cxn ang="0">
                  <a:pos x="T2" y="T3"/>
                </a:cxn>
                <a:cxn ang="0">
                  <a:pos x="T4" y="T5"/>
                </a:cxn>
                <a:cxn ang="0">
                  <a:pos x="T6" y="T7"/>
                </a:cxn>
              </a:cxnLst>
              <a:rect l="0" t="0" r="r" b="b"/>
              <a:pathLst>
                <a:path w="164" h="164">
                  <a:moveTo>
                    <a:pt x="164" y="82"/>
                  </a:moveTo>
                  <a:lnTo>
                    <a:pt x="0" y="164"/>
                  </a:lnTo>
                  <a:cubicBezTo>
                    <a:pt x="26" y="113"/>
                    <a:pt x="26" y="52"/>
                    <a:pt x="0" y="0"/>
                  </a:cubicBezTo>
                  <a:lnTo>
                    <a:pt x="164" y="82"/>
                  </a:lnTo>
                  <a:close/>
                </a:path>
              </a:pathLst>
            </a:custGeom>
            <a:solidFill>
              <a:srgbClr val="000000"/>
            </a:solidFill>
            <a:ln w="0">
              <a:solidFill>
                <a:srgbClr val="000000"/>
              </a:solidFill>
              <a:prstDash val="solid"/>
              <a:round/>
              <a:headEnd/>
              <a:tailEnd/>
            </a:ln>
          </p:spPr>
          <p:txBody>
            <a:bodyPr/>
            <a:lstStyle/>
            <a:p>
              <a:endParaRPr lang="en-US"/>
            </a:p>
          </p:txBody>
        </p:sp>
        <p:sp>
          <p:nvSpPr>
            <p:cNvPr id="71436" name="Rectangle 780"/>
            <p:cNvSpPr>
              <a:spLocks noChangeArrowheads="1"/>
            </p:cNvSpPr>
            <p:nvPr/>
          </p:nvSpPr>
          <p:spPr bwMode="auto">
            <a:xfrm>
              <a:off x="3976" y="2044"/>
              <a:ext cx="513" cy="171"/>
            </a:xfrm>
            <a:prstGeom prst="rect">
              <a:avLst/>
            </a:prstGeom>
            <a:solidFill>
              <a:srgbClr val="FFCC00"/>
            </a:solidFill>
            <a:ln w="17463" cap="rnd">
              <a:solidFill>
                <a:srgbClr val="000000"/>
              </a:solidFill>
              <a:round/>
              <a:headEnd/>
              <a:tailEnd/>
            </a:ln>
          </p:spPr>
          <p:txBody>
            <a:bodyPr/>
            <a:lstStyle/>
            <a:p>
              <a:endParaRPr lang="en-US"/>
            </a:p>
          </p:txBody>
        </p:sp>
        <p:sp>
          <p:nvSpPr>
            <p:cNvPr id="71437" name="Rectangle 781"/>
            <p:cNvSpPr>
              <a:spLocks noChangeArrowheads="1"/>
            </p:cNvSpPr>
            <p:nvPr/>
          </p:nvSpPr>
          <p:spPr bwMode="auto">
            <a:xfrm>
              <a:off x="4041" y="2063"/>
              <a:ext cx="40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sz="1500">
                  <a:solidFill>
                    <a:srgbClr val="000000"/>
                  </a:solidFill>
                </a:rPr>
                <a:t>TID x N</a:t>
              </a:r>
              <a:endParaRPr lang="en-US"/>
            </a:p>
          </p:txBody>
        </p:sp>
        <p:sp>
          <p:nvSpPr>
            <p:cNvPr id="71438" name="Rectangle 782"/>
            <p:cNvSpPr>
              <a:spLocks noChangeArrowheads="1"/>
            </p:cNvSpPr>
            <p:nvPr/>
          </p:nvSpPr>
          <p:spPr bwMode="auto">
            <a:xfrm>
              <a:off x="3700" y="2044"/>
              <a:ext cx="276" cy="171"/>
            </a:xfrm>
            <a:prstGeom prst="rect">
              <a:avLst/>
            </a:prstGeom>
            <a:solidFill>
              <a:srgbClr val="FFCC00"/>
            </a:solidFill>
            <a:ln w="17463" cap="rnd">
              <a:solidFill>
                <a:srgbClr val="000000"/>
              </a:solidFill>
              <a:round/>
              <a:headEnd/>
              <a:tailEnd/>
            </a:ln>
          </p:spPr>
          <p:txBody>
            <a:bodyPr/>
            <a:lstStyle/>
            <a:p>
              <a:endParaRPr lang="en-US"/>
            </a:p>
          </p:txBody>
        </p:sp>
        <p:sp>
          <p:nvSpPr>
            <p:cNvPr id="71439" name="Rectangle 783"/>
            <p:cNvSpPr>
              <a:spLocks noChangeArrowheads="1"/>
            </p:cNvSpPr>
            <p:nvPr/>
          </p:nvSpPr>
          <p:spPr bwMode="auto">
            <a:xfrm>
              <a:off x="3758" y="2063"/>
              <a:ext cx="127"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PC</a:t>
              </a:r>
              <a:endParaRPr lang="en-US"/>
            </a:p>
          </p:txBody>
        </p:sp>
        <p:sp>
          <p:nvSpPr>
            <p:cNvPr id="71440" name="Rectangle 784"/>
            <p:cNvSpPr>
              <a:spLocks noChangeArrowheads="1"/>
            </p:cNvSpPr>
            <p:nvPr/>
          </p:nvSpPr>
          <p:spPr bwMode="auto">
            <a:xfrm>
              <a:off x="4493" y="2044"/>
              <a:ext cx="300" cy="171"/>
            </a:xfrm>
            <a:prstGeom prst="rect">
              <a:avLst/>
            </a:prstGeom>
            <a:solidFill>
              <a:srgbClr val="FFCC00"/>
            </a:solidFill>
            <a:ln w="17463" cap="rnd">
              <a:solidFill>
                <a:srgbClr val="000000"/>
              </a:solidFill>
              <a:round/>
              <a:headEnd/>
              <a:tailEnd/>
            </a:ln>
          </p:spPr>
          <p:txBody>
            <a:bodyPr/>
            <a:lstStyle/>
            <a:p>
              <a:endParaRPr lang="en-US"/>
            </a:p>
          </p:txBody>
        </p:sp>
        <p:sp>
          <p:nvSpPr>
            <p:cNvPr id="71441" name="Rectangle 785"/>
            <p:cNvSpPr>
              <a:spLocks noChangeArrowheads="1"/>
            </p:cNvSpPr>
            <p:nvPr/>
          </p:nvSpPr>
          <p:spPr bwMode="auto">
            <a:xfrm>
              <a:off x="4544" y="2063"/>
              <a:ext cx="197" cy="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000000"/>
                  </a:solidFill>
                </a:rPr>
                <a:t>Prio</a:t>
              </a:r>
              <a:endParaRPr lang="en-US"/>
            </a:p>
          </p:txBody>
        </p:sp>
        <p:sp>
          <p:nvSpPr>
            <p:cNvPr id="71442" name="Line 786"/>
            <p:cNvSpPr>
              <a:spLocks noChangeShapeType="1"/>
            </p:cNvSpPr>
            <p:nvPr/>
          </p:nvSpPr>
          <p:spPr bwMode="auto">
            <a:xfrm>
              <a:off x="4259" y="2233"/>
              <a:ext cx="0" cy="121"/>
            </a:xfrm>
            <a:prstGeom prst="line">
              <a:avLst/>
            </a:prstGeom>
            <a:noFill/>
            <a:ln w="3810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en-US"/>
            </a:p>
          </p:txBody>
        </p:sp>
      </p:grpSp>
      <p:grpSp>
        <p:nvGrpSpPr>
          <p:cNvPr id="70773" name="Group 117"/>
          <p:cNvGrpSpPr>
            <a:grpSpLocks/>
          </p:cNvGrpSpPr>
          <p:nvPr/>
        </p:nvGrpSpPr>
        <p:grpSpPr bwMode="auto">
          <a:xfrm>
            <a:off x="7402514" y="2968626"/>
            <a:ext cx="1381125" cy="307975"/>
            <a:chOff x="3703" y="1676"/>
            <a:chExt cx="870" cy="194"/>
          </a:xfrm>
        </p:grpSpPr>
        <p:sp>
          <p:nvSpPr>
            <p:cNvPr id="70774" name="Rectangle 118"/>
            <p:cNvSpPr>
              <a:spLocks noChangeArrowheads="1"/>
            </p:cNvSpPr>
            <p:nvPr/>
          </p:nvSpPr>
          <p:spPr bwMode="auto">
            <a:xfrm>
              <a:off x="3703" y="1676"/>
              <a:ext cx="266" cy="194"/>
            </a:xfrm>
            <a:prstGeom prst="rect">
              <a:avLst/>
            </a:prstGeom>
            <a:solidFill>
              <a:srgbClr val="CCFFCC"/>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A</a:t>
              </a:r>
            </a:p>
          </p:txBody>
        </p:sp>
        <p:sp>
          <p:nvSpPr>
            <p:cNvPr id="70775" name="Oval 119"/>
            <p:cNvSpPr>
              <a:spLocks noChangeArrowheads="1"/>
            </p:cNvSpPr>
            <p:nvPr/>
          </p:nvSpPr>
          <p:spPr bwMode="auto">
            <a:xfrm>
              <a:off x="3969" y="1700"/>
              <a:ext cx="169" cy="170"/>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5</a:t>
              </a:r>
            </a:p>
          </p:txBody>
        </p:sp>
        <p:sp>
          <p:nvSpPr>
            <p:cNvPr id="70776" name="Oval 120"/>
            <p:cNvSpPr>
              <a:spLocks noChangeArrowheads="1"/>
            </p:cNvSpPr>
            <p:nvPr/>
          </p:nvSpPr>
          <p:spPr bwMode="auto">
            <a:xfrm>
              <a:off x="4114" y="1700"/>
              <a:ext cx="169" cy="170"/>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6</a:t>
              </a:r>
            </a:p>
          </p:txBody>
        </p:sp>
        <p:sp>
          <p:nvSpPr>
            <p:cNvPr id="70777" name="Oval 121"/>
            <p:cNvSpPr>
              <a:spLocks noChangeArrowheads="1"/>
            </p:cNvSpPr>
            <p:nvPr/>
          </p:nvSpPr>
          <p:spPr bwMode="auto">
            <a:xfrm>
              <a:off x="4259" y="1700"/>
              <a:ext cx="169" cy="170"/>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7</a:t>
              </a:r>
            </a:p>
          </p:txBody>
        </p:sp>
        <p:sp>
          <p:nvSpPr>
            <p:cNvPr id="70778" name="Oval 122"/>
            <p:cNvSpPr>
              <a:spLocks noChangeArrowheads="1"/>
            </p:cNvSpPr>
            <p:nvPr/>
          </p:nvSpPr>
          <p:spPr bwMode="auto">
            <a:xfrm>
              <a:off x="4404" y="1700"/>
              <a:ext cx="169" cy="170"/>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8</a:t>
              </a:r>
            </a:p>
          </p:txBody>
        </p:sp>
      </p:grpSp>
      <p:grpSp>
        <p:nvGrpSpPr>
          <p:cNvPr id="70772" name="Group 116"/>
          <p:cNvGrpSpPr>
            <a:grpSpLocks/>
          </p:cNvGrpSpPr>
          <p:nvPr/>
        </p:nvGrpSpPr>
        <p:grpSpPr bwMode="auto">
          <a:xfrm>
            <a:off x="7402514" y="2660651"/>
            <a:ext cx="1381125" cy="307975"/>
            <a:chOff x="3703" y="1676"/>
            <a:chExt cx="870" cy="194"/>
          </a:xfrm>
        </p:grpSpPr>
        <p:sp>
          <p:nvSpPr>
            <p:cNvPr id="70764" name="Rectangle 108"/>
            <p:cNvSpPr>
              <a:spLocks noChangeArrowheads="1"/>
            </p:cNvSpPr>
            <p:nvPr/>
          </p:nvSpPr>
          <p:spPr bwMode="auto">
            <a:xfrm>
              <a:off x="3703" y="1676"/>
              <a:ext cx="266" cy="194"/>
            </a:xfrm>
            <a:prstGeom prst="rect">
              <a:avLst/>
            </a:prstGeom>
            <a:solidFill>
              <a:srgbClr val="CCFFCC"/>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A</a:t>
              </a:r>
            </a:p>
          </p:txBody>
        </p:sp>
        <p:sp>
          <p:nvSpPr>
            <p:cNvPr id="70765" name="Oval 109"/>
            <p:cNvSpPr>
              <a:spLocks noChangeArrowheads="1"/>
            </p:cNvSpPr>
            <p:nvPr/>
          </p:nvSpPr>
          <p:spPr bwMode="auto">
            <a:xfrm>
              <a:off x="3969" y="1700"/>
              <a:ext cx="169" cy="170"/>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1</a:t>
              </a:r>
            </a:p>
          </p:txBody>
        </p:sp>
        <p:sp>
          <p:nvSpPr>
            <p:cNvPr id="70769" name="Oval 113"/>
            <p:cNvSpPr>
              <a:spLocks noChangeArrowheads="1"/>
            </p:cNvSpPr>
            <p:nvPr/>
          </p:nvSpPr>
          <p:spPr bwMode="auto">
            <a:xfrm>
              <a:off x="4114" y="1700"/>
              <a:ext cx="169" cy="170"/>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2</a:t>
              </a:r>
            </a:p>
          </p:txBody>
        </p:sp>
        <p:sp>
          <p:nvSpPr>
            <p:cNvPr id="70770" name="Oval 114"/>
            <p:cNvSpPr>
              <a:spLocks noChangeArrowheads="1"/>
            </p:cNvSpPr>
            <p:nvPr/>
          </p:nvSpPr>
          <p:spPr bwMode="auto">
            <a:xfrm>
              <a:off x="4259" y="1700"/>
              <a:ext cx="169" cy="170"/>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3</a:t>
              </a:r>
            </a:p>
          </p:txBody>
        </p:sp>
        <p:sp>
          <p:nvSpPr>
            <p:cNvPr id="70771" name="Oval 115"/>
            <p:cNvSpPr>
              <a:spLocks noChangeArrowheads="1"/>
            </p:cNvSpPr>
            <p:nvPr/>
          </p:nvSpPr>
          <p:spPr bwMode="auto">
            <a:xfrm>
              <a:off x="4404" y="1700"/>
              <a:ext cx="169" cy="170"/>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4</a:t>
              </a:r>
            </a:p>
          </p:txBody>
        </p:sp>
      </p:grpSp>
      <p:sp>
        <p:nvSpPr>
          <p:cNvPr id="70658" name="Rectangle 2"/>
          <p:cNvSpPr>
            <a:spLocks noGrp="1" noChangeArrowheads="1"/>
          </p:cNvSpPr>
          <p:nvPr>
            <p:ph type="title"/>
          </p:nvPr>
        </p:nvSpPr>
        <p:spPr>
          <a:xfrm>
            <a:off x="1981201" y="277814"/>
            <a:ext cx="7191375" cy="923925"/>
          </a:xfrm>
        </p:spPr>
        <p:txBody>
          <a:bodyPr>
            <a:normAutofit fontScale="90000"/>
          </a:bodyPr>
          <a:lstStyle/>
          <a:p>
            <a:r>
              <a:rPr lang="en-US"/>
              <a:t>Dynamic Warp Formation: </a:t>
            </a:r>
            <a:br>
              <a:rPr lang="en-US"/>
            </a:br>
            <a:r>
              <a:rPr lang="en-US"/>
              <a:t>Hardware Implementation</a:t>
            </a:r>
          </a:p>
        </p:txBody>
      </p:sp>
      <p:grpSp>
        <p:nvGrpSpPr>
          <p:cNvPr id="70702" name="Group 46"/>
          <p:cNvGrpSpPr>
            <a:grpSpLocks/>
          </p:cNvGrpSpPr>
          <p:nvPr/>
        </p:nvGrpSpPr>
        <p:grpSpPr bwMode="auto">
          <a:xfrm>
            <a:off x="2101851" y="2890839"/>
            <a:ext cx="2227263" cy="808037"/>
            <a:chOff x="364" y="1821"/>
            <a:chExt cx="1403" cy="509"/>
          </a:xfrm>
        </p:grpSpPr>
        <p:sp>
          <p:nvSpPr>
            <p:cNvPr id="70661" name="Oval 5"/>
            <p:cNvSpPr>
              <a:spLocks noChangeArrowheads="1"/>
            </p:cNvSpPr>
            <p:nvPr/>
          </p:nvSpPr>
          <p:spPr bwMode="auto">
            <a:xfrm>
              <a:off x="364" y="1821"/>
              <a:ext cx="165" cy="166"/>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5</a:t>
              </a:r>
            </a:p>
          </p:txBody>
        </p:sp>
        <p:sp>
          <p:nvSpPr>
            <p:cNvPr id="70662" name="Oval 6"/>
            <p:cNvSpPr>
              <a:spLocks noChangeArrowheads="1"/>
            </p:cNvSpPr>
            <p:nvPr/>
          </p:nvSpPr>
          <p:spPr bwMode="auto">
            <a:xfrm>
              <a:off x="702" y="1821"/>
              <a:ext cx="164" cy="166"/>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7</a:t>
              </a:r>
            </a:p>
          </p:txBody>
        </p:sp>
        <p:sp>
          <p:nvSpPr>
            <p:cNvPr id="70663" name="Oval 7"/>
            <p:cNvSpPr>
              <a:spLocks noChangeArrowheads="1"/>
            </p:cNvSpPr>
            <p:nvPr/>
          </p:nvSpPr>
          <p:spPr bwMode="auto">
            <a:xfrm>
              <a:off x="872" y="1821"/>
              <a:ext cx="164" cy="166"/>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8</a:t>
              </a:r>
            </a:p>
          </p:txBody>
        </p:sp>
        <p:sp>
          <p:nvSpPr>
            <p:cNvPr id="70664" name="Oval 8"/>
            <p:cNvSpPr>
              <a:spLocks noChangeArrowheads="1"/>
            </p:cNvSpPr>
            <p:nvPr/>
          </p:nvSpPr>
          <p:spPr bwMode="auto">
            <a:xfrm>
              <a:off x="533" y="2160"/>
              <a:ext cx="164" cy="166"/>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6</a:t>
              </a:r>
            </a:p>
          </p:txBody>
        </p:sp>
        <p:sp>
          <p:nvSpPr>
            <p:cNvPr id="70665" name="Rectangle 9"/>
            <p:cNvSpPr>
              <a:spLocks noChangeArrowheads="1"/>
            </p:cNvSpPr>
            <p:nvPr/>
          </p:nvSpPr>
          <p:spPr bwMode="auto">
            <a:xfrm>
              <a:off x="1428" y="1821"/>
              <a:ext cx="339" cy="170"/>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B</a:t>
              </a:r>
            </a:p>
          </p:txBody>
        </p:sp>
        <p:sp>
          <p:nvSpPr>
            <p:cNvPr id="70666" name="Rectangle 10"/>
            <p:cNvSpPr>
              <a:spLocks noChangeArrowheads="1"/>
            </p:cNvSpPr>
            <p:nvPr/>
          </p:nvSpPr>
          <p:spPr bwMode="auto">
            <a:xfrm>
              <a:off x="1428" y="2160"/>
              <a:ext cx="339" cy="170"/>
            </a:xfrm>
            <a:prstGeom prst="rect">
              <a:avLst/>
            </a:prstGeom>
            <a:solidFill>
              <a:srgbClr val="FFCC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C</a:t>
              </a:r>
            </a:p>
          </p:txBody>
        </p:sp>
        <p:sp>
          <p:nvSpPr>
            <p:cNvPr id="70667" name="Rectangle 11"/>
            <p:cNvSpPr>
              <a:spLocks noChangeArrowheads="1"/>
            </p:cNvSpPr>
            <p:nvPr/>
          </p:nvSpPr>
          <p:spPr bwMode="auto">
            <a:xfrm>
              <a:off x="1089" y="1821"/>
              <a:ext cx="339" cy="170"/>
            </a:xfrm>
            <a:prstGeom prst="rect">
              <a:avLst/>
            </a:prstGeom>
            <a:solidFill>
              <a:srgbClr val="FF99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1011</a:t>
              </a:r>
            </a:p>
          </p:txBody>
        </p:sp>
        <p:sp>
          <p:nvSpPr>
            <p:cNvPr id="70668" name="Rectangle 12"/>
            <p:cNvSpPr>
              <a:spLocks noChangeArrowheads="1"/>
            </p:cNvSpPr>
            <p:nvPr/>
          </p:nvSpPr>
          <p:spPr bwMode="auto">
            <a:xfrm>
              <a:off x="1090" y="2160"/>
              <a:ext cx="339" cy="170"/>
            </a:xfrm>
            <a:prstGeom prst="rect">
              <a:avLst/>
            </a:prstGeom>
            <a:solidFill>
              <a:srgbClr val="FF99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0100</a:t>
              </a:r>
            </a:p>
          </p:txBody>
        </p:sp>
      </p:grpSp>
      <p:grpSp>
        <p:nvGrpSpPr>
          <p:cNvPr id="70700" name="Group 44"/>
          <p:cNvGrpSpPr>
            <a:grpSpLocks/>
          </p:cNvGrpSpPr>
          <p:nvPr/>
        </p:nvGrpSpPr>
        <p:grpSpPr bwMode="auto">
          <a:xfrm>
            <a:off x="5481638" y="2660651"/>
            <a:ext cx="3073400" cy="307975"/>
            <a:chOff x="2493" y="1676"/>
            <a:chExt cx="1936" cy="194"/>
          </a:xfrm>
        </p:grpSpPr>
        <p:sp>
          <p:nvSpPr>
            <p:cNvPr id="70677" name="Rectangle 21"/>
            <p:cNvSpPr>
              <a:spLocks noChangeArrowheads="1"/>
            </p:cNvSpPr>
            <p:nvPr/>
          </p:nvSpPr>
          <p:spPr bwMode="auto">
            <a:xfrm>
              <a:off x="3703" y="1676"/>
              <a:ext cx="266" cy="194"/>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B</a:t>
              </a:r>
            </a:p>
          </p:txBody>
        </p:sp>
        <p:sp>
          <p:nvSpPr>
            <p:cNvPr id="70678" name="Oval 22"/>
            <p:cNvSpPr>
              <a:spLocks noChangeArrowheads="1"/>
            </p:cNvSpPr>
            <p:nvPr/>
          </p:nvSpPr>
          <p:spPr bwMode="auto">
            <a:xfrm>
              <a:off x="4114" y="1700"/>
              <a:ext cx="169" cy="169"/>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2</a:t>
              </a:r>
            </a:p>
          </p:txBody>
        </p:sp>
        <p:sp>
          <p:nvSpPr>
            <p:cNvPr id="70679" name="Oval 23"/>
            <p:cNvSpPr>
              <a:spLocks noChangeArrowheads="1"/>
            </p:cNvSpPr>
            <p:nvPr/>
          </p:nvSpPr>
          <p:spPr bwMode="auto">
            <a:xfrm>
              <a:off x="4259" y="1700"/>
              <a:ext cx="170" cy="169"/>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3</a:t>
              </a:r>
            </a:p>
          </p:txBody>
        </p:sp>
        <p:sp>
          <p:nvSpPr>
            <p:cNvPr id="70680" name="Rectangle 24"/>
            <p:cNvSpPr>
              <a:spLocks noChangeArrowheads="1"/>
            </p:cNvSpPr>
            <p:nvPr/>
          </p:nvSpPr>
          <p:spPr bwMode="auto">
            <a:xfrm>
              <a:off x="2759" y="1676"/>
              <a:ext cx="363" cy="194"/>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0110</a:t>
              </a:r>
            </a:p>
          </p:txBody>
        </p:sp>
        <p:sp>
          <p:nvSpPr>
            <p:cNvPr id="70681" name="Rectangle 25"/>
            <p:cNvSpPr>
              <a:spLocks noChangeArrowheads="1"/>
            </p:cNvSpPr>
            <p:nvPr/>
          </p:nvSpPr>
          <p:spPr bwMode="auto">
            <a:xfrm>
              <a:off x="2493" y="1676"/>
              <a:ext cx="266" cy="194"/>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B</a:t>
              </a:r>
            </a:p>
          </p:txBody>
        </p:sp>
        <p:sp>
          <p:nvSpPr>
            <p:cNvPr id="70684" name="Rectangle 28"/>
            <p:cNvSpPr>
              <a:spLocks noChangeArrowheads="1"/>
            </p:cNvSpPr>
            <p:nvPr/>
          </p:nvSpPr>
          <p:spPr bwMode="auto">
            <a:xfrm>
              <a:off x="3122" y="1676"/>
              <a:ext cx="290" cy="193"/>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0</a:t>
              </a:r>
            </a:p>
          </p:txBody>
        </p:sp>
      </p:grpSp>
      <p:grpSp>
        <p:nvGrpSpPr>
          <p:cNvPr id="70780" name="Group 124"/>
          <p:cNvGrpSpPr>
            <a:grpSpLocks/>
          </p:cNvGrpSpPr>
          <p:nvPr/>
        </p:nvGrpSpPr>
        <p:grpSpPr bwMode="auto">
          <a:xfrm>
            <a:off x="7402513" y="2660651"/>
            <a:ext cx="1382712" cy="307975"/>
            <a:chOff x="3679" y="975"/>
            <a:chExt cx="871" cy="194"/>
          </a:xfrm>
        </p:grpSpPr>
        <p:sp>
          <p:nvSpPr>
            <p:cNvPr id="70670" name="Rectangle 14"/>
            <p:cNvSpPr>
              <a:spLocks noChangeArrowheads="1"/>
            </p:cNvSpPr>
            <p:nvPr/>
          </p:nvSpPr>
          <p:spPr bwMode="auto">
            <a:xfrm>
              <a:off x="3679" y="975"/>
              <a:ext cx="266" cy="194"/>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B</a:t>
              </a:r>
            </a:p>
          </p:txBody>
        </p:sp>
        <p:sp>
          <p:nvSpPr>
            <p:cNvPr id="70682" name="Oval 26"/>
            <p:cNvSpPr>
              <a:spLocks noChangeArrowheads="1"/>
            </p:cNvSpPr>
            <p:nvPr/>
          </p:nvSpPr>
          <p:spPr bwMode="auto">
            <a:xfrm>
              <a:off x="3945" y="999"/>
              <a:ext cx="169" cy="170"/>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5</a:t>
              </a:r>
            </a:p>
          </p:txBody>
        </p:sp>
        <p:sp>
          <p:nvSpPr>
            <p:cNvPr id="70671" name="Oval 15"/>
            <p:cNvSpPr>
              <a:spLocks noChangeArrowheads="1"/>
            </p:cNvSpPr>
            <p:nvPr/>
          </p:nvSpPr>
          <p:spPr bwMode="auto">
            <a:xfrm>
              <a:off x="4090" y="999"/>
              <a:ext cx="169" cy="170"/>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2</a:t>
              </a:r>
            </a:p>
          </p:txBody>
        </p:sp>
        <p:sp>
          <p:nvSpPr>
            <p:cNvPr id="70672" name="Oval 16"/>
            <p:cNvSpPr>
              <a:spLocks noChangeArrowheads="1"/>
            </p:cNvSpPr>
            <p:nvPr/>
          </p:nvSpPr>
          <p:spPr bwMode="auto">
            <a:xfrm>
              <a:off x="4235" y="999"/>
              <a:ext cx="169" cy="170"/>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3</a:t>
              </a:r>
            </a:p>
          </p:txBody>
        </p:sp>
        <p:sp>
          <p:nvSpPr>
            <p:cNvPr id="70683" name="Oval 27"/>
            <p:cNvSpPr>
              <a:spLocks noChangeArrowheads="1"/>
            </p:cNvSpPr>
            <p:nvPr/>
          </p:nvSpPr>
          <p:spPr bwMode="auto">
            <a:xfrm>
              <a:off x="4380" y="999"/>
              <a:ext cx="170" cy="170"/>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8</a:t>
              </a:r>
            </a:p>
          </p:txBody>
        </p:sp>
      </p:grpSp>
      <p:grpSp>
        <p:nvGrpSpPr>
          <p:cNvPr id="70779" name="Group 123"/>
          <p:cNvGrpSpPr>
            <a:grpSpLocks/>
          </p:cNvGrpSpPr>
          <p:nvPr/>
        </p:nvGrpSpPr>
        <p:grpSpPr bwMode="auto">
          <a:xfrm>
            <a:off x="5481638" y="2660650"/>
            <a:ext cx="3073400" cy="884238"/>
            <a:chOff x="2469" y="975"/>
            <a:chExt cx="1936" cy="557"/>
          </a:xfrm>
        </p:grpSpPr>
        <p:sp>
          <p:nvSpPr>
            <p:cNvPr id="70686" name="Rectangle 30"/>
            <p:cNvSpPr>
              <a:spLocks noChangeArrowheads="1"/>
            </p:cNvSpPr>
            <p:nvPr/>
          </p:nvSpPr>
          <p:spPr bwMode="auto">
            <a:xfrm>
              <a:off x="3679" y="1338"/>
              <a:ext cx="266" cy="194"/>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B</a:t>
              </a:r>
            </a:p>
          </p:txBody>
        </p:sp>
        <p:sp>
          <p:nvSpPr>
            <p:cNvPr id="70673" name="Rectangle 17"/>
            <p:cNvSpPr>
              <a:spLocks noChangeArrowheads="1"/>
            </p:cNvSpPr>
            <p:nvPr/>
          </p:nvSpPr>
          <p:spPr bwMode="auto">
            <a:xfrm>
              <a:off x="2735" y="975"/>
              <a:ext cx="363" cy="194"/>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0010</a:t>
              </a:r>
            </a:p>
          </p:txBody>
        </p:sp>
        <p:sp>
          <p:nvSpPr>
            <p:cNvPr id="70674" name="Rectangle 18"/>
            <p:cNvSpPr>
              <a:spLocks noChangeArrowheads="1"/>
            </p:cNvSpPr>
            <p:nvPr/>
          </p:nvSpPr>
          <p:spPr bwMode="auto">
            <a:xfrm>
              <a:off x="2469" y="975"/>
              <a:ext cx="266" cy="194"/>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B</a:t>
              </a:r>
            </a:p>
          </p:txBody>
        </p:sp>
        <p:sp>
          <p:nvSpPr>
            <p:cNvPr id="70685" name="Rectangle 29"/>
            <p:cNvSpPr>
              <a:spLocks noChangeArrowheads="1"/>
            </p:cNvSpPr>
            <p:nvPr/>
          </p:nvSpPr>
          <p:spPr bwMode="auto">
            <a:xfrm>
              <a:off x="3098" y="975"/>
              <a:ext cx="290" cy="193"/>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2</a:t>
              </a:r>
            </a:p>
          </p:txBody>
        </p:sp>
        <p:sp>
          <p:nvSpPr>
            <p:cNvPr id="70688" name="Oval 32"/>
            <p:cNvSpPr>
              <a:spLocks noChangeArrowheads="1"/>
            </p:cNvSpPr>
            <p:nvPr/>
          </p:nvSpPr>
          <p:spPr bwMode="auto">
            <a:xfrm>
              <a:off x="4235" y="1363"/>
              <a:ext cx="170" cy="169"/>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7</a:t>
              </a:r>
            </a:p>
          </p:txBody>
        </p:sp>
      </p:grpSp>
      <p:grpSp>
        <p:nvGrpSpPr>
          <p:cNvPr id="70737" name="Group 81"/>
          <p:cNvGrpSpPr>
            <a:grpSpLocks/>
          </p:cNvGrpSpPr>
          <p:nvPr/>
        </p:nvGrpSpPr>
        <p:grpSpPr bwMode="auto">
          <a:xfrm>
            <a:off x="2101851" y="2890839"/>
            <a:ext cx="2227263" cy="808037"/>
            <a:chOff x="364" y="1821"/>
            <a:chExt cx="1403" cy="509"/>
          </a:xfrm>
        </p:grpSpPr>
        <p:sp>
          <p:nvSpPr>
            <p:cNvPr id="70729" name="Oval 73"/>
            <p:cNvSpPr>
              <a:spLocks noChangeArrowheads="1"/>
            </p:cNvSpPr>
            <p:nvPr/>
          </p:nvSpPr>
          <p:spPr bwMode="auto">
            <a:xfrm>
              <a:off x="364" y="2160"/>
              <a:ext cx="165" cy="166"/>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1</a:t>
              </a:r>
            </a:p>
          </p:txBody>
        </p:sp>
        <p:sp>
          <p:nvSpPr>
            <p:cNvPr id="70730" name="Oval 74"/>
            <p:cNvSpPr>
              <a:spLocks noChangeArrowheads="1"/>
            </p:cNvSpPr>
            <p:nvPr/>
          </p:nvSpPr>
          <p:spPr bwMode="auto">
            <a:xfrm>
              <a:off x="703" y="1821"/>
              <a:ext cx="164" cy="166"/>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3</a:t>
              </a:r>
            </a:p>
          </p:txBody>
        </p:sp>
        <p:sp>
          <p:nvSpPr>
            <p:cNvPr id="70731" name="Oval 75"/>
            <p:cNvSpPr>
              <a:spLocks noChangeArrowheads="1"/>
            </p:cNvSpPr>
            <p:nvPr/>
          </p:nvSpPr>
          <p:spPr bwMode="auto">
            <a:xfrm>
              <a:off x="872" y="2160"/>
              <a:ext cx="164" cy="166"/>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4</a:t>
              </a:r>
            </a:p>
          </p:txBody>
        </p:sp>
        <p:sp>
          <p:nvSpPr>
            <p:cNvPr id="70732" name="Oval 76"/>
            <p:cNvSpPr>
              <a:spLocks noChangeArrowheads="1"/>
            </p:cNvSpPr>
            <p:nvPr/>
          </p:nvSpPr>
          <p:spPr bwMode="auto">
            <a:xfrm>
              <a:off x="533" y="1821"/>
              <a:ext cx="164" cy="166"/>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2</a:t>
              </a:r>
            </a:p>
          </p:txBody>
        </p:sp>
        <p:sp>
          <p:nvSpPr>
            <p:cNvPr id="70733" name="Rectangle 77"/>
            <p:cNvSpPr>
              <a:spLocks noChangeArrowheads="1"/>
            </p:cNvSpPr>
            <p:nvPr/>
          </p:nvSpPr>
          <p:spPr bwMode="auto">
            <a:xfrm>
              <a:off x="1428" y="1821"/>
              <a:ext cx="339" cy="170"/>
            </a:xfrm>
            <a:prstGeom prst="rect">
              <a:avLst/>
            </a:prstGeom>
            <a:solidFill>
              <a:srgbClr val="FF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B</a:t>
              </a:r>
            </a:p>
          </p:txBody>
        </p:sp>
        <p:sp>
          <p:nvSpPr>
            <p:cNvPr id="70734" name="Rectangle 78"/>
            <p:cNvSpPr>
              <a:spLocks noChangeArrowheads="1"/>
            </p:cNvSpPr>
            <p:nvPr/>
          </p:nvSpPr>
          <p:spPr bwMode="auto">
            <a:xfrm>
              <a:off x="1428" y="2160"/>
              <a:ext cx="339" cy="170"/>
            </a:xfrm>
            <a:prstGeom prst="rect">
              <a:avLst/>
            </a:prstGeom>
            <a:solidFill>
              <a:srgbClr val="FFCC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C</a:t>
              </a:r>
            </a:p>
          </p:txBody>
        </p:sp>
        <p:sp>
          <p:nvSpPr>
            <p:cNvPr id="70735" name="Rectangle 79"/>
            <p:cNvSpPr>
              <a:spLocks noChangeArrowheads="1"/>
            </p:cNvSpPr>
            <p:nvPr/>
          </p:nvSpPr>
          <p:spPr bwMode="auto">
            <a:xfrm>
              <a:off x="1089" y="1821"/>
              <a:ext cx="339" cy="170"/>
            </a:xfrm>
            <a:prstGeom prst="rect">
              <a:avLst/>
            </a:prstGeom>
            <a:solidFill>
              <a:srgbClr val="CCFF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0110</a:t>
              </a:r>
            </a:p>
          </p:txBody>
        </p:sp>
        <p:sp>
          <p:nvSpPr>
            <p:cNvPr id="70736" name="Rectangle 80"/>
            <p:cNvSpPr>
              <a:spLocks noChangeArrowheads="1"/>
            </p:cNvSpPr>
            <p:nvPr/>
          </p:nvSpPr>
          <p:spPr bwMode="auto">
            <a:xfrm>
              <a:off x="1090" y="2160"/>
              <a:ext cx="339" cy="170"/>
            </a:xfrm>
            <a:prstGeom prst="rect">
              <a:avLst/>
            </a:prstGeom>
            <a:solidFill>
              <a:srgbClr val="CCFF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1001</a:t>
              </a:r>
            </a:p>
          </p:txBody>
        </p:sp>
      </p:grpSp>
      <p:grpSp>
        <p:nvGrpSpPr>
          <p:cNvPr id="70753" name="Group 97"/>
          <p:cNvGrpSpPr>
            <a:grpSpLocks/>
          </p:cNvGrpSpPr>
          <p:nvPr/>
        </p:nvGrpSpPr>
        <p:grpSpPr bwMode="auto">
          <a:xfrm>
            <a:off x="5481638" y="2968626"/>
            <a:ext cx="3302000" cy="307975"/>
            <a:chOff x="2493" y="1870"/>
            <a:chExt cx="2080" cy="194"/>
          </a:xfrm>
        </p:grpSpPr>
        <p:sp>
          <p:nvSpPr>
            <p:cNvPr id="70743" name="Rectangle 87"/>
            <p:cNvSpPr>
              <a:spLocks noChangeArrowheads="1"/>
            </p:cNvSpPr>
            <p:nvPr/>
          </p:nvSpPr>
          <p:spPr bwMode="auto">
            <a:xfrm>
              <a:off x="3703" y="1870"/>
              <a:ext cx="266" cy="194"/>
            </a:xfrm>
            <a:prstGeom prst="rect">
              <a:avLst/>
            </a:prstGeom>
            <a:solidFill>
              <a:srgbClr val="FFCC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C</a:t>
              </a:r>
            </a:p>
          </p:txBody>
        </p:sp>
        <p:sp>
          <p:nvSpPr>
            <p:cNvPr id="70744" name="Oval 88"/>
            <p:cNvSpPr>
              <a:spLocks noChangeArrowheads="1"/>
            </p:cNvSpPr>
            <p:nvPr/>
          </p:nvSpPr>
          <p:spPr bwMode="auto">
            <a:xfrm>
              <a:off x="3969" y="1894"/>
              <a:ext cx="169" cy="170"/>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1</a:t>
              </a:r>
            </a:p>
          </p:txBody>
        </p:sp>
        <p:sp>
          <p:nvSpPr>
            <p:cNvPr id="70745" name="Rectangle 89"/>
            <p:cNvSpPr>
              <a:spLocks noChangeArrowheads="1"/>
            </p:cNvSpPr>
            <p:nvPr/>
          </p:nvSpPr>
          <p:spPr bwMode="auto">
            <a:xfrm>
              <a:off x="2759" y="1870"/>
              <a:ext cx="363" cy="194"/>
            </a:xfrm>
            <a:prstGeom prst="rect">
              <a:avLst/>
            </a:prstGeom>
            <a:solidFill>
              <a:srgbClr val="FFCC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1001</a:t>
              </a:r>
            </a:p>
          </p:txBody>
        </p:sp>
        <p:sp>
          <p:nvSpPr>
            <p:cNvPr id="70746" name="Rectangle 90"/>
            <p:cNvSpPr>
              <a:spLocks noChangeArrowheads="1"/>
            </p:cNvSpPr>
            <p:nvPr/>
          </p:nvSpPr>
          <p:spPr bwMode="auto">
            <a:xfrm>
              <a:off x="2493" y="1870"/>
              <a:ext cx="266" cy="194"/>
            </a:xfrm>
            <a:prstGeom prst="rect">
              <a:avLst/>
            </a:prstGeom>
            <a:solidFill>
              <a:srgbClr val="FFCC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C</a:t>
              </a:r>
            </a:p>
          </p:txBody>
        </p:sp>
        <p:sp>
          <p:nvSpPr>
            <p:cNvPr id="70747" name="Rectangle 91"/>
            <p:cNvSpPr>
              <a:spLocks noChangeArrowheads="1"/>
            </p:cNvSpPr>
            <p:nvPr/>
          </p:nvSpPr>
          <p:spPr bwMode="auto">
            <a:xfrm>
              <a:off x="3122" y="1870"/>
              <a:ext cx="290" cy="193"/>
            </a:xfrm>
            <a:prstGeom prst="rect">
              <a:avLst/>
            </a:prstGeom>
            <a:solidFill>
              <a:srgbClr val="FFCC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1</a:t>
              </a:r>
            </a:p>
          </p:txBody>
        </p:sp>
        <p:sp>
          <p:nvSpPr>
            <p:cNvPr id="70748" name="Oval 92"/>
            <p:cNvSpPr>
              <a:spLocks noChangeArrowheads="1"/>
            </p:cNvSpPr>
            <p:nvPr/>
          </p:nvSpPr>
          <p:spPr bwMode="auto">
            <a:xfrm>
              <a:off x="4404" y="1894"/>
              <a:ext cx="169" cy="170"/>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4</a:t>
              </a:r>
            </a:p>
          </p:txBody>
        </p:sp>
      </p:grpSp>
      <p:grpSp>
        <p:nvGrpSpPr>
          <p:cNvPr id="70751" name="Group 95"/>
          <p:cNvGrpSpPr>
            <a:grpSpLocks/>
          </p:cNvGrpSpPr>
          <p:nvPr/>
        </p:nvGrpSpPr>
        <p:grpSpPr bwMode="auto">
          <a:xfrm>
            <a:off x="5481639" y="2968626"/>
            <a:ext cx="2841625" cy="307975"/>
            <a:chOff x="2493" y="1991"/>
            <a:chExt cx="1790" cy="194"/>
          </a:xfrm>
        </p:grpSpPr>
        <p:sp>
          <p:nvSpPr>
            <p:cNvPr id="70691" name="Rectangle 35"/>
            <p:cNvSpPr>
              <a:spLocks noChangeArrowheads="1"/>
            </p:cNvSpPr>
            <p:nvPr/>
          </p:nvSpPr>
          <p:spPr bwMode="auto">
            <a:xfrm>
              <a:off x="3703" y="1991"/>
              <a:ext cx="266" cy="194"/>
            </a:xfrm>
            <a:prstGeom prst="rect">
              <a:avLst/>
            </a:prstGeom>
            <a:solidFill>
              <a:srgbClr val="FFCC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C</a:t>
              </a:r>
            </a:p>
          </p:txBody>
        </p:sp>
        <p:sp>
          <p:nvSpPr>
            <p:cNvPr id="70692" name="Oval 36"/>
            <p:cNvSpPr>
              <a:spLocks noChangeArrowheads="1"/>
            </p:cNvSpPr>
            <p:nvPr/>
          </p:nvSpPr>
          <p:spPr bwMode="auto">
            <a:xfrm>
              <a:off x="4114" y="2015"/>
              <a:ext cx="169" cy="170"/>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6</a:t>
              </a:r>
            </a:p>
          </p:txBody>
        </p:sp>
        <p:sp>
          <p:nvSpPr>
            <p:cNvPr id="70694" name="Rectangle 38"/>
            <p:cNvSpPr>
              <a:spLocks noChangeArrowheads="1"/>
            </p:cNvSpPr>
            <p:nvPr/>
          </p:nvSpPr>
          <p:spPr bwMode="auto">
            <a:xfrm>
              <a:off x="2759" y="1991"/>
              <a:ext cx="363" cy="194"/>
            </a:xfrm>
            <a:prstGeom prst="rect">
              <a:avLst/>
            </a:prstGeom>
            <a:solidFill>
              <a:srgbClr val="FFCC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1101</a:t>
              </a:r>
            </a:p>
          </p:txBody>
        </p:sp>
        <p:sp>
          <p:nvSpPr>
            <p:cNvPr id="70695" name="Rectangle 39"/>
            <p:cNvSpPr>
              <a:spLocks noChangeArrowheads="1"/>
            </p:cNvSpPr>
            <p:nvPr/>
          </p:nvSpPr>
          <p:spPr bwMode="auto">
            <a:xfrm>
              <a:off x="2493" y="1991"/>
              <a:ext cx="266" cy="194"/>
            </a:xfrm>
            <a:prstGeom prst="rect">
              <a:avLst/>
            </a:prstGeom>
            <a:solidFill>
              <a:srgbClr val="FFCC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C</a:t>
              </a:r>
            </a:p>
          </p:txBody>
        </p:sp>
        <p:sp>
          <p:nvSpPr>
            <p:cNvPr id="70696" name="Rectangle 40"/>
            <p:cNvSpPr>
              <a:spLocks noChangeArrowheads="1"/>
            </p:cNvSpPr>
            <p:nvPr/>
          </p:nvSpPr>
          <p:spPr bwMode="auto">
            <a:xfrm>
              <a:off x="3122" y="1991"/>
              <a:ext cx="290" cy="193"/>
            </a:xfrm>
            <a:prstGeom prst="rect">
              <a:avLst/>
            </a:prstGeom>
            <a:solidFill>
              <a:srgbClr val="FFCC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a:t>1</a:t>
              </a:r>
            </a:p>
          </p:txBody>
        </p:sp>
      </p:grpSp>
      <p:sp>
        <p:nvSpPr>
          <p:cNvPr id="70790" name="Text Box 134"/>
          <p:cNvSpPr txBox="1">
            <a:spLocks noChangeArrowheads="1"/>
          </p:cNvSpPr>
          <p:nvPr/>
        </p:nvSpPr>
        <p:spPr bwMode="auto">
          <a:xfrm>
            <a:off x="7824788" y="5810250"/>
            <a:ext cx="172399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No Lane Conflict</a:t>
            </a:r>
          </a:p>
        </p:txBody>
      </p:sp>
      <p:grpSp>
        <p:nvGrpSpPr>
          <p:cNvPr id="71281" name="Group 625"/>
          <p:cNvGrpSpPr>
            <a:grpSpLocks/>
          </p:cNvGrpSpPr>
          <p:nvPr/>
        </p:nvGrpSpPr>
        <p:grpSpPr bwMode="auto">
          <a:xfrm>
            <a:off x="8323264" y="1431925"/>
            <a:ext cx="1544637" cy="641350"/>
            <a:chOff x="4283" y="902"/>
            <a:chExt cx="973" cy="404"/>
          </a:xfrm>
        </p:grpSpPr>
        <p:sp>
          <p:nvSpPr>
            <p:cNvPr id="71279" name="Rectangle 623"/>
            <p:cNvSpPr>
              <a:spLocks noChangeArrowheads="1"/>
            </p:cNvSpPr>
            <p:nvPr/>
          </p:nvSpPr>
          <p:spPr bwMode="auto">
            <a:xfrm>
              <a:off x="5057" y="926"/>
              <a:ext cx="194" cy="17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280" name="Rectangle 624"/>
            <p:cNvSpPr>
              <a:spLocks noChangeArrowheads="1"/>
            </p:cNvSpPr>
            <p:nvPr/>
          </p:nvSpPr>
          <p:spPr bwMode="auto">
            <a:xfrm>
              <a:off x="4307" y="1096"/>
              <a:ext cx="194" cy="170"/>
            </a:xfrm>
            <a:prstGeom prst="rect">
              <a:avLst/>
            </a:prstGeom>
            <a:solidFill>
              <a:srgbClr val="FF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278" name="Rectangle 622"/>
            <p:cNvSpPr>
              <a:spLocks noChangeArrowheads="1"/>
            </p:cNvSpPr>
            <p:nvPr/>
          </p:nvSpPr>
          <p:spPr bwMode="auto">
            <a:xfrm>
              <a:off x="4307" y="926"/>
              <a:ext cx="194" cy="170"/>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1018" name="Text Box 362"/>
            <p:cNvSpPr txBox="1">
              <a:spLocks noChangeArrowheads="1"/>
            </p:cNvSpPr>
            <p:nvPr/>
          </p:nvSpPr>
          <p:spPr bwMode="auto">
            <a:xfrm>
              <a:off x="4283" y="902"/>
              <a:ext cx="973"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latin typeface="Garamond" charset="0"/>
                </a:rPr>
                <a:t>A: BEQ R2, B</a:t>
              </a:r>
            </a:p>
            <a:p>
              <a:r>
                <a:rPr lang="en-US" b="1">
                  <a:latin typeface="Garamond" charset="0"/>
                </a:rPr>
                <a:t>C: …</a:t>
              </a:r>
            </a:p>
          </p:txBody>
        </p:sp>
      </p:grpSp>
      <p:grpSp>
        <p:nvGrpSpPr>
          <p:cNvPr id="71488" name="Group 832"/>
          <p:cNvGrpSpPr>
            <a:grpSpLocks/>
          </p:cNvGrpSpPr>
          <p:nvPr/>
        </p:nvGrpSpPr>
        <p:grpSpPr bwMode="auto">
          <a:xfrm>
            <a:off x="3408364" y="3929064"/>
            <a:ext cx="384175" cy="1957387"/>
            <a:chOff x="1743" y="2475"/>
            <a:chExt cx="242" cy="1233"/>
          </a:xfrm>
        </p:grpSpPr>
        <p:sp>
          <p:nvSpPr>
            <p:cNvPr id="71489" name="Rectangle 833"/>
            <p:cNvSpPr>
              <a:spLocks noChangeArrowheads="1"/>
            </p:cNvSpPr>
            <p:nvPr/>
          </p:nvSpPr>
          <p:spPr bwMode="auto">
            <a:xfrm>
              <a:off x="1743" y="2741"/>
              <a:ext cx="242" cy="967"/>
            </a:xfrm>
            <a:prstGeom prst="rect">
              <a:avLst/>
            </a:prstGeom>
            <a:solidFill>
              <a:srgbClr val="CCFF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200"/>
            </a:p>
          </p:txBody>
        </p:sp>
        <p:sp>
          <p:nvSpPr>
            <p:cNvPr id="71490" name="Rectangle 834"/>
            <p:cNvSpPr>
              <a:spLocks noChangeArrowheads="1"/>
            </p:cNvSpPr>
            <p:nvPr/>
          </p:nvSpPr>
          <p:spPr bwMode="auto">
            <a:xfrm>
              <a:off x="1743" y="2475"/>
              <a:ext cx="242" cy="262"/>
            </a:xfrm>
            <a:prstGeom prst="rect">
              <a:avLst/>
            </a:prstGeom>
            <a:solidFill>
              <a:srgbClr val="CCFF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X</a:t>
              </a:r>
            </a:p>
          </p:txBody>
        </p:sp>
        <p:sp>
          <p:nvSpPr>
            <p:cNvPr id="71491" name="Oval 835"/>
            <p:cNvSpPr>
              <a:spLocks noChangeArrowheads="1"/>
            </p:cNvSpPr>
            <p:nvPr/>
          </p:nvSpPr>
          <p:spPr bwMode="auto">
            <a:xfrm>
              <a:off x="1767" y="2789"/>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1</a:t>
              </a:r>
            </a:p>
          </p:txBody>
        </p:sp>
        <p:sp>
          <p:nvSpPr>
            <p:cNvPr id="71492" name="Oval 836"/>
            <p:cNvSpPr>
              <a:spLocks noChangeArrowheads="1"/>
            </p:cNvSpPr>
            <p:nvPr/>
          </p:nvSpPr>
          <p:spPr bwMode="auto">
            <a:xfrm>
              <a:off x="1767" y="3007"/>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2</a:t>
              </a:r>
            </a:p>
          </p:txBody>
        </p:sp>
        <p:sp>
          <p:nvSpPr>
            <p:cNvPr id="71493" name="Oval 837"/>
            <p:cNvSpPr>
              <a:spLocks noChangeArrowheads="1"/>
            </p:cNvSpPr>
            <p:nvPr/>
          </p:nvSpPr>
          <p:spPr bwMode="auto">
            <a:xfrm>
              <a:off x="1767" y="3224"/>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3</a:t>
              </a:r>
            </a:p>
          </p:txBody>
        </p:sp>
        <p:sp>
          <p:nvSpPr>
            <p:cNvPr id="71494" name="Oval 838"/>
            <p:cNvSpPr>
              <a:spLocks noChangeArrowheads="1"/>
            </p:cNvSpPr>
            <p:nvPr/>
          </p:nvSpPr>
          <p:spPr bwMode="auto">
            <a:xfrm>
              <a:off x="1767" y="3442"/>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4</a:t>
              </a:r>
            </a:p>
          </p:txBody>
        </p:sp>
      </p:grpSp>
      <p:grpSp>
        <p:nvGrpSpPr>
          <p:cNvPr id="71452" name="Group 796"/>
          <p:cNvGrpSpPr>
            <a:grpSpLocks/>
          </p:cNvGrpSpPr>
          <p:nvPr/>
        </p:nvGrpSpPr>
        <p:grpSpPr bwMode="auto">
          <a:xfrm>
            <a:off x="3408364" y="3929064"/>
            <a:ext cx="384175" cy="1957387"/>
            <a:chOff x="1743" y="2475"/>
            <a:chExt cx="242" cy="1233"/>
          </a:xfrm>
        </p:grpSpPr>
        <p:sp>
          <p:nvSpPr>
            <p:cNvPr id="70739" name="Rectangle 83"/>
            <p:cNvSpPr>
              <a:spLocks noChangeArrowheads="1"/>
            </p:cNvSpPr>
            <p:nvPr/>
          </p:nvSpPr>
          <p:spPr bwMode="auto">
            <a:xfrm>
              <a:off x="1743" y="2741"/>
              <a:ext cx="242" cy="967"/>
            </a:xfrm>
            <a:prstGeom prst="rect">
              <a:avLst/>
            </a:prstGeom>
            <a:solidFill>
              <a:srgbClr val="FF99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200"/>
            </a:p>
          </p:txBody>
        </p:sp>
        <p:sp>
          <p:nvSpPr>
            <p:cNvPr id="70740" name="Rectangle 84"/>
            <p:cNvSpPr>
              <a:spLocks noChangeArrowheads="1"/>
            </p:cNvSpPr>
            <p:nvPr/>
          </p:nvSpPr>
          <p:spPr bwMode="auto">
            <a:xfrm>
              <a:off x="1743" y="2475"/>
              <a:ext cx="242" cy="262"/>
            </a:xfrm>
            <a:prstGeom prst="rect">
              <a:avLst/>
            </a:prstGeom>
            <a:solidFill>
              <a:srgbClr val="FF99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Y</a:t>
              </a:r>
            </a:p>
          </p:txBody>
        </p:sp>
        <p:sp>
          <p:nvSpPr>
            <p:cNvPr id="71448" name="Oval 792"/>
            <p:cNvSpPr>
              <a:spLocks noChangeArrowheads="1"/>
            </p:cNvSpPr>
            <p:nvPr/>
          </p:nvSpPr>
          <p:spPr bwMode="auto">
            <a:xfrm>
              <a:off x="1767" y="2789"/>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5</a:t>
              </a:r>
            </a:p>
          </p:txBody>
        </p:sp>
        <p:sp>
          <p:nvSpPr>
            <p:cNvPr id="71449" name="Oval 793"/>
            <p:cNvSpPr>
              <a:spLocks noChangeArrowheads="1"/>
            </p:cNvSpPr>
            <p:nvPr/>
          </p:nvSpPr>
          <p:spPr bwMode="auto">
            <a:xfrm>
              <a:off x="1767" y="3007"/>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6</a:t>
              </a:r>
            </a:p>
          </p:txBody>
        </p:sp>
        <p:sp>
          <p:nvSpPr>
            <p:cNvPr id="71450" name="Oval 794"/>
            <p:cNvSpPr>
              <a:spLocks noChangeArrowheads="1"/>
            </p:cNvSpPr>
            <p:nvPr/>
          </p:nvSpPr>
          <p:spPr bwMode="auto">
            <a:xfrm>
              <a:off x="1767" y="3224"/>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7</a:t>
              </a:r>
            </a:p>
          </p:txBody>
        </p:sp>
        <p:sp>
          <p:nvSpPr>
            <p:cNvPr id="71451" name="Oval 795"/>
            <p:cNvSpPr>
              <a:spLocks noChangeArrowheads="1"/>
            </p:cNvSpPr>
            <p:nvPr/>
          </p:nvSpPr>
          <p:spPr bwMode="auto">
            <a:xfrm>
              <a:off x="1767" y="3442"/>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8</a:t>
              </a:r>
            </a:p>
          </p:txBody>
        </p:sp>
      </p:grpSp>
      <p:grpSp>
        <p:nvGrpSpPr>
          <p:cNvPr id="71453" name="Group 797"/>
          <p:cNvGrpSpPr>
            <a:grpSpLocks/>
          </p:cNvGrpSpPr>
          <p:nvPr/>
        </p:nvGrpSpPr>
        <p:grpSpPr bwMode="auto">
          <a:xfrm>
            <a:off x="9551989" y="3929064"/>
            <a:ext cx="384175" cy="1957387"/>
            <a:chOff x="1743" y="2475"/>
            <a:chExt cx="242" cy="1233"/>
          </a:xfrm>
        </p:grpSpPr>
        <p:sp>
          <p:nvSpPr>
            <p:cNvPr id="71454" name="Rectangle 798"/>
            <p:cNvSpPr>
              <a:spLocks noChangeArrowheads="1"/>
            </p:cNvSpPr>
            <p:nvPr/>
          </p:nvSpPr>
          <p:spPr bwMode="auto">
            <a:xfrm>
              <a:off x="1743" y="2741"/>
              <a:ext cx="242" cy="967"/>
            </a:xfrm>
            <a:prstGeom prst="rect">
              <a:avLst/>
            </a:prstGeom>
            <a:solidFill>
              <a:srgbClr val="CCFF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200"/>
            </a:p>
          </p:txBody>
        </p:sp>
        <p:sp>
          <p:nvSpPr>
            <p:cNvPr id="71455" name="Rectangle 799"/>
            <p:cNvSpPr>
              <a:spLocks noChangeArrowheads="1"/>
            </p:cNvSpPr>
            <p:nvPr/>
          </p:nvSpPr>
          <p:spPr bwMode="auto">
            <a:xfrm>
              <a:off x="1743" y="2475"/>
              <a:ext cx="242" cy="262"/>
            </a:xfrm>
            <a:prstGeom prst="rect">
              <a:avLst/>
            </a:prstGeom>
            <a:solidFill>
              <a:srgbClr val="CCFF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X</a:t>
              </a:r>
            </a:p>
          </p:txBody>
        </p:sp>
        <p:sp>
          <p:nvSpPr>
            <p:cNvPr id="71456" name="Oval 800"/>
            <p:cNvSpPr>
              <a:spLocks noChangeArrowheads="1"/>
            </p:cNvSpPr>
            <p:nvPr/>
          </p:nvSpPr>
          <p:spPr bwMode="auto">
            <a:xfrm>
              <a:off x="1767" y="2789"/>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1</a:t>
              </a:r>
            </a:p>
          </p:txBody>
        </p:sp>
        <p:sp>
          <p:nvSpPr>
            <p:cNvPr id="71457" name="Oval 801"/>
            <p:cNvSpPr>
              <a:spLocks noChangeArrowheads="1"/>
            </p:cNvSpPr>
            <p:nvPr/>
          </p:nvSpPr>
          <p:spPr bwMode="auto">
            <a:xfrm>
              <a:off x="1767" y="3007"/>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2</a:t>
              </a:r>
            </a:p>
          </p:txBody>
        </p:sp>
        <p:sp>
          <p:nvSpPr>
            <p:cNvPr id="71458" name="Oval 802"/>
            <p:cNvSpPr>
              <a:spLocks noChangeArrowheads="1"/>
            </p:cNvSpPr>
            <p:nvPr/>
          </p:nvSpPr>
          <p:spPr bwMode="auto">
            <a:xfrm>
              <a:off x="1767" y="3224"/>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3</a:t>
              </a:r>
            </a:p>
          </p:txBody>
        </p:sp>
        <p:sp>
          <p:nvSpPr>
            <p:cNvPr id="71459" name="Oval 803"/>
            <p:cNvSpPr>
              <a:spLocks noChangeArrowheads="1"/>
            </p:cNvSpPr>
            <p:nvPr/>
          </p:nvSpPr>
          <p:spPr bwMode="auto">
            <a:xfrm>
              <a:off x="1767" y="3442"/>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4</a:t>
              </a:r>
            </a:p>
          </p:txBody>
        </p:sp>
      </p:grpSp>
      <p:grpSp>
        <p:nvGrpSpPr>
          <p:cNvPr id="71467" name="Group 811"/>
          <p:cNvGrpSpPr>
            <a:grpSpLocks/>
          </p:cNvGrpSpPr>
          <p:nvPr/>
        </p:nvGrpSpPr>
        <p:grpSpPr bwMode="auto">
          <a:xfrm>
            <a:off x="8823326" y="3929064"/>
            <a:ext cx="384175" cy="1957387"/>
            <a:chOff x="1743" y="2475"/>
            <a:chExt cx="242" cy="1233"/>
          </a:xfrm>
        </p:grpSpPr>
        <p:sp>
          <p:nvSpPr>
            <p:cNvPr id="71468" name="Rectangle 812"/>
            <p:cNvSpPr>
              <a:spLocks noChangeArrowheads="1"/>
            </p:cNvSpPr>
            <p:nvPr/>
          </p:nvSpPr>
          <p:spPr bwMode="auto">
            <a:xfrm>
              <a:off x="1743" y="2741"/>
              <a:ext cx="242" cy="967"/>
            </a:xfrm>
            <a:prstGeom prst="rect">
              <a:avLst/>
            </a:prstGeom>
            <a:solidFill>
              <a:srgbClr val="CCFF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200"/>
            </a:p>
          </p:txBody>
        </p:sp>
        <p:sp>
          <p:nvSpPr>
            <p:cNvPr id="71469" name="Rectangle 813"/>
            <p:cNvSpPr>
              <a:spLocks noChangeArrowheads="1"/>
            </p:cNvSpPr>
            <p:nvPr/>
          </p:nvSpPr>
          <p:spPr bwMode="auto">
            <a:xfrm>
              <a:off x="1743" y="2475"/>
              <a:ext cx="242" cy="262"/>
            </a:xfrm>
            <a:prstGeom prst="rect">
              <a:avLst/>
            </a:prstGeom>
            <a:solidFill>
              <a:srgbClr val="CCFF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X</a:t>
              </a:r>
            </a:p>
          </p:txBody>
        </p:sp>
        <p:sp>
          <p:nvSpPr>
            <p:cNvPr id="71470" name="Oval 814"/>
            <p:cNvSpPr>
              <a:spLocks noChangeArrowheads="1"/>
            </p:cNvSpPr>
            <p:nvPr/>
          </p:nvSpPr>
          <p:spPr bwMode="auto">
            <a:xfrm>
              <a:off x="1767" y="2789"/>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1</a:t>
              </a:r>
            </a:p>
          </p:txBody>
        </p:sp>
        <p:sp>
          <p:nvSpPr>
            <p:cNvPr id="71471" name="Oval 815"/>
            <p:cNvSpPr>
              <a:spLocks noChangeArrowheads="1"/>
            </p:cNvSpPr>
            <p:nvPr/>
          </p:nvSpPr>
          <p:spPr bwMode="auto">
            <a:xfrm>
              <a:off x="1767" y="3007"/>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2</a:t>
              </a:r>
            </a:p>
          </p:txBody>
        </p:sp>
        <p:sp>
          <p:nvSpPr>
            <p:cNvPr id="71472" name="Oval 816"/>
            <p:cNvSpPr>
              <a:spLocks noChangeArrowheads="1"/>
            </p:cNvSpPr>
            <p:nvPr/>
          </p:nvSpPr>
          <p:spPr bwMode="auto">
            <a:xfrm>
              <a:off x="1767" y="3224"/>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3</a:t>
              </a:r>
            </a:p>
          </p:txBody>
        </p:sp>
        <p:sp>
          <p:nvSpPr>
            <p:cNvPr id="71473" name="Oval 817"/>
            <p:cNvSpPr>
              <a:spLocks noChangeArrowheads="1"/>
            </p:cNvSpPr>
            <p:nvPr/>
          </p:nvSpPr>
          <p:spPr bwMode="auto">
            <a:xfrm>
              <a:off x="1767" y="3442"/>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4</a:t>
              </a:r>
            </a:p>
          </p:txBody>
        </p:sp>
      </p:grpSp>
      <p:grpSp>
        <p:nvGrpSpPr>
          <p:cNvPr id="71474" name="Group 818"/>
          <p:cNvGrpSpPr>
            <a:grpSpLocks/>
          </p:cNvGrpSpPr>
          <p:nvPr/>
        </p:nvGrpSpPr>
        <p:grpSpPr bwMode="auto">
          <a:xfrm>
            <a:off x="7747001" y="3929064"/>
            <a:ext cx="384175" cy="1957387"/>
            <a:chOff x="1743" y="2475"/>
            <a:chExt cx="242" cy="1233"/>
          </a:xfrm>
        </p:grpSpPr>
        <p:sp>
          <p:nvSpPr>
            <p:cNvPr id="71475" name="Rectangle 819"/>
            <p:cNvSpPr>
              <a:spLocks noChangeArrowheads="1"/>
            </p:cNvSpPr>
            <p:nvPr/>
          </p:nvSpPr>
          <p:spPr bwMode="auto">
            <a:xfrm>
              <a:off x="1743" y="2741"/>
              <a:ext cx="242" cy="967"/>
            </a:xfrm>
            <a:prstGeom prst="rect">
              <a:avLst/>
            </a:prstGeom>
            <a:solidFill>
              <a:srgbClr val="CCFF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200"/>
            </a:p>
          </p:txBody>
        </p:sp>
        <p:sp>
          <p:nvSpPr>
            <p:cNvPr id="71476" name="Rectangle 820"/>
            <p:cNvSpPr>
              <a:spLocks noChangeArrowheads="1"/>
            </p:cNvSpPr>
            <p:nvPr/>
          </p:nvSpPr>
          <p:spPr bwMode="auto">
            <a:xfrm>
              <a:off x="1743" y="2475"/>
              <a:ext cx="242" cy="262"/>
            </a:xfrm>
            <a:prstGeom prst="rect">
              <a:avLst/>
            </a:prstGeom>
            <a:solidFill>
              <a:srgbClr val="CCFF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X</a:t>
              </a:r>
            </a:p>
          </p:txBody>
        </p:sp>
        <p:sp>
          <p:nvSpPr>
            <p:cNvPr id="71477" name="Oval 821"/>
            <p:cNvSpPr>
              <a:spLocks noChangeArrowheads="1"/>
            </p:cNvSpPr>
            <p:nvPr/>
          </p:nvSpPr>
          <p:spPr bwMode="auto">
            <a:xfrm>
              <a:off x="1767" y="2789"/>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1</a:t>
              </a:r>
            </a:p>
          </p:txBody>
        </p:sp>
        <p:sp>
          <p:nvSpPr>
            <p:cNvPr id="71478" name="Oval 822"/>
            <p:cNvSpPr>
              <a:spLocks noChangeArrowheads="1"/>
            </p:cNvSpPr>
            <p:nvPr/>
          </p:nvSpPr>
          <p:spPr bwMode="auto">
            <a:xfrm>
              <a:off x="1767" y="3007"/>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2</a:t>
              </a:r>
            </a:p>
          </p:txBody>
        </p:sp>
        <p:sp>
          <p:nvSpPr>
            <p:cNvPr id="71479" name="Oval 823"/>
            <p:cNvSpPr>
              <a:spLocks noChangeArrowheads="1"/>
            </p:cNvSpPr>
            <p:nvPr/>
          </p:nvSpPr>
          <p:spPr bwMode="auto">
            <a:xfrm>
              <a:off x="1767" y="3224"/>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3</a:t>
              </a:r>
            </a:p>
          </p:txBody>
        </p:sp>
        <p:sp>
          <p:nvSpPr>
            <p:cNvPr id="71480" name="Oval 824"/>
            <p:cNvSpPr>
              <a:spLocks noChangeArrowheads="1"/>
            </p:cNvSpPr>
            <p:nvPr/>
          </p:nvSpPr>
          <p:spPr bwMode="auto">
            <a:xfrm>
              <a:off x="1767" y="3442"/>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4</a:t>
              </a:r>
            </a:p>
          </p:txBody>
        </p:sp>
      </p:grpSp>
      <p:grpSp>
        <p:nvGrpSpPr>
          <p:cNvPr id="71481" name="Group 825"/>
          <p:cNvGrpSpPr>
            <a:grpSpLocks/>
          </p:cNvGrpSpPr>
          <p:nvPr/>
        </p:nvGrpSpPr>
        <p:grpSpPr bwMode="auto">
          <a:xfrm>
            <a:off x="6634164" y="3929064"/>
            <a:ext cx="384175" cy="1957387"/>
            <a:chOff x="1743" y="2475"/>
            <a:chExt cx="242" cy="1233"/>
          </a:xfrm>
        </p:grpSpPr>
        <p:sp>
          <p:nvSpPr>
            <p:cNvPr id="71482" name="Rectangle 826"/>
            <p:cNvSpPr>
              <a:spLocks noChangeArrowheads="1"/>
            </p:cNvSpPr>
            <p:nvPr/>
          </p:nvSpPr>
          <p:spPr bwMode="auto">
            <a:xfrm>
              <a:off x="1743" y="2741"/>
              <a:ext cx="242" cy="967"/>
            </a:xfrm>
            <a:prstGeom prst="rect">
              <a:avLst/>
            </a:prstGeom>
            <a:solidFill>
              <a:srgbClr val="CCFF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200"/>
            </a:p>
          </p:txBody>
        </p:sp>
        <p:sp>
          <p:nvSpPr>
            <p:cNvPr id="71483" name="Rectangle 827"/>
            <p:cNvSpPr>
              <a:spLocks noChangeArrowheads="1"/>
            </p:cNvSpPr>
            <p:nvPr/>
          </p:nvSpPr>
          <p:spPr bwMode="auto">
            <a:xfrm>
              <a:off x="1743" y="2475"/>
              <a:ext cx="242" cy="262"/>
            </a:xfrm>
            <a:prstGeom prst="rect">
              <a:avLst/>
            </a:prstGeom>
            <a:solidFill>
              <a:srgbClr val="CCFFFF"/>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X</a:t>
              </a:r>
            </a:p>
          </p:txBody>
        </p:sp>
        <p:sp>
          <p:nvSpPr>
            <p:cNvPr id="71484" name="Oval 828"/>
            <p:cNvSpPr>
              <a:spLocks noChangeArrowheads="1"/>
            </p:cNvSpPr>
            <p:nvPr/>
          </p:nvSpPr>
          <p:spPr bwMode="auto">
            <a:xfrm>
              <a:off x="1767" y="2789"/>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1</a:t>
              </a:r>
            </a:p>
          </p:txBody>
        </p:sp>
        <p:sp>
          <p:nvSpPr>
            <p:cNvPr id="71485" name="Oval 829"/>
            <p:cNvSpPr>
              <a:spLocks noChangeArrowheads="1"/>
            </p:cNvSpPr>
            <p:nvPr/>
          </p:nvSpPr>
          <p:spPr bwMode="auto">
            <a:xfrm>
              <a:off x="1767" y="3007"/>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2</a:t>
              </a:r>
            </a:p>
          </p:txBody>
        </p:sp>
        <p:sp>
          <p:nvSpPr>
            <p:cNvPr id="71486" name="Oval 830"/>
            <p:cNvSpPr>
              <a:spLocks noChangeArrowheads="1"/>
            </p:cNvSpPr>
            <p:nvPr/>
          </p:nvSpPr>
          <p:spPr bwMode="auto">
            <a:xfrm>
              <a:off x="1767" y="3224"/>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3</a:t>
              </a:r>
            </a:p>
          </p:txBody>
        </p:sp>
        <p:sp>
          <p:nvSpPr>
            <p:cNvPr id="71487" name="Oval 831"/>
            <p:cNvSpPr>
              <a:spLocks noChangeArrowheads="1"/>
            </p:cNvSpPr>
            <p:nvPr/>
          </p:nvSpPr>
          <p:spPr bwMode="auto">
            <a:xfrm>
              <a:off x="1767" y="3442"/>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4</a:t>
              </a:r>
            </a:p>
          </p:txBody>
        </p:sp>
      </p:grpSp>
      <p:grpSp>
        <p:nvGrpSpPr>
          <p:cNvPr id="71495" name="Group 839"/>
          <p:cNvGrpSpPr>
            <a:grpSpLocks/>
          </p:cNvGrpSpPr>
          <p:nvPr/>
        </p:nvGrpSpPr>
        <p:grpSpPr bwMode="auto">
          <a:xfrm>
            <a:off x="6634164" y="3929064"/>
            <a:ext cx="384175" cy="1957387"/>
            <a:chOff x="1743" y="2475"/>
            <a:chExt cx="242" cy="1233"/>
          </a:xfrm>
        </p:grpSpPr>
        <p:sp>
          <p:nvSpPr>
            <p:cNvPr id="71496" name="Rectangle 840"/>
            <p:cNvSpPr>
              <a:spLocks noChangeArrowheads="1"/>
            </p:cNvSpPr>
            <p:nvPr/>
          </p:nvSpPr>
          <p:spPr bwMode="auto">
            <a:xfrm>
              <a:off x="1743" y="2741"/>
              <a:ext cx="242" cy="967"/>
            </a:xfrm>
            <a:prstGeom prst="rect">
              <a:avLst/>
            </a:prstGeom>
            <a:solidFill>
              <a:srgbClr val="FF99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200"/>
            </a:p>
          </p:txBody>
        </p:sp>
        <p:sp>
          <p:nvSpPr>
            <p:cNvPr id="71497" name="Rectangle 841"/>
            <p:cNvSpPr>
              <a:spLocks noChangeArrowheads="1"/>
            </p:cNvSpPr>
            <p:nvPr/>
          </p:nvSpPr>
          <p:spPr bwMode="auto">
            <a:xfrm>
              <a:off x="1743" y="2475"/>
              <a:ext cx="242" cy="262"/>
            </a:xfrm>
            <a:prstGeom prst="rect">
              <a:avLst/>
            </a:prstGeom>
            <a:solidFill>
              <a:srgbClr val="FF99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Y</a:t>
              </a:r>
            </a:p>
          </p:txBody>
        </p:sp>
        <p:sp>
          <p:nvSpPr>
            <p:cNvPr id="71498" name="Oval 842"/>
            <p:cNvSpPr>
              <a:spLocks noChangeArrowheads="1"/>
            </p:cNvSpPr>
            <p:nvPr/>
          </p:nvSpPr>
          <p:spPr bwMode="auto">
            <a:xfrm>
              <a:off x="1767" y="2789"/>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5</a:t>
              </a:r>
            </a:p>
          </p:txBody>
        </p:sp>
        <p:sp>
          <p:nvSpPr>
            <p:cNvPr id="71499" name="Oval 843"/>
            <p:cNvSpPr>
              <a:spLocks noChangeArrowheads="1"/>
            </p:cNvSpPr>
            <p:nvPr/>
          </p:nvSpPr>
          <p:spPr bwMode="auto">
            <a:xfrm>
              <a:off x="1767" y="3007"/>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6</a:t>
              </a:r>
            </a:p>
          </p:txBody>
        </p:sp>
        <p:sp>
          <p:nvSpPr>
            <p:cNvPr id="71500" name="Oval 844"/>
            <p:cNvSpPr>
              <a:spLocks noChangeArrowheads="1"/>
            </p:cNvSpPr>
            <p:nvPr/>
          </p:nvSpPr>
          <p:spPr bwMode="auto">
            <a:xfrm>
              <a:off x="1767" y="3224"/>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7</a:t>
              </a:r>
            </a:p>
          </p:txBody>
        </p:sp>
        <p:sp>
          <p:nvSpPr>
            <p:cNvPr id="71501" name="Oval 845"/>
            <p:cNvSpPr>
              <a:spLocks noChangeArrowheads="1"/>
            </p:cNvSpPr>
            <p:nvPr/>
          </p:nvSpPr>
          <p:spPr bwMode="auto">
            <a:xfrm>
              <a:off x="1767" y="3442"/>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8</a:t>
              </a:r>
            </a:p>
          </p:txBody>
        </p:sp>
      </p:grpSp>
      <p:grpSp>
        <p:nvGrpSpPr>
          <p:cNvPr id="71502" name="Group 846"/>
          <p:cNvGrpSpPr>
            <a:grpSpLocks/>
          </p:cNvGrpSpPr>
          <p:nvPr/>
        </p:nvGrpSpPr>
        <p:grpSpPr bwMode="auto">
          <a:xfrm>
            <a:off x="7747001" y="3929064"/>
            <a:ext cx="384175" cy="1957387"/>
            <a:chOff x="1743" y="2475"/>
            <a:chExt cx="242" cy="1233"/>
          </a:xfrm>
        </p:grpSpPr>
        <p:sp>
          <p:nvSpPr>
            <p:cNvPr id="71503" name="Rectangle 847"/>
            <p:cNvSpPr>
              <a:spLocks noChangeArrowheads="1"/>
            </p:cNvSpPr>
            <p:nvPr/>
          </p:nvSpPr>
          <p:spPr bwMode="auto">
            <a:xfrm>
              <a:off x="1743" y="2741"/>
              <a:ext cx="242" cy="967"/>
            </a:xfrm>
            <a:prstGeom prst="rect">
              <a:avLst/>
            </a:prstGeom>
            <a:solidFill>
              <a:srgbClr val="FF99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200"/>
            </a:p>
          </p:txBody>
        </p:sp>
        <p:sp>
          <p:nvSpPr>
            <p:cNvPr id="71504" name="Rectangle 848"/>
            <p:cNvSpPr>
              <a:spLocks noChangeArrowheads="1"/>
            </p:cNvSpPr>
            <p:nvPr/>
          </p:nvSpPr>
          <p:spPr bwMode="auto">
            <a:xfrm>
              <a:off x="1743" y="2475"/>
              <a:ext cx="242" cy="262"/>
            </a:xfrm>
            <a:prstGeom prst="rect">
              <a:avLst/>
            </a:prstGeom>
            <a:solidFill>
              <a:srgbClr val="FF99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Y</a:t>
              </a:r>
            </a:p>
          </p:txBody>
        </p:sp>
        <p:sp>
          <p:nvSpPr>
            <p:cNvPr id="71505" name="Oval 849"/>
            <p:cNvSpPr>
              <a:spLocks noChangeArrowheads="1"/>
            </p:cNvSpPr>
            <p:nvPr/>
          </p:nvSpPr>
          <p:spPr bwMode="auto">
            <a:xfrm>
              <a:off x="1767" y="2789"/>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5</a:t>
              </a:r>
            </a:p>
          </p:txBody>
        </p:sp>
        <p:sp>
          <p:nvSpPr>
            <p:cNvPr id="71506" name="Oval 850"/>
            <p:cNvSpPr>
              <a:spLocks noChangeArrowheads="1"/>
            </p:cNvSpPr>
            <p:nvPr/>
          </p:nvSpPr>
          <p:spPr bwMode="auto">
            <a:xfrm>
              <a:off x="1767" y="3007"/>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6</a:t>
              </a:r>
            </a:p>
          </p:txBody>
        </p:sp>
        <p:sp>
          <p:nvSpPr>
            <p:cNvPr id="71507" name="Oval 851"/>
            <p:cNvSpPr>
              <a:spLocks noChangeArrowheads="1"/>
            </p:cNvSpPr>
            <p:nvPr/>
          </p:nvSpPr>
          <p:spPr bwMode="auto">
            <a:xfrm>
              <a:off x="1767" y="3224"/>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7</a:t>
              </a:r>
            </a:p>
          </p:txBody>
        </p:sp>
        <p:sp>
          <p:nvSpPr>
            <p:cNvPr id="71508" name="Oval 852"/>
            <p:cNvSpPr>
              <a:spLocks noChangeArrowheads="1"/>
            </p:cNvSpPr>
            <p:nvPr/>
          </p:nvSpPr>
          <p:spPr bwMode="auto">
            <a:xfrm>
              <a:off x="1767" y="3442"/>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8</a:t>
              </a:r>
            </a:p>
          </p:txBody>
        </p:sp>
      </p:grpSp>
      <p:grpSp>
        <p:nvGrpSpPr>
          <p:cNvPr id="71509" name="Group 853"/>
          <p:cNvGrpSpPr>
            <a:grpSpLocks/>
          </p:cNvGrpSpPr>
          <p:nvPr/>
        </p:nvGrpSpPr>
        <p:grpSpPr bwMode="auto">
          <a:xfrm>
            <a:off x="8823326" y="3929064"/>
            <a:ext cx="384175" cy="1957387"/>
            <a:chOff x="1743" y="2475"/>
            <a:chExt cx="242" cy="1233"/>
          </a:xfrm>
        </p:grpSpPr>
        <p:sp>
          <p:nvSpPr>
            <p:cNvPr id="71510" name="Rectangle 854"/>
            <p:cNvSpPr>
              <a:spLocks noChangeArrowheads="1"/>
            </p:cNvSpPr>
            <p:nvPr/>
          </p:nvSpPr>
          <p:spPr bwMode="auto">
            <a:xfrm>
              <a:off x="1743" y="2741"/>
              <a:ext cx="242" cy="967"/>
            </a:xfrm>
            <a:prstGeom prst="rect">
              <a:avLst/>
            </a:prstGeom>
            <a:solidFill>
              <a:srgbClr val="FF99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200"/>
            </a:p>
          </p:txBody>
        </p:sp>
        <p:sp>
          <p:nvSpPr>
            <p:cNvPr id="71511" name="Rectangle 855"/>
            <p:cNvSpPr>
              <a:spLocks noChangeArrowheads="1"/>
            </p:cNvSpPr>
            <p:nvPr/>
          </p:nvSpPr>
          <p:spPr bwMode="auto">
            <a:xfrm>
              <a:off x="1743" y="2475"/>
              <a:ext cx="242" cy="262"/>
            </a:xfrm>
            <a:prstGeom prst="rect">
              <a:avLst/>
            </a:prstGeom>
            <a:solidFill>
              <a:srgbClr val="FF99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Y</a:t>
              </a:r>
            </a:p>
          </p:txBody>
        </p:sp>
        <p:sp>
          <p:nvSpPr>
            <p:cNvPr id="71512" name="Oval 856"/>
            <p:cNvSpPr>
              <a:spLocks noChangeArrowheads="1"/>
            </p:cNvSpPr>
            <p:nvPr/>
          </p:nvSpPr>
          <p:spPr bwMode="auto">
            <a:xfrm>
              <a:off x="1767" y="2789"/>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5</a:t>
              </a:r>
            </a:p>
          </p:txBody>
        </p:sp>
        <p:sp>
          <p:nvSpPr>
            <p:cNvPr id="71513" name="Oval 857"/>
            <p:cNvSpPr>
              <a:spLocks noChangeArrowheads="1"/>
            </p:cNvSpPr>
            <p:nvPr/>
          </p:nvSpPr>
          <p:spPr bwMode="auto">
            <a:xfrm>
              <a:off x="1767" y="3007"/>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6</a:t>
              </a:r>
            </a:p>
          </p:txBody>
        </p:sp>
        <p:sp>
          <p:nvSpPr>
            <p:cNvPr id="71514" name="Oval 858"/>
            <p:cNvSpPr>
              <a:spLocks noChangeArrowheads="1"/>
            </p:cNvSpPr>
            <p:nvPr/>
          </p:nvSpPr>
          <p:spPr bwMode="auto">
            <a:xfrm>
              <a:off x="1767" y="3224"/>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7</a:t>
              </a:r>
            </a:p>
          </p:txBody>
        </p:sp>
        <p:sp>
          <p:nvSpPr>
            <p:cNvPr id="71515" name="Oval 859"/>
            <p:cNvSpPr>
              <a:spLocks noChangeArrowheads="1"/>
            </p:cNvSpPr>
            <p:nvPr/>
          </p:nvSpPr>
          <p:spPr bwMode="auto">
            <a:xfrm>
              <a:off x="1767" y="3442"/>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8</a:t>
              </a:r>
            </a:p>
          </p:txBody>
        </p:sp>
      </p:grpSp>
      <p:grpSp>
        <p:nvGrpSpPr>
          <p:cNvPr id="71516" name="Group 860"/>
          <p:cNvGrpSpPr>
            <a:grpSpLocks/>
          </p:cNvGrpSpPr>
          <p:nvPr/>
        </p:nvGrpSpPr>
        <p:grpSpPr bwMode="auto">
          <a:xfrm>
            <a:off x="9551989" y="3929064"/>
            <a:ext cx="384175" cy="1957387"/>
            <a:chOff x="1743" y="2475"/>
            <a:chExt cx="242" cy="1233"/>
          </a:xfrm>
        </p:grpSpPr>
        <p:sp>
          <p:nvSpPr>
            <p:cNvPr id="71517" name="Rectangle 861"/>
            <p:cNvSpPr>
              <a:spLocks noChangeArrowheads="1"/>
            </p:cNvSpPr>
            <p:nvPr/>
          </p:nvSpPr>
          <p:spPr bwMode="auto">
            <a:xfrm>
              <a:off x="1743" y="2741"/>
              <a:ext cx="242" cy="967"/>
            </a:xfrm>
            <a:prstGeom prst="rect">
              <a:avLst/>
            </a:prstGeom>
            <a:solidFill>
              <a:srgbClr val="FF99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200"/>
            </a:p>
          </p:txBody>
        </p:sp>
        <p:sp>
          <p:nvSpPr>
            <p:cNvPr id="71518" name="Rectangle 862"/>
            <p:cNvSpPr>
              <a:spLocks noChangeArrowheads="1"/>
            </p:cNvSpPr>
            <p:nvPr/>
          </p:nvSpPr>
          <p:spPr bwMode="auto">
            <a:xfrm>
              <a:off x="1743" y="2475"/>
              <a:ext cx="242" cy="262"/>
            </a:xfrm>
            <a:prstGeom prst="rect">
              <a:avLst/>
            </a:prstGeom>
            <a:solidFill>
              <a:srgbClr val="FF99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Y</a:t>
              </a:r>
            </a:p>
          </p:txBody>
        </p:sp>
        <p:sp>
          <p:nvSpPr>
            <p:cNvPr id="71519" name="Oval 863"/>
            <p:cNvSpPr>
              <a:spLocks noChangeArrowheads="1"/>
            </p:cNvSpPr>
            <p:nvPr/>
          </p:nvSpPr>
          <p:spPr bwMode="auto">
            <a:xfrm>
              <a:off x="1767" y="2789"/>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5</a:t>
              </a:r>
            </a:p>
          </p:txBody>
        </p:sp>
        <p:sp>
          <p:nvSpPr>
            <p:cNvPr id="71520" name="Oval 864"/>
            <p:cNvSpPr>
              <a:spLocks noChangeArrowheads="1"/>
            </p:cNvSpPr>
            <p:nvPr/>
          </p:nvSpPr>
          <p:spPr bwMode="auto">
            <a:xfrm>
              <a:off x="1767" y="3007"/>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6</a:t>
              </a:r>
            </a:p>
          </p:txBody>
        </p:sp>
        <p:sp>
          <p:nvSpPr>
            <p:cNvPr id="71521" name="Oval 865"/>
            <p:cNvSpPr>
              <a:spLocks noChangeArrowheads="1"/>
            </p:cNvSpPr>
            <p:nvPr/>
          </p:nvSpPr>
          <p:spPr bwMode="auto">
            <a:xfrm>
              <a:off x="1767" y="3224"/>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7</a:t>
              </a:r>
            </a:p>
          </p:txBody>
        </p:sp>
        <p:sp>
          <p:nvSpPr>
            <p:cNvPr id="71522" name="Oval 866"/>
            <p:cNvSpPr>
              <a:spLocks noChangeArrowheads="1"/>
            </p:cNvSpPr>
            <p:nvPr/>
          </p:nvSpPr>
          <p:spPr bwMode="auto">
            <a:xfrm>
              <a:off x="1767" y="3442"/>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8</a:t>
              </a:r>
            </a:p>
          </p:txBody>
        </p:sp>
      </p:grpSp>
      <p:grpSp>
        <p:nvGrpSpPr>
          <p:cNvPr id="71523" name="Group 867"/>
          <p:cNvGrpSpPr>
            <a:grpSpLocks/>
          </p:cNvGrpSpPr>
          <p:nvPr/>
        </p:nvGrpSpPr>
        <p:grpSpPr bwMode="auto">
          <a:xfrm>
            <a:off x="8823326" y="3929064"/>
            <a:ext cx="384175" cy="1957387"/>
            <a:chOff x="1743" y="2475"/>
            <a:chExt cx="242" cy="1233"/>
          </a:xfrm>
        </p:grpSpPr>
        <p:sp>
          <p:nvSpPr>
            <p:cNvPr id="71524" name="Rectangle 868"/>
            <p:cNvSpPr>
              <a:spLocks noChangeArrowheads="1"/>
            </p:cNvSpPr>
            <p:nvPr/>
          </p:nvSpPr>
          <p:spPr bwMode="auto">
            <a:xfrm>
              <a:off x="1743" y="2741"/>
              <a:ext cx="242" cy="967"/>
            </a:xfrm>
            <a:prstGeom prst="rect">
              <a:avLst/>
            </a:prstGeom>
            <a:solidFill>
              <a:srgbClr val="CC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200"/>
            </a:p>
          </p:txBody>
        </p:sp>
        <p:sp>
          <p:nvSpPr>
            <p:cNvPr id="71525" name="Rectangle 869"/>
            <p:cNvSpPr>
              <a:spLocks noChangeArrowheads="1"/>
            </p:cNvSpPr>
            <p:nvPr/>
          </p:nvSpPr>
          <p:spPr bwMode="auto">
            <a:xfrm>
              <a:off x="1743" y="2475"/>
              <a:ext cx="242" cy="262"/>
            </a:xfrm>
            <a:prstGeom prst="rect">
              <a:avLst/>
            </a:prstGeom>
            <a:solidFill>
              <a:srgbClr val="CC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Z</a:t>
              </a:r>
            </a:p>
          </p:txBody>
        </p:sp>
        <p:sp>
          <p:nvSpPr>
            <p:cNvPr id="71526" name="Oval 870"/>
            <p:cNvSpPr>
              <a:spLocks noChangeArrowheads="1"/>
            </p:cNvSpPr>
            <p:nvPr/>
          </p:nvSpPr>
          <p:spPr bwMode="auto">
            <a:xfrm>
              <a:off x="1767" y="2789"/>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5</a:t>
              </a:r>
            </a:p>
          </p:txBody>
        </p:sp>
        <p:sp>
          <p:nvSpPr>
            <p:cNvPr id="71527" name="Oval 871"/>
            <p:cNvSpPr>
              <a:spLocks noChangeArrowheads="1"/>
            </p:cNvSpPr>
            <p:nvPr/>
          </p:nvSpPr>
          <p:spPr bwMode="auto">
            <a:xfrm>
              <a:off x="1767" y="3007"/>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2</a:t>
              </a:r>
            </a:p>
          </p:txBody>
        </p:sp>
        <p:sp>
          <p:nvSpPr>
            <p:cNvPr id="71528" name="Oval 872"/>
            <p:cNvSpPr>
              <a:spLocks noChangeArrowheads="1"/>
            </p:cNvSpPr>
            <p:nvPr/>
          </p:nvSpPr>
          <p:spPr bwMode="auto">
            <a:xfrm>
              <a:off x="1767" y="3224"/>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3</a:t>
              </a:r>
            </a:p>
          </p:txBody>
        </p:sp>
        <p:sp>
          <p:nvSpPr>
            <p:cNvPr id="71529" name="Oval 873"/>
            <p:cNvSpPr>
              <a:spLocks noChangeArrowheads="1"/>
            </p:cNvSpPr>
            <p:nvPr/>
          </p:nvSpPr>
          <p:spPr bwMode="auto">
            <a:xfrm>
              <a:off x="1767" y="3442"/>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8</a:t>
              </a:r>
            </a:p>
          </p:txBody>
        </p:sp>
      </p:grpSp>
      <p:grpSp>
        <p:nvGrpSpPr>
          <p:cNvPr id="71530" name="Group 874"/>
          <p:cNvGrpSpPr>
            <a:grpSpLocks/>
          </p:cNvGrpSpPr>
          <p:nvPr/>
        </p:nvGrpSpPr>
        <p:grpSpPr bwMode="auto">
          <a:xfrm>
            <a:off x="9551989" y="3929064"/>
            <a:ext cx="384175" cy="1957387"/>
            <a:chOff x="1743" y="2475"/>
            <a:chExt cx="242" cy="1233"/>
          </a:xfrm>
        </p:grpSpPr>
        <p:sp>
          <p:nvSpPr>
            <p:cNvPr id="71531" name="Rectangle 875"/>
            <p:cNvSpPr>
              <a:spLocks noChangeArrowheads="1"/>
            </p:cNvSpPr>
            <p:nvPr/>
          </p:nvSpPr>
          <p:spPr bwMode="auto">
            <a:xfrm>
              <a:off x="1743" y="2741"/>
              <a:ext cx="242" cy="967"/>
            </a:xfrm>
            <a:prstGeom prst="rect">
              <a:avLst/>
            </a:prstGeom>
            <a:solidFill>
              <a:srgbClr val="CC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200"/>
            </a:p>
          </p:txBody>
        </p:sp>
        <p:sp>
          <p:nvSpPr>
            <p:cNvPr id="71532" name="Rectangle 876"/>
            <p:cNvSpPr>
              <a:spLocks noChangeArrowheads="1"/>
            </p:cNvSpPr>
            <p:nvPr/>
          </p:nvSpPr>
          <p:spPr bwMode="auto">
            <a:xfrm>
              <a:off x="1743" y="2475"/>
              <a:ext cx="242" cy="262"/>
            </a:xfrm>
            <a:prstGeom prst="rect">
              <a:avLst/>
            </a:prstGeom>
            <a:solidFill>
              <a:srgbClr val="CC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Z</a:t>
              </a:r>
            </a:p>
          </p:txBody>
        </p:sp>
        <p:sp>
          <p:nvSpPr>
            <p:cNvPr id="71533" name="Oval 877"/>
            <p:cNvSpPr>
              <a:spLocks noChangeArrowheads="1"/>
            </p:cNvSpPr>
            <p:nvPr/>
          </p:nvSpPr>
          <p:spPr bwMode="auto">
            <a:xfrm>
              <a:off x="1767" y="2789"/>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5</a:t>
              </a:r>
            </a:p>
          </p:txBody>
        </p:sp>
        <p:sp>
          <p:nvSpPr>
            <p:cNvPr id="71534" name="Oval 878"/>
            <p:cNvSpPr>
              <a:spLocks noChangeArrowheads="1"/>
            </p:cNvSpPr>
            <p:nvPr/>
          </p:nvSpPr>
          <p:spPr bwMode="auto">
            <a:xfrm>
              <a:off x="1767" y="3007"/>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2</a:t>
              </a:r>
            </a:p>
          </p:txBody>
        </p:sp>
        <p:sp>
          <p:nvSpPr>
            <p:cNvPr id="71535" name="Oval 879"/>
            <p:cNvSpPr>
              <a:spLocks noChangeArrowheads="1"/>
            </p:cNvSpPr>
            <p:nvPr/>
          </p:nvSpPr>
          <p:spPr bwMode="auto">
            <a:xfrm>
              <a:off x="1767" y="3224"/>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3</a:t>
              </a:r>
            </a:p>
          </p:txBody>
        </p:sp>
        <p:sp>
          <p:nvSpPr>
            <p:cNvPr id="71536" name="Oval 880"/>
            <p:cNvSpPr>
              <a:spLocks noChangeArrowheads="1"/>
            </p:cNvSpPr>
            <p:nvPr/>
          </p:nvSpPr>
          <p:spPr bwMode="auto">
            <a:xfrm>
              <a:off x="1767" y="3442"/>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8</a:t>
              </a:r>
            </a:p>
          </p:txBody>
        </p:sp>
      </p:grpSp>
      <p:grpSp>
        <p:nvGrpSpPr>
          <p:cNvPr id="71460" name="Group 804"/>
          <p:cNvGrpSpPr>
            <a:grpSpLocks/>
          </p:cNvGrpSpPr>
          <p:nvPr/>
        </p:nvGrpSpPr>
        <p:grpSpPr bwMode="auto">
          <a:xfrm>
            <a:off x="7747001" y="3929064"/>
            <a:ext cx="384175" cy="1957387"/>
            <a:chOff x="1743" y="2475"/>
            <a:chExt cx="242" cy="1233"/>
          </a:xfrm>
        </p:grpSpPr>
        <p:sp>
          <p:nvSpPr>
            <p:cNvPr id="71461" name="Rectangle 805"/>
            <p:cNvSpPr>
              <a:spLocks noChangeArrowheads="1"/>
            </p:cNvSpPr>
            <p:nvPr/>
          </p:nvSpPr>
          <p:spPr bwMode="auto">
            <a:xfrm>
              <a:off x="1743" y="2741"/>
              <a:ext cx="242" cy="967"/>
            </a:xfrm>
            <a:prstGeom prst="rect">
              <a:avLst/>
            </a:prstGeom>
            <a:solidFill>
              <a:srgbClr val="CC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2200"/>
            </a:p>
          </p:txBody>
        </p:sp>
        <p:sp>
          <p:nvSpPr>
            <p:cNvPr id="71462" name="Rectangle 806"/>
            <p:cNvSpPr>
              <a:spLocks noChangeArrowheads="1"/>
            </p:cNvSpPr>
            <p:nvPr/>
          </p:nvSpPr>
          <p:spPr bwMode="auto">
            <a:xfrm>
              <a:off x="1743" y="2475"/>
              <a:ext cx="242" cy="262"/>
            </a:xfrm>
            <a:prstGeom prst="rect">
              <a:avLst/>
            </a:prstGeom>
            <a:solidFill>
              <a:srgbClr val="CCFF99"/>
            </a:solidFill>
            <a:ln w="2857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Z</a:t>
              </a:r>
            </a:p>
          </p:txBody>
        </p:sp>
        <p:sp>
          <p:nvSpPr>
            <p:cNvPr id="71463" name="Oval 807"/>
            <p:cNvSpPr>
              <a:spLocks noChangeArrowheads="1"/>
            </p:cNvSpPr>
            <p:nvPr/>
          </p:nvSpPr>
          <p:spPr bwMode="auto">
            <a:xfrm>
              <a:off x="1767" y="2789"/>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5</a:t>
              </a:r>
            </a:p>
          </p:txBody>
        </p:sp>
        <p:sp>
          <p:nvSpPr>
            <p:cNvPr id="71464" name="Oval 808"/>
            <p:cNvSpPr>
              <a:spLocks noChangeArrowheads="1"/>
            </p:cNvSpPr>
            <p:nvPr/>
          </p:nvSpPr>
          <p:spPr bwMode="auto">
            <a:xfrm>
              <a:off x="1767" y="3007"/>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2</a:t>
              </a:r>
            </a:p>
          </p:txBody>
        </p:sp>
        <p:sp>
          <p:nvSpPr>
            <p:cNvPr id="71465" name="Oval 809"/>
            <p:cNvSpPr>
              <a:spLocks noChangeArrowheads="1"/>
            </p:cNvSpPr>
            <p:nvPr/>
          </p:nvSpPr>
          <p:spPr bwMode="auto">
            <a:xfrm>
              <a:off x="1767" y="3224"/>
              <a:ext cx="194" cy="193"/>
            </a:xfrm>
            <a:prstGeom prst="ellipse">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3</a:t>
              </a:r>
            </a:p>
          </p:txBody>
        </p:sp>
        <p:sp>
          <p:nvSpPr>
            <p:cNvPr id="71466" name="Oval 810"/>
            <p:cNvSpPr>
              <a:spLocks noChangeArrowheads="1"/>
            </p:cNvSpPr>
            <p:nvPr/>
          </p:nvSpPr>
          <p:spPr bwMode="auto">
            <a:xfrm>
              <a:off x="1767" y="3442"/>
              <a:ext cx="194" cy="193"/>
            </a:xfrm>
            <a:prstGeom prst="ellipse">
              <a:avLst/>
            </a:prstGeom>
            <a:solidFill>
              <a:srgbClr val="FF9999"/>
            </a:solidFill>
            <a:ln w="2857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r>
                <a:rPr lang="en-US" sz="2200"/>
                <a:t>8</a:t>
              </a:r>
            </a:p>
          </p:txBody>
        </p:sp>
      </p:grpSp>
    </p:spTree>
    <p:extLst>
      <p:ext uri="{BB962C8B-B14F-4D97-AF65-F5344CB8AC3E}">
        <p14:creationId xmlns:p14="http://schemas.microsoft.com/office/powerpoint/2010/main" val="6695611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44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mph" presetSubtype="0" nodeType="clickEffect">
                                  <p:stCondLst>
                                    <p:cond delay="0"/>
                                  </p:stCondLst>
                                  <p:childTnLst>
                                    <p:set>
                                      <p:cBhvr rctx="PPT">
                                        <p:cTn id="10" dur="indefinite"/>
                                        <p:tgtEl>
                                          <p:spTgt spid="71444"/>
                                        </p:tgtEl>
                                        <p:attrNameLst>
                                          <p:attrName>style.opacity</p:attrName>
                                        </p:attrNameLst>
                                      </p:cBhvr>
                                      <p:to>
                                        <p:strVal val="0.5"/>
                                      </p:to>
                                    </p:set>
                                    <p:animEffect filter="image" prLst="opacity: 0.5">
                                      <p:cBhvr rctx="IE">
                                        <p:cTn id="11" dur="indefinite"/>
                                        <p:tgtEl>
                                          <p:spTgt spid="71444"/>
                                        </p:tgtEl>
                                      </p:cBhvr>
                                    </p:animEffect>
                                  </p:childTnLst>
                                </p:cTn>
                              </p:par>
                              <p:par>
                                <p:cTn id="12" presetID="9" presetClass="emph" presetSubtype="0" nodeType="withEffect">
                                  <p:stCondLst>
                                    <p:cond delay="0"/>
                                  </p:stCondLst>
                                  <p:childTnLst>
                                    <p:set>
                                      <p:cBhvr rctx="PPT">
                                        <p:cTn id="13" dur="indefinite"/>
                                        <p:tgtEl>
                                          <p:spTgt spid="71277"/>
                                        </p:tgtEl>
                                        <p:attrNameLst>
                                          <p:attrName>style.opacity</p:attrName>
                                        </p:attrNameLst>
                                      </p:cBhvr>
                                      <p:to>
                                        <p:strVal val="0.5"/>
                                      </p:to>
                                    </p:set>
                                    <p:animEffect filter="image" prLst="opacity: 0.5">
                                      <p:cBhvr rctx="IE">
                                        <p:cTn id="14" dur="indefinite"/>
                                        <p:tgtEl>
                                          <p:spTgt spid="71277"/>
                                        </p:tgtEl>
                                      </p:cBhvr>
                                    </p:animEffect>
                                  </p:childTnLst>
                                </p:cTn>
                              </p:par>
                              <p:par>
                                <p:cTn id="15" presetID="9" presetClass="emph" presetSubtype="0" grpId="0" nodeType="withEffect">
                                  <p:stCondLst>
                                    <p:cond delay="0"/>
                                  </p:stCondLst>
                                  <p:childTnLst>
                                    <p:set>
                                      <p:cBhvr rctx="PPT">
                                        <p:cTn id="16" dur="indefinite"/>
                                        <p:tgtEl>
                                          <p:spTgt spid="71282"/>
                                        </p:tgtEl>
                                        <p:attrNameLst>
                                          <p:attrName>style.opacity</p:attrName>
                                        </p:attrNameLst>
                                      </p:cBhvr>
                                      <p:to>
                                        <p:strVal val="0.5"/>
                                      </p:to>
                                    </p:set>
                                    <p:animEffect filter="image" prLst="opacity: 0.5">
                                      <p:cBhvr rctx="IE">
                                        <p:cTn id="17" dur="indefinite"/>
                                        <p:tgtEl>
                                          <p:spTgt spid="7128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71281"/>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0772"/>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70773"/>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71453"/>
                                        </p:tgtEl>
                                        <p:attrNameLst>
                                          <p:attrName>style.visibility</p:attrName>
                                        </p:attrNameLst>
                                      </p:cBhvr>
                                      <p:to>
                                        <p:strVal val="visible"/>
                                      </p:to>
                                    </p:set>
                                  </p:childTnLst>
                                  <p:subTnLst>
                                    <p:set>
                                      <p:cBhvr override="childStyle">
                                        <p:cTn dur="1" fill="hold" display="0" masterRel="nextClick" afterEffect="1"/>
                                        <p:tgtEl>
                                          <p:spTgt spid="71453"/>
                                        </p:tgtEl>
                                        <p:attrNameLst>
                                          <p:attrName>style.visibility</p:attrName>
                                        </p:attrNameLst>
                                      </p:cBhvr>
                                      <p:to>
                                        <p:strVal val="hidden"/>
                                      </p:to>
                                    </p:set>
                                  </p:subTnLst>
                                </p:cTn>
                              </p:par>
                              <p:par>
                                <p:cTn id="30" presetID="1" presetClass="exit" presetSubtype="0" fill="hold" nodeType="withEffect">
                                  <p:stCondLst>
                                    <p:cond delay="0"/>
                                  </p:stCondLst>
                                  <p:childTnLst>
                                    <p:set>
                                      <p:cBhvr>
                                        <p:cTn id="31" dur="1" fill="hold">
                                          <p:stCondLst>
                                            <p:cond delay="0"/>
                                          </p:stCondLst>
                                        </p:cTn>
                                        <p:tgtEl>
                                          <p:spTgt spid="70772"/>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nodeType="clickEffect">
                                  <p:stCondLst>
                                    <p:cond delay="0"/>
                                  </p:stCondLst>
                                  <p:childTnLst>
                                    <p:set>
                                      <p:cBhvr>
                                        <p:cTn id="35" dur="1" fill="hold">
                                          <p:stCondLst>
                                            <p:cond delay="0"/>
                                          </p:stCondLst>
                                        </p:cTn>
                                        <p:tgtEl>
                                          <p:spTgt spid="71467"/>
                                        </p:tgtEl>
                                        <p:attrNameLst>
                                          <p:attrName>style.visibility</p:attrName>
                                        </p:attrNameLst>
                                      </p:cBhvr>
                                      <p:to>
                                        <p:strVal val="visible"/>
                                      </p:to>
                                    </p:set>
                                  </p:childTnLst>
                                  <p:subTnLst>
                                    <p:set>
                                      <p:cBhvr override="childStyle">
                                        <p:cTn dur="1" fill="hold" display="0" masterRel="nextClick" afterEffect="1"/>
                                        <p:tgtEl>
                                          <p:spTgt spid="71467"/>
                                        </p:tgtEl>
                                        <p:attrNameLst>
                                          <p:attrName>style.visibility</p:attrName>
                                        </p:attrNameLst>
                                      </p:cBhvr>
                                      <p:to>
                                        <p:strVal val="hidden"/>
                                      </p:to>
                                    </p:set>
                                  </p:subTnLst>
                                </p:cTn>
                              </p:par>
                              <p:par>
                                <p:cTn id="36" presetID="1" presetClass="entr" presetSubtype="0" fill="hold" nodeType="withEffect">
                                  <p:stCondLst>
                                    <p:cond delay="0"/>
                                  </p:stCondLst>
                                  <p:childTnLst>
                                    <p:set>
                                      <p:cBhvr>
                                        <p:cTn id="37" dur="1" fill="hold">
                                          <p:stCondLst>
                                            <p:cond delay="0"/>
                                          </p:stCondLst>
                                        </p:cTn>
                                        <p:tgtEl>
                                          <p:spTgt spid="71516"/>
                                        </p:tgtEl>
                                        <p:attrNameLst>
                                          <p:attrName>style.visibility</p:attrName>
                                        </p:attrNameLst>
                                      </p:cBhvr>
                                      <p:to>
                                        <p:strVal val="visible"/>
                                      </p:to>
                                    </p:set>
                                  </p:childTnLst>
                                  <p:subTnLst>
                                    <p:set>
                                      <p:cBhvr override="childStyle">
                                        <p:cTn dur="1" fill="hold" display="0" masterRel="nextClick" afterEffect="1"/>
                                        <p:tgtEl>
                                          <p:spTgt spid="71516"/>
                                        </p:tgtEl>
                                        <p:attrNameLst>
                                          <p:attrName>style.visibility</p:attrName>
                                        </p:attrNameLst>
                                      </p:cBhvr>
                                      <p:to>
                                        <p:strVal val="hidden"/>
                                      </p:to>
                                    </p:set>
                                  </p:subTnLst>
                                </p:cTn>
                              </p:par>
                              <p:par>
                                <p:cTn id="38" presetID="1" presetClass="exit" presetSubtype="0" fill="hold" nodeType="withEffect">
                                  <p:stCondLst>
                                    <p:cond delay="0"/>
                                  </p:stCondLst>
                                  <p:childTnLst>
                                    <p:set>
                                      <p:cBhvr>
                                        <p:cTn id="39" dur="1" fill="hold">
                                          <p:stCondLst>
                                            <p:cond delay="0"/>
                                          </p:stCondLst>
                                        </p:cTn>
                                        <p:tgtEl>
                                          <p:spTgt spid="70773"/>
                                        </p:tgtEl>
                                        <p:attrNameLst>
                                          <p:attrName>style.visibility</p:attrName>
                                        </p:attrNameLst>
                                      </p:cBhvr>
                                      <p:to>
                                        <p:strVal val="hidden"/>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nodeType="clickEffect">
                                  <p:stCondLst>
                                    <p:cond delay="0"/>
                                  </p:stCondLst>
                                  <p:childTnLst>
                                    <p:set>
                                      <p:cBhvr>
                                        <p:cTn id="43" dur="1" fill="hold">
                                          <p:stCondLst>
                                            <p:cond delay="0"/>
                                          </p:stCondLst>
                                        </p:cTn>
                                        <p:tgtEl>
                                          <p:spTgt spid="71474"/>
                                        </p:tgtEl>
                                        <p:attrNameLst>
                                          <p:attrName>style.visibility</p:attrName>
                                        </p:attrNameLst>
                                      </p:cBhvr>
                                      <p:to>
                                        <p:strVal val="visible"/>
                                      </p:to>
                                    </p:set>
                                  </p:childTnLst>
                                  <p:subTnLst>
                                    <p:set>
                                      <p:cBhvr override="childStyle">
                                        <p:cTn dur="1" fill="hold" display="0" masterRel="nextClick" afterEffect="1"/>
                                        <p:tgtEl>
                                          <p:spTgt spid="71474"/>
                                        </p:tgtEl>
                                        <p:attrNameLst>
                                          <p:attrName>style.visibility</p:attrName>
                                        </p:attrNameLst>
                                      </p:cBhvr>
                                      <p:to>
                                        <p:strVal val="hidden"/>
                                      </p:to>
                                    </p:set>
                                  </p:subTnLst>
                                </p:cTn>
                              </p:par>
                              <p:par>
                                <p:cTn id="44" presetID="1" presetClass="entr" presetSubtype="0" fill="hold" nodeType="withEffect">
                                  <p:stCondLst>
                                    <p:cond delay="0"/>
                                  </p:stCondLst>
                                  <p:childTnLst>
                                    <p:set>
                                      <p:cBhvr>
                                        <p:cTn id="45" dur="1" fill="hold">
                                          <p:stCondLst>
                                            <p:cond delay="0"/>
                                          </p:stCondLst>
                                        </p:cTn>
                                        <p:tgtEl>
                                          <p:spTgt spid="71509"/>
                                        </p:tgtEl>
                                        <p:attrNameLst>
                                          <p:attrName>style.visibility</p:attrName>
                                        </p:attrNameLst>
                                      </p:cBhvr>
                                      <p:to>
                                        <p:strVal val="visible"/>
                                      </p:to>
                                    </p:set>
                                  </p:childTnLst>
                                  <p:subTnLst>
                                    <p:set>
                                      <p:cBhvr override="childStyle">
                                        <p:cTn dur="1" fill="hold" display="0" masterRel="nextClick" afterEffect="1"/>
                                        <p:tgtEl>
                                          <p:spTgt spid="71509"/>
                                        </p:tgtEl>
                                        <p:attrNameLst>
                                          <p:attrName>style.visibility</p:attrName>
                                        </p:attrNameLst>
                                      </p:cBhvr>
                                      <p:to>
                                        <p:strVal val="hidden"/>
                                      </p:to>
                                    </p:set>
                                  </p:sub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nodeType="clickEffect">
                                  <p:stCondLst>
                                    <p:cond delay="0"/>
                                  </p:stCondLst>
                                  <p:childTnLst>
                                    <p:set>
                                      <p:cBhvr>
                                        <p:cTn id="49" dur="1" fill="hold">
                                          <p:stCondLst>
                                            <p:cond delay="0"/>
                                          </p:stCondLst>
                                        </p:cTn>
                                        <p:tgtEl>
                                          <p:spTgt spid="71481"/>
                                        </p:tgtEl>
                                        <p:attrNameLst>
                                          <p:attrName>style.visibility</p:attrName>
                                        </p:attrNameLst>
                                      </p:cBhvr>
                                      <p:to>
                                        <p:strVal val="visible"/>
                                      </p:to>
                                    </p:set>
                                  </p:childTnLst>
                                  <p:subTnLst>
                                    <p:set>
                                      <p:cBhvr override="childStyle">
                                        <p:cTn dur="1" fill="hold" display="0" masterRel="nextClick" afterEffect="1"/>
                                        <p:tgtEl>
                                          <p:spTgt spid="71481"/>
                                        </p:tgtEl>
                                        <p:attrNameLst>
                                          <p:attrName>style.visibility</p:attrName>
                                        </p:attrNameLst>
                                      </p:cBhvr>
                                      <p:to>
                                        <p:strVal val="hidden"/>
                                      </p:to>
                                    </p:set>
                                  </p:subTnLst>
                                </p:cTn>
                              </p:par>
                              <p:par>
                                <p:cTn id="50" presetID="1" presetClass="entr" presetSubtype="0" fill="hold" nodeType="withEffect">
                                  <p:stCondLst>
                                    <p:cond delay="0"/>
                                  </p:stCondLst>
                                  <p:childTnLst>
                                    <p:set>
                                      <p:cBhvr>
                                        <p:cTn id="51" dur="1" fill="hold">
                                          <p:stCondLst>
                                            <p:cond delay="0"/>
                                          </p:stCondLst>
                                        </p:cTn>
                                        <p:tgtEl>
                                          <p:spTgt spid="71502"/>
                                        </p:tgtEl>
                                        <p:attrNameLst>
                                          <p:attrName>style.visibility</p:attrName>
                                        </p:attrNameLst>
                                      </p:cBhvr>
                                      <p:to>
                                        <p:strVal val="visible"/>
                                      </p:to>
                                    </p:set>
                                  </p:childTnLst>
                                  <p:subTnLst>
                                    <p:set>
                                      <p:cBhvr override="childStyle">
                                        <p:cTn dur="1" fill="hold" display="0" masterRel="nextClick" afterEffect="1"/>
                                        <p:tgtEl>
                                          <p:spTgt spid="71502"/>
                                        </p:tgtEl>
                                        <p:attrNameLst>
                                          <p:attrName>style.visibility</p:attrName>
                                        </p:attrNameLst>
                                      </p:cBhvr>
                                      <p:to>
                                        <p:strVal val="hidden"/>
                                      </p:to>
                                    </p:set>
                                  </p:sub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nodeType="clickEffect">
                                  <p:stCondLst>
                                    <p:cond delay="0"/>
                                  </p:stCondLst>
                                  <p:childTnLst>
                                    <p:set>
                                      <p:cBhvr>
                                        <p:cTn id="55" dur="1" fill="hold">
                                          <p:stCondLst>
                                            <p:cond delay="0"/>
                                          </p:stCondLst>
                                        </p:cTn>
                                        <p:tgtEl>
                                          <p:spTgt spid="71488"/>
                                        </p:tgtEl>
                                        <p:attrNameLst>
                                          <p:attrName>style.visibility</p:attrName>
                                        </p:attrNameLst>
                                      </p:cBhvr>
                                      <p:to>
                                        <p:strVal val="visible"/>
                                      </p:to>
                                    </p:set>
                                  </p:childTnLst>
                                  <p:subTnLst>
                                    <p:set>
                                      <p:cBhvr override="childStyle">
                                        <p:cTn dur="1" fill="hold" display="0" masterRel="nextClick" afterEffect="1"/>
                                        <p:tgtEl>
                                          <p:spTgt spid="71488"/>
                                        </p:tgtEl>
                                        <p:attrNameLst>
                                          <p:attrName>style.visibility</p:attrName>
                                        </p:attrNameLst>
                                      </p:cBhvr>
                                      <p:to>
                                        <p:strVal val="hidden"/>
                                      </p:to>
                                    </p:set>
                                  </p:subTnLst>
                                </p:cTn>
                              </p:par>
                              <p:par>
                                <p:cTn id="56" presetID="1" presetClass="entr" presetSubtype="0" fill="hold" nodeType="withEffect">
                                  <p:stCondLst>
                                    <p:cond delay="0"/>
                                  </p:stCondLst>
                                  <p:childTnLst>
                                    <p:set>
                                      <p:cBhvr>
                                        <p:cTn id="57" dur="1" fill="hold">
                                          <p:stCondLst>
                                            <p:cond delay="0"/>
                                          </p:stCondLst>
                                        </p:cTn>
                                        <p:tgtEl>
                                          <p:spTgt spid="71495"/>
                                        </p:tgtEl>
                                        <p:attrNameLst>
                                          <p:attrName>style.visibility</p:attrName>
                                        </p:attrNameLst>
                                      </p:cBhvr>
                                      <p:to>
                                        <p:strVal val="visible"/>
                                      </p:to>
                                    </p:set>
                                  </p:childTnLst>
                                  <p:subTnLst>
                                    <p:set>
                                      <p:cBhvr override="childStyle">
                                        <p:cTn dur="1" fill="hold" display="0" masterRel="nextClick" afterEffect="1"/>
                                        <p:tgtEl>
                                          <p:spTgt spid="71495"/>
                                        </p:tgtEl>
                                        <p:attrNameLst>
                                          <p:attrName>style.visibility</p:attrName>
                                        </p:attrNameLst>
                                      </p:cBhvr>
                                      <p:to>
                                        <p:strVal val="hidden"/>
                                      </p:to>
                                    </p:set>
                                  </p:sub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nodeType="clickEffect">
                                  <p:stCondLst>
                                    <p:cond delay="0"/>
                                  </p:stCondLst>
                                  <p:childTnLst>
                                    <p:set>
                                      <p:cBhvr>
                                        <p:cTn id="61" dur="1" fill="hold">
                                          <p:stCondLst>
                                            <p:cond delay="0"/>
                                          </p:stCondLst>
                                        </p:cTn>
                                        <p:tgtEl>
                                          <p:spTgt spid="70737"/>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71452"/>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nodeType="clickEffect">
                                  <p:stCondLst>
                                    <p:cond delay="0"/>
                                  </p:stCondLst>
                                  <p:childTnLst>
                                    <p:set>
                                      <p:cBhvr>
                                        <p:cTn id="67" dur="1" fill="hold">
                                          <p:stCondLst>
                                            <p:cond delay="0"/>
                                          </p:stCondLst>
                                        </p:cTn>
                                        <p:tgtEl>
                                          <p:spTgt spid="70700"/>
                                        </p:tgtEl>
                                        <p:attrNameLst>
                                          <p:attrName>style.visibility</p:attrName>
                                        </p:attrNameLst>
                                      </p:cBhvr>
                                      <p:to>
                                        <p:strVal val="visible"/>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nodeType="clickEffect">
                                  <p:stCondLst>
                                    <p:cond delay="0"/>
                                  </p:stCondLst>
                                  <p:childTnLst>
                                    <p:set>
                                      <p:cBhvr>
                                        <p:cTn id="71" dur="1" fill="hold">
                                          <p:stCondLst>
                                            <p:cond delay="0"/>
                                          </p:stCondLst>
                                        </p:cTn>
                                        <p:tgtEl>
                                          <p:spTgt spid="70753"/>
                                        </p:tgtEl>
                                        <p:attrNameLst>
                                          <p:attrName>style.visibility</p:attrName>
                                        </p:attrNameLst>
                                      </p:cBhvr>
                                      <p:to>
                                        <p:strVal val="visible"/>
                                      </p:to>
                                    </p:set>
                                  </p:childTnLst>
                                </p:cTn>
                              </p:par>
                            </p:childTnLst>
                          </p:cTn>
                        </p:par>
                      </p:childTnLst>
                    </p:cTn>
                  </p:par>
                  <p:par>
                    <p:cTn id="72" fill="hold" nodeType="clickPar">
                      <p:stCondLst>
                        <p:cond delay="indefinite"/>
                      </p:stCondLst>
                      <p:childTnLst>
                        <p:par>
                          <p:cTn id="73" fill="hold" nodeType="withGroup">
                            <p:stCondLst>
                              <p:cond delay="0"/>
                            </p:stCondLst>
                            <p:childTnLst>
                              <p:par>
                                <p:cTn id="74" presetID="1" presetClass="entr" presetSubtype="0" fill="hold" nodeType="clickEffect">
                                  <p:stCondLst>
                                    <p:cond delay="0"/>
                                  </p:stCondLst>
                                  <p:childTnLst>
                                    <p:set>
                                      <p:cBhvr>
                                        <p:cTn id="75" dur="1" fill="hold">
                                          <p:stCondLst>
                                            <p:cond delay="0"/>
                                          </p:stCondLst>
                                        </p:cTn>
                                        <p:tgtEl>
                                          <p:spTgt spid="70702"/>
                                        </p:tgtEl>
                                        <p:attrNameLst>
                                          <p:attrName>style.visibility</p:attrName>
                                        </p:attrNameLst>
                                      </p:cBhvr>
                                      <p:to>
                                        <p:strVal val="visible"/>
                                      </p:to>
                                    </p:set>
                                  </p:childTnLst>
                                </p:cTn>
                              </p:par>
                              <p:par>
                                <p:cTn id="76" presetID="1" presetClass="exit" presetSubtype="0" fill="hold" nodeType="withEffect">
                                  <p:stCondLst>
                                    <p:cond delay="0"/>
                                  </p:stCondLst>
                                  <p:childTnLst>
                                    <p:set>
                                      <p:cBhvr>
                                        <p:cTn id="77" dur="1" fill="hold">
                                          <p:stCondLst>
                                            <p:cond delay="0"/>
                                          </p:stCondLst>
                                        </p:cTn>
                                        <p:tgtEl>
                                          <p:spTgt spid="71452"/>
                                        </p:tgtEl>
                                        <p:attrNameLst>
                                          <p:attrName>style.visibility</p:attrName>
                                        </p:attrNameLst>
                                      </p:cBhvr>
                                      <p:to>
                                        <p:strVal val="hidden"/>
                                      </p:to>
                                    </p:set>
                                  </p:childTnLst>
                                </p:cTn>
                              </p:par>
                              <p:par>
                                <p:cTn id="78" presetID="1" presetClass="exit" presetSubtype="0" fill="hold" nodeType="withEffect">
                                  <p:stCondLst>
                                    <p:cond delay="0"/>
                                  </p:stCondLst>
                                  <p:childTnLst>
                                    <p:set>
                                      <p:cBhvr>
                                        <p:cTn id="79" dur="1" fill="hold">
                                          <p:stCondLst>
                                            <p:cond delay="0"/>
                                          </p:stCondLst>
                                        </p:cTn>
                                        <p:tgtEl>
                                          <p:spTgt spid="70737"/>
                                        </p:tgtEl>
                                        <p:attrNameLst>
                                          <p:attrName>style.visibility</p:attrName>
                                        </p:attrNameLst>
                                      </p:cBhvr>
                                      <p:to>
                                        <p:strVal val="hidden"/>
                                      </p:to>
                                    </p:set>
                                  </p:childTnLst>
                                </p:cTn>
                              </p:par>
                            </p:childTnLst>
                          </p:cTn>
                        </p:par>
                      </p:childTnLst>
                    </p:cTn>
                  </p:par>
                  <p:par>
                    <p:cTn id="80" fill="hold" nodeType="clickPar">
                      <p:stCondLst>
                        <p:cond delay="indefinite"/>
                      </p:stCondLst>
                      <p:childTnLst>
                        <p:par>
                          <p:cTn id="81" fill="hold" nodeType="withGroup">
                            <p:stCondLst>
                              <p:cond delay="0"/>
                            </p:stCondLst>
                            <p:childTnLst>
                              <p:par>
                                <p:cTn id="82" presetID="1" presetClass="entr" presetSubtype="0" fill="hold" nodeType="clickEffect">
                                  <p:stCondLst>
                                    <p:cond delay="0"/>
                                  </p:stCondLst>
                                  <p:childTnLst>
                                    <p:set>
                                      <p:cBhvr>
                                        <p:cTn id="83" dur="1" fill="hold">
                                          <p:stCondLst>
                                            <p:cond delay="0"/>
                                          </p:stCondLst>
                                        </p:cTn>
                                        <p:tgtEl>
                                          <p:spTgt spid="70780"/>
                                        </p:tgtEl>
                                        <p:attrNameLst>
                                          <p:attrName>style.visibility</p:attrName>
                                        </p:attrNameLst>
                                      </p:cBhvr>
                                      <p:to>
                                        <p:strVal val="visible"/>
                                      </p:to>
                                    </p:set>
                                  </p:childTnLst>
                                </p:cTn>
                              </p:par>
                              <p:par>
                                <p:cTn id="84" presetID="1" presetClass="exit" presetSubtype="0" fill="hold" nodeType="withEffect">
                                  <p:stCondLst>
                                    <p:cond delay="0"/>
                                  </p:stCondLst>
                                  <p:childTnLst>
                                    <p:set>
                                      <p:cBhvr>
                                        <p:cTn id="85" dur="1" fill="hold">
                                          <p:stCondLst>
                                            <p:cond delay="0"/>
                                          </p:stCondLst>
                                        </p:cTn>
                                        <p:tgtEl>
                                          <p:spTgt spid="70700"/>
                                        </p:tgtEl>
                                        <p:attrNameLst>
                                          <p:attrName>style.visibility</p:attrName>
                                        </p:attrNameLst>
                                      </p:cBhvr>
                                      <p:to>
                                        <p:strVal val="hidden"/>
                                      </p:to>
                                    </p:set>
                                  </p:childTnLst>
                                </p:cTn>
                              </p:par>
                              <p:par>
                                <p:cTn id="86" presetID="1" presetClass="entr" presetSubtype="0" fill="hold" nodeType="withEffect">
                                  <p:stCondLst>
                                    <p:cond delay="0"/>
                                  </p:stCondLst>
                                  <p:childTnLst>
                                    <p:set>
                                      <p:cBhvr>
                                        <p:cTn id="87" dur="1" fill="hold">
                                          <p:stCondLst>
                                            <p:cond delay="0"/>
                                          </p:stCondLst>
                                        </p:cTn>
                                        <p:tgtEl>
                                          <p:spTgt spid="70779"/>
                                        </p:tgtEl>
                                        <p:attrNameLst>
                                          <p:attrName>style.visibility</p:attrName>
                                        </p:attrNameLst>
                                      </p:cBhvr>
                                      <p:to>
                                        <p:strVal val="visible"/>
                                      </p:to>
                                    </p:set>
                                  </p:childTnLst>
                                </p:cTn>
                              </p:par>
                            </p:childTnLst>
                          </p:cTn>
                        </p:par>
                      </p:childTnLst>
                    </p:cTn>
                  </p:par>
                  <p:par>
                    <p:cTn id="88" fill="hold" nodeType="clickPar">
                      <p:stCondLst>
                        <p:cond delay="indefinite"/>
                      </p:stCondLst>
                      <p:childTnLst>
                        <p:par>
                          <p:cTn id="89" fill="hold" nodeType="withGroup">
                            <p:stCondLst>
                              <p:cond delay="0"/>
                            </p:stCondLst>
                            <p:childTnLst>
                              <p:par>
                                <p:cTn id="90" presetID="1" presetClass="entr" presetSubtype="0" fill="hold" nodeType="clickEffect">
                                  <p:stCondLst>
                                    <p:cond delay="0"/>
                                  </p:stCondLst>
                                  <p:childTnLst>
                                    <p:set>
                                      <p:cBhvr>
                                        <p:cTn id="91" dur="1" fill="hold">
                                          <p:stCondLst>
                                            <p:cond delay="0"/>
                                          </p:stCondLst>
                                        </p:cTn>
                                        <p:tgtEl>
                                          <p:spTgt spid="70751"/>
                                        </p:tgtEl>
                                        <p:attrNameLst>
                                          <p:attrName>style.visibility</p:attrName>
                                        </p:attrNameLst>
                                      </p:cBhvr>
                                      <p:to>
                                        <p:strVal val="visible"/>
                                      </p:to>
                                    </p:set>
                                  </p:childTnLst>
                                </p:cTn>
                              </p:par>
                            </p:childTnLst>
                          </p:cTn>
                        </p:par>
                      </p:childTnLst>
                    </p:cTn>
                  </p:par>
                  <p:par>
                    <p:cTn id="92" fill="hold" nodeType="clickPar">
                      <p:stCondLst>
                        <p:cond delay="indefinite"/>
                      </p:stCondLst>
                      <p:childTnLst>
                        <p:par>
                          <p:cTn id="93" fill="hold" nodeType="withGroup">
                            <p:stCondLst>
                              <p:cond delay="0"/>
                            </p:stCondLst>
                            <p:childTnLst>
                              <p:par>
                                <p:cTn id="94" presetID="1" presetClass="exit" presetSubtype="0" fill="hold" nodeType="clickEffect">
                                  <p:stCondLst>
                                    <p:cond delay="0"/>
                                  </p:stCondLst>
                                  <p:childTnLst>
                                    <p:set>
                                      <p:cBhvr>
                                        <p:cTn id="95" dur="1" fill="hold">
                                          <p:stCondLst>
                                            <p:cond delay="0"/>
                                          </p:stCondLst>
                                        </p:cTn>
                                        <p:tgtEl>
                                          <p:spTgt spid="70780"/>
                                        </p:tgtEl>
                                        <p:attrNameLst>
                                          <p:attrName>style.visibility</p:attrName>
                                        </p:attrNameLst>
                                      </p:cBhvr>
                                      <p:to>
                                        <p:strVal val="hidden"/>
                                      </p:to>
                                    </p:set>
                                  </p:childTnLst>
                                </p:cTn>
                              </p:par>
                              <p:par>
                                <p:cTn id="96" presetID="1" presetClass="entr" presetSubtype="0" fill="hold" nodeType="withEffect">
                                  <p:stCondLst>
                                    <p:cond delay="0"/>
                                  </p:stCondLst>
                                  <p:childTnLst>
                                    <p:set>
                                      <p:cBhvr>
                                        <p:cTn id="97" dur="1" fill="hold">
                                          <p:stCondLst>
                                            <p:cond delay="0"/>
                                          </p:stCondLst>
                                        </p:cTn>
                                        <p:tgtEl>
                                          <p:spTgt spid="71530"/>
                                        </p:tgtEl>
                                        <p:attrNameLst>
                                          <p:attrName>style.visibility</p:attrName>
                                        </p:attrNameLst>
                                      </p:cBhvr>
                                      <p:to>
                                        <p:strVal val="visible"/>
                                      </p:to>
                                    </p:set>
                                  </p:childTnLst>
                                  <p:subTnLst>
                                    <p:set>
                                      <p:cBhvr override="childStyle">
                                        <p:cTn dur="1" fill="hold" display="0" masterRel="nextClick" afterEffect="1"/>
                                        <p:tgtEl>
                                          <p:spTgt spid="71530"/>
                                        </p:tgtEl>
                                        <p:attrNameLst>
                                          <p:attrName>style.visibility</p:attrName>
                                        </p:attrNameLst>
                                      </p:cBhvr>
                                      <p:to>
                                        <p:strVal val="hidden"/>
                                      </p:to>
                                    </p:set>
                                  </p:subTnLst>
                                </p:cTn>
                              </p:par>
                            </p:childTnLst>
                          </p:cTn>
                        </p:par>
                      </p:childTnLst>
                    </p:cTn>
                  </p:par>
                  <p:par>
                    <p:cTn id="98" fill="hold" nodeType="clickPar">
                      <p:stCondLst>
                        <p:cond delay="indefinite"/>
                      </p:stCondLst>
                      <p:childTnLst>
                        <p:par>
                          <p:cTn id="99" fill="hold" nodeType="withGroup">
                            <p:stCondLst>
                              <p:cond delay="0"/>
                            </p:stCondLst>
                            <p:childTnLst>
                              <p:par>
                                <p:cTn id="100" presetID="1" presetClass="entr" presetSubtype="0" fill="hold" nodeType="clickEffect">
                                  <p:stCondLst>
                                    <p:cond delay="0"/>
                                  </p:stCondLst>
                                  <p:childTnLst>
                                    <p:set>
                                      <p:cBhvr>
                                        <p:cTn id="101" dur="1" fill="hold">
                                          <p:stCondLst>
                                            <p:cond delay="0"/>
                                          </p:stCondLst>
                                        </p:cTn>
                                        <p:tgtEl>
                                          <p:spTgt spid="71523"/>
                                        </p:tgtEl>
                                        <p:attrNameLst>
                                          <p:attrName>style.visibility</p:attrName>
                                        </p:attrNameLst>
                                      </p:cBhvr>
                                      <p:to>
                                        <p:strVal val="visible"/>
                                      </p:to>
                                    </p:set>
                                  </p:childTnLst>
                                  <p:subTnLst>
                                    <p:set>
                                      <p:cBhvr override="childStyle">
                                        <p:cTn dur="1" fill="hold" display="0" masterRel="nextClick" afterEffect="1"/>
                                        <p:tgtEl>
                                          <p:spTgt spid="71523"/>
                                        </p:tgtEl>
                                        <p:attrNameLst>
                                          <p:attrName>style.visibility</p:attrName>
                                        </p:attrNameLst>
                                      </p:cBhvr>
                                      <p:to>
                                        <p:strVal val="hidden"/>
                                      </p:to>
                                    </p:set>
                                  </p:subTnLst>
                                </p:cTn>
                              </p:par>
                            </p:childTnLst>
                          </p:cTn>
                        </p:par>
                      </p:childTnLst>
                    </p:cTn>
                  </p:par>
                  <p:par>
                    <p:cTn id="102" fill="hold" nodeType="clickPar">
                      <p:stCondLst>
                        <p:cond delay="indefinite"/>
                      </p:stCondLst>
                      <p:childTnLst>
                        <p:par>
                          <p:cTn id="103" fill="hold" nodeType="withGroup">
                            <p:stCondLst>
                              <p:cond delay="0"/>
                            </p:stCondLst>
                            <p:childTnLst>
                              <p:par>
                                <p:cTn id="104" presetID="1" presetClass="entr" presetSubtype="0" fill="hold" nodeType="clickEffect">
                                  <p:stCondLst>
                                    <p:cond delay="0"/>
                                  </p:stCondLst>
                                  <p:childTnLst>
                                    <p:set>
                                      <p:cBhvr>
                                        <p:cTn id="105" dur="1" fill="hold">
                                          <p:stCondLst>
                                            <p:cond delay="0"/>
                                          </p:stCondLst>
                                        </p:cTn>
                                        <p:tgtEl>
                                          <p:spTgt spid="71460"/>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707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82" grpId="0" animBg="1"/>
      <p:bldP spid="7079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
          <p:cNvSpPr>
            <a:spLocks noGrp="1" noChangeArrowheads="1"/>
          </p:cNvSpPr>
          <p:nvPr>
            <p:ph type="dt" sz="half" idx="10"/>
          </p:nvPr>
        </p:nvSpPr>
        <p:spPr>
          <a:ln/>
        </p:spPr>
        <p:txBody>
          <a:bodyPr/>
          <a:lstStyle/>
          <a:p>
            <a:r>
              <a:rPr lang="en-US"/>
              <a:t>Wilson Fung, Tor Aamodt</a:t>
            </a:r>
            <a:endParaRPr lang="en-US" altLang="en-US"/>
          </a:p>
        </p:txBody>
      </p:sp>
      <p:sp>
        <p:nvSpPr>
          <p:cNvPr id="42" name="Rectangle 5"/>
          <p:cNvSpPr>
            <a:spLocks noGrp="1" noChangeArrowheads="1"/>
          </p:cNvSpPr>
          <p:nvPr>
            <p:ph type="ftr" sz="quarter" idx="11"/>
          </p:nvPr>
        </p:nvSpPr>
        <p:spPr>
          <a:ln/>
        </p:spPr>
        <p:txBody>
          <a:bodyPr/>
          <a:lstStyle/>
          <a:p>
            <a:r>
              <a:rPr lang="en-US" altLang="en-US"/>
              <a:t>Thread Block Compaction</a:t>
            </a:r>
          </a:p>
        </p:txBody>
      </p:sp>
      <p:sp>
        <p:nvSpPr>
          <p:cNvPr id="43" name="Rectangle 6"/>
          <p:cNvSpPr>
            <a:spLocks noGrp="1" noChangeArrowheads="1"/>
          </p:cNvSpPr>
          <p:nvPr>
            <p:ph type="sldNum" sz="quarter" idx="12"/>
          </p:nvPr>
        </p:nvSpPr>
        <p:spPr>
          <a:ln/>
        </p:spPr>
        <p:txBody>
          <a:bodyPr/>
          <a:lstStyle/>
          <a:p>
            <a:pPr>
              <a:defRPr/>
            </a:pPr>
            <a:fld id="{7B5542C3-988E-40D0-8328-FCD943B18A8D}" type="slidenum">
              <a:rPr lang="en-US" altLang="en-US"/>
              <a:pPr>
                <a:defRPr/>
              </a:pPr>
              <a:t>14</a:t>
            </a:fld>
            <a:endParaRPr lang="en-US" altLang="en-US"/>
          </a:p>
        </p:txBody>
      </p:sp>
      <p:grpSp>
        <p:nvGrpSpPr>
          <p:cNvPr id="3" name="Group 82"/>
          <p:cNvGrpSpPr>
            <a:grpSpLocks/>
          </p:cNvGrpSpPr>
          <p:nvPr/>
        </p:nvGrpSpPr>
        <p:grpSpPr bwMode="auto">
          <a:xfrm>
            <a:off x="8077200" y="3581400"/>
            <a:ext cx="1752600" cy="609600"/>
            <a:chOff x="4368" y="2016"/>
            <a:chExt cx="1104" cy="384"/>
          </a:xfrm>
        </p:grpSpPr>
        <p:sp>
          <p:nvSpPr>
            <p:cNvPr id="8241" name="Rectangle 83"/>
            <p:cNvSpPr>
              <a:spLocks noChangeArrowheads="1"/>
            </p:cNvSpPr>
            <p:nvPr/>
          </p:nvSpPr>
          <p:spPr bwMode="auto">
            <a:xfrm>
              <a:off x="4608" y="2016"/>
              <a:ext cx="864" cy="192"/>
            </a:xfrm>
            <a:prstGeom prst="rect">
              <a:avLst/>
            </a:prstGeom>
            <a:solidFill>
              <a:srgbClr val="CCFFCC"/>
            </a:solidFill>
            <a:ln w="9525">
              <a:solidFill>
                <a:schemeClr val="tx1"/>
              </a:solidFill>
              <a:miter lim="800000"/>
              <a:headEnd/>
              <a:tailEnd/>
            </a:ln>
          </p:spPr>
          <p:txBody>
            <a:bodyPr wrap="none" anchor="ctr"/>
            <a:lstStyle/>
            <a:p>
              <a:pPr algn="ctr"/>
              <a:r>
                <a:rPr lang="en-US" b="1">
                  <a:solidFill>
                    <a:srgbClr val="CC6600"/>
                  </a:solidFill>
                </a:rPr>
                <a:t>9</a:t>
              </a:r>
              <a:r>
                <a:rPr lang="en-US" b="1">
                  <a:solidFill>
                    <a:srgbClr val="FF0000"/>
                  </a:solidFill>
                </a:rPr>
                <a:t>  6</a:t>
              </a:r>
              <a:r>
                <a:rPr lang="en-US" b="1">
                  <a:solidFill>
                    <a:srgbClr val="0033CC"/>
                  </a:solidFill>
                </a:rPr>
                <a:t>  3  4</a:t>
              </a:r>
            </a:p>
          </p:txBody>
        </p:sp>
        <p:sp>
          <p:nvSpPr>
            <p:cNvPr id="8242" name="Rectangle 84"/>
            <p:cNvSpPr>
              <a:spLocks noChangeArrowheads="1"/>
            </p:cNvSpPr>
            <p:nvPr/>
          </p:nvSpPr>
          <p:spPr bwMode="auto">
            <a:xfrm>
              <a:off x="4368" y="2016"/>
              <a:ext cx="240" cy="192"/>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D</a:t>
              </a:r>
            </a:p>
          </p:txBody>
        </p:sp>
        <p:sp>
          <p:nvSpPr>
            <p:cNvPr id="8243" name="Rectangle 85"/>
            <p:cNvSpPr>
              <a:spLocks noChangeArrowheads="1"/>
            </p:cNvSpPr>
            <p:nvPr/>
          </p:nvSpPr>
          <p:spPr bwMode="auto">
            <a:xfrm>
              <a:off x="4608" y="2208"/>
              <a:ext cx="864" cy="192"/>
            </a:xfrm>
            <a:prstGeom prst="rect">
              <a:avLst/>
            </a:prstGeom>
            <a:solidFill>
              <a:srgbClr val="CCFFCC"/>
            </a:solidFill>
            <a:ln w="9525">
              <a:solidFill>
                <a:schemeClr val="tx1"/>
              </a:solidFill>
              <a:miter lim="800000"/>
              <a:headEnd/>
              <a:tailEnd/>
            </a:ln>
          </p:spPr>
          <p:txBody>
            <a:bodyPr wrap="none" anchor="ctr"/>
            <a:lstStyle/>
            <a:p>
              <a:pPr algn="ctr"/>
              <a:r>
                <a:rPr lang="en-US" b="1"/>
                <a:t>-- </a:t>
              </a:r>
              <a:r>
                <a:rPr lang="en-US" b="1">
                  <a:solidFill>
                    <a:srgbClr val="CC6600"/>
                  </a:solidFill>
                </a:rPr>
                <a:t>10 </a:t>
              </a:r>
              <a:r>
                <a:rPr lang="en-US" b="1"/>
                <a:t>-- --</a:t>
              </a:r>
            </a:p>
          </p:txBody>
        </p:sp>
        <p:sp>
          <p:nvSpPr>
            <p:cNvPr id="8244" name="Rectangle 86"/>
            <p:cNvSpPr>
              <a:spLocks noChangeArrowheads="1"/>
            </p:cNvSpPr>
            <p:nvPr/>
          </p:nvSpPr>
          <p:spPr bwMode="auto">
            <a:xfrm>
              <a:off x="4368" y="2208"/>
              <a:ext cx="240" cy="192"/>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D</a:t>
              </a:r>
            </a:p>
          </p:txBody>
        </p:sp>
      </p:grpSp>
      <p:grpSp>
        <p:nvGrpSpPr>
          <p:cNvPr id="8239" name="Group 47"/>
          <p:cNvGrpSpPr>
            <a:grpSpLocks/>
          </p:cNvGrpSpPr>
          <p:nvPr/>
        </p:nvGrpSpPr>
        <p:grpSpPr bwMode="auto">
          <a:xfrm>
            <a:off x="8077200" y="4191000"/>
            <a:ext cx="1752600" cy="914400"/>
            <a:chOff x="3600" y="3552"/>
            <a:chExt cx="1104" cy="576"/>
          </a:xfrm>
        </p:grpSpPr>
        <p:sp>
          <p:nvSpPr>
            <p:cNvPr id="8233" name="Rectangle 5"/>
            <p:cNvSpPr>
              <a:spLocks noChangeArrowheads="1"/>
            </p:cNvSpPr>
            <p:nvPr/>
          </p:nvSpPr>
          <p:spPr bwMode="auto">
            <a:xfrm>
              <a:off x="3840" y="3552"/>
              <a:ext cx="864"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1  2  3  4</a:t>
              </a:r>
            </a:p>
          </p:txBody>
        </p:sp>
        <p:sp>
          <p:nvSpPr>
            <p:cNvPr id="8234" name="Rectangle 14"/>
            <p:cNvSpPr>
              <a:spLocks noChangeArrowheads="1"/>
            </p:cNvSpPr>
            <p:nvPr/>
          </p:nvSpPr>
          <p:spPr bwMode="auto">
            <a:xfrm>
              <a:off x="3600" y="3552"/>
              <a:ext cx="240" cy="192"/>
            </a:xfrm>
            <a:prstGeom prst="rect">
              <a:avLst/>
            </a:prstGeom>
            <a:solidFill>
              <a:srgbClr val="CCFFFF"/>
            </a:solidFill>
            <a:ln w="9525">
              <a:solidFill>
                <a:schemeClr val="tx1"/>
              </a:solidFill>
              <a:miter lim="800000"/>
              <a:headEnd/>
              <a:tailEnd/>
            </a:ln>
          </p:spPr>
          <p:txBody>
            <a:bodyPr wrap="none" anchor="ctr"/>
            <a:lstStyle/>
            <a:p>
              <a:pPr algn="ctr"/>
              <a:r>
                <a:rPr lang="en-US" b="1">
                  <a:latin typeface="Courier New" pitchFamily="49" charset="0"/>
                </a:rPr>
                <a:t>E</a:t>
              </a:r>
            </a:p>
          </p:txBody>
        </p:sp>
        <p:sp>
          <p:nvSpPr>
            <p:cNvPr id="8235" name="Rectangle 15"/>
            <p:cNvSpPr>
              <a:spLocks noChangeArrowheads="1"/>
            </p:cNvSpPr>
            <p:nvPr/>
          </p:nvSpPr>
          <p:spPr bwMode="auto">
            <a:xfrm>
              <a:off x="3840" y="3744"/>
              <a:ext cx="864"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5  6  7  8</a:t>
              </a:r>
            </a:p>
          </p:txBody>
        </p:sp>
        <p:sp>
          <p:nvSpPr>
            <p:cNvPr id="8236" name="Rectangle 24"/>
            <p:cNvSpPr>
              <a:spLocks noChangeArrowheads="1"/>
            </p:cNvSpPr>
            <p:nvPr/>
          </p:nvSpPr>
          <p:spPr bwMode="auto">
            <a:xfrm>
              <a:off x="3600" y="3744"/>
              <a:ext cx="240" cy="192"/>
            </a:xfrm>
            <a:prstGeom prst="rect">
              <a:avLst/>
            </a:prstGeom>
            <a:solidFill>
              <a:srgbClr val="FFCCCC"/>
            </a:solidFill>
            <a:ln w="9525">
              <a:solidFill>
                <a:schemeClr val="tx1"/>
              </a:solidFill>
              <a:miter lim="800000"/>
              <a:headEnd/>
              <a:tailEnd/>
            </a:ln>
          </p:spPr>
          <p:txBody>
            <a:bodyPr wrap="none" anchor="ctr"/>
            <a:lstStyle/>
            <a:p>
              <a:pPr algn="ctr"/>
              <a:r>
                <a:rPr lang="en-US" b="1">
                  <a:latin typeface="Courier New" pitchFamily="49" charset="0"/>
                </a:rPr>
                <a:t>E</a:t>
              </a:r>
            </a:p>
          </p:txBody>
        </p:sp>
        <p:sp>
          <p:nvSpPr>
            <p:cNvPr id="8237" name="Rectangle 25"/>
            <p:cNvSpPr>
              <a:spLocks noChangeArrowheads="1"/>
            </p:cNvSpPr>
            <p:nvPr/>
          </p:nvSpPr>
          <p:spPr bwMode="auto">
            <a:xfrm>
              <a:off x="3840" y="3936"/>
              <a:ext cx="864"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9 10 11 12</a:t>
              </a:r>
            </a:p>
          </p:txBody>
        </p:sp>
        <p:sp>
          <p:nvSpPr>
            <p:cNvPr id="8238" name="Rectangle 34"/>
            <p:cNvSpPr>
              <a:spLocks noChangeArrowheads="1"/>
            </p:cNvSpPr>
            <p:nvPr/>
          </p:nvSpPr>
          <p:spPr bwMode="auto">
            <a:xfrm>
              <a:off x="3600" y="3936"/>
              <a:ext cx="240" cy="192"/>
            </a:xfrm>
            <a:prstGeom prst="rect">
              <a:avLst/>
            </a:prstGeom>
            <a:solidFill>
              <a:srgbClr val="FFFF99"/>
            </a:solidFill>
            <a:ln w="9525">
              <a:solidFill>
                <a:schemeClr val="tx1"/>
              </a:solidFill>
              <a:miter lim="800000"/>
              <a:headEnd/>
              <a:tailEnd/>
            </a:ln>
          </p:spPr>
          <p:txBody>
            <a:bodyPr wrap="none" anchor="ctr"/>
            <a:lstStyle/>
            <a:p>
              <a:pPr algn="ctr"/>
              <a:r>
                <a:rPr lang="en-US" b="1">
                  <a:latin typeface="Courier New" pitchFamily="49" charset="0"/>
                </a:rPr>
                <a:t>E</a:t>
              </a:r>
            </a:p>
          </p:txBody>
        </p:sp>
      </p:grpSp>
      <p:sp>
        <p:nvSpPr>
          <p:cNvPr id="8197" name="Rectangle 2"/>
          <p:cNvSpPr>
            <a:spLocks noGrp="1" noChangeArrowheads="1"/>
          </p:cNvSpPr>
          <p:nvPr>
            <p:ph type="title"/>
          </p:nvPr>
        </p:nvSpPr>
        <p:spPr>
          <a:xfrm>
            <a:off x="1981200" y="-76200"/>
            <a:ext cx="8229600" cy="1143000"/>
          </a:xfrm>
        </p:spPr>
        <p:txBody>
          <a:bodyPr>
            <a:normAutofit/>
          </a:bodyPr>
          <a:lstStyle/>
          <a:p>
            <a:pPr eaLnBrk="1" hangingPunct="1"/>
            <a:r>
              <a:rPr lang="en-US" sz="3800" dirty="0"/>
              <a:t>DWF Pathologies:  Starvation</a:t>
            </a:r>
          </a:p>
        </p:txBody>
      </p:sp>
      <p:sp>
        <p:nvSpPr>
          <p:cNvPr id="8198" name="Rectangle 3"/>
          <p:cNvSpPr>
            <a:spLocks noGrp="1" noChangeArrowheads="1"/>
          </p:cNvSpPr>
          <p:nvPr>
            <p:ph type="body" idx="1"/>
          </p:nvPr>
        </p:nvSpPr>
        <p:spPr>
          <a:xfrm>
            <a:off x="1905000" y="1600201"/>
            <a:ext cx="5943600" cy="4530725"/>
          </a:xfrm>
        </p:spPr>
        <p:txBody>
          <a:bodyPr>
            <a:normAutofit/>
          </a:bodyPr>
          <a:lstStyle/>
          <a:p>
            <a:pPr eaLnBrk="1" hangingPunct="1"/>
            <a:r>
              <a:rPr lang="en-US" dirty="0" smtClean="0"/>
              <a:t>Majority Scheduling</a:t>
            </a:r>
          </a:p>
          <a:p>
            <a:pPr lvl="1" eaLnBrk="1" hangingPunct="1"/>
            <a:r>
              <a:rPr lang="en-US" dirty="0" smtClean="0"/>
              <a:t>Best Performing </a:t>
            </a:r>
          </a:p>
          <a:p>
            <a:pPr lvl="1" eaLnBrk="1" hangingPunct="1"/>
            <a:r>
              <a:rPr lang="en-US" dirty="0" smtClean="0"/>
              <a:t>Prioritize largest group of threads with same PC</a:t>
            </a:r>
          </a:p>
          <a:p>
            <a:pPr eaLnBrk="1" hangingPunct="1"/>
            <a:r>
              <a:rPr lang="en-US" b="1" i="1" dirty="0" smtClean="0"/>
              <a:t>Starvation</a:t>
            </a:r>
            <a:endParaRPr lang="en-US" dirty="0" smtClean="0"/>
          </a:p>
          <a:p>
            <a:pPr lvl="1" eaLnBrk="1" hangingPunct="1"/>
            <a:r>
              <a:rPr lang="en-US" u="sng" dirty="0" smtClean="0"/>
              <a:t>LOWER</a:t>
            </a:r>
            <a:r>
              <a:rPr lang="en-US" dirty="0" smtClean="0"/>
              <a:t> SIMD Efficiency!</a:t>
            </a:r>
          </a:p>
          <a:p>
            <a:pPr eaLnBrk="1" hangingPunct="1"/>
            <a:endParaRPr lang="en-US" dirty="0" smtClean="0"/>
          </a:p>
          <a:p>
            <a:pPr eaLnBrk="1" hangingPunct="1"/>
            <a:r>
              <a:rPr lang="en-US" dirty="0" smtClean="0"/>
              <a:t>Other Warp Scheduler?</a:t>
            </a:r>
          </a:p>
          <a:p>
            <a:pPr lvl="1" eaLnBrk="1" hangingPunct="1"/>
            <a:r>
              <a:rPr lang="en-US" dirty="0" smtClean="0"/>
              <a:t>Tricky: Variable Memory Latency</a:t>
            </a:r>
          </a:p>
          <a:p>
            <a:pPr lvl="1" eaLnBrk="1" hangingPunct="1"/>
            <a:endParaRPr lang="en-US" dirty="0" smtClean="0"/>
          </a:p>
        </p:txBody>
      </p:sp>
      <p:sp>
        <p:nvSpPr>
          <p:cNvPr id="8199" name="Line 71"/>
          <p:cNvSpPr>
            <a:spLocks noChangeShapeType="1"/>
          </p:cNvSpPr>
          <p:nvPr/>
        </p:nvSpPr>
        <p:spPr bwMode="auto">
          <a:xfrm>
            <a:off x="9982200" y="2819400"/>
            <a:ext cx="0" cy="3124200"/>
          </a:xfrm>
          <a:prstGeom prst="line">
            <a:avLst/>
          </a:prstGeom>
          <a:noFill/>
          <a:ln w="76200">
            <a:solidFill>
              <a:schemeClr val="tx1"/>
            </a:solidFill>
            <a:round/>
            <a:headEnd/>
            <a:tailEnd type="triangle" w="sm" len="lg"/>
          </a:ln>
        </p:spPr>
        <p:txBody>
          <a:bodyPr/>
          <a:lstStyle/>
          <a:p>
            <a:endParaRPr lang="en-CA"/>
          </a:p>
        </p:txBody>
      </p:sp>
      <p:sp>
        <p:nvSpPr>
          <p:cNvPr id="8200" name="Text Box 72"/>
          <p:cNvSpPr txBox="1">
            <a:spLocks noChangeArrowheads="1"/>
          </p:cNvSpPr>
          <p:nvPr/>
        </p:nvSpPr>
        <p:spPr bwMode="auto">
          <a:xfrm>
            <a:off x="9979324" y="5105400"/>
            <a:ext cx="461665" cy="557204"/>
          </a:xfrm>
          <a:prstGeom prst="rect">
            <a:avLst/>
          </a:prstGeom>
          <a:noFill/>
          <a:ln w="9525">
            <a:noFill/>
            <a:miter lim="800000"/>
            <a:headEnd/>
            <a:tailEnd/>
          </a:ln>
        </p:spPr>
        <p:txBody>
          <a:bodyPr vert="eaVert" wrap="none">
            <a:spAutoFit/>
          </a:bodyPr>
          <a:lstStyle/>
          <a:p>
            <a:r>
              <a:rPr lang="en-US"/>
              <a:t>Time</a:t>
            </a:r>
          </a:p>
        </p:txBody>
      </p:sp>
      <p:grpSp>
        <p:nvGrpSpPr>
          <p:cNvPr id="2" name="Group 77"/>
          <p:cNvGrpSpPr>
            <a:grpSpLocks/>
          </p:cNvGrpSpPr>
          <p:nvPr/>
        </p:nvGrpSpPr>
        <p:grpSpPr bwMode="auto">
          <a:xfrm>
            <a:off x="8077200" y="2971800"/>
            <a:ext cx="1752600" cy="609600"/>
            <a:chOff x="4368" y="2016"/>
            <a:chExt cx="1104" cy="384"/>
          </a:xfrm>
        </p:grpSpPr>
        <p:sp>
          <p:nvSpPr>
            <p:cNvPr id="8217" name="Rectangle 78"/>
            <p:cNvSpPr>
              <a:spLocks noChangeArrowheads="1"/>
            </p:cNvSpPr>
            <p:nvPr/>
          </p:nvSpPr>
          <p:spPr bwMode="auto">
            <a:xfrm>
              <a:off x="4608" y="2016"/>
              <a:ext cx="864" cy="192"/>
            </a:xfrm>
            <a:prstGeom prst="rect">
              <a:avLst/>
            </a:prstGeom>
            <a:solidFill>
              <a:srgbClr val="CCFFCC"/>
            </a:solidFill>
            <a:ln w="9525">
              <a:solidFill>
                <a:schemeClr val="tx1"/>
              </a:solidFill>
              <a:miter lim="800000"/>
              <a:headEnd/>
              <a:tailEnd/>
            </a:ln>
          </p:spPr>
          <p:txBody>
            <a:bodyPr wrap="none" anchor="ctr"/>
            <a:lstStyle/>
            <a:p>
              <a:pPr algn="ctr"/>
              <a:r>
                <a:rPr lang="en-US" b="1">
                  <a:solidFill>
                    <a:srgbClr val="0033CC"/>
                  </a:solidFill>
                </a:rPr>
                <a:t>1  2  </a:t>
              </a:r>
              <a:r>
                <a:rPr lang="en-US" b="1">
                  <a:solidFill>
                    <a:srgbClr val="FF0000"/>
                  </a:solidFill>
                </a:rPr>
                <a:t>7  8</a:t>
              </a:r>
            </a:p>
          </p:txBody>
        </p:sp>
        <p:sp>
          <p:nvSpPr>
            <p:cNvPr id="8218" name="Rectangle 79"/>
            <p:cNvSpPr>
              <a:spLocks noChangeArrowheads="1"/>
            </p:cNvSpPr>
            <p:nvPr/>
          </p:nvSpPr>
          <p:spPr bwMode="auto">
            <a:xfrm>
              <a:off x="4368" y="2016"/>
              <a:ext cx="240" cy="192"/>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C</a:t>
              </a:r>
            </a:p>
          </p:txBody>
        </p:sp>
        <p:sp>
          <p:nvSpPr>
            <p:cNvPr id="8219" name="Rectangle 80"/>
            <p:cNvSpPr>
              <a:spLocks noChangeArrowheads="1"/>
            </p:cNvSpPr>
            <p:nvPr/>
          </p:nvSpPr>
          <p:spPr bwMode="auto">
            <a:xfrm>
              <a:off x="4608" y="2208"/>
              <a:ext cx="864" cy="192"/>
            </a:xfrm>
            <a:prstGeom prst="rect">
              <a:avLst/>
            </a:prstGeom>
            <a:solidFill>
              <a:srgbClr val="CCFFCC"/>
            </a:solidFill>
            <a:ln w="9525">
              <a:solidFill>
                <a:schemeClr val="tx1"/>
              </a:solidFill>
              <a:miter lim="800000"/>
              <a:headEnd/>
              <a:tailEnd/>
            </a:ln>
          </p:spPr>
          <p:txBody>
            <a:bodyPr wrap="none" anchor="ctr"/>
            <a:lstStyle/>
            <a:p>
              <a:pPr algn="ctr"/>
              <a:r>
                <a:rPr lang="en-US" b="1">
                  <a:solidFill>
                    <a:srgbClr val="FF0000"/>
                  </a:solidFill>
                </a:rPr>
                <a:t> 5</a:t>
              </a:r>
              <a:r>
                <a:rPr lang="en-US" b="1"/>
                <a:t> -- </a:t>
              </a:r>
              <a:r>
                <a:rPr lang="en-US" b="1">
                  <a:solidFill>
                    <a:srgbClr val="CC6600"/>
                  </a:solidFill>
                </a:rPr>
                <a:t>11 12</a:t>
              </a:r>
            </a:p>
          </p:txBody>
        </p:sp>
        <p:sp>
          <p:nvSpPr>
            <p:cNvPr id="8220" name="Rectangle 81"/>
            <p:cNvSpPr>
              <a:spLocks noChangeArrowheads="1"/>
            </p:cNvSpPr>
            <p:nvPr/>
          </p:nvSpPr>
          <p:spPr bwMode="auto">
            <a:xfrm>
              <a:off x="4368" y="2208"/>
              <a:ext cx="240" cy="192"/>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C</a:t>
              </a:r>
            </a:p>
          </p:txBody>
        </p:sp>
      </p:grpSp>
      <p:grpSp>
        <p:nvGrpSpPr>
          <p:cNvPr id="6" name="Group 82"/>
          <p:cNvGrpSpPr>
            <a:grpSpLocks/>
          </p:cNvGrpSpPr>
          <p:nvPr/>
        </p:nvGrpSpPr>
        <p:grpSpPr bwMode="auto">
          <a:xfrm>
            <a:off x="8077200" y="4648200"/>
            <a:ext cx="1752600" cy="609600"/>
            <a:chOff x="4368" y="2016"/>
            <a:chExt cx="1104" cy="384"/>
          </a:xfrm>
        </p:grpSpPr>
        <p:sp>
          <p:nvSpPr>
            <p:cNvPr id="8213" name="Rectangle 83"/>
            <p:cNvSpPr>
              <a:spLocks noChangeArrowheads="1"/>
            </p:cNvSpPr>
            <p:nvPr/>
          </p:nvSpPr>
          <p:spPr bwMode="auto">
            <a:xfrm>
              <a:off x="4608" y="2016"/>
              <a:ext cx="864" cy="192"/>
            </a:xfrm>
            <a:prstGeom prst="rect">
              <a:avLst/>
            </a:prstGeom>
            <a:solidFill>
              <a:srgbClr val="CCFFCC"/>
            </a:solidFill>
            <a:ln w="9525">
              <a:solidFill>
                <a:schemeClr val="tx1"/>
              </a:solidFill>
              <a:miter lim="800000"/>
              <a:headEnd/>
              <a:tailEnd/>
            </a:ln>
          </p:spPr>
          <p:txBody>
            <a:bodyPr wrap="none" anchor="ctr"/>
            <a:lstStyle/>
            <a:p>
              <a:pPr algn="ctr"/>
              <a:r>
                <a:rPr lang="en-US" b="1">
                  <a:solidFill>
                    <a:srgbClr val="CC6600"/>
                  </a:solidFill>
                </a:rPr>
                <a:t>9</a:t>
              </a:r>
              <a:r>
                <a:rPr lang="en-US" b="1">
                  <a:solidFill>
                    <a:srgbClr val="FF0000"/>
                  </a:solidFill>
                </a:rPr>
                <a:t>  6</a:t>
              </a:r>
              <a:r>
                <a:rPr lang="en-US" b="1">
                  <a:solidFill>
                    <a:srgbClr val="0033CC"/>
                  </a:solidFill>
                </a:rPr>
                <a:t>  3  4</a:t>
              </a:r>
            </a:p>
          </p:txBody>
        </p:sp>
        <p:sp>
          <p:nvSpPr>
            <p:cNvPr id="8214" name="Rectangle 84"/>
            <p:cNvSpPr>
              <a:spLocks noChangeArrowheads="1"/>
            </p:cNvSpPr>
            <p:nvPr/>
          </p:nvSpPr>
          <p:spPr bwMode="auto">
            <a:xfrm>
              <a:off x="4368" y="2016"/>
              <a:ext cx="240" cy="192"/>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D</a:t>
              </a:r>
            </a:p>
          </p:txBody>
        </p:sp>
        <p:sp>
          <p:nvSpPr>
            <p:cNvPr id="8215" name="Rectangle 85"/>
            <p:cNvSpPr>
              <a:spLocks noChangeArrowheads="1"/>
            </p:cNvSpPr>
            <p:nvPr/>
          </p:nvSpPr>
          <p:spPr bwMode="auto">
            <a:xfrm>
              <a:off x="4608" y="2208"/>
              <a:ext cx="864" cy="192"/>
            </a:xfrm>
            <a:prstGeom prst="rect">
              <a:avLst/>
            </a:prstGeom>
            <a:solidFill>
              <a:srgbClr val="CCFFCC"/>
            </a:solidFill>
            <a:ln w="9525">
              <a:solidFill>
                <a:schemeClr val="tx1"/>
              </a:solidFill>
              <a:miter lim="800000"/>
              <a:headEnd/>
              <a:tailEnd/>
            </a:ln>
          </p:spPr>
          <p:txBody>
            <a:bodyPr wrap="none" anchor="ctr"/>
            <a:lstStyle/>
            <a:p>
              <a:pPr algn="ctr"/>
              <a:r>
                <a:rPr lang="en-US" b="1"/>
                <a:t>-- </a:t>
              </a:r>
              <a:r>
                <a:rPr lang="en-US" b="1">
                  <a:solidFill>
                    <a:srgbClr val="CC6600"/>
                  </a:solidFill>
                </a:rPr>
                <a:t>10 </a:t>
              </a:r>
              <a:r>
                <a:rPr lang="en-US" b="1"/>
                <a:t>-- --</a:t>
              </a:r>
            </a:p>
          </p:txBody>
        </p:sp>
        <p:sp>
          <p:nvSpPr>
            <p:cNvPr id="8216" name="Rectangle 86"/>
            <p:cNvSpPr>
              <a:spLocks noChangeArrowheads="1"/>
            </p:cNvSpPr>
            <p:nvPr/>
          </p:nvSpPr>
          <p:spPr bwMode="auto">
            <a:xfrm>
              <a:off x="4368" y="2208"/>
              <a:ext cx="240" cy="192"/>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D</a:t>
              </a:r>
            </a:p>
          </p:txBody>
        </p:sp>
      </p:grpSp>
      <p:grpSp>
        <p:nvGrpSpPr>
          <p:cNvPr id="4" name="Group 87"/>
          <p:cNvGrpSpPr>
            <a:grpSpLocks/>
          </p:cNvGrpSpPr>
          <p:nvPr/>
        </p:nvGrpSpPr>
        <p:grpSpPr bwMode="auto">
          <a:xfrm>
            <a:off x="8077200" y="3581400"/>
            <a:ext cx="1752600" cy="609600"/>
            <a:chOff x="4368" y="2016"/>
            <a:chExt cx="1104" cy="384"/>
          </a:xfrm>
        </p:grpSpPr>
        <p:sp>
          <p:nvSpPr>
            <p:cNvPr id="8209" name="Rectangle 88"/>
            <p:cNvSpPr>
              <a:spLocks noChangeArrowheads="1"/>
            </p:cNvSpPr>
            <p:nvPr/>
          </p:nvSpPr>
          <p:spPr bwMode="auto">
            <a:xfrm>
              <a:off x="4608" y="2016"/>
              <a:ext cx="864"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0033CC"/>
                  </a:solidFill>
                </a:rPr>
                <a:t>1  2  </a:t>
              </a:r>
              <a:r>
                <a:rPr lang="en-US" b="1">
                  <a:solidFill>
                    <a:srgbClr val="FF0000"/>
                  </a:solidFill>
                </a:rPr>
                <a:t>7  8</a:t>
              </a:r>
            </a:p>
          </p:txBody>
        </p:sp>
        <p:sp>
          <p:nvSpPr>
            <p:cNvPr id="8210" name="Rectangle 89"/>
            <p:cNvSpPr>
              <a:spLocks noChangeArrowheads="1"/>
            </p:cNvSpPr>
            <p:nvPr/>
          </p:nvSpPr>
          <p:spPr bwMode="auto">
            <a:xfrm>
              <a:off x="4368" y="2016"/>
              <a:ext cx="240" cy="192"/>
            </a:xfrm>
            <a:prstGeom prst="rect">
              <a:avLst/>
            </a:prstGeom>
            <a:solidFill>
              <a:srgbClr val="FFCCCC"/>
            </a:solidFill>
            <a:ln w="9525">
              <a:solidFill>
                <a:schemeClr val="tx1"/>
              </a:solidFill>
              <a:miter lim="800000"/>
              <a:headEnd/>
              <a:tailEnd/>
            </a:ln>
          </p:spPr>
          <p:txBody>
            <a:bodyPr wrap="none" anchor="ctr"/>
            <a:lstStyle/>
            <a:p>
              <a:pPr algn="ctr"/>
              <a:r>
                <a:rPr lang="en-US" b="1">
                  <a:latin typeface="Courier New" pitchFamily="49" charset="0"/>
                </a:rPr>
                <a:t>E</a:t>
              </a:r>
            </a:p>
          </p:txBody>
        </p:sp>
        <p:sp>
          <p:nvSpPr>
            <p:cNvPr id="8211" name="Rectangle 90"/>
            <p:cNvSpPr>
              <a:spLocks noChangeArrowheads="1"/>
            </p:cNvSpPr>
            <p:nvPr/>
          </p:nvSpPr>
          <p:spPr bwMode="auto">
            <a:xfrm>
              <a:off x="4608" y="2208"/>
              <a:ext cx="864"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 5</a:t>
              </a:r>
              <a:r>
                <a:rPr lang="en-US" b="1"/>
                <a:t> -- </a:t>
              </a:r>
              <a:r>
                <a:rPr lang="en-US" b="1">
                  <a:solidFill>
                    <a:srgbClr val="CC6600"/>
                  </a:solidFill>
                </a:rPr>
                <a:t>11 12</a:t>
              </a:r>
            </a:p>
          </p:txBody>
        </p:sp>
        <p:sp>
          <p:nvSpPr>
            <p:cNvPr id="8212" name="Rectangle 91"/>
            <p:cNvSpPr>
              <a:spLocks noChangeArrowheads="1"/>
            </p:cNvSpPr>
            <p:nvPr/>
          </p:nvSpPr>
          <p:spPr bwMode="auto">
            <a:xfrm>
              <a:off x="4368" y="2208"/>
              <a:ext cx="240" cy="192"/>
            </a:xfrm>
            <a:prstGeom prst="rect">
              <a:avLst/>
            </a:prstGeom>
            <a:solidFill>
              <a:srgbClr val="FFCCCC"/>
            </a:solidFill>
            <a:ln w="9525">
              <a:solidFill>
                <a:schemeClr val="tx1"/>
              </a:solidFill>
              <a:miter lim="800000"/>
              <a:headEnd/>
              <a:tailEnd/>
            </a:ln>
          </p:spPr>
          <p:txBody>
            <a:bodyPr wrap="none" anchor="ctr"/>
            <a:lstStyle/>
            <a:p>
              <a:pPr algn="ctr"/>
              <a:r>
                <a:rPr lang="en-US" b="1">
                  <a:latin typeface="Courier New" pitchFamily="49" charset="0"/>
                </a:rPr>
                <a:t>E</a:t>
              </a:r>
            </a:p>
          </p:txBody>
        </p:sp>
      </p:grpSp>
      <p:grpSp>
        <p:nvGrpSpPr>
          <p:cNvPr id="5" name="Group 97"/>
          <p:cNvGrpSpPr>
            <a:grpSpLocks/>
          </p:cNvGrpSpPr>
          <p:nvPr/>
        </p:nvGrpSpPr>
        <p:grpSpPr bwMode="auto">
          <a:xfrm>
            <a:off x="8077200" y="5257800"/>
            <a:ext cx="1752600" cy="609600"/>
            <a:chOff x="4368" y="2016"/>
            <a:chExt cx="1104" cy="384"/>
          </a:xfrm>
        </p:grpSpPr>
        <p:sp>
          <p:nvSpPr>
            <p:cNvPr id="8205" name="Rectangle 98"/>
            <p:cNvSpPr>
              <a:spLocks noChangeArrowheads="1"/>
            </p:cNvSpPr>
            <p:nvPr/>
          </p:nvSpPr>
          <p:spPr bwMode="auto">
            <a:xfrm>
              <a:off x="4608" y="2016"/>
              <a:ext cx="864"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CC6600"/>
                  </a:solidFill>
                </a:rPr>
                <a:t>9</a:t>
              </a:r>
              <a:r>
                <a:rPr lang="en-US" b="1">
                  <a:solidFill>
                    <a:srgbClr val="FF0000"/>
                  </a:solidFill>
                </a:rPr>
                <a:t>  6</a:t>
              </a:r>
              <a:r>
                <a:rPr lang="en-US" b="1">
                  <a:solidFill>
                    <a:srgbClr val="0033CC"/>
                  </a:solidFill>
                </a:rPr>
                <a:t>  3  4</a:t>
              </a:r>
            </a:p>
          </p:txBody>
        </p:sp>
        <p:sp>
          <p:nvSpPr>
            <p:cNvPr id="8206" name="Rectangle 99"/>
            <p:cNvSpPr>
              <a:spLocks noChangeArrowheads="1"/>
            </p:cNvSpPr>
            <p:nvPr/>
          </p:nvSpPr>
          <p:spPr bwMode="auto">
            <a:xfrm>
              <a:off x="4368" y="2016"/>
              <a:ext cx="240" cy="192"/>
            </a:xfrm>
            <a:prstGeom prst="rect">
              <a:avLst/>
            </a:prstGeom>
            <a:solidFill>
              <a:srgbClr val="FFCCCC"/>
            </a:solidFill>
            <a:ln w="9525">
              <a:solidFill>
                <a:schemeClr val="tx1"/>
              </a:solidFill>
              <a:miter lim="800000"/>
              <a:headEnd/>
              <a:tailEnd/>
            </a:ln>
          </p:spPr>
          <p:txBody>
            <a:bodyPr wrap="none" anchor="ctr"/>
            <a:lstStyle/>
            <a:p>
              <a:pPr algn="ctr"/>
              <a:r>
                <a:rPr lang="en-US" b="1">
                  <a:latin typeface="Courier New" pitchFamily="49" charset="0"/>
                </a:rPr>
                <a:t>E</a:t>
              </a:r>
            </a:p>
          </p:txBody>
        </p:sp>
        <p:sp>
          <p:nvSpPr>
            <p:cNvPr id="8207" name="Rectangle 100"/>
            <p:cNvSpPr>
              <a:spLocks noChangeArrowheads="1"/>
            </p:cNvSpPr>
            <p:nvPr/>
          </p:nvSpPr>
          <p:spPr bwMode="auto">
            <a:xfrm>
              <a:off x="4608" y="2208"/>
              <a:ext cx="864" cy="192"/>
            </a:xfrm>
            <a:prstGeom prst="rect">
              <a:avLst/>
            </a:prstGeom>
            <a:solidFill>
              <a:srgbClr val="FFCCCC"/>
            </a:solidFill>
            <a:ln w="9525">
              <a:solidFill>
                <a:schemeClr val="tx1"/>
              </a:solidFill>
              <a:miter lim="800000"/>
              <a:headEnd/>
              <a:tailEnd/>
            </a:ln>
          </p:spPr>
          <p:txBody>
            <a:bodyPr wrap="none" anchor="ctr"/>
            <a:lstStyle/>
            <a:p>
              <a:pPr algn="ctr"/>
              <a:r>
                <a:rPr lang="en-US" b="1"/>
                <a:t>-- </a:t>
              </a:r>
              <a:r>
                <a:rPr lang="en-US" b="1">
                  <a:solidFill>
                    <a:srgbClr val="CC6600"/>
                  </a:solidFill>
                </a:rPr>
                <a:t>10 </a:t>
              </a:r>
              <a:r>
                <a:rPr lang="en-US" b="1"/>
                <a:t>-- --</a:t>
              </a:r>
            </a:p>
          </p:txBody>
        </p:sp>
        <p:sp>
          <p:nvSpPr>
            <p:cNvPr id="8208" name="Rectangle 101"/>
            <p:cNvSpPr>
              <a:spLocks noChangeArrowheads="1"/>
            </p:cNvSpPr>
            <p:nvPr/>
          </p:nvSpPr>
          <p:spPr bwMode="auto">
            <a:xfrm>
              <a:off x="4368" y="2208"/>
              <a:ext cx="240" cy="192"/>
            </a:xfrm>
            <a:prstGeom prst="rect">
              <a:avLst/>
            </a:prstGeom>
            <a:solidFill>
              <a:srgbClr val="FFCCCC"/>
            </a:solidFill>
            <a:ln w="9525">
              <a:solidFill>
                <a:schemeClr val="tx1"/>
              </a:solidFill>
              <a:miter lim="800000"/>
              <a:headEnd/>
              <a:tailEnd/>
            </a:ln>
          </p:spPr>
          <p:txBody>
            <a:bodyPr wrap="none" anchor="ctr"/>
            <a:lstStyle/>
            <a:p>
              <a:pPr algn="ctr"/>
              <a:r>
                <a:rPr lang="en-US" b="1">
                  <a:latin typeface="Courier New" pitchFamily="49" charset="0"/>
                </a:rPr>
                <a:t>E</a:t>
              </a:r>
            </a:p>
          </p:txBody>
        </p:sp>
      </p:grpSp>
      <p:sp>
        <p:nvSpPr>
          <p:cNvPr id="8222" name="Text Box 4"/>
          <p:cNvSpPr txBox="1">
            <a:spLocks noChangeArrowheads="1"/>
          </p:cNvSpPr>
          <p:nvPr/>
        </p:nvSpPr>
        <p:spPr bwMode="auto">
          <a:xfrm>
            <a:off x="7543800" y="990601"/>
            <a:ext cx="2971800" cy="1687513"/>
          </a:xfrm>
          <a:prstGeom prst="rect">
            <a:avLst/>
          </a:prstGeom>
          <a:noFill/>
          <a:ln w="9525">
            <a:noFill/>
            <a:miter lim="800000"/>
            <a:headEnd/>
            <a:tailEnd/>
          </a:ln>
        </p:spPr>
        <p:txBody>
          <a:bodyPr>
            <a:spAutoFit/>
          </a:bodyPr>
          <a:lstStyle/>
          <a:p>
            <a:pPr>
              <a:spcBef>
                <a:spcPct val="20000"/>
              </a:spcBef>
            </a:pPr>
            <a:r>
              <a:rPr lang="en-US" b="1">
                <a:latin typeface="Courier New" pitchFamily="49" charset="0"/>
              </a:rPr>
              <a:t>B: if (K &gt; 10) </a:t>
            </a:r>
          </a:p>
          <a:p>
            <a:pPr>
              <a:spcBef>
                <a:spcPct val="20000"/>
              </a:spcBef>
            </a:pPr>
            <a:r>
              <a:rPr lang="en-US" b="1">
                <a:latin typeface="Courier New" pitchFamily="49" charset="0"/>
              </a:rPr>
              <a:t>C:    K = 10;</a:t>
            </a:r>
          </a:p>
          <a:p>
            <a:pPr>
              <a:spcBef>
                <a:spcPct val="20000"/>
              </a:spcBef>
            </a:pPr>
            <a:r>
              <a:rPr lang="en-US" b="1">
                <a:latin typeface="Courier New" pitchFamily="49" charset="0"/>
              </a:rPr>
              <a:t>   else</a:t>
            </a:r>
          </a:p>
          <a:p>
            <a:pPr>
              <a:spcBef>
                <a:spcPct val="20000"/>
              </a:spcBef>
            </a:pPr>
            <a:r>
              <a:rPr lang="en-US" b="1">
                <a:latin typeface="Courier New" pitchFamily="49" charset="0"/>
              </a:rPr>
              <a:t>D:    K = 0;</a:t>
            </a:r>
          </a:p>
          <a:p>
            <a:pPr>
              <a:spcBef>
                <a:spcPct val="20000"/>
              </a:spcBef>
            </a:pPr>
            <a:r>
              <a:rPr lang="en-US" b="1">
                <a:latin typeface="Courier New" pitchFamily="49" charset="0"/>
              </a:rPr>
              <a:t>E: B = C[tid.x] + K;</a:t>
            </a:r>
          </a:p>
        </p:txBody>
      </p:sp>
      <p:sp>
        <p:nvSpPr>
          <p:cNvPr id="8245" name="Line 53"/>
          <p:cNvSpPr>
            <a:spLocks noChangeShapeType="1"/>
          </p:cNvSpPr>
          <p:nvPr/>
        </p:nvSpPr>
        <p:spPr bwMode="auto">
          <a:xfrm>
            <a:off x="8991600" y="4267200"/>
            <a:ext cx="0" cy="381000"/>
          </a:xfrm>
          <a:prstGeom prst="line">
            <a:avLst/>
          </a:prstGeom>
          <a:noFill/>
          <a:ln w="76200" cap="rnd">
            <a:solidFill>
              <a:schemeClr val="tx1"/>
            </a:solidFill>
            <a:prstDash val="sysDot"/>
            <a:round/>
            <a:headEnd/>
            <a:tailEnd/>
          </a:ln>
          <a:effectLst/>
        </p:spPr>
        <p:txBody>
          <a:bodyPr/>
          <a:lstStyle/>
          <a:p>
            <a:endParaRPr lang="en-CA"/>
          </a:p>
        </p:txBody>
      </p:sp>
      <p:sp>
        <p:nvSpPr>
          <p:cNvPr id="8246" name="Text Box 54"/>
          <p:cNvSpPr txBox="1">
            <a:spLocks noChangeArrowheads="1"/>
          </p:cNvSpPr>
          <p:nvPr/>
        </p:nvSpPr>
        <p:spPr bwMode="auto">
          <a:xfrm>
            <a:off x="7543800" y="4267200"/>
            <a:ext cx="1350498" cy="369332"/>
          </a:xfrm>
          <a:prstGeom prst="rect">
            <a:avLst/>
          </a:prstGeom>
          <a:noFill/>
          <a:ln w="9525">
            <a:noFill/>
            <a:miter lim="800000"/>
            <a:headEnd/>
            <a:tailEnd/>
          </a:ln>
          <a:effectLst/>
        </p:spPr>
        <p:txBody>
          <a:bodyPr wrap="none">
            <a:spAutoFit/>
          </a:bodyPr>
          <a:lstStyle/>
          <a:p>
            <a:r>
              <a:rPr lang="en-US"/>
              <a:t>1000s cycles</a:t>
            </a:r>
          </a:p>
        </p:txBody>
      </p:sp>
    </p:spTree>
    <p:extLst>
      <p:ext uri="{BB962C8B-B14F-4D97-AF65-F5344CB8AC3E}">
        <p14:creationId xmlns:p14="http://schemas.microsoft.com/office/powerpoint/2010/main" val="2558539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8">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198">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2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19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20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23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3"/>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8239"/>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24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24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198">
                                            <p:txEl>
                                              <p:pRg st="6" end="6"/>
                                            </p:txEl>
                                          </p:spTgt>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19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p"/>
      <p:bldP spid="8199" grpId="0" animBg="1"/>
      <p:bldP spid="8200" grpId="0"/>
      <p:bldP spid="8222" grpId="0"/>
      <p:bldP spid="8245" grpId="0" animBg="1"/>
      <p:bldP spid="824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Rectangle 4"/>
          <p:cNvSpPr>
            <a:spLocks noGrp="1" noChangeArrowheads="1"/>
          </p:cNvSpPr>
          <p:nvPr>
            <p:ph type="dt" sz="half" idx="10"/>
          </p:nvPr>
        </p:nvSpPr>
        <p:spPr>
          <a:ln/>
        </p:spPr>
        <p:txBody>
          <a:bodyPr/>
          <a:lstStyle/>
          <a:p>
            <a:r>
              <a:rPr lang="en-US"/>
              <a:t>Wilson Fung, Tor Aamodt</a:t>
            </a:r>
            <a:endParaRPr lang="en-US" altLang="en-US"/>
          </a:p>
        </p:txBody>
      </p:sp>
      <p:sp>
        <p:nvSpPr>
          <p:cNvPr id="79" name="Rectangle 5"/>
          <p:cNvSpPr>
            <a:spLocks noGrp="1" noChangeArrowheads="1"/>
          </p:cNvSpPr>
          <p:nvPr>
            <p:ph type="ftr" sz="quarter" idx="11"/>
          </p:nvPr>
        </p:nvSpPr>
        <p:spPr>
          <a:ln/>
        </p:spPr>
        <p:txBody>
          <a:bodyPr/>
          <a:lstStyle/>
          <a:p>
            <a:r>
              <a:rPr lang="en-US" altLang="en-US"/>
              <a:t>Thread Block Compaction</a:t>
            </a:r>
          </a:p>
        </p:txBody>
      </p:sp>
      <p:sp>
        <p:nvSpPr>
          <p:cNvPr id="80" name="Rectangle 6"/>
          <p:cNvSpPr>
            <a:spLocks noGrp="1" noChangeArrowheads="1"/>
          </p:cNvSpPr>
          <p:nvPr>
            <p:ph type="sldNum" sz="quarter" idx="12"/>
          </p:nvPr>
        </p:nvSpPr>
        <p:spPr>
          <a:ln/>
        </p:spPr>
        <p:txBody>
          <a:bodyPr/>
          <a:lstStyle/>
          <a:p>
            <a:pPr>
              <a:defRPr/>
            </a:pPr>
            <a:fld id="{1A4D6724-B56E-456E-AEAE-66B5D56799F7}" type="slidenum">
              <a:rPr lang="en-US" altLang="en-US"/>
              <a:pPr>
                <a:defRPr/>
              </a:pPr>
              <a:t>15</a:t>
            </a:fld>
            <a:endParaRPr lang="en-US" altLang="en-US"/>
          </a:p>
        </p:txBody>
      </p:sp>
      <p:sp>
        <p:nvSpPr>
          <p:cNvPr id="9221" name="Rectangle 2"/>
          <p:cNvSpPr>
            <a:spLocks noGrp="1" noChangeArrowheads="1"/>
          </p:cNvSpPr>
          <p:nvPr>
            <p:ph type="title"/>
          </p:nvPr>
        </p:nvSpPr>
        <p:spPr>
          <a:xfrm>
            <a:off x="1981200" y="0"/>
            <a:ext cx="8229600" cy="1143000"/>
          </a:xfrm>
        </p:spPr>
        <p:txBody>
          <a:bodyPr>
            <a:normAutofit/>
          </a:bodyPr>
          <a:lstStyle/>
          <a:p>
            <a:pPr eaLnBrk="1" hangingPunct="1"/>
            <a:r>
              <a:rPr lang="en-US" sz="3800" dirty="0"/>
              <a:t>DWF Pathologies: </a:t>
            </a:r>
            <a:br>
              <a:rPr lang="en-US" sz="3800" dirty="0"/>
            </a:br>
            <a:r>
              <a:rPr lang="en-US" sz="3800" dirty="0"/>
              <a:t>Extra </a:t>
            </a:r>
            <a:r>
              <a:rPr lang="en-US" sz="3800" dirty="0" err="1"/>
              <a:t>Uncoalesced</a:t>
            </a:r>
            <a:r>
              <a:rPr lang="en-US" sz="3800" dirty="0"/>
              <a:t> Accesses</a:t>
            </a:r>
          </a:p>
        </p:txBody>
      </p:sp>
      <p:sp>
        <p:nvSpPr>
          <p:cNvPr id="9222" name="Rectangle 3"/>
          <p:cNvSpPr>
            <a:spLocks noGrp="1" noChangeArrowheads="1"/>
          </p:cNvSpPr>
          <p:nvPr>
            <p:ph type="body" idx="1"/>
          </p:nvPr>
        </p:nvSpPr>
        <p:spPr>
          <a:xfrm>
            <a:off x="1981200" y="1489076"/>
            <a:ext cx="8229600" cy="4606925"/>
          </a:xfrm>
        </p:spPr>
        <p:txBody>
          <a:bodyPr/>
          <a:lstStyle/>
          <a:p>
            <a:pPr eaLnBrk="1" hangingPunct="1"/>
            <a:r>
              <a:rPr lang="en-US" dirty="0" smtClean="0"/>
              <a:t>Coalesced Memory Access = Memory SIMD </a:t>
            </a:r>
          </a:p>
          <a:p>
            <a:pPr lvl="1" eaLnBrk="1" hangingPunct="1"/>
            <a:r>
              <a:rPr lang="en-US" dirty="0" smtClean="0"/>
              <a:t>1</a:t>
            </a:r>
            <a:r>
              <a:rPr lang="en-US" baseline="30000" dirty="0" smtClean="0"/>
              <a:t>st</a:t>
            </a:r>
            <a:r>
              <a:rPr lang="en-US" dirty="0" smtClean="0"/>
              <a:t> Order CUDA Programmer Optimization </a:t>
            </a:r>
          </a:p>
          <a:p>
            <a:pPr eaLnBrk="1" hangingPunct="1"/>
            <a:r>
              <a:rPr lang="en-US" dirty="0" smtClean="0"/>
              <a:t>Not preserved by DWF</a:t>
            </a:r>
          </a:p>
        </p:txBody>
      </p:sp>
      <p:sp>
        <p:nvSpPr>
          <p:cNvPr id="9223" name="Rectangle 4"/>
          <p:cNvSpPr>
            <a:spLocks noChangeArrowheads="1"/>
          </p:cNvSpPr>
          <p:nvPr/>
        </p:nvSpPr>
        <p:spPr bwMode="auto">
          <a:xfrm>
            <a:off x="1905000" y="3352801"/>
            <a:ext cx="2914650" cy="366713"/>
          </a:xfrm>
          <a:prstGeom prst="rect">
            <a:avLst/>
          </a:prstGeom>
          <a:noFill/>
          <a:ln w="9525">
            <a:noFill/>
            <a:miter lim="800000"/>
            <a:headEnd/>
            <a:tailEnd/>
          </a:ln>
        </p:spPr>
        <p:txBody>
          <a:bodyPr wrap="none">
            <a:spAutoFit/>
          </a:bodyPr>
          <a:lstStyle/>
          <a:p>
            <a:r>
              <a:rPr lang="en-US" b="1">
                <a:latin typeface="Courier New" pitchFamily="49" charset="0"/>
              </a:rPr>
              <a:t>E: B = C[tid.x] + K;</a:t>
            </a:r>
          </a:p>
        </p:txBody>
      </p:sp>
      <p:sp>
        <p:nvSpPr>
          <p:cNvPr id="9224" name="Rectangle 5"/>
          <p:cNvSpPr>
            <a:spLocks noChangeArrowheads="1"/>
          </p:cNvSpPr>
          <p:nvPr/>
        </p:nvSpPr>
        <p:spPr bwMode="auto">
          <a:xfrm>
            <a:off x="4191000" y="3810000"/>
            <a:ext cx="1371600" cy="304800"/>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1  2  3  4</a:t>
            </a:r>
          </a:p>
        </p:txBody>
      </p:sp>
      <p:sp>
        <p:nvSpPr>
          <p:cNvPr id="9225" name="Rectangle 14"/>
          <p:cNvSpPr>
            <a:spLocks noChangeArrowheads="1"/>
          </p:cNvSpPr>
          <p:nvPr/>
        </p:nvSpPr>
        <p:spPr bwMode="auto">
          <a:xfrm>
            <a:off x="3810000" y="3810000"/>
            <a:ext cx="381000" cy="304800"/>
          </a:xfrm>
          <a:prstGeom prst="rect">
            <a:avLst/>
          </a:prstGeom>
          <a:solidFill>
            <a:srgbClr val="CCFFFF"/>
          </a:solidFill>
          <a:ln w="9525">
            <a:solidFill>
              <a:schemeClr val="tx1"/>
            </a:solidFill>
            <a:miter lim="800000"/>
            <a:headEnd/>
            <a:tailEnd/>
          </a:ln>
        </p:spPr>
        <p:txBody>
          <a:bodyPr wrap="none" anchor="ctr"/>
          <a:lstStyle/>
          <a:p>
            <a:pPr algn="ctr"/>
            <a:r>
              <a:rPr lang="en-US" b="1">
                <a:latin typeface="Courier New" pitchFamily="49" charset="0"/>
              </a:rPr>
              <a:t>E</a:t>
            </a:r>
          </a:p>
        </p:txBody>
      </p:sp>
      <p:sp>
        <p:nvSpPr>
          <p:cNvPr id="9226" name="Rectangle 15"/>
          <p:cNvSpPr>
            <a:spLocks noChangeArrowheads="1"/>
          </p:cNvSpPr>
          <p:nvPr/>
        </p:nvSpPr>
        <p:spPr bwMode="auto">
          <a:xfrm>
            <a:off x="4191000" y="4114800"/>
            <a:ext cx="1371600" cy="304800"/>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5  6  7  8</a:t>
            </a:r>
          </a:p>
        </p:txBody>
      </p:sp>
      <p:sp>
        <p:nvSpPr>
          <p:cNvPr id="9227" name="Rectangle 24"/>
          <p:cNvSpPr>
            <a:spLocks noChangeArrowheads="1"/>
          </p:cNvSpPr>
          <p:nvPr/>
        </p:nvSpPr>
        <p:spPr bwMode="auto">
          <a:xfrm>
            <a:off x="3810000" y="4114800"/>
            <a:ext cx="381000" cy="304800"/>
          </a:xfrm>
          <a:prstGeom prst="rect">
            <a:avLst/>
          </a:prstGeom>
          <a:solidFill>
            <a:srgbClr val="FFCCCC"/>
          </a:solidFill>
          <a:ln w="9525">
            <a:solidFill>
              <a:schemeClr val="tx1"/>
            </a:solidFill>
            <a:miter lim="800000"/>
            <a:headEnd/>
            <a:tailEnd/>
          </a:ln>
        </p:spPr>
        <p:txBody>
          <a:bodyPr wrap="none" anchor="ctr"/>
          <a:lstStyle/>
          <a:p>
            <a:pPr algn="ctr"/>
            <a:r>
              <a:rPr lang="en-US" b="1">
                <a:latin typeface="Courier New" pitchFamily="49" charset="0"/>
              </a:rPr>
              <a:t>E</a:t>
            </a:r>
          </a:p>
        </p:txBody>
      </p:sp>
      <p:sp>
        <p:nvSpPr>
          <p:cNvPr id="9228" name="Rectangle 25"/>
          <p:cNvSpPr>
            <a:spLocks noChangeArrowheads="1"/>
          </p:cNvSpPr>
          <p:nvPr/>
        </p:nvSpPr>
        <p:spPr bwMode="auto">
          <a:xfrm>
            <a:off x="4191000" y="4419600"/>
            <a:ext cx="1371600" cy="304800"/>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9 10 11 12</a:t>
            </a:r>
          </a:p>
        </p:txBody>
      </p:sp>
      <p:sp>
        <p:nvSpPr>
          <p:cNvPr id="9229" name="Rectangle 34"/>
          <p:cNvSpPr>
            <a:spLocks noChangeArrowheads="1"/>
          </p:cNvSpPr>
          <p:nvPr/>
        </p:nvSpPr>
        <p:spPr bwMode="auto">
          <a:xfrm>
            <a:off x="3810000" y="4419600"/>
            <a:ext cx="381000" cy="304800"/>
          </a:xfrm>
          <a:prstGeom prst="rect">
            <a:avLst/>
          </a:prstGeom>
          <a:solidFill>
            <a:srgbClr val="FFFF99"/>
          </a:solidFill>
          <a:ln w="9525">
            <a:solidFill>
              <a:schemeClr val="tx1"/>
            </a:solidFill>
            <a:miter lim="800000"/>
            <a:headEnd/>
            <a:tailEnd/>
          </a:ln>
        </p:spPr>
        <p:txBody>
          <a:bodyPr wrap="none" anchor="ctr"/>
          <a:lstStyle/>
          <a:p>
            <a:pPr algn="ctr"/>
            <a:r>
              <a:rPr lang="en-US" b="1">
                <a:latin typeface="Courier New" pitchFamily="49" charset="0"/>
              </a:rPr>
              <a:t>E</a:t>
            </a:r>
          </a:p>
        </p:txBody>
      </p:sp>
      <p:sp>
        <p:nvSpPr>
          <p:cNvPr id="9230" name="AutoShape 35"/>
          <p:cNvSpPr>
            <a:spLocks noChangeArrowheads="1"/>
          </p:cNvSpPr>
          <p:nvPr/>
        </p:nvSpPr>
        <p:spPr bwMode="auto">
          <a:xfrm>
            <a:off x="7162800" y="3795713"/>
            <a:ext cx="1295400" cy="1219200"/>
          </a:xfrm>
          <a:prstGeom prst="flowChartDocument">
            <a:avLst/>
          </a:prstGeom>
          <a:solidFill>
            <a:schemeClr val="bg1"/>
          </a:solidFill>
          <a:ln w="9525">
            <a:solidFill>
              <a:schemeClr val="tx1"/>
            </a:solidFill>
            <a:miter lim="800000"/>
            <a:headEnd/>
            <a:tailEnd/>
          </a:ln>
        </p:spPr>
        <p:txBody>
          <a:bodyPr wrap="none" anchor="ctr"/>
          <a:lstStyle/>
          <a:p>
            <a:endParaRPr lang="en-CA"/>
          </a:p>
        </p:txBody>
      </p:sp>
      <p:sp>
        <p:nvSpPr>
          <p:cNvPr id="9231" name="Text Box 36"/>
          <p:cNvSpPr txBox="1">
            <a:spLocks noChangeArrowheads="1"/>
          </p:cNvSpPr>
          <p:nvPr/>
        </p:nvSpPr>
        <p:spPr bwMode="auto">
          <a:xfrm>
            <a:off x="7315200" y="3414713"/>
            <a:ext cx="1009650" cy="366712"/>
          </a:xfrm>
          <a:prstGeom prst="rect">
            <a:avLst/>
          </a:prstGeom>
          <a:noFill/>
          <a:ln w="9525">
            <a:noFill/>
            <a:miter lim="800000"/>
            <a:headEnd/>
            <a:tailEnd/>
          </a:ln>
        </p:spPr>
        <p:txBody>
          <a:bodyPr wrap="none">
            <a:spAutoFit/>
          </a:bodyPr>
          <a:lstStyle/>
          <a:p>
            <a:r>
              <a:rPr lang="en-US"/>
              <a:t>Memory</a:t>
            </a:r>
          </a:p>
        </p:txBody>
      </p:sp>
      <p:sp>
        <p:nvSpPr>
          <p:cNvPr id="9232" name="Text Box 37"/>
          <p:cNvSpPr txBox="1">
            <a:spLocks noChangeArrowheads="1"/>
          </p:cNvSpPr>
          <p:nvPr/>
        </p:nvSpPr>
        <p:spPr bwMode="auto">
          <a:xfrm>
            <a:off x="6324601" y="3776663"/>
            <a:ext cx="866775" cy="366712"/>
          </a:xfrm>
          <a:prstGeom prst="rect">
            <a:avLst/>
          </a:prstGeom>
          <a:noFill/>
          <a:ln w="9525">
            <a:noFill/>
            <a:miter lim="800000"/>
            <a:headEnd/>
            <a:tailEnd/>
          </a:ln>
        </p:spPr>
        <p:txBody>
          <a:bodyPr wrap="none">
            <a:spAutoFit/>
          </a:bodyPr>
          <a:lstStyle/>
          <a:p>
            <a:r>
              <a:rPr lang="en-US" b="1">
                <a:latin typeface="Courier New" pitchFamily="49" charset="0"/>
              </a:rPr>
              <a:t>0x100</a:t>
            </a:r>
          </a:p>
        </p:txBody>
      </p:sp>
      <p:sp>
        <p:nvSpPr>
          <p:cNvPr id="9233" name="Text Box 38"/>
          <p:cNvSpPr txBox="1">
            <a:spLocks noChangeArrowheads="1"/>
          </p:cNvSpPr>
          <p:nvPr/>
        </p:nvSpPr>
        <p:spPr bwMode="auto">
          <a:xfrm>
            <a:off x="6324601" y="4100513"/>
            <a:ext cx="866775" cy="366712"/>
          </a:xfrm>
          <a:prstGeom prst="rect">
            <a:avLst/>
          </a:prstGeom>
          <a:noFill/>
          <a:ln w="9525">
            <a:noFill/>
            <a:miter lim="800000"/>
            <a:headEnd/>
            <a:tailEnd/>
          </a:ln>
        </p:spPr>
        <p:txBody>
          <a:bodyPr wrap="none">
            <a:spAutoFit/>
          </a:bodyPr>
          <a:lstStyle/>
          <a:p>
            <a:r>
              <a:rPr lang="en-US" b="1">
                <a:latin typeface="Courier New" pitchFamily="49" charset="0"/>
              </a:rPr>
              <a:t>0x140</a:t>
            </a:r>
          </a:p>
        </p:txBody>
      </p:sp>
      <p:sp>
        <p:nvSpPr>
          <p:cNvPr id="9234" name="Text Box 39"/>
          <p:cNvSpPr txBox="1">
            <a:spLocks noChangeArrowheads="1"/>
          </p:cNvSpPr>
          <p:nvPr/>
        </p:nvSpPr>
        <p:spPr bwMode="auto">
          <a:xfrm>
            <a:off x="6324601" y="4419601"/>
            <a:ext cx="866775" cy="366713"/>
          </a:xfrm>
          <a:prstGeom prst="rect">
            <a:avLst/>
          </a:prstGeom>
          <a:noFill/>
          <a:ln w="9525">
            <a:noFill/>
            <a:miter lim="800000"/>
            <a:headEnd/>
            <a:tailEnd/>
          </a:ln>
        </p:spPr>
        <p:txBody>
          <a:bodyPr wrap="none">
            <a:spAutoFit/>
          </a:bodyPr>
          <a:lstStyle/>
          <a:p>
            <a:r>
              <a:rPr lang="en-US" b="1">
                <a:latin typeface="Courier New" pitchFamily="49" charset="0"/>
              </a:rPr>
              <a:t>0x180</a:t>
            </a:r>
          </a:p>
        </p:txBody>
      </p:sp>
      <p:sp>
        <p:nvSpPr>
          <p:cNvPr id="9235" name="Line 40"/>
          <p:cNvSpPr>
            <a:spLocks noChangeShapeType="1"/>
          </p:cNvSpPr>
          <p:nvPr/>
        </p:nvSpPr>
        <p:spPr bwMode="auto">
          <a:xfrm>
            <a:off x="7162800" y="4405313"/>
            <a:ext cx="1295400" cy="0"/>
          </a:xfrm>
          <a:prstGeom prst="line">
            <a:avLst/>
          </a:prstGeom>
          <a:noFill/>
          <a:ln w="9525">
            <a:solidFill>
              <a:schemeClr val="tx1"/>
            </a:solidFill>
            <a:prstDash val="dash"/>
            <a:round/>
            <a:headEnd/>
            <a:tailEnd/>
          </a:ln>
        </p:spPr>
        <p:txBody>
          <a:bodyPr/>
          <a:lstStyle/>
          <a:p>
            <a:endParaRPr lang="en-CA"/>
          </a:p>
        </p:txBody>
      </p:sp>
      <p:sp>
        <p:nvSpPr>
          <p:cNvPr id="9236" name="Line 41"/>
          <p:cNvSpPr>
            <a:spLocks noChangeShapeType="1"/>
          </p:cNvSpPr>
          <p:nvPr/>
        </p:nvSpPr>
        <p:spPr bwMode="auto">
          <a:xfrm>
            <a:off x="7162800" y="4100513"/>
            <a:ext cx="1295400" cy="0"/>
          </a:xfrm>
          <a:prstGeom prst="line">
            <a:avLst/>
          </a:prstGeom>
          <a:noFill/>
          <a:ln w="9525">
            <a:solidFill>
              <a:schemeClr val="tx1"/>
            </a:solidFill>
            <a:prstDash val="dash"/>
            <a:round/>
            <a:headEnd/>
            <a:tailEnd/>
          </a:ln>
        </p:spPr>
        <p:txBody>
          <a:bodyPr/>
          <a:lstStyle/>
          <a:p>
            <a:endParaRPr lang="en-CA"/>
          </a:p>
        </p:txBody>
      </p:sp>
      <p:sp>
        <p:nvSpPr>
          <p:cNvPr id="9237" name="Line 42"/>
          <p:cNvSpPr>
            <a:spLocks noChangeShapeType="1"/>
          </p:cNvSpPr>
          <p:nvPr/>
        </p:nvSpPr>
        <p:spPr bwMode="auto">
          <a:xfrm>
            <a:off x="7162800" y="4710113"/>
            <a:ext cx="1295400" cy="0"/>
          </a:xfrm>
          <a:prstGeom prst="line">
            <a:avLst/>
          </a:prstGeom>
          <a:noFill/>
          <a:ln w="9525">
            <a:solidFill>
              <a:schemeClr val="tx1"/>
            </a:solidFill>
            <a:prstDash val="dash"/>
            <a:round/>
            <a:headEnd/>
            <a:tailEnd/>
          </a:ln>
        </p:spPr>
        <p:txBody>
          <a:bodyPr/>
          <a:lstStyle/>
          <a:p>
            <a:endParaRPr lang="en-CA"/>
          </a:p>
        </p:txBody>
      </p:sp>
      <p:sp>
        <p:nvSpPr>
          <p:cNvPr id="9241" name="Rectangle 46"/>
          <p:cNvSpPr>
            <a:spLocks noChangeArrowheads="1"/>
          </p:cNvSpPr>
          <p:nvPr/>
        </p:nvSpPr>
        <p:spPr bwMode="auto">
          <a:xfrm>
            <a:off x="4191000" y="5410200"/>
            <a:ext cx="1371600" cy="304800"/>
          </a:xfrm>
          <a:prstGeom prst="rect">
            <a:avLst/>
          </a:prstGeom>
          <a:solidFill>
            <a:srgbClr val="CCFFCC"/>
          </a:solidFill>
          <a:ln w="9525">
            <a:solidFill>
              <a:schemeClr val="tx1"/>
            </a:solidFill>
            <a:miter lim="800000"/>
            <a:headEnd/>
            <a:tailEnd/>
          </a:ln>
        </p:spPr>
        <p:txBody>
          <a:bodyPr wrap="none" anchor="ctr"/>
          <a:lstStyle/>
          <a:p>
            <a:pPr algn="ctr"/>
            <a:r>
              <a:rPr lang="en-US" b="1">
                <a:solidFill>
                  <a:srgbClr val="0033CC"/>
                </a:solidFill>
              </a:rPr>
              <a:t>1  2</a:t>
            </a:r>
            <a:r>
              <a:rPr lang="en-US" b="1"/>
              <a:t>  </a:t>
            </a:r>
            <a:r>
              <a:rPr lang="en-US" b="1">
                <a:solidFill>
                  <a:srgbClr val="FF0000"/>
                </a:solidFill>
              </a:rPr>
              <a:t>7</a:t>
            </a:r>
            <a:r>
              <a:rPr lang="en-US" b="1"/>
              <a:t> </a:t>
            </a:r>
            <a:r>
              <a:rPr lang="en-US" b="1">
                <a:solidFill>
                  <a:srgbClr val="CC6600"/>
                </a:solidFill>
              </a:rPr>
              <a:t>12</a:t>
            </a:r>
          </a:p>
        </p:txBody>
      </p:sp>
      <p:sp>
        <p:nvSpPr>
          <p:cNvPr id="9242" name="Rectangle 55"/>
          <p:cNvSpPr>
            <a:spLocks noChangeArrowheads="1"/>
          </p:cNvSpPr>
          <p:nvPr/>
        </p:nvSpPr>
        <p:spPr bwMode="auto">
          <a:xfrm>
            <a:off x="3810000" y="5410200"/>
            <a:ext cx="381000" cy="304800"/>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E</a:t>
            </a:r>
          </a:p>
        </p:txBody>
      </p:sp>
      <p:sp>
        <p:nvSpPr>
          <p:cNvPr id="9243" name="Rectangle 56"/>
          <p:cNvSpPr>
            <a:spLocks noChangeArrowheads="1"/>
          </p:cNvSpPr>
          <p:nvPr/>
        </p:nvSpPr>
        <p:spPr bwMode="auto">
          <a:xfrm>
            <a:off x="4191000" y="5715000"/>
            <a:ext cx="1371600" cy="304800"/>
          </a:xfrm>
          <a:prstGeom prst="rect">
            <a:avLst/>
          </a:prstGeom>
          <a:solidFill>
            <a:srgbClr val="CCFFCC"/>
          </a:solidFill>
          <a:ln w="9525">
            <a:solidFill>
              <a:schemeClr val="tx1"/>
            </a:solidFill>
            <a:miter lim="800000"/>
            <a:headEnd/>
            <a:tailEnd/>
          </a:ln>
        </p:spPr>
        <p:txBody>
          <a:bodyPr wrap="none" anchor="ctr"/>
          <a:lstStyle/>
          <a:p>
            <a:pPr algn="ctr"/>
            <a:r>
              <a:rPr lang="en-US" b="1">
                <a:solidFill>
                  <a:srgbClr val="CC6600"/>
                </a:solidFill>
              </a:rPr>
              <a:t>9</a:t>
            </a:r>
            <a:r>
              <a:rPr lang="en-US" b="1"/>
              <a:t>  </a:t>
            </a:r>
            <a:r>
              <a:rPr lang="en-US" b="1">
                <a:solidFill>
                  <a:srgbClr val="FF0000"/>
                </a:solidFill>
              </a:rPr>
              <a:t>6</a:t>
            </a:r>
            <a:r>
              <a:rPr lang="en-US" b="1"/>
              <a:t>  </a:t>
            </a:r>
            <a:r>
              <a:rPr lang="en-US" b="1">
                <a:solidFill>
                  <a:srgbClr val="0033CC"/>
                </a:solidFill>
              </a:rPr>
              <a:t>3</a:t>
            </a:r>
            <a:r>
              <a:rPr lang="en-US" b="1"/>
              <a:t>  </a:t>
            </a:r>
            <a:r>
              <a:rPr lang="en-US" b="1">
                <a:solidFill>
                  <a:srgbClr val="FF0000"/>
                </a:solidFill>
              </a:rPr>
              <a:t>8</a:t>
            </a:r>
          </a:p>
        </p:txBody>
      </p:sp>
      <p:sp>
        <p:nvSpPr>
          <p:cNvPr id="9244" name="Rectangle 65"/>
          <p:cNvSpPr>
            <a:spLocks noChangeArrowheads="1"/>
          </p:cNvSpPr>
          <p:nvPr/>
        </p:nvSpPr>
        <p:spPr bwMode="auto">
          <a:xfrm>
            <a:off x="3810000" y="5715000"/>
            <a:ext cx="381000" cy="304800"/>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E</a:t>
            </a:r>
          </a:p>
        </p:txBody>
      </p:sp>
      <p:sp>
        <p:nvSpPr>
          <p:cNvPr id="9245" name="Rectangle 66"/>
          <p:cNvSpPr>
            <a:spLocks noChangeArrowheads="1"/>
          </p:cNvSpPr>
          <p:nvPr/>
        </p:nvSpPr>
        <p:spPr bwMode="auto">
          <a:xfrm>
            <a:off x="4191000" y="6019800"/>
            <a:ext cx="1371600" cy="304800"/>
          </a:xfrm>
          <a:prstGeom prst="rect">
            <a:avLst/>
          </a:prstGeom>
          <a:solidFill>
            <a:srgbClr val="CCFFCC"/>
          </a:solidFill>
          <a:ln w="9525">
            <a:solidFill>
              <a:schemeClr val="tx1"/>
            </a:solidFill>
            <a:miter lim="800000"/>
            <a:headEnd/>
            <a:tailEnd/>
          </a:ln>
        </p:spPr>
        <p:txBody>
          <a:bodyPr wrap="none" anchor="ctr"/>
          <a:lstStyle/>
          <a:p>
            <a:pPr algn="ctr"/>
            <a:r>
              <a:rPr lang="en-US" b="1">
                <a:solidFill>
                  <a:srgbClr val="FF0000"/>
                </a:solidFill>
              </a:rPr>
              <a:t>5</a:t>
            </a:r>
            <a:r>
              <a:rPr lang="en-US" b="1">
                <a:solidFill>
                  <a:srgbClr val="CC6600"/>
                </a:solidFill>
              </a:rPr>
              <a:t> 10</a:t>
            </a:r>
            <a:r>
              <a:rPr lang="en-US" b="1"/>
              <a:t> </a:t>
            </a:r>
            <a:r>
              <a:rPr lang="en-US" b="1">
                <a:solidFill>
                  <a:srgbClr val="CC6600"/>
                </a:solidFill>
              </a:rPr>
              <a:t>11</a:t>
            </a:r>
            <a:r>
              <a:rPr lang="en-US" b="1"/>
              <a:t> </a:t>
            </a:r>
            <a:r>
              <a:rPr lang="en-US" b="1">
                <a:solidFill>
                  <a:srgbClr val="0033CC"/>
                </a:solidFill>
              </a:rPr>
              <a:t>4</a:t>
            </a:r>
          </a:p>
        </p:txBody>
      </p:sp>
      <p:sp>
        <p:nvSpPr>
          <p:cNvPr id="9246" name="Rectangle 75"/>
          <p:cNvSpPr>
            <a:spLocks noChangeArrowheads="1"/>
          </p:cNvSpPr>
          <p:nvPr/>
        </p:nvSpPr>
        <p:spPr bwMode="auto">
          <a:xfrm>
            <a:off x="3810000" y="6019800"/>
            <a:ext cx="381000" cy="304800"/>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E</a:t>
            </a:r>
          </a:p>
        </p:txBody>
      </p:sp>
      <p:sp>
        <p:nvSpPr>
          <p:cNvPr id="9247" name="AutoShape 76"/>
          <p:cNvSpPr>
            <a:spLocks noChangeArrowheads="1"/>
          </p:cNvSpPr>
          <p:nvPr/>
        </p:nvSpPr>
        <p:spPr bwMode="auto">
          <a:xfrm>
            <a:off x="7162800" y="5395913"/>
            <a:ext cx="1295400" cy="1219200"/>
          </a:xfrm>
          <a:prstGeom prst="flowChartDocument">
            <a:avLst/>
          </a:prstGeom>
          <a:solidFill>
            <a:schemeClr val="bg1"/>
          </a:solidFill>
          <a:ln w="9525">
            <a:solidFill>
              <a:schemeClr val="tx1"/>
            </a:solidFill>
            <a:miter lim="800000"/>
            <a:headEnd/>
            <a:tailEnd/>
          </a:ln>
        </p:spPr>
        <p:txBody>
          <a:bodyPr wrap="none" anchor="ctr"/>
          <a:lstStyle/>
          <a:p>
            <a:endParaRPr lang="en-CA"/>
          </a:p>
        </p:txBody>
      </p:sp>
      <p:sp>
        <p:nvSpPr>
          <p:cNvPr id="9248" name="Text Box 77"/>
          <p:cNvSpPr txBox="1">
            <a:spLocks noChangeArrowheads="1"/>
          </p:cNvSpPr>
          <p:nvPr/>
        </p:nvSpPr>
        <p:spPr bwMode="auto">
          <a:xfrm>
            <a:off x="7315200" y="5014913"/>
            <a:ext cx="1009650" cy="366712"/>
          </a:xfrm>
          <a:prstGeom prst="rect">
            <a:avLst/>
          </a:prstGeom>
          <a:noFill/>
          <a:ln w="9525">
            <a:noFill/>
            <a:miter lim="800000"/>
            <a:headEnd/>
            <a:tailEnd/>
          </a:ln>
        </p:spPr>
        <p:txBody>
          <a:bodyPr wrap="none">
            <a:spAutoFit/>
          </a:bodyPr>
          <a:lstStyle/>
          <a:p>
            <a:r>
              <a:rPr lang="en-US"/>
              <a:t>Memory</a:t>
            </a:r>
          </a:p>
        </p:txBody>
      </p:sp>
      <p:sp>
        <p:nvSpPr>
          <p:cNvPr id="9249" name="Text Box 78"/>
          <p:cNvSpPr txBox="1">
            <a:spLocks noChangeArrowheads="1"/>
          </p:cNvSpPr>
          <p:nvPr/>
        </p:nvSpPr>
        <p:spPr bwMode="auto">
          <a:xfrm>
            <a:off x="6324601" y="5376863"/>
            <a:ext cx="866775" cy="366712"/>
          </a:xfrm>
          <a:prstGeom prst="rect">
            <a:avLst/>
          </a:prstGeom>
          <a:noFill/>
          <a:ln w="9525">
            <a:noFill/>
            <a:miter lim="800000"/>
            <a:headEnd/>
            <a:tailEnd/>
          </a:ln>
        </p:spPr>
        <p:txBody>
          <a:bodyPr wrap="none">
            <a:spAutoFit/>
          </a:bodyPr>
          <a:lstStyle/>
          <a:p>
            <a:r>
              <a:rPr lang="en-US" b="1">
                <a:latin typeface="Courier New" pitchFamily="49" charset="0"/>
              </a:rPr>
              <a:t>0x100</a:t>
            </a:r>
          </a:p>
        </p:txBody>
      </p:sp>
      <p:sp>
        <p:nvSpPr>
          <p:cNvPr id="9250" name="Text Box 79"/>
          <p:cNvSpPr txBox="1">
            <a:spLocks noChangeArrowheads="1"/>
          </p:cNvSpPr>
          <p:nvPr/>
        </p:nvSpPr>
        <p:spPr bwMode="auto">
          <a:xfrm>
            <a:off x="6324601" y="5700713"/>
            <a:ext cx="866775" cy="366712"/>
          </a:xfrm>
          <a:prstGeom prst="rect">
            <a:avLst/>
          </a:prstGeom>
          <a:noFill/>
          <a:ln w="9525">
            <a:noFill/>
            <a:miter lim="800000"/>
            <a:headEnd/>
            <a:tailEnd/>
          </a:ln>
        </p:spPr>
        <p:txBody>
          <a:bodyPr wrap="none">
            <a:spAutoFit/>
          </a:bodyPr>
          <a:lstStyle/>
          <a:p>
            <a:r>
              <a:rPr lang="en-US" b="1">
                <a:latin typeface="Courier New" pitchFamily="49" charset="0"/>
              </a:rPr>
              <a:t>0x140</a:t>
            </a:r>
          </a:p>
        </p:txBody>
      </p:sp>
      <p:sp>
        <p:nvSpPr>
          <p:cNvPr id="9251" name="Text Box 80"/>
          <p:cNvSpPr txBox="1">
            <a:spLocks noChangeArrowheads="1"/>
          </p:cNvSpPr>
          <p:nvPr/>
        </p:nvSpPr>
        <p:spPr bwMode="auto">
          <a:xfrm>
            <a:off x="6324601" y="6019801"/>
            <a:ext cx="866775" cy="366713"/>
          </a:xfrm>
          <a:prstGeom prst="rect">
            <a:avLst/>
          </a:prstGeom>
          <a:noFill/>
          <a:ln w="9525">
            <a:noFill/>
            <a:miter lim="800000"/>
            <a:headEnd/>
            <a:tailEnd/>
          </a:ln>
        </p:spPr>
        <p:txBody>
          <a:bodyPr wrap="none">
            <a:spAutoFit/>
          </a:bodyPr>
          <a:lstStyle/>
          <a:p>
            <a:r>
              <a:rPr lang="en-US" b="1">
                <a:latin typeface="Courier New" pitchFamily="49" charset="0"/>
              </a:rPr>
              <a:t>0x180</a:t>
            </a:r>
          </a:p>
        </p:txBody>
      </p:sp>
      <p:sp>
        <p:nvSpPr>
          <p:cNvPr id="9252" name="Line 81"/>
          <p:cNvSpPr>
            <a:spLocks noChangeShapeType="1"/>
          </p:cNvSpPr>
          <p:nvPr/>
        </p:nvSpPr>
        <p:spPr bwMode="auto">
          <a:xfrm>
            <a:off x="7162800" y="6005513"/>
            <a:ext cx="1295400" cy="0"/>
          </a:xfrm>
          <a:prstGeom prst="line">
            <a:avLst/>
          </a:prstGeom>
          <a:noFill/>
          <a:ln w="9525">
            <a:solidFill>
              <a:schemeClr val="tx1"/>
            </a:solidFill>
            <a:prstDash val="dash"/>
            <a:round/>
            <a:headEnd/>
            <a:tailEnd/>
          </a:ln>
        </p:spPr>
        <p:txBody>
          <a:bodyPr/>
          <a:lstStyle/>
          <a:p>
            <a:endParaRPr lang="en-CA"/>
          </a:p>
        </p:txBody>
      </p:sp>
      <p:sp>
        <p:nvSpPr>
          <p:cNvPr id="9253" name="Line 82"/>
          <p:cNvSpPr>
            <a:spLocks noChangeShapeType="1"/>
          </p:cNvSpPr>
          <p:nvPr/>
        </p:nvSpPr>
        <p:spPr bwMode="auto">
          <a:xfrm>
            <a:off x="7162800" y="5700713"/>
            <a:ext cx="1295400" cy="0"/>
          </a:xfrm>
          <a:prstGeom prst="line">
            <a:avLst/>
          </a:prstGeom>
          <a:noFill/>
          <a:ln w="9525">
            <a:solidFill>
              <a:schemeClr val="tx1"/>
            </a:solidFill>
            <a:prstDash val="dash"/>
            <a:round/>
            <a:headEnd/>
            <a:tailEnd/>
          </a:ln>
        </p:spPr>
        <p:txBody>
          <a:bodyPr/>
          <a:lstStyle/>
          <a:p>
            <a:endParaRPr lang="en-CA"/>
          </a:p>
        </p:txBody>
      </p:sp>
      <p:sp>
        <p:nvSpPr>
          <p:cNvPr id="9254" name="Line 83"/>
          <p:cNvSpPr>
            <a:spLocks noChangeShapeType="1"/>
          </p:cNvSpPr>
          <p:nvPr/>
        </p:nvSpPr>
        <p:spPr bwMode="auto">
          <a:xfrm>
            <a:off x="7162800" y="6310313"/>
            <a:ext cx="1295400" cy="0"/>
          </a:xfrm>
          <a:prstGeom prst="line">
            <a:avLst/>
          </a:prstGeom>
          <a:noFill/>
          <a:ln w="9525">
            <a:solidFill>
              <a:schemeClr val="tx1"/>
            </a:solidFill>
            <a:prstDash val="dash"/>
            <a:round/>
            <a:headEnd/>
            <a:tailEnd/>
          </a:ln>
        </p:spPr>
        <p:txBody>
          <a:bodyPr/>
          <a:lstStyle/>
          <a:p>
            <a:endParaRPr lang="en-CA"/>
          </a:p>
        </p:txBody>
      </p:sp>
      <p:sp>
        <p:nvSpPr>
          <p:cNvPr id="27744" name="Text Box 96"/>
          <p:cNvSpPr txBox="1">
            <a:spLocks noChangeArrowheads="1"/>
          </p:cNvSpPr>
          <p:nvPr/>
        </p:nvSpPr>
        <p:spPr bwMode="auto">
          <a:xfrm>
            <a:off x="5486401" y="3429000"/>
            <a:ext cx="966931" cy="369332"/>
          </a:xfrm>
          <a:prstGeom prst="rect">
            <a:avLst/>
          </a:prstGeom>
          <a:noFill/>
          <a:ln w="9525">
            <a:noFill/>
            <a:miter lim="800000"/>
            <a:headEnd/>
            <a:tailEnd/>
          </a:ln>
        </p:spPr>
        <p:txBody>
          <a:bodyPr wrap="none">
            <a:spAutoFit/>
          </a:bodyPr>
          <a:lstStyle/>
          <a:p>
            <a:r>
              <a:rPr lang="en-US"/>
              <a:t>#Acc = 3</a:t>
            </a:r>
          </a:p>
        </p:txBody>
      </p:sp>
      <p:sp>
        <p:nvSpPr>
          <p:cNvPr id="27745" name="Text Box 97"/>
          <p:cNvSpPr txBox="1">
            <a:spLocks noChangeArrowheads="1"/>
          </p:cNvSpPr>
          <p:nvPr/>
        </p:nvSpPr>
        <p:spPr bwMode="auto">
          <a:xfrm>
            <a:off x="5486401" y="5029200"/>
            <a:ext cx="970137" cy="369332"/>
          </a:xfrm>
          <a:prstGeom prst="rect">
            <a:avLst/>
          </a:prstGeom>
          <a:noFill/>
          <a:ln w="9525">
            <a:noFill/>
            <a:miter lim="800000"/>
            <a:headEnd/>
            <a:tailEnd/>
          </a:ln>
        </p:spPr>
        <p:txBody>
          <a:bodyPr wrap="none">
            <a:spAutoFit/>
          </a:bodyPr>
          <a:lstStyle/>
          <a:p>
            <a:r>
              <a:rPr lang="en-US" b="1">
                <a:solidFill>
                  <a:srgbClr val="FF0000"/>
                </a:solidFill>
              </a:rPr>
              <a:t>#Acc =</a:t>
            </a:r>
            <a:r>
              <a:rPr lang="en-US"/>
              <a:t> </a:t>
            </a:r>
            <a:r>
              <a:rPr lang="en-US" b="1">
                <a:solidFill>
                  <a:srgbClr val="FF0000"/>
                </a:solidFill>
              </a:rPr>
              <a:t>9</a:t>
            </a:r>
            <a:endParaRPr lang="en-US"/>
          </a:p>
        </p:txBody>
      </p:sp>
      <p:sp>
        <p:nvSpPr>
          <p:cNvPr id="9270" name="Text Box 54"/>
          <p:cNvSpPr txBox="1">
            <a:spLocks noChangeArrowheads="1"/>
          </p:cNvSpPr>
          <p:nvPr/>
        </p:nvSpPr>
        <p:spPr bwMode="auto">
          <a:xfrm>
            <a:off x="2667001" y="3719513"/>
            <a:ext cx="972895" cy="369332"/>
          </a:xfrm>
          <a:prstGeom prst="rect">
            <a:avLst/>
          </a:prstGeom>
          <a:noFill/>
          <a:ln w="9525">
            <a:noFill/>
            <a:miter lim="800000"/>
            <a:headEnd/>
            <a:tailEnd/>
          </a:ln>
          <a:effectLst/>
        </p:spPr>
        <p:txBody>
          <a:bodyPr wrap="none">
            <a:spAutoFit/>
          </a:bodyPr>
          <a:lstStyle/>
          <a:p>
            <a:r>
              <a:rPr lang="en-US" b="1"/>
              <a:t>No DWF</a:t>
            </a:r>
          </a:p>
        </p:txBody>
      </p:sp>
      <p:sp>
        <p:nvSpPr>
          <p:cNvPr id="9271" name="Text Box 55"/>
          <p:cNvSpPr txBox="1">
            <a:spLocks noChangeArrowheads="1"/>
          </p:cNvSpPr>
          <p:nvPr/>
        </p:nvSpPr>
        <p:spPr bwMode="auto">
          <a:xfrm>
            <a:off x="2514600" y="5319713"/>
            <a:ext cx="1166858" cy="369332"/>
          </a:xfrm>
          <a:prstGeom prst="rect">
            <a:avLst/>
          </a:prstGeom>
          <a:noFill/>
          <a:ln w="9525">
            <a:noFill/>
            <a:miter lim="800000"/>
            <a:headEnd/>
            <a:tailEnd/>
          </a:ln>
          <a:effectLst/>
        </p:spPr>
        <p:txBody>
          <a:bodyPr wrap="none">
            <a:spAutoFit/>
          </a:bodyPr>
          <a:lstStyle/>
          <a:p>
            <a:r>
              <a:rPr lang="en-US" b="1"/>
              <a:t>With DWF</a:t>
            </a:r>
          </a:p>
        </p:txBody>
      </p:sp>
      <p:grpSp>
        <p:nvGrpSpPr>
          <p:cNvPr id="9273" name="Group 57"/>
          <p:cNvGrpSpPr>
            <a:grpSpLocks/>
          </p:cNvGrpSpPr>
          <p:nvPr/>
        </p:nvGrpSpPr>
        <p:grpSpPr bwMode="auto">
          <a:xfrm>
            <a:off x="5638800" y="3871913"/>
            <a:ext cx="2743200" cy="152400"/>
            <a:chOff x="3216" y="2448"/>
            <a:chExt cx="1728" cy="96"/>
          </a:xfrm>
        </p:grpSpPr>
        <p:sp>
          <p:nvSpPr>
            <p:cNvPr id="4" name="Line 43"/>
            <p:cNvSpPr>
              <a:spLocks noChangeShapeType="1"/>
            </p:cNvSpPr>
            <p:nvPr/>
          </p:nvSpPr>
          <p:spPr bwMode="auto">
            <a:xfrm flipV="1">
              <a:off x="3216" y="2505"/>
              <a:ext cx="432" cy="0"/>
            </a:xfrm>
            <a:prstGeom prst="line">
              <a:avLst/>
            </a:prstGeom>
            <a:noFill/>
            <a:ln w="28575">
              <a:solidFill>
                <a:schemeClr val="tx1"/>
              </a:solidFill>
              <a:round/>
              <a:headEnd/>
              <a:tailEnd type="arrow" w="med" len="med"/>
            </a:ln>
          </p:spPr>
          <p:txBody>
            <a:bodyPr/>
            <a:lstStyle/>
            <a:p>
              <a:endParaRPr lang="en-CA"/>
            </a:p>
          </p:txBody>
        </p:sp>
        <p:sp>
          <p:nvSpPr>
            <p:cNvPr id="9272" name="Rectangle 56"/>
            <p:cNvSpPr>
              <a:spLocks noChangeArrowheads="1"/>
            </p:cNvSpPr>
            <p:nvPr/>
          </p:nvSpPr>
          <p:spPr bwMode="auto">
            <a:xfrm>
              <a:off x="4224" y="2448"/>
              <a:ext cx="720" cy="96"/>
            </a:xfrm>
            <a:prstGeom prst="rect">
              <a:avLst/>
            </a:prstGeom>
            <a:solidFill>
              <a:srgbClr val="0033CC"/>
            </a:solidFill>
            <a:ln w="9525">
              <a:solidFill>
                <a:srgbClr val="0033CC"/>
              </a:solidFill>
              <a:miter lim="800000"/>
              <a:headEnd/>
              <a:tailEnd/>
            </a:ln>
            <a:effectLst/>
          </p:spPr>
          <p:txBody>
            <a:bodyPr wrap="none" anchor="ctr"/>
            <a:lstStyle/>
            <a:p>
              <a:endParaRPr lang="en-CA"/>
            </a:p>
          </p:txBody>
        </p:sp>
      </p:grpSp>
      <p:grpSp>
        <p:nvGrpSpPr>
          <p:cNvPr id="9274" name="Group 58"/>
          <p:cNvGrpSpPr>
            <a:grpSpLocks/>
          </p:cNvGrpSpPr>
          <p:nvPr/>
        </p:nvGrpSpPr>
        <p:grpSpPr bwMode="auto">
          <a:xfrm>
            <a:off x="5638800" y="4176713"/>
            <a:ext cx="2743200" cy="152400"/>
            <a:chOff x="3216" y="2448"/>
            <a:chExt cx="1728" cy="96"/>
          </a:xfrm>
        </p:grpSpPr>
        <p:sp>
          <p:nvSpPr>
            <p:cNvPr id="5" name="Line 43"/>
            <p:cNvSpPr>
              <a:spLocks noChangeShapeType="1"/>
            </p:cNvSpPr>
            <p:nvPr/>
          </p:nvSpPr>
          <p:spPr bwMode="auto">
            <a:xfrm flipV="1">
              <a:off x="3216" y="2505"/>
              <a:ext cx="432" cy="0"/>
            </a:xfrm>
            <a:prstGeom prst="line">
              <a:avLst/>
            </a:prstGeom>
            <a:noFill/>
            <a:ln w="28575">
              <a:solidFill>
                <a:schemeClr val="tx1"/>
              </a:solidFill>
              <a:round/>
              <a:headEnd/>
              <a:tailEnd type="arrow" w="med" len="med"/>
            </a:ln>
          </p:spPr>
          <p:txBody>
            <a:bodyPr/>
            <a:lstStyle/>
            <a:p>
              <a:endParaRPr lang="en-CA"/>
            </a:p>
          </p:txBody>
        </p:sp>
        <p:sp>
          <p:nvSpPr>
            <p:cNvPr id="9276" name="Rectangle 60"/>
            <p:cNvSpPr>
              <a:spLocks noChangeArrowheads="1"/>
            </p:cNvSpPr>
            <p:nvPr/>
          </p:nvSpPr>
          <p:spPr bwMode="auto">
            <a:xfrm>
              <a:off x="4224" y="2448"/>
              <a:ext cx="720" cy="96"/>
            </a:xfrm>
            <a:prstGeom prst="rect">
              <a:avLst/>
            </a:prstGeom>
            <a:solidFill>
              <a:srgbClr val="FF0000"/>
            </a:solidFill>
            <a:ln w="9525">
              <a:solidFill>
                <a:srgbClr val="FF0000"/>
              </a:solidFill>
              <a:miter lim="800000"/>
              <a:headEnd/>
              <a:tailEnd/>
            </a:ln>
            <a:effectLst/>
          </p:spPr>
          <p:txBody>
            <a:bodyPr wrap="none" anchor="ctr"/>
            <a:lstStyle/>
            <a:p>
              <a:endParaRPr lang="en-CA"/>
            </a:p>
          </p:txBody>
        </p:sp>
      </p:grpSp>
      <p:grpSp>
        <p:nvGrpSpPr>
          <p:cNvPr id="9277" name="Group 61"/>
          <p:cNvGrpSpPr>
            <a:grpSpLocks/>
          </p:cNvGrpSpPr>
          <p:nvPr/>
        </p:nvGrpSpPr>
        <p:grpSpPr bwMode="auto">
          <a:xfrm>
            <a:off x="5638800" y="4481513"/>
            <a:ext cx="2743200" cy="152400"/>
            <a:chOff x="3216" y="2448"/>
            <a:chExt cx="1728" cy="96"/>
          </a:xfrm>
        </p:grpSpPr>
        <p:sp>
          <p:nvSpPr>
            <p:cNvPr id="27691" name="Line 43"/>
            <p:cNvSpPr>
              <a:spLocks noChangeShapeType="1"/>
            </p:cNvSpPr>
            <p:nvPr/>
          </p:nvSpPr>
          <p:spPr bwMode="auto">
            <a:xfrm flipV="1">
              <a:off x="3216" y="2505"/>
              <a:ext cx="432" cy="0"/>
            </a:xfrm>
            <a:prstGeom prst="line">
              <a:avLst/>
            </a:prstGeom>
            <a:noFill/>
            <a:ln w="28575">
              <a:solidFill>
                <a:schemeClr val="tx1"/>
              </a:solidFill>
              <a:round/>
              <a:headEnd/>
              <a:tailEnd type="arrow" w="med" len="med"/>
            </a:ln>
          </p:spPr>
          <p:txBody>
            <a:bodyPr/>
            <a:lstStyle/>
            <a:p>
              <a:endParaRPr lang="en-CA"/>
            </a:p>
          </p:txBody>
        </p:sp>
        <p:sp>
          <p:nvSpPr>
            <p:cNvPr id="9279" name="Rectangle 63"/>
            <p:cNvSpPr>
              <a:spLocks noChangeArrowheads="1"/>
            </p:cNvSpPr>
            <p:nvPr/>
          </p:nvSpPr>
          <p:spPr bwMode="auto">
            <a:xfrm>
              <a:off x="4224" y="2448"/>
              <a:ext cx="720" cy="96"/>
            </a:xfrm>
            <a:prstGeom prst="rect">
              <a:avLst/>
            </a:prstGeom>
            <a:solidFill>
              <a:srgbClr val="CC6600"/>
            </a:solidFill>
            <a:ln w="9525">
              <a:solidFill>
                <a:srgbClr val="CC6600"/>
              </a:solidFill>
              <a:miter lim="800000"/>
              <a:headEnd/>
              <a:tailEnd/>
            </a:ln>
            <a:effectLst/>
          </p:spPr>
          <p:txBody>
            <a:bodyPr wrap="none" anchor="ctr"/>
            <a:lstStyle/>
            <a:p>
              <a:endParaRPr lang="en-CA"/>
            </a:p>
          </p:txBody>
        </p:sp>
      </p:grpSp>
      <p:grpSp>
        <p:nvGrpSpPr>
          <p:cNvPr id="3" name="Group 92"/>
          <p:cNvGrpSpPr>
            <a:grpSpLocks/>
          </p:cNvGrpSpPr>
          <p:nvPr/>
        </p:nvGrpSpPr>
        <p:grpSpPr bwMode="auto">
          <a:xfrm>
            <a:off x="5638800" y="5562600"/>
            <a:ext cx="685800" cy="609600"/>
            <a:chOff x="3072" y="3072"/>
            <a:chExt cx="432" cy="384"/>
          </a:xfrm>
        </p:grpSpPr>
        <p:sp>
          <p:nvSpPr>
            <p:cNvPr id="9263" name="Line 85"/>
            <p:cNvSpPr>
              <a:spLocks noChangeShapeType="1"/>
            </p:cNvSpPr>
            <p:nvPr/>
          </p:nvSpPr>
          <p:spPr bwMode="auto">
            <a:xfrm flipV="1">
              <a:off x="3072" y="3264"/>
              <a:ext cx="432" cy="0"/>
            </a:xfrm>
            <a:prstGeom prst="line">
              <a:avLst/>
            </a:prstGeom>
            <a:noFill/>
            <a:ln w="28575">
              <a:solidFill>
                <a:schemeClr val="tx1"/>
              </a:solidFill>
              <a:round/>
              <a:headEnd/>
              <a:tailEnd type="arrow" w="med" len="med"/>
            </a:ln>
          </p:spPr>
          <p:txBody>
            <a:bodyPr/>
            <a:lstStyle/>
            <a:p>
              <a:endParaRPr lang="en-CA"/>
            </a:p>
          </p:txBody>
        </p:sp>
        <p:sp>
          <p:nvSpPr>
            <p:cNvPr id="9264" name="Line 90"/>
            <p:cNvSpPr>
              <a:spLocks noChangeShapeType="1"/>
            </p:cNvSpPr>
            <p:nvPr/>
          </p:nvSpPr>
          <p:spPr bwMode="auto">
            <a:xfrm flipV="1">
              <a:off x="3072" y="3072"/>
              <a:ext cx="432" cy="192"/>
            </a:xfrm>
            <a:prstGeom prst="line">
              <a:avLst/>
            </a:prstGeom>
            <a:noFill/>
            <a:ln w="28575">
              <a:solidFill>
                <a:schemeClr val="tx1"/>
              </a:solidFill>
              <a:round/>
              <a:headEnd/>
              <a:tailEnd type="arrow" w="med" len="med"/>
            </a:ln>
          </p:spPr>
          <p:txBody>
            <a:bodyPr/>
            <a:lstStyle/>
            <a:p>
              <a:endParaRPr lang="en-CA"/>
            </a:p>
          </p:txBody>
        </p:sp>
        <p:sp>
          <p:nvSpPr>
            <p:cNvPr id="9265" name="Line 91"/>
            <p:cNvSpPr>
              <a:spLocks noChangeShapeType="1"/>
            </p:cNvSpPr>
            <p:nvPr/>
          </p:nvSpPr>
          <p:spPr bwMode="auto">
            <a:xfrm>
              <a:off x="3072" y="3264"/>
              <a:ext cx="432" cy="192"/>
            </a:xfrm>
            <a:prstGeom prst="line">
              <a:avLst/>
            </a:prstGeom>
            <a:noFill/>
            <a:ln w="28575">
              <a:solidFill>
                <a:schemeClr val="tx1"/>
              </a:solidFill>
              <a:round/>
              <a:headEnd/>
              <a:tailEnd type="arrow" w="med" len="med"/>
            </a:ln>
          </p:spPr>
          <p:txBody>
            <a:bodyPr/>
            <a:lstStyle/>
            <a:p>
              <a:endParaRPr lang="en-CA"/>
            </a:p>
          </p:txBody>
        </p:sp>
      </p:grpSp>
      <p:grpSp>
        <p:nvGrpSpPr>
          <p:cNvPr id="9292" name="Group 76"/>
          <p:cNvGrpSpPr>
            <a:grpSpLocks/>
          </p:cNvGrpSpPr>
          <p:nvPr/>
        </p:nvGrpSpPr>
        <p:grpSpPr bwMode="auto">
          <a:xfrm>
            <a:off x="7239000" y="5472113"/>
            <a:ext cx="1143000" cy="762000"/>
            <a:chOff x="4224" y="3456"/>
            <a:chExt cx="720" cy="480"/>
          </a:xfrm>
        </p:grpSpPr>
        <p:sp>
          <p:nvSpPr>
            <p:cNvPr id="9281" name="Rectangle 65"/>
            <p:cNvSpPr>
              <a:spLocks noChangeArrowheads="1"/>
            </p:cNvSpPr>
            <p:nvPr/>
          </p:nvSpPr>
          <p:spPr bwMode="auto">
            <a:xfrm>
              <a:off x="4560" y="3456"/>
              <a:ext cx="192" cy="96"/>
            </a:xfrm>
            <a:prstGeom prst="rect">
              <a:avLst/>
            </a:prstGeom>
            <a:solidFill>
              <a:srgbClr val="0033CC"/>
            </a:solidFill>
            <a:ln w="9525">
              <a:solidFill>
                <a:srgbClr val="0033CC"/>
              </a:solidFill>
              <a:miter lim="800000"/>
              <a:headEnd/>
              <a:tailEnd/>
            </a:ln>
            <a:effectLst/>
          </p:spPr>
          <p:txBody>
            <a:bodyPr wrap="none" anchor="ctr"/>
            <a:lstStyle/>
            <a:p>
              <a:endParaRPr lang="en-CA"/>
            </a:p>
          </p:txBody>
        </p:sp>
        <p:sp>
          <p:nvSpPr>
            <p:cNvPr id="9284" name="Rectangle 68"/>
            <p:cNvSpPr>
              <a:spLocks noChangeArrowheads="1"/>
            </p:cNvSpPr>
            <p:nvPr/>
          </p:nvSpPr>
          <p:spPr bwMode="auto">
            <a:xfrm>
              <a:off x="4416" y="3648"/>
              <a:ext cx="192" cy="96"/>
            </a:xfrm>
            <a:prstGeom prst="rect">
              <a:avLst/>
            </a:prstGeom>
            <a:solidFill>
              <a:srgbClr val="FF0000"/>
            </a:solidFill>
            <a:ln w="9525">
              <a:solidFill>
                <a:srgbClr val="FF0000"/>
              </a:solidFill>
              <a:miter lim="800000"/>
              <a:headEnd/>
              <a:tailEnd/>
            </a:ln>
            <a:effectLst/>
          </p:spPr>
          <p:txBody>
            <a:bodyPr wrap="none" anchor="ctr"/>
            <a:lstStyle/>
            <a:p>
              <a:endParaRPr lang="en-CA"/>
            </a:p>
          </p:txBody>
        </p:sp>
        <p:sp>
          <p:nvSpPr>
            <p:cNvPr id="9286" name="Rectangle 70"/>
            <p:cNvSpPr>
              <a:spLocks noChangeArrowheads="1"/>
            </p:cNvSpPr>
            <p:nvPr/>
          </p:nvSpPr>
          <p:spPr bwMode="auto">
            <a:xfrm>
              <a:off x="4752" y="3648"/>
              <a:ext cx="192" cy="96"/>
            </a:xfrm>
            <a:prstGeom prst="rect">
              <a:avLst/>
            </a:prstGeom>
            <a:solidFill>
              <a:srgbClr val="FF0000"/>
            </a:solidFill>
            <a:ln w="9525">
              <a:solidFill>
                <a:srgbClr val="FF0000"/>
              </a:solidFill>
              <a:miter lim="800000"/>
              <a:headEnd/>
              <a:tailEnd/>
            </a:ln>
            <a:effectLst/>
          </p:spPr>
          <p:txBody>
            <a:bodyPr wrap="none" anchor="ctr"/>
            <a:lstStyle/>
            <a:p>
              <a:endParaRPr lang="en-CA"/>
            </a:p>
          </p:txBody>
        </p:sp>
        <p:sp>
          <p:nvSpPr>
            <p:cNvPr id="9287" name="Rectangle 71"/>
            <p:cNvSpPr>
              <a:spLocks noChangeArrowheads="1"/>
            </p:cNvSpPr>
            <p:nvPr/>
          </p:nvSpPr>
          <p:spPr bwMode="auto">
            <a:xfrm>
              <a:off x="4224" y="3840"/>
              <a:ext cx="192" cy="96"/>
            </a:xfrm>
            <a:prstGeom prst="rect">
              <a:avLst/>
            </a:prstGeom>
            <a:solidFill>
              <a:srgbClr val="CC6600"/>
            </a:solidFill>
            <a:ln w="9525">
              <a:solidFill>
                <a:srgbClr val="CC6600"/>
              </a:solidFill>
              <a:miter lim="800000"/>
              <a:headEnd/>
              <a:tailEnd/>
            </a:ln>
            <a:effectLst/>
          </p:spPr>
          <p:txBody>
            <a:bodyPr wrap="none" anchor="ctr"/>
            <a:lstStyle/>
            <a:p>
              <a:endParaRPr lang="en-CA"/>
            </a:p>
          </p:txBody>
        </p:sp>
      </p:grpSp>
      <p:grpSp>
        <p:nvGrpSpPr>
          <p:cNvPr id="9298" name="Group 82"/>
          <p:cNvGrpSpPr>
            <a:grpSpLocks/>
          </p:cNvGrpSpPr>
          <p:nvPr/>
        </p:nvGrpSpPr>
        <p:grpSpPr bwMode="auto">
          <a:xfrm>
            <a:off x="5638800" y="5562600"/>
            <a:ext cx="685800" cy="609600"/>
            <a:chOff x="3216" y="3513"/>
            <a:chExt cx="432" cy="384"/>
          </a:xfrm>
        </p:grpSpPr>
        <p:sp>
          <p:nvSpPr>
            <p:cNvPr id="9260" name="Line 86"/>
            <p:cNvSpPr>
              <a:spLocks noChangeShapeType="1"/>
            </p:cNvSpPr>
            <p:nvPr/>
          </p:nvSpPr>
          <p:spPr bwMode="auto">
            <a:xfrm flipV="1">
              <a:off x="3216" y="3897"/>
              <a:ext cx="432" cy="0"/>
            </a:xfrm>
            <a:prstGeom prst="line">
              <a:avLst/>
            </a:prstGeom>
            <a:noFill/>
            <a:ln w="28575">
              <a:solidFill>
                <a:schemeClr val="tx1"/>
              </a:solidFill>
              <a:round/>
              <a:headEnd/>
              <a:tailEnd type="arrow" w="med" len="med"/>
            </a:ln>
          </p:spPr>
          <p:txBody>
            <a:bodyPr/>
            <a:lstStyle/>
            <a:p>
              <a:endParaRPr lang="en-CA"/>
            </a:p>
          </p:txBody>
        </p:sp>
        <p:sp>
          <p:nvSpPr>
            <p:cNvPr id="9261" name="Line 93"/>
            <p:cNvSpPr>
              <a:spLocks noChangeShapeType="1"/>
            </p:cNvSpPr>
            <p:nvPr/>
          </p:nvSpPr>
          <p:spPr bwMode="auto">
            <a:xfrm flipV="1">
              <a:off x="3216" y="3513"/>
              <a:ext cx="432" cy="384"/>
            </a:xfrm>
            <a:prstGeom prst="line">
              <a:avLst/>
            </a:prstGeom>
            <a:noFill/>
            <a:ln w="28575">
              <a:solidFill>
                <a:schemeClr val="tx1"/>
              </a:solidFill>
              <a:round/>
              <a:headEnd/>
              <a:tailEnd type="arrow" w="med" len="med"/>
            </a:ln>
          </p:spPr>
          <p:txBody>
            <a:bodyPr/>
            <a:lstStyle/>
            <a:p>
              <a:endParaRPr lang="en-CA"/>
            </a:p>
          </p:txBody>
        </p:sp>
        <p:sp>
          <p:nvSpPr>
            <p:cNvPr id="9262" name="Line 94"/>
            <p:cNvSpPr>
              <a:spLocks noChangeShapeType="1"/>
            </p:cNvSpPr>
            <p:nvPr/>
          </p:nvSpPr>
          <p:spPr bwMode="auto">
            <a:xfrm flipV="1">
              <a:off x="3216" y="3705"/>
              <a:ext cx="432" cy="192"/>
            </a:xfrm>
            <a:prstGeom prst="line">
              <a:avLst/>
            </a:prstGeom>
            <a:noFill/>
            <a:ln w="28575">
              <a:solidFill>
                <a:schemeClr val="tx1"/>
              </a:solidFill>
              <a:round/>
              <a:headEnd/>
              <a:tailEnd type="arrow" w="med" len="med"/>
            </a:ln>
          </p:spPr>
          <p:txBody>
            <a:bodyPr/>
            <a:lstStyle/>
            <a:p>
              <a:endParaRPr lang="en-CA"/>
            </a:p>
          </p:txBody>
        </p:sp>
      </p:grpSp>
      <p:grpSp>
        <p:nvGrpSpPr>
          <p:cNvPr id="9293" name="Group 77"/>
          <p:cNvGrpSpPr>
            <a:grpSpLocks/>
          </p:cNvGrpSpPr>
          <p:nvPr/>
        </p:nvGrpSpPr>
        <p:grpSpPr bwMode="auto">
          <a:xfrm>
            <a:off x="7239000" y="5472113"/>
            <a:ext cx="1143000" cy="762000"/>
            <a:chOff x="4224" y="3456"/>
            <a:chExt cx="720" cy="480"/>
          </a:xfrm>
        </p:grpSpPr>
        <p:sp>
          <p:nvSpPr>
            <p:cNvPr id="9282" name="Rectangle 66"/>
            <p:cNvSpPr>
              <a:spLocks noChangeArrowheads="1"/>
            </p:cNvSpPr>
            <p:nvPr/>
          </p:nvSpPr>
          <p:spPr bwMode="auto">
            <a:xfrm>
              <a:off x="4752" y="3456"/>
              <a:ext cx="192" cy="96"/>
            </a:xfrm>
            <a:prstGeom prst="rect">
              <a:avLst/>
            </a:prstGeom>
            <a:solidFill>
              <a:srgbClr val="0033CC"/>
            </a:solidFill>
            <a:ln w="9525">
              <a:solidFill>
                <a:srgbClr val="0033CC"/>
              </a:solidFill>
              <a:miter lim="800000"/>
              <a:headEnd/>
              <a:tailEnd/>
            </a:ln>
            <a:effectLst/>
          </p:spPr>
          <p:txBody>
            <a:bodyPr wrap="none" anchor="ctr"/>
            <a:lstStyle/>
            <a:p>
              <a:endParaRPr lang="en-CA"/>
            </a:p>
          </p:txBody>
        </p:sp>
        <p:sp>
          <p:nvSpPr>
            <p:cNvPr id="9283" name="Rectangle 67"/>
            <p:cNvSpPr>
              <a:spLocks noChangeArrowheads="1"/>
            </p:cNvSpPr>
            <p:nvPr/>
          </p:nvSpPr>
          <p:spPr bwMode="auto">
            <a:xfrm>
              <a:off x="4224" y="3648"/>
              <a:ext cx="192" cy="96"/>
            </a:xfrm>
            <a:prstGeom prst="rect">
              <a:avLst/>
            </a:prstGeom>
            <a:solidFill>
              <a:srgbClr val="FF0000"/>
            </a:solidFill>
            <a:ln w="9525">
              <a:solidFill>
                <a:srgbClr val="FF0000"/>
              </a:solidFill>
              <a:miter lim="800000"/>
              <a:headEnd/>
              <a:tailEnd/>
            </a:ln>
            <a:effectLst/>
          </p:spPr>
          <p:txBody>
            <a:bodyPr wrap="none" anchor="ctr"/>
            <a:lstStyle/>
            <a:p>
              <a:endParaRPr lang="en-CA"/>
            </a:p>
          </p:txBody>
        </p:sp>
        <p:sp>
          <p:nvSpPr>
            <p:cNvPr id="9288" name="Rectangle 72"/>
            <p:cNvSpPr>
              <a:spLocks noChangeArrowheads="1"/>
            </p:cNvSpPr>
            <p:nvPr/>
          </p:nvSpPr>
          <p:spPr bwMode="auto">
            <a:xfrm>
              <a:off x="4416" y="3840"/>
              <a:ext cx="192" cy="96"/>
            </a:xfrm>
            <a:prstGeom prst="rect">
              <a:avLst/>
            </a:prstGeom>
            <a:solidFill>
              <a:srgbClr val="CC6600"/>
            </a:solidFill>
            <a:ln w="9525">
              <a:solidFill>
                <a:srgbClr val="CC6600"/>
              </a:solidFill>
              <a:miter lim="800000"/>
              <a:headEnd/>
              <a:tailEnd/>
            </a:ln>
            <a:effectLst/>
          </p:spPr>
          <p:txBody>
            <a:bodyPr wrap="none" anchor="ctr"/>
            <a:lstStyle/>
            <a:p>
              <a:endParaRPr lang="en-CA"/>
            </a:p>
          </p:txBody>
        </p:sp>
        <p:sp>
          <p:nvSpPr>
            <p:cNvPr id="9289" name="Rectangle 73"/>
            <p:cNvSpPr>
              <a:spLocks noChangeArrowheads="1"/>
            </p:cNvSpPr>
            <p:nvPr/>
          </p:nvSpPr>
          <p:spPr bwMode="auto">
            <a:xfrm>
              <a:off x="4560" y="3840"/>
              <a:ext cx="192" cy="96"/>
            </a:xfrm>
            <a:prstGeom prst="rect">
              <a:avLst/>
            </a:prstGeom>
            <a:solidFill>
              <a:srgbClr val="CC6600"/>
            </a:solidFill>
            <a:ln w="9525">
              <a:solidFill>
                <a:srgbClr val="CC6600"/>
              </a:solidFill>
              <a:miter lim="800000"/>
              <a:headEnd/>
              <a:tailEnd/>
            </a:ln>
            <a:effectLst/>
          </p:spPr>
          <p:txBody>
            <a:bodyPr wrap="none" anchor="ctr"/>
            <a:lstStyle/>
            <a:p>
              <a:endParaRPr lang="en-CA"/>
            </a:p>
          </p:txBody>
        </p:sp>
      </p:grpSp>
      <p:grpSp>
        <p:nvGrpSpPr>
          <p:cNvPr id="2" name="Group 89"/>
          <p:cNvGrpSpPr>
            <a:grpSpLocks/>
          </p:cNvGrpSpPr>
          <p:nvPr/>
        </p:nvGrpSpPr>
        <p:grpSpPr bwMode="auto">
          <a:xfrm>
            <a:off x="5638800" y="5562600"/>
            <a:ext cx="685800" cy="609600"/>
            <a:chOff x="3072" y="3072"/>
            <a:chExt cx="432" cy="384"/>
          </a:xfrm>
        </p:grpSpPr>
        <p:sp>
          <p:nvSpPr>
            <p:cNvPr id="9266" name="Line 84"/>
            <p:cNvSpPr>
              <a:spLocks noChangeShapeType="1"/>
            </p:cNvSpPr>
            <p:nvPr/>
          </p:nvSpPr>
          <p:spPr bwMode="auto">
            <a:xfrm flipV="1">
              <a:off x="3072" y="3072"/>
              <a:ext cx="432" cy="0"/>
            </a:xfrm>
            <a:prstGeom prst="line">
              <a:avLst/>
            </a:prstGeom>
            <a:noFill/>
            <a:ln w="28575">
              <a:solidFill>
                <a:schemeClr val="tx1"/>
              </a:solidFill>
              <a:round/>
              <a:headEnd/>
              <a:tailEnd type="arrow" w="med" len="med"/>
            </a:ln>
          </p:spPr>
          <p:txBody>
            <a:bodyPr/>
            <a:lstStyle/>
            <a:p>
              <a:endParaRPr lang="en-CA"/>
            </a:p>
          </p:txBody>
        </p:sp>
        <p:sp>
          <p:nvSpPr>
            <p:cNvPr id="9267" name="Line 87"/>
            <p:cNvSpPr>
              <a:spLocks noChangeShapeType="1"/>
            </p:cNvSpPr>
            <p:nvPr/>
          </p:nvSpPr>
          <p:spPr bwMode="auto">
            <a:xfrm>
              <a:off x="3072" y="3072"/>
              <a:ext cx="432" cy="192"/>
            </a:xfrm>
            <a:prstGeom prst="line">
              <a:avLst/>
            </a:prstGeom>
            <a:noFill/>
            <a:ln w="28575">
              <a:solidFill>
                <a:schemeClr val="tx1"/>
              </a:solidFill>
              <a:round/>
              <a:headEnd/>
              <a:tailEnd type="arrow" w="med" len="med"/>
            </a:ln>
          </p:spPr>
          <p:txBody>
            <a:bodyPr/>
            <a:lstStyle/>
            <a:p>
              <a:endParaRPr lang="en-CA"/>
            </a:p>
          </p:txBody>
        </p:sp>
        <p:sp>
          <p:nvSpPr>
            <p:cNvPr id="9268" name="Line 88"/>
            <p:cNvSpPr>
              <a:spLocks noChangeShapeType="1"/>
            </p:cNvSpPr>
            <p:nvPr/>
          </p:nvSpPr>
          <p:spPr bwMode="auto">
            <a:xfrm>
              <a:off x="3072" y="3072"/>
              <a:ext cx="432" cy="384"/>
            </a:xfrm>
            <a:prstGeom prst="line">
              <a:avLst/>
            </a:prstGeom>
            <a:noFill/>
            <a:ln w="28575">
              <a:solidFill>
                <a:schemeClr val="tx1"/>
              </a:solidFill>
              <a:round/>
              <a:headEnd/>
              <a:tailEnd type="arrow" w="med" len="med"/>
            </a:ln>
          </p:spPr>
          <p:txBody>
            <a:bodyPr/>
            <a:lstStyle/>
            <a:p>
              <a:endParaRPr lang="en-CA"/>
            </a:p>
          </p:txBody>
        </p:sp>
      </p:grpSp>
      <p:grpSp>
        <p:nvGrpSpPr>
          <p:cNvPr id="9297" name="Group 81"/>
          <p:cNvGrpSpPr>
            <a:grpSpLocks/>
          </p:cNvGrpSpPr>
          <p:nvPr/>
        </p:nvGrpSpPr>
        <p:grpSpPr bwMode="auto">
          <a:xfrm>
            <a:off x="7239000" y="5472113"/>
            <a:ext cx="1143000" cy="762000"/>
            <a:chOff x="4224" y="3456"/>
            <a:chExt cx="720" cy="480"/>
          </a:xfrm>
        </p:grpSpPr>
        <p:sp>
          <p:nvSpPr>
            <p:cNvPr id="9280" name="Rectangle 64"/>
            <p:cNvSpPr>
              <a:spLocks noChangeArrowheads="1"/>
            </p:cNvSpPr>
            <p:nvPr/>
          </p:nvSpPr>
          <p:spPr bwMode="auto">
            <a:xfrm>
              <a:off x="4224" y="3456"/>
              <a:ext cx="336" cy="96"/>
            </a:xfrm>
            <a:prstGeom prst="rect">
              <a:avLst/>
            </a:prstGeom>
            <a:solidFill>
              <a:srgbClr val="0033CC"/>
            </a:solidFill>
            <a:ln w="9525">
              <a:solidFill>
                <a:srgbClr val="0033CC"/>
              </a:solidFill>
              <a:miter lim="800000"/>
              <a:headEnd/>
              <a:tailEnd/>
            </a:ln>
            <a:effectLst/>
          </p:spPr>
          <p:txBody>
            <a:bodyPr wrap="none" anchor="ctr"/>
            <a:lstStyle/>
            <a:p>
              <a:endParaRPr lang="en-CA"/>
            </a:p>
          </p:txBody>
        </p:sp>
        <p:sp>
          <p:nvSpPr>
            <p:cNvPr id="9285" name="Rectangle 69"/>
            <p:cNvSpPr>
              <a:spLocks noChangeArrowheads="1"/>
            </p:cNvSpPr>
            <p:nvPr/>
          </p:nvSpPr>
          <p:spPr bwMode="auto">
            <a:xfrm>
              <a:off x="4560" y="3648"/>
              <a:ext cx="192" cy="96"/>
            </a:xfrm>
            <a:prstGeom prst="rect">
              <a:avLst/>
            </a:prstGeom>
            <a:solidFill>
              <a:srgbClr val="FF0000"/>
            </a:solidFill>
            <a:ln w="9525">
              <a:solidFill>
                <a:srgbClr val="FF0000"/>
              </a:solidFill>
              <a:miter lim="800000"/>
              <a:headEnd/>
              <a:tailEnd/>
            </a:ln>
            <a:effectLst/>
          </p:spPr>
          <p:txBody>
            <a:bodyPr wrap="none" anchor="ctr"/>
            <a:lstStyle/>
            <a:p>
              <a:endParaRPr lang="en-CA"/>
            </a:p>
          </p:txBody>
        </p:sp>
        <p:sp>
          <p:nvSpPr>
            <p:cNvPr id="9290" name="Rectangle 74"/>
            <p:cNvSpPr>
              <a:spLocks noChangeArrowheads="1"/>
            </p:cNvSpPr>
            <p:nvPr/>
          </p:nvSpPr>
          <p:spPr bwMode="auto">
            <a:xfrm>
              <a:off x="4752" y="3840"/>
              <a:ext cx="192" cy="96"/>
            </a:xfrm>
            <a:prstGeom prst="rect">
              <a:avLst/>
            </a:prstGeom>
            <a:solidFill>
              <a:srgbClr val="CC6600"/>
            </a:solidFill>
            <a:ln w="9525">
              <a:solidFill>
                <a:srgbClr val="CC6600"/>
              </a:solidFill>
              <a:miter lim="800000"/>
              <a:headEnd/>
              <a:tailEnd/>
            </a:ln>
            <a:effectLst/>
          </p:spPr>
          <p:txBody>
            <a:bodyPr wrap="none" anchor="ctr"/>
            <a:lstStyle/>
            <a:p>
              <a:endParaRPr lang="en-CA"/>
            </a:p>
          </p:txBody>
        </p:sp>
      </p:grpSp>
      <p:sp>
        <p:nvSpPr>
          <p:cNvPr id="9299" name="Rectangle 83"/>
          <p:cNvSpPr>
            <a:spLocks noChangeArrowheads="1"/>
          </p:cNvSpPr>
          <p:nvPr/>
        </p:nvSpPr>
        <p:spPr bwMode="auto">
          <a:xfrm>
            <a:off x="7239000" y="3871913"/>
            <a:ext cx="228600" cy="152400"/>
          </a:xfrm>
          <a:prstGeom prst="rect">
            <a:avLst/>
          </a:prstGeom>
          <a:solidFill>
            <a:srgbClr val="0066FF"/>
          </a:solidFill>
          <a:ln w="9525">
            <a:solidFill>
              <a:srgbClr val="0066FF"/>
            </a:solidFill>
            <a:miter lim="800000"/>
            <a:headEnd/>
            <a:tailEnd/>
          </a:ln>
          <a:effectLst/>
        </p:spPr>
        <p:txBody>
          <a:bodyPr wrap="none" anchor="ctr"/>
          <a:lstStyle/>
          <a:p>
            <a:endParaRPr lang="en-CA"/>
          </a:p>
        </p:txBody>
      </p:sp>
      <p:sp>
        <p:nvSpPr>
          <p:cNvPr id="9300" name="Rectangle 84"/>
          <p:cNvSpPr>
            <a:spLocks noChangeArrowheads="1"/>
          </p:cNvSpPr>
          <p:nvPr/>
        </p:nvSpPr>
        <p:spPr bwMode="auto">
          <a:xfrm>
            <a:off x="7543800" y="3871913"/>
            <a:ext cx="228600" cy="152400"/>
          </a:xfrm>
          <a:prstGeom prst="rect">
            <a:avLst/>
          </a:prstGeom>
          <a:solidFill>
            <a:srgbClr val="0066FF"/>
          </a:solidFill>
          <a:ln w="9525">
            <a:solidFill>
              <a:srgbClr val="0066FF"/>
            </a:solidFill>
            <a:miter lim="800000"/>
            <a:headEnd/>
            <a:tailEnd/>
          </a:ln>
          <a:effectLst/>
        </p:spPr>
        <p:txBody>
          <a:bodyPr wrap="none" anchor="ctr"/>
          <a:lstStyle/>
          <a:p>
            <a:endParaRPr lang="en-CA"/>
          </a:p>
        </p:txBody>
      </p:sp>
      <p:sp>
        <p:nvSpPr>
          <p:cNvPr id="9301" name="Rectangle 85"/>
          <p:cNvSpPr>
            <a:spLocks noChangeArrowheads="1"/>
          </p:cNvSpPr>
          <p:nvPr/>
        </p:nvSpPr>
        <p:spPr bwMode="auto">
          <a:xfrm>
            <a:off x="7848600" y="3871913"/>
            <a:ext cx="228600" cy="152400"/>
          </a:xfrm>
          <a:prstGeom prst="rect">
            <a:avLst/>
          </a:prstGeom>
          <a:solidFill>
            <a:srgbClr val="0066FF"/>
          </a:solidFill>
          <a:ln w="9525">
            <a:solidFill>
              <a:srgbClr val="0066FF"/>
            </a:solidFill>
            <a:miter lim="800000"/>
            <a:headEnd/>
            <a:tailEnd/>
          </a:ln>
          <a:effectLst/>
        </p:spPr>
        <p:txBody>
          <a:bodyPr wrap="none" anchor="ctr"/>
          <a:lstStyle/>
          <a:p>
            <a:endParaRPr lang="en-CA"/>
          </a:p>
        </p:txBody>
      </p:sp>
      <p:sp>
        <p:nvSpPr>
          <p:cNvPr id="9302" name="Rectangle 86"/>
          <p:cNvSpPr>
            <a:spLocks noChangeArrowheads="1"/>
          </p:cNvSpPr>
          <p:nvPr/>
        </p:nvSpPr>
        <p:spPr bwMode="auto">
          <a:xfrm>
            <a:off x="8153400" y="3871913"/>
            <a:ext cx="228600" cy="152400"/>
          </a:xfrm>
          <a:prstGeom prst="rect">
            <a:avLst/>
          </a:prstGeom>
          <a:solidFill>
            <a:srgbClr val="0066FF"/>
          </a:solidFill>
          <a:ln w="9525">
            <a:solidFill>
              <a:srgbClr val="0066FF"/>
            </a:solidFill>
            <a:miter lim="800000"/>
            <a:headEnd/>
            <a:tailEnd/>
          </a:ln>
          <a:effectLst/>
        </p:spPr>
        <p:txBody>
          <a:bodyPr wrap="none" anchor="ctr"/>
          <a:lstStyle/>
          <a:p>
            <a:endParaRPr lang="en-CA"/>
          </a:p>
        </p:txBody>
      </p:sp>
      <p:sp>
        <p:nvSpPr>
          <p:cNvPr id="9303" name="Rectangle 87"/>
          <p:cNvSpPr>
            <a:spLocks noChangeArrowheads="1"/>
          </p:cNvSpPr>
          <p:nvPr/>
        </p:nvSpPr>
        <p:spPr bwMode="auto">
          <a:xfrm>
            <a:off x="8686800" y="4724400"/>
            <a:ext cx="1981200" cy="914400"/>
          </a:xfrm>
          <a:prstGeom prst="rect">
            <a:avLst/>
          </a:prstGeom>
          <a:noFill/>
          <a:ln w="38100">
            <a:solidFill>
              <a:srgbClr val="0066FF"/>
            </a:solidFill>
            <a:miter lim="800000"/>
            <a:headEnd/>
            <a:tailEnd/>
          </a:ln>
          <a:effectLst/>
        </p:spPr>
        <p:txBody>
          <a:bodyPr wrap="none" anchor="ctr"/>
          <a:lstStyle/>
          <a:p>
            <a:pPr algn="ctr"/>
            <a:r>
              <a:rPr lang="en-US"/>
              <a:t>L1 Cache Absorbs</a:t>
            </a:r>
          </a:p>
          <a:p>
            <a:pPr algn="ctr"/>
            <a:r>
              <a:rPr lang="en-US"/>
              <a:t>Redundant</a:t>
            </a:r>
          </a:p>
          <a:p>
            <a:pPr algn="ctr"/>
            <a:r>
              <a:rPr lang="en-US"/>
              <a:t>Memory Traffic</a:t>
            </a:r>
          </a:p>
        </p:txBody>
      </p:sp>
      <p:sp>
        <p:nvSpPr>
          <p:cNvPr id="9304" name="Rectangle 88"/>
          <p:cNvSpPr>
            <a:spLocks noChangeArrowheads="1"/>
          </p:cNvSpPr>
          <p:nvPr/>
        </p:nvSpPr>
        <p:spPr bwMode="auto">
          <a:xfrm>
            <a:off x="8763000" y="5791200"/>
            <a:ext cx="1828800" cy="304800"/>
          </a:xfrm>
          <a:prstGeom prst="rect">
            <a:avLst/>
          </a:prstGeom>
          <a:noFill/>
          <a:ln w="38100">
            <a:solidFill>
              <a:srgbClr val="FF3300"/>
            </a:solidFill>
            <a:miter lim="800000"/>
            <a:headEnd/>
            <a:tailEnd/>
          </a:ln>
          <a:effectLst/>
        </p:spPr>
        <p:txBody>
          <a:bodyPr wrap="none" anchor="ctr"/>
          <a:lstStyle/>
          <a:p>
            <a:pPr algn="ctr"/>
            <a:r>
              <a:rPr lang="en-US">
                <a:solidFill>
                  <a:srgbClr val="FF3300"/>
                </a:solidFill>
              </a:rPr>
              <a:t>L1$ Port Conflict</a:t>
            </a:r>
          </a:p>
        </p:txBody>
      </p:sp>
    </p:spTree>
    <p:extLst>
      <p:ext uri="{BB962C8B-B14F-4D97-AF65-F5344CB8AC3E}">
        <p14:creationId xmlns:p14="http://schemas.microsoft.com/office/powerpoint/2010/main" val="58951611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2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2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299"/>
                                        </p:tgtEl>
                                        <p:attrNameLst>
                                          <p:attrName>style.visibility</p:attrName>
                                        </p:attrNameLst>
                                      </p:cBhvr>
                                      <p:to>
                                        <p:strVal val="visible"/>
                                      </p:to>
                                    </p:set>
                                  </p:childTnLst>
                                  <p:subTnLst>
                                    <p:set>
                                      <p:cBhvr override="childStyle">
                                        <p:cTn dur="1" fill="hold" display="0" masterRel="nextClick" afterEffect="1"/>
                                        <p:tgtEl>
                                          <p:spTgt spid="9299"/>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300"/>
                                        </p:tgtEl>
                                        <p:attrNameLst>
                                          <p:attrName>style.visibility</p:attrName>
                                        </p:attrNameLst>
                                      </p:cBhvr>
                                      <p:to>
                                        <p:strVal val="visible"/>
                                      </p:to>
                                    </p:set>
                                  </p:childTnLst>
                                  <p:subTnLst>
                                    <p:set>
                                      <p:cBhvr override="childStyle">
                                        <p:cTn dur="1" fill="hold" display="0" masterRel="nextClick" afterEffect="1"/>
                                        <p:tgtEl>
                                          <p:spTgt spid="9300"/>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301"/>
                                        </p:tgtEl>
                                        <p:attrNameLst>
                                          <p:attrName>style.visibility</p:attrName>
                                        </p:attrNameLst>
                                      </p:cBhvr>
                                      <p:to>
                                        <p:strVal val="visible"/>
                                      </p:to>
                                    </p:set>
                                  </p:childTnLst>
                                  <p:subTnLst>
                                    <p:set>
                                      <p:cBhvr override="childStyle">
                                        <p:cTn dur="1" fill="hold" display="0" masterRel="nextClick" afterEffect="1"/>
                                        <p:tgtEl>
                                          <p:spTgt spid="9301"/>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302"/>
                                        </p:tgtEl>
                                        <p:attrNameLst>
                                          <p:attrName>style.visibility</p:attrName>
                                        </p:attrNameLst>
                                      </p:cBhvr>
                                      <p:to>
                                        <p:strVal val="visible"/>
                                      </p:to>
                                    </p:set>
                                  </p:childTnLst>
                                  <p:subTnLst>
                                    <p:set>
                                      <p:cBhvr override="childStyle">
                                        <p:cTn dur="1" fill="hold" display="0" masterRel="nextClick" afterEffect="1"/>
                                        <p:tgtEl>
                                          <p:spTgt spid="9302"/>
                                        </p:tgtEl>
                                        <p:attrNameLst>
                                          <p:attrName>style.visibility</p:attrName>
                                        </p:attrNameLst>
                                      </p:cBhvr>
                                      <p:to>
                                        <p:strVal val="hidden"/>
                                      </p:to>
                                    </p:set>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27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27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27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74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222">
                                            <p:txEl>
                                              <p:pRg st="2" end="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29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929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29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9292"/>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929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929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9293"/>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774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930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93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build="p"/>
      <p:bldP spid="27744" grpId="0"/>
      <p:bldP spid="27745" grpId="0"/>
      <p:bldP spid="9299" grpId="0" animBg="1"/>
      <p:bldP spid="9300" grpId="0" animBg="1"/>
      <p:bldP spid="9301" grpId="0" animBg="1"/>
      <p:bldP spid="9302" grpId="0" animBg="1"/>
      <p:bldP spid="9303" grpId="0" animBg="1"/>
      <p:bldP spid="930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p:cNvSpPr>
            <a:spLocks noGrp="1" noChangeArrowheads="1"/>
          </p:cNvSpPr>
          <p:nvPr>
            <p:ph type="dt" sz="half" idx="10"/>
          </p:nvPr>
        </p:nvSpPr>
        <p:spPr>
          <a:ln/>
        </p:spPr>
        <p:txBody>
          <a:bodyPr/>
          <a:lstStyle/>
          <a:p>
            <a:r>
              <a:rPr lang="en-US"/>
              <a:t>Wilson Fung, Tor Aamodt</a:t>
            </a:r>
            <a:endParaRPr lang="en-US" altLang="en-US"/>
          </a:p>
        </p:txBody>
      </p:sp>
      <p:sp>
        <p:nvSpPr>
          <p:cNvPr id="16" name="Rectangle 5"/>
          <p:cNvSpPr>
            <a:spLocks noGrp="1" noChangeArrowheads="1"/>
          </p:cNvSpPr>
          <p:nvPr>
            <p:ph type="ftr" sz="quarter" idx="11"/>
          </p:nvPr>
        </p:nvSpPr>
        <p:spPr>
          <a:ln/>
        </p:spPr>
        <p:txBody>
          <a:bodyPr/>
          <a:lstStyle/>
          <a:p>
            <a:r>
              <a:rPr lang="en-US" altLang="en-US"/>
              <a:t>Thread Block Compaction</a:t>
            </a:r>
          </a:p>
        </p:txBody>
      </p:sp>
      <p:sp>
        <p:nvSpPr>
          <p:cNvPr id="17" name="Rectangle 6"/>
          <p:cNvSpPr>
            <a:spLocks noGrp="1" noChangeArrowheads="1"/>
          </p:cNvSpPr>
          <p:nvPr>
            <p:ph type="sldNum" sz="quarter" idx="12"/>
          </p:nvPr>
        </p:nvSpPr>
        <p:spPr>
          <a:ln/>
        </p:spPr>
        <p:txBody>
          <a:bodyPr/>
          <a:lstStyle/>
          <a:p>
            <a:pPr>
              <a:defRPr/>
            </a:pPr>
            <a:fld id="{A242C08C-124B-419D-802A-059473B0F509}" type="slidenum">
              <a:rPr lang="en-US" altLang="en-US"/>
              <a:pPr>
                <a:defRPr/>
              </a:pPr>
              <a:t>16</a:t>
            </a:fld>
            <a:endParaRPr lang="en-US" altLang="en-US"/>
          </a:p>
        </p:txBody>
      </p:sp>
      <p:sp>
        <p:nvSpPr>
          <p:cNvPr id="31746" name="Rectangle 2"/>
          <p:cNvSpPr>
            <a:spLocks noGrp="1" noChangeArrowheads="1"/>
          </p:cNvSpPr>
          <p:nvPr>
            <p:ph type="title"/>
          </p:nvPr>
        </p:nvSpPr>
        <p:spPr>
          <a:xfrm>
            <a:off x="1981200" y="0"/>
            <a:ext cx="8229600" cy="1143000"/>
          </a:xfrm>
        </p:spPr>
        <p:txBody>
          <a:bodyPr>
            <a:normAutofit/>
          </a:bodyPr>
          <a:lstStyle/>
          <a:p>
            <a:r>
              <a:rPr lang="en-US" sz="3800" dirty="0"/>
              <a:t>DWF Pathologies: Implicit Warp Sync.</a:t>
            </a:r>
          </a:p>
        </p:txBody>
      </p:sp>
      <p:sp>
        <p:nvSpPr>
          <p:cNvPr id="31747" name="Rectangle 3"/>
          <p:cNvSpPr>
            <a:spLocks noGrp="1" noChangeArrowheads="1"/>
          </p:cNvSpPr>
          <p:nvPr>
            <p:ph type="body" idx="1"/>
          </p:nvPr>
        </p:nvSpPr>
        <p:spPr/>
        <p:txBody>
          <a:bodyPr/>
          <a:lstStyle/>
          <a:p>
            <a:r>
              <a:rPr lang="en-US" dirty="0" smtClean="0"/>
              <a:t>Some CUDA applications depend on the lockstep execution of “static warps”</a:t>
            </a:r>
          </a:p>
          <a:p>
            <a:pPr lvl="1"/>
            <a:endParaRPr lang="en-US" dirty="0" smtClean="0"/>
          </a:p>
          <a:p>
            <a:pPr lvl="1"/>
            <a:endParaRPr lang="en-US" dirty="0" smtClean="0"/>
          </a:p>
          <a:p>
            <a:pPr lvl="1"/>
            <a:r>
              <a:rPr lang="en-US" dirty="0" smtClean="0"/>
              <a:t>E.g. Task Queue in Ray Tracing</a:t>
            </a:r>
          </a:p>
        </p:txBody>
      </p:sp>
      <p:grpSp>
        <p:nvGrpSpPr>
          <p:cNvPr id="31755" name="Group 11"/>
          <p:cNvGrpSpPr>
            <a:grpSpLocks/>
          </p:cNvGrpSpPr>
          <p:nvPr/>
        </p:nvGrpSpPr>
        <p:grpSpPr bwMode="auto">
          <a:xfrm>
            <a:off x="4191000" y="2667000"/>
            <a:ext cx="3276600" cy="914400"/>
            <a:chOff x="1680" y="1680"/>
            <a:chExt cx="2064" cy="576"/>
          </a:xfrm>
        </p:grpSpPr>
        <p:sp>
          <p:nvSpPr>
            <p:cNvPr id="31748" name="Rectangle 4"/>
            <p:cNvSpPr>
              <a:spLocks noChangeArrowheads="1"/>
            </p:cNvSpPr>
            <p:nvPr/>
          </p:nvSpPr>
          <p:spPr bwMode="auto">
            <a:xfrm>
              <a:off x="2304" y="1680"/>
              <a:ext cx="1440" cy="192"/>
            </a:xfrm>
            <a:prstGeom prst="rect">
              <a:avLst/>
            </a:prstGeom>
            <a:solidFill>
              <a:srgbClr val="CCECFF"/>
            </a:solidFill>
            <a:ln w="9525">
              <a:solidFill>
                <a:schemeClr val="tx1"/>
              </a:solidFill>
              <a:miter lim="800000"/>
              <a:headEnd/>
              <a:tailEnd/>
            </a:ln>
            <a:effectLst/>
          </p:spPr>
          <p:txBody>
            <a:bodyPr wrap="none" anchor="ctr"/>
            <a:lstStyle/>
            <a:p>
              <a:pPr algn="ctr"/>
              <a:r>
                <a:rPr lang="en-US"/>
                <a:t>Thread   0 ... 31</a:t>
              </a:r>
            </a:p>
          </p:txBody>
        </p:sp>
        <p:sp>
          <p:nvSpPr>
            <p:cNvPr id="31749" name="Rectangle 5"/>
            <p:cNvSpPr>
              <a:spLocks noChangeArrowheads="1"/>
            </p:cNvSpPr>
            <p:nvPr/>
          </p:nvSpPr>
          <p:spPr bwMode="auto">
            <a:xfrm>
              <a:off x="2304" y="1872"/>
              <a:ext cx="1440" cy="192"/>
            </a:xfrm>
            <a:prstGeom prst="rect">
              <a:avLst/>
            </a:prstGeom>
            <a:solidFill>
              <a:srgbClr val="CCECFF"/>
            </a:solidFill>
            <a:ln w="9525">
              <a:solidFill>
                <a:schemeClr val="tx1"/>
              </a:solidFill>
              <a:miter lim="800000"/>
              <a:headEnd/>
              <a:tailEnd/>
            </a:ln>
            <a:effectLst/>
          </p:spPr>
          <p:txBody>
            <a:bodyPr wrap="none" anchor="ctr"/>
            <a:lstStyle/>
            <a:p>
              <a:pPr algn="ctr"/>
              <a:r>
                <a:rPr lang="en-US"/>
                <a:t>Thread 32 ... 63</a:t>
              </a:r>
            </a:p>
          </p:txBody>
        </p:sp>
        <p:sp>
          <p:nvSpPr>
            <p:cNvPr id="31750" name="Rectangle 6"/>
            <p:cNvSpPr>
              <a:spLocks noChangeArrowheads="1"/>
            </p:cNvSpPr>
            <p:nvPr/>
          </p:nvSpPr>
          <p:spPr bwMode="auto">
            <a:xfrm>
              <a:off x="2304" y="2064"/>
              <a:ext cx="1440" cy="192"/>
            </a:xfrm>
            <a:prstGeom prst="rect">
              <a:avLst/>
            </a:prstGeom>
            <a:solidFill>
              <a:srgbClr val="CCECFF"/>
            </a:solidFill>
            <a:ln w="9525">
              <a:solidFill>
                <a:schemeClr val="tx1"/>
              </a:solidFill>
              <a:miter lim="800000"/>
              <a:headEnd/>
              <a:tailEnd/>
            </a:ln>
            <a:effectLst/>
          </p:spPr>
          <p:txBody>
            <a:bodyPr wrap="none" anchor="ctr"/>
            <a:lstStyle/>
            <a:p>
              <a:pPr algn="ctr"/>
              <a:r>
                <a:rPr lang="en-US"/>
                <a:t>Thread 64 ... 95</a:t>
              </a:r>
            </a:p>
          </p:txBody>
        </p:sp>
        <p:sp>
          <p:nvSpPr>
            <p:cNvPr id="31751" name="Rectangle 7"/>
            <p:cNvSpPr>
              <a:spLocks noChangeArrowheads="1"/>
            </p:cNvSpPr>
            <p:nvPr/>
          </p:nvSpPr>
          <p:spPr bwMode="auto">
            <a:xfrm>
              <a:off x="1680" y="1680"/>
              <a:ext cx="624" cy="192"/>
            </a:xfrm>
            <a:prstGeom prst="rect">
              <a:avLst/>
            </a:prstGeom>
            <a:noFill/>
            <a:ln w="9525">
              <a:noFill/>
              <a:miter lim="800000"/>
              <a:headEnd/>
              <a:tailEnd/>
            </a:ln>
            <a:effectLst/>
          </p:spPr>
          <p:txBody>
            <a:bodyPr wrap="none" anchor="ctr"/>
            <a:lstStyle/>
            <a:p>
              <a:pPr algn="ctr"/>
              <a:r>
                <a:rPr lang="en-US"/>
                <a:t>Warp 0</a:t>
              </a:r>
            </a:p>
          </p:txBody>
        </p:sp>
        <p:sp>
          <p:nvSpPr>
            <p:cNvPr id="31753" name="Rectangle 9"/>
            <p:cNvSpPr>
              <a:spLocks noChangeArrowheads="1"/>
            </p:cNvSpPr>
            <p:nvPr/>
          </p:nvSpPr>
          <p:spPr bwMode="auto">
            <a:xfrm>
              <a:off x="1680" y="1872"/>
              <a:ext cx="624" cy="192"/>
            </a:xfrm>
            <a:prstGeom prst="rect">
              <a:avLst/>
            </a:prstGeom>
            <a:noFill/>
            <a:ln w="9525">
              <a:noFill/>
              <a:miter lim="800000"/>
              <a:headEnd/>
              <a:tailEnd/>
            </a:ln>
            <a:effectLst/>
          </p:spPr>
          <p:txBody>
            <a:bodyPr wrap="none" anchor="ctr"/>
            <a:lstStyle/>
            <a:p>
              <a:pPr algn="ctr"/>
              <a:r>
                <a:rPr lang="en-US"/>
                <a:t>Warp 1</a:t>
              </a:r>
            </a:p>
          </p:txBody>
        </p:sp>
        <p:sp>
          <p:nvSpPr>
            <p:cNvPr id="31754" name="Rectangle 10"/>
            <p:cNvSpPr>
              <a:spLocks noChangeArrowheads="1"/>
            </p:cNvSpPr>
            <p:nvPr/>
          </p:nvSpPr>
          <p:spPr bwMode="auto">
            <a:xfrm>
              <a:off x="1680" y="2064"/>
              <a:ext cx="624" cy="192"/>
            </a:xfrm>
            <a:prstGeom prst="rect">
              <a:avLst/>
            </a:prstGeom>
            <a:noFill/>
            <a:ln w="9525">
              <a:noFill/>
              <a:miter lim="800000"/>
              <a:headEnd/>
              <a:tailEnd/>
            </a:ln>
            <a:effectLst/>
          </p:spPr>
          <p:txBody>
            <a:bodyPr wrap="none" anchor="ctr"/>
            <a:lstStyle/>
            <a:p>
              <a:pPr algn="ctr"/>
              <a:r>
                <a:rPr lang="en-US"/>
                <a:t>Warp 2</a:t>
              </a:r>
            </a:p>
          </p:txBody>
        </p:sp>
      </p:grpSp>
      <p:sp>
        <p:nvSpPr>
          <p:cNvPr id="31756" name="Text Box 4"/>
          <p:cNvSpPr txBox="1">
            <a:spLocks noChangeArrowheads="1"/>
          </p:cNvSpPr>
          <p:nvPr/>
        </p:nvSpPr>
        <p:spPr bwMode="auto">
          <a:xfrm>
            <a:off x="3352800" y="4191000"/>
            <a:ext cx="6477000" cy="1569660"/>
          </a:xfrm>
          <a:prstGeom prst="rect">
            <a:avLst/>
          </a:prstGeom>
          <a:noFill/>
          <a:ln w="9525">
            <a:noFill/>
            <a:miter lim="800000"/>
            <a:headEnd/>
            <a:tailEnd/>
          </a:ln>
        </p:spPr>
        <p:txBody>
          <a:bodyPr>
            <a:spAutoFit/>
          </a:bodyPr>
          <a:lstStyle/>
          <a:p>
            <a:r>
              <a:rPr lang="en-US" sz="1600" b="1" dirty="0" err="1">
                <a:latin typeface="Courier New" pitchFamily="49" charset="0"/>
              </a:rPr>
              <a:t>int</a:t>
            </a:r>
            <a:r>
              <a:rPr lang="en-US" sz="1600" b="1" dirty="0">
                <a:latin typeface="Courier New" pitchFamily="49" charset="0"/>
              </a:rPr>
              <a:t> </a:t>
            </a:r>
            <a:r>
              <a:rPr lang="en-US" sz="1600" b="1" dirty="0" err="1">
                <a:latin typeface="Courier New" pitchFamily="49" charset="0"/>
              </a:rPr>
              <a:t>wid</a:t>
            </a:r>
            <a:r>
              <a:rPr lang="en-US" sz="1600" b="1" dirty="0">
                <a:latin typeface="Courier New" pitchFamily="49" charset="0"/>
              </a:rPr>
              <a:t> = </a:t>
            </a:r>
            <a:r>
              <a:rPr lang="en-US" sz="1600" b="1" dirty="0" err="1">
                <a:latin typeface="Courier New" pitchFamily="49" charset="0"/>
              </a:rPr>
              <a:t>tid.x</a:t>
            </a:r>
            <a:r>
              <a:rPr lang="en-US" sz="1600" b="1" dirty="0">
                <a:latin typeface="Courier New" pitchFamily="49" charset="0"/>
              </a:rPr>
              <a:t> / 32; </a:t>
            </a:r>
          </a:p>
          <a:p>
            <a:r>
              <a:rPr lang="en-US" sz="1600" b="1" dirty="0">
                <a:latin typeface="Courier New" pitchFamily="49" charset="0"/>
              </a:rPr>
              <a:t>if (</a:t>
            </a:r>
            <a:r>
              <a:rPr lang="en-US" sz="1600" b="1" dirty="0" err="1">
                <a:latin typeface="Courier New" pitchFamily="49" charset="0"/>
              </a:rPr>
              <a:t>tid.x</a:t>
            </a:r>
            <a:r>
              <a:rPr lang="en-US" sz="1600" b="1" dirty="0">
                <a:latin typeface="Courier New" pitchFamily="49" charset="0"/>
              </a:rPr>
              <a:t> % 32 == 0) {</a:t>
            </a:r>
          </a:p>
          <a:p>
            <a:r>
              <a:rPr lang="en-US" sz="1600" b="1" dirty="0">
                <a:latin typeface="Courier New" pitchFamily="49" charset="0"/>
              </a:rPr>
              <a:t>  </a:t>
            </a:r>
            <a:r>
              <a:rPr lang="en-US" sz="1600" b="1" dirty="0" err="1">
                <a:latin typeface="Courier New" pitchFamily="49" charset="0"/>
              </a:rPr>
              <a:t>sharedTaskID</a:t>
            </a:r>
            <a:r>
              <a:rPr lang="en-US" sz="1600" b="1" dirty="0">
                <a:latin typeface="Courier New" pitchFamily="49" charset="0"/>
              </a:rPr>
              <a:t>[</a:t>
            </a:r>
            <a:r>
              <a:rPr lang="en-US" sz="1600" b="1" dirty="0" err="1">
                <a:latin typeface="Courier New" pitchFamily="49" charset="0"/>
              </a:rPr>
              <a:t>wid</a:t>
            </a:r>
            <a:r>
              <a:rPr lang="en-US" sz="1600" b="1" dirty="0">
                <a:latin typeface="Courier New" pitchFamily="49" charset="0"/>
              </a:rPr>
              <a:t>] = </a:t>
            </a:r>
            <a:r>
              <a:rPr lang="en-US" sz="1600" b="1" dirty="0" err="1">
                <a:latin typeface="Courier New" pitchFamily="49" charset="0"/>
              </a:rPr>
              <a:t>atomicAdd</a:t>
            </a:r>
            <a:r>
              <a:rPr lang="en-US" sz="1600" b="1" dirty="0">
                <a:latin typeface="Courier New" pitchFamily="49" charset="0"/>
              </a:rPr>
              <a:t>(</a:t>
            </a:r>
            <a:r>
              <a:rPr lang="en-US" sz="1600" b="1" dirty="0" err="1">
                <a:latin typeface="Courier New" pitchFamily="49" charset="0"/>
              </a:rPr>
              <a:t>g_TaskID</a:t>
            </a:r>
            <a:r>
              <a:rPr lang="en-US" sz="1600" b="1" dirty="0">
                <a:latin typeface="Courier New" pitchFamily="49" charset="0"/>
              </a:rPr>
              <a:t>, 32);</a:t>
            </a:r>
          </a:p>
          <a:p>
            <a:r>
              <a:rPr lang="en-US" sz="1600" b="1" dirty="0">
                <a:latin typeface="Courier New" pitchFamily="49" charset="0"/>
              </a:rPr>
              <a:t>}</a:t>
            </a:r>
          </a:p>
          <a:p>
            <a:r>
              <a:rPr lang="en-US" sz="1600" b="1" dirty="0" err="1">
                <a:latin typeface="Courier New" pitchFamily="49" charset="0"/>
              </a:rPr>
              <a:t>my_TaskID</a:t>
            </a:r>
            <a:r>
              <a:rPr lang="en-US" sz="1600" b="1" dirty="0">
                <a:latin typeface="Courier New" pitchFamily="49" charset="0"/>
              </a:rPr>
              <a:t> = </a:t>
            </a:r>
            <a:r>
              <a:rPr lang="en-US" sz="1600" b="1" dirty="0" err="1">
                <a:latin typeface="Courier New" pitchFamily="49" charset="0"/>
              </a:rPr>
              <a:t>sharedTaskID</a:t>
            </a:r>
            <a:r>
              <a:rPr lang="en-US" sz="1600" b="1" dirty="0">
                <a:latin typeface="Courier New" pitchFamily="49" charset="0"/>
              </a:rPr>
              <a:t>[</a:t>
            </a:r>
            <a:r>
              <a:rPr lang="en-US" sz="1600" b="1" dirty="0" err="1">
                <a:latin typeface="Courier New" pitchFamily="49" charset="0"/>
              </a:rPr>
              <a:t>wid</a:t>
            </a:r>
            <a:r>
              <a:rPr lang="en-US" sz="1600" b="1" dirty="0">
                <a:latin typeface="Courier New" pitchFamily="49" charset="0"/>
              </a:rPr>
              <a:t>] + </a:t>
            </a:r>
            <a:r>
              <a:rPr lang="en-US" sz="1600" b="1" dirty="0" err="1">
                <a:latin typeface="Courier New" pitchFamily="49" charset="0"/>
              </a:rPr>
              <a:t>tid.x</a:t>
            </a:r>
            <a:r>
              <a:rPr lang="en-US" sz="1600" b="1" dirty="0">
                <a:latin typeface="Courier New" pitchFamily="49" charset="0"/>
              </a:rPr>
              <a:t> % 32; </a:t>
            </a:r>
          </a:p>
          <a:p>
            <a:r>
              <a:rPr lang="en-US" sz="1600" b="1" dirty="0" err="1">
                <a:latin typeface="Courier New" pitchFamily="49" charset="0"/>
              </a:rPr>
              <a:t>ProcessTask</a:t>
            </a:r>
            <a:r>
              <a:rPr lang="en-US" sz="1600" b="1" dirty="0">
                <a:latin typeface="Courier New" pitchFamily="49" charset="0"/>
              </a:rPr>
              <a:t>(</a:t>
            </a:r>
            <a:r>
              <a:rPr lang="en-US" sz="1600" b="1" dirty="0" err="1">
                <a:latin typeface="Courier New" pitchFamily="49" charset="0"/>
              </a:rPr>
              <a:t>my_TaskID</a:t>
            </a:r>
            <a:r>
              <a:rPr lang="en-US" sz="1600" b="1" dirty="0">
                <a:latin typeface="Courier New" pitchFamily="49" charset="0"/>
              </a:rPr>
              <a:t>);</a:t>
            </a:r>
          </a:p>
        </p:txBody>
      </p:sp>
      <p:grpSp>
        <p:nvGrpSpPr>
          <p:cNvPr id="31759" name="Group 15"/>
          <p:cNvGrpSpPr>
            <a:grpSpLocks/>
          </p:cNvGrpSpPr>
          <p:nvPr/>
        </p:nvGrpSpPr>
        <p:grpSpPr bwMode="auto">
          <a:xfrm>
            <a:off x="2362200" y="4876800"/>
            <a:ext cx="7391400" cy="915988"/>
            <a:chOff x="912" y="2928"/>
            <a:chExt cx="4368" cy="577"/>
          </a:xfrm>
        </p:grpSpPr>
        <p:sp>
          <p:nvSpPr>
            <p:cNvPr id="31757" name="Line 13"/>
            <p:cNvSpPr>
              <a:spLocks noChangeShapeType="1"/>
            </p:cNvSpPr>
            <p:nvPr/>
          </p:nvSpPr>
          <p:spPr bwMode="auto">
            <a:xfrm>
              <a:off x="1488" y="3168"/>
              <a:ext cx="3792" cy="0"/>
            </a:xfrm>
            <a:prstGeom prst="line">
              <a:avLst/>
            </a:prstGeom>
            <a:noFill/>
            <a:ln w="57150">
              <a:solidFill>
                <a:srgbClr val="FF3300"/>
              </a:solidFill>
              <a:round/>
              <a:headEnd/>
              <a:tailEnd/>
            </a:ln>
            <a:effectLst/>
          </p:spPr>
          <p:txBody>
            <a:bodyPr/>
            <a:lstStyle/>
            <a:p>
              <a:endParaRPr lang="en-CA"/>
            </a:p>
          </p:txBody>
        </p:sp>
        <p:sp>
          <p:nvSpPr>
            <p:cNvPr id="31758" name="Text Box 14"/>
            <p:cNvSpPr txBox="1">
              <a:spLocks noChangeArrowheads="1"/>
            </p:cNvSpPr>
            <p:nvPr/>
          </p:nvSpPr>
          <p:spPr bwMode="auto">
            <a:xfrm>
              <a:off x="912" y="2928"/>
              <a:ext cx="529" cy="577"/>
            </a:xfrm>
            <a:prstGeom prst="rect">
              <a:avLst/>
            </a:prstGeom>
            <a:noFill/>
            <a:ln w="9525">
              <a:noFill/>
              <a:miter lim="800000"/>
              <a:headEnd/>
              <a:tailEnd/>
            </a:ln>
            <a:effectLst/>
          </p:spPr>
          <p:txBody>
            <a:bodyPr wrap="none">
              <a:spAutoFit/>
            </a:bodyPr>
            <a:lstStyle/>
            <a:p>
              <a:r>
                <a:rPr lang="en-US"/>
                <a:t>Implicit</a:t>
              </a:r>
            </a:p>
            <a:p>
              <a:r>
                <a:rPr lang="en-US"/>
                <a:t>Warp</a:t>
              </a:r>
            </a:p>
            <a:p>
              <a:r>
                <a:rPr lang="en-US"/>
                <a:t>Sync.</a:t>
              </a:r>
            </a:p>
          </p:txBody>
        </p:sp>
      </p:grpSp>
    </p:spTree>
    <p:extLst>
      <p:ext uri="{BB962C8B-B14F-4D97-AF65-F5344CB8AC3E}">
        <p14:creationId xmlns:p14="http://schemas.microsoft.com/office/powerpoint/2010/main" val="20903395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7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74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7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7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P spid="3175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4"/>
          <p:cNvSpPr>
            <a:spLocks noGrp="1" noChangeArrowheads="1"/>
          </p:cNvSpPr>
          <p:nvPr>
            <p:ph type="dt" sz="half" idx="10"/>
          </p:nvPr>
        </p:nvSpPr>
        <p:spPr>
          <a:ln/>
        </p:spPr>
        <p:txBody>
          <a:bodyPr/>
          <a:lstStyle/>
          <a:p>
            <a:r>
              <a:rPr lang="en-US"/>
              <a:t>Wilson Fung, Tor Aamodt</a:t>
            </a:r>
            <a:endParaRPr lang="en-US" altLang="en-US"/>
          </a:p>
        </p:txBody>
      </p:sp>
      <p:sp>
        <p:nvSpPr>
          <p:cNvPr id="20" name="Rectangle 5"/>
          <p:cNvSpPr>
            <a:spLocks noGrp="1" noChangeArrowheads="1"/>
          </p:cNvSpPr>
          <p:nvPr>
            <p:ph type="ftr" sz="quarter" idx="11"/>
          </p:nvPr>
        </p:nvSpPr>
        <p:spPr>
          <a:ln/>
        </p:spPr>
        <p:txBody>
          <a:bodyPr/>
          <a:lstStyle/>
          <a:p>
            <a:r>
              <a:rPr lang="en-US" altLang="en-US"/>
              <a:t>Thread Block Compaction</a:t>
            </a:r>
          </a:p>
        </p:txBody>
      </p:sp>
      <p:sp>
        <p:nvSpPr>
          <p:cNvPr id="21" name="Rectangle 6"/>
          <p:cNvSpPr>
            <a:spLocks noGrp="1" noChangeArrowheads="1"/>
          </p:cNvSpPr>
          <p:nvPr>
            <p:ph type="sldNum" sz="quarter" idx="12"/>
          </p:nvPr>
        </p:nvSpPr>
        <p:spPr>
          <a:ln/>
        </p:spPr>
        <p:txBody>
          <a:bodyPr/>
          <a:lstStyle/>
          <a:p>
            <a:pPr>
              <a:defRPr/>
            </a:pPr>
            <a:fld id="{934F15A8-328B-4605-B383-9BEA714D7A25}" type="slidenum">
              <a:rPr lang="en-US" altLang="en-US"/>
              <a:pPr>
                <a:defRPr/>
              </a:pPr>
              <a:t>17</a:t>
            </a:fld>
            <a:endParaRPr lang="en-US" altLang="en-US"/>
          </a:p>
        </p:txBody>
      </p:sp>
      <p:grpSp>
        <p:nvGrpSpPr>
          <p:cNvPr id="32790" name="Group 22"/>
          <p:cNvGrpSpPr>
            <a:grpSpLocks/>
          </p:cNvGrpSpPr>
          <p:nvPr/>
        </p:nvGrpSpPr>
        <p:grpSpPr bwMode="auto">
          <a:xfrm>
            <a:off x="8534400" y="1676400"/>
            <a:ext cx="1066800" cy="4114800"/>
            <a:chOff x="4416" y="1056"/>
            <a:chExt cx="672" cy="2592"/>
          </a:xfrm>
        </p:grpSpPr>
        <p:sp>
          <p:nvSpPr>
            <p:cNvPr id="32776" name="Rectangle 8"/>
            <p:cNvSpPr>
              <a:spLocks noChangeArrowheads="1"/>
            </p:cNvSpPr>
            <p:nvPr/>
          </p:nvSpPr>
          <p:spPr bwMode="auto">
            <a:xfrm>
              <a:off x="4416" y="1056"/>
              <a:ext cx="672" cy="576"/>
            </a:xfrm>
            <a:prstGeom prst="rect">
              <a:avLst/>
            </a:prstGeom>
            <a:solidFill>
              <a:srgbClr val="CCECFF"/>
            </a:solidFill>
            <a:ln w="9525">
              <a:solidFill>
                <a:schemeClr val="tx1"/>
              </a:solidFill>
              <a:miter lim="800000"/>
              <a:headEnd/>
              <a:tailEnd/>
            </a:ln>
            <a:effectLst/>
          </p:spPr>
          <p:txBody>
            <a:bodyPr wrap="none" anchor="ctr"/>
            <a:lstStyle/>
            <a:p>
              <a:pPr algn="ctr"/>
              <a:r>
                <a:rPr lang="en-US"/>
                <a:t>Static</a:t>
              </a:r>
            </a:p>
            <a:p>
              <a:pPr algn="ctr"/>
              <a:r>
                <a:rPr lang="en-US"/>
                <a:t>Warp</a:t>
              </a:r>
            </a:p>
          </p:txBody>
        </p:sp>
        <p:sp>
          <p:nvSpPr>
            <p:cNvPr id="32777" name="Rectangle 9"/>
            <p:cNvSpPr>
              <a:spLocks noChangeArrowheads="1"/>
            </p:cNvSpPr>
            <p:nvPr/>
          </p:nvSpPr>
          <p:spPr bwMode="auto">
            <a:xfrm>
              <a:off x="4416" y="1632"/>
              <a:ext cx="672" cy="1056"/>
            </a:xfrm>
            <a:prstGeom prst="rect">
              <a:avLst/>
            </a:prstGeom>
            <a:solidFill>
              <a:srgbClr val="CCFFCC"/>
            </a:solidFill>
            <a:ln w="9525">
              <a:solidFill>
                <a:schemeClr val="tx1"/>
              </a:solidFill>
              <a:miter lim="800000"/>
              <a:headEnd/>
              <a:tailEnd/>
            </a:ln>
            <a:effectLst/>
          </p:spPr>
          <p:txBody>
            <a:bodyPr wrap="none" anchor="ctr"/>
            <a:lstStyle/>
            <a:p>
              <a:pPr algn="ctr"/>
              <a:r>
                <a:rPr lang="en-US"/>
                <a:t>Dynamic</a:t>
              </a:r>
            </a:p>
            <a:p>
              <a:pPr algn="ctr"/>
              <a:r>
                <a:rPr lang="en-US"/>
                <a:t>Warp</a:t>
              </a:r>
            </a:p>
          </p:txBody>
        </p:sp>
        <p:sp>
          <p:nvSpPr>
            <p:cNvPr id="32778" name="Rectangle 10"/>
            <p:cNvSpPr>
              <a:spLocks noChangeArrowheads="1"/>
            </p:cNvSpPr>
            <p:nvPr/>
          </p:nvSpPr>
          <p:spPr bwMode="auto">
            <a:xfrm>
              <a:off x="4416" y="2688"/>
              <a:ext cx="672" cy="576"/>
            </a:xfrm>
            <a:prstGeom prst="rect">
              <a:avLst/>
            </a:prstGeom>
            <a:solidFill>
              <a:srgbClr val="CCECFF"/>
            </a:solidFill>
            <a:ln w="9525">
              <a:solidFill>
                <a:schemeClr val="tx1"/>
              </a:solidFill>
              <a:miter lim="800000"/>
              <a:headEnd/>
              <a:tailEnd/>
            </a:ln>
            <a:effectLst/>
          </p:spPr>
          <p:txBody>
            <a:bodyPr wrap="none" anchor="ctr"/>
            <a:lstStyle/>
            <a:p>
              <a:pPr algn="ctr"/>
              <a:r>
                <a:rPr lang="en-US"/>
                <a:t>Static</a:t>
              </a:r>
            </a:p>
            <a:p>
              <a:pPr algn="ctr"/>
              <a:r>
                <a:rPr lang="en-US"/>
                <a:t>Warp</a:t>
              </a:r>
            </a:p>
          </p:txBody>
        </p:sp>
        <p:sp>
          <p:nvSpPr>
            <p:cNvPr id="32789" name="Line 21"/>
            <p:cNvSpPr>
              <a:spLocks noChangeShapeType="1"/>
            </p:cNvSpPr>
            <p:nvPr/>
          </p:nvSpPr>
          <p:spPr bwMode="auto">
            <a:xfrm>
              <a:off x="4752" y="3312"/>
              <a:ext cx="0" cy="336"/>
            </a:xfrm>
            <a:prstGeom prst="line">
              <a:avLst/>
            </a:prstGeom>
            <a:noFill/>
            <a:ln w="76200" cap="rnd">
              <a:solidFill>
                <a:schemeClr val="tx1"/>
              </a:solidFill>
              <a:prstDash val="sysDot"/>
              <a:round/>
              <a:headEnd/>
              <a:tailEnd/>
            </a:ln>
            <a:effectLst/>
          </p:spPr>
          <p:txBody>
            <a:bodyPr/>
            <a:lstStyle/>
            <a:p>
              <a:endParaRPr lang="en-CA"/>
            </a:p>
          </p:txBody>
        </p:sp>
      </p:grpSp>
      <p:sp>
        <p:nvSpPr>
          <p:cNvPr id="32770" name="Rectangle 2"/>
          <p:cNvSpPr>
            <a:spLocks noGrp="1" noChangeArrowheads="1"/>
          </p:cNvSpPr>
          <p:nvPr>
            <p:ph type="title"/>
          </p:nvPr>
        </p:nvSpPr>
        <p:spPr/>
        <p:txBody>
          <a:bodyPr/>
          <a:lstStyle/>
          <a:p>
            <a:r>
              <a:rPr lang="en-US" smtClean="0"/>
              <a:t>Observation</a:t>
            </a:r>
          </a:p>
        </p:txBody>
      </p:sp>
      <p:sp>
        <p:nvSpPr>
          <p:cNvPr id="32771" name="Rectangle 3"/>
          <p:cNvSpPr>
            <a:spLocks noGrp="1" noChangeArrowheads="1"/>
          </p:cNvSpPr>
          <p:nvPr>
            <p:ph type="body" idx="1"/>
          </p:nvPr>
        </p:nvSpPr>
        <p:spPr>
          <a:xfrm>
            <a:off x="1981200" y="1600201"/>
            <a:ext cx="5334000" cy="4530725"/>
          </a:xfrm>
        </p:spPr>
        <p:txBody>
          <a:bodyPr/>
          <a:lstStyle/>
          <a:p>
            <a:r>
              <a:rPr lang="en-US" sz="2600"/>
              <a:t>Compute kernels usually contain </a:t>
            </a:r>
            <a:r>
              <a:rPr lang="en-US" sz="2600" u="sng"/>
              <a:t>divergent</a:t>
            </a:r>
            <a:r>
              <a:rPr lang="en-US" sz="2600"/>
              <a:t> and </a:t>
            </a:r>
            <a:r>
              <a:rPr lang="en-US" sz="2600" u="sng"/>
              <a:t>non-divergent (coherent)</a:t>
            </a:r>
            <a:r>
              <a:rPr lang="en-US" sz="2600"/>
              <a:t> code segments</a:t>
            </a:r>
          </a:p>
          <a:p>
            <a:r>
              <a:rPr lang="en-US" sz="2600"/>
              <a:t>Coalesced memory access usually in coherent code segments</a:t>
            </a:r>
          </a:p>
          <a:p>
            <a:pPr lvl="1"/>
            <a:r>
              <a:rPr lang="en-US"/>
              <a:t>DWF no benefit there</a:t>
            </a:r>
          </a:p>
        </p:txBody>
      </p:sp>
      <p:sp>
        <p:nvSpPr>
          <p:cNvPr id="32772" name="Rectangle 4"/>
          <p:cNvSpPr>
            <a:spLocks noChangeArrowheads="1"/>
          </p:cNvSpPr>
          <p:nvPr/>
        </p:nvSpPr>
        <p:spPr bwMode="auto">
          <a:xfrm>
            <a:off x="7315200" y="1676400"/>
            <a:ext cx="1066800" cy="914400"/>
          </a:xfrm>
          <a:prstGeom prst="rect">
            <a:avLst/>
          </a:prstGeom>
          <a:solidFill>
            <a:srgbClr val="CCECFF"/>
          </a:solidFill>
          <a:ln w="9525">
            <a:solidFill>
              <a:schemeClr val="tx1"/>
            </a:solidFill>
            <a:miter lim="800000"/>
            <a:headEnd/>
            <a:tailEnd/>
          </a:ln>
          <a:effectLst/>
        </p:spPr>
        <p:txBody>
          <a:bodyPr wrap="none" anchor="ctr"/>
          <a:lstStyle/>
          <a:p>
            <a:pPr algn="ctr"/>
            <a:r>
              <a:rPr lang="en-US"/>
              <a:t>Coherent</a:t>
            </a:r>
          </a:p>
        </p:txBody>
      </p:sp>
      <p:sp>
        <p:nvSpPr>
          <p:cNvPr id="32773" name="Rectangle 5"/>
          <p:cNvSpPr>
            <a:spLocks noChangeArrowheads="1"/>
          </p:cNvSpPr>
          <p:nvPr/>
        </p:nvSpPr>
        <p:spPr bwMode="auto">
          <a:xfrm>
            <a:off x="7315200" y="2590800"/>
            <a:ext cx="1066800" cy="1676400"/>
          </a:xfrm>
          <a:prstGeom prst="rect">
            <a:avLst/>
          </a:prstGeom>
          <a:solidFill>
            <a:srgbClr val="CCFFCC"/>
          </a:solidFill>
          <a:ln w="9525">
            <a:solidFill>
              <a:schemeClr val="tx1"/>
            </a:solidFill>
            <a:miter lim="800000"/>
            <a:headEnd/>
            <a:tailEnd/>
          </a:ln>
          <a:effectLst/>
        </p:spPr>
        <p:txBody>
          <a:bodyPr wrap="none" anchor="ctr"/>
          <a:lstStyle/>
          <a:p>
            <a:pPr algn="ctr"/>
            <a:r>
              <a:rPr lang="en-US"/>
              <a:t>Divergent</a:t>
            </a:r>
          </a:p>
        </p:txBody>
      </p:sp>
      <p:sp>
        <p:nvSpPr>
          <p:cNvPr id="32774" name="Rectangle 6"/>
          <p:cNvSpPr>
            <a:spLocks noChangeArrowheads="1"/>
          </p:cNvSpPr>
          <p:nvPr/>
        </p:nvSpPr>
        <p:spPr bwMode="auto">
          <a:xfrm>
            <a:off x="7315200" y="4267200"/>
            <a:ext cx="1066800" cy="914400"/>
          </a:xfrm>
          <a:prstGeom prst="rect">
            <a:avLst/>
          </a:prstGeom>
          <a:solidFill>
            <a:srgbClr val="CCECFF"/>
          </a:solidFill>
          <a:ln w="9525">
            <a:solidFill>
              <a:schemeClr val="tx1"/>
            </a:solidFill>
            <a:miter lim="800000"/>
            <a:headEnd/>
            <a:tailEnd/>
          </a:ln>
          <a:effectLst/>
        </p:spPr>
        <p:txBody>
          <a:bodyPr wrap="none" anchor="ctr"/>
          <a:lstStyle/>
          <a:p>
            <a:pPr algn="ctr"/>
            <a:r>
              <a:rPr lang="en-US"/>
              <a:t>Coherent</a:t>
            </a:r>
          </a:p>
        </p:txBody>
      </p:sp>
      <p:sp>
        <p:nvSpPr>
          <p:cNvPr id="32779" name="Line 11"/>
          <p:cNvSpPr>
            <a:spLocks noChangeShapeType="1"/>
          </p:cNvSpPr>
          <p:nvPr/>
        </p:nvSpPr>
        <p:spPr bwMode="auto">
          <a:xfrm>
            <a:off x="7848600" y="5257800"/>
            <a:ext cx="0" cy="533400"/>
          </a:xfrm>
          <a:prstGeom prst="line">
            <a:avLst/>
          </a:prstGeom>
          <a:noFill/>
          <a:ln w="76200" cap="rnd">
            <a:solidFill>
              <a:schemeClr val="tx1"/>
            </a:solidFill>
            <a:prstDash val="sysDot"/>
            <a:round/>
            <a:headEnd/>
            <a:tailEnd/>
          </a:ln>
          <a:effectLst/>
        </p:spPr>
        <p:txBody>
          <a:bodyPr/>
          <a:lstStyle/>
          <a:p>
            <a:endParaRPr lang="en-CA"/>
          </a:p>
        </p:txBody>
      </p:sp>
      <p:sp>
        <p:nvSpPr>
          <p:cNvPr id="32784" name="Freeform 16"/>
          <p:cNvSpPr>
            <a:spLocks/>
          </p:cNvSpPr>
          <p:nvPr/>
        </p:nvSpPr>
        <p:spPr bwMode="auto">
          <a:xfrm>
            <a:off x="9601200" y="2590800"/>
            <a:ext cx="228600" cy="1676400"/>
          </a:xfrm>
          <a:custGeom>
            <a:avLst/>
            <a:gdLst/>
            <a:ahLst/>
            <a:cxnLst>
              <a:cxn ang="0">
                <a:pos x="0" y="1056"/>
              </a:cxn>
              <a:cxn ang="0">
                <a:pos x="144" y="480"/>
              </a:cxn>
              <a:cxn ang="0">
                <a:pos x="0" y="0"/>
              </a:cxn>
            </a:cxnLst>
            <a:rect l="0" t="0" r="r" b="b"/>
            <a:pathLst>
              <a:path w="144" h="1056">
                <a:moveTo>
                  <a:pt x="0" y="1056"/>
                </a:moveTo>
                <a:cubicBezTo>
                  <a:pt x="72" y="856"/>
                  <a:pt x="144" y="656"/>
                  <a:pt x="144" y="480"/>
                </a:cubicBezTo>
                <a:cubicBezTo>
                  <a:pt x="144" y="304"/>
                  <a:pt x="72" y="152"/>
                  <a:pt x="0" y="0"/>
                </a:cubicBezTo>
              </a:path>
            </a:pathLst>
          </a:custGeom>
          <a:noFill/>
          <a:ln w="28575" cmpd="sng">
            <a:solidFill>
              <a:schemeClr val="tx1"/>
            </a:solidFill>
            <a:round/>
            <a:headEnd type="none" w="med" len="med"/>
            <a:tailEnd type="arrow" w="med" len="med"/>
          </a:ln>
          <a:effectLst/>
        </p:spPr>
        <p:txBody>
          <a:bodyPr/>
          <a:lstStyle/>
          <a:p>
            <a:endParaRPr lang="en-CA"/>
          </a:p>
        </p:txBody>
      </p:sp>
      <p:grpSp>
        <p:nvGrpSpPr>
          <p:cNvPr id="32786" name="Group 18"/>
          <p:cNvGrpSpPr>
            <a:grpSpLocks/>
          </p:cNvGrpSpPr>
          <p:nvPr/>
        </p:nvGrpSpPr>
        <p:grpSpPr bwMode="auto">
          <a:xfrm>
            <a:off x="8382000" y="2438400"/>
            <a:ext cx="1371600" cy="1981200"/>
            <a:chOff x="4320" y="1536"/>
            <a:chExt cx="864" cy="1248"/>
          </a:xfrm>
        </p:grpSpPr>
        <p:sp>
          <p:nvSpPr>
            <p:cNvPr id="32780" name="Rectangle 12"/>
            <p:cNvSpPr>
              <a:spLocks noChangeArrowheads="1"/>
            </p:cNvSpPr>
            <p:nvPr/>
          </p:nvSpPr>
          <p:spPr bwMode="auto">
            <a:xfrm>
              <a:off x="4320" y="2592"/>
              <a:ext cx="864" cy="192"/>
            </a:xfrm>
            <a:prstGeom prst="rect">
              <a:avLst/>
            </a:prstGeom>
            <a:solidFill>
              <a:srgbClr val="FFFF99"/>
            </a:solidFill>
            <a:ln w="38100">
              <a:solidFill>
                <a:srgbClr val="FF3300"/>
              </a:solidFill>
              <a:miter lim="800000"/>
              <a:headEnd/>
              <a:tailEnd/>
            </a:ln>
            <a:effectLst/>
          </p:spPr>
          <p:txBody>
            <a:bodyPr wrap="none" anchor="ctr"/>
            <a:lstStyle/>
            <a:p>
              <a:pPr algn="ctr"/>
              <a:r>
                <a:rPr lang="en-US"/>
                <a:t>Reset Warps</a:t>
              </a:r>
            </a:p>
          </p:txBody>
        </p:sp>
        <p:sp>
          <p:nvSpPr>
            <p:cNvPr id="32785" name="Rectangle 17"/>
            <p:cNvSpPr>
              <a:spLocks noChangeArrowheads="1"/>
            </p:cNvSpPr>
            <p:nvPr/>
          </p:nvSpPr>
          <p:spPr bwMode="auto">
            <a:xfrm>
              <a:off x="4320" y="1536"/>
              <a:ext cx="864" cy="192"/>
            </a:xfrm>
            <a:prstGeom prst="rect">
              <a:avLst/>
            </a:prstGeom>
            <a:solidFill>
              <a:srgbClr val="FFFF99"/>
            </a:solidFill>
            <a:ln w="38100">
              <a:solidFill>
                <a:srgbClr val="FF3300"/>
              </a:solidFill>
              <a:miter lim="800000"/>
              <a:headEnd/>
              <a:tailEnd/>
            </a:ln>
            <a:effectLst/>
          </p:spPr>
          <p:txBody>
            <a:bodyPr wrap="none" anchor="ctr"/>
            <a:lstStyle/>
            <a:p>
              <a:pPr algn="ctr"/>
              <a:r>
                <a:rPr lang="en-US"/>
                <a:t>Divergence</a:t>
              </a:r>
            </a:p>
          </p:txBody>
        </p:sp>
      </p:grpSp>
      <p:sp>
        <p:nvSpPr>
          <p:cNvPr id="32787" name="Text Box 19"/>
          <p:cNvSpPr txBox="1">
            <a:spLocks noChangeArrowheads="1"/>
          </p:cNvSpPr>
          <p:nvPr/>
        </p:nvSpPr>
        <p:spPr bwMode="auto">
          <a:xfrm>
            <a:off x="9737725" y="3694114"/>
            <a:ext cx="729174" cy="646331"/>
          </a:xfrm>
          <a:prstGeom prst="rect">
            <a:avLst/>
          </a:prstGeom>
          <a:noFill/>
          <a:ln w="9525">
            <a:noFill/>
            <a:miter lim="800000"/>
            <a:headEnd/>
            <a:tailEnd/>
          </a:ln>
          <a:effectLst/>
        </p:spPr>
        <p:txBody>
          <a:bodyPr wrap="none">
            <a:spAutoFit/>
          </a:bodyPr>
          <a:lstStyle/>
          <a:p>
            <a:r>
              <a:rPr lang="en-US"/>
              <a:t>Recvg</a:t>
            </a:r>
          </a:p>
          <a:p>
            <a:r>
              <a:rPr lang="en-US"/>
              <a:t>Pt.</a:t>
            </a:r>
          </a:p>
        </p:txBody>
      </p:sp>
      <p:sp>
        <p:nvSpPr>
          <p:cNvPr id="32788" name="Rectangle 20"/>
          <p:cNvSpPr>
            <a:spLocks noChangeArrowheads="1"/>
          </p:cNvSpPr>
          <p:nvPr/>
        </p:nvSpPr>
        <p:spPr bwMode="auto">
          <a:xfrm>
            <a:off x="7010400" y="4343400"/>
            <a:ext cx="1676400" cy="228600"/>
          </a:xfrm>
          <a:prstGeom prst="rect">
            <a:avLst/>
          </a:prstGeom>
          <a:solidFill>
            <a:srgbClr val="CCCCFF"/>
          </a:solidFill>
          <a:ln w="9525">
            <a:solidFill>
              <a:schemeClr val="tx1"/>
            </a:solidFill>
            <a:miter lim="800000"/>
            <a:headEnd/>
            <a:tailEnd/>
          </a:ln>
          <a:effectLst/>
        </p:spPr>
        <p:txBody>
          <a:bodyPr wrap="none" anchor="ctr"/>
          <a:lstStyle/>
          <a:p>
            <a:pPr algn="ctr"/>
            <a:r>
              <a:rPr lang="en-US"/>
              <a:t>Coales. LD/ST</a:t>
            </a:r>
          </a:p>
        </p:txBody>
      </p:sp>
    </p:spTree>
    <p:extLst>
      <p:ext uri="{BB962C8B-B14F-4D97-AF65-F5344CB8AC3E}">
        <p14:creationId xmlns:p14="http://schemas.microsoft.com/office/powerpoint/2010/main" val="8040166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77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788"/>
                                        </p:tgtEl>
                                        <p:attrNameLst>
                                          <p:attrName>style.visibility</p:attrName>
                                        </p:attrNameLst>
                                      </p:cBhvr>
                                      <p:to>
                                        <p:strVal val="visible"/>
                                      </p:to>
                                    </p:set>
                                  </p:childTnLst>
                                  <p:subTnLst>
                                    <p:set>
                                      <p:cBhvr override="childStyle">
                                        <p:cTn dur="1" fill="hold" display="0" masterRel="nextClick" afterEffect="1"/>
                                        <p:tgtEl>
                                          <p:spTgt spid="32788"/>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79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78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278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32784"/>
                                        </p:tgtEl>
                                        <p:attrNameLst>
                                          <p:attrName>style.visibility</p:attrName>
                                        </p:attrNameLst>
                                      </p:cBhvr>
                                      <p:to>
                                        <p:strVal val="visible"/>
                                      </p:to>
                                    </p:set>
                                    <p:animEffect transition="in" filter="blinds(horizontal)">
                                      <p:cBhvr>
                                        <p:cTn id="31" dur="500"/>
                                        <p:tgtEl>
                                          <p:spTgt spid="32784"/>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327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P spid="32784" grpId="0" animBg="1"/>
      <p:bldP spid="32787" grpId="0"/>
      <p:bldP spid="3278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Grp="1" noChangeArrowheads="1"/>
          </p:cNvSpPr>
          <p:nvPr>
            <p:ph type="dt" sz="half" idx="10"/>
          </p:nvPr>
        </p:nvSpPr>
        <p:spPr>
          <a:ln/>
        </p:spPr>
        <p:txBody>
          <a:bodyPr/>
          <a:lstStyle/>
          <a:p>
            <a:r>
              <a:rPr lang="en-US"/>
              <a:t>Wilson Fung, Tor Aamodt</a:t>
            </a:r>
            <a:endParaRPr lang="en-US" altLang="en-US"/>
          </a:p>
        </p:txBody>
      </p:sp>
      <p:sp>
        <p:nvSpPr>
          <p:cNvPr id="15" name="Rectangle 5"/>
          <p:cNvSpPr>
            <a:spLocks noGrp="1" noChangeArrowheads="1"/>
          </p:cNvSpPr>
          <p:nvPr>
            <p:ph type="ftr" sz="quarter" idx="11"/>
          </p:nvPr>
        </p:nvSpPr>
        <p:spPr>
          <a:ln/>
        </p:spPr>
        <p:txBody>
          <a:bodyPr/>
          <a:lstStyle/>
          <a:p>
            <a:r>
              <a:rPr lang="en-US" altLang="en-US"/>
              <a:t>Thread Block Compaction</a:t>
            </a:r>
          </a:p>
        </p:txBody>
      </p:sp>
      <p:sp>
        <p:nvSpPr>
          <p:cNvPr id="16" name="Rectangle 6"/>
          <p:cNvSpPr>
            <a:spLocks noGrp="1" noChangeArrowheads="1"/>
          </p:cNvSpPr>
          <p:nvPr>
            <p:ph type="sldNum" sz="quarter" idx="12"/>
          </p:nvPr>
        </p:nvSpPr>
        <p:spPr>
          <a:ln/>
        </p:spPr>
        <p:txBody>
          <a:bodyPr/>
          <a:lstStyle/>
          <a:p>
            <a:pPr>
              <a:defRPr/>
            </a:pPr>
            <a:fld id="{467C20E7-E6AF-4A8B-9BAF-F7D1A1D9D879}" type="slidenum">
              <a:rPr lang="en-US" altLang="en-US"/>
              <a:pPr>
                <a:defRPr/>
              </a:pPr>
              <a:t>18</a:t>
            </a:fld>
            <a:endParaRPr lang="en-US" altLang="en-US"/>
          </a:p>
        </p:txBody>
      </p:sp>
      <p:sp>
        <p:nvSpPr>
          <p:cNvPr id="10245" name="Rectangle 2"/>
          <p:cNvSpPr>
            <a:spLocks noGrp="1" noChangeArrowheads="1"/>
          </p:cNvSpPr>
          <p:nvPr>
            <p:ph type="title"/>
          </p:nvPr>
        </p:nvSpPr>
        <p:spPr/>
        <p:txBody>
          <a:bodyPr/>
          <a:lstStyle/>
          <a:p>
            <a:pPr eaLnBrk="1" hangingPunct="1"/>
            <a:r>
              <a:rPr lang="en-US" smtClean="0"/>
              <a:t>Thread Block Compaction</a:t>
            </a:r>
          </a:p>
        </p:txBody>
      </p:sp>
      <p:sp>
        <p:nvSpPr>
          <p:cNvPr id="10246" name="Rectangle 3"/>
          <p:cNvSpPr>
            <a:spLocks noGrp="1" noChangeArrowheads="1"/>
          </p:cNvSpPr>
          <p:nvPr>
            <p:ph type="body" idx="1"/>
          </p:nvPr>
        </p:nvSpPr>
        <p:spPr>
          <a:xfrm>
            <a:off x="1981200" y="1295401"/>
            <a:ext cx="8686800" cy="4835525"/>
          </a:xfrm>
        </p:spPr>
        <p:txBody>
          <a:bodyPr/>
          <a:lstStyle/>
          <a:p>
            <a:pPr eaLnBrk="1" hangingPunct="1"/>
            <a:r>
              <a:rPr lang="en-US" smtClean="0"/>
              <a:t>Run a thread block like a warp</a:t>
            </a:r>
          </a:p>
          <a:p>
            <a:pPr lvl="1" eaLnBrk="1" hangingPunct="1"/>
            <a:r>
              <a:rPr lang="en-US" smtClean="0"/>
              <a:t>Whole block move between coherent/divergent code</a:t>
            </a:r>
          </a:p>
          <a:p>
            <a:pPr lvl="1" eaLnBrk="1" hangingPunct="1"/>
            <a:r>
              <a:rPr lang="en-US" smtClean="0"/>
              <a:t>Block-wide stack to track exec. paths reconvg.</a:t>
            </a:r>
          </a:p>
          <a:p>
            <a:pPr eaLnBrk="1" hangingPunct="1"/>
            <a:r>
              <a:rPr lang="en-US" smtClean="0"/>
              <a:t>Barrier @ Branch/reconverge pt.</a:t>
            </a:r>
          </a:p>
          <a:p>
            <a:pPr lvl="1" eaLnBrk="1" hangingPunct="1"/>
            <a:r>
              <a:rPr lang="en-US" smtClean="0"/>
              <a:t>All avail. threads arrive at branch</a:t>
            </a:r>
          </a:p>
          <a:p>
            <a:pPr lvl="1" eaLnBrk="1" hangingPunct="1"/>
            <a:r>
              <a:rPr lang="en-US" smtClean="0"/>
              <a:t>Insensitive to warp scheduling</a:t>
            </a:r>
            <a:endParaRPr lang="en-US" smtClean="0">
              <a:sym typeface="Wingdings" pitchFamily="2" charset="2"/>
            </a:endParaRPr>
          </a:p>
          <a:p>
            <a:pPr eaLnBrk="1" hangingPunct="1"/>
            <a:r>
              <a:rPr lang="en-US" smtClean="0"/>
              <a:t>Warp compaction </a:t>
            </a:r>
          </a:p>
          <a:p>
            <a:pPr lvl="1" eaLnBrk="1" hangingPunct="1"/>
            <a:r>
              <a:rPr lang="en-US" smtClean="0"/>
              <a:t>Regrouping with all avail. threads</a:t>
            </a:r>
          </a:p>
          <a:p>
            <a:pPr lvl="1" eaLnBrk="1" hangingPunct="1"/>
            <a:r>
              <a:rPr lang="en-US" smtClean="0"/>
              <a:t>If no divergence, gives static warp arrangement</a:t>
            </a:r>
          </a:p>
        </p:txBody>
      </p:sp>
      <p:grpSp>
        <p:nvGrpSpPr>
          <p:cNvPr id="10266" name="Group 26"/>
          <p:cNvGrpSpPr>
            <a:grpSpLocks/>
          </p:cNvGrpSpPr>
          <p:nvPr/>
        </p:nvGrpSpPr>
        <p:grpSpPr bwMode="auto">
          <a:xfrm>
            <a:off x="8381998" y="3657605"/>
            <a:ext cx="1600200" cy="461963"/>
            <a:chOff x="4032" y="2304"/>
            <a:chExt cx="1008" cy="291"/>
          </a:xfrm>
        </p:grpSpPr>
        <p:sp>
          <p:nvSpPr>
            <p:cNvPr id="10249" name="Rectangle 9"/>
            <p:cNvSpPr>
              <a:spLocks noChangeArrowheads="1"/>
            </p:cNvSpPr>
            <p:nvPr/>
          </p:nvSpPr>
          <p:spPr bwMode="auto">
            <a:xfrm>
              <a:off x="4032" y="2304"/>
              <a:ext cx="947" cy="291"/>
            </a:xfrm>
            <a:prstGeom prst="rect">
              <a:avLst/>
            </a:prstGeom>
            <a:noFill/>
            <a:ln w="9525">
              <a:noFill/>
              <a:miter lim="800000"/>
              <a:headEnd/>
              <a:tailEnd/>
            </a:ln>
            <a:effectLst/>
          </p:spPr>
          <p:txBody>
            <a:bodyPr wrap="none">
              <a:spAutoFit/>
            </a:bodyPr>
            <a:lstStyle/>
            <a:p>
              <a:r>
                <a:rPr lang="en-US" sz="2400" b="1">
                  <a:solidFill>
                    <a:srgbClr val="FF3300"/>
                  </a:solidFill>
                  <a:sym typeface="Wingdings" pitchFamily="2" charset="2"/>
                </a:rPr>
                <a:t>Starvation</a:t>
              </a:r>
            </a:p>
          </p:txBody>
        </p:sp>
        <p:sp>
          <p:nvSpPr>
            <p:cNvPr id="10250" name="Line 10"/>
            <p:cNvSpPr>
              <a:spLocks noChangeShapeType="1"/>
            </p:cNvSpPr>
            <p:nvPr/>
          </p:nvSpPr>
          <p:spPr bwMode="auto">
            <a:xfrm flipV="1">
              <a:off x="4080" y="2400"/>
              <a:ext cx="960" cy="112"/>
            </a:xfrm>
            <a:prstGeom prst="line">
              <a:avLst/>
            </a:prstGeom>
            <a:noFill/>
            <a:ln w="57150">
              <a:solidFill>
                <a:srgbClr val="993300"/>
              </a:solidFill>
              <a:round/>
              <a:headEnd/>
              <a:tailEnd/>
            </a:ln>
            <a:effectLst/>
          </p:spPr>
          <p:txBody>
            <a:bodyPr/>
            <a:lstStyle/>
            <a:p>
              <a:endParaRPr lang="en-CA"/>
            </a:p>
          </p:txBody>
        </p:sp>
      </p:grpSp>
      <p:grpSp>
        <p:nvGrpSpPr>
          <p:cNvPr id="10257" name="Group 17"/>
          <p:cNvGrpSpPr>
            <a:grpSpLocks/>
          </p:cNvGrpSpPr>
          <p:nvPr/>
        </p:nvGrpSpPr>
        <p:grpSpPr bwMode="auto">
          <a:xfrm>
            <a:off x="8077200" y="2819401"/>
            <a:ext cx="1989138" cy="682625"/>
            <a:chOff x="4128" y="1776"/>
            <a:chExt cx="1253" cy="430"/>
          </a:xfrm>
        </p:grpSpPr>
        <p:sp>
          <p:nvSpPr>
            <p:cNvPr id="10252" name="Text Box 12"/>
            <p:cNvSpPr txBox="1">
              <a:spLocks noChangeArrowheads="1"/>
            </p:cNvSpPr>
            <p:nvPr/>
          </p:nvSpPr>
          <p:spPr bwMode="auto">
            <a:xfrm>
              <a:off x="4367" y="1776"/>
              <a:ext cx="1014" cy="430"/>
            </a:xfrm>
            <a:prstGeom prst="rect">
              <a:avLst/>
            </a:prstGeom>
            <a:noFill/>
            <a:ln w="9525">
              <a:noFill/>
              <a:miter lim="800000"/>
              <a:headEnd/>
              <a:tailEnd/>
            </a:ln>
            <a:effectLst/>
          </p:spPr>
          <p:txBody>
            <a:bodyPr wrap="none">
              <a:spAutoFit/>
            </a:bodyPr>
            <a:lstStyle/>
            <a:p>
              <a:pPr algn="ctr">
                <a:lnSpc>
                  <a:spcPct val="80000"/>
                </a:lnSpc>
              </a:pPr>
              <a:r>
                <a:rPr lang="en-US" sz="2400" b="1">
                  <a:solidFill>
                    <a:srgbClr val="0066FF"/>
                  </a:solidFill>
                </a:rPr>
                <a:t>Implicit </a:t>
              </a:r>
            </a:p>
            <a:p>
              <a:pPr algn="ctr">
                <a:lnSpc>
                  <a:spcPct val="80000"/>
                </a:lnSpc>
              </a:pPr>
              <a:r>
                <a:rPr lang="en-US" sz="2400" b="1">
                  <a:solidFill>
                    <a:srgbClr val="0066FF"/>
                  </a:solidFill>
                </a:rPr>
                <a:t>Warp Sync.</a:t>
              </a:r>
            </a:p>
          </p:txBody>
        </p:sp>
        <p:sp>
          <p:nvSpPr>
            <p:cNvPr id="10253" name="Line 13"/>
            <p:cNvSpPr>
              <a:spLocks noChangeShapeType="1"/>
            </p:cNvSpPr>
            <p:nvPr/>
          </p:nvSpPr>
          <p:spPr bwMode="auto">
            <a:xfrm>
              <a:off x="4128" y="1968"/>
              <a:ext cx="96" cy="96"/>
            </a:xfrm>
            <a:prstGeom prst="line">
              <a:avLst/>
            </a:prstGeom>
            <a:noFill/>
            <a:ln w="57150">
              <a:solidFill>
                <a:srgbClr val="0066FF"/>
              </a:solidFill>
              <a:round/>
              <a:headEnd/>
              <a:tailEnd/>
            </a:ln>
            <a:effectLst/>
          </p:spPr>
          <p:txBody>
            <a:bodyPr/>
            <a:lstStyle/>
            <a:p>
              <a:endParaRPr lang="en-CA"/>
            </a:p>
          </p:txBody>
        </p:sp>
        <p:sp>
          <p:nvSpPr>
            <p:cNvPr id="10254" name="Line 14"/>
            <p:cNvSpPr>
              <a:spLocks noChangeShapeType="1"/>
            </p:cNvSpPr>
            <p:nvPr/>
          </p:nvSpPr>
          <p:spPr bwMode="auto">
            <a:xfrm flipV="1">
              <a:off x="4224" y="1872"/>
              <a:ext cx="144" cy="192"/>
            </a:xfrm>
            <a:prstGeom prst="line">
              <a:avLst/>
            </a:prstGeom>
            <a:noFill/>
            <a:ln w="57150">
              <a:solidFill>
                <a:srgbClr val="0066FF"/>
              </a:solidFill>
              <a:round/>
              <a:headEnd/>
              <a:tailEnd/>
            </a:ln>
            <a:effectLst/>
          </p:spPr>
          <p:txBody>
            <a:bodyPr/>
            <a:lstStyle/>
            <a:p>
              <a:endParaRPr lang="en-CA"/>
            </a:p>
          </p:txBody>
        </p:sp>
      </p:grpSp>
      <p:grpSp>
        <p:nvGrpSpPr>
          <p:cNvPr id="10263" name="Group 23"/>
          <p:cNvGrpSpPr>
            <a:grpSpLocks/>
          </p:cNvGrpSpPr>
          <p:nvPr/>
        </p:nvGrpSpPr>
        <p:grpSpPr bwMode="auto">
          <a:xfrm>
            <a:off x="7953375" y="4724401"/>
            <a:ext cx="2362200" cy="708025"/>
            <a:chOff x="3792" y="3728"/>
            <a:chExt cx="1488" cy="446"/>
          </a:xfrm>
        </p:grpSpPr>
        <p:sp>
          <p:nvSpPr>
            <p:cNvPr id="10259" name="Text Box 19"/>
            <p:cNvSpPr txBox="1">
              <a:spLocks noChangeArrowheads="1"/>
            </p:cNvSpPr>
            <p:nvPr/>
          </p:nvSpPr>
          <p:spPr bwMode="auto">
            <a:xfrm>
              <a:off x="3880" y="3728"/>
              <a:ext cx="1380" cy="446"/>
            </a:xfrm>
            <a:prstGeom prst="rect">
              <a:avLst/>
            </a:prstGeom>
            <a:noFill/>
            <a:ln w="9525">
              <a:noFill/>
              <a:miter lim="800000"/>
              <a:headEnd/>
              <a:tailEnd/>
            </a:ln>
            <a:effectLst/>
          </p:spPr>
          <p:txBody>
            <a:bodyPr wrap="none">
              <a:spAutoFit/>
            </a:bodyPr>
            <a:lstStyle/>
            <a:p>
              <a:pPr algn="ctr"/>
              <a:r>
                <a:rPr lang="en-US" sz="2000" b="1">
                  <a:solidFill>
                    <a:srgbClr val="FF3300"/>
                  </a:solidFill>
                </a:rPr>
                <a:t>Extra Uncoalesced </a:t>
              </a:r>
            </a:p>
            <a:p>
              <a:pPr algn="ctr"/>
              <a:r>
                <a:rPr lang="en-US" sz="2000" b="1">
                  <a:solidFill>
                    <a:srgbClr val="FF3300"/>
                  </a:solidFill>
                </a:rPr>
                <a:t>Memory Access</a:t>
              </a:r>
            </a:p>
          </p:txBody>
        </p:sp>
        <p:sp>
          <p:nvSpPr>
            <p:cNvPr id="10261" name="Line 21"/>
            <p:cNvSpPr>
              <a:spLocks noChangeShapeType="1"/>
            </p:cNvSpPr>
            <p:nvPr/>
          </p:nvSpPr>
          <p:spPr bwMode="auto">
            <a:xfrm flipV="1">
              <a:off x="3792" y="3792"/>
              <a:ext cx="1488" cy="336"/>
            </a:xfrm>
            <a:prstGeom prst="line">
              <a:avLst/>
            </a:prstGeom>
            <a:noFill/>
            <a:ln w="57150">
              <a:solidFill>
                <a:srgbClr val="993300"/>
              </a:solidFill>
              <a:round/>
              <a:headEnd/>
              <a:tailEnd/>
            </a:ln>
            <a:effectLst/>
          </p:spPr>
          <p:txBody>
            <a:bodyPr/>
            <a:lstStyle/>
            <a:p>
              <a:endParaRPr lang="en-CA"/>
            </a:p>
          </p:txBody>
        </p:sp>
      </p:grpSp>
    </p:spTree>
    <p:extLst>
      <p:ext uri="{BB962C8B-B14F-4D97-AF65-F5344CB8AC3E}">
        <p14:creationId xmlns:p14="http://schemas.microsoft.com/office/powerpoint/2010/main" val="1860926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4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4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4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246">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24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246">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246">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246">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246">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Rectangle 4"/>
          <p:cNvSpPr>
            <a:spLocks noGrp="1" noChangeArrowheads="1"/>
          </p:cNvSpPr>
          <p:nvPr>
            <p:ph type="dt" sz="half" idx="10"/>
          </p:nvPr>
        </p:nvSpPr>
        <p:spPr>
          <a:ln/>
        </p:spPr>
        <p:txBody>
          <a:bodyPr/>
          <a:lstStyle/>
          <a:p>
            <a:r>
              <a:rPr lang="en-US"/>
              <a:t>Wilson Fung, Tor Aamodt</a:t>
            </a:r>
            <a:endParaRPr lang="en-US" altLang="en-US"/>
          </a:p>
        </p:txBody>
      </p:sp>
      <p:sp>
        <p:nvSpPr>
          <p:cNvPr id="152" name="Rectangle 5"/>
          <p:cNvSpPr>
            <a:spLocks noGrp="1" noChangeArrowheads="1"/>
          </p:cNvSpPr>
          <p:nvPr>
            <p:ph type="ftr" sz="quarter" idx="11"/>
          </p:nvPr>
        </p:nvSpPr>
        <p:spPr>
          <a:ln/>
        </p:spPr>
        <p:txBody>
          <a:bodyPr/>
          <a:lstStyle/>
          <a:p>
            <a:r>
              <a:rPr lang="en-US" altLang="en-US"/>
              <a:t>Thread Block Compaction</a:t>
            </a:r>
          </a:p>
        </p:txBody>
      </p:sp>
      <p:sp>
        <p:nvSpPr>
          <p:cNvPr id="153" name="Rectangle 6"/>
          <p:cNvSpPr>
            <a:spLocks noGrp="1" noChangeArrowheads="1"/>
          </p:cNvSpPr>
          <p:nvPr>
            <p:ph type="sldNum" sz="quarter" idx="12"/>
          </p:nvPr>
        </p:nvSpPr>
        <p:spPr>
          <a:ln/>
        </p:spPr>
        <p:txBody>
          <a:bodyPr/>
          <a:lstStyle/>
          <a:p>
            <a:pPr>
              <a:defRPr/>
            </a:pPr>
            <a:fld id="{FA92FF19-2B3D-43D3-B0DD-6F74923D6535}" type="slidenum">
              <a:rPr lang="en-US" altLang="en-US"/>
              <a:pPr>
                <a:defRPr/>
              </a:pPr>
              <a:t>19</a:t>
            </a:fld>
            <a:endParaRPr lang="en-US" altLang="en-US"/>
          </a:p>
        </p:txBody>
      </p:sp>
      <p:sp>
        <p:nvSpPr>
          <p:cNvPr id="11269" name="Rectangle 2"/>
          <p:cNvSpPr>
            <a:spLocks noGrp="1" noChangeArrowheads="1"/>
          </p:cNvSpPr>
          <p:nvPr>
            <p:ph type="title"/>
          </p:nvPr>
        </p:nvSpPr>
        <p:spPr/>
        <p:txBody>
          <a:bodyPr/>
          <a:lstStyle/>
          <a:p>
            <a:pPr eaLnBrk="1" hangingPunct="1"/>
            <a:r>
              <a:rPr lang="en-US" smtClean="0"/>
              <a:t>Thread Block Compaction</a:t>
            </a:r>
          </a:p>
        </p:txBody>
      </p:sp>
      <p:grpSp>
        <p:nvGrpSpPr>
          <p:cNvPr id="11270" name="Group 38"/>
          <p:cNvGrpSpPr>
            <a:grpSpLocks/>
          </p:cNvGrpSpPr>
          <p:nvPr/>
        </p:nvGrpSpPr>
        <p:grpSpPr bwMode="auto">
          <a:xfrm>
            <a:off x="1828800" y="1371600"/>
            <a:ext cx="4572000" cy="304800"/>
            <a:chOff x="1728" y="3168"/>
            <a:chExt cx="2880" cy="192"/>
          </a:xfrm>
        </p:grpSpPr>
        <p:sp>
          <p:nvSpPr>
            <p:cNvPr id="11386" name="Rectangle 18"/>
            <p:cNvSpPr>
              <a:spLocks noChangeArrowheads="1"/>
            </p:cNvSpPr>
            <p:nvPr/>
          </p:nvSpPr>
          <p:spPr bwMode="auto">
            <a:xfrm>
              <a:off x="1728" y="3168"/>
              <a:ext cx="288" cy="192"/>
            </a:xfrm>
            <a:prstGeom prst="rect">
              <a:avLst/>
            </a:prstGeom>
            <a:noFill/>
            <a:ln w="9525">
              <a:noFill/>
              <a:miter lim="800000"/>
              <a:headEnd/>
              <a:tailEnd/>
            </a:ln>
          </p:spPr>
          <p:txBody>
            <a:bodyPr wrap="none" anchor="ctr"/>
            <a:lstStyle/>
            <a:p>
              <a:pPr algn="ctr"/>
              <a:r>
                <a:rPr lang="en-US" b="1"/>
                <a:t>PC</a:t>
              </a:r>
            </a:p>
          </p:txBody>
        </p:sp>
        <p:sp>
          <p:nvSpPr>
            <p:cNvPr id="11387" name="Rectangle 19"/>
            <p:cNvSpPr>
              <a:spLocks noChangeArrowheads="1"/>
            </p:cNvSpPr>
            <p:nvPr/>
          </p:nvSpPr>
          <p:spPr bwMode="auto">
            <a:xfrm>
              <a:off x="2016" y="3168"/>
              <a:ext cx="288" cy="192"/>
            </a:xfrm>
            <a:prstGeom prst="rect">
              <a:avLst/>
            </a:prstGeom>
            <a:noFill/>
            <a:ln w="9525">
              <a:noFill/>
              <a:miter lim="800000"/>
              <a:headEnd/>
              <a:tailEnd/>
            </a:ln>
          </p:spPr>
          <p:txBody>
            <a:bodyPr wrap="none" anchor="ctr"/>
            <a:lstStyle/>
            <a:p>
              <a:pPr algn="ctr"/>
              <a:r>
                <a:rPr lang="en-US" b="1"/>
                <a:t>RPC</a:t>
              </a:r>
            </a:p>
          </p:txBody>
        </p:sp>
        <p:sp>
          <p:nvSpPr>
            <p:cNvPr id="11388" name="Rectangle 20"/>
            <p:cNvSpPr>
              <a:spLocks noChangeArrowheads="1"/>
            </p:cNvSpPr>
            <p:nvPr/>
          </p:nvSpPr>
          <p:spPr bwMode="auto">
            <a:xfrm>
              <a:off x="2304" y="3168"/>
              <a:ext cx="2304" cy="192"/>
            </a:xfrm>
            <a:prstGeom prst="rect">
              <a:avLst/>
            </a:prstGeom>
            <a:noFill/>
            <a:ln w="9525">
              <a:noFill/>
              <a:miter lim="800000"/>
              <a:headEnd/>
              <a:tailEnd/>
            </a:ln>
          </p:spPr>
          <p:txBody>
            <a:bodyPr wrap="none" anchor="ctr"/>
            <a:lstStyle/>
            <a:p>
              <a:pPr algn="ctr"/>
              <a:r>
                <a:rPr lang="en-US" b="1"/>
                <a:t>Active Threads</a:t>
              </a:r>
            </a:p>
          </p:txBody>
        </p:sp>
      </p:grpSp>
      <p:grpSp>
        <p:nvGrpSpPr>
          <p:cNvPr id="11271" name="Group 71"/>
          <p:cNvGrpSpPr>
            <a:grpSpLocks/>
          </p:cNvGrpSpPr>
          <p:nvPr/>
        </p:nvGrpSpPr>
        <p:grpSpPr bwMode="auto">
          <a:xfrm>
            <a:off x="1828800" y="1676400"/>
            <a:ext cx="4572000" cy="304800"/>
            <a:chOff x="2640" y="1392"/>
            <a:chExt cx="2880" cy="192"/>
          </a:xfrm>
        </p:grpSpPr>
        <p:sp>
          <p:nvSpPr>
            <p:cNvPr id="11372" name="Rectangle 22"/>
            <p:cNvSpPr>
              <a:spLocks noChangeArrowheads="1"/>
            </p:cNvSpPr>
            <p:nvPr/>
          </p:nvSpPr>
          <p:spPr bwMode="auto">
            <a:xfrm>
              <a:off x="2640" y="1392"/>
              <a:ext cx="288" cy="192"/>
            </a:xfrm>
            <a:prstGeom prst="rect">
              <a:avLst/>
            </a:prstGeom>
            <a:solidFill>
              <a:schemeClr val="bg1"/>
            </a:solidFill>
            <a:ln w="9525">
              <a:solidFill>
                <a:schemeClr val="tx1"/>
              </a:solidFill>
              <a:miter lim="800000"/>
              <a:headEnd/>
              <a:tailEnd/>
            </a:ln>
          </p:spPr>
          <p:txBody>
            <a:bodyPr wrap="none" anchor="ctr"/>
            <a:lstStyle/>
            <a:p>
              <a:pPr algn="ctr"/>
              <a:r>
                <a:rPr lang="en-US"/>
                <a:t>A</a:t>
              </a:r>
            </a:p>
          </p:txBody>
        </p:sp>
        <p:sp>
          <p:nvSpPr>
            <p:cNvPr id="11373" name="Rectangle 23"/>
            <p:cNvSpPr>
              <a:spLocks noChangeArrowheads="1"/>
            </p:cNvSpPr>
            <p:nvPr/>
          </p:nvSpPr>
          <p:spPr bwMode="auto">
            <a:xfrm>
              <a:off x="2928" y="1392"/>
              <a:ext cx="288" cy="192"/>
            </a:xfrm>
            <a:prstGeom prst="rect">
              <a:avLst/>
            </a:prstGeom>
            <a:solidFill>
              <a:schemeClr val="bg1"/>
            </a:solidFill>
            <a:ln w="9525">
              <a:solidFill>
                <a:schemeClr val="tx1"/>
              </a:solidFill>
              <a:miter lim="800000"/>
              <a:headEnd/>
              <a:tailEnd/>
            </a:ln>
          </p:spPr>
          <p:txBody>
            <a:bodyPr wrap="none" anchor="ctr"/>
            <a:lstStyle/>
            <a:p>
              <a:pPr algn="ctr"/>
              <a:r>
                <a:rPr lang="en-US"/>
                <a:t>-</a:t>
              </a:r>
            </a:p>
          </p:txBody>
        </p:sp>
        <p:sp>
          <p:nvSpPr>
            <p:cNvPr id="11374" name="Rectangle 25"/>
            <p:cNvSpPr>
              <a:spLocks noChangeArrowheads="1"/>
            </p:cNvSpPr>
            <p:nvPr/>
          </p:nvSpPr>
          <p:spPr bwMode="auto">
            <a:xfrm>
              <a:off x="3216" y="1392"/>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1</a:t>
              </a:r>
            </a:p>
          </p:txBody>
        </p:sp>
        <p:sp>
          <p:nvSpPr>
            <p:cNvPr id="11375" name="Rectangle 26"/>
            <p:cNvSpPr>
              <a:spLocks noChangeArrowheads="1"/>
            </p:cNvSpPr>
            <p:nvPr/>
          </p:nvSpPr>
          <p:spPr bwMode="auto">
            <a:xfrm>
              <a:off x="3408" y="1392"/>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2</a:t>
              </a:r>
            </a:p>
          </p:txBody>
        </p:sp>
        <p:sp>
          <p:nvSpPr>
            <p:cNvPr id="11376" name="Rectangle 27"/>
            <p:cNvSpPr>
              <a:spLocks noChangeArrowheads="1"/>
            </p:cNvSpPr>
            <p:nvPr/>
          </p:nvSpPr>
          <p:spPr bwMode="auto">
            <a:xfrm>
              <a:off x="3600" y="1392"/>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3</a:t>
              </a:r>
            </a:p>
          </p:txBody>
        </p:sp>
        <p:sp>
          <p:nvSpPr>
            <p:cNvPr id="11377" name="Rectangle 28"/>
            <p:cNvSpPr>
              <a:spLocks noChangeArrowheads="1"/>
            </p:cNvSpPr>
            <p:nvPr/>
          </p:nvSpPr>
          <p:spPr bwMode="auto">
            <a:xfrm>
              <a:off x="3792" y="1392"/>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4</a:t>
              </a:r>
            </a:p>
          </p:txBody>
        </p:sp>
        <p:sp>
          <p:nvSpPr>
            <p:cNvPr id="11378" name="Rectangle 29"/>
            <p:cNvSpPr>
              <a:spLocks noChangeArrowheads="1"/>
            </p:cNvSpPr>
            <p:nvPr/>
          </p:nvSpPr>
          <p:spPr bwMode="auto">
            <a:xfrm>
              <a:off x="3984" y="1392"/>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5</a:t>
              </a:r>
            </a:p>
          </p:txBody>
        </p:sp>
        <p:sp>
          <p:nvSpPr>
            <p:cNvPr id="11379" name="Rectangle 30"/>
            <p:cNvSpPr>
              <a:spLocks noChangeArrowheads="1"/>
            </p:cNvSpPr>
            <p:nvPr/>
          </p:nvSpPr>
          <p:spPr bwMode="auto">
            <a:xfrm>
              <a:off x="4176" y="1392"/>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6</a:t>
              </a:r>
            </a:p>
          </p:txBody>
        </p:sp>
        <p:sp>
          <p:nvSpPr>
            <p:cNvPr id="11380" name="Rectangle 31"/>
            <p:cNvSpPr>
              <a:spLocks noChangeArrowheads="1"/>
            </p:cNvSpPr>
            <p:nvPr/>
          </p:nvSpPr>
          <p:spPr bwMode="auto">
            <a:xfrm>
              <a:off x="4368" y="1392"/>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7</a:t>
              </a:r>
            </a:p>
          </p:txBody>
        </p:sp>
        <p:sp>
          <p:nvSpPr>
            <p:cNvPr id="11381" name="Rectangle 32"/>
            <p:cNvSpPr>
              <a:spLocks noChangeArrowheads="1"/>
            </p:cNvSpPr>
            <p:nvPr/>
          </p:nvSpPr>
          <p:spPr bwMode="auto">
            <a:xfrm>
              <a:off x="4560" y="1392"/>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8</a:t>
              </a:r>
            </a:p>
          </p:txBody>
        </p:sp>
        <p:sp>
          <p:nvSpPr>
            <p:cNvPr id="11382" name="Rectangle 33"/>
            <p:cNvSpPr>
              <a:spLocks noChangeArrowheads="1"/>
            </p:cNvSpPr>
            <p:nvPr/>
          </p:nvSpPr>
          <p:spPr bwMode="auto">
            <a:xfrm>
              <a:off x="4752" y="1392"/>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9</a:t>
              </a:r>
            </a:p>
          </p:txBody>
        </p:sp>
        <p:sp>
          <p:nvSpPr>
            <p:cNvPr id="11383" name="Rectangle 34"/>
            <p:cNvSpPr>
              <a:spLocks noChangeArrowheads="1"/>
            </p:cNvSpPr>
            <p:nvPr/>
          </p:nvSpPr>
          <p:spPr bwMode="auto">
            <a:xfrm>
              <a:off x="4944" y="1392"/>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10</a:t>
              </a:r>
            </a:p>
          </p:txBody>
        </p:sp>
        <p:sp>
          <p:nvSpPr>
            <p:cNvPr id="11384" name="Rectangle 35"/>
            <p:cNvSpPr>
              <a:spLocks noChangeArrowheads="1"/>
            </p:cNvSpPr>
            <p:nvPr/>
          </p:nvSpPr>
          <p:spPr bwMode="auto">
            <a:xfrm>
              <a:off x="5136" y="1392"/>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11</a:t>
              </a:r>
            </a:p>
          </p:txBody>
        </p:sp>
        <p:sp>
          <p:nvSpPr>
            <p:cNvPr id="11385" name="Rectangle 36"/>
            <p:cNvSpPr>
              <a:spLocks noChangeArrowheads="1"/>
            </p:cNvSpPr>
            <p:nvPr/>
          </p:nvSpPr>
          <p:spPr bwMode="auto">
            <a:xfrm>
              <a:off x="5328" y="1392"/>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12</a:t>
              </a:r>
            </a:p>
          </p:txBody>
        </p:sp>
      </p:grpSp>
      <p:grpSp>
        <p:nvGrpSpPr>
          <p:cNvPr id="4" name="Group 70"/>
          <p:cNvGrpSpPr>
            <a:grpSpLocks/>
          </p:cNvGrpSpPr>
          <p:nvPr/>
        </p:nvGrpSpPr>
        <p:grpSpPr bwMode="auto">
          <a:xfrm>
            <a:off x="1828800" y="1981200"/>
            <a:ext cx="4572000" cy="304800"/>
            <a:chOff x="2640" y="1584"/>
            <a:chExt cx="2880" cy="192"/>
          </a:xfrm>
        </p:grpSpPr>
        <p:sp>
          <p:nvSpPr>
            <p:cNvPr id="11358" name="Rectangle 40"/>
            <p:cNvSpPr>
              <a:spLocks noChangeArrowheads="1"/>
            </p:cNvSpPr>
            <p:nvPr/>
          </p:nvSpPr>
          <p:spPr bwMode="auto">
            <a:xfrm>
              <a:off x="2640" y="1584"/>
              <a:ext cx="288" cy="192"/>
            </a:xfrm>
            <a:prstGeom prst="rect">
              <a:avLst/>
            </a:prstGeom>
            <a:solidFill>
              <a:schemeClr val="bg1"/>
            </a:solidFill>
            <a:ln w="9525">
              <a:solidFill>
                <a:schemeClr val="tx1"/>
              </a:solidFill>
              <a:miter lim="800000"/>
              <a:headEnd/>
              <a:tailEnd/>
            </a:ln>
          </p:spPr>
          <p:txBody>
            <a:bodyPr wrap="none" anchor="ctr"/>
            <a:lstStyle/>
            <a:p>
              <a:pPr algn="ctr"/>
              <a:r>
                <a:rPr lang="en-US"/>
                <a:t>D</a:t>
              </a:r>
            </a:p>
          </p:txBody>
        </p:sp>
        <p:sp>
          <p:nvSpPr>
            <p:cNvPr id="11359" name="Rectangle 41"/>
            <p:cNvSpPr>
              <a:spLocks noChangeArrowheads="1"/>
            </p:cNvSpPr>
            <p:nvPr/>
          </p:nvSpPr>
          <p:spPr bwMode="auto">
            <a:xfrm>
              <a:off x="2928" y="1584"/>
              <a:ext cx="288" cy="192"/>
            </a:xfrm>
            <a:prstGeom prst="rect">
              <a:avLst/>
            </a:prstGeom>
            <a:solidFill>
              <a:schemeClr val="bg1"/>
            </a:solidFill>
            <a:ln w="9525">
              <a:solidFill>
                <a:schemeClr val="tx1"/>
              </a:solidFill>
              <a:miter lim="800000"/>
              <a:headEnd/>
              <a:tailEnd/>
            </a:ln>
          </p:spPr>
          <p:txBody>
            <a:bodyPr wrap="none" anchor="ctr"/>
            <a:lstStyle/>
            <a:p>
              <a:pPr algn="ctr"/>
              <a:r>
                <a:rPr lang="en-US"/>
                <a:t>E</a:t>
              </a:r>
            </a:p>
          </p:txBody>
        </p:sp>
        <p:sp>
          <p:nvSpPr>
            <p:cNvPr id="11360" name="Rectangle 42"/>
            <p:cNvSpPr>
              <a:spLocks noChangeArrowheads="1"/>
            </p:cNvSpPr>
            <p:nvPr/>
          </p:nvSpPr>
          <p:spPr bwMode="auto">
            <a:xfrm>
              <a:off x="3216" y="1584"/>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sp>
          <p:nvSpPr>
            <p:cNvPr id="11361" name="Rectangle 43"/>
            <p:cNvSpPr>
              <a:spLocks noChangeArrowheads="1"/>
            </p:cNvSpPr>
            <p:nvPr/>
          </p:nvSpPr>
          <p:spPr bwMode="auto">
            <a:xfrm>
              <a:off x="3408" y="1584"/>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sp>
          <p:nvSpPr>
            <p:cNvPr id="11362" name="Rectangle 44"/>
            <p:cNvSpPr>
              <a:spLocks noChangeArrowheads="1"/>
            </p:cNvSpPr>
            <p:nvPr/>
          </p:nvSpPr>
          <p:spPr bwMode="auto">
            <a:xfrm>
              <a:off x="3600" y="1584"/>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3</a:t>
              </a:r>
            </a:p>
          </p:txBody>
        </p:sp>
        <p:sp>
          <p:nvSpPr>
            <p:cNvPr id="11363" name="Rectangle 45"/>
            <p:cNvSpPr>
              <a:spLocks noChangeArrowheads="1"/>
            </p:cNvSpPr>
            <p:nvPr/>
          </p:nvSpPr>
          <p:spPr bwMode="auto">
            <a:xfrm>
              <a:off x="3792" y="1584"/>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4</a:t>
              </a:r>
            </a:p>
          </p:txBody>
        </p:sp>
        <p:sp>
          <p:nvSpPr>
            <p:cNvPr id="11364" name="Rectangle 46"/>
            <p:cNvSpPr>
              <a:spLocks noChangeArrowheads="1"/>
            </p:cNvSpPr>
            <p:nvPr/>
          </p:nvSpPr>
          <p:spPr bwMode="auto">
            <a:xfrm>
              <a:off x="3984" y="1584"/>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a:t>
              </a:r>
            </a:p>
          </p:txBody>
        </p:sp>
        <p:sp>
          <p:nvSpPr>
            <p:cNvPr id="11365" name="Rectangle 47"/>
            <p:cNvSpPr>
              <a:spLocks noChangeArrowheads="1"/>
            </p:cNvSpPr>
            <p:nvPr/>
          </p:nvSpPr>
          <p:spPr bwMode="auto">
            <a:xfrm>
              <a:off x="4176" y="1584"/>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6</a:t>
              </a:r>
            </a:p>
          </p:txBody>
        </p:sp>
        <p:sp>
          <p:nvSpPr>
            <p:cNvPr id="11366" name="Rectangle 48"/>
            <p:cNvSpPr>
              <a:spLocks noChangeArrowheads="1"/>
            </p:cNvSpPr>
            <p:nvPr/>
          </p:nvSpPr>
          <p:spPr bwMode="auto">
            <a:xfrm>
              <a:off x="4368" y="1584"/>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a:t>
              </a:r>
            </a:p>
          </p:txBody>
        </p:sp>
        <p:sp>
          <p:nvSpPr>
            <p:cNvPr id="11367" name="Rectangle 49"/>
            <p:cNvSpPr>
              <a:spLocks noChangeArrowheads="1"/>
            </p:cNvSpPr>
            <p:nvPr/>
          </p:nvSpPr>
          <p:spPr bwMode="auto">
            <a:xfrm>
              <a:off x="4560" y="1584"/>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a:t>
              </a:r>
            </a:p>
          </p:txBody>
        </p:sp>
        <p:sp>
          <p:nvSpPr>
            <p:cNvPr id="11368" name="Rectangle 50"/>
            <p:cNvSpPr>
              <a:spLocks noChangeArrowheads="1"/>
            </p:cNvSpPr>
            <p:nvPr/>
          </p:nvSpPr>
          <p:spPr bwMode="auto">
            <a:xfrm>
              <a:off x="4752" y="1584"/>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9</a:t>
              </a:r>
            </a:p>
          </p:txBody>
        </p:sp>
        <p:sp>
          <p:nvSpPr>
            <p:cNvPr id="11369" name="Rectangle 51"/>
            <p:cNvSpPr>
              <a:spLocks noChangeArrowheads="1"/>
            </p:cNvSpPr>
            <p:nvPr/>
          </p:nvSpPr>
          <p:spPr bwMode="auto">
            <a:xfrm>
              <a:off x="4944" y="1584"/>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10</a:t>
              </a:r>
            </a:p>
          </p:txBody>
        </p:sp>
        <p:sp>
          <p:nvSpPr>
            <p:cNvPr id="11370" name="Rectangle 52"/>
            <p:cNvSpPr>
              <a:spLocks noChangeArrowheads="1"/>
            </p:cNvSpPr>
            <p:nvPr/>
          </p:nvSpPr>
          <p:spPr bwMode="auto">
            <a:xfrm>
              <a:off x="5136" y="1584"/>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sp>
          <p:nvSpPr>
            <p:cNvPr id="11371" name="Rectangle 53"/>
            <p:cNvSpPr>
              <a:spLocks noChangeArrowheads="1"/>
            </p:cNvSpPr>
            <p:nvPr/>
          </p:nvSpPr>
          <p:spPr bwMode="auto">
            <a:xfrm>
              <a:off x="5328" y="1584"/>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grpSp>
      <p:grpSp>
        <p:nvGrpSpPr>
          <p:cNvPr id="5" name="Group 69"/>
          <p:cNvGrpSpPr>
            <a:grpSpLocks/>
          </p:cNvGrpSpPr>
          <p:nvPr/>
        </p:nvGrpSpPr>
        <p:grpSpPr bwMode="auto">
          <a:xfrm>
            <a:off x="1828800" y="2286000"/>
            <a:ext cx="4572000" cy="304800"/>
            <a:chOff x="2640" y="1776"/>
            <a:chExt cx="2880" cy="192"/>
          </a:xfrm>
        </p:grpSpPr>
        <p:sp>
          <p:nvSpPr>
            <p:cNvPr id="11344" name="Rectangle 55"/>
            <p:cNvSpPr>
              <a:spLocks noChangeArrowheads="1"/>
            </p:cNvSpPr>
            <p:nvPr/>
          </p:nvSpPr>
          <p:spPr bwMode="auto">
            <a:xfrm>
              <a:off x="2640" y="1776"/>
              <a:ext cx="288" cy="192"/>
            </a:xfrm>
            <a:prstGeom prst="rect">
              <a:avLst/>
            </a:prstGeom>
            <a:solidFill>
              <a:schemeClr val="bg1"/>
            </a:solidFill>
            <a:ln w="9525">
              <a:solidFill>
                <a:schemeClr val="tx1"/>
              </a:solidFill>
              <a:miter lim="800000"/>
              <a:headEnd/>
              <a:tailEnd/>
            </a:ln>
          </p:spPr>
          <p:txBody>
            <a:bodyPr wrap="none" anchor="ctr"/>
            <a:lstStyle/>
            <a:p>
              <a:pPr algn="ctr"/>
              <a:r>
                <a:rPr lang="en-US"/>
                <a:t>C</a:t>
              </a:r>
            </a:p>
          </p:txBody>
        </p:sp>
        <p:sp>
          <p:nvSpPr>
            <p:cNvPr id="11345" name="Rectangle 56"/>
            <p:cNvSpPr>
              <a:spLocks noChangeArrowheads="1"/>
            </p:cNvSpPr>
            <p:nvPr/>
          </p:nvSpPr>
          <p:spPr bwMode="auto">
            <a:xfrm>
              <a:off x="2928" y="1776"/>
              <a:ext cx="288" cy="192"/>
            </a:xfrm>
            <a:prstGeom prst="rect">
              <a:avLst/>
            </a:prstGeom>
            <a:solidFill>
              <a:schemeClr val="bg1"/>
            </a:solidFill>
            <a:ln w="9525">
              <a:solidFill>
                <a:schemeClr val="tx1"/>
              </a:solidFill>
              <a:miter lim="800000"/>
              <a:headEnd/>
              <a:tailEnd/>
            </a:ln>
          </p:spPr>
          <p:txBody>
            <a:bodyPr wrap="none" anchor="ctr"/>
            <a:lstStyle/>
            <a:p>
              <a:pPr algn="ctr"/>
              <a:r>
                <a:rPr lang="en-US"/>
                <a:t>E</a:t>
              </a:r>
            </a:p>
          </p:txBody>
        </p:sp>
        <p:sp>
          <p:nvSpPr>
            <p:cNvPr id="11346" name="Rectangle 57"/>
            <p:cNvSpPr>
              <a:spLocks noChangeArrowheads="1"/>
            </p:cNvSpPr>
            <p:nvPr/>
          </p:nvSpPr>
          <p:spPr bwMode="auto">
            <a:xfrm>
              <a:off x="3216" y="1776"/>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1</a:t>
              </a:r>
            </a:p>
          </p:txBody>
        </p:sp>
        <p:sp>
          <p:nvSpPr>
            <p:cNvPr id="11347" name="Rectangle 58"/>
            <p:cNvSpPr>
              <a:spLocks noChangeArrowheads="1"/>
            </p:cNvSpPr>
            <p:nvPr/>
          </p:nvSpPr>
          <p:spPr bwMode="auto">
            <a:xfrm>
              <a:off x="3408" y="1776"/>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2</a:t>
              </a:r>
            </a:p>
          </p:txBody>
        </p:sp>
        <p:sp>
          <p:nvSpPr>
            <p:cNvPr id="11348" name="Rectangle 59"/>
            <p:cNvSpPr>
              <a:spLocks noChangeArrowheads="1"/>
            </p:cNvSpPr>
            <p:nvPr/>
          </p:nvSpPr>
          <p:spPr bwMode="auto">
            <a:xfrm>
              <a:off x="3600" y="1776"/>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sp>
          <p:nvSpPr>
            <p:cNvPr id="11349" name="Rectangle 60"/>
            <p:cNvSpPr>
              <a:spLocks noChangeArrowheads="1"/>
            </p:cNvSpPr>
            <p:nvPr/>
          </p:nvSpPr>
          <p:spPr bwMode="auto">
            <a:xfrm>
              <a:off x="3792" y="1776"/>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sp>
          <p:nvSpPr>
            <p:cNvPr id="11350" name="Rectangle 61"/>
            <p:cNvSpPr>
              <a:spLocks noChangeArrowheads="1"/>
            </p:cNvSpPr>
            <p:nvPr/>
          </p:nvSpPr>
          <p:spPr bwMode="auto">
            <a:xfrm>
              <a:off x="3984" y="1776"/>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5</a:t>
              </a:r>
            </a:p>
          </p:txBody>
        </p:sp>
        <p:sp>
          <p:nvSpPr>
            <p:cNvPr id="11351" name="Rectangle 62"/>
            <p:cNvSpPr>
              <a:spLocks noChangeArrowheads="1"/>
            </p:cNvSpPr>
            <p:nvPr/>
          </p:nvSpPr>
          <p:spPr bwMode="auto">
            <a:xfrm>
              <a:off x="4176" y="1776"/>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a:t>
              </a:r>
            </a:p>
          </p:txBody>
        </p:sp>
        <p:sp>
          <p:nvSpPr>
            <p:cNvPr id="11352" name="Rectangle 63"/>
            <p:cNvSpPr>
              <a:spLocks noChangeArrowheads="1"/>
            </p:cNvSpPr>
            <p:nvPr/>
          </p:nvSpPr>
          <p:spPr bwMode="auto">
            <a:xfrm>
              <a:off x="4368" y="1776"/>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7</a:t>
              </a:r>
            </a:p>
          </p:txBody>
        </p:sp>
        <p:sp>
          <p:nvSpPr>
            <p:cNvPr id="11353" name="Rectangle 64"/>
            <p:cNvSpPr>
              <a:spLocks noChangeArrowheads="1"/>
            </p:cNvSpPr>
            <p:nvPr/>
          </p:nvSpPr>
          <p:spPr bwMode="auto">
            <a:xfrm>
              <a:off x="4560" y="1776"/>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8</a:t>
              </a:r>
            </a:p>
          </p:txBody>
        </p:sp>
        <p:sp>
          <p:nvSpPr>
            <p:cNvPr id="11354" name="Rectangle 65"/>
            <p:cNvSpPr>
              <a:spLocks noChangeArrowheads="1"/>
            </p:cNvSpPr>
            <p:nvPr/>
          </p:nvSpPr>
          <p:spPr bwMode="auto">
            <a:xfrm>
              <a:off x="4752" y="1776"/>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sp>
          <p:nvSpPr>
            <p:cNvPr id="11355" name="Rectangle 66"/>
            <p:cNvSpPr>
              <a:spLocks noChangeArrowheads="1"/>
            </p:cNvSpPr>
            <p:nvPr/>
          </p:nvSpPr>
          <p:spPr bwMode="auto">
            <a:xfrm>
              <a:off x="4944" y="1776"/>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sp>
          <p:nvSpPr>
            <p:cNvPr id="11356" name="Rectangle 67"/>
            <p:cNvSpPr>
              <a:spLocks noChangeArrowheads="1"/>
            </p:cNvSpPr>
            <p:nvPr/>
          </p:nvSpPr>
          <p:spPr bwMode="auto">
            <a:xfrm>
              <a:off x="5136" y="1776"/>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11</a:t>
              </a:r>
            </a:p>
          </p:txBody>
        </p:sp>
        <p:sp>
          <p:nvSpPr>
            <p:cNvPr id="11357" name="Rectangle 68"/>
            <p:cNvSpPr>
              <a:spLocks noChangeArrowheads="1"/>
            </p:cNvSpPr>
            <p:nvPr/>
          </p:nvSpPr>
          <p:spPr bwMode="auto">
            <a:xfrm>
              <a:off x="5328" y="1776"/>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12</a:t>
              </a:r>
            </a:p>
          </p:txBody>
        </p:sp>
      </p:grpSp>
      <p:grpSp>
        <p:nvGrpSpPr>
          <p:cNvPr id="6" name="Group 72"/>
          <p:cNvGrpSpPr>
            <a:grpSpLocks/>
          </p:cNvGrpSpPr>
          <p:nvPr/>
        </p:nvGrpSpPr>
        <p:grpSpPr bwMode="auto">
          <a:xfrm>
            <a:off x="1828800" y="1676400"/>
            <a:ext cx="4572000" cy="304800"/>
            <a:chOff x="2640" y="1392"/>
            <a:chExt cx="2880" cy="192"/>
          </a:xfrm>
        </p:grpSpPr>
        <p:sp>
          <p:nvSpPr>
            <p:cNvPr id="11330" name="Rectangle 73"/>
            <p:cNvSpPr>
              <a:spLocks noChangeArrowheads="1"/>
            </p:cNvSpPr>
            <p:nvPr/>
          </p:nvSpPr>
          <p:spPr bwMode="auto">
            <a:xfrm>
              <a:off x="2640" y="1392"/>
              <a:ext cx="288" cy="192"/>
            </a:xfrm>
            <a:prstGeom prst="rect">
              <a:avLst/>
            </a:prstGeom>
            <a:solidFill>
              <a:schemeClr val="bg1"/>
            </a:solidFill>
            <a:ln w="9525">
              <a:solidFill>
                <a:schemeClr val="tx1"/>
              </a:solidFill>
              <a:miter lim="800000"/>
              <a:headEnd/>
              <a:tailEnd/>
            </a:ln>
          </p:spPr>
          <p:txBody>
            <a:bodyPr wrap="none" anchor="ctr"/>
            <a:lstStyle/>
            <a:p>
              <a:pPr algn="ctr"/>
              <a:r>
                <a:rPr lang="en-US"/>
                <a:t>E</a:t>
              </a:r>
            </a:p>
          </p:txBody>
        </p:sp>
        <p:sp>
          <p:nvSpPr>
            <p:cNvPr id="11331" name="Rectangle 74"/>
            <p:cNvSpPr>
              <a:spLocks noChangeArrowheads="1"/>
            </p:cNvSpPr>
            <p:nvPr/>
          </p:nvSpPr>
          <p:spPr bwMode="auto">
            <a:xfrm>
              <a:off x="2928" y="1392"/>
              <a:ext cx="288" cy="192"/>
            </a:xfrm>
            <a:prstGeom prst="rect">
              <a:avLst/>
            </a:prstGeom>
            <a:solidFill>
              <a:schemeClr val="bg1"/>
            </a:solidFill>
            <a:ln w="9525">
              <a:solidFill>
                <a:schemeClr val="tx1"/>
              </a:solidFill>
              <a:miter lim="800000"/>
              <a:headEnd/>
              <a:tailEnd/>
            </a:ln>
          </p:spPr>
          <p:txBody>
            <a:bodyPr wrap="none" anchor="ctr"/>
            <a:lstStyle/>
            <a:p>
              <a:pPr algn="ctr"/>
              <a:r>
                <a:rPr lang="en-US"/>
                <a:t>-</a:t>
              </a:r>
            </a:p>
          </p:txBody>
        </p:sp>
        <p:sp>
          <p:nvSpPr>
            <p:cNvPr id="11332" name="Rectangle 75"/>
            <p:cNvSpPr>
              <a:spLocks noChangeArrowheads="1"/>
            </p:cNvSpPr>
            <p:nvPr/>
          </p:nvSpPr>
          <p:spPr bwMode="auto">
            <a:xfrm>
              <a:off x="3216" y="1392"/>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1</a:t>
              </a:r>
            </a:p>
          </p:txBody>
        </p:sp>
        <p:sp>
          <p:nvSpPr>
            <p:cNvPr id="11333" name="Rectangle 76"/>
            <p:cNvSpPr>
              <a:spLocks noChangeArrowheads="1"/>
            </p:cNvSpPr>
            <p:nvPr/>
          </p:nvSpPr>
          <p:spPr bwMode="auto">
            <a:xfrm>
              <a:off x="3408" y="1392"/>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2</a:t>
              </a:r>
            </a:p>
          </p:txBody>
        </p:sp>
        <p:sp>
          <p:nvSpPr>
            <p:cNvPr id="11334" name="Rectangle 77"/>
            <p:cNvSpPr>
              <a:spLocks noChangeArrowheads="1"/>
            </p:cNvSpPr>
            <p:nvPr/>
          </p:nvSpPr>
          <p:spPr bwMode="auto">
            <a:xfrm>
              <a:off x="3600" y="1392"/>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3</a:t>
              </a:r>
            </a:p>
          </p:txBody>
        </p:sp>
        <p:sp>
          <p:nvSpPr>
            <p:cNvPr id="11335" name="Rectangle 78"/>
            <p:cNvSpPr>
              <a:spLocks noChangeArrowheads="1"/>
            </p:cNvSpPr>
            <p:nvPr/>
          </p:nvSpPr>
          <p:spPr bwMode="auto">
            <a:xfrm>
              <a:off x="3792" y="1392"/>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4</a:t>
              </a:r>
            </a:p>
          </p:txBody>
        </p:sp>
        <p:sp>
          <p:nvSpPr>
            <p:cNvPr id="11336" name="Rectangle 79"/>
            <p:cNvSpPr>
              <a:spLocks noChangeArrowheads="1"/>
            </p:cNvSpPr>
            <p:nvPr/>
          </p:nvSpPr>
          <p:spPr bwMode="auto">
            <a:xfrm>
              <a:off x="3984" y="1392"/>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5</a:t>
              </a:r>
            </a:p>
          </p:txBody>
        </p:sp>
        <p:sp>
          <p:nvSpPr>
            <p:cNvPr id="11337" name="Rectangle 80"/>
            <p:cNvSpPr>
              <a:spLocks noChangeArrowheads="1"/>
            </p:cNvSpPr>
            <p:nvPr/>
          </p:nvSpPr>
          <p:spPr bwMode="auto">
            <a:xfrm>
              <a:off x="4176" y="1392"/>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6</a:t>
              </a:r>
            </a:p>
          </p:txBody>
        </p:sp>
        <p:sp>
          <p:nvSpPr>
            <p:cNvPr id="11338" name="Rectangle 81"/>
            <p:cNvSpPr>
              <a:spLocks noChangeArrowheads="1"/>
            </p:cNvSpPr>
            <p:nvPr/>
          </p:nvSpPr>
          <p:spPr bwMode="auto">
            <a:xfrm>
              <a:off x="4368" y="1392"/>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7</a:t>
              </a:r>
            </a:p>
          </p:txBody>
        </p:sp>
        <p:sp>
          <p:nvSpPr>
            <p:cNvPr id="11339" name="Rectangle 82"/>
            <p:cNvSpPr>
              <a:spLocks noChangeArrowheads="1"/>
            </p:cNvSpPr>
            <p:nvPr/>
          </p:nvSpPr>
          <p:spPr bwMode="auto">
            <a:xfrm>
              <a:off x="4560" y="1392"/>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8</a:t>
              </a:r>
            </a:p>
          </p:txBody>
        </p:sp>
        <p:sp>
          <p:nvSpPr>
            <p:cNvPr id="11340" name="Rectangle 83"/>
            <p:cNvSpPr>
              <a:spLocks noChangeArrowheads="1"/>
            </p:cNvSpPr>
            <p:nvPr/>
          </p:nvSpPr>
          <p:spPr bwMode="auto">
            <a:xfrm>
              <a:off x="4752" y="1392"/>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9</a:t>
              </a:r>
            </a:p>
          </p:txBody>
        </p:sp>
        <p:sp>
          <p:nvSpPr>
            <p:cNvPr id="11341" name="Rectangle 84"/>
            <p:cNvSpPr>
              <a:spLocks noChangeArrowheads="1"/>
            </p:cNvSpPr>
            <p:nvPr/>
          </p:nvSpPr>
          <p:spPr bwMode="auto">
            <a:xfrm>
              <a:off x="4944" y="1392"/>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10</a:t>
              </a:r>
            </a:p>
          </p:txBody>
        </p:sp>
        <p:sp>
          <p:nvSpPr>
            <p:cNvPr id="11342" name="Rectangle 85"/>
            <p:cNvSpPr>
              <a:spLocks noChangeArrowheads="1"/>
            </p:cNvSpPr>
            <p:nvPr/>
          </p:nvSpPr>
          <p:spPr bwMode="auto">
            <a:xfrm>
              <a:off x="5136" y="1392"/>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11</a:t>
              </a:r>
            </a:p>
          </p:txBody>
        </p:sp>
        <p:sp>
          <p:nvSpPr>
            <p:cNvPr id="11343" name="Rectangle 86"/>
            <p:cNvSpPr>
              <a:spLocks noChangeArrowheads="1"/>
            </p:cNvSpPr>
            <p:nvPr/>
          </p:nvSpPr>
          <p:spPr bwMode="auto">
            <a:xfrm>
              <a:off x="5328" y="1392"/>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12</a:t>
              </a:r>
            </a:p>
          </p:txBody>
        </p:sp>
      </p:grpSp>
      <p:sp>
        <p:nvSpPr>
          <p:cNvPr id="11275" name="Line 87"/>
          <p:cNvSpPr>
            <a:spLocks noChangeShapeType="1"/>
          </p:cNvSpPr>
          <p:nvPr/>
        </p:nvSpPr>
        <p:spPr bwMode="auto">
          <a:xfrm>
            <a:off x="8610600" y="1295400"/>
            <a:ext cx="0" cy="4800600"/>
          </a:xfrm>
          <a:prstGeom prst="line">
            <a:avLst/>
          </a:prstGeom>
          <a:noFill/>
          <a:ln w="76200">
            <a:solidFill>
              <a:schemeClr val="tx1"/>
            </a:solidFill>
            <a:round/>
            <a:headEnd/>
            <a:tailEnd type="triangle" w="sm" len="lg"/>
          </a:ln>
        </p:spPr>
        <p:txBody>
          <a:bodyPr/>
          <a:lstStyle/>
          <a:p>
            <a:endParaRPr lang="en-CA"/>
          </a:p>
        </p:txBody>
      </p:sp>
      <p:sp>
        <p:nvSpPr>
          <p:cNvPr id="11276" name="Text Box 88"/>
          <p:cNvSpPr txBox="1">
            <a:spLocks noChangeArrowheads="1"/>
          </p:cNvSpPr>
          <p:nvPr/>
        </p:nvSpPr>
        <p:spPr bwMode="auto">
          <a:xfrm rot="-5400000">
            <a:off x="8375007" y="6046791"/>
            <a:ext cx="461665" cy="557204"/>
          </a:xfrm>
          <a:prstGeom prst="rect">
            <a:avLst/>
          </a:prstGeom>
          <a:noFill/>
          <a:ln w="9525">
            <a:noFill/>
            <a:miter lim="800000"/>
            <a:headEnd/>
            <a:tailEnd/>
          </a:ln>
        </p:spPr>
        <p:txBody>
          <a:bodyPr vert="eaVert" wrap="none">
            <a:spAutoFit/>
          </a:bodyPr>
          <a:lstStyle/>
          <a:p>
            <a:r>
              <a:rPr lang="en-US"/>
              <a:t>Time</a:t>
            </a:r>
          </a:p>
        </p:txBody>
      </p:sp>
      <p:grpSp>
        <p:nvGrpSpPr>
          <p:cNvPr id="7" name="Group 89"/>
          <p:cNvGrpSpPr>
            <a:grpSpLocks/>
          </p:cNvGrpSpPr>
          <p:nvPr/>
        </p:nvGrpSpPr>
        <p:grpSpPr bwMode="auto">
          <a:xfrm>
            <a:off x="6705600" y="3048000"/>
            <a:ext cx="1752600" cy="609600"/>
            <a:chOff x="4368" y="2016"/>
            <a:chExt cx="1104" cy="384"/>
          </a:xfrm>
        </p:grpSpPr>
        <p:sp>
          <p:nvSpPr>
            <p:cNvPr id="11326" name="Rectangle 90"/>
            <p:cNvSpPr>
              <a:spLocks noChangeArrowheads="1"/>
            </p:cNvSpPr>
            <p:nvPr/>
          </p:nvSpPr>
          <p:spPr bwMode="auto">
            <a:xfrm>
              <a:off x="4608" y="2016"/>
              <a:ext cx="864" cy="192"/>
            </a:xfrm>
            <a:prstGeom prst="rect">
              <a:avLst/>
            </a:prstGeom>
            <a:solidFill>
              <a:srgbClr val="CCFFCC"/>
            </a:solidFill>
            <a:ln w="9525">
              <a:solidFill>
                <a:schemeClr val="tx1"/>
              </a:solidFill>
              <a:miter lim="800000"/>
              <a:headEnd/>
              <a:tailEnd/>
            </a:ln>
          </p:spPr>
          <p:txBody>
            <a:bodyPr wrap="none" anchor="ctr"/>
            <a:lstStyle/>
            <a:p>
              <a:pPr algn="ctr"/>
              <a:r>
                <a:rPr lang="en-US" b="1">
                  <a:solidFill>
                    <a:srgbClr val="0033CC"/>
                  </a:solidFill>
                </a:rPr>
                <a:t>1  2  </a:t>
              </a:r>
              <a:r>
                <a:rPr lang="en-US" b="1">
                  <a:solidFill>
                    <a:srgbClr val="FF0000"/>
                  </a:solidFill>
                </a:rPr>
                <a:t>7  8</a:t>
              </a:r>
            </a:p>
          </p:txBody>
        </p:sp>
        <p:sp>
          <p:nvSpPr>
            <p:cNvPr id="11327" name="Rectangle 91"/>
            <p:cNvSpPr>
              <a:spLocks noChangeArrowheads="1"/>
            </p:cNvSpPr>
            <p:nvPr/>
          </p:nvSpPr>
          <p:spPr bwMode="auto">
            <a:xfrm>
              <a:off x="4368" y="2016"/>
              <a:ext cx="240" cy="192"/>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C</a:t>
              </a:r>
            </a:p>
          </p:txBody>
        </p:sp>
        <p:sp>
          <p:nvSpPr>
            <p:cNvPr id="11328" name="Rectangle 92"/>
            <p:cNvSpPr>
              <a:spLocks noChangeArrowheads="1"/>
            </p:cNvSpPr>
            <p:nvPr/>
          </p:nvSpPr>
          <p:spPr bwMode="auto">
            <a:xfrm>
              <a:off x="4608" y="2208"/>
              <a:ext cx="864" cy="192"/>
            </a:xfrm>
            <a:prstGeom prst="rect">
              <a:avLst/>
            </a:prstGeom>
            <a:solidFill>
              <a:srgbClr val="CCFFCC"/>
            </a:solidFill>
            <a:ln w="9525">
              <a:solidFill>
                <a:schemeClr val="tx1"/>
              </a:solidFill>
              <a:miter lim="800000"/>
              <a:headEnd/>
              <a:tailEnd/>
            </a:ln>
          </p:spPr>
          <p:txBody>
            <a:bodyPr wrap="none" anchor="ctr"/>
            <a:lstStyle/>
            <a:p>
              <a:pPr algn="ctr"/>
              <a:r>
                <a:rPr lang="en-US" b="1">
                  <a:solidFill>
                    <a:srgbClr val="FF0000"/>
                  </a:solidFill>
                </a:rPr>
                <a:t> 5</a:t>
              </a:r>
              <a:r>
                <a:rPr lang="en-US" b="1"/>
                <a:t> -- </a:t>
              </a:r>
              <a:r>
                <a:rPr lang="en-US" b="1">
                  <a:solidFill>
                    <a:srgbClr val="CC6600"/>
                  </a:solidFill>
                </a:rPr>
                <a:t>11 12</a:t>
              </a:r>
            </a:p>
          </p:txBody>
        </p:sp>
        <p:sp>
          <p:nvSpPr>
            <p:cNvPr id="11329" name="Rectangle 93"/>
            <p:cNvSpPr>
              <a:spLocks noChangeArrowheads="1"/>
            </p:cNvSpPr>
            <p:nvPr/>
          </p:nvSpPr>
          <p:spPr bwMode="auto">
            <a:xfrm>
              <a:off x="4368" y="2208"/>
              <a:ext cx="240" cy="192"/>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C</a:t>
              </a:r>
            </a:p>
          </p:txBody>
        </p:sp>
      </p:grpSp>
      <p:grpSp>
        <p:nvGrpSpPr>
          <p:cNvPr id="8" name="Group 94"/>
          <p:cNvGrpSpPr>
            <a:grpSpLocks/>
          </p:cNvGrpSpPr>
          <p:nvPr/>
        </p:nvGrpSpPr>
        <p:grpSpPr bwMode="auto">
          <a:xfrm>
            <a:off x="6705600" y="3733800"/>
            <a:ext cx="1752600" cy="609600"/>
            <a:chOff x="4368" y="2016"/>
            <a:chExt cx="1104" cy="384"/>
          </a:xfrm>
        </p:grpSpPr>
        <p:sp>
          <p:nvSpPr>
            <p:cNvPr id="11322" name="Rectangle 95"/>
            <p:cNvSpPr>
              <a:spLocks noChangeArrowheads="1"/>
            </p:cNvSpPr>
            <p:nvPr/>
          </p:nvSpPr>
          <p:spPr bwMode="auto">
            <a:xfrm>
              <a:off x="4608" y="2016"/>
              <a:ext cx="864" cy="192"/>
            </a:xfrm>
            <a:prstGeom prst="rect">
              <a:avLst/>
            </a:prstGeom>
            <a:solidFill>
              <a:srgbClr val="CCFFCC"/>
            </a:solidFill>
            <a:ln w="9525">
              <a:solidFill>
                <a:schemeClr val="tx1"/>
              </a:solidFill>
              <a:miter lim="800000"/>
              <a:headEnd/>
              <a:tailEnd/>
            </a:ln>
          </p:spPr>
          <p:txBody>
            <a:bodyPr wrap="none" anchor="ctr"/>
            <a:lstStyle/>
            <a:p>
              <a:pPr algn="ctr"/>
              <a:r>
                <a:rPr lang="en-US" b="1">
                  <a:solidFill>
                    <a:srgbClr val="CC6600"/>
                  </a:solidFill>
                </a:rPr>
                <a:t>9</a:t>
              </a:r>
              <a:r>
                <a:rPr lang="en-US" b="1">
                  <a:solidFill>
                    <a:srgbClr val="FF0000"/>
                  </a:solidFill>
                </a:rPr>
                <a:t>  6</a:t>
              </a:r>
              <a:r>
                <a:rPr lang="en-US" b="1">
                  <a:solidFill>
                    <a:srgbClr val="0033CC"/>
                  </a:solidFill>
                </a:rPr>
                <a:t>  3  4</a:t>
              </a:r>
            </a:p>
          </p:txBody>
        </p:sp>
        <p:sp>
          <p:nvSpPr>
            <p:cNvPr id="11323" name="Rectangle 96"/>
            <p:cNvSpPr>
              <a:spLocks noChangeArrowheads="1"/>
            </p:cNvSpPr>
            <p:nvPr/>
          </p:nvSpPr>
          <p:spPr bwMode="auto">
            <a:xfrm>
              <a:off x="4368" y="2016"/>
              <a:ext cx="240" cy="192"/>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D</a:t>
              </a:r>
            </a:p>
          </p:txBody>
        </p:sp>
        <p:sp>
          <p:nvSpPr>
            <p:cNvPr id="11324" name="Rectangle 97"/>
            <p:cNvSpPr>
              <a:spLocks noChangeArrowheads="1"/>
            </p:cNvSpPr>
            <p:nvPr/>
          </p:nvSpPr>
          <p:spPr bwMode="auto">
            <a:xfrm>
              <a:off x="4608" y="2208"/>
              <a:ext cx="864" cy="192"/>
            </a:xfrm>
            <a:prstGeom prst="rect">
              <a:avLst/>
            </a:prstGeom>
            <a:solidFill>
              <a:srgbClr val="CCFFCC"/>
            </a:solidFill>
            <a:ln w="9525">
              <a:solidFill>
                <a:schemeClr val="tx1"/>
              </a:solidFill>
              <a:miter lim="800000"/>
              <a:headEnd/>
              <a:tailEnd/>
            </a:ln>
          </p:spPr>
          <p:txBody>
            <a:bodyPr wrap="none" anchor="ctr"/>
            <a:lstStyle/>
            <a:p>
              <a:pPr algn="ctr"/>
              <a:r>
                <a:rPr lang="en-US" b="1"/>
                <a:t>-- </a:t>
              </a:r>
              <a:r>
                <a:rPr lang="en-US" b="1">
                  <a:solidFill>
                    <a:srgbClr val="CC6600"/>
                  </a:solidFill>
                </a:rPr>
                <a:t>10 </a:t>
              </a:r>
              <a:r>
                <a:rPr lang="en-US" b="1"/>
                <a:t>-- --</a:t>
              </a:r>
            </a:p>
          </p:txBody>
        </p:sp>
        <p:sp>
          <p:nvSpPr>
            <p:cNvPr id="11325" name="Rectangle 98"/>
            <p:cNvSpPr>
              <a:spLocks noChangeArrowheads="1"/>
            </p:cNvSpPr>
            <p:nvPr/>
          </p:nvSpPr>
          <p:spPr bwMode="auto">
            <a:xfrm>
              <a:off x="4368" y="2208"/>
              <a:ext cx="240" cy="192"/>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D</a:t>
              </a:r>
            </a:p>
          </p:txBody>
        </p:sp>
      </p:grpSp>
      <p:grpSp>
        <p:nvGrpSpPr>
          <p:cNvPr id="9" name="Group 116"/>
          <p:cNvGrpSpPr>
            <a:grpSpLocks/>
          </p:cNvGrpSpPr>
          <p:nvPr/>
        </p:nvGrpSpPr>
        <p:grpSpPr bwMode="auto">
          <a:xfrm>
            <a:off x="6705600" y="1447800"/>
            <a:ext cx="1752600" cy="914400"/>
            <a:chOff x="4080" y="1104"/>
            <a:chExt cx="1104" cy="576"/>
          </a:xfrm>
        </p:grpSpPr>
        <p:sp>
          <p:nvSpPr>
            <p:cNvPr id="11316" name="Rectangle 110"/>
            <p:cNvSpPr>
              <a:spLocks noChangeArrowheads="1"/>
            </p:cNvSpPr>
            <p:nvPr/>
          </p:nvSpPr>
          <p:spPr bwMode="auto">
            <a:xfrm>
              <a:off x="4320" y="1296"/>
              <a:ext cx="864"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5  6  7  8</a:t>
              </a:r>
            </a:p>
          </p:txBody>
        </p:sp>
        <p:sp>
          <p:nvSpPr>
            <p:cNvPr id="11317" name="Rectangle 111"/>
            <p:cNvSpPr>
              <a:spLocks noChangeArrowheads="1"/>
            </p:cNvSpPr>
            <p:nvPr/>
          </p:nvSpPr>
          <p:spPr bwMode="auto">
            <a:xfrm>
              <a:off x="4080" y="1296"/>
              <a:ext cx="240" cy="192"/>
            </a:xfrm>
            <a:prstGeom prst="rect">
              <a:avLst/>
            </a:prstGeom>
            <a:solidFill>
              <a:srgbClr val="FFCCCC"/>
            </a:solidFill>
            <a:ln w="9525">
              <a:solidFill>
                <a:schemeClr val="tx1"/>
              </a:solidFill>
              <a:miter lim="800000"/>
              <a:headEnd/>
              <a:tailEnd/>
            </a:ln>
          </p:spPr>
          <p:txBody>
            <a:bodyPr wrap="none" anchor="ctr"/>
            <a:lstStyle/>
            <a:p>
              <a:pPr algn="ctr"/>
              <a:r>
                <a:rPr lang="en-US" b="1">
                  <a:latin typeface="Courier New" pitchFamily="49" charset="0"/>
                </a:rPr>
                <a:t>A</a:t>
              </a:r>
            </a:p>
          </p:txBody>
        </p:sp>
        <p:sp>
          <p:nvSpPr>
            <p:cNvPr id="11318" name="Rectangle 112"/>
            <p:cNvSpPr>
              <a:spLocks noChangeArrowheads="1"/>
            </p:cNvSpPr>
            <p:nvPr/>
          </p:nvSpPr>
          <p:spPr bwMode="auto">
            <a:xfrm>
              <a:off x="4320" y="1488"/>
              <a:ext cx="864"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 9 10 11 12</a:t>
              </a:r>
            </a:p>
          </p:txBody>
        </p:sp>
        <p:sp>
          <p:nvSpPr>
            <p:cNvPr id="11319" name="Rectangle 113"/>
            <p:cNvSpPr>
              <a:spLocks noChangeArrowheads="1"/>
            </p:cNvSpPr>
            <p:nvPr/>
          </p:nvSpPr>
          <p:spPr bwMode="auto">
            <a:xfrm>
              <a:off x="4080" y="1488"/>
              <a:ext cx="240" cy="192"/>
            </a:xfrm>
            <a:prstGeom prst="rect">
              <a:avLst/>
            </a:prstGeom>
            <a:solidFill>
              <a:srgbClr val="FFFF99"/>
            </a:solidFill>
            <a:ln w="9525">
              <a:solidFill>
                <a:schemeClr val="tx1"/>
              </a:solidFill>
              <a:miter lim="800000"/>
              <a:headEnd/>
              <a:tailEnd/>
            </a:ln>
          </p:spPr>
          <p:txBody>
            <a:bodyPr wrap="none" anchor="ctr"/>
            <a:lstStyle/>
            <a:p>
              <a:pPr algn="ctr"/>
              <a:r>
                <a:rPr lang="en-US" b="1">
                  <a:latin typeface="Courier New" pitchFamily="49" charset="0"/>
                </a:rPr>
                <a:t>A</a:t>
              </a:r>
            </a:p>
          </p:txBody>
        </p:sp>
        <p:sp>
          <p:nvSpPr>
            <p:cNvPr id="11320" name="Rectangle 114"/>
            <p:cNvSpPr>
              <a:spLocks noChangeArrowheads="1"/>
            </p:cNvSpPr>
            <p:nvPr/>
          </p:nvSpPr>
          <p:spPr bwMode="auto">
            <a:xfrm>
              <a:off x="4320" y="1104"/>
              <a:ext cx="864"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1  2  3  4</a:t>
              </a:r>
            </a:p>
          </p:txBody>
        </p:sp>
        <p:sp>
          <p:nvSpPr>
            <p:cNvPr id="11321" name="Rectangle 115"/>
            <p:cNvSpPr>
              <a:spLocks noChangeArrowheads="1"/>
            </p:cNvSpPr>
            <p:nvPr/>
          </p:nvSpPr>
          <p:spPr bwMode="auto">
            <a:xfrm>
              <a:off x="4080" y="1104"/>
              <a:ext cx="240" cy="192"/>
            </a:xfrm>
            <a:prstGeom prst="rect">
              <a:avLst/>
            </a:prstGeom>
            <a:solidFill>
              <a:srgbClr val="CCFFFF"/>
            </a:solidFill>
            <a:ln w="9525">
              <a:solidFill>
                <a:schemeClr val="tx1"/>
              </a:solidFill>
              <a:miter lim="800000"/>
              <a:headEnd/>
              <a:tailEnd/>
            </a:ln>
          </p:spPr>
          <p:txBody>
            <a:bodyPr wrap="none" anchor="ctr"/>
            <a:lstStyle/>
            <a:p>
              <a:pPr algn="ctr"/>
              <a:r>
                <a:rPr lang="en-US" b="1">
                  <a:latin typeface="Courier New" pitchFamily="49" charset="0"/>
                </a:rPr>
                <a:t>A</a:t>
              </a:r>
            </a:p>
          </p:txBody>
        </p:sp>
      </p:grpSp>
      <p:grpSp>
        <p:nvGrpSpPr>
          <p:cNvPr id="10" name="Group 117"/>
          <p:cNvGrpSpPr>
            <a:grpSpLocks/>
          </p:cNvGrpSpPr>
          <p:nvPr/>
        </p:nvGrpSpPr>
        <p:grpSpPr bwMode="auto">
          <a:xfrm>
            <a:off x="6705600" y="4419600"/>
            <a:ext cx="1752600" cy="914400"/>
            <a:chOff x="4080" y="1104"/>
            <a:chExt cx="1104" cy="576"/>
          </a:xfrm>
        </p:grpSpPr>
        <p:sp>
          <p:nvSpPr>
            <p:cNvPr id="11310" name="Rectangle 118"/>
            <p:cNvSpPr>
              <a:spLocks noChangeArrowheads="1"/>
            </p:cNvSpPr>
            <p:nvPr/>
          </p:nvSpPr>
          <p:spPr bwMode="auto">
            <a:xfrm>
              <a:off x="4320" y="1296"/>
              <a:ext cx="864"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5  6  7  8</a:t>
              </a:r>
            </a:p>
          </p:txBody>
        </p:sp>
        <p:sp>
          <p:nvSpPr>
            <p:cNvPr id="11311" name="Rectangle 119"/>
            <p:cNvSpPr>
              <a:spLocks noChangeArrowheads="1"/>
            </p:cNvSpPr>
            <p:nvPr/>
          </p:nvSpPr>
          <p:spPr bwMode="auto">
            <a:xfrm>
              <a:off x="4080" y="1296"/>
              <a:ext cx="240" cy="192"/>
            </a:xfrm>
            <a:prstGeom prst="rect">
              <a:avLst/>
            </a:prstGeom>
            <a:solidFill>
              <a:srgbClr val="FFCCCC"/>
            </a:solidFill>
            <a:ln w="9525">
              <a:solidFill>
                <a:schemeClr val="tx1"/>
              </a:solidFill>
              <a:miter lim="800000"/>
              <a:headEnd/>
              <a:tailEnd/>
            </a:ln>
          </p:spPr>
          <p:txBody>
            <a:bodyPr wrap="none" anchor="ctr"/>
            <a:lstStyle/>
            <a:p>
              <a:pPr algn="ctr"/>
              <a:r>
                <a:rPr lang="en-US" b="1">
                  <a:latin typeface="Courier New" pitchFamily="49" charset="0"/>
                </a:rPr>
                <a:t>E</a:t>
              </a:r>
            </a:p>
          </p:txBody>
        </p:sp>
        <p:sp>
          <p:nvSpPr>
            <p:cNvPr id="11312" name="Rectangle 120"/>
            <p:cNvSpPr>
              <a:spLocks noChangeArrowheads="1"/>
            </p:cNvSpPr>
            <p:nvPr/>
          </p:nvSpPr>
          <p:spPr bwMode="auto">
            <a:xfrm>
              <a:off x="4320" y="1488"/>
              <a:ext cx="864"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 9 10 11 12</a:t>
              </a:r>
            </a:p>
          </p:txBody>
        </p:sp>
        <p:sp>
          <p:nvSpPr>
            <p:cNvPr id="11313" name="Rectangle 121"/>
            <p:cNvSpPr>
              <a:spLocks noChangeArrowheads="1"/>
            </p:cNvSpPr>
            <p:nvPr/>
          </p:nvSpPr>
          <p:spPr bwMode="auto">
            <a:xfrm>
              <a:off x="4080" y="1488"/>
              <a:ext cx="240" cy="192"/>
            </a:xfrm>
            <a:prstGeom prst="rect">
              <a:avLst/>
            </a:prstGeom>
            <a:solidFill>
              <a:srgbClr val="FFFF99"/>
            </a:solidFill>
            <a:ln w="9525">
              <a:solidFill>
                <a:schemeClr val="tx1"/>
              </a:solidFill>
              <a:miter lim="800000"/>
              <a:headEnd/>
              <a:tailEnd/>
            </a:ln>
          </p:spPr>
          <p:txBody>
            <a:bodyPr wrap="none" anchor="ctr"/>
            <a:lstStyle/>
            <a:p>
              <a:pPr algn="ctr"/>
              <a:r>
                <a:rPr lang="en-US" b="1">
                  <a:latin typeface="Courier New" pitchFamily="49" charset="0"/>
                </a:rPr>
                <a:t>E</a:t>
              </a:r>
            </a:p>
          </p:txBody>
        </p:sp>
        <p:sp>
          <p:nvSpPr>
            <p:cNvPr id="11314" name="Rectangle 122"/>
            <p:cNvSpPr>
              <a:spLocks noChangeArrowheads="1"/>
            </p:cNvSpPr>
            <p:nvPr/>
          </p:nvSpPr>
          <p:spPr bwMode="auto">
            <a:xfrm>
              <a:off x="4320" y="1104"/>
              <a:ext cx="864"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1  2  3  4</a:t>
              </a:r>
            </a:p>
          </p:txBody>
        </p:sp>
        <p:sp>
          <p:nvSpPr>
            <p:cNvPr id="11315" name="Rectangle 123"/>
            <p:cNvSpPr>
              <a:spLocks noChangeArrowheads="1"/>
            </p:cNvSpPr>
            <p:nvPr/>
          </p:nvSpPr>
          <p:spPr bwMode="auto">
            <a:xfrm>
              <a:off x="4080" y="1104"/>
              <a:ext cx="240" cy="192"/>
            </a:xfrm>
            <a:prstGeom prst="rect">
              <a:avLst/>
            </a:prstGeom>
            <a:solidFill>
              <a:srgbClr val="CCFFFF"/>
            </a:solidFill>
            <a:ln w="9525">
              <a:solidFill>
                <a:schemeClr val="tx1"/>
              </a:solidFill>
              <a:miter lim="800000"/>
              <a:headEnd/>
              <a:tailEnd/>
            </a:ln>
          </p:spPr>
          <p:txBody>
            <a:bodyPr wrap="none" anchor="ctr"/>
            <a:lstStyle/>
            <a:p>
              <a:pPr algn="ctr"/>
              <a:r>
                <a:rPr lang="en-US" b="1">
                  <a:latin typeface="Courier New" pitchFamily="49" charset="0"/>
                </a:rPr>
                <a:t>E</a:t>
              </a:r>
            </a:p>
          </p:txBody>
        </p:sp>
      </p:grpSp>
      <p:sp>
        <p:nvSpPr>
          <p:cNvPr id="11281" name="Text Box 124"/>
          <p:cNvSpPr txBox="1">
            <a:spLocks noChangeArrowheads="1"/>
          </p:cNvSpPr>
          <p:nvPr/>
        </p:nvSpPr>
        <p:spPr bwMode="auto">
          <a:xfrm>
            <a:off x="3048000" y="3124201"/>
            <a:ext cx="2971800" cy="2430463"/>
          </a:xfrm>
          <a:prstGeom prst="rect">
            <a:avLst/>
          </a:prstGeom>
          <a:noFill/>
          <a:ln w="9525">
            <a:noFill/>
            <a:miter lim="800000"/>
            <a:headEnd/>
            <a:tailEnd/>
          </a:ln>
        </p:spPr>
        <p:txBody>
          <a:bodyPr>
            <a:spAutoFit/>
          </a:bodyPr>
          <a:lstStyle/>
          <a:p>
            <a:pPr>
              <a:spcBef>
                <a:spcPct val="50000"/>
              </a:spcBef>
            </a:pPr>
            <a:r>
              <a:rPr lang="en-US" b="1">
                <a:latin typeface="Courier New" pitchFamily="49" charset="0"/>
              </a:rPr>
              <a:t>A: K = A[tid.x];</a:t>
            </a:r>
          </a:p>
          <a:p>
            <a:pPr>
              <a:spcBef>
                <a:spcPct val="50000"/>
              </a:spcBef>
            </a:pPr>
            <a:r>
              <a:rPr lang="en-US" b="1">
                <a:latin typeface="Courier New" pitchFamily="49" charset="0"/>
              </a:rPr>
              <a:t>B: if (K &gt; 10) </a:t>
            </a:r>
          </a:p>
          <a:p>
            <a:pPr>
              <a:spcBef>
                <a:spcPct val="50000"/>
              </a:spcBef>
            </a:pPr>
            <a:r>
              <a:rPr lang="en-US" b="1">
                <a:latin typeface="Courier New" pitchFamily="49" charset="0"/>
              </a:rPr>
              <a:t>C:    K = 10;</a:t>
            </a:r>
          </a:p>
          <a:p>
            <a:pPr>
              <a:spcBef>
                <a:spcPct val="50000"/>
              </a:spcBef>
            </a:pPr>
            <a:r>
              <a:rPr lang="en-US" b="1">
                <a:latin typeface="Courier New" pitchFamily="49" charset="0"/>
              </a:rPr>
              <a:t>   else</a:t>
            </a:r>
          </a:p>
          <a:p>
            <a:pPr>
              <a:spcBef>
                <a:spcPct val="50000"/>
              </a:spcBef>
            </a:pPr>
            <a:r>
              <a:rPr lang="en-US" b="1">
                <a:latin typeface="Courier New" pitchFamily="49" charset="0"/>
              </a:rPr>
              <a:t>D:    K = 0;</a:t>
            </a:r>
          </a:p>
          <a:p>
            <a:pPr>
              <a:spcBef>
                <a:spcPct val="50000"/>
              </a:spcBef>
            </a:pPr>
            <a:r>
              <a:rPr lang="en-US" b="1">
                <a:latin typeface="Courier New" pitchFamily="49" charset="0"/>
              </a:rPr>
              <a:t>E: B = C[tid.x] + K;</a:t>
            </a:r>
          </a:p>
        </p:txBody>
      </p:sp>
      <p:grpSp>
        <p:nvGrpSpPr>
          <p:cNvPr id="11" name="Group 125"/>
          <p:cNvGrpSpPr>
            <a:grpSpLocks/>
          </p:cNvGrpSpPr>
          <p:nvPr/>
        </p:nvGrpSpPr>
        <p:grpSpPr bwMode="auto">
          <a:xfrm>
            <a:off x="8763000" y="1447800"/>
            <a:ext cx="1752600" cy="914400"/>
            <a:chOff x="4080" y="1104"/>
            <a:chExt cx="1104" cy="576"/>
          </a:xfrm>
        </p:grpSpPr>
        <p:sp>
          <p:nvSpPr>
            <p:cNvPr id="11304" name="Rectangle 126"/>
            <p:cNvSpPr>
              <a:spLocks noChangeArrowheads="1"/>
            </p:cNvSpPr>
            <p:nvPr/>
          </p:nvSpPr>
          <p:spPr bwMode="auto">
            <a:xfrm>
              <a:off x="4320" y="1296"/>
              <a:ext cx="864"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5  6  7  8</a:t>
              </a:r>
            </a:p>
          </p:txBody>
        </p:sp>
        <p:sp>
          <p:nvSpPr>
            <p:cNvPr id="11305" name="Rectangle 127"/>
            <p:cNvSpPr>
              <a:spLocks noChangeArrowheads="1"/>
            </p:cNvSpPr>
            <p:nvPr/>
          </p:nvSpPr>
          <p:spPr bwMode="auto">
            <a:xfrm>
              <a:off x="4080" y="1296"/>
              <a:ext cx="240" cy="192"/>
            </a:xfrm>
            <a:prstGeom prst="rect">
              <a:avLst/>
            </a:prstGeom>
            <a:solidFill>
              <a:srgbClr val="FFCCCC"/>
            </a:solidFill>
            <a:ln w="9525">
              <a:solidFill>
                <a:schemeClr val="tx1"/>
              </a:solidFill>
              <a:miter lim="800000"/>
              <a:headEnd/>
              <a:tailEnd/>
            </a:ln>
          </p:spPr>
          <p:txBody>
            <a:bodyPr wrap="none" anchor="ctr"/>
            <a:lstStyle/>
            <a:p>
              <a:pPr algn="ctr"/>
              <a:r>
                <a:rPr lang="en-US" b="1">
                  <a:latin typeface="Courier New" pitchFamily="49" charset="0"/>
                </a:rPr>
                <a:t>A</a:t>
              </a:r>
            </a:p>
          </p:txBody>
        </p:sp>
        <p:sp>
          <p:nvSpPr>
            <p:cNvPr id="11306" name="Rectangle 128"/>
            <p:cNvSpPr>
              <a:spLocks noChangeArrowheads="1"/>
            </p:cNvSpPr>
            <p:nvPr/>
          </p:nvSpPr>
          <p:spPr bwMode="auto">
            <a:xfrm>
              <a:off x="4320" y="1488"/>
              <a:ext cx="864"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 9 10 11 12</a:t>
              </a:r>
            </a:p>
          </p:txBody>
        </p:sp>
        <p:sp>
          <p:nvSpPr>
            <p:cNvPr id="11307" name="Rectangle 129"/>
            <p:cNvSpPr>
              <a:spLocks noChangeArrowheads="1"/>
            </p:cNvSpPr>
            <p:nvPr/>
          </p:nvSpPr>
          <p:spPr bwMode="auto">
            <a:xfrm>
              <a:off x="4080" y="1488"/>
              <a:ext cx="240" cy="192"/>
            </a:xfrm>
            <a:prstGeom prst="rect">
              <a:avLst/>
            </a:prstGeom>
            <a:solidFill>
              <a:srgbClr val="FFFF99"/>
            </a:solidFill>
            <a:ln w="9525">
              <a:solidFill>
                <a:schemeClr val="tx1"/>
              </a:solidFill>
              <a:miter lim="800000"/>
              <a:headEnd/>
              <a:tailEnd/>
            </a:ln>
          </p:spPr>
          <p:txBody>
            <a:bodyPr wrap="none" anchor="ctr"/>
            <a:lstStyle/>
            <a:p>
              <a:pPr algn="ctr"/>
              <a:r>
                <a:rPr lang="en-US" b="1">
                  <a:latin typeface="Courier New" pitchFamily="49" charset="0"/>
                </a:rPr>
                <a:t>A</a:t>
              </a:r>
            </a:p>
          </p:txBody>
        </p:sp>
        <p:sp>
          <p:nvSpPr>
            <p:cNvPr id="11308" name="Rectangle 130"/>
            <p:cNvSpPr>
              <a:spLocks noChangeArrowheads="1"/>
            </p:cNvSpPr>
            <p:nvPr/>
          </p:nvSpPr>
          <p:spPr bwMode="auto">
            <a:xfrm>
              <a:off x="4320" y="1104"/>
              <a:ext cx="864"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1  2  3  4</a:t>
              </a:r>
            </a:p>
          </p:txBody>
        </p:sp>
        <p:sp>
          <p:nvSpPr>
            <p:cNvPr id="11309" name="Rectangle 131"/>
            <p:cNvSpPr>
              <a:spLocks noChangeArrowheads="1"/>
            </p:cNvSpPr>
            <p:nvPr/>
          </p:nvSpPr>
          <p:spPr bwMode="auto">
            <a:xfrm>
              <a:off x="4080" y="1104"/>
              <a:ext cx="240" cy="192"/>
            </a:xfrm>
            <a:prstGeom prst="rect">
              <a:avLst/>
            </a:prstGeom>
            <a:solidFill>
              <a:srgbClr val="CCFFFF"/>
            </a:solidFill>
            <a:ln w="9525">
              <a:solidFill>
                <a:schemeClr val="tx1"/>
              </a:solidFill>
              <a:miter lim="800000"/>
              <a:headEnd/>
              <a:tailEnd/>
            </a:ln>
          </p:spPr>
          <p:txBody>
            <a:bodyPr wrap="none" anchor="ctr"/>
            <a:lstStyle/>
            <a:p>
              <a:pPr algn="ctr"/>
              <a:r>
                <a:rPr lang="en-US" b="1">
                  <a:latin typeface="Courier New" pitchFamily="49" charset="0"/>
                </a:rPr>
                <a:t>A</a:t>
              </a:r>
            </a:p>
          </p:txBody>
        </p:sp>
      </p:grpSp>
      <p:grpSp>
        <p:nvGrpSpPr>
          <p:cNvPr id="12" name="Group 132"/>
          <p:cNvGrpSpPr>
            <a:grpSpLocks/>
          </p:cNvGrpSpPr>
          <p:nvPr/>
        </p:nvGrpSpPr>
        <p:grpSpPr bwMode="auto">
          <a:xfrm>
            <a:off x="8763000" y="3048000"/>
            <a:ext cx="1752600" cy="914400"/>
            <a:chOff x="4080" y="1104"/>
            <a:chExt cx="1104" cy="576"/>
          </a:xfrm>
        </p:grpSpPr>
        <p:sp>
          <p:nvSpPr>
            <p:cNvPr id="11298" name="Rectangle 133"/>
            <p:cNvSpPr>
              <a:spLocks noChangeArrowheads="1"/>
            </p:cNvSpPr>
            <p:nvPr/>
          </p:nvSpPr>
          <p:spPr bwMode="auto">
            <a:xfrm>
              <a:off x="4320" y="1296"/>
              <a:ext cx="864"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5  --  7  8</a:t>
              </a:r>
            </a:p>
          </p:txBody>
        </p:sp>
        <p:sp>
          <p:nvSpPr>
            <p:cNvPr id="11299" name="Rectangle 134"/>
            <p:cNvSpPr>
              <a:spLocks noChangeArrowheads="1"/>
            </p:cNvSpPr>
            <p:nvPr/>
          </p:nvSpPr>
          <p:spPr bwMode="auto">
            <a:xfrm>
              <a:off x="4080" y="1296"/>
              <a:ext cx="240" cy="192"/>
            </a:xfrm>
            <a:prstGeom prst="rect">
              <a:avLst/>
            </a:prstGeom>
            <a:solidFill>
              <a:srgbClr val="FFCCCC"/>
            </a:solidFill>
            <a:ln w="9525">
              <a:solidFill>
                <a:schemeClr val="tx1"/>
              </a:solidFill>
              <a:miter lim="800000"/>
              <a:headEnd/>
              <a:tailEnd/>
            </a:ln>
          </p:spPr>
          <p:txBody>
            <a:bodyPr wrap="none" anchor="ctr"/>
            <a:lstStyle/>
            <a:p>
              <a:pPr algn="ctr"/>
              <a:r>
                <a:rPr lang="en-US" b="1">
                  <a:latin typeface="Courier New" pitchFamily="49" charset="0"/>
                </a:rPr>
                <a:t>C</a:t>
              </a:r>
            </a:p>
          </p:txBody>
        </p:sp>
        <p:sp>
          <p:nvSpPr>
            <p:cNvPr id="11300" name="Rectangle 135"/>
            <p:cNvSpPr>
              <a:spLocks noChangeArrowheads="1"/>
            </p:cNvSpPr>
            <p:nvPr/>
          </p:nvSpPr>
          <p:spPr bwMode="auto">
            <a:xfrm>
              <a:off x="4320" y="1488"/>
              <a:ext cx="864"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 -- -- 11 12</a:t>
              </a:r>
            </a:p>
          </p:txBody>
        </p:sp>
        <p:sp>
          <p:nvSpPr>
            <p:cNvPr id="11301" name="Rectangle 136"/>
            <p:cNvSpPr>
              <a:spLocks noChangeArrowheads="1"/>
            </p:cNvSpPr>
            <p:nvPr/>
          </p:nvSpPr>
          <p:spPr bwMode="auto">
            <a:xfrm>
              <a:off x="4080" y="1488"/>
              <a:ext cx="240" cy="192"/>
            </a:xfrm>
            <a:prstGeom prst="rect">
              <a:avLst/>
            </a:prstGeom>
            <a:solidFill>
              <a:srgbClr val="FFFF99"/>
            </a:solidFill>
            <a:ln w="9525">
              <a:solidFill>
                <a:schemeClr val="tx1"/>
              </a:solidFill>
              <a:miter lim="800000"/>
              <a:headEnd/>
              <a:tailEnd/>
            </a:ln>
          </p:spPr>
          <p:txBody>
            <a:bodyPr wrap="none" anchor="ctr"/>
            <a:lstStyle/>
            <a:p>
              <a:pPr algn="ctr"/>
              <a:r>
                <a:rPr lang="en-US" b="1">
                  <a:latin typeface="Courier New" pitchFamily="49" charset="0"/>
                </a:rPr>
                <a:t>C</a:t>
              </a:r>
            </a:p>
          </p:txBody>
        </p:sp>
        <p:sp>
          <p:nvSpPr>
            <p:cNvPr id="11302" name="Rectangle 137"/>
            <p:cNvSpPr>
              <a:spLocks noChangeArrowheads="1"/>
            </p:cNvSpPr>
            <p:nvPr/>
          </p:nvSpPr>
          <p:spPr bwMode="auto">
            <a:xfrm>
              <a:off x="4320" y="1104"/>
              <a:ext cx="864"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1  2  -- --</a:t>
              </a:r>
            </a:p>
          </p:txBody>
        </p:sp>
        <p:sp>
          <p:nvSpPr>
            <p:cNvPr id="11303" name="Rectangle 138"/>
            <p:cNvSpPr>
              <a:spLocks noChangeArrowheads="1"/>
            </p:cNvSpPr>
            <p:nvPr/>
          </p:nvSpPr>
          <p:spPr bwMode="auto">
            <a:xfrm>
              <a:off x="4080" y="1104"/>
              <a:ext cx="240" cy="192"/>
            </a:xfrm>
            <a:prstGeom prst="rect">
              <a:avLst/>
            </a:prstGeom>
            <a:solidFill>
              <a:srgbClr val="CCFFFF"/>
            </a:solidFill>
            <a:ln w="9525">
              <a:solidFill>
                <a:schemeClr val="tx1"/>
              </a:solidFill>
              <a:miter lim="800000"/>
              <a:headEnd/>
              <a:tailEnd/>
            </a:ln>
          </p:spPr>
          <p:txBody>
            <a:bodyPr wrap="none" anchor="ctr"/>
            <a:lstStyle/>
            <a:p>
              <a:pPr algn="ctr"/>
              <a:r>
                <a:rPr lang="en-US" b="1">
                  <a:latin typeface="Courier New" pitchFamily="49" charset="0"/>
                </a:rPr>
                <a:t>C</a:t>
              </a:r>
            </a:p>
          </p:txBody>
        </p:sp>
      </p:grpSp>
      <p:grpSp>
        <p:nvGrpSpPr>
          <p:cNvPr id="13" name="Group 139"/>
          <p:cNvGrpSpPr>
            <a:grpSpLocks/>
          </p:cNvGrpSpPr>
          <p:nvPr/>
        </p:nvGrpSpPr>
        <p:grpSpPr bwMode="auto">
          <a:xfrm>
            <a:off x="8763000" y="4038600"/>
            <a:ext cx="1752600" cy="914400"/>
            <a:chOff x="4080" y="1104"/>
            <a:chExt cx="1104" cy="576"/>
          </a:xfrm>
        </p:grpSpPr>
        <p:sp>
          <p:nvSpPr>
            <p:cNvPr id="11292" name="Rectangle 140"/>
            <p:cNvSpPr>
              <a:spLocks noChangeArrowheads="1"/>
            </p:cNvSpPr>
            <p:nvPr/>
          </p:nvSpPr>
          <p:spPr bwMode="auto">
            <a:xfrm>
              <a:off x="4320" y="1296"/>
              <a:ext cx="864"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  6  -- --</a:t>
              </a:r>
            </a:p>
          </p:txBody>
        </p:sp>
        <p:sp>
          <p:nvSpPr>
            <p:cNvPr id="11293" name="Rectangle 141"/>
            <p:cNvSpPr>
              <a:spLocks noChangeArrowheads="1"/>
            </p:cNvSpPr>
            <p:nvPr/>
          </p:nvSpPr>
          <p:spPr bwMode="auto">
            <a:xfrm>
              <a:off x="4080" y="1296"/>
              <a:ext cx="240" cy="192"/>
            </a:xfrm>
            <a:prstGeom prst="rect">
              <a:avLst/>
            </a:prstGeom>
            <a:solidFill>
              <a:srgbClr val="FFCCCC"/>
            </a:solidFill>
            <a:ln w="9525">
              <a:solidFill>
                <a:schemeClr val="tx1"/>
              </a:solidFill>
              <a:miter lim="800000"/>
              <a:headEnd/>
              <a:tailEnd/>
            </a:ln>
          </p:spPr>
          <p:txBody>
            <a:bodyPr wrap="none" anchor="ctr"/>
            <a:lstStyle/>
            <a:p>
              <a:pPr algn="ctr"/>
              <a:r>
                <a:rPr lang="en-US" b="1">
                  <a:latin typeface="Courier New" pitchFamily="49" charset="0"/>
                </a:rPr>
                <a:t>D</a:t>
              </a:r>
            </a:p>
          </p:txBody>
        </p:sp>
        <p:sp>
          <p:nvSpPr>
            <p:cNvPr id="11294" name="Rectangle 142"/>
            <p:cNvSpPr>
              <a:spLocks noChangeArrowheads="1"/>
            </p:cNvSpPr>
            <p:nvPr/>
          </p:nvSpPr>
          <p:spPr bwMode="auto">
            <a:xfrm>
              <a:off x="4320" y="1488"/>
              <a:ext cx="864"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9 10 -- --</a:t>
              </a:r>
            </a:p>
          </p:txBody>
        </p:sp>
        <p:sp>
          <p:nvSpPr>
            <p:cNvPr id="11295" name="Rectangle 143"/>
            <p:cNvSpPr>
              <a:spLocks noChangeArrowheads="1"/>
            </p:cNvSpPr>
            <p:nvPr/>
          </p:nvSpPr>
          <p:spPr bwMode="auto">
            <a:xfrm>
              <a:off x="4080" y="1488"/>
              <a:ext cx="240" cy="192"/>
            </a:xfrm>
            <a:prstGeom prst="rect">
              <a:avLst/>
            </a:prstGeom>
            <a:solidFill>
              <a:srgbClr val="FFFF99"/>
            </a:solidFill>
            <a:ln w="9525">
              <a:solidFill>
                <a:schemeClr val="tx1"/>
              </a:solidFill>
              <a:miter lim="800000"/>
              <a:headEnd/>
              <a:tailEnd/>
            </a:ln>
          </p:spPr>
          <p:txBody>
            <a:bodyPr wrap="none" anchor="ctr"/>
            <a:lstStyle/>
            <a:p>
              <a:pPr algn="ctr"/>
              <a:r>
                <a:rPr lang="en-US" b="1">
                  <a:latin typeface="Courier New" pitchFamily="49" charset="0"/>
                </a:rPr>
                <a:t>D</a:t>
              </a:r>
            </a:p>
          </p:txBody>
        </p:sp>
        <p:sp>
          <p:nvSpPr>
            <p:cNvPr id="11296" name="Rectangle 144"/>
            <p:cNvSpPr>
              <a:spLocks noChangeArrowheads="1"/>
            </p:cNvSpPr>
            <p:nvPr/>
          </p:nvSpPr>
          <p:spPr bwMode="auto">
            <a:xfrm>
              <a:off x="4320" y="1104"/>
              <a:ext cx="864"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  --  3  4</a:t>
              </a:r>
            </a:p>
          </p:txBody>
        </p:sp>
        <p:sp>
          <p:nvSpPr>
            <p:cNvPr id="11297" name="Rectangle 145"/>
            <p:cNvSpPr>
              <a:spLocks noChangeArrowheads="1"/>
            </p:cNvSpPr>
            <p:nvPr/>
          </p:nvSpPr>
          <p:spPr bwMode="auto">
            <a:xfrm>
              <a:off x="4080" y="1104"/>
              <a:ext cx="240" cy="192"/>
            </a:xfrm>
            <a:prstGeom prst="rect">
              <a:avLst/>
            </a:prstGeom>
            <a:solidFill>
              <a:srgbClr val="CCFFFF"/>
            </a:solidFill>
            <a:ln w="9525">
              <a:solidFill>
                <a:schemeClr val="tx1"/>
              </a:solidFill>
              <a:miter lim="800000"/>
              <a:headEnd/>
              <a:tailEnd/>
            </a:ln>
          </p:spPr>
          <p:txBody>
            <a:bodyPr wrap="none" anchor="ctr"/>
            <a:lstStyle/>
            <a:p>
              <a:pPr algn="ctr"/>
              <a:r>
                <a:rPr lang="en-US" b="1">
                  <a:latin typeface="Courier New" pitchFamily="49" charset="0"/>
                </a:rPr>
                <a:t>D</a:t>
              </a:r>
            </a:p>
          </p:txBody>
        </p:sp>
      </p:grpSp>
      <p:grpSp>
        <p:nvGrpSpPr>
          <p:cNvPr id="14" name="Group 146"/>
          <p:cNvGrpSpPr>
            <a:grpSpLocks/>
          </p:cNvGrpSpPr>
          <p:nvPr/>
        </p:nvGrpSpPr>
        <p:grpSpPr bwMode="auto">
          <a:xfrm>
            <a:off x="8763000" y="5029200"/>
            <a:ext cx="1752600" cy="914400"/>
            <a:chOff x="4080" y="1104"/>
            <a:chExt cx="1104" cy="576"/>
          </a:xfrm>
        </p:grpSpPr>
        <p:sp>
          <p:nvSpPr>
            <p:cNvPr id="11286" name="Rectangle 147"/>
            <p:cNvSpPr>
              <a:spLocks noChangeArrowheads="1"/>
            </p:cNvSpPr>
            <p:nvPr/>
          </p:nvSpPr>
          <p:spPr bwMode="auto">
            <a:xfrm>
              <a:off x="4320" y="1296"/>
              <a:ext cx="864"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5  6  7  8</a:t>
              </a:r>
            </a:p>
          </p:txBody>
        </p:sp>
        <p:sp>
          <p:nvSpPr>
            <p:cNvPr id="11287" name="Rectangle 148"/>
            <p:cNvSpPr>
              <a:spLocks noChangeArrowheads="1"/>
            </p:cNvSpPr>
            <p:nvPr/>
          </p:nvSpPr>
          <p:spPr bwMode="auto">
            <a:xfrm>
              <a:off x="4080" y="1296"/>
              <a:ext cx="240" cy="192"/>
            </a:xfrm>
            <a:prstGeom prst="rect">
              <a:avLst/>
            </a:prstGeom>
            <a:solidFill>
              <a:srgbClr val="FFCCCC"/>
            </a:solidFill>
            <a:ln w="9525">
              <a:solidFill>
                <a:schemeClr val="tx1"/>
              </a:solidFill>
              <a:miter lim="800000"/>
              <a:headEnd/>
              <a:tailEnd/>
            </a:ln>
          </p:spPr>
          <p:txBody>
            <a:bodyPr wrap="none" anchor="ctr"/>
            <a:lstStyle/>
            <a:p>
              <a:pPr algn="ctr"/>
              <a:r>
                <a:rPr lang="en-US" b="1">
                  <a:latin typeface="Courier New" pitchFamily="49" charset="0"/>
                </a:rPr>
                <a:t>E</a:t>
              </a:r>
            </a:p>
          </p:txBody>
        </p:sp>
        <p:sp>
          <p:nvSpPr>
            <p:cNvPr id="11288" name="Rectangle 149"/>
            <p:cNvSpPr>
              <a:spLocks noChangeArrowheads="1"/>
            </p:cNvSpPr>
            <p:nvPr/>
          </p:nvSpPr>
          <p:spPr bwMode="auto">
            <a:xfrm>
              <a:off x="4320" y="1488"/>
              <a:ext cx="864"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 9 10 11 12</a:t>
              </a:r>
            </a:p>
          </p:txBody>
        </p:sp>
        <p:sp>
          <p:nvSpPr>
            <p:cNvPr id="11289" name="Rectangle 150"/>
            <p:cNvSpPr>
              <a:spLocks noChangeArrowheads="1"/>
            </p:cNvSpPr>
            <p:nvPr/>
          </p:nvSpPr>
          <p:spPr bwMode="auto">
            <a:xfrm>
              <a:off x="4080" y="1488"/>
              <a:ext cx="240" cy="192"/>
            </a:xfrm>
            <a:prstGeom prst="rect">
              <a:avLst/>
            </a:prstGeom>
            <a:solidFill>
              <a:srgbClr val="FFFF99"/>
            </a:solidFill>
            <a:ln w="9525">
              <a:solidFill>
                <a:schemeClr val="tx1"/>
              </a:solidFill>
              <a:miter lim="800000"/>
              <a:headEnd/>
              <a:tailEnd/>
            </a:ln>
          </p:spPr>
          <p:txBody>
            <a:bodyPr wrap="none" anchor="ctr"/>
            <a:lstStyle/>
            <a:p>
              <a:pPr algn="ctr"/>
              <a:r>
                <a:rPr lang="en-US" b="1">
                  <a:latin typeface="Courier New" pitchFamily="49" charset="0"/>
                </a:rPr>
                <a:t>E</a:t>
              </a:r>
            </a:p>
          </p:txBody>
        </p:sp>
        <p:sp>
          <p:nvSpPr>
            <p:cNvPr id="11290" name="Rectangle 151"/>
            <p:cNvSpPr>
              <a:spLocks noChangeArrowheads="1"/>
            </p:cNvSpPr>
            <p:nvPr/>
          </p:nvSpPr>
          <p:spPr bwMode="auto">
            <a:xfrm>
              <a:off x="4320" y="1104"/>
              <a:ext cx="864"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1  2  7  8</a:t>
              </a:r>
            </a:p>
          </p:txBody>
        </p:sp>
        <p:sp>
          <p:nvSpPr>
            <p:cNvPr id="11291" name="Rectangle 152"/>
            <p:cNvSpPr>
              <a:spLocks noChangeArrowheads="1"/>
            </p:cNvSpPr>
            <p:nvPr/>
          </p:nvSpPr>
          <p:spPr bwMode="auto">
            <a:xfrm>
              <a:off x="4080" y="1104"/>
              <a:ext cx="240" cy="192"/>
            </a:xfrm>
            <a:prstGeom prst="rect">
              <a:avLst/>
            </a:prstGeom>
            <a:solidFill>
              <a:srgbClr val="CCFFFF"/>
            </a:solidFill>
            <a:ln w="9525">
              <a:solidFill>
                <a:schemeClr val="tx1"/>
              </a:solidFill>
              <a:miter lim="800000"/>
              <a:headEnd/>
              <a:tailEnd/>
            </a:ln>
          </p:spPr>
          <p:txBody>
            <a:bodyPr wrap="none" anchor="ctr"/>
            <a:lstStyle/>
            <a:p>
              <a:pPr algn="ctr"/>
              <a:r>
                <a:rPr lang="en-US" b="1">
                  <a:latin typeface="Courier New" pitchFamily="49" charset="0"/>
                </a:rPr>
                <a:t>E</a:t>
              </a:r>
            </a:p>
          </p:txBody>
        </p:sp>
      </p:grpSp>
      <p:sp>
        <p:nvSpPr>
          <p:cNvPr id="11390" name="Line 126"/>
          <p:cNvSpPr>
            <a:spLocks noChangeShapeType="1"/>
          </p:cNvSpPr>
          <p:nvPr/>
        </p:nvSpPr>
        <p:spPr bwMode="auto">
          <a:xfrm>
            <a:off x="7620000" y="2438400"/>
            <a:ext cx="0" cy="533400"/>
          </a:xfrm>
          <a:prstGeom prst="line">
            <a:avLst/>
          </a:prstGeom>
          <a:noFill/>
          <a:ln w="76200" cap="rnd">
            <a:solidFill>
              <a:schemeClr val="tx1"/>
            </a:solidFill>
            <a:prstDash val="sysDot"/>
            <a:round/>
            <a:headEnd/>
            <a:tailEnd/>
          </a:ln>
          <a:effectLst/>
        </p:spPr>
        <p:txBody>
          <a:bodyPr/>
          <a:lstStyle/>
          <a:p>
            <a:endParaRPr lang="en-CA"/>
          </a:p>
        </p:txBody>
      </p:sp>
      <p:sp>
        <p:nvSpPr>
          <p:cNvPr id="11391" name="Line 127"/>
          <p:cNvSpPr>
            <a:spLocks noChangeShapeType="1"/>
          </p:cNvSpPr>
          <p:nvPr/>
        </p:nvSpPr>
        <p:spPr bwMode="auto">
          <a:xfrm>
            <a:off x="9677400" y="2438400"/>
            <a:ext cx="0" cy="533400"/>
          </a:xfrm>
          <a:prstGeom prst="line">
            <a:avLst/>
          </a:prstGeom>
          <a:noFill/>
          <a:ln w="76200" cap="rnd">
            <a:solidFill>
              <a:schemeClr val="tx1"/>
            </a:solidFill>
            <a:prstDash val="sysDot"/>
            <a:round/>
            <a:headEnd/>
            <a:tailEnd/>
          </a:ln>
          <a:effectLst/>
        </p:spPr>
        <p:txBody>
          <a:bodyPr/>
          <a:lstStyle/>
          <a:p>
            <a:endParaRPr lang="en-CA"/>
          </a:p>
        </p:txBody>
      </p:sp>
      <p:grpSp>
        <p:nvGrpSpPr>
          <p:cNvPr id="11419" name="Group 155"/>
          <p:cNvGrpSpPr>
            <a:grpSpLocks/>
          </p:cNvGrpSpPr>
          <p:nvPr/>
        </p:nvGrpSpPr>
        <p:grpSpPr bwMode="auto">
          <a:xfrm>
            <a:off x="2743200" y="1981200"/>
            <a:ext cx="1219200" cy="609600"/>
            <a:chOff x="816" y="3456"/>
            <a:chExt cx="768" cy="384"/>
          </a:xfrm>
        </p:grpSpPr>
        <p:sp>
          <p:nvSpPr>
            <p:cNvPr id="11395" name="Rectangle 57"/>
            <p:cNvSpPr>
              <a:spLocks noChangeArrowheads="1"/>
            </p:cNvSpPr>
            <p:nvPr/>
          </p:nvSpPr>
          <p:spPr bwMode="auto">
            <a:xfrm>
              <a:off x="816" y="3648"/>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sp>
          <p:nvSpPr>
            <p:cNvPr id="11396" name="Rectangle 58"/>
            <p:cNvSpPr>
              <a:spLocks noChangeArrowheads="1"/>
            </p:cNvSpPr>
            <p:nvPr/>
          </p:nvSpPr>
          <p:spPr bwMode="auto">
            <a:xfrm>
              <a:off x="1008" y="3648"/>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sp>
          <p:nvSpPr>
            <p:cNvPr id="11397" name="Rectangle 59"/>
            <p:cNvSpPr>
              <a:spLocks noChangeArrowheads="1"/>
            </p:cNvSpPr>
            <p:nvPr/>
          </p:nvSpPr>
          <p:spPr bwMode="auto">
            <a:xfrm>
              <a:off x="1200" y="3648"/>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sp>
          <p:nvSpPr>
            <p:cNvPr id="11398" name="Rectangle 60"/>
            <p:cNvSpPr>
              <a:spLocks noChangeArrowheads="1"/>
            </p:cNvSpPr>
            <p:nvPr/>
          </p:nvSpPr>
          <p:spPr bwMode="auto">
            <a:xfrm>
              <a:off x="1392" y="3648"/>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sp>
          <p:nvSpPr>
            <p:cNvPr id="11407" name="Rectangle 57"/>
            <p:cNvSpPr>
              <a:spLocks noChangeArrowheads="1"/>
            </p:cNvSpPr>
            <p:nvPr/>
          </p:nvSpPr>
          <p:spPr bwMode="auto">
            <a:xfrm>
              <a:off x="816" y="3456"/>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sp>
          <p:nvSpPr>
            <p:cNvPr id="11408" name="Rectangle 58"/>
            <p:cNvSpPr>
              <a:spLocks noChangeArrowheads="1"/>
            </p:cNvSpPr>
            <p:nvPr/>
          </p:nvSpPr>
          <p:spPr bwMode="auto">
            <a:xfrm>
              <a:off x="1008" y="3456"/>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sp>
          <p:nvSpPr>
            <p:cNvPr id="11409" name="Rectangle 59"/>
            <p:cNvSpPr>
              <a:spLocks noChangeArrowheads="1"/>
            </p:cNvSpPr>
            <p:nvPr/>
          </p:nvSpPr>
          <p:spPr bwMode="auto">
            <a:xfrm>
              <a:off x="1200" y="3456"/>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sp>
          <p:nvSpPr>
            <p:cNvPr id="11410" name="Rectangle 60"/>
            <p:cNvSpPr>
              <a:spLocks noChangeArrowheads="1"/>
            </p:cNvSpPr>
            <p:nvPr/>
          </p:nvSpPr>
          <p:spPr bwMode="auto">
            <a:xfrm>
              <a:off x="1392" y="3456"/>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grpSp>
      <p:grpSp>
        <p:nvGrpSpPr>
          <p:cNvPr id="11420" name="Group 156"/>
          <p:cNvGrpSpPr>
            <a:grpSpLocks/>
          </p:cNvGrpSpPr>
          <p:nvPr/>
        </p:nvGrpSpPr>
        <p:grpSpPr bwMode="auto">
          <a:xfrm>
            <a:off x="3962400" y="1981200"/>
            <a:ext cx="1219200" cy="609600"/>
            <a:chOff x="1584" y="3456"/>
            <a:chExt cx="768" cy="384"/>
          </a:xfrm>
        </p:grpSpPr>
        <p:sp>
          <p:nvSpPr>
            <p:cNvPr id="11399" name="Rectangle 61"/>
            <p:cNvSpPr>
              <a:spLocks noChangeArrowheads="1"/>
            </p:cNvSpPr>
            <p:nvPr/>
          </p:nvSpPr>
          <p:spPr bwMode="auto">
            <a:xfrm>
              <a:off x="1584" y="3648"/>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a:t>
              </a:r>
            </a:p>
          </p:txBody>
        </p:sp>
        <p:sp>
          <p:nvSpPr>
            <p:cNvPr id="11400" name="Rectangle 62"/>
            <p:cNvSpPr>
              <a:spLocks noChangeArrowheads="1"/>
            </p:cNvSpPr>
            <p:nvPr/>
          </p:nvSpPr>
          <p:spPr bwMode="auto">
            <a:xfrm>
              <a:off x="1776" y="3648"/>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a:t>
              </a:r>
            </a:p>
          </p:txBody>
        </p:sp>
        <p:sp>
          <p:nvSpPr>
            <p:cNvPr id="11401" name="Rectangle 63"/>
            <p:cNvSpPr>
              <a:spLocks noChangeArrowheads="1"/>
            </p:cNvSpPr>
            <p:nvPr/>
          </p:nvSpPr>
          <p:spPr bwMode="auto">
            <a:xfrm>
              <a:off x="1968" y="3648"/>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a:t>
              </a:r>
            </a:p>
          </p:txBody>
        </p:sp>
        <p:sp>
          <p:nvSpPr>
            <p:cNvPr id="11402" name="Rectangle 64"/>
            <p:cNvSpPr>
              <a:spLocks noChangeArrowheads="1"/>
            </p:cNvSpPr>
            <p:nvPr/>
          </p:nvSpPr>
          <p:spPr bwMode="auto">
            <a:xfrm>
              <a:off x="2160" y="3648"/>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a:t>
              </a:r>
            </a:p>
          </p:txBody>
        </p:sp>
        <p:sp>
          <p:nvSpPr>
            <p:cNvPr id="11411" name="Rectangle 61"/>
            <p:cNvSpPr>
              <a:spLocks noChangeArrowheads="1"/>
            </p:cNvSpPr>
            <p:nvPr/>
          </p:nvSpPr>
          <p:spPr bwMode="auto">
            <a:xfrm>
              <a:off x="1584" y="3456"/>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a:t>
              </a:r>
            </a:p>
          </p:txBody>
        </p:sp>
        <p:sp>
          <p:nvSpPr>
            <p:cNvPr id="11412" name="Rectangle 62"/>
            <p:cNvSpPr>
              <a:spLocks noChangeArrowheads="1"/>
            </p:cNvSpPr>
            <p:nvPr/>
          </p:nvSpPr>
          <p:spPr bwMode="auto">
            <a:xfrm>
              <a:off x="1776" y="3456"/>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a:t>
              </a:r>
            </a:p>
          </p:txBody>
        </p:sp>
        <p:sp>
          <p:nvSpPr>
            <p:cNvPr id="11413" name="Rectangle 63"/>
            <p:cNvSpPr>
              <a:spLocks noChangeArrowheads="1"/>
            </p:cNvSpPr>
            <p:nvPr/>
          </p:nvSpPr>
          <p:spPr bwMode="auto">
            <a:xfrm>
              <a:off x="1968" y="3456"/>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a:t>
              </a:r>
            </a:p>
          </p:txBody>
        </p:sp>
        <p:sp>
          <p:nvSpPr>
            <p:cNvPr id="11414" name="Rectangle 64"/>
            <p:cNvSpPr>
              <a:spLocks noChangeArrowheads="1"/>
            </p:cNvSpPr>
            <p:nvPr/>
          </p:nvSpPr>
          <p:spPr bwMode="auto">
            <a:xfrm>
              <a:off x="2160" y="3456"/>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a:t>
              </a:r>
            </a:p>
          </p:txBody>
        </p:sp>
      </p:grpSp>
      <p:grpSp>
        <p:nvGrpSpPr>
          <p:cNvPr id="11421" name="Group 157"/>
          <p:cNvGrpSpPr>
            <a:grpSpLocks/>
          </p:cNvGrpSpPr>
          <p:nvPr/>
        </p:nvGrpSpPr>
        <p:grpSpPr bwMode="auto">
          <a:xfrm>
            <a:off x="5181600" y="1981200"/>
            <a:ext cx="1219200" cy="609600"/>
            <a:chOff x="2352" y="3456"/>
            <a:chExt cx="768" cy="384"/>
          </a:xfrm>
        </p:grpSpPr>
        <p:sp>
          <p:nvSpPr>
            <p:cNvPr id="11403" name="Rectangle 65"/>
            <p:cNvSpPr>
              <a:spLocks noChangeArrowheads="1"/>
            </p:cNvSpPr>
            <p:nvPr/>
          </p:nvSpPr>
          <p:spPr bwMode="auto">
            <a:xfrm>
              <a:off x="2352" y="3648"/>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sp>
          <p:nvSpPr>
            <p:cNvPr id="11404" name="Rectangle 66"/>
            <p:cNvSpPr>
              <a:spLocks noChangeArrowheads="1"/>
            </p:cNvSpPr>
            <p:nvPr/>
          </p:nvSpPr>
          <p:spPr bwMode="auto">
            <a:xfrm>
              <a:off x="2544" y="3648"/>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sp>
          <p:nvSpPr>
            <p:cNvPr id="11405" name="Rectangle 67"/>
            <p:cNvSpPr>
              <a:spLocks noChangeArrowheads="1"/>
            </p:cNvSpPr>
            <p:nvPr/>
          </p:nvSpPr>
          <p:spPr bwMode="auto">
            <a:xfrm>
              <a:off x="2736" y="3648"/>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sp>
          <p:nvSpPr>
            <p:cNvPr id="11406" name="Rectangle 68"/>
            <p:cNvSpPr>
              <a:spLocks noChangeArrowheads="1"/>
            </p:cNvSpPr>
            <p:nvPr/>
          </p:nvSpPr>
          <p:spPr bwMode="auto">
            <a:xfrm>
              <a:off x="2928" y="3648"/>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sp>
          <p:nvSpPr>
            <p:cNvPr id="11415" name="Rectangle 65"/>
            <p:cNvSpPr>
              <a:spLocks noChangeArrowheads="1"/>
            </p:cNvSpPr>
            <p:nvPr/>
          </p:nvSpPr>
          <p:spPr bwMode="auto">
            <a:xfrm>
              <a:off x="2352" y="3456"/>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sp>
          <p:nvSpPr>
            <p:cNvPr id="11416" name="Rectangle 66"/>
            <p:cNvSpPr>
              <a:spLocks noChangeArrowheads="1"/>
            </p:cNvSpPr>
            <p:nvPr/>
          </p:nvSpPr>
          <p:spPr bwMode="auto">
            <a:xfrm>
              <a:off x="2544" y="3456"/>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sp>
          <p:nvSpPr>
            <p:cNvPr id="11417" name="Rectangle 67"/>
            <p:cNvSpPr>
              <a:spLocks noChangeArrowheads="1"/>
            </p:cNvSpPr>
            <p:nvPr/>
          </p:nvSpPr>
          <p:spPr bwMode="auto">
            <a:xfrm>
              <a:off x="2736" y="3456"/>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sp>
          <p:nvSpPr>
            <p:cNvPr id="11418" name="Rectangle 68"/>
            <p:cNvSpPr>
              <a:spLocks noChangeArrowheads="1"/>
            </p:cNvSpPr>
            <p:nvPr/>
          </p:nvSpPr>
          <p:spPr bwMode="auto">
            <a:xfrm>
              <a:off x="2928" y="3456"/>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grpSp>
    </p:spTree>
    <p:extLst>
      <p:ext uri="{BB962C8B-B14F-4D97-AF65-F5344CB8AC3E}">
        <p14:creationId xmlns:p14="http://schemas.microsoft.com/office/powerpoint/2010/main" val="3815027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39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4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4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4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142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14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1421"/>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1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139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90" grpId="0" animBg="1"/>
      <p:bldP spid="1139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25" descr="isat2012_ACSWTP.jpg"/>
          <p:cNvPicPr>
            <a:picLocks noChangeAspect="1"/>
          </p:cNvPicPr>
          <p:nvPr/>
        </p:nvPicPr>
        <p:blipFill>
          <a:blip r:embed="rId3"/>
          <a:srcRect/>
          <a:stretch>
            <a:fillRect/>
          </a:stretch>
        </p:blipFill>
        <p:spPr bwMode="auto">
          <a:xfrm>
            <a:off x="2590800" y="1143001"/>
            <a:ext cx="7543800" cy="3668713"/>
          </a:xfrm>
          <a:prstGeom prst="rect">
            <a:avLst/>
          </a:prstGeom>
          <a:noFill/>
          <a:ln w="9525">
            <a:noFill/>
            <a:miter lim="800000"/>
            <a:headEnd/>
            <a:tailEnd/>
          </a:ln>
        </p:spPr>
      </p:pic>
      <p:sp>
        <p:nvSpPr>
          <p:cNvPr id="155652" name="Slide Number Placeholder 5"/>
          <p:cNvSpPr>
            <a:spLocks noGrp="1"/>
          </p:cNvSpPr>
          <p:nvPr>
            <p:ph type="sldNum" sz="quarter" idx="12"/>
          </p:nvPr>
        </p:nvSpPr>
        <p:spPr>
          <a:noFill/>
        </p:spPr>
        <p:txBody>
          <a:bodyPr/>
          <a:lstStyle/>
          <a:p>
            <a:fld id="{B8C4B73B-585A-C14A-95D7-CA25498E6937}" type="slidenum">
              <a:rPr lang="en-US" smtClean="0">
                <a:latin typeface="Arial" pitchFamily="-65" charset="0"/>
                <a:ea typeface="ＭＳ Ｐゴシック" pitchFamily="-65" charset="-128"/>
                <a:cs typeface="ＭＳ Ｐゴシック" pitchFamily="-65" charset="-128"/>
              </a:rPr>
              <a:pPr/>
              <a:t>2</a:t>
            </a:fld>
            <a:endParaRPr lang="en-US" smtClean="0">
              <a:latin typeface="Arial" pitchFamily="-65" charset="0"/>
              <a:ea typeface="ＭＳ Ｐゴシック" pitchFamily="-65" charset="-128"/>
              <a:cs typeface="ＭＳ Ｐゴシック" pitchFamily="-65" charset="-128"/>
            </a:endParaRPr>
          </a:p>
        </p:txBody>
      </p:sp>
      <p:sp>
        <p:nvSpPr>
          <p:cNvPr id="6" name="Rectangle 5"/>
          <p:cNvSpPr/>
          <p:nvPr/>
        </p:nvSpPr>
        <p:spPr>
          <a:xfrm>
            <a:off x="2057400" y="4933950"/>
            <a:ext cx="7848600" cy="9906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4" name="Content Placeholder 2"/>
          <p:cNvSpPr>
            <a:spLocks noGrp="1"/>
          </p:cNvSpPr>
          <p:nvPr>
            <p:ph idx="1"/>
          </p:nvPr>
        </p:nvSpPr>
        <p:spPr>
          <a:xfrm>
            <a:off x="4572000" y="4953000"/>
            <a:ext cx="4800600" cy="381000"/>
          </a:xfrm>
        </p:spPr>
        <p:txBody>
          <a:bodyPr>
            <a:normAutofit fontScale="25000" lnSpcReduction="20000"/>
          </a:bodyPr>
          <a:lstStyle/>
          <a:p>
            <a:pPr>
              <a:buFont typeface="Wingdings" pitchFamily="-65" charset="2"/>
              <a:buNone/>
            </a:pPr>
            <a:r>
              <a:rPr lang="en-US" sz="1200">
                <a:solidFill>
                  <a:srgbClr val="FF0000"/>
                </a:solidFill>
                <a:ea typeface="ＭＳ Ｐゴシック" pitchFamily="-65" charset="-128"/>
                <a:cs typeface="ＭＳ Ｐゴシック" pitchFamily="-65" charset="-128"/>
              </a:rPr>
              <a:t>Advancing Computer Systems without Technology Progress</a:t>
            </a:r>
          </a:p>
          <a:p>
            <a:pPr>
              <a:buFont typeface="Wingdings" pitchFamily="-65" charset="2"/>
              <a:buNone/>
            </a:pPr>
            <a:r>
              <a:rPr lang="en-US" sz="1200">
                <a:solidFill>
                  <a:srgbClr val="FF0000"/>
                </a:solidFill>
                <a:ea typeface="ＭＳ Ｐゴシック" pitchFamily="-65" charset="-128"/>
                <a:cs typeface="ＭＳ Ｐゴシック" pitchFamily="-65" charset="-128"/>
              </a:rPr>
              <a:t>DARPA/ISAT Workshop, March 26-27, 2012</a:t>
            </a:r>
          </a:p>
          <a:p>
            <a:pPr>
              <a:buFont typeface="Wingdings" pitchFamily="-65" charset="2"/>
              <a:buNone/>
            </a:pPr>
            <a:r>
              <a:rPr lang="en-US" sz="1200">
                <a:solidFill>
                  <a:srgbClr val="FF0000"/>
                </a:solidFill>
                <a:ea typeface="ＭＳ Ｐゴシック" pitchFamily="-65" charset="-128"/>
                <a:cs typeface="ＭＳ Ｐゴシック" pitchFamily="-65" charset="-128"/>
              </a:rPr>
              <a:t>Mark Hill &amp; Christos Kozyrakis</a:t>
            </a:r>
          </a:p>
        </p:txBody>
      </p:sp>
      <p:sp>
        <p:nvSpPr>
          <p:cNvPr id="155655" name="TextBox 6"/>
          <p:cNvSpPr txBox="1">
            <a:spLocks noChangeArrowheads="1"/>
          </p:cNvSpPr>
          <p:nvPr/>
        </p:nvSpPr>
        <p:spPr bwMode="auto">
          <a:xfrm>
            <a:off x="2209800" y="192088"/>
            <a:ext cx="8077200" cy="646112"/>
          </a:xfrm>
          <a:prstGeom prst="rect">
            <a:avLst/>
          </a:prstGeom>
          <a:noFill/>
          <a:ln w="9525">
            <a:noFill/>
            <a:miter lim="800000"/>
            <a:headEnd/>
            <a:tailEnd/>
          </a:ln>
        </p:spPr>
        <p:txBody>
          <a:bodyPr>
            <a:prstTxWarp prst="textNoShape">
              <a:avLst/>
            </a:prstTxWarp>
            <a:spAutoFit/>
          </a:bodyPr>
          <a:lstStyle/>
          <a:p>
            <a:r>
              <a:rPr lang="en-US" sz="3600"/>
              <a:t>Decreasing cost per unit computation</a:t>
            </a:r>
          </a:p>
        </p:txBody>
      </p:sp>
      <p:grpSp>
        <p:nvGrpSpPr>
          <p:cNvPr id="2" name="Group 23"/>
          <p:cNvGrpSpPr>
            <a:grpSpLocks/>
          </p:cNvGrpSpPr>
          <p:nvPr/>
        </p:nvGrpSpPr>
        <p:grpSpPr bwMode="auto">
          <a:xfrm>
            <a:off x="5334000" y="1066800"/>
            <a:ext cx="4953000" cy="4953000"/>
            <a:chOff x="4038600" y="1066800"/>
            <a:chExt cx="4114800" cy="3705446"/>
          </a:xfrm>
        </p:grpSpPr>
        <p:sp>
          <p:nvSpPr>
            <p:cNvPr id="22" name="Rectangle 21"/>
            <p:cNvSpPr/>
            <p:nvPr/>
          </p:nvSpPr>
          <p:spPr>
            <a:xfrm>
              <a:off x="4038600" y="1066800"/>
              <a:ext cx="4114800" cy="370544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p>
          </p:txBody>
        </p:sp>
        <p:sp>
          <p:nvSpPr>
            <p:cNvPr id="23" name="Rectangle 22"/>
            <p:cNvSpPr/>
            <p:nvPr/>
          </p:nvSpPr>
          <p:spPr>
            <a:xfrm>
              <a:off x="4038600" y="3505031"/>
              <a:ext cx="1904414" cy="68645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3" name="Group 12"/>
          <p:cNvGrpSpPr>
            <a:grpSpLocks/>
          </p:cNvGrpSpPr>
          <p:nvPr/>
        </p:nvGrpSpPr>
        <p:grpSpPr bwMode="auto">
          <a:xfrm>
            <a:off x="3187700" y="914400"/>
            <a:ext cx="2527300" cy="1779588"/>
            <a:chOff x="787400" y="4356099"/>
            <a:chExt cx="2527300" cy="1779867"/>
          </a:xfrm>
        </p:grpSpPr>
        <p:grpSp>
          <p:nvGrpSpPr>
            <p:cNvPr id="5" name="Group 10"/>
            <p:cNvGrpSpPr>
              <a:grpSpLocks/>
            </p:cNvGrpSpPr>
            <p:nvPr/>
          </p:nvGrpSpPr>
          <p:grpSpPr bwMode="auto">
            <a:xfrm>
              <a:off x="787400" y="4356099"/>
              <a:ext cx="2527300" cy="1715335"/>
              <a:chOff x="787400" y="4356099"/>
              <a:chExt cx="2527300" cy="1715335"/>
            </a:xfrm>
          </p:grpSpPr>
          <p:pic>
            <p:nvPicPr>
              <p:cNvPr id="155670" name="Picture 5"/>
              <p:cNvPicPr>
                <a:picLocks noChangeAspect="1" noChangeArrowheads="1"/>
              </p:cNvPicPr>
              <p:nvPr/>
            </p:nvPicPr>
            <p:blipFill>
              <a:blip r:embed="rId4"/>
              <a:srcRect/>
              <a:stretch>
                <a:fillRect/>
              </a:stretch>
            </p:blipFill>
            <p:spPr bwMode="auto">
              <a:xfrm>
                <a:off x="2362200" y="4572000"/>
                <a:ext cx="952500" cy="1270000"/>
              </a:xfrm>
              <a:prstGeom prst="rect">
                <a:avLst/>
              </a:prstGeom>
              <a:noFill/>
              <a:ln w="9525">
                <a:noFill/>
                <a:round/>
                <a:headEnd/>
                <a:tailEnd/>
              </a:ln>
            </p:spPr>
          </p:pic>
          <p:pic>
            <p:nvPicPr>
              <p:cNvPr id="155671" name="Picture 12"/>
              <p:cNvPicPr>
                <a:picLocks noChangeAspect="1" noChangeArrowheads="1"/>
              </p:cNvPicPr>
              <p:nvPr/>
            </p:nvPicPr>
            <p:blipFill>
              <a:blip r:embed="rId5"/>
              <a:srcRect/>
              <a:stretch>
                <a:fillRect/>
              </a:stretch>
            </p:blipFill>
            <p:spPr bwMode="auto">
              <a:xfrm>
                <a:off x="787400" y="4356099"/>
                <a:ext cx="1462088" cy="1715335"/>
              </a:xfrm>
              <a:prstGeom prst="rect">
                <a:avLst/>
              </a:prstGeom>
              <a:noFill/>
              <a:ln w="9525">
                <a:noFill/>
                <a:round/>
                <a:headEnd/>
                <a:tailEnd/>
              </a:ln>
            </p:spPr>
          </p:pic>
        </p:grpSp>
        <p:sp>
          <p:nvSpPr>
            <p:cNvPr id="155669" name="TextBox 11"/>
            <p:cNvSpPr txBox="1">
              <a:spLocks noChangeArrowheads="1"/>
            </p:cNvSpPr>
            <p:nvPr/>
          </p:nvSpPr>
          <p:spPr bwMode="auto">
            <a:xfrm>
              <a:off x="863600" y="5766634"/>
              <a:ext cx="2209800" cy="369332"/>
            </a:xfrm>
            <a:prstGeom prst="rect">
              <a:avLst/>
            </a:prstGeom>
            <a:solidFill>
              <a:schemeClr val="bg1"/>
            </a:solidFill>
            <a:ln w="9525">
              <a:noFill/>
              <a:miter lim="800000"/>
              <a:headEnd/>
              <a:tailEnd/>
            </a:ln>
          </p:spPr>
          <p:txBody>
            <a:bodyPr>
              <a:prstTxWarp prst="textNoShape">
                <a:avLst/>
              </a:prstTxWarp>
              <a:spAutoFit/>
            </a:bodyPr>
            <a:lstStyle/>
            <a:p>
              <a:pPr algn="ctr"/>
              <a:r>
                <a:rPr lang="en-US"/>
                <a:t>1971:  I</a:t>
              </a:r>
              <a:r>
                <a:rPr lang="en-GB"/>
                <a:t>ntel 4004</a:t>
              </a:r>
              <a:endParaRPr lang="en-US"/>
            </a:p>
          </p:txBody>
        </p:sp>
      </p:grpSp>
      <p:grpSp>
        <p:nvGrpSpPr>
          <p:cNvPr id="7" name="Group 35"/>
          <p:cNvGrpSpPr>
            <a:grpSpLocks/>
          </p:cNvGrpSpPr>
          <p:nvPr/>
        </p:nvGrpSpPr>
        <p:grpSpPr bwMode="auto">
          <a:xfrm>
            <a:off x="6705600" y="3581400"/>
            <a:ext cx="2706638" cy="1905000"/>
            <a:chOff x="4648200" y="3048000"/>
            <a:chExt cx="2706984" cy="1905000"/>
          </a:xfrm>
        </p:grpSpPr>
        <p:sp>
          <p:nvSpPr>
            <p:cNvPr id="155665" name="TextBox 19"/>
            <p:cNvSpPr txBox="1">
              <a:spLocks noChangeArrowheads="1"/>
            </p:cNvSpPr>
            <p:nvPr/>
          </p:nvSpPr>
          <p:spPr bwMode="auto">
            <a:xfrm>
              <a:off x="4648200" y="4572000"/>
              <a:ext cx="2706984" cy="369332"/>
            </a:xfrm>
            <a:prstGeom prst="rect">
              <a:avLst/>
            </a:prstGeom>
            <a:noFill/>
            <a:ln w="9525">
              <a:noFill/>
              <a:miter lim="800000"/>
              <a:headEnd/>
              <a:tailEnd/>
            </a:ln>
          </p:spPr>
          <p:txBody>
            <a:bodyPr wrap="none">
              <a:prstTxWarp prst="textNoShape">
                <a:avLst/>
              </a:prstTxWarp>
              <a:spAutoFit/>
            </a:bodyPr>
            <a:lstStyle/>
            <a:p>
              <a:r>
                <a:rPr lang="en-US"/>
                <a:t>2012:                 Datacenter </a:t>
              </a:r>
            </a:p>
          </p:txBody>
        </p:sp>
        <p:pic>
          <p:nvPicPr>
            <p:cNvPr id="155666" name="Picture 32"/>
            <p:cNvPicPr>
              <a:picLocks noChangeAspect="1"/>
            </p:cNvPicPr>
            <p:nvPr/>
          </p:nvPicPr>
          <p:blipFill>
            <a:blip r:embed="rId6"/>
            <a:srcRect/>
            <a:stretch>
              <a:fillRect/>
            </a:stretch>
          </p:blipFill>
          <p:spPr bwMode="auto">
            <a:xfrm>
              <a:off x="5486400" y="4603750"/>
              <a:ext cx="838200" cy="349250"/>
            </a:xfrm>
            <a:prstGeom prst="rect">
              <a:avLst/>
            </a:prstGeom>
            <a:noFill/>
            <a:ln w="9525">
              <a:noFill/>
              <a:miter lim="800000"/>
              <a:headEnd/>
              <a:tailEnd/>
            </a:ln>
          </p:spPr>
        </p:pic>
        <p:pic>
          <p:nvPicPr>
            <p:cNvPr id="155667" name="Picture 34"/>
            <p:cNvPicPr>
              <a:picLocks noChangeAspect="1"/>
            </p:cNvPicPr>
            <p:nvPr/>
          </p:nvPicPr>
          <p:blipFill>
            <a:blip r:embed="rId7"/>
            <a:srcRect/>
            <a:stretch>
              <a:fillRect/>
            </a:stretch>
          </p:blipFill>
          <p:spPr bwMode="auto">
            <a:xfrm>
              <a:off x="4724400" y="3048000"/>
              <a:ext cx="2286000" cy="1523619"/>
            </a:xfrm>
            <a:prstGeom prst="rect">
              <a:avLst/>
            </a:prstGeom>
            <a:noFill/>
            <a:ln w="9525">
              <a:noFill/>
              <a:miter lim="800000"/>
              <a:headEnd/>
              <a:tailEnd/>
            </a:ln>
          </p:spPr>
        </p:pic>
      </p:grpSp>
      <p:grpSp>
        <p:nvGrpSpPr>
          <p:cNvPr id="8" name="Group 40"/>
          <p:cNvGrpSpPr>
            <a:grpSpLocks/>
          </p:cNvGrpSpPr>
          <p:nvPr/>
        </p:nvGrpSpPr>
        <p:grpSpPr bwMode="auto">
          <a:xfrm>
            <a:off x="2971800" y="4724400"/>
            <a:ext cx="3421668" cy="1671638"/>
            <a:chOff x="4953000" y="1066800"/>
            <a:chExt cx="3421626" cy="1671111"/>
          </a:xfrm>
        </p:grpSpPr>
        <p:pic>
          <p:nvPicPr>
            <p:cNvPr id="155663" name="Picture 38"/>
            <p:cNvPicPr>
              <a:picLocks noChangeAspect="1"/>
            </p:cNvPicPr>
            <p:nvPr/>
          </p:nvPicPr>
          <p:blipFill>
            <a:blip r:embed="rId8"/>
            <a:srcRect/>
            <a:stretch>
              <a:fillRect/>
            </a:stretch>
          </p:blipFill>
          <p:spPr bwMode="auto">
            <a:xfrm>
              <a:off x="4953000" y="1066800"/>
              <a:ext cx="2286000" cy="1671111"/>
            </a:xfrm>
            <a:prstGeom prst="rect">
              <a:avLst/>
            </a:prstGeom>
            <a:noFill/>
            <a:ln w="9525">
              <a:noFill/>
              <a:miter lim="800000"/>
              <a:headEnd/>
              <a:tailEnd/>
            </a:ln>
          </p:spPr>
        </p:pic>
        <p:sp>
          <p:nvSpPr>
            <p:cNvPr id="155664" name="TextBox 39"/>
            <p:cNvSpPr txBox="1">
              <a:spLocks noChangeArrowheads="1"/>
            </p:cNvSpPr>
            <p:nvPr/>
          </p:nvSpPr>
          <p:spPr bwMode="auto">
            <a:xfrm>
              <a:off x="6705600" y="2362200"/>
              <a:ext cx="1669026" cy="369216"/>
            </a:xfrm>
            <a:prstGeom prst="rect">
              <a:avLst/>
            </a:prstGeom>
            <a:noFill/>
            <a:ln w="9525">
              <a:noFill/>
              <a:miter lim="800000"/>
              <a:headEnd/>
              <a:tailEnd/>
            </a:ln>
          </p:spPr>
          <p:txBody>
            <a:bodyPr wrap="none">
              <a:prstTxWarp prst="textNoShape">
                <a:avLst/>
              </a:prstTxWarp>
              <a:spAutoFit/>
            </a:bodyPr>
            <a:lstStyle/>
            <a:p>
              <a:r>
                <a:rPr lang="en-US"/>
                <a:t>1981: IBM 5150</a:t>
              </a:r>
            </a:p>
          </p:txBody>
        </p:sp>
      </p:grpSp>
      <p:grpSp>
        <p:nvGrpSpPr>
          <p:cNvPr id="9" name="Group 42"/>
          <p:cNvGrpSpPr>
            <a:grpSpLocks/>
          </p:cNvGrpSpPr>
          <p:nvPr/>
        </p:nvGrpSpPr>
        <p:grpSpPr bwMode="auto">
          <a:xfrm>
            <a:off x="6699250" y="1066801"/>
            <a:ext cx="3054350" cy="2122391"/>
            <a:chOff x="4419600" y="1066800"/>
            <a:chExt cx="3054048" cy="2121835"/>
          </a:xfrm>
        </p:grpSpPr>
        <p:sp>
          <p:nvSpPr>
            <p:cNvPr id="155661" name="TextBox 16"/>
            <p:cNvSpPr txBox="1">
              <a:spLocks noChangeArrowheads="1"/>
            </p:cNvSpPr>
            <p:nvPr/>
          </p:nvSpPr>
          <p:spPr bwMode="auto">
            <a:xfrm>
              <a:off x="4495800" y="2819400"/>
              <a:ext cx="1420442" cy="369235"/>
            </a:xfrm>
            <a:prstGeom prst="rect">
              <a:avLst/>
            </a:prstGeom>
            <a:noFill/>
            <a:ln w="9525">
              <a:noFill/>
              <a:miter lim="800000"/>
              <a:headEnd/>
              <a:tailEnd/>
            </a:ln>
          </p:spPr>
          <p:txBody>
            <a:bodyPr wrap="none">
              <a:prstTxWarp prst="textNoShape">
                <a:avLst/>
              </a:prstTxWarp>
              <a:spAutoFit/>
            </a:bodyPr>
            <a:lstStyle/>
            <a:p>
              <a:r>
                <a:rPr lang="en-US"/>
                <a:t>2007: iPhone</a:t>
              </a:r>
            </a:p>
          </p:txBody>
        </p:sp>
        <p:pic>
          <p:nvPicPr>
            <p:cNvPr id="155662" name="Picture 41"/>
            <p:cNvPicPr>
              <a:picLocks noChangeAspect="1"/>
            </p:cNvPicPr>
            <p:nvPr/>
          </p:nvPicPr>
          <p:blipFill>
            <a:blip r:embed="rId9"/>
            <a:srcRect/>
            <a:stretch>
              <a:fillRect/>
            </a:stretch>
          </p:blipFill>
          <p:spPr bwMode="auto">
            <a:xfrm>
              <a:off x="4419600" y="1066800"/>
              <a:ext cx="3054048" cy="1658664"/>
            </a:xfrm>
            <a:prstGeom prst="rect">
              <a:avLst/>
            </a:prstGeom>
            <a:noFill/>
            <a:ln w="9525">
              <a:noFill/>
              <a:miter lim="800000"/>
              <a:headEnd/>
              <a:tailEnd/>
            </a:ln>
          </p:spPr>
        </p:pic>
      </p:grpSp>
    </p:spTree>
    <p:extLst>
      <p:ext uri="{BB962C8B-B14F-4D97-AF65-F5344CB8AC3E}">
        <p14:creationId xmlns:p14="http://schemas.microsoft.com/office/powerpoint/2010/main" val="18669488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2"/>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4"/>
          <p:cNvSpPr>
            <a:spLocks noGrp="1" noChangeArrowheads="1"/>
          </p:cNvSpPr>
          <p:nvPr>
            <p:ph type="dt" sz="half" idx="10"/>
          </p:nvPr>
        </p:nvSpPr>
        <p:spPr>
          <a:ln/>
        </p:spPr>
        <p:txBody>
          <a:bodyPr/>
          <a:lstStyle/>
          <a:p>
            <a:r>
              <a:rPr lang="en-US"/>
              <a:t>Wilson Fung, Tor Aamodt</a:t>
            </a:r>
            <a:endParaRPr lang="en-US" altLang="en-US"/>
          </a:p>
        </p:txBody>
      </p:sp>
      <p:sp>
        <p:nvSpPr>
          <p:cNvPr id="84" name="Rectangle 5"/>
          <p:cNvSpPr>
            <a:spLocks noGrp="1" noChangeArrowheads="1"/>
          </p:cNvSpPr>
          <p:nvPr>
            <p:ph type="ftr" sz="quarter" idx="11"/>
          </p:nvPr>
        </p:nvSpPr>
        <p:spPr>
          <a:ln/>
        </p:spPr>
        <p:txBody>
          <a:bodyPr/>
          <a:lstStyle/>
          <a:p>
            <a:r>
              <a:rPr lang="en-US" altLang="en-US"/>
              <a:t>Thread Block Compaction</a:t>
            </a:r>
          </a:p>
        </p:txBody>
      </p:sp>
      <p:sp>
        <p:nvSpPr>
          <p:cNvPr id="85" name="Rectangle 6"/>
          <p:cNvSpPr>
            <a:spLocks noGrp="1" noChangeArrowheads="1"/>
          </p:cNvSpPr>
          <p:nvPr>
            <p:ph type="sldNum" sz="quarter" idx="12"/>
          </p:nvPr>
        </p:nvSpPr>
        <p:spPr>
          <a:ln/>
        </p:spPr>
        <p:txBody>
          <a:bodyPr/>
          <a:lstStyle/>
          <a:p>
            <a:pPr>
              <a:defRPr/>
            </a:pPr>
            <a:fld id="{C8966F24-28E5-4597-B2F7-625917FCBE37}" type="slidenum">
              <a:rPr lang="en-US" altLang="en-US"/>
              <a:pPr>
                <a:defRPr/>
              </a:pPr>
              <a:t>20</a:t>
            </a:fld>
            <a:endParaRPr lang="en-US" altLang="en-US"/>
          </a:p>
        </p:txBody>
      </p:sp>
      <p:sp>
        <p:nvSpPr>
          <p:cNvPr id="36866" name="Rectangle 2"/>
          <p:cNvSpPr>
            <a:spLocks noGrp="1" noChangeArrowheads="1"/>
          </p:cNvSpPr>
          <p:nvPr>
            <p:ph type="title"/>
          </p:nvPr>
        </p:nvSpPr>
        <p:spPr/>
        <p:txBody>
          <a:bodyPr/>
          <a:lstStyle/>
          <a:p>
            <a:r>
              <a:rPr lang="en-US" smtClean="0"/>
              <a:t>Thread Compactor</a:t>
            </a:r>
          </a:p>
        </p:txBody>
      </p:sp>
      <p:sp>
        <p:nvSpPr>
          <p:cNvPr id="36867" name="Rectangle 3"/>
          <p:cNvSpPr>
            <a:spLocks noGrp="1" noChangeArrowheads="1"/>
          </p:cNvSpPr>
          <p:nvPr>
            <p:ph type="body" idx="1"/>
          </p:nvPr>
        </p:nvSpPr>
        <p:spPr>
          <a:xfrm>
            <a:off x="1981200" y="1219200"/>
            <a:ext cx="8229600" cy="1676400"/>
          </a:xfrm>
        </p:spPr>
        <p:txBody>
          <a:bodyPr/>
          <a:lstStyle/>
          <a:p>
            <a:r>
              <a:rPr lang="en-US" smtClean="0"/>
              <a:t>Convert </a:t>
            </a:r>
            <a:r>
              <a:rPr lang="en-US" i="1" smtClean="0"/>
              <a:t>activemask </a:t>
            </a:r>
            <a:r>
              <a:rPr lang="en-US" smtClean="0"/>
              <a:t>from block-wide stack to </a:t>
            </a:r>
            <a:r>
              <a:rPr lang="en-US" i="1" smtClean="0"/>
              <a:t>thread IDs</a:t>
            </a:r>
            <a:r>
              <a:rPr lang="en-US" smtClean="0"/>
              <a:t> in warp buffer</a:t>
            </a:r>
          </a:p>
          <a:p>
            <a:r>
              <a:rPr lang="en-US" smtClean="0"/>
              <a:t>Array of Priority-Encoder</a:t>
            </a:r>
          </a:p>
        </p:txBody>
      </p:sp>
      <p:grpSp>
        <p:nvGrpSpPr>
          <p:cNvPr id="36901" name="Group 37"/>
          <p:cNvGrpSpPr>
            <a:grpSpLocks/>
          </p:cNvGrpSpPr>
          <p:nvPr/>
        </p:nvGrpSpPr>
        <p:grpSpPr bwMode="auto">
          <a:xfrm>
            <a:off x="3581400" y="3505200"/>
            <a:ext cx="933450" cy="1219200"/>
            <a:chOff x="1584" y="2496"/>
            <a:chExt cx="588" cy="768"/>
          </a:xfrm>
        </p:grpSpPr>
        <p:sp>
          <p:nvSpPr>
            <p:cNvPr id="36886" name="Rectangle 22"/>
            <p:cNvSpPr>
              <a:spLocks noChangeArrowheads="1"/>
            </p:cNvSpPr>
            <p:nvPr/>
          </p:nvSpPr>
          <p:spPr bwMode="auto">
            <a:xfrm>
              <a:off x="1632" y="2832"/>
              <a:ext cx="480" cy="240"/>
            </a:xfrm>
            <a:prstGeom prst="rect">
              <a:avLst/>
            </a:prstGeom>
            <a:solidFill>
              <a:srgbClr val="CCECFF"/>
            </a:solidFill>
            <a:ln w="38100">
              <a:solidFill>
                <a:schemeClr val="tx1"/>
              </a:solidFill>
              <a:miter lim="800000"/>
              <a:headEnd/>
              <a:tailEnd/>
            </a:ln>
            <a:effectLst/>
          </p:spPr>
          <p:txBody>
            <a:bodyPr wrap="none" anchor="ctr"/>
            <a:lstStyle/>
            <a:p>
              <a:pPr algn="ctr"/>
              <a:r>
                <a:rPr lang="en-US"/>
                <a:t>P-Enc</a:t>
              </a:r>
            </a:p>
          </p:txBody>
        </p:sp>
        <p:sp>
          <p:nvSpPr>
            <p:cNvPr id="36893" name="Rectangle 29"/>
            <p:cNvSpPr>
              <a:spLocks noChangeArrowheads="1"/>
            </p:cNvSpPr>
            <p:nvPr/>
          </p:nvSpPr>
          <p:spPr bwMode="auto">
            <a:xfrm>
              <a:off x="1584" y="2496"/>
              <a:ext cx="576" cy="192"/>
            </a:xfrm>
            <a:prstGeom prst="rect">
              <a:avLst/>
            </a:prstGeom>
            <a:noFill/>
            <a:ln w="38100">
              <a:solidFill>
                <a:schemeClr val="tx1"/>
              </a:solidFill>
              <a:miter lim="800000"/>
              <a:headEnd/>
              <a:tailEnd/>
            </a:ln>
            <a:effectLst/>
          </p:spPr>
          <p:txBody>
            <a:bodyPr wrap="none" anchor="ctr"/>
            <a:lstStyle/>
            <a:p>
              <a:endParaRPr lang="en-CA"/>
            </a:p>
          </p:txBody>
        </p:sp>
        <p:sp>
          <p:nvSpPr>
            <p:cNvPr id="36894" name="Line 30"/>
            <p:cNvSpPr>
              <a:spLocks noChangeShapeType="1"/>
            </p:cNvSpPr>
            <p:nvPr/>
          </p:nvSpPr>
          <p:spPr bwMode="auto">
            <a:xfrm>
              <a:off x="1872" y="3072"/>
              <a:ext cx="0" cy="192"/>
            </a:xfrm>
            <a:prstGeom prst="line">
              <a:avLst/>
            </a:prstGeom>
            <a:noFill/>
            <a:ln w="38100">
              <a:solidFill>
                <a:schemeClr val="tx1"/>
              </a:solidFill>
              <a:round/>
              <a:headEnd/>
              <a:tailEnd type="triangle" w="med" len="med"/>
            </a:ln>
            <a:effectLst/>
          </p:spPr>
          <p:txBody>
            <a:bodyPr/>
            <a:lstStyle/>
            <a:p>
              <a:endParaRPr lang="en-CA"/>
            </a:p>
          </p:txBody>
        </p:sp>
        <p:cxnSp>
          <p:nvCxnSpPr>
            <p:cNvPr id="36897" name="AutoShape 33"/>
            <p:cNvCxnSpPr>
              <a:cxnSpLocks noChangeShapeType="1"/>
              <a:stCxn id="36886" idx="2"/>
              <a:endCxn id="36893" idx="3"/>
            </p:cNvCxnSpPr>
            <p:nvPr/>
          </p:nvCxnSpPr>
          <p:spPr bwMode="auto">
            <a:xfrm rot="5400000" flipH="1" flipV="1">
              <a:off x="1776" y="2688"/>
              <a:ext cx="492" cy="300"/>
            </a:xfrm>
            <a:prstGeom prst="bentConnector4">
              <a:avLst>
                <a:gd name="adj1" fmla="val -8338"/>
                <a:gd name="adj2" fmla="val 113995"/>
              </a:avLst>
            </a:prstGeom>
            <a:noFill/>
            <a:ln w="38100">
              <a:solidFill>
                <a:schemeClr val="tx1"/>
              </a:solidFill>
              <a:miter lim="800000"/>
              <a:headEnd/>
              <a:tailEnd/>
            </a:ln>
            <a:effectLst/>
          </p:spPr>
        </p:cxnSp>
        <p:sp>
          <p:nvSpPr>
            <p:cNvPr id="36898" name="Line 34"/>
            <p:cNvSpPr>
              <a:spLocks noChangeShapeType="1"/>
            </p:cNvSpPr>
            <p:nvPr/>
          </p:nvSpPr>
          <p:spPr bwMode="auto">
            <a:xfrm>
              <a:off x="1680" y="2688"/>
              <a:ext cx="0" cy="144"/>
            </a:xfrm>
            <a:prstGeom prst="line">
              <a:avLst/>
            </a:prstGeom>
            <a:noFill/>
            <a:ln w="38100">
              <a:solidFill>
                <a:schemeClr val="tx1"/>
              </a:solidFill>
              <a:round/>
              <a:headEnd/>
              <a:tailEnd/>
            </a:ln>
            <a:effectLst/>
          </p:spPr>
          <p:txBody>
            <a:bodyPr/>
            <a:lstStyle/>
            <a:p>
              <a:endParaRPr lang="en-CA"/>
            </a:p>
          </p:txBody>
        </p:sp>
        <p:sp>
          <p:nvSpPr>
            <p:cNvPr id="36899" name="Line 35"/>
            <p:cNvSpPr>
              <a:spLocks noChangeShapeType="1"/>
            </p:cNvSpPr>
            <p:nvPr/>
          </p:nvSpPr>
          <p:spPr bwMode="auto">
            <a:xfrm>
              <a:off x="1872" y="2688"/>
              <a:ext cx="0" cy="144"/>
            </a:xfrm>
            <a:prstGeom prst="line">
              <a:avLst/>
            </a:prstGeom>
            <a:noFill/>
            <a:ln w="38100">
              <a:solidFill>
                <a:schemeClr val="tx1"/>
              </a:solidFill>
              <a:round/>
              <a:headEnd/>
              <a:tailEnd/>
            </a:ln>
            <a:effectLst/>
          </p:spPr>
          <p:txBody>
            <a:bodyPr/>
            <a:lstStyle/>
            <a:p>
              <a:endParaRPr lang="en-CA"/>
            </a:p>
          </p:txBody>
        </p:sp>
        <p:sp>
          <p:nvSpPr>
            <p:cNvPr id="36900" name="Line 36"/>
            <p:cNvSpPr>
              <a:spLocks noChangeShapeType="1"/>
            </p:cNvSpPr>
            <p:nvPr/>
          </p:nvSpPr>
          <p:spPr bwMode="auto">
            <a:xfrm>
              <a:off x="2064" y="2688"/>
              <a:ext cx="0" cy="144"/>
            </a:xfrm>
            <a:prstGeom prst="line">
              <a:avLst/>
            </a:prstGeom>
            <a:noFill/>
            <a:ln w="38100">
              <a:solidFill>
                <a:schemeClr val="tx1"/>
              </a:solidFill>
              <a:round/>
              <a:headEnd/>
              <a:tailEnd/>
            </a:ln>
            <a:effectLst/>
          </p:spPr>
          <p:txBody>
            <a:bodyPr/>
            <a:lstStyle/>
            <a:p>
              <a:endParaRPr lang="en-CA"/>
            </a:p>
          </p:txBody>
        </p:sp>
      </p:grpSp>
      <p:grpSp>
        <p:nvGrpSpPr>
          <p:cNvPr id="36902" name="Group 38"/>
          <p:cNvGrpSpPr>
            <a:grpSpLocks/>
          </p:cNvGrpSpPr>
          <p:nvPr/>
        </p:nvGrpSpPr>
        <p:grpSpPr bwMode="auto">
          <a:xfrm>
            <a:off x="4800600" y="3505200"/>
            <a:ext cx="933450" cy="1219200"/>
            <a:chOff x="1584" y="2496"/>
            <a:chExt cx="588" cy="768"/>
          </a:xfrm>
        </p:grpSpPr>
        <p:sp>
          <p:nvSpPr>
            <p:cNvPr id="36903" name="Rectangle 39"/>
            <p:cNvSpPr>
              <a:spLocks noChangeArrowheads="1"/>
            </p:cNvSpPr>
            <p:nvPr/>
          </p:nvSpPr>
          <p:spPr bwMode="auto">
            <a:xfrm>
              <a:off x="1632" y="2832"/>
              <a:ext cx="480" cy="240"/>
            </a:xfrm>
            <a:prstGeom prst="rect">
              <a:avLst/>
            </a:prstGeom>
            <a:solidFill>
              <a:srgbClr val="CCECFF"/>
            </a:solidFill>
            <a:ln w="38100">
              <a:solidFill>
                <a:schemeClr val="tx1"/>
              </a:solidFill>
              <a:miter lim="800000"/>
              <a:headEnd/>
              <a:tailEnd/>
            </a:ln>
            <a:effectLst/>
          </p:spPr>
          <p:txBody>
            <a:bodyPr wrap="none" anchor="ctr"/>
            <a:lstStyle/>
            <a:p>
              <a:pPr algn="ctr"/>
              <a:r>
                <a:rPr lang="en-US"/>
                <a:t>P-Enc</a:t>
              </a:r>
            </a:p>
          </p:txBody>
        </p:sp>
        <p:sp>
          <p:nvSpPr>
            <p:cNvPr id="36904" name="Rectangle 40"/>
            <p:cNvSpPr>
              <a:spLocks noChangeArrowheads="1"/>
            </p:cNvSpPr>
            <p:nvPr/>
          </p:nvSpPr>
          <p:spPr bwMode="auto">
            <a:xfrm>
              <a:off x="1584" y="2496"/>
              <a:ext cx="576" cy="192"/>
            </a:xfrm>
            <a:prstGeom prst="rect">
              <a:avLst/>
            </a:prstGeom>
            <a:noFill/>
            <a:ln w="38100">
              <a:solidFill>
                <a:schemeClr val="tx1"/>
              </a:solidFill>
              <a:miter lim="800000"/>
              <a:headEnd/>
              <a:tailEnd/>
            </a:ln>
            <a:effectLst/>
          </p:spPr>
          <p:txBody>
            <a:bodyPr wrap="none" anchor="ctr"/>
            <a:lstStyle/>
            <a:p>
              <a:endParaRPr lang="en-CA"/>
            </a:p>
          </p:txBody>
        </p:sp>
        <p:sp>
          <p:nvSpPr>
            <p:cNvPr id="36905" name="Line 41"/>
            <p:cNvSpPr>
              <a:spLocks noChangeShapeType="1"/>
            </p:cNvSpPr>
            <p:nvPr/>
          </p:nvSpPr>
          <p:spPr bwMode="auto">
            <a:xfrm>
              <a:off x="1872" y="3072"/>
              <a:ext cx="0" cy="192"/>
            </a:xfrm>
            <a:prstGeom prst="line">
              <a:avLst/>
            </a:prstGeom>
            <a:noFill/>
            <a:ln w="38100">
              <a:solidFill>
                <a:schemeClr val="tx1"/>
              </a:solidFill>
              <a:round/>
              <a:headEnd/>
              <a:tailEnd type="triangle" w="med" len="med"/>
            </a:ln>
            <a:effectLst/>
          </p:spPr>
          <p:txBody>
            <a:bodyPr/>
            <a:lstStyle/>
            <a:p>
              <a:endParaRPr lang="en-CA"/>
            </a:p>
          </p:txBody>
        </p:sp>
        <p:cxnSp>
          <p:nvCxnSpPr>
            <p:cNvPr id="36906" name="AutoShape 42"/>
            <p:cNvCxnSpPr>
              <a:cxnSpLocks noChangeShapeType="1"/>
              <a:stCxn id="36903" idx="2"/>
              <a:endCxn id="36904" idx="3"/>
            </p:cNvCxnSpPr>
            <p:nvPr/>
          </p:nvCxnSpPr>
          <p:spPr bwMode="auto">
            <a:xfrm rot="5400000" flipH="1" flipV="1">
              <a:off x="1776" y="2688"/>
              <a:ext cx="492" cy="300"/>
            </a:xfrm>
            <a:prstGeom prst="bentConnector4">
              <a:avLst>
                <a:gd name="adj1" fmla="val -8338"/>
                <a:gd name="adj2" fmla="val 113995"/>
              </a:avLst>
            </a:prstGeom>
            <a:noFill/>
            <a:ln w="38100">
              <a:solidFill>
                <a:schemeClr val="tx1"/>
              </a:solidFill>
              <a:miter lim="800000"/>
              <a:headEnd/>
              <a:tailEnd/>
            </a:ln>
            <a:effectLst/>
          </p:spPr>
        </p:cxnSp>
        <p:sp>
          <p:nvSpPr>
            <p:cNvPr id="36907" name="Line 43"/>
            <p:cNvSpPr>
              <a:spLocks noChangeShapeType="1"/>
            </p:cNvSpPr>
            <p:nvPr/>
          </p:nvSpPr>
          <p:spPr bwMode="auto">
            <a:xfrm>
              <a:off x="1680" y="2688"/>
              <a:ext cx="0" cy="144"/>
            </a:xfrm>
            <a:prstGeom prst="line">
              <a:avLst/>
            </a:prstGeom>
            <a:noFill/>
            <a:ln w="38100">
              <a:solidFill>
                <a:schemeClr val="tx1"/>
              </a:solidFill>
              <a:round/>
              <a:headEnd/>
              <a:tailEnd/>
            </a:ln>
            <a:effectLst/>
          </p:spPr>
          <p:txBody>
            <a:bodyPr/>
            <a:lstStyle/>
            <a:p>
              <a:endParaRPr lang="en-CA"/>
            </a:p>
          </p:txBody>
        </p:sp>
        <p:sp>
          <p:nvSpPr>
            <p:cNvPr id="36908" name="Line 44"/>
            <p:cNvSpPr>
              <a:spLocks noChangeShapeType="1"/>
            </p:cNvSpPr>
            <p:nvPr/>
          </p:nvSpPr>
          <p:spPr bwMode="auto">
            <a:xfrm>
              <a:off x="1872" y="2688"/>
              <a:ext cx="0" cy="144"/>
            </a:xfrm>
            <a:prstGeom prst="line">
              <a:avLst/>
            </a:prstGeom>
            <a:noFill/>
            <a:ln w="38100">
              <a:solidFill>
                <a:schemeClr val="tx1"/>
              </a:solidFill>
              <a:round/>
              <a:headEnd/>
              <a:tailEnd/>
            </a:ln>
            <a:effectLst/>
          </p:spPr>
          <p:txBody>
            <a:bodyPr/>
            <a:lstStyle/>
            <a:p>
              <a:endParaRPr lang="en-CA"/>
            </a:p>
          </p:txBody>
        </p:sp>
        <p:sp>
          <p:nvSpPr>
            <p:cNvPr id="36909" name="Line 45"/>
            <p:cNvSpPr>
              <a:spLocks noChangeShapeType="1"/>
            </p:cNvSpPr>
            <p:nvPr/>
          </p:nvSpPr>
          <p:spPr bwMode="auto">
            <a:xfrm>
              <a:off x="2064" y="2688"/>
              <a:ext cx="0" cy="144"/>
            </a:xfrm>
            <a:prstGeom prst="line">
              <a:avLst/>
            </a:prstGeom>
            <a:noFill/>
            <a:ln w="38100">
              <a:solidFill>
                <a:schemeClr val="tx1"/>
              </a:solidFill>
              <a:round/>
              <a:headEnd/>
              <a:tailEnd/>
            </a:ln>
            <a:effectLst/>
          </p:spPr>
          <p:txBody>
            <a:bodyPr/>
            <a:lstStyle/>
            <a:p>
              <a:endParaRPr lang="en-CA"/>
            </a:p>
          </p:txBody>
        </p:sp>
      </p:grpSp>
      <p:grpSp>
        <p:nvGrpSpPr>
          <p:cNvPr id="36910" name="Group 46"/>
          <p:cNvGrpSpPr>
            <a:grpSpLocks/>
          </p:cNvGrpSpPr>
          <p:nvPr/>
        </p:nvGrpSpPr>
        <p:grpSpPr bwMode="auto">
          <a:xfrm>
            <a:off x="6019800" y="3505200"/>
            <a:ext cx="933450" cy="1219200"/>
            <a:chOff x="1584" y="2496"/>
            <a:chExt cx="588" cy="768"/>
          </a:xfrm>
        </p:grpSpPr>
        <p:sp>
          <p:nvSpPr>
            <p:cNvPr id="36911" name="Rectangle 47"/>
            <p:cNvSpPr>
              <a:spLocks noChangeArrowheads="1"/>
            </p:cNvSpPr>
            <p:nvPr/>
          </p:nvSpPr>
          <p:spPr bwMode="auto">
            <a:xfrm>
              <a:off x="1632" y="2832"/>
              <a:ext cx="480" cy="240"/>
            </a:xfrm>
            <a:prstGeom prst="rect">
              <a:avLst/>
            </a:prstGeom>
            <a:solidFill>
              <a:srgbClr val="CCECFF"/>
            </a:solidFill>
            <a:ln w="38100">
              <a:solidFill>
                <a:schemeClr val="tx1"/>
              </a:solidFill>
              <a:miter lim="800000"/>
              <a:headEnd/>
              <a:tailEnd/>
            </a:ln>
            <a:effectLst/>
          </p:spPr>
          <p:txBody>
            <a:bodyPr wrap="none" anchor="ctr"/>
            <a:lstStyle/>
            <a:p>
              <a:pPr algn="ctr"/>
              <a:r>
                <a:rPr lang="en-US"/>
                <a:t>P-Enc</a:t>
              </a:r>
            </a:p>
          </p:txBody>
        </p:sp>
        <p:sp>
          <p:nvSpPr>
            <p:cNvPr id="36912" name="Rectangle 48"/>
            <p:cNvSpPr>
              <a:spLocks noChangeArrowheads="1"/>
            </p:cNvSpPr>
            <p:nvPr/>
          </p:nvSpPr>
          <p:spPr bwMode="auto">
            <a:xfrm>
              <a:off x="1584" y="2496"/>
              <a:ext cx="576" cy="192"/>
            </a:xfrm>
            <a:prstGeom prst="rect">
              <a:avLst/>
            </a:prstGeom>
            <a:noFill/>
            <a:ln w="38100">
              <a:solidFill>
                <a:schemeClr val="tx1"/>
              </a:solidFill>
              <a:miter lim="800000"/>
              <a:headEnd/>
              <a:tailEnd/>
            </a:ln>
            <a:effectLst/>
          </p:spPr>
          <p:txBody>
            <a:bodyPr wrap="none" anchor="ctr"/>
            <a:lstStyle/>
            <a:p>
              <a:endParaRPr lang="en-CA"/>
            </a:p>
          </p:txBody>
        </p:sp>
        <p:sp>
          <p:nvSpPr>
            <p:cNvPr id="36913" name="Line 49"/>
            <p:cNvSpPr>
              <a:spLocks noChangeShapeType="1"/>
            </p:cNvSpPr>
            <p:nvPr/>
          </p:nvSpPr>
          <p:spPr bwMode="auto">
            <a:xfrm>
              <a:off x="1872" y="3072"/>
              <a:ext cx="0" cy="192"/>
            </a:xfrm>
            <a:prstGeom prst="line">
              <a:avLst/>
            </a:prstGeom>
            <a:noFill/>
            <a:ln w="38100">
              <a:solidFill>
                <a:schemeClr val="tx1"/>
              </a:solidFill>
              <a:round/>
              <a:headEnd/>
              <a:tailEnd type="triangle" w="med" len="med"/>
            </a:ln>
            <a:effectLst/>
          </p:spPr>
          <p:txBody>
            <a:bodyPr/>
            <a:lstStyle/>
            <a:p>
              <a:endParaRPr lang="en-CA"/>
            </a:p>
          </p:txBody>
        </p:sp>
        <p:cxnSp>
          <p:nvCxnSpPr>
            <p:cNvPr id="36914" name="AutoShape 50"/>
            <p:cNvCxnSpPr>
              <a:cxnSpLocks noChangeShapeType="1"/>
              <a:stCxn id="36911" idx="2"/>
              <a:endCxn id="36912" idx="3"/>
            </p:cNvCxnSpPr>
            <p:nvPr/>
          </p:nvCxnSpPr>
          <p:spPr bwMode="auto">
            <a:xfrm rot="5400000" flipH="1" flipV="1">
              <a:off x="1776" y="2688"/>
              <a:ext cx="492" cy="300"/>
            </a:xfrm>
            <a:prstGeom prst="bentConnector4">
              <a:avLst>
                <a:gd name="adj1" fmla="val -8338"/>
                <a:gd name="adj2" fmla="val 113995"/>
              </a:avLst>
            </a:prstGeom>
            <a:noFill/>
            <a:ln w="38100">
              <a:solidFill>
                <a:schemeClr val="tx1"/>
              </a:solidFill>
              <a:miter lim="800000"/>
              <a:headEnd/>
              <a:tailEnd/>
            </a:ln>
            <a:effectLst/>
          </p:spPr>
        </p:cxnSp>
        <p:sp>
          <p:nvSpPr>
            <p:cNvPr id="36915" name="Line 51"/>
            <p:cNvSpPr>
              <a:spLocks noChangeShapeType="1"/>
            </p:cNvSpPr>
            <p:nvPr/>
          </p:nvSpPr>
          <p:spPr bwMode="auto">
            <a:xfrm>
              <a:off x="1680" y="2688"/>
              <a:ext cx="0" cy="144"/>
            </a:xfrm>
            <a:prstGeom prst="line">
              <a:avLst/>
            </a:prstGeom>
            <a:noFill/>
            <a:ln w="38100">
              <a:solidFill>
                <a:schemeClr val="tx1"/>
              </a:solidFill>
              <a:round/>
              <a:headEnd/>
              <a:tailEnd/>
            </a:ln>
            <a:effectLst/>
          </p:spPr>
          <p:txBody>
            <a:bodyPr/>
            <a:lstStyle/>
            <a:p>
              <a:endParaRPr lang="en-CA"/>
            </a:p>
          </p:txBody>
        </p:sp>
        <p:sp>
          <p:nvSpPr>
            <p:cNvPr id="36916" name="Line 52"/>
            <p:cNvSpPr>
              <a:spLocks noChangeShapeType="1"/>
            </p:cNvSpPr>
            <p:nvPr/>
          </p:nvSpPr>
          <p:spPr bwMode="auto">
            <a:xfrm>
              <a:off x="1872" y="2688"/>
              <a:ext cx="0" cy="144"/>
            </a:xfrm>
            <a:prstGeom prst="line">
              <a:avLst/>
            </a:prstGeom>
            <a:noFill/>
            <a:ln w="38100">
              <a:solidFill>
                <a:schemeClr val="tx1"/>
              </a:solidFill>
              <a:round/>
              <a:headEnd/>
              <a:tailEnd/>
            </a:ln>
            <a:effectLst/>
          </p:spPr>
          <p:txBody>
            <a:bodyPr/>
            <a:lstStyle/>
            <a:p>
              <a:endParaRPr lang="en-CA"/>
            </a:p>
          </p:txBody>
        </p:sp>
        <p:sp>
          <p:nvSpPr>
            <p:cNvPr id="36917" name="Line 53"/>
            <p:cNvSpPr>
              <a:spLocks noChangeShapeType="1"/>
            </p:cNvSpPr>
            <p:nvPr/>
          </p:nvSpPr>
          <p:spPr bwMode="auto">
            <a:xfrm>
              <a:off x="2064" y="2688"/>
              <a:ext cx="0" cy="144"/>
            </a:xfrm>
            <a:prstGeom prst="line">
              <a:avLst/>
            </a:prstGeom>
            <a:noFill/>
            <a:ln w="38100">
              <a:solidFill>
                <a:schemeClr val="tx1"/>
              </a:solidFill>
              <a:round/>
              <a:headEnd/>
              <a:tailEnd/>
            </a:ln>
            <a:effectLst/>
          </p:spPr>
          <p:txBody>
            <a:bodyPr/>
            <a:lstStyle/>
            <a:p>
              <a:endParaRPr lang="en-CA"/>
            </a:p>
          </p:txBody>
        </p:sp>
      </p:grpSp>
      <p:grpSp>
        <p:nvGrpSpPr>
          <p:cNvPr id="36918" name="Group 54"/>
          <p:cNvGrpSpPr>
            <a:grpSpLocks/>
          </p:cNvGrpSpPr>
          <p:nvPr/>
        </p:nvGrpSpPr>
        <p:grpSpPr bwMode="auto">
          <a:xfrm>
            <a:off x="7239000" y="3505200"/>
            <a:ext cx="933450" cy="1219200"/>
            <a:chOff x="1584" y="2496"/>
            <a:chExt cx="588" cy="768"/>
          </a:xfrm>
        </p:grpSpPr>
        <p:sp>
          <p:nvSpPr>
            <p:cNvPr id="36919" name="Rectangle 55"/>
            <p:cNvSpPr>
              <a:spLocks noChangeArrowheads="1"/>
            </p:cNvSpPr>
            <p:nvPr/>
          </p:nvSpPr>
          <p:spPr bwMode="auto">
            <a:xfrm>
              <a:off x="1632" y="2832"/>
              <a:ext cx="480" cy="240"/>
            </a:xfrm>
            <a:prstGeom prst="rect">
              <a:avLst/>
            </a:prstGeom>
            <a:solidFill>
              <a:srgbClr val="CCECFF"/>
            </a:solidFill>
            <a:ln w="38100">
              <a:solidFill>
                <a:schemeClr val="tx1"/>
              </a:solidFill>
              <a:miter lim="800000"/>
              <a:headEnd/>
              <a:tailEnd/>
            </a:ln>
            <a:effectLst/>
          </p:spPr>
          <p:txBody>
            <a:bodyPr wrap="none" anchor="ctr"/>
            <a:lstStyle/>
            <a:p>
              <a:pPr algn="ctr"/>
              <a:r>
                <a:rPr lang="en-US"/>
                <a:t>P-Enc</a:t>
              </a:r>
            </a:p>
          </p:txBody>
        </p:sp>
        <p:sp>
          <p:nvSpPr>
            <p:cNvPr id="36920" name="Rectangle 56"/>
            <p:cNvSpPr>
              <a:spLocks noChangeArrowheads="1"/>
            </p:cNvSpPr>
            <p:nvPr/>
          </p:nvSpPr>
          <p:spPr bwMode="auto">
            <a:xfrm>
              <a:off x="1584" y="2496"/>
              <a:ext cx="576" cy="192"/>
            </a:xfrm>
            <a:prstGeom prst="rect">
              <a:avLst/>
            </a:prstGeom>
            <a:noFill/>
            <a:ln w="38100">
              <a:solidFill>
                <a:schemeClr val="tx1"/>
              </a:solidFill>
              <a:miter lim="800000"/>
              <a:headEnd/>
              <a:tailEnd/>
            </a:ln>
            <a:effectLst/>
          </p:spPr>
          <p:txBody>
            <a:bodyPr wrap="none" anchor="ctr"/>
            <a:lstStyle/>
            <a:p>
              <a:endParaRPr lang="en-CA"/>
            </a:p>
          </p:txBody>
        </p:sp>
        <p:sp>
          <p:nvSpPr>
            <p:cNvPr id="36921" name="Line 57"/>
            <p:cNvSpPr>
              <a:spLocks noChangeShapeType="1"/>
            </p:cNvSpPr>
            <p:nvPr/>
          </p:nvSpPr>
          <p:spPr bwMode="auto">
            <a:xfrm>
              <a:off x="1872" y="3072"/>
              <a:ext cx="0" cy="192"/>
            </a:xfrm>
            <a:prstGeom prst="line">
              <a:avLst/>
            </a:prstGeom>
            <a:noFill/>
            <a:ln w="38100">
              <a:solidFill>
                <a:schemeClr val="tx1"/>
              </a:solidFill>
              <a:round/>
              <a:headEnd/>
              <a:tailEnd type="triangle" w="med" len="med"/>
            </a:ln>
            <a:effectLst/>
          </p:spPr>
          <p:txBody>
            <a:bodyPr/>
            <a:lstStyle/>
            <a:p>
              <a:endParaRPr lang="en-CA"/>
            </a:p>
          </p:txBody>
        </p:sp>
        <p:cxnSp>
          <p:nvCxnSpPr>
            <p:cNvPr id="36922" name="AutoShape 58"/>
            <p:cNvCxnSpPr>
              <a:cxnSpLocks noChangeShapeType="1"/>
              <a:stCxn id="36919" idx="2"/>
              <a:endCxn id="36920" idx="3"/>
            </p:cNvCxnSpPr>
            <p:nvPr/>
          </p:nvCxnSpPr>
          <p:spPr bwMode="auto">
            <a:xfrm rot="5400000" flipH="1" flipV="1">
              <a:off x="1776" y="2688"/>
              <a:ext cx="492" cy="300"/>
            </a:xfrm>
            <a:prstGeom prst="bentConnector4">
              <a:avLst>
                <a:gd name="adj1" fmla="val -8338"/>
                <a:gd name="adj2" fmla="val 113995"/>
              </a:avLst>
            </a:prstGeom>
            <a:noFill/>
            <a:ln w="38100">
              <a:solidFill>
                <a:schemeClr val="tx1"/>
              </a:solidFill>
              <a:miter lim="800000"/>
              <a:headEnd/>
              <a:tailEnd/>
            </a:ln>
            <a:effectLst/>
          </p:spPr>
        </p:cxnSp>
        <p:sp>
          <p:nvSpPr>
            <p:cNvPr id="36923" name="Line 59"/>
            <p:cNvSpPr>
              <a:spLocks noChangeShapeType="1"/>
            </p:cNvSpPr>
            <p:nvPr/>
          </p:nvSpPr>
          <p:spPr bwMode="auto">
            <a:xfrm>
              <a:off x="1680" y="2688"/>
              <a:ext cx="0" cy="144"/>
            </a:xfrm>
            <a:prstGeom prst="line">
              <a:avLst/>
            </a:prstGeom>
            <a:noFill/>
            <a:ln w="38100">
              <a:solidFill>
                <a:schemeClr val="tx1"/>
              </a:solidFill>
              <a:round/>
              <a:headEnd/>
              <a:tailEnd/>
            </a:ln>
            <a:effectLst/>
          </p:spPr>
          <p:txBody>
            <a:bodyPr/>
            <a:lstStyle/>
            <a:p>
              <a:endParaRPr lang="en-CA"/>
            </a:p>
          </p:txBody>
        </p:sp>
        <p:sp>
          <p:nvSpPr>
            <p:cNvPr id="36924" name="Line 60"/>
            <p:cNvSpPr>
              <a:spLocks noChangeShapeType="1"/>
            </p:cNvSpPr>
            <p:nvPr/>
          </p:nvSpPr>
          <p:spPr bwMode="auto">
            <a:xfrm>
              <a:off x="1872" y="2688"/>
              <a:ext cx="0" cy="144"/>
            </a:xfrm>
            <a:prstGeom prst="line">
              <a:avLst/>
            </a:prstGeom>
            <a:noFill/>
            <a:ln w="38100">
              <a:solidFill>
                <a:schemeClr val="tx1"/>
              </a:solidFill>
              <a:round/>
              <a:headEnd/>
              <a:tailEnd/>
            </a:ln>
            <a:effectLst/>
          </p:spPr>
          <p:txBody>
            <a:bodyPr/>
            <a:lstStyle/>
            <a:p>
              <a:endParaRPr lang="en-CA"/>
            </a:p>
          </p:txBody>
        </p:sp>
        <p:sp>
          <p:nvSpPr>
            <p:cNvPr id="36925" name="Line 61"/>
            <p:cNvSpPr>
              <a:spLocks noChangeShapeType="1"/>
            </p:cNvSpPr>
            <p:nvPr/>
          </p:nvSpPr>
          <p:spPr bwMode="auto">
            <a:xfrm>
              <a:off x="2064" y="2688"/>
              <a:ext cx="0" cy="144"/>
            </a:xfrm>
            <a:prstGeom prst="line">
              <a:avLst/>
            </a:prstGeom>
            <a:noFill/>
            <a:ln w="38100">
              <a:solidFill>
                <a:schemeClr val="tx1"/>
              </a:solidFill>
              <a:round/>
              <a:headEnd/>
              <a:tailEnd/>
            </a:ln>
            <a:effectLst/>
          </p:spPr>
          <p:txBody>
            <a:bodyPr/>
            <a:lstStyle/>
            <a:p>
              <a:endParaRPr lang="en-CA"/>
            </a:p>
          </p:txBody>
        </p:sp>
      </p:grpSp>
      <p:grpSp>
        <p:nvGrpSpPr>
          <p:cNvPr id="36929" name="Group 65"/>
          <p:cNvGrpSpPr>
            <a:grpSpLocks/>
          </p:cNvGrpSpPr>
          <p:nvPr/>
        </p:nvGrpSpPr>
        <p:grpSpPr bwMode="auto">
          <a:xfrm>
            <a:off x="3886200" y="4724400"/>
            <a:ext cx="3962400" cy="304800"/>
            <a:chOff x="1488" y="3264"/>
            <a:chExt cx="2496" cy="192"/>
          </a:xfrm>
        </p:grpSpPr>
        <p:sp>
          <p:nvSpPr>
            <p:cNvPr id="36895" name="Rectangle 31"/>
            <p:cNvSpPr>
              <a:spLocks noChangeArrowheads="1"/>
            </p:cNvSpPr>
            <p:nvPr/>
          </p:nvSpPr>
          <p:spPr bwMode="auto">
            <a:xfrm>
              <a:off x="1488" y="3264"/>
              <a:ext cx="192" cy="192"/>
            </a:xfrm>
            <a:prstGeom prst="rect">
              <a:avLst/>
            </a:prstGeom>
            <a:solidFill>
              <a:srgbClr val="CCFFCC"/>
            </a:solidFill>
            <a:ln w="9525">
              <a:solidFill>
                <a:schemeClr val="tx1"/>
              </a:solidFill>
              <a:miter lim="800000"/>
              <a:headEnd/>
              <a:tailEnd/>
            </a:ln>
            <a:effectLst/>
          </p:spPr>
          <p:txBody>
            <a:bodyPr wrap="none" anchor="ctr"/>
            <a:lstStyle/>
            <a:p>
              <a:pPr algn="ctr"/>
              <a:r>
                <a:rPr lang="en-US" b="1">
                  <a:solidFill>
                    <a:srgbClr val="0000FF"/>
                  </a:solidFill>
                </a:rPr>
                <a:t>1</a:t>
              </a:r>
            </a:p>
          </p:txBody>
        </p:sp>
        <p:sp>
          <p:nvSpPr>
            <p:cNvPr id="36926" name="Rectangle 62"/>
            <p:cNvSpPr>
              <a:spLocks noChangeArrowheads="1"/>
            </p:cNvSpPr>
            <p:nvPr/>
          </p:nvSpPr>
          <p:spPr bwMode="auto">
            <a:xfrm>
              <a:off x="2256" y="3264"/>
              <a:ext cx="192" cy="192"/>
            </a:xfrm>
            <a:prstGeom prst="rect">
              <a:avLst/>
            </a:prstGeom>
            <a:solidFill>
              <a:srgbClr val="CCFFCC"/>
            </a:solidFill>
            <a:ln w="9525">
              <a:solidFill>
                <a:schemeClr val="tx1"/>
              </a:solidFill>
              <a:miter lim="800000"/>
              <a:headEnd/>
              <a:tailEnd/>
            </a:ln>
            <a:effectLst/>
          </p:spPr>
          <p:txBody>
            <a:bodyPr wrap="none" anchor="ctr"/>
            <a:lstStyle/>
            <a:p>
              <a:pPr algn="ctr"/>
              <a:r>
                <a:rPr lang="en-US" b="1">
                  <a:solidFill>
                    <a:srgbClr val="0000FF"/>
                  </a:solidFill>
                </a:rPr>
                <a:t>2</a:t>
              </a:r>
            </a:p>
          </p:txBody>
        </p:sp>
        <p:sp>
          <p:nvSpPr>
            <p:cNvPr id="36927" name="Rectangle 63"/>
            <p:cNvSpPr>
              <a:spLocks noChangeArrowheads="1"/>
            </p:cNvSpPr>
            <p:nvPr/>
          </p:nvSpPr>
          <p:spPr bwMode="auto">
            <a:xfrm>
              <a:off x="3024" y="3264"/>
              <a:ext cx="192" cy="192"/>
            </a:xfrm>
            <a:prstGeom prst="rect">
              <a:avLst/>
            </a:prstGeom>
            <a:solidFill>
              <a:srgbClr val="CCFFCC"/>
            </a:solidFill>
            <a:ln w="9525">
              <a:solidFill>
                <a:schemeClr val="tx1"/>
              </a:solidFill>
              <a:miter lim="800000"/>
              <a:headEnd/>
              <a:tailEnd/>
            </a:ln>
            <a:effectLst/>
          </p:spPr>
          <p:txBody>
            <a:bodyPr wrap="none" anchor="ctr"/>
            <a:lstStyle/>
            <a:p>
              <a:pPr algn="ctr"/>
              <a:r>
                <a:rPr lang="en-US" b="1">
                  <a:solidFill>
                    <a:srgbClr val="FF3300"/>
                  </a:solidFill>
                </a:rPr>
                <a:t>7</a:t>
              </a:r>
            </a:p>
          </p:txBody>
        </p:sp>
        <p:sp>
          <p:nvSpPr>
            <p:cNvPr id="36928" name="Rectangle 64"/>
            <p:cNvSpPr>
              <a:spLocks noChangeArrowheads="1"/>
            </p:cNvSpPr>
            <p:nvPr/>
          </p:nvSpPr>
          <p:spPr bwMode="auto">
            <a:xfrm>
              <a:off x="3792" y="3264"/>
              <a:ext cx="192" cy="192"/>
            </a:xfrm>
            <a:prstGeom prst="rect">
              <a:avLst/>
            </a:prstGeom>
            <a:solidFill>
              <a:srgbClr val="CCFFCC"/>
            </a:solidFill>
            <a:ln w="9525">
              <a:solidFill>
                <a:schemeClr val="tx1"/>
              </a:solidFill>
              <a:miter lim="800000"/>
              <a:headEnd/>
              <a:tailEnd/>
            </a:ln>
            <a:effectLst/>
          </p:spPr>
          <p:txBody>
            <a:bodyPr wrap="none" anchor="ctr"/>
            <a:lstStyle/>
            <a:p>
              <a:pPr algn="ctr"/>
              <a:r>
                <a:rPr lang="en-US" b="1">
                  <a:solidFill>
                    <a:srgbClr val="FF3300"/>
                  </a:solidFill>
                </a:rPr>
                <a:t>8</a:t>
              </a:r>
            </a:p>
          </p:txBody>
        </p:sp>
      </p:grpSp>
      <p:grpSp>
        <p:nvGrpSpPr>
          <p:cNvPr id="36930" name="Group 66"/>
          <p:cNvGrpSpPr>
            <a:grpSpLocks/>
          </p:cNvGrpSpPr>
          <p:nvPr/>
        </p:nvGrpSpPr>
        <p:grpSpPr bwMode="auto">
          <a:xfrm>
            <a:off x="3886200" y="4724400"/>
            <a:ext cx="3962400" cy="304800"/>
            <a:chOff x="1488" y="3264"/>
            <a:chExt cx="2496" cy="192"/>
          </a:xfrm>
        </p:grpSpPr>
        <p:sp>
          <p:nvSpPr>
            <p:cNvPr id="36931" name="Rectangle 67"/>
            <p:cNvSpPr>
              <a:spLocks noChangeArrowheads="1"/>
            </p:cNvSpPr>
            <p:nvPr/>
          </p:nvSpPr>
          <p:spPr bwMode="auto">
            <a:xfrm>
              <a:off x="1488" y="3264"/>
              <a:ext cx="192" cy="192"/>
            </a:xfrm>
            <a:prstGeom prst="rect">
              <a:avLst/>
            </a:prstGeom>
            <a:solidFill>
              <a:srgbClr val="CCFFCC"/>
            </a:solidFill>
            <a:ln w="9525">
              <a:solidFill>
                <a:schemeClr val="tx1"/>
              </a:solidFill>
              <a:miter lim="800000"/>
              <a:headEnd/>
              <a:tailEnd/>
            </a:ln>
            <a:effectLst/>
          </p:spPr>
          <p:txBody>
            <a:bodyPr wrap="none" anchor="ctr"/>
            <a:lstStyle/>
            <a:p>
              <a:pPr algn="ctr"/>
              <a:r>
                <a:rPr lang="en-US" b="1">
                  <a:solidFill>
                    <a:srgbClr val="FF3300"/>
                  </a:solidFill>
                </a:rPr>
                <a:t>5</a:t>
              </a:r>
            </a:p>
          </p:txBody>
        </p:sp>
        <p:sp>
          <p:nvSpPr>
            <p:cNvPr id="36932" name="Rectangle 68"/>
            <p:cNvSpPr>
              <a:spLocks noChangeArrowheads="1"/>
            </p:cNvSpPr>
            <p:nvPr/>
          </p:nvSpPr>
          <p:spPr bwMode="auto">
            <a:xfrm>
              <a:off x="2256" y="3264"/>
              <a:ext cx="192" cy="192"/>
            </a:xfrm>
            <a:prstGeom prst="rect">
              <a:avLst/>
            </a:prstGeom>
            <a:solidFill>
              <a:srgbClr val="CCFFCC"/>
            </a:solidFill>
            <a:ln w="9525">
              <a:solidFill>
                <a:schemeClr val="tx1"/>
              </a:solidFill>
              <a:miter lim="800000"/>
              <a:headEnd/>
              <a:tailEnd/>
            </a:ln>
            <a:effectLst/>
          </p:spPr>
          <p:txBody>
            <a:bodyPr wrap="none" anchor="ctr"/>
            <a:lstStyle/>
            <a:p>
              <a:pPr algn="ctr"/>
              <a:r>
                <a:rPr lang="en-US" b="1"/>
                <a:t>--</a:t>
              </a:r>
            </a:p>
          </p:txBody>
        </p:sp>
        <p:sp>
          <p:nvSpPr>
            <p:cNvPr id="36933" name="Rectangle 69"/>
            <p:cNvSpPr>
              <a:spLocks noChangeArrowheads="1"/>
            </p:cNvSpPr>
            <p:nvPr/>
          </p:nvSpPr>
          <p:spPr bwMode="auto">
            <a:xfrm>
              <a:off x="3024" y="3264"/>
              <a:ext cx="192" cy="192"/>
            </a:xfrm>
            <a:prstGeom prst="rect">
              <a:avLst/>
            </a:prstGeom>
            <a:solidFill>
              <a:srgbClr val="CCFFCC"/>
            </a:solidFill>
            <a:ln w="9525">
              <a:solidFill>
                <a:schemeClr val="tx1"/>
              </a:solidFill>
              <a:miter lim="800000"/>
              <a:headEnd/>
              <a:tailEnd/>
            </a:ln>
            <a:effectLst/>
          </p:spPr>
          <p:txBody>
            <a:bodyPr wrap="none" anchor="ctr"/>
            <a:lstStyle/>
            <a:p>
              <a:pPr algn="ctr"/>
              <a:r>
                <a:rPr lang="en-US" b="1">
                  <a:solidFill>
                    <a:srgbClr val="CC6600"/>
                  </a:solidFill>
                </a:rPr>
                <a:t>11</a:t>
              </a:r>
            </a:p>
          </p:txBody>
        </p:sp>
        <p:sp>
          <p:nvSpPr>
            <p:cNvPr id="36934" name="Rectangle 70"/>
            <p:cNvSpPr>
              <a:spLocks noChangeArrowheads="1"/>
            </p:cNvSpPr>
            <p:nvPr/>
          </p:nvSpPr>
          <p:spPr bwMode="auto">
            <a:xfrm>
              <a:off x="3792" y="3264"/>
              <a:ext cx="192" cy="192"/>
            </a:xfrm>
            <a:prstGeom prst="rect">
              <a:avLst/>
            </a:prstGeom>
            <a:solidFill>
              <a:srgbClr val="CCFFCC"/>
            </a:solidFill>
            <a:ln w="9525">
              <a:solidFill>
                <a:schemeClr val="tx1"/>
              </a:solidFill>
              <a:miter lim="800000"/>
              <a:headEnd/>
              <a:tailEnd/>
            </a:ln>
            <a:effectLst/>
          </p:spPr>
          <p:txBody>
            <a:bodyPr wrap="none" anchor="ctr"/>
            <a:lstStyle/>
            <a:p>
              <a:pPr algn="ctr"/>
              <a:r>
                <a:rPr lang="en-US" b="1">
                  <a:solidFill>
                    <a:srgbClr val="CC6600"/>
                  </a:solidFill>
                </a:rPr>
                <a:t>12</a:t>
              </a:r>
            </a:p>
          </p:txBody>
        </p:sp>
      </p:grpSp>
      <p:grpSp>
        <p:nvGrpSpPr>
          <p:cNvPr id="36955" name="Group 91"/>
          <p:cNvGrpSpPr>
            <a:grpSpLocks/>
          </p:cNvGrpSpPr>
          <p:nvPr/>
        </p:nvGrpSpPr>
        <p:grpSpPr bwMode="auto">
          <a:xfrm>
            <a:off x="3581400" y="3048000"/>
            <a:ext cx="4572000" cy="304800"/>
            <a:chOff x="1104" y="1920"/>
            <a:chExt cx="2880" cy="192"/>
          </a:xfrm>
        </p:grpSpPr>
        <p:grpSp>
          <p:nvGrpSpPr>
            <p:cNvPr id="36887" name="Group 23"/>
            <p:cNvGrpSpPr>
              <a:grpSpLocks/>
            </p:cNvGrpSpPr>
            <p:nvPr/>
          </p:nvGrpSpPr>
          <p:grpSpPr bwMode="auto">
            <a:xfrm>
              <a:off x="1680" y="1920"/>
              <a:ext cx="768" cy="192"/>
              <a:chOff x="1680" y="1920"/>
              <a:chExt cx="768" cy="192"/>
            </a:xfrm>
          </p:grpSpPr>
          <p:sp>
            <p:nvSpPr>
              <p:cNvPr id="36871" name="Rectangle 57"/>
              <p:cNvSpPr>
                <a:spLocks noChangeArrowheads="1"/>
              </p:cNvSpPr>
              <p:nvPr/>
            </p:nvSpPr>
            <p:spPr bwMode="auto">
              <a:xfrm>
                <a:off x="1680" y="1920"/>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1</a:t>
                </a:r>
              </a:p>
            </p:txBody>
          </p:sp>
          <p:sp>
            <p:nvSpPr>
              <p:cNvPr id="36872" name="Rectangle 58"/>
              <p:cNvSpPr>
                <a:spLocks noChangeArrowheads="1"/>
              </p:cNvSpPr>
              <p:nvPr/>
            </p:nvSpPr>
            <p:spPr bwMode="auto">
              <a:xfrm>
                <a:off x="1872" y="1920"/>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2</a:t>
                </a:r>
              </a:p>
            </p:txBody>
          </p:sp>
          <p:sp>
            <p:nvSpPr>
              <p:cNvPr id="36873" name="Rectangle 59"/>
              <p:cNvSpPr>
                <a:spLocks noChangeArrowheads="1"/>
              </p:cNvSpPr>
              <p:nvPr/>
            </p:nvSpPr>
            <p:spPr bwMode="auto">
              <a:xfrm>
                <a:off x="2064" y="1920"/>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sp>
            <p:nvSpPr>
              <p:cNvPr id="36874" name="Rectangle 60"/>
              <p:cNvSpPr>
                <a:spLocks noChangeArrowheads="1"/>
              </p:cNvSpPr>
              <p:nvPr/>
            </p:nvSpPr>
            <p:spPr bwMode="auto">
              <a:xfrm>
                <a:off x="2256" y="1920"/>
                <a:ext cx="192" cy="192"/>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grpSp>
        <p:grpSp>
          <p:nvGrpSpPr>
            <p:cNvPr id="36888" name="Group 24"/>
            <p:cNvGrpSpPr>
              <a:grpSpLocks/>
            </p:cNvGrpSpPr>
            <p:nvPr/>
          </p:nvGrpSpPr>
          <p:grpSpPr bwMode="auto">
            <a:xfrm>
              <a:off x="2448" y="1920"/>
              <a:ext cx="768" cy="192"/>
              <a:chOff x="2448" y="1920"/>
              <a:chExt cx="768" cy="192"/>
            </a:xfrm>
          </p:grpSpPr>
          <p:sp>
            <p:nvSpPr>
              <p:cNvPr id="36875" name="Rectangle 61"/>
              <p:cNvSpPr>
                <a:spLocks noChangeArrowheads="1"/>
              </p:cNvSpPr>
              <p:nvPr/>
            </p:nvSpPr>
            <p:spPr bwMode="auto">
              <a:xfrm>
                <a:off x="2448" y="1920"/>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5</a:t>
                </a:r>
              </a:p>
            </p:txBody>
          </p:sp>
          <p:sp>
            <p:nvSpPr>
              <p:cNvPr id="36876" name="Rectangle 62"/>
              <p:cNvSpPr>
                <a:spLocks noChangeArrowheads="1"/>
              </p:cNvSpPr>
              <p:nvPr/>
            </p:nvSpPr>
            <p:spPr bwMode="auto">
              <a:xfrm>
                <a:off x="2640" y="1920"/>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a:t>
                </a:r>
              </a:p>
            </p:txBody>
          </p:sp>
          <p:sp>
            <p:nvSpPr>
              <p:cNvPr id="36877" name="Rectangle 63"/>
              <p:cNvSpPr>
                <a:spLocks noChangeArrowheads="1"/>
              </p:cNvSpPr>
              <p:nvPr/>
            </p:nvSpPr>
            <p:spPr bwMode="auto">
              <a:xfrm>
                <a:off x="2832" y="1920"/>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7</a:t>
                </a:r>
              </a:p>
            </p:txBody>
          </p:sp>
          <p:sp>
            <p:nvSpPr>
              <p:cNvPr id="36878" name="Rectangle 64"/>
              <p:cNvSpPr>
                <a:spLocks noChangeArrowheads="1"/>
              </p:cNvSpPr>
              <p:nvPr/>
            </p:nvSpPr>
            <p:spPr bwMode="auto">
              <a:xfrm>
                <a:off x="3024" y="1920"/>
                <a:ext cx="192" cy="192"/>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8</a:t>
                </a:r>
              </a:p>
            </p:txBody>
          </p:sp>
        </p:grpSp>
        <p:grpSp>
          <p:nvGrpSpPr>
            <p:cNvPr id="36889" name="Group 25"/>
            <p:cNvGrpSpPr>
              <a:grpSpLocks/>
            </p:cNvGrpSpPr>
            <p:nvPr/>
          </p:nvGrpSpPr>
          <p:grpSpPr bwMode="auto">
            <a:xfrm>
              <a:off x="3216" y="1920"/>
              <a:ext cx="768" cy="192"/>
              <a:chOff x="3216" y="1920"/>
              <a:chExt cx="768" cy="192"/>
            </a:xfrm>
          </p:grpSpPr>
          <p:sp>
            <p:nvSpPr>
              <p:cNvPr id="36879" name="Rectangle 65"/>
              <p:cNvSpPr>
                <a:spLocks noChangeArrowheads="1"/>
              </p:cNvSpPr>
              <p:nvPr/>
            </p:nvSpPr>
            <p:spPr bwMode="auto">
              <a:xfrm>
                <a:off x="3216" y="1920"/>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sp>
            <p:nvSpPr>
              <p:cNvPr id="36880" name="Rectangle 66"/>
              <p:cNvSpPr>
                <a:spLocks noChangeArrowheads="1"/>
              </p:cNvSpPr>
              <p:nvPr/>
            </p:nvSpPr>
            <p:spPr bwMode="auto">
              <a:xfrm>
                <a:off x="3408" y="1920"/>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sp>
            <p:nvSpPr>
              <p:cNvPr id="36881" name="Rectangle 67"/>
              <p:cNvSpPr>
                <a:spLocks noChangeArrowheads="1"/>
              </p:cNvSpPr>
              <p:nvPr/>
            </p:nvSpPr>
            <p:spPr bwMode="auto">
              <a:xfrm>
                <a:off x="3600" y="1920"/>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11</a:t>
                </a:r>
              </a:p>
            </p:txBody>
          </p:sp>
          <p:sp>
            <p:nvSpPr>
              <p:cNvPr id="36882" name="Rectangle 68"/>
              <p:cNvSpPr>
                <a:spLocks noChangeArrowheads="1"/>
              </p:cNvSpPr>
              <p:nvPr/>
            </p:nvSpPr>
            <p:spPr bwMode="auto">
              <a:xfrm>
                <a:off x="3792" y="1920"/>
                <a:ext cx="192" cy="192"/>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12</a:t>
                </a:r>
              </a:p>
            </p:txBody>
          </p:sp>
        </p:grpSp>
        <p:sp>
          <p:nvSpPr>
            <p:cNvPr id="36941" name="Rectangle 55"/>
            <p:cNvSpPr>
              <a:spLocks noChangeArrowheads="1"/>
            </p:cNvSpPr>
            <p:nvPr/>
          </p:nvSpPr>
          <p:spPr bwMode="auto">
            <a:xfrm>
              <a:off x="1104" y="1920"/>
              <a:ext cx="288" cy="192"/>
            </a:xfrm>
            <a:prstGeom prst="rect">
              <a:avLst/>
            </a:prstGeom>
            <a:solidFill>
              <a:schemeClr val="bg1"/>
            </a:solidFill>
            <a:ln w="9525">
              <a:solidFill>
                <a:schemeClr val="tx1"/>
              </a:solidFill>
              <a:miter lim="800000"/>
              <a:headEnd/>
              <a:tailEnd/>
            </a:ln>
          </p:spPr>
          <p:txBody>
            <a:bodyPr wrap="none" anchor="ctr"/>
            <a:lstStyle/>
            <a:p>
              <a:pPr algn="ctr"/>
              <a:r>
                <a:rPr lang="en-US"/>
                <a:t>C</a:t>
              </a:r>
            </a:p>
          </p:txBody>
        </p:sp>
        <p:sp>
          <p:nvSpPr>
            <p:cNvPr id="36942" name="Rectangle 56"/>
            <p:cNvSpPr>
              <a:spLocks noChangeArrowheads="1"/>
            </p:cNvSpPr>
            <p:nvPr/>
          </p:nvSpPr>
          <p:spPr bwMode="auto">
            <a:xfrm>
              <a:off x="1392" y="1920"/>
              <a:ext cx="288" cy="192"/>
            </a:xfrm>
            <a:prstGeom prst="rect">
              <a:avLst/>
            </a:prstGeom>
            <a:solidFill>
              <a:schemeClr val="bg1"/>
            </a:solidFill>
            <a:ln w="9525">
              <a:solidFill>
                <a:schemeClr val="tx1"/>
              </a:solidFill>
              <a:miter lim="800000"/>
              <a:headEnd/>
              <a:tailEnd/>
            </a:ln>
          </p:spPr>
          <p:txBody>
            <a:bodyPr wrap="none" anchor="ctr"/>
            <a:lstStyle/>
            <a:p>
              <a:pPr algn="ctr"/>
              <a:r>
                <a:rPr lang="en-US"/>
                <a:t>E</a:t>
              </a:r>
            </a:p>
          </p:txBody>
        </p:sp>
      </p:grpSp>
      <p:sp>
        <p:nvSpPr>
          <p:cNvPr id="36943" name="Rectangle 57"/>
          <p:cNvSpPr>
            <a:spLocks noChangeArrowheads="1"/>
          </p:cNvSpPr>
          <p:nvPr/>
        </p:nvSpPr>
        <p:spPr bwMode="auto">
          <a:xfrm>
            <a:off x="3581400" y="3505200"/>
            <a:ext cx="304800" cy="304800"/>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1</a:t>
            </a:r>
          </a:p>
        </p:txBody>
      </p:sp>
      <p:sp>
        <p:nvSpPr>
          <p:cNvPr id="36944" name="Rectangle 58"/>
          <p:cNvSpPr>
            <a:spLocks noChangeArrowheads="1"/>
          </p:cNvSpPr>
          <p:nvPr/>
        </p:nvSpPr>
        <p:spPr bwMode="auto">
          <a:xfrm>
            <a:off x="4800600" y="3505200"/>
            <a:ext cx="304800" cy="304800"/>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2</a:t>
            </a:r>
          </a:p>
        </p:txBody>
      </p:sp>
      <p:sp>
        <p:nvSpPr>
          <p:cNvPr id="36945" name="Rectangle 59"/>
          <p:cNvSpPr>
            <a:spLocks noChangeArrowheads="1"/>
          </p:cNvSpPr>
          <p:nvPr/>
        </p:nvSpPr>
        <p:spPr bwMode="auto">
          <a:xfrm>
            <a:off x="6019800" y="3505200"/>
            <a:ext cx="304800" cy="304800"/>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sp>
        <p:nvSpPr>
          <p:cNvPr id="36946" name="Rectangle 60"/>
          <p:cNvSpPr>
            <a:spLocks noChangeArrowheads="1"/>
          </p:cNvSpPr>
          <p:nvPr/>
        </p:nvSpPr>
        <p:spPr bwMode="auto">
          <a:xfrm>
            <a:off x="7239000" y="3505200"/>
            <a:ext cx="304800" cy="304800"/>
          </a:xfrm>
          <a:prstGeom prst="rect">
            <a:avLst/>
          </a:prstGeom>
          <a:solidFill>
            <a:srgbClr val="CCFFFF"/>
          </a:solidFill>
          <a:ln w="9525">
            <a:solidFill>
              <a:schemeClr val="tx1"/>
            </a:solidFill>
            <a:miter lim="800000"/>
            <a:headEnd/>
            <a:tailEnd/>
          </a:ln>
        </p:spPr>
        <p:txBody>
          <a:bodyPr wrap="none" anchor="ctr"/>
          <a:lstStyle/>
          <a:p>
            <a:pPr algn="ctr"/>
            <a:r>
              <a:rPr lang="en-US" b="1">
                <a:solidFill>
                  <a:srgbClr val="0033CC"/>
                </a:solidFill>
              </a:rPr>
              <a:t>--</a:t>
            </a:r>
          </a:p>
        </p:txBody>
      </p:sp>
      <p:sp>
        <p:nvSpPr>
          <p:cNvPr id="36947" name="Rectangle 61"/>
          <p:cNvSpPr>
            <a:spLocks noChangeArrowheads="1"/>
          </p:cNvSpPr>
          <p:nvPr/>
        </p:nvSpPr>
        <p:spPr bwMode="auto">
          <a:xfrm>
            <a:off x="3886200" y="3505200"/>
            <a:ext cx="304800" cy="304800"/>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5</a:t>
            </a:r>
          </a:p>
        </p:txBody>
      </p:sp>
      <p:sp>
        <p:nvSpPr>
          <p:cNvPr id="36948" name="Rectangle 62"/>
          <p:cNvSpPr>
            <a:spLocks noChangeArrowheads="1"/>
          </p:cNvSpPr>
          <p:nvPr/>
        </p:nvSpPr>
        <p:spPr bwMode="auto">
          <a:xfrm>
            <a:off x="5105400" y="3505200"/>
            <a:ext cx="304800" cy="304800"/>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a:t>
            </a:r>
          </a:p>
        </p:txBody>
      </p:sp>
      <p:sp>
        <p:nvSpPr>
          <p:cNvPr id="36949" name="Rectangle 63"/>
          <p:cNvSpPr>
            <a:spLocks noChangeArrowheads="1"/>
          </p:cNvSpPr>
          <p:nvPr/>
        </p:nvSpPr>
        <p:spPr bwMode="auto">
          <a:xfrm>
            <a:off x="6324600" y="3505200"/>
            <a:ext cx="304800" cy="304800"/>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7</a:t>
            </a:r>
          </a:p>
        </p:txBody>
      </p:sp>
      <p:sp>
        <p:nvSpPr>
          <p:cNvPr id="36950" name="Rectangle 64"/>
          <p:cNvSpPr>
            <a:spLocks noChangeArrowheads="1"/>
          </p:cNvSpPr>
          <p:nvPr/>
        </p:nvSpPr>
        <p:spPr bwMode="auto">
          <a:xfrm>
            <a:off x="7543800" y="3505200"/>
            <a:ext cx="304800" cy="304800"/>
          </a:xfrm>
          <a:prstGeom prst="rect">
            <a:avLst/>
          </a:prstGeom>
          <a:solidFill>
            <a:srgbClr val="FFCCCC"/>
          </a:solidFill>
          <a:ln w="9525">
            <a:solidFill>
              <a:schemeClr val="tx1"/>
            </a:solidFill>
            <a:miter lim="800000"/>
            <a:headEnd/>
            <a:tailEnd/>
          </a:ln>
        </p:spPr>
        <p:txBody>
          <a:bodyPr wrap="none" anchor="ctr"/>
          <a:lstStyle/>
          <a:p>
            <a:pPr algn="ctr"/>
            <a:r>
              <a:rPr lang="en-US" b="1">
                <a:solidFill>
                  <a:srgbClr val="FF0000"/>
                </a:solidFill>
              </a:rPr>
              <a:t>8</a:t>
            </a:r>
          </a:p>
        </p:txBody>
      </p:sp>
      <p:sp>
        <p:nvSpPr>
          <p:cNvPr id="36951" name="Rectangle 65"/>
          <p:cNvSpPr>
            <a:spLocks noChangeArrowheads="1"/>
          </p:cNvSpPr>
          <p:nvPr/>
        </p:nvSpPr>
        <p:spPr bwMode="auto">
          <a:xfrm>
            <a:off x="4191000" y="3505200"/>
            <a:ext cx="304800" cy="304800"/>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sp>
        <p:nvSpPr>
          <p:cNvPr id="36952" name="Rectangle 66"/>
          <p:cNvSpPr>
            <a:spLocks noChangeArrowheads="1"/>
          </p:cNvSpPr>
          <p:nvPr/>
        </p:nvSpPr>
        <p:spPr bwMode="auto">
          <a:xfrm>
            <a:off x="5410200" y="3505200"/>
            <a:ext cx="304800" cy="304800"/>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a:t>
            </a:r>
          </a:p>
        </p:txBody>
      </p:sp>
      <p:sp>
        <p:nvSpPr>
          <p:cNvPr id="36953" name="Rectangle 67"/>
          <p:cNvSpPr>
            <a:spLocks noChangeArrowheads="1"/>
          </p:cNvSpPr>
          <p:nvPr/>
        </p:nvSpPr>
        <p:spPr bwMode="auto">
          <a:xfrm>
            <a:off x="6629400" y="3505200"/>
            <a:ext cx="304800" cy="304800"/>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11</a:t>
            </a:r>
          </a:p>
        </p:txBody>
      </p:sp>
      <p:sp>
        <p:nvSpPr>
          <p:cNvPr id="36954" name="Rectangle 68"/>
          <p:cNvSpPr>
            <a:spLocks noChangeArrowheads="1"/>
          </p:cNvSpPr>
          <p:nvPr/>
        </p:nvSpPr>
        <p:spPr bwMode="auto">
          <a:xfrm>
            <a:off x="7848600" y="3505200"/>
            <a:ext cx="304800" cy="304800"/>
          </a:xfrm>
          <a:prstGeom prst="rect">
            <a:avLst/>
          </a:prstGeom>
          <a:solidFill>
            <a:srgbClr val="FFFF99"/>
          </a:solidFill>
          <a:ln w="9525">
            <a:solidFill>
              <a:schemeClr val="tx1"/>
            </a:solidFill>
            <a:miter lim="800000"/>
            <a:headEnd/>
            <a:tailEnd/>
          </a:ln>
        </p:spPr>
        <p:txBody>
          <a:bodyPr wrap="none" anchor="ctr"/>
          <a:lstStyle/>
          <a:p>
            <a:pPr algn="ctr"/>
            <a:r>
              <a:rPr lang="en-US" b="1">
                <a:solidFill>
                  <a:srgbClr val="CC6600"/>
                </a:solidFill>
              </a:rPr>
              <a:t>12</a:t>
            </a:r>
          </a:p>
        </p:txBody>
      </p:sp>
      <p:grpSp>
        <p:nvGrpSpPr>
          <p:cNvPr id="36961" name="Group 97"/>
          <p:cNvGrpSpPr>
            <a:grpSpLocks/>
          </p:cNvGrpSpPr>
          <p:nvPr/>
        </p:nvGrpSpPr>
        <p:grpSpPr bwMode="auto">
          <a:xfrm>
            <a:off x="8763000" y="5486400"/>
            <a:ext cx="1752600" cy="304800"/>
            <a:chOff x="4560" y="3456"/>
            <a:chExt cx="1104" cy="192"/>
          </a:xfrm>
        </p:grpSpPr>
        <p:sp>
          <p:nvSpPr>
            <p:cNvPr id="36957" name="Rectangle 90"/>
            <p:cNvSpPr>
              <a:spLocks noChangeArrowheads="1"/>
            </p:cNvSpPr>
            <p:nvPr/>
          </p:nvSpPr>
          <p:spPr bwMode="auto">
            <a:xfrm>
              <a:off x="4800" y="3456"/>
              <a:ext cx="864" cy="192"/>
            </a:xfrm>
            <a:prstGeom prst="rect">
              <a:avLst/>
            </a:prstGeom>
            <a:solidFill>
              <a:srgbClr val="CCFFCC"/>
            </a:solidFill>
            <a:ln w="9525">
              <a:solidFill>
                <a:schemeClr val="tx1"/>
              </a:solidFill>
              <a:miter lim="800000"/>
              <a:headEnd/>
              <a:tailEnd/>
            </a:ln>
          </p:spPr>
          <p:txBody>
            <a:bodyPr wrap="none" anchor="ctr"/>
            <a:lstStyle/>
            <a:p>
              <a:pPr algn="ctr"/>
              <a:r>
                <a:rPr lang="en-US" b="1">
                  <a:solidFill>
                    <a:srgbClr val="0033CC"/>
                  </a:solidFill>
                </a:rPr>
                <a:t>1  2  </a:t>
              </a:r>
              <a:r>
                <a:rPr lang="en-US" b="1">
                  <a:solidFill>
                    <a:srgbClr val="FF0000"/>
                  </a:solidFill>
                </a:rPr>
                <a:t>7  8</a:t>
              </a:r>
            </a:p>
          </p:txBody>
        </p:sp>
        <p:sp>
          <p:nvSpPr>
            <p:cNvPr id="36958" name="Rectangle 91"/>
            <p:cNvSpPr>
              <a:spLocks noChangeArrowheads="1"/>
            </p:cNvSpPr>
            <p:nvPr/>
          </p:nvSpPr>
          <p:spPr bwMode="auto">
            <a:xfrm>
              <a:off x="4560" y="3456"/>
              <a:ext cx="240" cy="192"/>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C</a:t>
              </a:r>
            </a:p>
          </p:txBody>
        </p:sp>
      </p:grpSp>
      <p:grpSp>
        <p:nvGrpSpPr>
          <p:cNvPr id="36962" name="Group 98"/>
          <p:cNvGrpSpPr>
            <a:grpSpLocks/>
          </p:cNvGrpSpPr>
          <p:nvPr/>
        </p:nvGrpSpPr>
        <p:grpSpPr bwMode="auto">
          <a:xfrm>
            <a:off x="8763000" y="5791200"/>
            <a:ext cx="1752600" cy="304800"/>
            <a:chOff x="4560" y="3648"/>
            <a:chExt cx="1104" cy="192"/>
          </a:xfrm>
        </p:grpSpPr>
        <p:sp>
          <p:nvSpPr>
            <p:cNvPr id="36959" name="Rectangle 92"/>
            <p:cNvSpPr>
              <a:spLocks noChangeArrowheads="1"/>
            </p:cNvSpPr>
            <p:nvPr/>
          </p:nvSpPr>
          <p:spPr bwMode="auto">
            <a:xfrm>
              <a:off x="4800" y="3648"/>
              <a:ext cx="864" cy="192"/>
            </a:xfrm>
            <a:prstGeom prst="rect">
              <a:avLst/>
            </a:prstGeom>
            <a:solidFill>
              <a:srgbClr val="CCFFCC"/>
            </a:solidFill>
            <a:ln w="9525">
              <a:solidFill>
                <a:schemeClr val="tx1"/>
              </a:solidFill>
              <a:miter lim="800000"/>
              <a:headEnd/>
              <a:tailEnd/>
            </a:ln>
          </p:spPr>
          <p:txBody>
            <a:bodyPr wrap="none" anchor="ctr"/>
            <a:lstStyle/>
            <a:p>
              <a:pPr algn="ctr"/>
              <a:r>
                <a:rPr lang="en-US" b="1">
                  <a:solidFill>
                    <a:srgbClr val="FF0000"/>
                  </a:solidFill>
                </a:rPr>
                <a:t> 5</a:t>
              </a:r>
              <a:r>
                <a:rPr lang="en-US" b="1"/>
                <a:t> -- </a:t>
              </a:r>
              <a:r>
                <a:rPr lang="en-US" b="1">
                  <a:solidFill>
                    <a:srgbClr val="CC6600"/>
                  </a:solidFill>
                </a:rPr>
                <a:t>11 12</a:t>
              </a:r>
            </a:p>
          </p:txBody>
        </p:sp>
        <p:sp>
          <p:nvSpPr>
            <p:cNvPr id="36960" name="Rectangle 93"/>
            <p:cNvSpPr>
              <a:spLocks noChangeArrowheads="1"/>
            </p:cNvSpPr>
            <p:nvPr/>
          </p:nvSpPr>
          <p:spPr bwMode="auto">
            <a:xfrm>
              <a:off x="4560" y="3648"/>
              <a:ext cx="240" cy="192"/>
            </a:xfrm>
            <a:prstGeom prst="rect">
              <a:avLst/>
            </a:prstGeom>
            <a:solidFill>
              <a:srgbClr val="CCFFCC"/>
            </a:solidFill>
            <a:ln w="9525">
              <a:solidFill>
                <a:schemeClr val="tx1"/>
              </a:solidFill>
              <a:miter lim="800000"/>
              <a:headEnd/>
              <a:tailEnd/>
            </a:ln>
          </p:spPr>
          <p:txBody>
            <a:bodyPr wrap="none" anchor="ctr"/>
            <a:lstStyle/>
            <a:p>
              <a:pPr algn="ctr"/>
              <a:r>
                <a:rPr lang="en-US" b="1">
                  <a:latin typeface="Courier New" pitchFamily="49" charset="0"/>
                </a:rPr>
                <a:t>C</a:t>
              </a:r>
            </a:p>
          </p:txBody>
        </p:sp>
      </p:grpSp>
      <p:sp>
        <p:nvSpPr>
          <p:cNvPr id="36963" name="Text Box 99"/>
          <p:cNvSpPr txBox="1">
            <a:spLocks noChangeArrowheads="1"/>
          </p:cNvSpPr>
          <p:nvPr/>
        </p:nvSpPr>
        <p:spPr bwMode="auto">
          <a:xfrm>
            <a:off x="8915401" y="5105400"/>
            <a:ext cx="1323439" cy="369332"/>
          </a:xfrm>
          <a:prstGeom prst="rect">
            <a:avLst/>
          </a:prstGeom>
          <a:noFill/>
          <a:ln w="9525">
            <a:noFill/>
            <a:miter lim="800000"/>
            <a:headEnd/>
            <a:tailEnd/>
          </a:ln>
          <a:effectLst/>
        </p:spPr>
        <p:txBody>
          <a:bodyPr wrap="none">
            <a:spAutoFit/>
          </a:bodyPr>
          <a:lstStyle/>
          <a:p>
            <a:r>
              <a:rPr lang="en-US"/>
              <a:t>Warp Buffer</a:t>
            </a:r>
          </a:p>
        </p:txBody>
      </p:sp>
    </p:spTree>
    <p:extLst>
      <p:ext uri="{BB962C8B-B14F-4D97-AF65-F5344CB8AC3E}">
        <p14:creationId xmlns:p14="http://schemas.microsoft.com/office/powerpoint/2010/main" val="14341515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9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6955"/>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369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9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94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94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94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94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9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9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95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95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95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9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929"/>
                                        </p:tgtEl>
                                        <p:attrNameLst>
                                          <p:attrName>style.visibility</p:attrName>
                                        </p:attrNameLst>
                                      </p:cBhvr>
                                      <p:to>
                                        <p:strVal val="visible"/>
                                      </p:to>
                                    </p:set>
                                  </p:childTnLst>
                                </p:cTn>
                              </p:par>
                              <p:par>
                                <p:cTn id="39" presetID="9" presetClass="emph" presetSubtype="0" grpId="1" nodeType="withEffect">
                                  <p:stCondLst>
                                    <p:cond delay="0"/>
                                  </p:stCondLst>
                                  <p:childTnLst>
                                    <p:set>
                                      <p:cBhvr rctx="PPT">
                                        <p:cTn id="40" dur="indefinite"/>
                                        <p:tgtEl>
                                          <p:spTgt spid="36943"/>
                                        </p:tgtEl>
                                        <p:attrNameLst>
                                          <p:attrName>style.opacity</p:attrName>
                                        </p:attrNameLst>
                                      </p:cBhvr>
                                      <p:to>
                                        <p:strVal val="0.25"/>
                                      </p:to>
                                    </p:set>
                                    <p:animEffect filter="image" prLst="opacity: 0.25">
                                      <p:cBhvr rctx="IE">
                                        <p:cTn id="41" dur="indefinite"/>
                                        <p:tgtEl>
                                          <p:spTgt spid="36943"/>
                                        </p:tgtEl>
                                      </p:cBhvr>
                                    </p:animEffect>
                                  </p:childTnLst>
                                </p:cTn>
                              </p:par>
                              <p:par>
                                <p:cTn id="42" presetID="9" presetClass="emph" presetSubtype="0" grpId="1" nodeType="withEffect">
                                  <p:stCondLst>
                                    <p:cond delay="0"/>
                                  </p:stCondLst>
                                  <p:childTnLst>
                                    <p:set>
                                      <p:cBhvr rctx="PPT">
                                        <p:cTn id="43" dur="indefinite"/>
                                        <p:tgtEl>
                                          <p:spTgt spid="36944"/>
                                        </p:tgtEl>
                                        <p:attrNameLst>
                                          <p:attrName>style.opacity</p:attrName>
                                        </p:attrNameLst>
                                      </p:cBhvr>
                                      <p:to>
                                        <p:strVal val="0.25"/>
                                      </p:to>
                                    </p:set>
                                    <p:animEffect filter="image" prLst="opacity: 0.25">
                                      <p:cBhvr rctx="IE">
                                        <p:cTn id="44" dur="indefinite"/>
                                        <p:tgtEl>
                                          <p:spTgt spid="36944"/>
                                        </p:tgtEl>
                                      </p:cBhvr>
                                    </p:animEffect>
                                  </p:childTnLst>
                                </p:cTn>
                              </p:par>
                              <p:par>
                                <p:cTn id="45" presetID="9" presetClass="emph" presetSubtype="0" grpId="1" nodeType="withEffect">
                                  <p:stCondLst>
                                    <p:cond delay="0"/>
                                  </p:stCondLst>
                                  <p:childTnLst>
                                    <p:set>
                                      <p:cBhvr rctx="PPT">
                                        <p:cTn id="46" dur="indefinite"/>
                                        <p:tgtEl>
                                          <p:spTgt spid="36949"/>
                                        </p:tgtEl>
                                        <p:attrNameLst>
                                          <p:attrName>style.opacity</p:attrName>
                                        </p:attrNameLst>
                                      </p:cBhvr>
                                      <p:to>
                                        <p:strVal val="0.25"/>
                                      </p:to>
                                    </p:set>
                                    <p:animEffect filter="image" prLst="opacity: 0.25">
                                      <p:cBhvr rctx="IE">
                                        <p:cTn id="47" dur="indefinite"/>
                                        <p:tgtEl>
                                          <p:spTgt spid="36949"/>
                                        </p:tgtEl>
                                      </p:cBhvr>
                                    </p:animEffect>
                                  </p:childTnLst>
                                </p:cTn>
                              </p:par>
                              <p:par>
                                <p:cTn id="48" presetID="9" presetClass="emph" presetSubtype="0" grpId="1" nodeType="withEffect">
                                  <p:stCondLst>
                                    <p:cond delay="0"/>
                                  </p:stCondLst>
                                  <p:childTnLst>
                                    <p:set>
                                      <p:cBhvr rctx="PPT">
                                        <p:cTn id="49" dur="indefinite"/>
                                        <p:tgtEl>
                                          <p:spTgt spid="36950"/>
                                        </p:tgtEl>
                                        <p:attrNameLst>
                                          <p:attrName>style.opacity</p:attrName>
                                        </p:attrNameLst>
                                      </p:cBhvr>
                                      <p:to>
                                        <p:strVal val="0.25"/>
                                      </p:to>
                                    </p:set>
                                    <p:animEffect filter="image" prLst="opacity: 0.25">
                                      <p:cBhvr rctx="IE">
                                        <p:cTn id="50" dur="indefinite"/>
                                        <p:tgtEl>
                                          <p:spTgt spid="3695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6961"/>
                                        </p:tgtEl>
                                        <p:attrNameLst>
                                          <p:attrName>style.visibility</p:attrName>
                                        </p:attrNameLst>
                                      </p:cBhvr>
                                      <p:to>
                                        <p:strVal val="visible"/>
                                      </p:to>
                                    </p:set>
                                    <p:animEffect transition="in" filter="fade">
                                      <p:cBhvr>
                                        <p:cTn id="55" dur="500"/>
                                        <p:tgtEl>
                                          <p:spTgt spid="36961"/>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36930"/>
                                        </p:tgtEl>
                                        <p:attrNameLst>
                                          <p:attrName>style.visibility</p:attrName>
                                        </p:attrNameLst>
                                      </p:cBhvr>
                                      <p:to>
                                        <p:strVal val="visible"/>
                                      </p:to>
                                    </p:set>
                                  </p:childTnLst>
                                </p:cTn>
                              </p:par>
                              <p:par>
                                <p:cTn id="60" presetID="9" presetClass="emph" presetSubtype="0" grpId="1" nodeType="withEffect">
                                  <p:stCondLst>
                                    <p:cond delay="0"/>
                                  </p:stCondLst>
                                  <p:childTnLst>
                                    <p:set>
                                      <p:cBhvr rctx="PPT">
                                        <p:cTn id="61" dur="indefinite"/>
                                        <p:tgtEl>
                                          <p:spTgt spid="36947"/>
                                        </p:tgtEl>
                                        <p:attrNameLst>
                                          <p:attrName>style.opacity</p:attrName>
                                        </p:attrNameLst>
                                      </p:cBhvr>
                                      <p:to>
                                        <p:strVal val="0.25"/>
                                      </p:to>
                                    </p:set>
                                    <p:animEffect filter="image" prLst="opacity: 0.25">
                                      <p:cBhvr rctx="IE">
                                        <p:cTn id="62" dur="indefinite"/>
                                        <p:tgtEl>
                                          <p:spTgt spid="36947"/>
                                        </p:tgtEl>
                                      </p:cBhvr>
                                    </p:animEffect>
                                  </p:childTnLst>
                                </p:cTn>
                              </p:par>
                              <p:par>
                                <p:cTn id="63" presetID="9" presetClass="emph" presetSubtype="0" grpId="1" nodeType="withEffect">
                                  <p:stCondLst>
                                    <p:cond delay="0"/>
                                  </p:stCondLst>
                                  <p:childTnLst>
                                    <p:set>
                                      <p:cBhvr rctx="PPT">
                                        <p:cTn id="64" dur="indefinite"/>
                                        <p:tgtEl>
                                          <p:spTgt spid="36953"/>
                                        </p:tgtEl>
                                        <p:attrNameLst>
                                          <p:attrName>style.opacity</p:attrName>
                                        </p:attrNameLst>
                                      </p:cBhvr>
                                      <p:to>
                                        <p:strVal val="0.25"/>
                                      </p:to>
                                    </p:set>
                                    <p:animEffect filter="image" prLst="opacity: 0.25">
                                      <p:cBhvr rctx="IE">
                                        <p:cTn id="65" dur="indefinite"/>
                                        <p:tgtEl>
                                          <p:spTgt spid="36953"/>
                                        </p:tgtEl>
                                      </p:cBhvr>
                                    </p:animEffect>
                                  </p:childTnLst>
                                </p:cTn>
                              </p:par>
                              <p:par>
                                <p:cTn id="66" presetID="9" presetClass="emph" presetSubtype="0" grpId="1" nodeType="withEffect">
                                  <p:stCondLst>
                                    <p:cond delay="0"/>
                                  </p:stCondLst>
                                  <p:childTnLst>
                                    <p:set>
                                      <p:cBhvr rctx="PPT">
                                        <p:cTn id="67" dur="indefinite"/>
                                        <p:tgtEl>
                                          <p:spTgt spid="36954"/>
                                        </p:tgtEl>
                                        <p:attrNameLst>
                                          <p:attrName>style.opacity</p:attrName>
                                        </p:attrNameLst>
                                      </p:cBhvr>
                                      <p:to>
                                        <p:strVal val="0.25"/>
                                      </p:to>
                                    </p:set>
                                    <p:animEffect filter="image" prLst="opacity: 0.25">
                                      <p:cBhvr rctx="IE">
                                        <p:cTn id="68" dur="indefinite"/>
                                        <p:tgtEl>
                                          <p:spTgt spid="36954"/>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6962"/>
                                        </p:tgtEl>
                                        <p:attrNameLst>
                                          <p:attrName>style.visibility</p:attrName>
                                        </p:attrNameLst>
                                      </p:cBhvr>
                                      <p:to>
                                        <p:strVal val="visible"/>
                                      </p:to>
                                    </p:set>
                                    <p:animEffect transition="in" filter="fade">
                                      <p:cBhvr>
                                        <p:cTn id="73" dur="500"/>
                                        <p:tgtEl>
                                          <p:spTgt spid="36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943" grpId="0" animBg="1"/>
      <p:bldP spid="36943" grpId="1" animBg="1"/>
      <p:bldP spid="36944" grpId="0" animBg="1"/>
      <p:bldP spid="36944" grpId="1" animBg="1"/>
      <p:bldP spid="36945" grpId="0" animBg="1"/>
      <p:bldP spid="36946" grpId="0" animBg="1"/>
      <p:bldP spid="36947" grpId="0" animBg="1"/>
      <p:bldP spid="36947" grpId="1" animBg="1"/>
      <p:bldP spid="36948" grpId="0" animBg="1"/>
      <p:bldP spid="36949" grpId="0" animBg="1"/>
      <p:bldP spid="36949" grpId="1" animBg="1"/>
      <p:bldP spid="36950" grpId="0" animBg="1"/>
      <p:bldP spid="36950" grpId="1" animBg="1"/>
      <p:bldP spid="36951" grpId="0" animBg="1"/>
      <p:bldP spid="36952" grpId="0" animBg="1"/>
      <p:bldP spid="36953" grpId="0" animBg="1"/>
      <p:bldP spid="36953" grpId="1" animBg="1"/>
      <p:bldP spid="36954" grpId="0" animBg="1"/>
      <p:bldP spid="3695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Rectangle 4"/>
          <p:cNvSpPr>
            <a:spLocks noGrp="1" noChangeArrowheads="1"/>
          </p:cNvSpPr>
          <p:nvPr>
            <p:ph type="dt" sz="half" idx="10"/>
          </p:nvPr>
        </p:nvSpPr>
        <p:spPr>
          <a:ln/>
        </p:spPr>
        <p:txBody>
          <a:bodyPr/>
          <a:lstStyle/>
          <a:p>
            <a:r>
              <a:rPr lang="en-US"/>
              <a:t>Wilson Fung, Tor Aamodt</a:t>
            </a:r>
            <a:endParaRPr lang="en-US" altLang="en-US"/>
          </a:p>
        </p:txBody>
      </p:sp>
      <p:sp>
        <p:nvSpPr>
          <p:cNvPr id="161" name="Rectangle 5"/>
          <p:cNvSpPr>
            <a:spLocks noGrp="1" noChangeArrowheads="1"/>
          </p:cNvSpPr>
          <p:nvPr>
            <p:ph type="ftr" sz="quarter" idx="11"/>
          </p:nvPr>
        </p:nvSpPr>
        <p:spPr>
          <a:ln/>
        </p:spPr>
        <p:txBody>
          <a:bodyPr/>
          <a:lstStyle/>
          <a:p>
            <a:r>
              <a:rPr lang="en-US" altLang="en-US"/>
              <a:t>Thread Block Compaction</a:t>
            </a:r>
          </a:p>
        </p:txBody>
      </p:sp>
      <p:sp>
        <p:nvSpPr>
          <p:cNvPr id="162" name="Rectangle 6"/>
          <p:cNvSpPr>
            <a:spLocks noGrp="1" noChangeArrowheads="1"/>
          </p:cNvSpPr>
          <p:nvPr>
            <p:ph type="sldNum" sz="quarter" idx="12"/>
          </p:nvPr>
        </p:nvSpPr>
        <p:spPr>
          <a:ln/>
        </p:spPr>
        <p:txBody>
          <a:bodyPr/>
          <a:lstStyle/>
          <a:p>
            <a:pPr>
              <a:defRPr/>
            </a:pPr>
            <a:fld id="{3226B5FD-DFBC-4108-9797-ED93A54EBE86}" type="slidenum">
              <a:rPr lang="en-US" altLang="en-US"/>
              <a:pPr>
                <a:defRPr/>
              </a:pPr>
              <a:t>21</a:t>
            </a:fld>
            <a:endParaRPr lang="en-US" altLang="en-US"/>
          </a:p>
        </p:txBody>
      </p:sp>
      <p:grpSp>
        <p:nvGrpSpPr>
          <p:cNvPr id="42157" name="Group 173"/>
          <p:cNvGrpSpPr>
            <a:grpSpLocks/>
          </p:cNvGrpSpPr>
          <p:nvPr/>
        </p:nvGrpSpPr>
        <p:grpSpPr bwMode="auto">
          <a:xfrm>
            <a:off x="2000250" y="3429001"/>
            <a:ext cx="6172200" cy="2735263"/>
            <a:chOff x="300" y="2160"/>
            <a:chExt cx="3888" cy="1723"/>
          </a:xfrm>
        </p:grpSpPr>
        <p:sp>
          <p:nvSpPr>
            <p:cNvPr id="42002" name="AutoShape 18"/>
            <p:cNvSpPr>
              <a:spLocks noChangeAspect="1" noChangeArrowheads="1" noTextEdit="1"/>
            </p:cNvSpPr>
            <p:nvPr/>
          </p:nvSpPr>
          <p:spPr bwMode="auto">
            <a:xfrm>
              <a:off x="300" y="2160"/>
              <a:ext cx="3888" cy="1723"/>
            </a:xfrm>
            <a:prstGeom prst="rect">
              <a:avLst/>
            </a:prstGeom>
            <a:noFill/>
            <a:ln w="9525">
              <a:noFill/>
              <a:miter lim="800000"/>
              <a:headEnd/>
              <a:tailEnd/>
            </a:ln>
          </p:spPr>
          <p:txBody>
            <a:bodyPr/>
            <a:lstStyle/>
            <a:p>
              <a:endParaRPr lang="en-CA"/>
            </a:p>
          </p:txBody>
        </p:sp>
        <p:sp>
          <p:nvSpPr>
            <p:cNvPr id="42004" name="Rectangle 20"/>
            <p:cNvSpPr>
              <a:spLocks noChangeArrowheads="1"/>
            </p:cNvSpPr>
            <p:nvPr/>
          </p:nvSpPr>
          <p:spPr bwMode="auto">
            <a:xfrm>
              <a:off x="1112" y="2205"/>
              <a:ext cx="2905" cy="830"/>
            </a:xfrm>
            <a:prstGeom prst="rect">
              <a:avLst/>
            </a:prstGeom>
            <a:noFill/>
            <a:ln w="9525">
              <a:noFill/>
              <a:miter lim="800000"/>
              <a:headEnd/>
              <a:tailEnd/>
            </a:ln>
          </p:spPr>
          <p:txBody>
            <a:bodyPr/>
            <a:lstStyle/>
            <a:p>
              <a:endParaRPr lang="en-CA"/>
            </a:p>
          </p:txBody>
        </p:sp>
        <p:sp>
          <p:nvSpPr>
            <p:cNvPr id="42005" name="Rectangle 21"/>
            <p:cNvSpPr>
              <a:spLocks noChangeArrowheads="1"/>
            </p:cNvSpPr>
            <p:nvPr/>
          </p:nvSpPr>
          <p:spPr bwMode="auto">
            <a:xfrm>
              <a:off x="1527" y="2205"/>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06" name="Rectangle 22"/>
            <p:cNvSpPr>
              <a:spLocks noChangeArrowheads="1"/>
            </p:cNvSpPr>
            <p:nvPr/>
          </p:nvSpPr>
          <p:spPr bwMode="auto">
            <a:xfrm>
              <a:off x="1527" y="2259"/>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07" name="Rectangle 23"/>
            <p:cNvSpPr>
              <a:spLocks noChangeArrowheads="1"/>
            </p:cNvSpPr>
            <p:nvPr/>
          </p:nvSpPr>
          <p:spPr bwMode="auto">
            <a:xfrm>
              <a:off x="1527" y="2313"/>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08" name="Rectangle 24"/>
            <p:cNvSpPr>
              <a:spLocks noChangeArrowheads="1"/>
            </p:cNvSpPr>
            <p:nvPr/>
          </p:nvSpPr>
          <p:spPr bwMode="auto">
            <a:xfrm>
              <a:off x="1527" y="2367"/>
              <a:ext cx="9" cy="19"/>
            </a:xfrm>
            <a:prstGeom prst="rect">
              <a:avLst/>
            </a:prstGeom>
            <a:solidFill>
              <a:srgbClr val="000000"/>
            </a:solidFill>
            <a:ln w="0">
              <a:solidFill>
                <a:srgbClr val="000000"/>
              </a:solidFill>
              <a:miter lim="800000"/>
              <a:headEnd/>
              <a:tailEnd/>
            </a:ln>
          </p:spPr>
          <p:txBody>
            <a:bodyPr/>
            <a:lstStyle/>
            <a:p>
              <a:endParaRPr lang="en-CA"/>
            </a:p>
          </p:txBody>
        </p:sp>
        <p:sp>
          <p:nvSpPr>
            <p:cNvPr id="42009" name="Rectangle 25"/>
            <p:cNvSpPr>
              <a:spLocks noChangeArrowheads="1"/>
            </p:cNvSpPr>
            <p:nvPr/>
          </p:nvSpPr>
          <p:spPr bwMode="auto">
            <a:xfrm>
              <a:off x="1527" y="2422"/>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10" name="Rectangle 26"/>
            <p:cNvSpPr>
              <a:spLocks noChangeArrowheads="1"/>
            </p:cNvSpPr>
            <p:nvPr/>
          </p:nvSpPr>
          <p:spPr bwMode="auto">
            <a:xfrm>
              <a:off x="1527" y="2476"/>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11" name="Rectangle 27"/>
            <p:cNvSpPr>
              <a:spLocks noChangeArrowheads="1"/>
            </p:cNvSpPr>
            <p:nvPr/>
          </p:nvSpPr>
          <p:spPr bwMode="auto">
            <a:xfrm>
              <a:off x="1527" y="2530"/>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12" name="Rectangle 28"/>
            <p:cNvSpPr>
              <a:spLocks noChangeArrowheads="1"/>
            </p:cNvSpPr>
            <p:nvPr/>
          </p:nvSpPr>
          <p:spPr bwMode="auto">
            <a:xfrm>
              <a:off x="1527" y="2584"/>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13" name="Rectangle 29"/>
            <p:cNvSpPr>
              <a:spLocks noChangeArrowheads="1"/>
            </p:cNvSpPr>
            <p:nvPr/>
          </p:nvSpPr>
          <p:spPr bwMode="auto">
            <a:xfrm>
              <a:off x="1527" y="2638"/>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14" name="Rectangle 30"/>
            <p:cNvSpPr>
              <a:spLocks noChangeArrowheads="1"/>
            </p:cNvSpPr>
            <p:nvPr/>
          </p:nvSpPr>
          <p:spPr bwMode="auto">
            <a:xfrm>
              <a:off x="1527" y="2692"/>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15" name="Rectangle 31"/>
            <p:cNvSpPr>
              <a:spLocks noChangeArrowheads="1"/>
            </p:cNvSpPr>
            <p:nvPr/>
          </p:nvSpPr>
          <p:spPr bwMode="auto">
            <a:xfrm>
              <a:off x="1527" y="2746"/>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16" name="Rectangle 32"/>
            <p:cNvSpPr>
              <a:spLocks noChangeArrowheads="1"/>
            </p:cNvSpPr>
            <p:nvPr/>
          </p:nvSpPr>
          <p:spPr bwMode="auto">
            <a:xfrm>
              <a:off x="1527" y="2801"/>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17" name="Rectangle 33"/>
            <p:cNvSpPr>
              <a:spLocks noChangeArrowheads="1"/>
            </p:cNvSpPr>
            <p:nvPr/>
          </p:nvSpPr>
          <p:spPr bwMode="auto">
            <a:xfrm>
              <a:off x="1527" y="2855"/>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18" name="Rectangle 34"/>
            <p:cNvSpPr>
              <a:spLocks noChangeArrowheads="1"/>
            </p:cNvSpPr>
            <p:nvPr/>
          </p:nvSpPr>
          <p:spPr bwMode="auto">
            <a:xfrm>
              <a:off x="1527" y="2909"/>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19" name="Rectangle 35"/>
            <p:cNvSpPr>
              <a:spLocks noChangeArrowheads="1"/>
            </p:cNvSpPr>
            <p:nvPr/>
          </p:nvSpPr>
          <p:spPr bwMode="auto">
            <a:xfrm>
              <a:off x="1527" y="2963"/>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20" name="Rectangle 36"/>
            <p:cNvSpPr>
              <a:spLocks noChangeArrowheads="1"/>
            </p:cNvSpPr>
            <p:nvPr/>
          </p:nvSpPr>
          <p:spPr bwMode="auto">
            <a:xfrm>
              <a:off x="1527" y="3017"/>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21" name="Rectangle 37"/>
            <p:cNvSpPr>
              <a:spLocks noChangeArrowheads="1"/>
            </p:cNvSpPr>
            <p:nvPr/>
          </p:nvSpPr>
          <p:spPr bwMode="auto">
            <a:xfrm>
              <a:off x="1942" y="2205"/>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22" name="Rectangle 38"/>
            <p:cNvSpPr>
              <a:spLocks noChangeArrowheads="1"/>
            </p:cNvSpPr>
            <p:nvPr/>
          </p:nvSpPr>
          <p:spPr bwMode="auto">
            <a:xfrm>
              <a:off x="1942" y="2259"/>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23" name="Rectangle 39"/>
            <p:cNvSpPr>
              <a:spLocks noChangeArrowheads="1"/>
            </p:cNvSpPr>
            <p:nvPr/>
          </p:nvSpPr>
          <p:spPr bwMode="auto">
            <a:xfrm>
              <a:off x="1942" y="2313"/>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24" name="Rectangle 40"/>
            <p:cNvSpPr>
              <a:spLocks noChangeArrowheads="1"/>
            </p:cNvSpPr>
            <p:nvPr/>
          </p:nvSpPr>
          <p:spPr bwMode="auto">
            <a:xfrm>
              <a:off x="1942" y="2367"/>
              <a:ext cx="9" cy="19"/>
            </a:xfrm>
            <a:prstGeom prst="rect">
              <a:avLst/>
            </a:prstGeom>
            <a:solidFill>
              <a:srgbClr val="000000"/>
            </a:solidFill>
            <a:ln w="0">
              <a:solidFill>
                <a:srgbClr val="000000"/>
              </a:solidFill>
              <a:miter lim="800000"/>
              <a:headEnd/>
              <a:tailEnd/>
            </a:ln>
          </p:spPr>
          <p:txBody>
            <a:bodyPr/>
            <a:lstStyle/>
            <a:p>
              <a:endParaRPr lang="en-CA"/>
            </a:p>
          </p:txBody>
        </p:sp>
        <p:sp>
          <p:nvSpPr>
            <p:cNvPr id="42025" name="Rectangle 41"/>
            <p:cNvSpPr>
              <a:spLocks noChangeArrowheads="1"/>
            </p:cNvSpPr>
            <p:nvPr/>
          </p:nvSpPr>
          <p:spPr bwMode="auto">
            <a:xfrm>
              <a:off x="1942" y="2422"/>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26" name="Rectangle 42"/>
            <p:cNvSpPr>
              <a:spLocks noChangeArrowheads="1"/>
            </p:cNvSpPr>
            <p:nvPr/>
          </p:nvSpPr>
          <p:spPr bwMode="auto">
            <a:xfrm>
              <a:off x="1942" y="2476"/>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27" name="Rectangle 43"/>
            <p:cNvSpPr>
              <a:spLocks noChangeArrowheads="1"/>
            </p:cNvSpPr>
            <p:nvPr/>
          </p:nvSpPr>
          <p:spPr bwMode="auto">
            <a:xfrm>
              <a:off x="1942" y="2530"/>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28" name="Rectangle 44"/>
            <p:cNvSpPr>
              <a:spLocks noChangeArrowheads="1"/>
            </p:cNvSpPr>
            <p:nvPr/>
          </p:nvSpPr>
          <p:spPr bwMode="auto">
            <a:xfrm>
              <a:off x="1942" y="2584"/>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29" name="Rectangle 45"/>
            <p:cNvSpPr>
              <a:spLocks noChangeArrowheads="1"/>
            </p:cNvSpPr>
            <p:nvPr/>
          </p:nvSpPr>
          <p:spPr bwMode="auto">
            <a:xfrm>
              <a:off x="1942" y="2638"/>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30" name="Rectangle 46"/>
            <p:cNvSpPr>
              <a:spLocks noChangeArrowheads="1"/>
            </p:cNvSpPr>
            <p:nvPr/>
          </p:nvSpPr>
          <p:spPr bwMode="auto">
            <a:xfrm>
              <a:off x="1942" y="2692"/>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31" name="Rectangle 47"/>
            <p:cNvSpPr>
              <a:spLocks noChangeArrowheads="1"/>
            </p:cNvSpPr>
            <p:nvPr/>
          </p:nvSpPr>
          <p:spPr bwMode="auto">
            <a:xfrm>
              <a:off x="1942" y="2746"/>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32" name="Rectangle 48"/>
            <p:cNvSpPr>
              <a:spLocks noChangeArrowheads="1"/>
            </p:cNvSpPr>
            <p:nvPr/>
          </p:nvSpPr>
          <p:spPr bwMode="auto">
            <a:xfrm>
              <a:off x="1942" y="2801"/>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33" name="Rectangle 49"/>
            <p:cNvSpPr>
              <a:spLocks noChangeArrowheads="1"/>
            </p:cNvSpPr>
            <p:nvPr/>
          </p:nvSpPr>
          <p:spPr bwMode="auto">
            <a:xfrm>
              <a:off x="1942" y="2855"/>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34" name="Rectangle 50"/>
            <p:cNvSpPr>
              <a:spLocks noChangeArrowheads="1"/>
            </p:cNvSpPr>
            <p:nvPr/>
          </p:nvSpPr>
          <p:spPr bwMode="auto">
            <a:xfrm>
              <a:off x="1942" y="2909"/>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35" name="Rectangle 51"/>
            <p:cNvSpPr>
              <a:spLocks noChangeArrowheads="1"/>
            </p:cNvSpPr>
            <p:nvPr/>
          </p:nvSpPr>
          <p:spPr bwMode="auto">
            <a:xfrm>
              <a:off x="1942" y="2963"/>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36" name="Rectangle 52"/>
            <p:cNvSpPr>
              <a:spLocks noChangeArrowheads="1"/>
            </p:cNvSpPr>
            <p:nvPr/>
          </p:nvSpPr>
          <p:spPr bwMode="auto">
            <a:xfrm>
              <a:off x="1942" y="3017"/>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37" name="Rectangle 53"/>
            <p:cNvSpPr>
              <a:spLocks noChangeArrowheads="1"/>
            </p:cNvSpPr>
            <p:nvPr/>
          </p:nvSpPr>
          <p:spPr bwMode="auto">
            <a:xfrm>
              <a:off x="2357" y="2205"/>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38" name="Rectangle 54"/>
            <p:cNvSpPr>
              <a:spLocks noChangeArrowheads="1"/>
            </p:cNvSpPr>
            <p:nvPr/>
          </p:nvSpPr>
          <p:spPr bwMode="auto">
            <a:xfrm>
              <a:off x="2357" y="2259"/>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39" name="Rectangle 55"/>
            <p:cNvSpPr>
              <a:spLocks noChangeArrowheads="1"/>
            </p:cNvSpPr>
            <p:nvPr/>
          </p:nvSpPr>
          <p:spPr bwMode="auto">
            <a:xfrm>
              <a:off x="2357" y="2313"/>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40" name="Rectangle 56"/>
            <p:cNvSpPr>
              <a:spLocks noChangeArrowheads="1"/>
            </p:cNvSpPr>
            <p:nvPr/>
          </p:nvSpPr>
          <p:spPr bwMode="auto">
            <a:xfrm>
              <a:off x="2357" y="2367"/>
              <a:ext cx="9" cy="19"/>
            </a:xfrm>
            <a:prstGeom prst="rect">
              <a:avLst/>
            </a:prstGeom>
            <a:solidFill>
              <a:srgbClr val="000000"/>
            </a:solidFill>
            <a:ln w="0">
              <a:solidFill>
                <a:srgbClr val="000000"/>
              </a:solidFill>
              <a:miter lim="800000"/>
              <a:headEnd/>
              <a:tailEnd/>
            </a:ln>
          </p:spPr>
          <p:txBody>
            <a:bodyPr/>
            <a:lstStyle/>
            <a:p>
              <a:endParaRPr lang="en-CA"/>
            </a:p>
          </p:txBody>
        </p:sp>
        <p:sp>
          <p:nvSpPr>
            <p:cNvPr id="42041" name="Rectangle 57"/>
            <p:cNvSpPr>
              <a:spLocks noChangeArrowheads="1"/>
            </p:cNvSpPr>
            <p:nvPr/>
          </p:nvSpPr>
          <p:spPr bwMode="auto">
            <a:xfrm>
              <a:off x="2357" y="2422"/>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42" name="Rectangle 58"/>
            <p:cNvSpPr>
              <a:spLocks noChangeArrowheads="1"/>
            </p:cNvSpPr>
            <p:nvPr/>
          </p:nvSpPr>
          <p:spPr bwMode="auto">
            <a:xfrm>
              <a:off x="2357" y="2476"/>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43" name="Rectangle 59"/>
            <p:cNvSpPr>
              <a:spLocks noChangeArrowheads="1"/>
            </p:cNvSpPr>
            <p:nvPr/>
          </p:nvSpPr>
          <p:spPr bwMode="auto">
            <a:xfrm>
              <a:off x="2357" y="2530"/>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44" name="Rectangle 60"/>
            <p:cNvSpPr>
              <a:spLocks noChangeArrowheads="1"/>
            </p:cNvSpPr>
            <p:nvPr/>
          </p:nvSpPr>
          <p:spPr bwMode="auto">
            <a:xfrm>
              <a:off x="2357" y="2584"/>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45" name="Rectangle 61"/>
            <p:cNvSpPr>
              <a:spLocks noChangeArrowheads="1"/>
            </p:cNvSpPr>
            <p:nvPr/>
          </p:nvSpPr>
          <p:spPr bwMode="auto">
            <a:xfrm>
              <a:off x="2357" y="2638"/>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46" name="Rectangle 62"/>
            <p:cNvSpPr>
              <a:spLocks noChangeArrowheads="1"/>
            </p:cNvSpPr>
            <p:nvPr/>
          </p:nvSpPr>
          <p:spPr bwMode="auto">
            <a:xfrm>
              <a:off x="2357" y="2692"/>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47" name="Rectangle 63"/>
            <p:cNvSpPr>
              <a:spLocks noChangeArrowheads="1"/>
            </p:cNvSpPr>
            <p:nvPr/>
          </p:nvSpPr>
          <p:spPr bwMode="auto">
            <a:xfrm>
              <a:off x="2357" y="2746"/>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48" name="Rectangle 64"/>
            <p:cNvSpPr>
              <a:spLocks noChangeArrowheads="1"/>
            </p:cNvSpPr>
            <p:nvPr/>
          </p:nvSpPr>
          <p:spPr bwMode="auto">
            <a:xfrm>
              <a:off x="2357" y="2801"/>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49" name="Rectangle 65"/>
            <p:cNvSpPr>
              <a:spLocks noChangeArrowheads="1"/>
            </p:cNvSpPr>
            <p:nvPr/>
          </p:nvSpPr>
          <p:spPr bwMode="auto">
            <a:xfrm>
              <a:off x="2357" y="2855"/>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50" name="Rectangle 66"/>
            <p:cNvSpPr>
              <a:spLocks noChangeArrowheads="1"/>
            </p:cNvSpPr>
            <p:nvPr/>
          </p:nvSpPr>
          <p:spPr bwMode="auto">
            <a:xfrm>
              <a:off x="2357" y="2909"/>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51" name="Rectangle 67"/>
            <p:cNvSpPr>
              <a:spLocks noChangeArrowheads="1"/>
            </p:cNvSpPr>
            <p:nvPr/>
          </p:nvSpPr>
          <p:spPr bwMode="auto">
            <a:xfrm>
              <a:off x="2357" y="2963"/>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52" name="Rectangle 68"/>
            <p:cNvSpPr>
              <a:spLocks noChangeArrowheads="1"/>
            </p:cNvSpPr>
            <p:nvPr/>
          </p:nvSpPr>
          <p:spPr bwMode="auto">
            <a:xfrm>
              <a:off x="2357" y="3017"/>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53" name="Rectangle 69"/>
            <p:cNvSpPr>
              <a:spLocks noChangeArrowheads="1"/>
            </p:cNvSpPr>
            <p:nvPr/>
          </p:nvSpPr>
          <p:spPr bwMode="auto">
            <a:xfrm>
              <a:off x="2772" y="2205"/>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54" name="Rectangle 70"/>
            <p:cNvSpPr>
              <a:spLocks noChangeArrowheads="1"/>
            </p:cNvSpPr>
            <p:nvPr/>
          </p:nvSpPr>
          <p:spPr bwMode="auto">
            <a:xfrm>
              <a:off x="2772" y="2259"/>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55" name="Rectangle 71"/>
            <p:cNvSpPr>
              <a:spLocks noChangeArrowheads="1"/>
            </p:cNvSpPr>
            <p:nvPr/>
          </p:nvSpPr>
          <p:spPr bwMode="auto">
            <a:xfrm>
              <a:off x="2772" y="2313"/>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56" name="Rectangle 72"/>
            <p:cNvSpPr>
              <a:spLocks noChangeArrowheads="1"/>
            </p:cNvSpPr>
            <p:nvPr/>
          </p:nvSpPr>
          <p:spPr bwMode="auto">
            <a:xfrm>
              <a:off x="2772" y="2367"/>
              <a:ext cx="9" cy="19"/>
            </a:xfrm>
            <a:prstGeom prst="rect">
              <a:avLst/>
            </a:prstGeom>
            <a:solidFill>
              <a:srgbClr val="000000"/>
            </a:solidFill>
            <a:ln w="0">
              <a:solidFill>
                <a:srgbClr val="000000"/>
              </a:solidFill>
              <a:miter lim="800000"/>
              <a:headEnd/>
              <a:tailEnd/>
            </a:ln>
          </p:spPr>
          <p:txBody>
            <a:bodyPr/>
            <a:lstStyle/>
            <a:p>
              <a:endParaRPr lang="en-CA"/>
            </a:p>
          </p:txBody>
        </p:sp>
        <p:sp>
          <p:nvSpPr>
            <p:cNvPr id="42057" name="Rectangle 73"/>
            <p:cNvSpPr>
              <a:spLocks noChangeArrowheads="1"/>
            </p:cNvSpPr>
            <p:nvPr/>
          </p:nvSpPr>
          <p:spPr bwMode="auto">
            <a:xfrm>
              <a:off x="2772" y="2422"/>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58" name="Rectangle 74"/>
            <p:cNvSpPr>
              <a:spLocks noChangeArrowheads="1"/>
            </p:cNvSpPr>
            <p:nvPr/>
          </p:nvSpPr>
          <p:spPr bwMode="auto">
            <a:xfrm>
              <a:off x="2772" y="2476"/>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59" name="Rectangle 75"/>
            <p:cNvSpPr>
              <a:spLocks noChangeArrowheads="1"/>
            </p:cNvSpPr>
            <p:nvPr/>
          </p:nvSpPr>
          <p:spPr bwMode="auto">
            <a:xfrm>
              <a:off x="2772" y="2530"/>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60" name="Rectangle 76"/>
            <p:cNvSpPr>
              <a:spLocks noChangeArrowheads="1"/>
            </p:cNvSpPr>
            <p:nvPr/>
          </p:nvSpPr>
          <p:spPr bwMode="auto">
            <a:xfrm>
              <a:off x="2772" y="2584"/>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61" name="Rectangle 77"/>
            <p:cNvSpPr>
              <a:spLocks noChangeArrowheads="1"/>
            </p:cNvSpPr>
            <p:nvPr/>
          </p:nvSpPr>
          <p:spPr bwMode="auto">
            <a:xfrm>
              <a:off x="2772" y="2638"/>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62" name="Rectangle 78"/>
            <p:cNvSpPr>
              <a:spLocks noChangeArrowheads="1"/>
            </p:cNvSpPr>
            <p:nvPr/>
          </p:nvSpPr>
          <p:spPr bwMode="auto">
            <a:xfrm>
              <a:off x="2772" y="2692"/>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63" name="Rectangle 79"/>
            <p:cNvSpPr>
              <a:spLocks noChangeArrowheads="1"/>
            </p:cNvSpPr>
            <p:nvPr/>
          </p:nvSpPr>
          <p:spPr bwMode="auto">
            <a:xfrm>
              <a:off x="2772" y="2746"/>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64" name="Rectangle 80"/>
            <p:cNvSpPr>
              <a:spLocks noChangeArrowheads="1"/>
            </p:cNvSpPr>
            <p:nvPr/>
          </p:nvSpPr>
          <p:spPr bwMode="auto">
            <a:xfrm>
              <a:off x="2772" y="2801"/>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65" name="Rectangle 81"/>
            <p:cNvSpPr>
              <a:spLocks noChangeArrowheads="1"/>
            </p:cNvSpPr>
            <p:nvPr/>
          </p:nvSpPr>
          <p:spPr bwMode="auto">
            <a:xfrm>
              <a:off x="2772" y="2855"/>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66" name="Rectangle 82"/>
            <p:cNvSpPr>
              <a:spLocks noChangeArrowheads="1"/>
            </p:cNvSpPr>
            <p:nvPr/>
          </p:nvSpPr>
          <p:spPr bwMode="auto">
            <a:xfrm>
              <a:off x="2772" y="2909"/>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67" name="Rectangle 83"/>
            <p:cNvSpPr>
              <a:spLocks noChangeArrowheads="1"/>
            </p:cNvSpPr>
            <p:nvPr/>
          </p:nvSpPr>
          <p:spPr bwMode="auto">
            <a:xfrm>
              <a:off x="2772" y="2963"/>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68" name="Rectangle 84"/>
            <p:cNvSpPr>
              <a:spLocks noChangeArrowheads="1"/>
            </p:cNvSpPr>
            <p:nvPr/>
          </p:nvSpPr>
          <p:spPr bwMode="auto">
            <a:xfrm>
              <a:off x="2772" y="3017"/>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69" name="Rectangle 85"/>
            <p:cNvSpPr>
              <a:spLocks noChangeArrowheads="1"/>
            </p:cNvSpPr>
            <p:nvPr/>
          </p:nvSpPr>
          <p:spPr bwMode="auto">
            <a:xfrm>
              <a:off x="3187" y="2205"/>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70" name="Rectangle 86"/>
            <p:cNvSpPr>
              <a:spLocks noChangeArrowheads="1"/>
            </p:cNvSpPr>
            <p:nvPr/>
          </p:nvSpPr>
          <p:spPr bwMode="auto">
            <a:xfrm>
              <a:off x="3187" y="2259"/>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71" name="Rectangle 87"/>
            <p:cNvSpPr>
              <a:spLocks noChangeArrowheads="1"/>
            </p:cNvSpPr>
            <p:nvPr/>
          </p:nvSpPr>
          <p:spPr bwMode="auto">
            <a:xfrm>
              <a:off x="3187" y="2313"/>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72" name="Rectangle 88"/>
            <p:cNvSpPr>
              <a:spLocks noChangeArrowheads="1"/>
            </p:cNvSpPr>
            <p:nvPr/>
          </p:nvSpPr>
          <p:spPr bwMode="auto">
            <a:xfrm>
              <a:off x="3187" y="2367"/>
              <a:ext cx="9" cy="19"/>
            </a:xfrm>
            <a:prstGeom prst="rect">
              <a:avLst/>
            </a:prstGeom>
            <a:solidFill>
              <a:srgbClr val="000000"/>
            </a:solidFill>
            <a:ln w="0">
              <a:solidFill>
                <a:srgbClr val="000000"/>
              </a:solidFill>
              <a:miter lim="800000"/>
              <a:headEnd/>
              <a:tailEnd/>
            </a:ln>
          </p:spPr>
          <p:txBody>
            <a:bodyPr/>
            <a:lstStyle/>
            <a:p>
              <a:endParaRPr lang="en-CA"/>
            </a:p>
          </p:txBody>
        </p:sp>
        <p:sp>
          <p:nvSpPr>
            <p:cNvPr id="42073" name="Rectangle 89"/>
            <p:cNvSpPr>
              <a:spLocks noChangeArrowheads="1"/>
            </p:cNvSpPr>
            <p:nvPr/>
          </p:nvSpPr>
          <p:spPr bwMode="auto">
            <a:xfrm>
              <a:off x="3187" y="2422"/>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74" name="Rectangle 90"/>
            <p:cNvSpPr>
              <a:spLocks noChangeArrowheads="1"/>
            </p:cNvSpPr>
            <p:nvPr/>
          </p:nvSpPr>
          <p:spPr bwMode="auto">
            <a:xfrm>
              <a:off x="3187" y="2476"/>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75" name="Rectangle 91"/>
            <p:cNvSpPr>
              <a:spLocks noChangeArrowheads="1"/>
            </p:cNvSpPr>
            <p:nvPr/>
          </p:nvSpPr>
          <p:spPr bwMode="auto">
            <a:xfrm>
              <a:off x="3187" y="2530"/>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76" name="Rectangle 92"/>
            <p:cNvSpPr>
              <a:spLocks noChangeArrowheads="1"/>
            </p:cNvSpPr>
            <p:nvPr/>
          </p:nvSpPr>
          <p:spPr bwMode="auto">
            <a:xfrm>
              <a:off x="3187" y="2584"/>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77" name="Rectangle 93"/>
            <p:cNvSpPr>
              <a:spLocks noChangeArrowheads="1"/>
            </p:cNvSpPr>
            <p:nvPr/>
          </p:nvSpPr>
          <p:spPr bwMode="auto">
            <a:xfrm>
              <a:off x="3187" y="2638"/>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78" name="Rectangle 94"/>
            <p:cNvSpPr>
              <a:spLocks noChangeArrowheads="1"/>
            </p:cNvSpPr>
            <p:nvPr/>
          </p:nvSpPr>
          <p:spPr bwMode="auto">
            <a:xfrm>
              <a:off x="3187" y="2692"/>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79" name="Rectangle 95"/>
            <p:cNvSpPr>
              <a:spLocks noChangeArrowheads="1"/>
            </p:cNvSpPr>
            <p:nvPr/>
          </p:nvSpPr>
          <p:spPr bwMode="auto">
            <a:xfrm>
              <a:off x="3187" y="2746"/>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80" name="Rectangle 96"/>
            <p:cNvSpPr>
              <a:spLocks noChangeArrowheads="1"/>
            </p:cNvSpPr>
            <p:nvPr/>
          </p:nvSpPr>
          <p:spPr bwMode="auto">
            <a:xfrm>
              <a:off x="3187" y="2801"/>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81" name="Rectangle 97"/>
            <p:cNvSpPr>
              <a:spLocks noChangeArrowheads="1"/>
            </p:cNvSpPr>
            <p:nvPr/>
          </p:nvSpPr>
          <p:spPr bwMode="auto">
            <a:xfrm>
              <a:off x="3187" y="2855"/>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82" name="Rectangle 98"/>
            <p:cNvSpPr>
              <a:spLocks noChangeArrowheads="1"/>
            </p:cNvSpPr>
            <p:nvPr/>
          </p:nvSpPr>
          <p:spPr bwMode="auto">
            <a:xfrm>
              <a:off x="3187" y="2909"/>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83" name="Rectangle 99"/>
            <p:cNvSpPr>
              <a:spLocks noChangeArrowheads="1"/>
            </p:cNvSpPr>
            <p:nvPr/>
          </p:nvSpPr>
          <p:spPr bwMode="auto">
            <a:xfrm>
              <a:off x="3187" y="2963"/>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84" name="Rectangle 100"/>
            <p:cNvSpPr>
              <a:spLocks noChangeArrowheads="1"/>
            </p:cNvSpPr>
            <p:nvPr/>
          </p:nvSpPr>
          <p:spPr bwMode="auto">
            <a:xfrm>
              <a:off x="3187" y="3017"/>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85" name="Rectangle 101"/>
            <p:cNvSpPr>
              <a:spLocks noChangeArrowheads="1"/>
            </p:cNvSpPr>
            <p:nvPr/>
          </p:nvSpPr>
          <p:spPr bwMode="auto">
            <a:xfrm>
              <a:off x="3602" y="2205"/>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86" name="Rectangle 102"/>
            <p:cNvSpPr>
              <a:spLocks noChangeArrowheads="1"/>
            </p:cNvSpPr>
            <p:nvPr/>
          </p:nvSpPr>
          <p:spPr bwMode="auto">
            <a:xfrm>
              <a:off x="3602" y="2259"/>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87" name="Rectangle 103"/>
            <p:cNvSpPr>
              <a:spLocks noChangeArrowheads="1"/>
            </p:cNvSpPr>
            <p:nvPr/>
          </p:nvSpPr>
          <p:spPr bwMode="auto">
            <a:xfrm>
              <a:off x="3602" y="2313"/>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88" name="Rectangle 104"/>
            <p:cNvSpPr>
              <a:spLocks noChangeArrowheads="1"/>
            </p:cNvSpPr>
            <p:nvPr/>
          </p:nvSpPr>
          <p:spPr bwMode="auto">
            <a:xfrm>
              <a:off x="3602" y="2367"/>
              <a:ext cx="9" cy="19"/>
            </a:xfrm>
            <a:prstGeom prst="rect">
              <a:avLst/>
            </a:prstGeom>
            <a:solidFill>
              <a:srgbClr val="000000"/>
            </a:solidFill>
            <a:ln w="0">
              <a:solidFill>
                <a:srgbClr val="000000"/>
              </a:solidFill>
              <a:miter lim="800000"/>
              <a:headEnd/>
              <a:tailEnd/>
            </a:ln>
          </p:spPr>
          <p:txBody>
            <a:bodyPr/>
            <a:lstStyle/>
            <a:p>
              <a:endParaRPr lang="en-CA"/>
            </a:p>
          </p:txBody>
        </p:sp>
        <p:sp>
          <p:nvSpPr>
            <p:cNvPr id="42089" name="Rectangle 105"/>
            <p:cNvSpPr>
              <a:spLocks noChangeArrowheads="1"/>
            </p:cNvSpPr>
            <p:nvPr/>
          </p:nvSpPr>
          <p:spPr bwMode="auto">
            <a:xfrm>
              <a:off x="3602" y="2422"/>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90" name="Rectangle 106"/>
            <p:cNvSpPr>
              <a:spLocks noChangeArrowheads="1"/>
            </p:cNvSpPr>
            <p:nvPr/>
          </p:nvSpPr>
          <p:spPr bwMode="auto">
            <a:xfrm>
              <a:off x="3602" y="2476"/>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91" name="Rectangle 107"/>
            <p:cNvSpPr>
              <a:spLocks noChangeArrowheads="1"/>
            </p:cNvSpPr>
            <p:nvPr/>
          </p:nvSpPr>
          <p:spPr bwMode="auto">
            <a:xfrm>
              <a:off x="3602" y="2530"/>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92" name="Rectangle 108"/>
            <p:cNvSpPr>
              <a:spLocks noChangeArrowheads="1"/>
            </p:cNvSpPr>
            <p:nvPr/>
          </p:nvSpPr>
          <p:spPr bwMode="auto">
            <a:xfrm>
              <a:off x="3602" y="2584"/>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93" name="Rectangle 109"/>
            <p:cNvSpPr>
              <a:spLocks noChangeArrowheads="1"/>
            </p:cNvSpPr>
            <p:nvPr/>
          </p:nvSpPr>
          <p:spPr bwMode="auto">
            <a:xfrm>
              <a:off x="3602" y="2638"/>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94" name="Rectangle 110"/>
            <p:cNvSpPr>
              <a:spLocks noChangeArrowheads="1"/>
            </p:cNvSpPr>
            <p:nvPr/>
          </p:nvSpPr>
          <p:spPr bwMode="auto">
            <a:xfrm>
              <a:off x="3602" y="2692"/>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95" name="Rectangle 111"/>
            <p:cNvSpPr>
              <a:spLocks noChangeArrowheads="1"/>
            </p:cNvSpPr>
            <p:nvPr/>
          </p:nvSpPr>
          <p:spPr bwMode="auto">
            <a:xfrm>
              <a:off x="3602" y="2746"/>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96" name="Rectangle 112"/>
            <p:cNvSpPr>
              <a:spLocks noChangeArrowheads="1"/>
            </p:cNvSpPr>
            <p:nvPr/>
          </p:nvSpPr>
          <p:spPr bwMode="auto">
            <a:xfrm>
              <a:off x="3602" y="2801"/>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97" name="Rectangle 113"/>
            <p:cNvSpPr>
              <a:spLocks noChangeArrowheads="1"/>
            </p:cNvSpPr>
            <p:nvPr/>
          </p:nvSpPr>
          <p:spPr bwMode="auto">
            <a:xfrm>
              <a:off x="3602" y="2855"/>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98" name="Rectangle 114"/>
            <p:cNvSpPr>
              <a:spLocks noChangeArrowheads="1"/>
            </p:cNvSpPr>
            <p:nvPr/>
          </p:nvSpPr>
          <p:spPr bwMode="auto">
            <a:xfrm>
              <a:off x="3602" y="2909"/>
              <a:ext cx="9" cy="18"/>
            </a:xfrm>
            <a:prstGeom prst="rect">
              <a:avLst/>
            </a:prstGeom>
            <a:solidFill>
              <a:srgbClr val="000000"/>
            </a:solidFill>
            <a:ln w="0">
              <a:solidFill>
                <a:srgbClr val="000000"/>
              </a:solidFill>
              <a:miter lim="800000"/>
              <a:headEnd/>
              <a:tailEnd/>
            </a:ln>
          </p:spPr>
          <p:txBody>
            <a:bodyPr/>
            <a:lstStyle/>
            <a:p>
              <a:endParaRPr lang="en-CA"/>
            </a:p>
          </p:txBody>
        </p:sp>
        <p:sp>
          <p:nvSpPr>
            <p:cNvPr id="42099" name="Rectangle 115"/>
            <p:cNvSpPr>
              <a:spLocks noChangeArrowheads="1"/>
            </p:cNvSpPr>
            <p:nvPr/>
          </p:nvSpPr>
          <p:spPr bwMode="auto">
            <a:xfrm>
              <a:off x="3602" y="2963"/>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00" name="Rectangle 116"/>
            <p:cNvSpPr>
              <a:spLocks noChangeArrowheads="1"/>
            </p:cNvSpPr>
            <p:nvPr/>
          </p:nvSpPr>
          <p:spPr bwMode="auto">
            <a:xfrm>
              <a:off x="3602" y="3017"/>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01" name="Rectangle 117"/>
            <p:cNvSpPr>
              <a:spLocks noChangeArrowheads="1"/>
            </p:cNvSpPr>
            <p:nvPr/>
          </p:nvSpPr>
          <p:spPr bwMode="auto">
            <a:xfrm>
              <a:off x="4017" y="2205"/>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02" name="Rectangle 118"/>
            <p:cNvSpPr>
              <a:spLocks noChangeArrowheads="1"/>
            </p:cNvSpPr>
            <p:nvPr/>
          </p:nvSpPr>
          <p:spPr bwMode="auto">
            <a:xfrm>
              <a:off x="4017" y="2259"/>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03" name="Rectangle 119"/>
            <p:cNvSpPr>
              <a:spLocks noChangeArrowheads="1"/>
            </p:cNvSpPr>
            <p:nvPr/>
          </p:nvSpPr>
          <p:spPr bwMode="auto">
            <a:xfrm>
              <a:off x="4017" y="2313"/>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04" name="Rectangle 120"/>
            <p:cNvSpPr>
              <a:spLocks noChangeArrowheads="1"/>
            </p:cNvSpPr>
            <p:nvPr/>
          </p:nvSpPr>
          <p:spPr bwMode="auto">
            <a:xfrm>
              <a:off x="4017" y="2367"/>
              <a:ext cx="9" cy="19"/>
            </a:xfrm>
            <a:prstGeom prst="rect">
              <a:avLst/>
            </a:prstGeom>
            <a:solidFill>
              <a:srgbClr val="000000"/>
            </a:solidFill>
            <a:ln w="0">
              <a:solidFill>
                <a:srgbClr val="000000"/>
              </a:solidFill>
              <a:miter lim="800000"/>
              <a:headEnd/>
              <a:tailEnd/>
            </a:ln>
          </p:spPr>
          <p:txBody>
            <a:bodyPr/>
            <a:lstStyle/>
            <a:p>
              <a:endParaRPr lang="en-CA"/>
            </a:p>
          </p:txBody>
        </p:sp>
        <p:sp>
          <p:nvSpPr>
            <p:cNvPr id="42105" name="Rectangle 121"/>
            <p:cNvSpPr>
              <a:spLocks noChangeArrowheads="1"/>
            </p:cNvSpPr>
            <p:nvPr/>
          </p:nvSpPr>
          <p:spPr bwMode="auto">
            <a:xfrm>
              <a:off x="4017" y="2422"/>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06" name="Rectangle 122"/>
            <p:cNvSpPr>
              <a:spLocks noChangeArrowheads="1"/>
            </p:cNvSpPr>
            <p:nvPr/>
          </p:nvSpPr>
          <p:spPr bwMode="auto">
            <a:xfrm>
              <a:off x="4017" y="2476"/>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07" name="Rectangle 123"/>
            <p:cNvSpPr>
              <a:spLocks noChangeArrowheads="1"/>
            </p:cNvSpPr>
            <p:nvPr/>
          </p:nvSpPr>
          <p:spPr bwMode="auto">
            <a:xfrm>
              <a:off x="4017" y="2530"/>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08" name="Rectangle 124"/>
            <p:cNvSpPr>
              <a:spLocks noChangeArrowheads="1"/>
            </p:cNvSpPr>
            <p:nvPr/>
          </p:nvSpPr>
          <p:spPr bwMode="auto">
            <a:xfrm>
              <a:off x="4017" y="2584"/>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09" name="Rectangle 125"/>
            <p:cNvSpPr>
              <a:spLocks noChangeArrowheads="1"/>
            </p:cNvSpPr>
            <p:nvPr/>
          </p:nvSpPr>
          <p:spPr bwMode="auto">
            <a:xfrm>
              <a:off x="4017" y="2638"/>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10" name="Rectangle 126"/>
            <p:cNvSpPr>
              <a:spLocks noChangeArrowheads="1"/>
            </p:cNvSpPr>
            <p:nvPr/>
          </p:nvSpPr>
          <p:spPr bwMode="auto">
            <a:xfrm>
              <a:off x="4017" y="2692"/>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11" name="Rectangle 127"/>
            <p:cNvSpPr>
              <a:spLocks noChangeArrowheads="1"/>
            </p:cNvSpPr>
            <p:nvPr/>
          </p:nvSpPr>
          <p:spPr bwMode="auto">
            <a:xfrm>
              <a:off x="4017" y="2746"/>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12" name="Rectangle 128"/>
            <p:cNvSpPr>
              <a:spLocks noChangeArrowheads="1"/>
            </p:cNvSpPr>
            <p:nvPr/>
          </p:nvSpPr>
          <p:spPr bwMode="auto">
            <a:xfrm>
              <a:off x="4017" y="2801"/>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13" name="Rectangle 129"/>
            <p:cNvSpPr>
              <a:spLocks noChangeArrowheads="1"/>
            </p:cNvSpPr>
            <p:nvPr/>
          </p:nvSpPr>
          <p:spPr bwMode="auto">
            <a:xfrm>
              <a:off x="4017" y="2855"/>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14" name="Rectangle 130"/>
            <p:cNvSpPr>
              <a:spLocks noChangeArrowheads="1"/>
            </p:cNvSpPr>
            <p:nvPr/>
          </p:nvSpPr>
          <p:spPr bwMode="auto">
            <a:xfrm>
              <a:off x="4017" y="2909"/>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15" name="Rectangle 131"/>
            <p:cNvSpPr>
              <a:spLocks noChangeArrowheads="1"/>
            </p:cNvSpPr>
            <p:nvPr/>
          </p:nvSpPr>
          <p:spPr bwMode="auto">
            <a:xfrm>
              <a:off x="4017" y="2963"/>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16" name="Rectangle 132"/>
            <p:cNvSpPr>
              <a:spLocks noChangeArrowheads="1"/>
            </p:cNvSpPr>
            <p:nvPr/>
          </p:nvSpPr>
          <p:spPr bwMode="auto">
            <a:xfrm>
              <a:off x="4017" y="3017"/>
              <a:ext cx="9" cy="18"/>
            </a:xfrm>
            <a:prstGeom prst="rect">
              <a:avLst/>
            </a:prstGeom>
            <a:solidFill>
              <a:srgbClr val="000000"/>
            </a:solidFill>
            <a:ln w="0">
              <a:solidFill>
                <a:srgbClr val="000000"/>
              </a:solidFill>
              <a:miter lim="800000"/>
              <a:headEnd/>
              <a:tailEnd/>
            </a:ln>
          </p:spPr>
          <p:txBody>
            <a:bodyPr/>
            <a:lstStyle/>
            <a:p>
              <a:endParaRPr lang="en-CA"/>
            </a:p>
          </p:txBody>
        </p:sp>
        <p:sp>
          <p:nvSpPr>
            <p:cNvPr id="42117" name="Rectangle 133"/>
            <p:cNvSpPr>
              <a:spLocks noChangeArrowheads="1"/>
            </p:cNvSpPr>
            <p:nvPr/>
          </p:nvSpPr>
          <p:spPr bwMode="auto">
            <a:xfrm>
              <a:off x="1112" y="2205"/>
              <a:ext cx="2905" cy="830"/>
            </a:xfrm>
            <a:prstGeom prst="rect">
              <a:avLst/>
            </a:prstGeom>
            <a:noFill/>
            <a:ln w="14288">
              <a:solidFill>
                <a:srgbClr val="808080"/>
              </a:solidFill>
              <a:miter lim="800000"/>
              <a:headEnd/>
              <a:tailEnd/>
            </a:ln>
          </p:spPr>
          <p:txBody>
            <a:bodyPr/>
            <a:lstStyle/>
            <a:p>
              <a:endParaRPr lang="en-CA"/>
            </a:p>
          </p:txBody>
        </p:sp>
        <p:sp>
          <p:nvSpPr>
            <p:cNvPr id="42118" name="Rectangle 134"/>
            <p:cNvSpPr>
              <a:spLocks noChangeArrowheads="1"/>
            </p:cNvSpPr>
            <p:nvPr/>
          </p:nvSpPr>
          <p:spPr bwMode="auto">
            <a:xfrm>
              <a:off x="1104" y="2784"/>
              <a:ext cx="2562" cy="117"/>
            </a:xfrm>
            <a:prstGeom prst="rect">
              <a:avLst/>
            </a:prstGeom>
            <a:solidFill>
              <a:srgbClr val="008000"/>
            </a:solidFill>
            <a:ln w="14288">
              <a:solidFill>
                <a:srgbClr val="000000"/>
              </a:solidFill>
              <a:miter lim="800000"/>
              <a:headEnd/>
              <a:tailEnd/>
            </a:ln>
          </p:spPr>
          <p:txBody>
            <a:bodyPr/>
            <a:lstStyle/>
            <a:p>
              <a:endParaRPr lang="en-CA"/>
            </a:p>
          </p:txBody>
        </p:sp>
        <p:sp>
          <p:nvSpPr>
            <p:cNvPr id="42120" name="Rectangle 136"/>
            <p:cNvSpPr>
              <a:spLocks noChangeArrowheads="1"/>
            </p:cNvSpPr>
            <p:nvPr/>
          </p:nvSpPr>
          <p:spPr bwMode="auto">
            <a:xfrm>
              <a:off x="1104" y="2448"/>
              <a:ext cx="1831" cy="118"/>
            </a:xfrm>
            <a:prstGeom prst="rect">
              <a:avLst/>
            </a:prstGeom>
            <a:solidFill>
              <a:srgbClr val="008000"/>
            </a:solidFill>
            <a:ln w="14288">
              <a:solidFill>
                <a:srgbClr val="000000"/>
              </a:solidFill>
              <a:miter lim="800000"/>
              <a:headEnd/>
              <a:tailEnd/>
            </a:ln>
          </p:spPr>
          <p:txBody>
            <a:bodyPr/>
            <a:lstStyle/>
            <a:p>
              <a:endParaRPr lang="en-CA"/>
            </a:p>
          </p:txBody>
        </p:sp>
        <p:sp>
          <p:nvSpPr>
            <p:cNvPr id="42121" name="Rectangle 137"/>
            <p:cNvSpPr>
              <a:spLocks noChangeArrowheads="1"/>
            </p:cNvSpPr>
            <p:nvPr/>
          </p:nvSpPr>
          <p:spPr bwMode="auto">
            <a:xfrm>
              <a:off x="1104" y="2675"/>
              <a:ext cx="1705" cy="109"/>
            </a:xfrm>
            <a:prstGeom prst="rect">
              <a:avLst/>
            </a:prstGeom>
            <a:solidFill>
              <a:srgbClr val="FFFF99"/>
            </a:solidFill>
            <a:ln w="14288">
              <a:solidFill>
                <a:srgbClr val="000000"/>
              </a:solidFill>
              <a:miter lim="800000"/>
              <a:headEnd/>
              <a:tailEnd/>
            </a:ln>
          </p:spPr>
          <p:txBody>
            <a:bodyPr/>
            <a:lstStyle/>
            <a:p>
              <a:endParaRPr lang="en-CA"/>
            </a:p>
          </p:txBody>
        </p:sp>
        <p:sp>
          <p:nvSpPr>
            <p:cNvPr id="42123" name="Rectangle 139"/>
            <p:cNvSpPr>
              <a:spLocks noChangeArrowheads="1"/>
            </p:cNvSpPr>
            <p:nvPr/>
          </p:nvSpPr>
          <p:spPr bwMode="auto">
            <a:xfrm>
              <a:off x="1104" y="2340"/>
              <a:ext cx="307" cy="108"/>
            </a:xfrm>
            <a:prstGeom prst="rect">
              <a:avLst/>
            </a:prstGeom>
            <a:solidFill>
              <a:srgbClr val="FFFF99"/>
            </a:solidFill>
            <a:ln w="14288">
              <a:solidFill>
                <a:srgbClr val="000000"/>
              </a:solidFill>
              <a:miter lim="800000"/>
              <a:headEnd/>
              <a:tailEnd/>
            </a:ln>
          </p:spPr>
          <p:txBody>
            <a:bodyPr/>
            <a:lstStyle/>
            <a:p>
              <a:endParaRPr lang="en-CA"/>
            </a:p>
          </p:txBody>
        </p:sp>
        <p:sp>
          <p:nvSpPr>
            <p:cNvPr id="42124" name="Line 140"/>
            <p:cNvSpPr>
              <a:spLocks noChangeShapeType="1"/>
            </p:cNvSpPr>
            <p:nvPr/>
          </p:nvSpPr>
          <p:spPr bwMode="auto">
            <a:xfrm>
              <a:off x="1112" y="3035"/>
              <a:ext cx="2905" cy="0"/>
            </a:xfrm>
            <a:prstGeom prst="line">
              <a:avLst/>
            </a:prstGeom>
            <a:noFill/>
            <a:ln w="0">
              <a:solidFill>
                <a:srgbClr val="000000"/>
              </a:solidFill>
              <a:round/>
              <a:headEnd/>
              <a:tailEnd/>
            </a:ln>
          </p:spPr>
          <p:txBody>
            <a:bodyPr/>
            <a:lstStyle/>
            <a:p>
              <a:endParaRPr lang="en-CA"/>
            </a:p>
          </p:txBody>
        </p:sp>
        <p:sp>
          <p:nvSpPr>
            <p:cNvPr id="42125" name="Line 141"/>
            <p:cNvSpPr>
              <a:spLocks noChangeShapeType="1"/>
            </p:cNvSpPr>
            <p:nvPr/>
          </p:nvSpPr>
          <p:spPr bwMode="auto">
            <a:xfrm flipV="1">
              <a:off x="1112" y="3035"/>
              <a:ext cx="0" cy="45"/>
            </a:xfrm>
            <a:prstGeom prst="line">
              <a:avLst/>
            </a:prstGeom>
            <a:noFill/>
            <a:ln w="0">
              <a:solidFill>
                <a:srgbClr val="000000"/>
              </a:solidFill>
              <a:round/>
              <a:headEnd/>
              <a:tailEnd/>
            </a:ln>
          </p:spPr>
          <p:txBody>
            <a:bodyPr/>
            <a:lstStyle/>
            <a:p>
              <a:endParaRPr lang="en-CA"/>
            </a:p>
          </p:txBody>
        </p:sp>
        <p:sp>
          <p:nvSpPr>
            <p:cNvPr id="42126" name="Line 142"/>
            <p:cNvSpPr>
              <a:spLocks noChangeShapeType="1"/>
            </p:cNvSpPr>
            <p:nvPr/>
          </p:nvSpPr>
          <p:spPr bwMode="auto">
            <a:xfrm flipV="1">
              <a:off x="1527" y="3035"/>
              <a:ext cx="0" cy="45"/>
            </a:xfrm>
            <a:prstGeom prst="line">
              <a:avLst/>
            </a:prstGeom>
            <a:noFill/>
            <a:ln w="0">
              <a:solidFill>
                <a:srgbClr val="000000"/>
              </a:solidFill>
              <a:round/>
              <a:headEnd/>
              <a:tailEnd/>
            </a:ln>
          </p:spPr>
          <p:txBody>
            <a:bodyPr/>
            <a:lstStyle/>
            <a:p>
              <a:endParaRPr lang="en-CA"/>
            </a:p>
          </p:txBody>
        </p:sp>
        <p:sp>
          <p:nvSpPr>
            <p:cNvPr id="42127" name="Line 143"/>
            <p:cNvSpPr>
              <a:spLocks noChangeShapeType="1"/>
            </p:cNvSpPr>
            <p:nvPr/>
          </p:nvSpPr>
          <p:spPr bwMode="auto">
            <a:xfrm flipV="1">
              <a:off x="1942" y="3035"/>
              <a:ext cx="0" cy="45"/>
            </a:xfrm>
            <a:prstGeom prst="line">
              <a:avLst/>
            </a:prstGeom>
            <a:noFill/>
            <a:ln w="0">
              <a:solidFill>
                <a:srgbClr val="000000"/>
              </a:solidFill>
              <a:round/>
              <a:headEnd/>
              <a:tailEnd/>
            </a:ln>
          </p:spPr>
          <p:txBody>
            <a:bodyPr/>
            <a:lstStyle/>
            <a:p>
              <a:endParaRPr lang="en-CA"/>
            </a:p>
          </p:txBody>
        </p:sp>
        <p:sp>
          <p:nvSpPr>
            <p:cNvPr id="42128" name="Line 144"/>
            <p:cNvSpPr>
              <a:spLocks noChangeShapeType="1"/>
            </p:cNvSpPr>
            <p:nvPr/>
          </p:nvSpPr>
          <p:spPr bwMode="auto">
            <a:xfrm flipV="1">
              <a:off x="2357" y="3035"/>
              <a:ext cx="0" cy="45"/>
            </a:xfrm>
            <a:prstGeom prst="line">
              <a:avLst/>
            </a:prstGeom>
            <a:noFill/>
            <a:ln w="0">
              <a:solidFill>
                <a:srgbClr val="000000"/>
              </a:solidFill>
              <a:round/>
              <a:headEnd/>
              <a:tailEnd/>
            </a:ln>
          </p:spPr>
          <p:txBody>
            <a:bodyPr/>
            <a:lstStyle/>
            <a:p>
              <a:endParaRPr lang="en-CA"/>
            </a:p>
          </p:txBody>
        </p:sp>
        <p:sp>
          <p:nvSpPr>
            <p:cNvPr id="42129" name="Line 145"/>
            <p:cNvSpPr>
              <a:spLocks noChangeShapeType="1"/>
            </p:cNvSpPr>
            <p:nvPr/>
          </p:nvSpPr>
          <p:spPr bwMode="auto">
            <a:xfrm flipV="1">
              <a:off x="2772" y="3035"/>
              <a:ext cx="0" cy="45"/>
            </a:xfrm>
            <a:prstGeom prst="line">
              <a:avLst/>
            </a:prstGeom>
            <a:noFill/>
            <a:ln w="0">
              <a:solidFill>
                <a:srgbClr val="000000"/>
              </a:solidFill>
              <a:round/>
              <a:headEnd/>
              <a:tailEnd/>
            </a:ln>
          </p:spPr>
          <p:txBody>
            <a:bodyPr/>
            <a:lstStyle/>
            <a:p>
              <a:endParaRPr lang="en-CA"/>
            </a:p>
          </p:txBody>
        </p:sp>
        <p:sp>
          <p:nvSpPr>
            <p:cNvPr id="42130" name="Line 146"/>
            <p:cNvSpPr>
              <a:spLocks noChangeShapeType="1"/>
            </p:cNvSpPr>
            <p:nvPr/>
          </p:nvSpPr>
          <p:spPr bwMode="auto">
            <a:xfrm flipV="1">
              <a:off x="3187" y="3035"/>
              <a:ext cx="0" cy="45"/>
            </a:xfrm>
            <a:prstGeom prst="line">
              <a:avLst/>
            </a:prstGeom>
            <a:noFill/>
            <a:ln w="0">
              <a:solidFill>
                <a:srgbClr val="000000"/>
              </a:solidFill>
              <a:round/>
              <a:headEnd/>
              <a:tailEnd/>
            </a:ln>
          </p:spPr>
          <p:txBody>
            <a:bodyPr/>
            <a:lstStyle/>
            <a:p>
              <a:endParaRPr lang="en-CA"/>
            </a:p>
          </p:txBody>
        </p:sp>
        <p:sp>
          <p:nvSpPr>
            <p:cNvPr id="42131" name="Line 147"/>
            <p:cNvSpPr>
              <a:spLocks noChangeShapeType="1"/>
            </p:cNvSpPr>
            <p:nvPr/>
          </p:nvSpPr>
          <p:spPr bwMode="auto">
            <a:xfrm flipV="1">
              <a:off x="3602" y="3035"/>
              <a:ext cx="0" cy="45"/>
            </a:xfrm>
            <a:prstGeom prst="line">
              <a:avLst/>
            </a:prstGeom>
            <a:noFill/>
            <a:ln w="0">
              <a:solidFill>
                <a:srgbClr val="000000"/>
              </a:solidFill>
              <a:round/>
              <a:headEnd/>
              <a:tailEnd/>
            </a:ln>
          </p:spPr>
          <p:txBody>
            <a:bodyPr/>
            <a:lstStyle/>
            <a:p>
              <a:endParaRPr lang="en-CA"/>
            </a:p>
          </p:txBody>
        </p:sp>
        <p:sp>
          <p:nvSpPr>
            <p:cNvPr id="42132" name="Line 148"/>
            <p:cNvSpPr>
              <a:spLocks noChangeShapeType="1"/>
            </p:cNvSpPr>
            <p:nvPr/>
          </p:nvSpPr>
          <p:spPr bwMode="auto">
            <a:xfrm flipV="1">
              <a:off x="4017" y="3035"/>
              <a:ext cx="0" cy="45"/>
            </a:xfrm>
            <a:prstGeom prst="line">
              <a:avLst/>
            </a:prstGeom>
            <a:noFill/>
            <a:ln w="0">
              <a:solidFill>
                <a:srgbClr val="000000"/>
              </a:solidFill>
              <a:round/>
              <a:headEnd/>
              <a:tailEnd/>
            </a:ln>
          </p:spPr>
          <p:txBody>
            <a:bodyPr/>
            <a:lstStyle/>
            <a:p>
              <a:endParaRPr lang="en-CA"/>
            </a:p>
          </p:txBody>
        </p:sp>
        <p:sp>
          <p:nvSpPr>
            <p:cNvPr id="42133" name="Line 149"/>
            <p:cNvSpPr>
              <a:spLocks noChangeShapeType="1"/>
            </p:cNvSpPr>
            <p:nvPr/>
          </p:nvSpPr>
          <p:spPr bwMode="auto">
            <a:xfrm>
              <a:off x="1112" y="2205"/>
              <a:ext cx="0" cy="830"/>
            </a:xfrm>
            <a:prstGeom prst="line">
              <a:avLst/>
            </a:prstGeom>
            <a:noFill/>
            <a:ln w="0">
              <a:solidFill>
                <a:srgbClr val="000000"/>
              </a:solidFill>
              <a:round/>
              <a:headEnd/>
              <a:tailEnd/>
            </a:ln>
          </p:spPr>
          <p:txBody>
            <a:bodyPr/>
            <a:lstStyle/>
            <a:p>
              <a:endParaRPr lang="en-CA"/>
            </a:p>
          </p:txBody>
        </p:sp>
        <p:sp>
          <p:nvSpPr>
            <p:cNvPr id="42134" name="Line 150"/>
            <p:cNvSpPr>
              <a:spLocks noChangeShapeType="1"/>
            </p:cNvSpPr>
            <p:nvPr/>
          </p:nvSpPr>
          <p:spPr bwMode="auto">
            <a:xfrm>
              <a:off x="1067" y="3035"/>
              <a:ext cx="45" cy="0"/>
            </a:xfrm>
            <a:prstGeom prst="line">
              <a:avLst/>
            </a:prstGeom>
            <a:noFill/>
            <a:ln w="0">
              <a:solidFill>
                <a:srgbClr val="000000"/>
              </a:solidFill>
              <a:round/>
              <a:headEnd/>
              <a:tailEnd/>
            </a:ln>
          </p:spPr>
          <p:txBody>
            <a:bodyPr/>
            <a:lstStyle/>
            <a:p>
              <a:endParaRPr lang="en-CA"/>
            </a:p>
          </p:txBody>
        </p:sp>
        <p:sp>
          <p:nvSpPr>
            <p:cNvPr id="42137" name="Line 153"/>
            <p:cNvSpPr>
              <a:spLocks noChangeShapeType="1"/>
            </p:cNvSpPr>
            <p:nvPr/>
          </p:nvSpPr>
          <p:spPr bwMode="auto">
            <a:xfrm>
              <a:off x="1067" y="2205"/>
              <a:ext cx="45" cy="0"/>
            </a:xfrm>
            <a:prstGeom prst="line">
              <a:avLst/>
            </a:prstGeom>
            <a:noFill/>
            <a:ln w="0">
              <a:solidFill>
                <a:srgbClr val="000000"/>
              </a:solidFill>
              <a:round/>
              <a:headEnd/>
              <a:tailEnd/>
            </a:ln>
          </p:spPr>
          <p:txBody>
            <a:bodyPr/>
            <a:lstStyle/>
            <a:p>
              <a:endParaRPr lang="en-CA"/>
            </a:p>
          </p:txBody>
        </p:sp>
        <p:sp>
          <p:nvSpPr>
            <p:cNvPr id="42138" name="Rectangle 154"/>
            <p:cNvSpPr>
              <a:spLocks noChangeArrowheads="1"/>
            </p:cNvSpPr>
            <p:nvPr/>
          </p:nvSpPr>
          <p:spPr bwMode="auto">
            <a:xfrm>
              <a:off x="1013" y="3170"/>
              <a:ext cx="186" cy="174"/>
            </a:xfrm>
            <a:prstGeom prst="rect">
              <a:avLst/>
            </a:prstGeom>
            <a:noFill/>
            <a:ln w="9525">
              <a:noFill/>
              <a:miter lim="800000"/>
              <a:headEnd/>
              <a:tailEnd/>
            </a:ln>
          </p:spPr>
          <p:txBody>
            <a:bodyPr wrap="none" lIns="0" tIns="0" rIns="0" bIns="0">
              <a:spAutoFit/>
            </a:bodyPr>
            <a:lstStyle/>
            <a:p>
              <a:r>
                <a:rPr lang="en-US" b="1">
                  <a:solidFill>
                    <a:srgbClr val="000000"/>
                  </a:solidFill>
                </a:rPr>
                <a:t>0.6</a:t>
              </a:r>
              <a:endParaRPr lang="en-US"/>
            </a:p>
          </p:txBody>
        </p:sp>
        <p:sp>
          <p:nvSpPr>
            <p:cNvPr id="42139" name="Rectangle 155"/>
            <p:cNvSpPr>
              <a:spLocks noChangeArrowheads="1"/>
            </p:cNvSpPr>
            <p:nvPr/>
          </p:nvSpPr>
          <p:spPr bwMode="auto">
            <a:xfrm>
              <a:off x="1428" y="3170"/>
              <a:ext cx="186" cy="174"/>
            </a:xfrm>
            <a:prstGeom prst="rect">
              <a:avLst/>
            </a:prstGeom>
            <a:noFill/>
            <a:ln w="9525">
              <a:noFill/>
              <a:miter lim="800000"/>
              <a:headEnd/>
              <a:tailEnd/>
            </a:ln>
          </p:spPr>
          <p:txBody>
            <a:bodyPr wrap="none" lIns="0" tIns="0" rIns="0" bIns="0">
              <a:spAutoFit/>
            </a:bodyPr>
            <a:lstStyle/>
            <a:p>
              <a:r>
                <a:rPr lang="en-US" b="1">
                  <a:solidFill>
                    <a:srgbClr val="000000"/>
                  </a:solidFill>
                </a:rPr>
                <a:t>0.7</a:t>
              </a:r>
              <a:endParaRPr lang="en-US"/>
            </a:p>
          </p:txBody>
        </p:sp>
        <p:sp>
          <p:nvSpPr>
            <p:cNvPr id="42140" name="Rectangle 156"/>
            <p:cNvSpPr>
              <a:spLocks noChangeArrowheads="1"/>
            </p:cNvSpPr>
            <p:nvPr/>
          </p:nvSpPr>
          <p:spPr bwMode="auto">
            <a:xfrm>
              <a:off x="1843" y="3170"/>
              <a:ext cx="186" cy="174"/>
            </a:xfrm>
            <a:prstGeom prst="rect">
              <a:avLst/>
            </a:prstGeom>
            <a:noFill/>
            <a:ln w="9525">
              <a:noFill/>
              <a:miter lim="800000"/>
              <a:headEnd/>
              <a:tailEnd/>
            </a:ln>
          </p:spPr>
          <p:txBody>
            <a:bodyPr wrap="none" lIns="0" tIns="0" rIns="0" bIns="0">
              <a:spAutoFit/>
            </a:bodyPr>
            <a:lstStyle/>
            <a:p>
              <a:r>
                <a:rPr lang="en-US" b="1">
                  <a:solidFill>
                    <a:srgbClr val="000000"/>
                  </a:solidFill>
                </a:rPr>
                <a:t>0.8</a:t>
              </a:r>
              <a:endParaRPr lang="en-US"/>
            </a:p>
          </p:txBody>
        </p:sp>
        <p:sp>
          <p:nvSpPr>
            <p:cNvPr id="42141" name="Rectangle 157"/>
            <p:cNvSpPr>
              <a:spLocks noChangeArrowheads="1"/>
            </p:cNvSpPr>
            <p:nvPr/>
          </p:nvSpPr>
          <p:spPr bwMode="auto">
            <a:xfrm>
              <a:off x="2258" y="3170"/>
              <a:ext cx="186" cy="174"/>
            </a:xfrm>
            <a:prstGeom prst="rect">
              <a:avLst/>
            </a:prstGeom>
            <a:noFill/>
            <a:ln w="9525">
              <a:noFill/>
              <a:miter lim="800000"/>
              <a:headEnd/>
              <a:tailEnd/>
            </a:ln>
          </p:spPr>
          <p:txBody>
            <a:bodyPr wrap="none" lIns="0" tIns="0" rIns="0" bIns="0">
              <a:spAutoFit/>
            </a:bodyPr>
            <a:lstStyle/>
            <a:p>
              <a:r>
                <a:rPr lang="en-US" b="1">
                  <a:solidFill>
                    <a:srgbClr val="000000"/>
                  </a:solidFill>
                </a:rPr>
                <a:t>0.9</a:t>
              </a:r>
              <a:endParaRPr lang="en-US"/>
            </a:p>
          </p:txBody>
        </p:sp>
        <p:sp>
          <p:nvSpPr>
            <p:cNvPr id="42142" name="Rectangle 158"/>
            <p:cNvSpPr>
              <a:spLocks noChangeArrowheads="1"/>
            </p:cNvSpPr>
            <p:nvPr/>
          </p:nvSpPr>
          <p:spPr bwMode="auto">
            <a:xfrm>
              <a:off x="2736" y="3170"/>
              <a:ext cx="74" cy="174"/>
            </a:xfrm>
            <a:prstGeom prst="rect">
              <a:avLst/>
            </a:prstGeom>
            <a:noFill/>
            <a:ln w="9525">
              <a:noFill/>
              <a:miter lim="800000"/>
              <a:headEnd/>
              <a:tailEnd/>
            </a:ln>
          </p:spPr>
          <p:txBody>
            <a:bodyPr wrap="none" lIns="0" tIns="0" rIns="0" bIns="0">
              <a:spAutoFit/>
            </a:bodyPr>
            <a:lstStyle/>
            <a:p>
              <a:r>
                <a:rPr lang="en-US" b="1">
                  <a:solidFill>
                    <a:srgbClr val="000000"/>
                  </a:solidFill>
                </a:rPr>
                <a:t>1</a:t>
              </a:r>
              <a:endParaRPr lang="en-US"/>
            </a:p>
          </p:txBody>
        </p:sp>
        <p:sp>
          <p:nvSpPr>
            <p:cNvPr id="42143" name="Rectangle 159"/>
            <p:cNvSpPr>
              <a:spLocks noChangeArrowheads="1"/>
            </p:cNvSpPr>
            <p:nvPr/>
          </p:nvSpPr>
          <p:spPr bwMode="auto">
            <a:xfrm>
              <a:off x="3088" y="3170"/>
              <a:ext cx="186" cy="174"/>
            </a:xfrm>
            <a:prstGeom prst="rect">
              <a:avLst/>
            </a:prstGeom>
            <a:noFill/>
            <a:ln w="9525">
              <a:noFill/>
              <a:miter lim="800000"/>
              <a:headEnd/>
              <a:tailEnd/>
            </a:ln>
          </p:spPr>
          <p:txBody>
            <a:bodyPr wrap="none" lIns="0" tIns="0" rIns="0" bIns="0">
              <a:spAutoFit/>
            </a:bodyPr>
            <a:lstStyle/>
            <a:p>
              <a:r>
                <a:rPr lang="en-US" b="1">
                  <a:solidFill>
                    <a:srgbClr val="000000"/>
                  </a:solidFill>
                </a:rPr>
                <a:t>1.1</a:t>
              </a:r>
              <a:endParaRPr lang="en-US"/>
            </a:p>
          </p:txBody>
        </p:sp>
        <p:sp>
          <p:nvSpPr>
            <p:cNvPr id="42144" name="Rectangle 160"/>
            <p:cNvSpPr>
              <a:spLocks noChangeArrowheads="1"/>
            </p:cNvSpPr>
            <p:nvPr/>
          </p:nvSpPr>
          <p:spPr bwMode="auto">
            <a:xfrm>
              <a:off x="3503" y="3170"/>
              <a:ext cx="186" cy="174"/>
            </a:xfrm>
            <a:prstGeom prst="rect">
              <a:avLst/>
            </a:prstGeom>
            <a:noFill/>
            <a:ln w="9525">
              <a:noFill/>
              <a:miter lim="800000"/>
              <a:headEnd/>
              <a:tailEnd/>
            </a:ln>
          </p:spPr>
          <p:txBody>
            <a:bodyPr wrap="none" lIns="0" tIns="0" rIns="0" bIns="0">
              <a:spAutoFit/>
            </a:bodyPr>
            <a:lstStyle/>
            <a:p>
              <a:r>
                <a:rPr lang="en-US" b="1">
                  <a:solidFill>
                    <a:srgbClr val="000000"/>
                  </a:solidFill>
                </a:rPr>
                <a:t>1.2</a:t>
              </a:r>
              <a:endParaRPr lang="en-US"/>
            </a:p>
          </p:txBody>
        </p:sp>
        <p:sp>
          <p:nvSpPr>
            <p:cNvPr id="42145" name="Rectangle 161"/>
            <p:cNvSpPr>
              <a:spLocks noChangeArrowheads="1"/>
            </p:cNvSpPr>
            <p:nvPr/>
          </p:nvSpPr>
          <p:spPr bwMode="auto">
            <a:xfrm>
              <a:off x="3917" y="3170"/>
              <a:ext cx="186" cy="174"/>
            </a:xfrm>
            <a:prstGeom prst="rect">
              <a:avLst/>
            </a:prstGeom>
            <a:noFill/>
            <a:ln w="9525">
              <a:noFill/>
              <a:miter lim="800000"/>
              <a:headEnd/>
              <a:tailEnd/>
            </a:ln>
          </p:spPr>
          <p:txBody>
            <a:bodyPr wrap="none" lIns="0" tIns="0" rIns="0" bIns="0">
              <a:spAutoFit/>
            </a:bodyPr>
            <a:lstStyle/>
            <a:p>
              <a:r>
                <a:rPr lang="en-US" b="1">
                  <a:solidFill>
                    <a:srgbClr val="000000"/>
                  </a:solidFill>
                </a:rPr>
                <a:t>1.3</a:t>
              </a:r>
              <a:endParaRPr lang="en-US"/>
            </a:p>
          </p:txBody>
        </p:sp>
        <p:sp>
          <p:nvSpPr>
            <p:cNvPr id="42146" name="Rectangle 162"/>
            <p:cNvSpPr>
              <a:spLocks noChangeArrowheads="1"/>
            </p:cNvSpPr>
            <p:nvPr/>
          </p:nvSpPr>
          <p:spPr bwMode="auto">
            <a:xfrm>
              <a:off x="688" y="2707"/>
              <a:ext cx="230" cy="174"/>
            </a:xfrm>
            <a:prstGeom prst="rect">
              <a:avLst/>
            </a:prstGeom>
            <a:noFill/>
            <a:ln w="9525">
              <a:noFill/>
              <a:miter lim="800000"/>
              <a:headEnd/>
              <a:tailEnd/>
            </a:ln>
          </p:spPr>
          <p:txBody>
            <a:bodyPr wrap="none" lIns="0" tIns="0" rIns="0" bIns="0">
              <a:spAutoFit/>
            </a:bodyPr>
            <a:lstStyle/>
            <a:p>
              <a:r>
                <a:rPr lang="en-US" b="1">
                  <a:solidFill>
                    <a:srgbClr val="000000"/>
                  </a:solidFill>
                </a:rPr>
                <a:t>TBC</a:t>
              </a:r>
              <a:endParaRPr lang="en-US"/>
            </a:p>
          </p:txBody>
        </p:sp>
        <p:sp>
          <p:nvSpPr>
            <p:cNvPr id="42148" name="Rectangle 164"/>
            <p:cNvSpPr>
              <a:spLocks noChangeArrowheads="1"/>
            </p:cNvSpPr>
            <p:nvPr/>
          </p:nvSpPr>
          <p:spPr bwMode="auto">
            <a:xfrm>
              <a:off x="661" y="2371"/>
              <a:ext cx="290" cy="174"/>
            </a:xfrm>
            <a:prstGeom prst="rect">
              <a:avLst/>
            </a:prstGeom>
            <a:noFill/>
            <a:ln w="9525">
              <a:noFill/>
              <a:miter lim="800000"/>
              <a:headEnd/>
              <a:tailEnd/>
            </a:ln>
          </p:spPr>
          <p:txBody>
            <a:bodyPr wrap="none" lIns="0" tIns="0" rIns="0" bIns="0">
              <a:spAutoFit/>
            </a:bodyPr>
            <a:lstStyle/>
            <a:p>
              <a:r>
                <a:rPr lang="en-US" b="1">
                  <a:solidFill>
                    <a:srgbClr val="000000"/>
                  </a:solidFill>
                </a:rPr>
                <a:t>DWF</a:t>
              </a:r>
              <a:endParaRPr lang="en-US"/>
            </a:p>
          </p:txBody>
        </p:sp>
        <p:sp>
          <p:nvSpPr>
            <p:cNvPr id="42149" name="Rectangle 165"/>
            <p:cNvSpPr>
              <a:spLocks noChangeArrowheads="1"/>
            </p:cNvSpPr>
            <p:nvPr/>
          </p:nvSpPr>
          <p:spPr bwMode="auto">
            <a:xfrm>
              <a:off x="1644" y="3441"/>
              <a:ext cx="1807" cy="223"/>
            </a:xfrm>
            <a:prstGeom prst="rect">
              <a:avLst/>
            </a:prstGeom>
            <a:noFill/>
            <a:ln w="9525">
              <a:noFill/>
              <a:miter lim="800000"/>
              <a:headEnd/>
              <a:tailEnd/>
            </a:ln>
          </p:spPr>
          <p:txBody>
            <a:bodyPr wrap="none" lIns="0" tIns="0" rIns="0" bIns="0">
              <a:spAutoFit/>
            </a:bodyPr>
            <a:lstStyle/>
            <a:p>
              <a:r>
                <a:rPr lang="en-US" sz="2300" b="1">
                  <a:solidFill>
                    <a:srgbClr val="000000"/>
                  </a:solidFill>
                </a:rPr>
                <a:t>IPC Relative to Baseline</a:t>
              </a:r>
              <a:endParaRPr lang="en-US"/>
            </a:p>
          </p:txBody>
        </p:sp>
        <p:sp>
          <p:nvSpPr>
            <p:cNvPr id="42150" name="Rectangle 166"/>
            <p:cNvSpPr>
              <a:spLocks noChangeArrowheads="1"/>
            </p:cNvSpPr>
            <p:nvPr/>
          </p:nvSpPr>
          <p:spPr bwMode="auto">
            <a:xfrm>
              <a:off x="3439" y="2250"/>
              <a:ext cx="506" cy="352"/>
            </a:xfrm>
            <a:prstGeom prst="rect">
              <a:avLst/>
            </a:prstGeom>
            <a:solidFill>
              <a:srgbClr val="FFFFFF"/>
            </a:solidFill>
            <a:ln w="0">
              <a:solidFill>
                <a:srgbClr val="000000"/>
              </a:solidFill>
              <a:miter lim="800000"/>
              <a:headEnd/>
              <a:tailEnd/>
            </a:ln>
          </p:spPr>
          <p:txBody>
            <a:bodyPr/>
            <a:lstStyle/>
            <a:p>
              <a:endParaRPr lang="en-CA"/>
            </a:p>
          </p:txBody>
        </p:sp>
        <p:sp>
          <p:nvSpPr>
            <p:cNvPr id="42151" name="Rectangle 167"/>
            <p:cNvSpPr>
              <a:spLocks noChangeArrowheads="1"/>
            </p:cNvSpPr>
            <p:nvPr/>
          </p:nvSpPr>
          <p:spPr bwMode="auto">
            <a:xfrm>
              <a:off x="3503" y="2304"/>
              <a:ext cx="63" cy="63"/>
            </a:xfrm>
            <a:prstGeom prst="rect">
              <a:avLst/>
            </a:prstGeom>
            <a:solidFill>
              <a:srgbClr val="FFFF99"/>
            </a:solidFill>
            <a:ln w="14288">
              <a:solidFill>
                <a:srgbClr val="000000"/>
              </a:solidFill>
              <a:miter lim="800000"/>
              <a:headEnd/>
              <a:tailEnd/>
            </a:ln>
          </p:spPr>
          <p:txBody>
            <a:bodyPr/>
            <a:lstStyle/>
            <a:p>
              <a:endParaRPr lang="en-CA"/>
            </a:p>
          </p:txBody>
        </p:sp>
        <p:sp>
          <p:nvSpPr>
            <p:cNvPr id="42152" name="Rectangle 168"/>
            <p:cNvSpPr>
              <a:spLocks noChangeArrowheads="1"/>
            </p:cNvSpPr>
            <p:nvPr/>
          </p:nvSpPr>
          <p:spPr bwMode="auto">
            <a:xfrm>
              <a:off x="3602" y="2259"/>
              <a:ext cx="282" cy="145"/>
            </a:xfrm>
            <a:prstGeom prst="rect">
              <a:avLst/>
            </a:prstGeom>
            <a:noFill/>
            <a:ln w="9525">
              <a:noFill/>
              <a:miter lim="800000"/>
              <a:headEnd/>
              <a:tailEnd/>
            </a:ln>
          </p:spPr>
          <p:txBody>
            <a:bodyPr wrap="none" lIns="0" tIns="0" rIns="0" bIns="0">
              <a:spAutoFit/>
            </a:bodyPr>
            <a:lstStyle/>
            <a:p>
              <a:r>
                <a:rPr lang="en-US" sz="1500" b="1">
                  <a:solidFill>
                    <a:srgbClr val="000000"/>
                  </a:solidFill>
                </a:rPr>
                <a:t>COHE</a:t>
              </a:r>
              <a:endParaRPr lang="en-US"/>
            </a:p>
          </p:txBody>
        </p:sp>
        <p:sp>
          <p:nvSpPr>
            <p:cNvPr id="42153" name="Rectangle 169"/>
            <p:cNvSpPr>
              <a:spLocks noChangeArrowheads="1"/>
            </p:cNvSpPr>
            <p:nvPr/>
          </p:nvSpPr>
          <p:spPr bwMode="auto">
            <a:xfrm>
              <a:off x="3503" y="2476"/>
              <a:ext cx="63" cy="63"/>
            </a:xfrm>
            <a:prstGeom prst="rect">
              <a:avLst/>
            </a:prstGeom>
            <a:solidFill>
              <a:srgbClr val="008000"/>
            </a:solidFill>
            <a:ln w="14288">
              <a:solidFill>
                <a:srgbClr val="000000"/>
              </a:solidFill>
              <a:miter lim="800000"/>
              <a:headEnd/>
              <a:tailEnd/>
            </a:ln>
          </p:spPr>
          <p:txBody>
            <a:bodyPr/>
            <a:lstStyle/>
            <a:p>
              <a:endParaRPr lang="en-CA"/>
            </a:p>
          </p:txBody>
        </p:sp>
        <p:sp>
          <p:nvSpPr>
            <p:cNvPr id="42154" name="Rectangle 170"/>
            <p:cNvSpPr>
              <a:spLocks noChangeArrowheads="1"/>
            </p:cNvSpPr>
            <p:nvPr/>
          </p:nvSpPr>
          <p:spPr bwMode="auto">
            <a:xfrm>
              <a:off x="3602" y="2431"/>
              <a:ext cx="255" cy="145"/>
            </a:xfrm>
            <a:prstGeom prst="rect">
              <a:avLst/>
            </a:prstGeom>
            <a:noFill/>
            <a:ln w="9525">
              <a:noFill/>
              <a:miter lim="800000"/>
              <a:headEnd/>
              <a:tailEnd/>
            </a:ln>
          </p:spPr>
          <p:txBody>
            <a:bodyPr wrap="none" lIns="0" tIns="0" rIns="0" bIns="0">
              <a:spAutoFit/>
            </a:bodyPr>
            <a:lstStyle/>
            <a:p>
              <a:r>
                <a:rPr lang="en-US" sz="1500" b="1">
                  <a:solidFill>
                    <a:srgbClr val="000000"/>
                  </a:solidFill>
                </a:rPr>
                <a:t>DIVG</a:t>
              </a:r>
              <a:endParaRPr lang="en-US"/>
            </a:p>
          </p:txBody>
        </p:sp>
      </p:grpSp>
      <p:sp>
        <p:nvSpPr>
          <p:cNvPr id="41986" name="Rectangle 2"/>
          <p:cNvSpPr>
            <a:spLocks noGrp="1" noChangeArrowheads="1"/>
          </p:cNvSpPr>
          <p:nvPr>
            <p:ph type="title"/>
          </p:nvPr>
        </p:nvSpPr>
        <p:spPr/>
        <p:txBody>
          <a:bodyPr/>
          <a:lstStyle/>
          <a:p>
            <a:r>
              <a:rPr lang="en-US" smtClean="0"/>
              <a:t>Experimental Results</a:t>
            </a:r>
          </a:p>
        </p:txBody>
      </p:sp>
      <p:sp>
        <p:nvSpPr>
          <p:cNvPr id="41987" name="Rectangle 3"/>
          <p:cNvSpPr>
            <a:spLocks noGrp="1" noChangeArrowheads="1"/>
          </p:cNvSpPr>
          <p:nvPr>
            <p:ph type="body" idx="1"/>
          </p:nvPr>
        </p:nvSpPr>
        <p:spPr>
          <a:xfrm>
            <a:off x="1981200" y="1295401"/>
            <a:ext cx="8229600" cy="4530725"/>
          </a:xfrm>
        </p:spPr>
        <p:txBody>
          <a:bodyPr/>
          <a:lstStyle/>
          <a:p>
            <a:r>
              <a:rPr lang="en-US" smtClean="0"/>
              <a:t>2 Benchmark Groups: </a:t>
            </a:r>
          </a:p>
          <a:p>
            <a:pPr lvl="1"/>
            <a:r>
              <a:rPr lang="en-US" smtClean="0"/>
              <a:t>COHE = Non-Divergent CUDA applications</a:t>
            </a:r>
          </a:p>
          <a:p>
            <a:pPr lvl="1"/>
            <a:r>
              <a:rPr lang="en-US" smtClean="0"/>
              <a:t>DIVG = Divergent CUDA applications</a:t>
            </a:r>
          </a:p>
        </p:txBody>
      </p:sp>
      <p:grpSp>
        <p:nvGrpSpPr>
          <p:cNvPr id="41995" name="Group 11"/>
          <p:cNvGrpSpPr>
            <a:grpSpLocks/>
          </p:cNvGrpSpPr>
          <p:nvPr/>
        </p:nvGrpSpPr>
        <p:grpSpPr bwMode="auto">
          <a:xfrm>
            <a:off x="2305050" y="3505200"/>
            <a:ext cx="8248650" cy="685800"/>
            <a:chOff x="384" y="2160"/>
            <a:chExt cx="5196" cy="432"/>
          </a:xfrm>
        </p:grpSpPr>
        <p:sp>
          <p:nvSpPr>
            <p:cNvPr id="41992" name="Text Box 8"/>
            <p:cNvSpPr txBox="1">
              <a:spLocks noChangeArrowheads="1"/>
            </p:cNvSpPr>
            <p:nvPr/>
          </p:nvSpPr>
          <p:spPr bwMode="auto">
            <a:xfrm>
              <a:off x="4032" y="2160"/>
              <a:ext cx="1548" cy="407"/>
            </a:xfrm>
            <a:prstGeom prst="rect">
              <a:avLst/>
            </a:prstGeom>
            <a:noFill/>
            <a:ln w="9525">
              <a:noFill/>
              <a:miter lim="800000"/>
              <a:headEnd/>
              <a:tailEnd/>
            </a:ln>
            <a:effectLst/>
          </p:spPr>
          <p:txBody>
            <a:bodyPr wrap="none">
              <a:spAutoFit/>
            </a:bodyPr>
            <a:lstStyle/>
            <a:p>
              <a:r>
                <a:rPr lang="en-US">
                  <a:solidFill>
                    <a:srgbClr val="FF3300"/>
                  </a:solidFill>
                </a:rPr>
                <a:t>Serious Slowdown</a:t>
              </a:r>
              <a:r>
                <a:rPr lang="en-US"/>
                <a:t> from </a:t>
              </a:r>
            </a:p>
            <a:p>
              <a:r>
                <a:rPr lang="en-US"/>
                <a:t>pathologies</a:t>
              </a:r>
            </a:p>
          </p:txBody>
        </p:sp>
        <p:sp>
          <p:nvSpPr>
            <p:cNvPr id="41993" name="Rectangle 9"/>
            <p:cNvSpPr>
              <a:spLocks noChangeArrowheads="1"/>
            </p:cNvSpPr>
            <p:nvPr/>
          </p:nvSpPr>
          <p:spPr bwMode="auto">
            <a:xfrm>
              <a:off x="384" y="2256"/>
              <a:ext cx="2688" cy="336"/>
            </a:xfrm>
            <a:prstGeom prst="rect">
              <a:avLst/>
            </a:prstGeom>
            <a:noFill/>
            <a:ln w="57150">
              <a:solidFill>
                <a:srgbClr val="FF3300"/>
              </a:solidFill>
              <a:miter lim="800000"/>
              <a:headEnd/>
              <a:tailEnd/>
            </a:ln>
            <a:effectLst/>
          </p:spPr>
          <p:txBody>
            <a:bodyPr wrap="none" anchor="ctr"/>
            <a:lstStyle/>
            <a:p>
              <a:endParaRPr lang="en-CA"/>
            </a:p>
          </p:txBody>
        </p:sp>
      </p:grpSp>
      <p:grpSp>
        <p:nvGrpSpPr>
          <p:cNvPr id="41997" name="Group 13"/>
          <p:cNvGrpSpPr>
            <a:grpSpLocks/>
          </p:cNvGrpSpPr>
          <p:nvPr/>
        </p:nvGrpSpPr>
        <p:grpSpPr bwMode="auto">
          <a:xfrm>
            <a:off x="2317751" y="3962400"/>
            <a:ext cx="8075613" cy="762000"/>
            <a:chOff x="384" y="2736"/>
            <a:chExt cx="5087" cy="480"/>
          </a:xfrm>
        </p:grpSpPr>
        <p:grpSp>
          <p:nvGrpSpPr>
            <p:cNvPr id="41991" name="Group 7"/>
            <p:cNvGrpSpPr>
              <a:grpSpLocks/>
            </p:cNvGrpSpPr>
            <p:nvPr/>
          </p:nvGrpSpPr>
          <p:grpSpPr bwMode="auto">
            <a:xfrm>
              <a:off x="4032" y="2736"/>
              <a:ext cx="1439" cy="425"/>
              <a:chOff x="4032" y="2736"/>
              <a:chExt cx="1439" cy="425"/>
            </a:xfrm>
          </p:grpSpPr>
          <p:sp>
            <p:nvSpPr>
              <p:cNvPr id="41989" name="Text Box 5"/>
              <p:cNvSpPr txBox="1">
                <a:spLocks noChangeArrowheads="1"/>
              </p:cNvSpPr>
              <p:nvPr/>
            </p:nvSpPr>
            <p:spPr bwMode="auto">
              <a:xfrm>
                <a:off x="4080" y="2736"/>
                <a:ext cx="1328" cy="233"/>
              </a:xfrm>
              <a:prstGeom prst="rect">
                <a:avLst/>
              </a:prstGeom>
              <a:noFill/>
              <a:ln w="9525">
                <a:noFill/>
                <a:miter lim="800000"/>
                <a:headEnd/>
                <a:tailEnd/>
              </a:ln>
              <a:effectLst/>
            </p:spPr>
            <p:txBody>
              <a:bodyPr wrap="none">
                <a:spAutoFit/>
              </a:bodyPr>
              <a:lstStyle/>
              <a:p>
                <a:r>
                  <a:rPr lang="en-US">
                    <a:solidFill>
                      <a:srgbClr val="0066FF"/>
                    </a:solidFill>
                  </a:rPr>
                  <a:t>No Penalty</a:t>
                </a:r>
                <a:r>
                  <a:rPr lang="en-US"/>
                  <a:t> for COHE</a:t>
                </a:r>
              </a:p>
            </p:txBody>
          </p:sp>
          <p:sp>
            <p:nvSpPr>
              <p:cNvPr id="41990" name="Text Box 6"/>
              <p:cNvSpPr txBox="1">
                <a:spLocks noChangeArrowheads="1"/>
              </p:cNvSpPr>
              <p:nvPr/>
            </p:nvSpPr>
            <p:spPr bwMode="auto">
              <a:xfrm>
                <a:off x="4032" y="2928"/>
                <a:ext cx="1439" cy="233"/>
              </a:xfrm>
              <a:prstGeom prst="rect">
                <a:avLst/>
              </a:prstGeom>
              <a:noFill/>
              <a:ln w="9525">
                <a:noFill/>
                <a:miter lim="800000"/>
                <a:headEnd/>
                <a:tailEnd/>
              </a:ln>
              <a:effectLst/>
            </p:spPr>
            <p:txBody>
              <a:bodyPr wrap="none">
                <a:spAutoFit/>
              </a:bodyPr>
              <a:lstStyle/>
              <a:p>
                <a:r>
                  <a:rPr lang="en-US">
                    <a:solidFill>
                      <a:srgbClr val="0066FF"/>
                    </a:solidFill>
                  </a:rPr>
                  <a:t>22% Speedup</a:t>
                </a:r>
                <a:r>
                  <a:rPr lang="en-US"/>
                  <a:t> on DIVG</a:t>
                </a:r>
              </a:p>
            </p:txBody>
          </p:sp>
        </p:grpSp>
        <p:sp>
          <p:nvSpPr>
            <p:cNvPr id="41996" name="Rectangle 12"/>
            <p:cNvSpPr>
              <a:spLocks noChangeArrowheads="1"/>
            </p:cNvSpPr>
            <p:nvPr/>
          </p:nvSpPr>
          <p:spPr bwMode="auto">
            <a:xfrm>
              <a:off x="384" y="2832"/>
              <a:ext cx="3408" cy="384"/>
            </a:xfrm>
            <a:prstGeom prst="rect">
              <a:avLst/>
            </a:prstGeom>
            <a:noFill/>
            <a:ln w="57150">
              <a:solidFill>
                <a:srgbClr val="0066FF"/>
              </a:solidFill>
              <a:miter lim="800000"/>
              <a:headEnd/>
              <a:tailEnd/>
            </a:ln>
            <a:effectLst/>
          </p:spPr>
          <p:txBody>
            <a:bodyPr wrap="none" anchor="ctr"/>
            <a:lstStyle/>
            <a:p>
              <a:endParaRPr lang="en-CA"/>
            </a:p>
          </p:txBody>
        </p:sp>
      </p:grpSp>
      <p:grpSp>
        <p:nvGrpSpPr>
          <p:cNvPr id="166" name="Group 165"/>
          <p:cNvGrpSpPr/>
          <p:nvPr/>
        </p:nvGrpSpPr>
        <p:grpSpPr>
          <a:xfrm>
            <a:off x="7543801" y="5791200"/>
            <a:ext cx="2070719" cy="369332"/>
            <a:chOff x="6019800" y="5791200"/>
            <a:chExt cx="2070719" cy="369332"/>
          </a:xfrm>
        </p:grpSpPr>
        <p:cxnSp>
          <p:nvCxnSpPr>
            <p:cNvPr id="164" name="Straight Connector 163"/>
            <p:cNvCxnSpPr/>
            <p:nvPr/>
          </p:nvCxnSpPr>
          <p:spPr>
            <a:xfrm>
              <a:off x="6019800" y="5791200"/>
              <a:ext cx="381000" cy="1524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5" name="TextBox 164"/>
            <p:cNvSpPr txBox="1"/>
            <p:nvPr/>
          </p:nvSpPr>
          <p:spPr>
            <a:xfrm>
              <a:off x="6477000" y="5791200"/>
              <a:ext cx="1613519" cy="369332"/>
            </a:xfrm>
            <a:prstGeom prst="rect">
              <a:avLst/>
            </a:prstGeom>
            <a:noFill/>
          </p:spPr>
          <p:txBody>
            <a:bodyPr wrap="none" rtlCol="0">
              <a:spAutoFit/>
            </a:bodyPr>
            <a:lstStyle/>
            <a:p>
              <a:r>
                <a:rPr lang="en-CA" dirty="0"/>
                <a:t>Per-Warp Stack</a:t>
              </a:r>
            </a:p>
          </p:txBody>
        </p:sp>
      </p:grpSp>
    </p:spTree>
    <p:extLst>
      <p:ext uri="{BB962C8B-B14F-4D97-AF65-F5344CB8AC3E}">
        <p14:creationId xmlns:p14="http://schemas.microsoft.com/office/powerpoint/2010/main" val="4289662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9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1995"/>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419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a:bodyPr>
          <a:lstStyle/>
          <a:p>
            <a:r>
              <a:rPr lang="en-US" dirty="0" smtClean="0"/>
              <a:t>Recent work on warp divergence</a:t>
            </a:r>
            <a:endParaRPr lang="en-US" dirty="0"/>
          </a:p>
        </p:txBody>
      </p:sp>
      <p:sp>
        <p:nvSpPr>
          <p:cNvPr id="3" name="Content Placeholder 2"/>
          <p:cNvSpPr>
            <a:spLocks noGrp="1"/>
          </p:cNvSpPr>
          <p:nvPr>
            <p:ph idx="1"/>
          </p:nvPr>
        </p:nvSpPr>
        <p:spPr>
          <a:xfrm>
            <a:off x="1981200" y="1189038"/>
            <a:ext cx="8229600" cy="4983163"/>
          </a:xfrm>
        </p:spPr>
        <p:txBody>
          <a:bodyPr>
            <a:normAutofit fontScale="62500" lnSpcReduction="20000"/>
          </a:bodyPr>
          <a:lstStyle/>
          <a:p>
            <a:r>
              <a:rPr lang="en-US" dirty="0" smtClean="0">
                <a:solidFill>
                  <a:srgbClr val="0000FF"/>
                </a:solidFill>
              </a:rPr>
              <a:t>Intel [MICRO 2011]: Thread Frontiers – early </a:t>
            </a:r>
            <a:r>
              <a:rPr lang="en-US" dirty="0" err="1" smtClean="0">
                <a:solidFill>
                  <a:srgbClr val="0000FF"/>
                </a:solidFill>
              </a:rPr>
              <a:t>reconvergence</a:t>
            </a:r>
            <a:r>
              <a:rPr lang="en-US" dirty="0" smtClean="0">
                <a:solidFill>
                  <a:srgbClr val="0000FF"/>
                </a:solidFill>
              </a:rPr>
              <a:t> for unstructured control flow.</a:t>
            </a:r>
          </a:p>
          <a:p>
            <a:endParaRPr lang="en-US" dirty="0"/>
          </a:p>
          <a:p>
            <a:r>
              <a:rPr lang="en-US" dirty="0" smtClean="0"/>
              <a:t>UT-Austin/NVIDIA [MICRO 2011]: Large Warps – similar to TBC except decouple size of thread stack from thread block size.</a:t>
            </a:r>
          </a:p>
          <a:p>
            <a:endParaRPr lang="en-US" dirty="0"/>
          </a:p>
          <a:p>
            <a:r>
              <a:rPr lang="en-US" dirty="0"/>
              <a:t>NVIDIA [ISCA 2012]: Simultaneous branch and warp interweaving.   Enable SIMD to execute two paths at once</a:t>
            </a:r>
            <a:r>
              <a:rPr lang="en-US" dirty="0" smtClean="0"/>
              <a:t>.</a:t>
            </a:r>
          </a:p>
          <a:p>
            <a:endParaRPr lang="en-US" dirty="0" smtClean="0"/>
          </a:p>
          <a:p>
            <a:r>
              <a:rPr lang="en-US" dirty="0" smtClean="0"/>
              <a:t>Intel [ISCA 2013]: Intra-warp compaction – extends Xeon Phi </a:t>
            </a:r>
            <a:r>
              <a:rPr lang="en-US" dirty="0" err="1" smtClean="0"/>
              <a:t>uarch</a:t>
            </a:r>
            <a:r>
              <a:rPr lang="en-US" dirty="0" smtClean="0"/>
              <a:t> to enable compaction.</a:t>
            </a:r>
          </a:p>
          <a:p>
            <a:endParaRPr lang="en-US" dirty="0" smtClean="0"/>
          </a:p>
          <a:p>
            <a:r>
              <a:rPr lang="en-US" dirty="0" smtClean="0">
                <a:solidFill>
                  <a:srgbClr val="0000FF"/>
                </a:solidFill>
              </a:rPr>
              <a:t>NVIDIA: Temporal SIMT [described briefly in IEEE Micro article and in more detail in CGO 2013 paper] </a:t>
            </a:r>
          </a:p>
          <a:p>
            <a:endParaRPr lang="en-US" dirty="0">
              <a:solidFill>
                <a:srgbClr val="0000FF"/>
              </a:solidFill>
            </a:endParaRPr>
          </a:p>
          <a:p>
            <a:r>
              <a:rPr lang="en-US" dirty="0" smtClean="0">
                <a:solidFill>
                  <a:srgbClr val="0000FF"/>
                </a:solidFill>
              </a:rPr>
              <a:t>NVIDIA [ISCA 2015]: Variable Warp-Size Architecture – merge small warps (4 threads) into “gangs”.</a:t>
            </a:r>
            <a:endParaRPr lang="en-US" dirty="0">
              <a:solidFill>
                <a:srgbClr val="0000FF"/>
              </a:solidFill>
            </a:endParaRPr>
          </a:p>
        </p:txBody>
      </p:sp>
      <p:sp>
        <p:nvSpPr>
          <p:cNvPr id="4" name="Slide Number Placeholder 3"/>
          <p:cNvSpPr>
            <a:spLocks noGrp="1"/>
          </p:cNvSpPr>
          <p:nvPr>
            <p:ph type="sldNum" sz="quarter" idx="12"/>
          </p:nvPr>
        </p:nvSpPr>
        <p:spPr/>
        <p:txBody>
          <a:bodyPr/>
          <a:lstStyle/>
          <a:p>
            <a:fld id="{F23EC47D-D5CA-A042-A8D0-C217E3EA6E2F}" type="slidenum">
              <a:rPr lang="en-US" smtClean="0"/>
              <a:t>22</a:t>
            </a:fld>
            <a:endParaRPr lang="en-US"/>
          </a:p>
        </p:txBody>
      </p:sp>
    </p:spTree>
    <p:extLst>
      <p:ext uri="{BB962C8B-B14F-4D97-AF65-F5344CB8AC3E}">
        <p14:creationId xmlns:p14="http://schemas.microsoft.com/office/powerpoint/2010/main" val="79619551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Thread Frontiers </a:t>
            </a:r>
            <a:br>
              <a:rPr lang="en-US" dirty="0" smtClean="0"/>
            </a:br>
            <a:r>
              <a:rPr lang="en-US" dirty="0"/>
              <a:t>[</a:t>
            </a:r>
            <a:r>
              <a:rPr lang="en-US" dirty="0" err="1" smtClean="0"/>
              <a:t>Diamos</a:t>
            </a:r>
            <a:r>
              <a:rPr lang="en-US" dirty="0" smtClean="0"/>
              <a:t> et al., MICRO 2011]</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23</a:t>
            </a:fld>
            <a:endParaRPr lang="en-US"/>
          </a:p>
        </p:txBody>
      </p:sp>
      <p:pic>
        <p:nvPicPr>
          <p:cNvPr id="7" name="Picture 6" descr="thread-frontier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779680"/>
            <a:ext cx="9144000" cy="3281057"/>
          </a:xfrm>
          <a:prstGeom prst="rect">
            <a:avLst/>
          </a:prstGeom>
        </p:spPr>
      </p:pic>
      <p:sp>
        <p:nvSpPr>
          <p:cNvPr id="8" name="TextBox 7"/>
          <p:cNvSpPr txBox="1"/>
          <p:nvPr/>
        </p:nvSpPr>
        <p:spPr>
          <a:xfrm>
            <a:off x="10210800" y="133290"/>
            <a:ext cx="312906" cy="400110"/>
          </a:xfrm>
          <a:prstGeom prst="rect">
            <a:avLst/>
          </a:prstGeom>
          <a:noFill/>
        </p:spPr>
        <p:txBody>
          <a:bodyPr wrap="none" rtlCol="0">
            <a:spAutoFit/>
          </a:bodyPr>
          <a:lstStyle/>
          <a:p>
            <a:r>
              <a:rPr lang="en-US" sz="2000" dirty="0"/>
              <a:t>+</a:t>
            </a:r>
          </a:p>
        </p:txBody>
      </p:sp>
    </p:spTree>
    <p:extLst>
      <p:ext uri="{BB962C8B-B14F-4D97-AF65-F5344CB8AC3E}">
        <p14:creationId xmlns:p14="http://schemas.microsoft.com/office/powerpoint/2010/main" val="68734892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Rectangle 282"/>
          <p:cNvSpPr/>
          <p:nvPr/>
        </p:nvSpPr>
        <p:spPr>
          <a:xfrm>
            <a:off x="1671440" y="2242570"/>
            <a:ext cx="6191190" cy="576076"/>
          </a:xfrm>
          <a:prstGeom prst="rect">
            <a:avLst/>
          </a:prstGeom>
          <a:solidFill>
            <a:schemeClr val="bg1">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dirty="0">
              <a:solidFill>
                <a:srgbClr val="FFFFFF"/>
              </a:solidFill>
            </a:endParaRPr>
          </a:p>
        </p:txBody>
      </p:sp>
      <p:sp>
        <p:nvSpPr>
          <p:cNvPr id="2" name="Title 1"/>
          <p:cNvSpPr>
            <a:spLocks noGrp="1"/>
          </p:cNvSpPr>
          <p:nvPr>
            <p:ph type="title"/>
          </p:nvPr>
        </p:nvSpPr>
        <p:spPr>
          <a:xfrm>
            <a:off x="1981200" y="-152400"/>
            <a:ext cx="8229600" cy="1143000"/>
          </a:xfrm>
        </p:spPr>
        <p:txBody>
          <a:bodyPr/>
          <a:lstStyle/>
          <a:p>
            <a:r>
              <a:rPr lang="en-US" dirty="0" smtClean="0"/>
              <a:t>Temporal SIMT</a:t>
            </a:r>
            <a:endParaRPr lang="en-US" dirty="0"/>
          </a:p>
        </p:txBody>
      </p:sp>
      <p:grpSp>
        <p:nvGrpSpPr>
          <p:cNvPr id="4" name="Group 3"/>
          <p:cNvGrpSpPr/>
          <p:nvPr/>
        </p:nvGrpSpPr>
        <p:grpSpPr>
          <a:xfrm>
            <a:off x="1790704" y="2327621"/>
            <a:ext cx="5995123" cy="414221"/>
            <a:chOff x="123538" y="1714508"/>
            <a:chExt cx="9096662" cy="342902"/>
          </a:xfrm>
        </p:grpSpPr>
        <p:sp>
          <p:nvSpPr>
            <p:cNvPr id="5" name="Freeform 21"/>
            <p:cNvSpPr>
              <a:spLocks/>
            </p:cNvSpPr>
            <p:nvPr/>
          </p:nvSpPr>
          <p:spPr bwMode="auto">
            <a:xfrm>
              <a:off x="1241137" y="1828806"/>
              <a:ext cx="214745" cy="128588"/>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6" name="Freeform 21"/>
            <p:cNvSpPr>
              <a:spLocks/>
            </p:cNvSpPr>
            <p:nvPr/>
          </p:nvSpPr>
          <p:spPr bwMode="auto">
            <a:xfrm>
              <a:off x="1491674" y="1828806"/>
              <a:ext cx="214745" cy="128588"/>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7" name="Freeform 21"/>
            <p:cNvSpPr>
              <a:spLocks/>
            </p:cNvSpPr>
            <p:nvPr/>
          </p:nvSpPr>
          <p:spPr bwMode="auto">
            <a:xfrm>
              <a:off x="1742210" y="1828806"/>
              <a:ext cx="214745" cy="128588"/>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8" name="Freeform 21"/>
            <p:cNvSpPr>
              <a:spLocks/>
            </p:cNvSpPr>
            <p:nvPr/>
          </p:nvSpPr>
          <p:spPr bwMode="auto">
            <a:xfrm>
              <a:off x="1992746" y="1828806"/>
              <a:ext cx="214745" cy="128588"/>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9" name="Freeform 21"/>
            <p:cNvSpPr>
              <a:spLocks/>
            </p:cNvSpPr>
            <p:nvPr/>
          </p:nvSpPr>
          <p:spPr bwMode="auto">
            <a:xfrm>
              <a:off x="2243282" y="1828806"/>
              <a:ext cx="214745" cy="128588"/>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10" name="Freeform 21"/>
            <p:cNvSpPr>
              <a:spLocks/>
            </p:cNvSpPr>
            <p:nvPr/>
          </p:nvSpPr>
          <p:spPr bwMode="auto">
            <a:xfrm>
              <a:off x="2493818" y="1828806"/>
              <a:ext cx="214745" cy="128588"/>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11" name="Freeform 21"/>
            <p:cNvSpPr>
              <a:spLocks/>
            </p:cNvSpPr>
            <p:nvPr/>
          </p:nvSpPr>
          <p:spPr bwMode="auto">
            <a:xfrm>
              <a:off x="2744355" y="1828806"/>
              <a:ext cx="214745" cy="128588"/>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12" name="Freeform 21"/>
            <p:cNvSpPr>
              <a:spLocks/>
            </p:cNvSpPr>
            <p:nvPr/>
          </p:nvSpPr>
          <p:spPr bwMode="auto">
            <a:xfrm>
              <a:off x="2994891" y="1828806"/>
              <a:ext cx="214745" cy="128588"/>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13" name="Rectangle 12"/>
            <p:cNvSpPr/>
            <p:nvPr/>
          </p:nvSpPr>
          <p:spPr>
            <a:xfrm>
              <a:off x="123538" y="1714508"/>
              <a:ext cx="286327" cy="342902"/>
            </a:xfrm>
            <a:prstGeom prst="rect">
              <a:avLst/>
            </a:prstGeom>
            <a:solidFill>
              <a:srgbClr val="9BBB59">
                <a:lumMod val="50000"/>
              </a:srgbClr>
            </a:solidFill>
            <a:ln w="25400" cap="flat" cmpd="sng" algn="ctr">
              <a:solidFill>
                <a:sysClr val="windowText" lastClr="000000"/>
              </a:solidFill>
              <a:prstDash val="solid"/>
            </a:ln>
            <a:effectLst/>
          </p:spPr>
          <p:txBody>
            <a:bodyPr rtlCol="0" anchor="ctr"/>
            <a:lstStyle/>
            <a:p>
              <a:pPr algn="ctr" defTabSz="914364">
                <a:defRPr/>
              </a:pPr>
              <a:endParaRPr lang="en-US" kern="0" dirty="0">
                <a:solidFill>
                  <a:sysClr val="window" lastClr="FFFFFF"/>
                </a:solidFill>
                <a:latin typeface="Trebuchet MS" pitchFamily="34" charset="0"/>
              </a:endParaRPr>
            </a:p>
          </p:txBody>
        </p:sp>
        <p:sp>
          <p:nvSpPr>
            <p:cNvPr id="14" name="Right Arrow 13"/>
            <p:cNvSpPr/>
            <p:nvPr/>
          </p:nvSpPr>
          <p:spPr>
            <a:xfrm>
              <a:off x="839355" y="1800234"/>
              <a:ext cx="250536" cy="171451"/>
            </a:xfrm>
            <a:prstGeom prst="rightArrow">
              <a:avLst/>
            </a:prstGeom>
            <a:solidFill>
              <a:srgbClr val="9BBB59"/>
            </a:solidFill>
            <a:ln w="25400" cap="flat" cmpd="sng" algn="ctr">
              <a:solidFill>
                <a:srgbClr val="9BBB59">
                  <a:lumMod val="50000"/>
                </a:srgbClr>
              </a:solidFill>
              <a:prstDash val="solid"/>
            </a:ln>
            <a:effectLst/>
          </p:spPr>
          <p:txBody>
            <a:bodyPr rtlCol="0" anchor="ctr"/>
            <a:lstStyle/>
            <a:p>
              <a:pPr algn="ctr" defTabSz="914364">
                <a:defRPr/>
              </a:pPr>
              <a:endParaRPr lang="en-US" kern="0" dirty="0">
                <a:solidFill>
                  <a:sysClr val="window" lastClr="FFFFFF"/>
                </a:solidFill>
                <a:latin typeface="Trebuchet MS" pitchFamily="34" charset="0"/>
              </a:endParaRPr>
            </a:p>
          </p:txBody>
        </p:sp>
        <p:sp>
          <p:nvSpPr>
            <p:cNvPr id="15" name="Rectangle 14"/>
            <p:cNvSpPr/>
            <p:nvPr/>
          </p:nvSpPr>
          <p:spPr>
            <a:xfrm>
              <a:off x="731982" y="1757373"/>
              <a:ext cx="107373" cy="257177"/>
            </a:xfrm>
            <a:prstGeom prst="rect">
              <a:avLst/>
            </a:prstGeom>
            <a:solidFill>
              <a:srgbClr val="9BBB59"/>
            </a:solidFill>
            <a:ln w="25400" cap="flat" cmpd="sng" algn="ctr">
              <a:solidFill>
                <a:srgbClr val="9BBB59">
                  <a:lumMod val="50000"/>
                </a:srgbClr>
              </a:solidFill>
              <a:prstDash val="solid"/>
            </a:ln>
            <a:effectLst/>
          </p:spPr>
          <p:txBody>
            <a:bodyPr rtlCol="0" anchor="ctr"/>
            <a:lstStyle/>
            <a:p>
              <a:pPr algn="ctr" defTabSz="914364">
                <a:defRPr/>
              </a:pPr>
              <a:endParaRPr lang="en-US" kern="0" dirty="0">
                <a:solidFill>
                  <a:sysClr val="window" lastClr="FFFFFF"/>
                </a:solidFill>
                <a:latin typeface="Trebuchet MS" pitchFamily="34" charset="0"/>
              </a:endParaRPr>
            </a:p>
          </p:txBody>
        </p:sp>
        <p:sp>
          <p:nvSpPr>
            <p:cNvPr id="16" name="Right Arrow 15"/>
            <p:cNvSpPr/>
            <p:nvPr/>
          </p:nvSpPr>
          <p:spPr>
            <a:xfrm>
              <a:off x="409865" y="1800235"/>
              <a:ext cx="286327" cy="171451"/>
            </a:xfrm>
            <a:prstGeom prst="rightArrow">
              <a:avLst/>
            </a:prstGeom>
            <a:solidFill>
              <a:srgbClr val="9BBB59">
                <a:lumMod val="50000"/>
              </a:srgbClr>
            </a:solidFill>
            <a:ln w="25400" cap="flat" cmpd="sng" algn="ctr">
              <a:solidFill>
                <a:sysClr val="windowText" lastClr="000000"/>
              </a:solidFill>
              <a:prstDash val="solid"/>
            </a:ln>
            <a:effectLst/>
          </p:spPr>
          <p:txBody>
            <a:bodyPr rtlCol="0" anchor="ctr"/>
            <a:lstStyle/>
            <a:p>
              <a:pPr algn="ctr" defTabSz="914364">
                <a:defRPr/>
              </a:pPr>
              <a:endParaRPr lang="en-US" kern="0" dirty="0">
                <a:solidFill>
                  <a:sysClr val="window" lastClr="FFFFFF"/>
                </a:solidFill>
                <a:latin typeface="Trebuchet MS" pitchFamily="34" charset="0"/>
              </a:endParaRPr>
            </a:p>
          </p:txBody>
        </p:sp>
        <p:sp>
          <p:nvSpPr>
            <p:cNvPr id="17" name="Freeform 21"/>
            <p:cNvSpPr>
              <a:spLocks/>
            </p:cNvSpPr>
            <p:nvPr/>
          </p:nvSpPr>
          <p:spPr bwMode="auto">
            <a:xfrm>
              <a:off x="3247735"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18" name="Freeform 21"/>
            <p:cNvSpPr>
              <a:spLocks/>
            </p:cNvSpPr>
            <p:nvPr/>
          </p:nvSpPr>
          <p:spPr bwMode="auto">
            <a:xfrm>
              <a:off x="3498273"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19" name="Freeform 21"/>
            <p:cNvSpPr>
              <a:spLocks/>
            </p:cNvSpPr>
            <p:nvPr/>
          </p:nvSpPr>
          <p:spPr bwMode="auto">
            <a:xfrm>
              <a:off x="3748809"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20" name="Freeform 21"/>
            <p:cNvSpPr>
              <a:spLocks/>
            </p:cNvSpPr>
            <p:nvPr/>
          </p:nvSpPr>
          <p:spPr bwMode="auto">
            <a:xfrm>
              <a:off x="3999344"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21" name="Freeform 21"/>
            <p:cNvSpPr>
              <a:spLocks/>
            </p:cNvSpPr>
            <p:nvPr/>
          </p:nvSpPr>
          <p:spPr bwMode="auto">
            <a:xfrm>
              <a:off x="4249882"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22" name="Freeform 21"/>
            <p:cNvSpPr>
              <a:spLocks/>
            </p:cNvSpPr>
            <p:nvPr/>
          </p:nvSpPr>
          <p:spPr bwMode="auto">
            <a:xfrm>
              <a:off x="4500417"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23" name="Freeform 21"/>
            <p:cNvSpPr>
              <a:spLocks/>
            </p:cNvSpPr>
            <p:nvPr/>
          </p:nvSpPr>
          <p:spPr bwMode="auto">
            <a:xfrm>
              <a:off x="4750953"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24" name="Freeform 21"/>
            <p:cNvSpPr>
              <a:spLocks/>
            </p:cNvSpPr>
            <p:nvPr/>
          </p:nvSpPr>
          <p:spPr bwMode="auto">
            <a:xfrm>
              <a:off x="5001492"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25" name="Freeform 21"/>
            <p:cNvSpPr>
              <a:spLocks/>
            </p:cNvSpPr>
            <p:nvPr/>
          </p:nvSpPr>
          <p:spPr bwMode="auto">
            <a:xfrm>
              <a:off x="5245098"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26" name="Freeform 21"/>
            <p:cNvSpPr>
              <a:spLocks/>
            </p:cNvSpPr>
            <p:nvPr/>
          </p:nvSpPr>
          <p:spPr bwMode="auto">
            <a:xfrm>
              <a:off x="5495636"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27" name="Freeform 21"/>
            <p:cNvSpPr>
              <a:spLocks/>
            </p:cNvSpPr>
            <p:nvPr/>
          </p:nvSpPr>
          <p:spPr bwMode="auto">
            <a:xfrm>
              <a:off x="5746172"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28" name="Freeform 21"/>
            <p:cNvSpPr>
              <a:spLocks/>
            </p:cNvSpPr>
            <p:nvPr/>
          </p:nvSpPr>
          <p:spPr bwMode="auto">
            <a:xfrm>
              <a:off x="5996705"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29" name="Freeform 21"/>
            <p:cNvSpPr>
              <a:spLocks/>
            </p:cNvSpPr>
            <p:nvPr/>
          </p:nvSpPr>
          <p:spPr bwMode="auto">
            <a:xfrm>
              <a:off x="6247243"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30" name="Freeform 21"/>
            <p:cNvSpPr>
              <a:spLocks/>
            </p:cNvSpPr>
            <p:nvPr/>
          </p:nvSpPr>
          <p:spPr bwMode="auto">
            <a:xfrm>
              <a:off x="6497776"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31" name="Freeform 21"/>
            <p:cNvSpPr>
              <a:spLocks/>
            </p:cNvSpPr>
            <p:nvPr/>
          </p:nvSpPr>
          <p:spPr bwMode="auto">
            <a:xfrm>
              <a:off x="6748311"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32" name="Freeform 21"/>
            <p:cNvSpPr>
              <a:spLocks/>
            </p:cNvSpPr>
            <p:nvPr/>
          </p:nvSpPr>
          <p:spPr bwMode="auto">
            <a:xfrm>
              <a:off x="6998849"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33" name="Freeform 21"/>
            <p:cNvSpPr>
              <a:spLocks/>
            </p:cNvSpPr>
            <p:nvPr/>
          </p:nvSpPr>
          <p:spPr bwMode="auto">
            <a:xfrm>
              <a:off x="7251693"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34" name="Freeform 21"/>
            <p:cNvSpPr>
              <a:spLocks/>
            </p:cNvSpPr>
            <p:nvPr/>
          </p:nvSpPr>
          <p:spPr bwMode="auto">
            <a:xfrm>
              <a:off x="7502229"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35" name="Freeform 21"/>
            <p:cNvSpPr>
              <a:spLocks/>
            </p:cNvSpPr>
            <p:nvPr/>
          </p:nvSpPr>
          <p:spPr bwMode="auto">
            <a:xfrm>
              <a:off x="7752762" y="1828810"/>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36" name="Freeform 21"/>
            <p:cNvSpPr>
              <a:spLocks/>
            </p:cNvSpPr>
            <p:nvPr/>
          </p:nvSpPr>
          <p:spPr bwMode="auto">
            <a:xfrm>
              <a:off x="8003300" y="1828812"/>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37" name="Freeform 21"/>
            <p:cNvSpPr>
              <a:spLocks/>
            </p:cNvSpPr>
            <p:nvPr/>
          </p:nvSpPr>
          <p:spPr bwMode="auto">
            <a:xfrm>
              <a:off x="8253836" y="1828808"/>
              <a:ext cx="214745" cy="128589"/>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38" name="Freeform 21"/>
            <p:cNvSpPr>
              <a:spLocks/>
            </p:cNvSpPr>
            <p:nvPr/>
          </p:nvSpPr>
          <p:spPr bwMode="auto">
            <a:xfrm>
              <a:off x="8504366" y="1828803"/>
              <a:ext cx="214745" cy="128588"/>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39" name="Freeform 21"/>
            <p:cNvSpPr>
              <a:spLocks/>
            </p:cNvSpPr>
            <p:nvPr/>
          </p:nvSpPr>
          <p:spPr bwMode="auto">
            <a:xfrm>
              <a:off x="8754907" y="1828801"/>
              <a:ext cx="214745" cy="128588"/>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sp>
          <p:nvSpPr>
            <p:cNvPr id="40" name="Freeform 21"/>
            <p:cNvSpPr>
              <a:spLocks/>
            </p:cNvSpPr>
            <p:nvPr/>
          </p:nvSpPr>
          <p:spPr bwMode="auto">
            <a:xfrm>
              <a:off x="9005455" y="1828800"/>
              <a:ext cx="214745" cy="128588"/>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ysClr val="windowText" lastClr="000000"/>
                </a:solidFill>
                <a:latin typeface="Trebuchet MS" pitchFamily="34" charset="0"/>
              </a:endParaRPr>
            </a:p>
          </p:txBody>
        </p:sp>
      </p:grpSp>
      <p:sp>
        <p:nvSpPr>
          <p:cNvPr id="41" name="Line 102"/>
          <p:cNvSpPr>
            <a:spLocks noChangeShapeType="1"/>
          </p:cNvSpPr>
          <p:nvPr/>
        </p:nvSpPr>
        <p:spPr bwMode="auto">
          <a:xfrm flipV="1">
            <a:off x="2524335" y="2127356"/>
            <a:ext cx="5299890" cy="1"/>
          </a:xfrm>
          <a:prstGeom prst="line">
            <a:avLst/>
          </a:prstGeom>
          <a:noFill/>
          <a:ln w="28575">
            <a:solidFill>
              <a:schemeClr val="tx1"/>
            </a:solidFill>
            <a:round/>
            <a:headEnd type="triangle"/>
            <a:tailEnd type="triangle" w="med" len="med"/>
          </a:ln>
          <a:effectLst/>
        </p:spPr>
        <p:txBody>
          <a:bodyPr wrap="none" lIns="101584" tIns="50792" rIns="101584" bIns="50792" anchor="ctr"/>
          <a:lstStyle/>
          <a:p>
            <a:endParaRPr lang="en-US" dirty="0">
              <a:solidFill>
                <a:srgbClr val="FFFFFF"/>
              </a:solidFill>
              <a:latin typeface="Trebuchet MS" pitchFamily="34" charset="0"/>
            </a:endParaRPr>
          </a:p>
        </p:txBody>
      </p:sp>
      <p:sp>
        <p:nvSpPr>
          <p:cNvPr id="42" name="Text Box 103"/>
          <p:cNvSpPr txBox="1">
            <a:spLocks noChangeArrowheads="1"/>
          </p:cNvSpPr>
          <p:nvPr/>
        </p:nvSpPr>
        <p:spPr bwMode="auto">
          <a:xfrm>
            <a:off x="4060538" y="1781713"/>
            <a:ext cx="2211119" cy="338179"/>
          </a:xfrm>
          <a:prstGeom prst="rect">
            <a:avLst/>
          </a:prstGeom>
          <a:noFill/>
          <a:ln w="19050">
            <a:noFill/>
            <a:miter lim="800000"/>
            <a:headEnd/>
            <a:tailEnd/>
          </a:ln>
          <a:effectLst/>
        </p:spPr>
        <p:txBody>
          <a:bodyPr wrap="square" lIns="91067" tIns="45534" rIns="91067" bIns="45534">
            <a:spAutoFit/>
          </a:bodyPr>
          <a:lstStyle/>
          <a:p>
            <a:pPr algn="ctr" defTabSz="820705" eaLnBrk="0" hangingPunct="0"/>
            <a:r>
              <a:rPr lang="en-US" sz="1600" b="1" dirty="0">
                <a:solidFill>
                  <a:srgbClr val="000000"/>
                </a:solidFill>
                <a:latin typeface="Trebuchet MS" pitchFamily="34" charset="0"/>
              </a:rPr>
              <a:t>32-wide </a:t>
            </a:r>
            <a:r>
              <a:rPr lang="en-US" sz="1600" b="1" dirty="0" err="1">
                <a:solidFill>
                  <a:srgbClr val="000000"/>
                </a:solidFill>
                <a:latin typeface="Trebuchet MS" pitchFamily="34" charset="0"/>
              </a:rPr>
              <a:t>datapath</a:t>
            </a:r>
            <a:endParaRPr lang="en-US" sz="1600" b="1" dirty="0">
              <a:solidFill>
                <a:srgbClr val="000000"/>
              </a:solidFill>
              <a:latin typeface="Trebuchet MS" pitchFamily="34" charset="0"/>
            </a:endParaRPr>
          </a:p>
        </p:txBody>
      </p:sp>
      <p:grpSp>
        <p:nvGrpSpPr>
          <p:cNvPr id="3" name="Group 2"/>
          <p:cNvGrpSpPr/>
          <p:nvPr/>
        </p:nvGrpSpPr>
        <p:grpSpPr>
          <a:xfrm>
            <a:off x="1517187" y="3164291"/>
            <a:ext cx="6259462" cy="2335883"/>
            <a:chOff x="-6814" y="2891330"/>
            <a:chExt cx="6259462" cy="2335883"/>
          </a:xfrm>
        </p:grpSpPr>
        <p:sp>
          <p:nvSpPr>
            <p:cNvPr id="206" name="Line 102"/>
            <p:cNvSpPr>
              <a:spLocks noChangeShapeType="1"/>
            </p:cNvSpPr>
            <p:nvPr/>
          </p:nvSpPr>
          <p:spPr bwMode="auto">
            <a:xfrm>
              <a:off x="595146" y="3363024"/>
              <a:ext cx="0" cy="1411288"/>
            </a:xfrm>
            <a:prstGeom prst="line">
              <a:avLst/>
            </a:prstGeom>
            <a:noFill/>
            <a:ln w="38100">
              <a:solidFill>
                <a:schemeClr val="tx1"/>
              </a:solidFill>
              <a:round/>
              <a:headEnd/>
              <a:tailEnd type="triangle" w="med" len="med"/>
            </a:ln>
            <a:effectLst/>
          </p:spPr>
          <p:txBody>
            <a:bodyPr wrap="none" lIns="101588" tIns="50794" rIns="101588" bIns="50794" anchor="ctr"/>
            <a:lstStyle/>
            <a:p>
              <a:endParaRPr lang="en-US" sz="2000" dirty="0">
                <a:solidFill>
                  <a:srgbClr val="000000"/>
                </a:solidFill>
                <a:latin typeface="Trebuchet MS" pitchFamily="34" charset="0"/>
              </a:endParaRPr>
            </a:p>
          </p:txBody>
        </p:sp>
        <p:sp>
          <p:nvSpPr>
            <p:cNvPr id="207" name="Text Box 103"/>
            <p:cNvSpPr txBox="1">
              <a:spLocks noChangeArrowheads="1"/>
            </p:cNvSpPr>
            <p:nvPr/>
          </p:nvSpPr>
          <p:spPr bwMode="auto">
            <a:xfrm>
              <a:off x="-6814" y="3276020"/>
              <a:ext cx="620737" cy="338183"/>
            </a:xfrm>
            <a:prstGeom prst="rect">
              <a:avLst/>
            </a:prstGeom>
            <a:noFill/>
            <a:ln w="19050">
              <a:noFill/>
              <a:miter lim="800000"/>
              <a:headEnd/>
              <a:tailEnd/>
            </a:ln>
            <a:effectLst/>
          </p:spPr>
          <p:txBody>
            <a:bodyPr wrap="none" lIns="91070" tIns="45536" rIns="91070" bIns="45536">
              <a:spAutoFit/>
            </a:bodyPr>
            <a:lstStyle/>
            <a:p>
              <a:pPr algn="ctr" defTabSz="820705" eaLnBrk="0" hangingPunct="0"/>
              <a:r>
                <a:rPr lang="en-US" sz="1600" b="1" dirty="0">
                  <a:solidFill>
                    <a:srgbClr val="000000"/>
                  </a:solidFill>
                  <a:latin typeface="Trebuchet MS" pitchFamily="34" charset="0"/>
                </a:rPr>
                <a:t>time</a:t>
              </a:r>
            </a:p>
          </p:txBody>
        </p:sp>
        <p:sp>
          <p:nvSpPr>
            <p:cNvPr id="209" name="Text Box 103"/>
            <p:cNvSpPr txBox="1">
              <a:spLocks noChangeArrowheads="1"/>
            </p:cNvSpPr>
            <p:nvPr/>
          </p:nvSpPr>
          <p:spPr bwMode="auto">
            <a:xfrm rot="16200000">
              <a:off x="494227" y="3350501"/>
              <a:ext cx="809307" cy="338183"/>
            </a:xfrm>
            <a:prstGeom prst="rect">
              <a:avLst/>
            </a:prstGeom>
            <a:noFill/>
            <a:ln w="19050">
              <a:noFill/>
              <a:miter lim="800000"/>
              <a:headEnd/>
              <a:tailEnd/>
            </a:ln>
            <a:effectLst/>
          </p:spPr>
          <p:txBody>
            <a:bodyPr wrap="square" lIns="91070" tIns="45536" rIns="91070" bIns="45536">
              <a:spAutoFit/>
            </a:bodyPr>
            <a:lstStyle/>
            <a:p>
              <a:pPr algn="ctr" defTabSz="820705" eaLnBrk="0" hangingPunct="0"/>
              <a:r>
                <a:rPr lang="en-US" sz="1600" b="1" dirty="0">
                  <a:solidFill>
                    <a:srgbClr val="000000"/>
                  </a:solidFill>
                  <a:latin typeface="Trebuchet MS" pitchFamily="34" charset="0"/>
                </a:rPr>
                <a:t>1 cyc</a:t>
              </a:r>
            </a:p>
          </p:txBody>
        </p:sp>
        <p:sp>
          <p:nvSpPr>
            <p:cNvPr id="210" name="TextBox 209"/>
            <p:cNvSpPr txBox="1"/>
            <p:nvPr/>
          </p:nvSpPr>
          <p:spPr>
            <a:xfrm>
              <a:off x="1284587" y="4888659"/>
              <a:ext cx="3508670" cy="338554"/>
            </a:xfrm>
            <a:prstGeom prst="rect">
              <a:avLst/>
            </a:prstGeom>
            <a:noFill/>
          </p:spPr>
          <p:txBody>
            <a:bodyPr wrap="square" rtlCol="0">
              <a:spAutoFit/>
            </a:bodyPr>
            <a:lstStyle/>
            <a:p>
              <a:pPr>
                <a:defRPr/>
              </a:pPr>
              <a:r>
                <a:rPr lang="en-US" sz="1600" b="1" i="1" kern="0" dirty="0">
                  <a:solidFill>
                    <a:srgbClr val="000000"/>
                  </a:solidFill>
                  <a:latin typeface="Trebuchet MS" pitchFamily="34" charset="0"/>
                </a:rPr>
                <a:t>1 warp instruction = 32 threads</a:t>
              </a:r>
              <a:endParaRPr lang="en-US" sz="1600" b="1" kern="0" dirty="0">
                <a:solidFill>
                  <a:srgbClr val="000000"/>
                </a:solidFill>
                <a:latin typeface="Trebuchet MS" pitchFamily="34" charset="0"/>
              </a:endParaRPr>
            </a:p>
          </p:txBody>
        </p:sp>
        <p:sp>
          <p:nvSpPr>
            <p:cNvPr id="211" name="TextBox 210"/>
            <p:cNvSpPr txBox="1"/>
            <p:nvPr/>
          </p:nvSpPr>
          <p:spPr>
            <a:xfrm>
              <a:off x="1155585" y="2891330"/>
              <a:ext cx="795702" cy="492443"/>
            </a:xfrm>
            <a:prstGeom prst="rect">
              <a:avLst/>
            </a:prstGeom>
            <a:noFill/>
          </p:spPr>
          <p:txBody>
            <a:bodyPr wrap="square" lIns="0" tIns="0" rIns="0" bIns="0" rtlCol="0" anchor="ctr" anchorCtr="0">
              <a:spAutoFit/>
            </a:bodyPr>
            <a:lstStyle/>
            <a:p>
              <a:pPr>
                <a:defRPr/>
              </a:pPr>
              <a:r>
                <a:rPr lang="en-US" sz="1600" b="1" i="1" kern="0" dirty="0">
                  <a:solidFill>
                    <a:srgbClr val="000000"/>
                  </a:solidFill>
                  <a:latin typeface="Trebuchet MS"/>
                  <a:cs typeface="Courier New" pitchFamily="49" charset="0"/>
                </a:rPr>
                <a:t>thr</a:t>
              </a:r>
              <a:r>
                <a:rPr lang="en-US" sz="1600" b="1" i="1" kern="0" dirty="0" err="1">
                  <a:solidFill>
                    <a:srgbClr val="000000"/>
                  </a:solidFill>
                  <a:latin typeface="Trebuchet MS"/>
                  <a:cs typeface="Courier New" pitchFamily="49" charset="0"/>
                </a:rPr>
                <a:t>ead</a:t>
              </a:r>
              <a:endParaRPr lang="en-US" sz="1600" b="1" i="1" kern="0" dirty="0">
                <a:solidFill>
                  <a:srgbClr val="000000"/>
                </a:solidFill>
                <a:latin typeface="Trebuchet MS"/>
                <a:cs typeface="Courier New" pitchFamily="49" charset="0"/>
              </a:endParaRPr>
            </a:p>
            <a:p>
              <a:pPr>
                <a:defRPr/>
              </a:pPr>
              <a:r>
                <a:rPr lang="en-US" sz="1600" b="1" i="1" kern="0" dirty="0">
                  <a:solidFill>
                    <a:srgbClr val="000000"/>
                  </a:solidFill>
                  <a:latin typeface="Trebuchet MS"/>
                  <a:cs typeface="Courier New" pitchFamily="49" charset="0"/>
                </a:rPr>
                <a:t>0</a:t>
              </a:r>
              <a:endParaRPr lang="en-US" sz="1600" b="1" kern="0" dirty="0">
                <a:solidFill>
                  <a:srgbClr val="000000"/>
                </a:solidFill>
                <a:latin typeface="Trebuchet MS"/>
                <a:cs typeface="Courier New" pitchFamily="49" charset="0"/>
              </a:endParaRPr>
            </a:p>
          </p:txBody>
        </p:sp>
        <p:sp>
          <p:nvSpPr>
            <p:cNvPr id="212" name="TextBox 211"/>
            <p:cNvSpPr txBox="1"/>
            <p:nvPr/>
          </p:nvSpPr>
          <p:spPr>
            <a:xfrm>
              <a:off x="5264920" y="2891330"/>
              <a:ext cx="949322" cy="492443"/>
            </a:xfrm>
            <a:prstGeom prst="rect">
              <a:avLst/>
            </a:prstGeom>
            <a:noFill/>
          </p:spPr>
          <p:txBody>
            <a:bodyPr wrap="square" lIns="0" tIns="0" rIns="0" bIns="0" rtlCol="0" anchor="ctr" anchorCtr="0">
              <a:spAutoFit/>
            </a:bodyPr>
            <a:lstStyle/>
            <a:p>
              <a:pPr algn="r">
                <a:defRPr/>
              </a:pPr>
              <a:r>
                <a:rPr lang="en-US" sz="1600" b="1" i="1" kern="0" dirty="0">
                  <a:solidFill>
                    <a:srgbClr val="000000"/>
                  </a:solidFill>
                  <a:latin typeface="Trebuchet MS"/>
                  <a:cs typeface="Courier New" pitchFamily="49" charset="0"/>
                </a:rPr>
                <a:t> thread</a:t>
              </a:r>
            </a:p>
            <a:p>
              <a:pPr algn="r">
                <a:defRPr/>
              </a:pPr>
              <a:r>
                <a:rPr lang="en-US" sz="1600" b="1" i="1" kern="0" dirty="0">
                  <a:solidFill>
                    <a:srgbClr val="000000"/>
                  </a:solidFill>
                  <a:latin typeface="Trebuchet MS"/>
                  <a:cs typeface="Courier New" pitchFamily="49" charset="0"/>
                </a:rPr>
                <a:t>31</a:t>
              </a:r>
              <a:endParaRPr lang="en-US" sz="1600" b="1" kern="0" dirty="0">
                <a:solidFill>
                  <a:srgbClr val="000000"/>
                </a:solidFill>
                <a:latin typeface="Trebuchet MS"/>
                <a:cs typeface="Courier New" pitchFamily="49" charset="0"/>
              </a:endParaRPr>
            </a:p>
          </p:txBody>
        </p:sp>
        <p:sp>
          <p:nvSpPr>
            <p:cNvPr id="45" name="Rectangle 44"/>
            <p:cNvSpPr/>
            <p:nvPr/>
          </p:nvSpPr>
          <p:spPr>
            <a:xfrm>
              <a:off x="1154252"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46" name="Rectangle 45"/>
            <p:cNvSpPr/>
            <p:nvPr/>
          </p:nvSpPr>
          <p:spPr>
            <a:xfrm>
              <a:off x="1311903"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47" name="Rectangle 46"/>
            <p:cNvSpPr/>
            <p:nvPr/>
          </p:nvSpPr>
          <p:spPr>
            <a:xfrm>
              <a:off x="1469553"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48" name="Rectangle 47"/>
            <p:cNvSpPr/>
            <p:nvPr/>
          </p:nvSpPr>
          <p:spPr>
            <a:xfrm>
              <a:off x="1627203"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49" name="Rectangle 48"/>
            <p:cNvSpPr/>
            <p:nvPr/>
          </p:nvSpPr>
          <p:spPr>
            <a:xfrm>
              <a:off x="1784853"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50" name="Rectangle 49"/>
            <p:cNvSpPr/>
            <p:nvPr/>
          </p:nvSpPr>
          <p:spPr>
            <a:xfrm>
              <a:off x="1942504"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51" name="Rectangle 50"/>
            <p:cNvSpPr/>
            <p:nvPr/>
          </p:nvSpPr>
          <p:spPr>
            <a:xfrm>
              <a:off x="2100154"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52" name="Rectangle 51"/>
            <p:cNvSpPr/>
            <p:nvPr/>
          </p:nvSpPr>
          <p:spPr>
            <a:xfrm>
              <a:off x="2257804"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53" name="Rectangle 52"/>
            <p:cNvSpPr/>
            <p:nvPr/>
          </p:nvSpPr>
          <p:spPr>
            <a:xfrm>
              <a:off x="2415454"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54" name="Rectangle 53"/>
            <p:cNvSpPr/>
            <p:nvPr/>
          </p:nvSpPr>
          <p:spPr>
            <a:xfrm>
              <a:off x="2573105"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55" name="Rectangle 54"/>
            <p:cNvSpPr/>
            <p:nvPr/>
          </p:nvSpPr>
          <p:spPr>
            <a:xfrm>
              <a:off x="2730756"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56" name="Rectangle 55"/>
            <p:cNvSpPr/>
            <p:nvPr/>
          </p:nvSpPr>
          <p:spPr>
            <a:xfrm>
              <a:off x="2888407"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57" name="Rectangle 56"/>
            <p:cNvSpPr/>
            <p:nvPr/>
          </p:nvSpPr>
          <p:spPr>
            <a:xfrm>
              <a:off x="3046056"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58" name="Rectangle 57"/>
            <p:cNvSpPr/>
            <p:nvPr/>
          </p:nvSpPr>
          <p:spPr>
            <a:xfrm>
              <a:off x="3203708"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59" name="Rectangle 58"/>
            <p:cNvSpPr/>
            <p:nvPr/>
          </p:nvSpPr>
          <p:spPr>
            <a:xfrm>
              <a:off x="3361356"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60" name="Rectangle 59"/>
            <p:cNvSpPr/>
            <p:nvPr/>
          </p:nvSpPr>
          <p:spPr>
            <a:xfrm>
              <a:off x="3519004"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61" name="Rectangle 60"/>
            <p:cNvSpPr/>
            <p:nvPr/>
          </p:nvSpPr>
          <p:spPr>
            <a:xfrm>
              <a:off x="3680620"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62" name="Rectangle 61"/>
            <p:cNvSpPr/>
            <p:nvPr/>
          </p:nvSpPr>
          <p:spPr>
            <a:xfrm>
              <a:off x="3838271"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63" name="Rectangle 62"/>
            <p:cNvSpPr/>
            <p:nvPr/>
          </p:nvSpPr>
          <p:spPr>
            <a:xfrm>
              <a:off x="3995921"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64" name="Rectangle 63"/>
            <p:cNvSpPr/>
            <p:nvPr/>
          </p:nvSpPr>
          <p:spPr>
            <a:xfrm>
              <a:off x="4153572"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65" name="Rectangle 64"/>
            <p:cNvSpPr/>
            <p:nvPr/>
          </p:nvSpPr>
          <p:spPr>
            <a:xfrm>
              <a:off x="4311222"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66" name="Rectangle 65"/>
            <p:cNvSpPr/>
            <p:nvPr/>
          </p:nvSpPr>
          <p:spPr>
            <a:xfrm>
              <a:off x="4468872"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67" name="Rectangle 66"/>
            <p:cNvSpPr/>
            <p:nvPr/>
          </p:nvSpPr>
          <p:spPr>
            <a:xfrm>
              <a:off x="4626522"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68" name="Rectangle 67"/>
            <p:cNvSpPr/>
            <p:nvPr/>
          </p:nvSpPr>
          <p:spPr>
            <a:xfrm>
              <a:off x="4784173"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69" name="Rectangle 68"/>
            <p:cNvSpPr/>
            <p:nvPr/>
          </p:nvSpPr>
          <p:spPr>
            <a:xfrm>
              <a:off x="4941823"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70" name="Rectangle 69"/>
            <p:cNvSpPr/>
            <p:nvPr/>
          </p:nvSpPr>
          <p:spPr>
            <a:xfrm>
              <a:off x="5099474"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71" name="Rectangle 70"/>
            <p:cNvSpPr/>
            <p:nvPr/>
          </p:nvSpPr>
          <p:spPr>
            <a:xfrm>
              <a:off x="5257124"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72" name="Rectangle 71"/>
            <p:cNvSpPr/>
            <p:nvPr/>
          </p:nvSpPr>
          <p:spPr>
            <a:xfrm>
              <a:off x="5414776"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73" name="Rectangle 72"/>
            <p:cNvSpPr/>
            <p:nvPr/>
          </p:nvSpPr>
          <p:spPr>
            <a:xfrm>
              <a:off x="5572424"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74" name="Rectangle 73"/>
            <p:cNvSpPr/>
            <p:nvPr/>
          </p:nvSpPr>
          <p:spPr>
            <a:xfrm>
              <a:off x="5730076"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75" name="Rectangle 74"/>
            <p:cNvSpPr/>
            <p:nvPr/>
          </p:nvSpPr>
          <p:spPr>
            <a:xfrm>
              <a:off x="5887725"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76" name="Rectangle 75"/>
            <p:cNvSpPr/>
            <p:nvPr/>
          </p:nvSpPr>
          <p:spPr>
            <a:xfrm>
              <a:off x="6045372" y="33892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77" name="Rectangle 76"/>
            <p:cNvSpPr/>
            <p:nvPr/>
          </p:nvSpPr>
          <p:spPr>
            <a:xfrm>
              <a:off x="1154252"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78" name="Rectangle 77"/>
            <p:cNvSpPr/>
            <p:nvPr/>
          </p:nvSpPr>
          <p:spPr>
            <a:xfrm>
              <a:off x="1311903"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79" name="Rectangle 78"/>
            <p:cNvSpPr/>
            <p:nvPr/>
          </p:nvSpPr>
          <p:spPr>
            <a:xfrm>
              <a:off x="1469553"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80" name="Rectangle 79"/>
            <p:cNvSpPr/>
            <p:nvPr/>
          </p:nvSpPr>
          <p:spPr>
            <a:xfrm>
              <a:off x="1627203"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81" name="Rectangle 80"/>
            <p:cNvSpPr/>
            <p:nvPr/>
          </p:nvSpPr>
          <p:spPr>
            <a:xfrm>
              <a:off x="1784853"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82" name="Rectangle 81"/>
            <p:cNvSpPr/>
            <p:nvPr/>
          </p:nvSpPr>
          <p:spPr>
            <a:xfrm>
              <a:off x="1942504"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83" name="Rectangle 82"/>
            <p:cNvSpPr/>
            <p:nvPr/>
          </p:nvSpPr>
          <p:spPr>
            <a:xfrm>
              <a:off x="2100154"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84" name="Rectangle 83"/>
            <p:cNvSpPr/>
            <p:nvPr/>
          </p:nvSpPr>
          <p:spPr>
            <a:xfrm>
              <a:off x="2257804"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85" name="Rectangle 84"/>
            <p:cNvSpPr/>
            <p:nvPr/>
          </p:nvSpPr>
          <p:spPr>
            <a:xfrm>
              <a:off x="2415454"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86" name="Rectangle 85"/>
            <p:cNvSpPr/>
            <p:nvPr/>
          </p:nvSpPr>
          <p:spPr>
            <a:xfrm>
              <a:off x="2573105"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87" name="Rectangle 86"/>
            <p:cNvSpPr/>
            <p:nvPr/>
          </p:nvSpPr>
          <p:spPr>
            <a:xfrm>
              <a:off x="2730756"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88" name="Rectangle 87"/>
            <p:cNvSpPr/>
            <p:nvPr/>
          </p:nvSpPr>
          <p:spPr>
            <a:xfrm>
              <a:off x="2888407"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89" name="Rectangle 88"/>
            <p:cNvSpPr/>
            <p:nvPr/>
          </p:nvSpPr>
          <p:spPr>
            <a:xfrm>
              <a:off x="3046056"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90" name="Rectangle 89"/>
            <p:cNvSpPr/>
            <p:nvPr/>
          </p:nvSpPr>
          <p:spPr>
            <a:xfrm>
              <a:off x="3203708"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91" name="Rectangle 90"/>
            <p:cNvSpPr/>
            <p:nvPr/>
          </p:nvSpPr>
          <p:spPr>
            <a:xfrm>
              <a:off x="3361356"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92" name="Rectangle 91"/>
            <p:cNvSpPr/>
            <p:nvPr/>
          </p:nvSpPr>
          <p:spPr>
            <a:xfrm>
              <a:off x="3519004"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93" name="Rectangle 92"/>
            <p:cNvSpPr/>
            <p:nvPr/>
          </p:nvSpPr>
          <p:spPr>
            <a:xfrm>
              <a:off x="3680620"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94" name="Rectangle 93"/>
            <p:cNvSpPr/>
            <p:nvPr/>
          </p:nvSpPr>
          <p:spPr>
            <a:xfrm>
              <a:off x="3838271"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95" name="Rectangle 94"/>
            <p:cNvSpPr/>
            <p:nvPr/>
          </p:nvSpPr>
          <p:spPr>
            <a:xfrm>
              <a:off x="3995921"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96" name="Rectangle 95"/>
            <p:cNvSpPr/>
            <p:nvPr/>
          </p:nvSpPr>
          <p:spPr>
            <a:xfrm>
              <a:off x="4153572"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97" name="Rectangle 96"/>
            <p:cNvSpPr/>
            <p:nvPr/>
          </p:nvSpPr>
          <p:spPr>
            <a:xfrm>
              <a:off x="4311222"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98" name="Rectangle 97"/>
            <p:cNvSpPr/>
            <p:nvPr/>
          </p:nvSpPr>
          <p:spPr>
            <a:xfrm>
              <a:off x="4468872"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99" name="Rectangle 98"/>
            <p:cNvSpPr/>
            <p:nvPr/>
          </p:nvSpPr>
          <p:spPr>
            <a:xfrm>
              <a:off x="4626522"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100" name="Rectangle 99"/>
            <p:cNvSpPr/>
            <p:nvPr/>
          </p:nvSpPr>
          <p:spPr>
            <a:xfrm>
              <a:off x="4784173"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101" name="Rectangle 100"/>
            <p:cNvSpPr/>
            <p:nvPr/>
          </p:nvSpPr>
          <p:spPr>
            <a:xfrm>
              <a:off x="4941823"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102" name="Rectangle 101"/>
            <p:cNvSpPr/>
            <p:nvPr/>
          </p:nvSpPr>
          <p:spPr>
            <a:xfrm>
              <a:off x="5099474"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103" name="Rectangle 102"/>
            <p:cNvSpPr/>
            <p:nvPr/>
          </p:nvSpPr>
          <p:spPr>
            <a:xfrm>
              <a:off x="5257124"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104" name="Rectangle 103"/>
            <p:cNvSpPr/>
            <p:nvPr/>
          </p:nvSpPr>
          <p:spPr>
            <a:xfrm>
              <a:off x="5414776"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105" name="Rectangle 104"/>
            <p:cNvSpPr/>
            <p:nvPr/>
          </p:nvSpPr>
          <p:spPr>
            <a:xfrm>
              <a:off x="5572424"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106" name="Rectangle 105"/>
            <p:cNvSpPr/>
            <p:nvPr/>
          </p:nvSpPr>
          <p:spPr>
            <a:xfrm>
              <a:off x="5730076"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107" name="Rectangle 106"/>
            <p:cNvSpPr/>
            <p:nvPr/>
          </p:nvSpPr>
          <p:spPr>
            <a:xfrm>
              <a:off x="5887725"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108" name="Rectangle 107"/>
            <p:cNvSpPr/>
            <p:nvPr/>
          </p:nvSpPr>
          <p:spPr>
            <a:xfrm>
              <a:off x="6045372" y="361786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ld </a:t>
              </a:r>
            </a:p>
          </p:txBody>
        </p:sp>
        <p:sp>
          <p:nvSpPr>
            <p:cNvPr id="109" name="Rectangle 108"/>
            <p:cNvSpPr/>
            <p:nvPr/>
          </p:nvSpPr>
          <p:spPr>
            <a:xfrm>
              <a:off x="1154252"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10" name="Rectangle 109"/>
            <p:cNvSpPr/>
            <p:nvPr/>
          </p:nvSpPr>
          <p:spPr>
            <a:xfrm>
              <a:off x="1311903"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11" name="Rectangle 110"/>
            <p:cNvSpPr/>
            <p:nvPr/>
          </p:nvSpPr>
          <p:spPr>
            <a:xfrm>
              <a:off x="1469553"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12" name="Rectangle 111"/>
            <p:cNvSpPr/>
            <p:nvPr/>
          </p:nvSpPr>
          <p:spPr>
            <a:xfrm>
              <a:off x="1627204"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13" name="Rectangle 112"/>
            <p:cNvSpPr/>
            <p:nvPr/>
          </p:nvSpPr>
          <p:spPr>
            <a:xfrm>
              <a:off x="1154251"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14" name="Rectangle 113"/>
            <p:cNvSpPr/>
            <p:nvPr/>
          </p:nvSpPr>
          <p:spPr>
            <a:xfrm>
              <a:off x="1311901"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15" name="Rectangle 114"/>
            <p:cNvSpPr/>
            <p:nvPr/>
          </p:nvSpPr>
          <p:spPr>
            <a:xfrm>
              <a:off x="1469552"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16" name="Rectangle 115"/>
            <p:cNvSpPr/>
            <p:nvPr/>
          </p:nvSpPr>
          <p:spPr>
            <a:xfrm>
              <a:off x="1627203"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17" name="Rectangle 116"/>
            <p:cNvSpPr/>
            <p:nvPr/>
          </p:nvSpPr>
          <p:spPr>
            <a:xfrm>
              <a:off x="1154251"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18" name="Rectangle 117"/>
            <p:cNvSpPr/>
            <p:nvPr/>
          </p:nvSpPr>
          <p:spPr>
            <a:xfrm>
              <a:off x="1311901"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19" name="Rectangle 118"/>
            <p:cNvSpPr/>
            <p:nvPr/>
          </p:nvSpPr>
          <p:spPr>
            <a:xfrm>
              <a:off x="1469551"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20" name="Rectangle 119"/>
            <p:cNvSpPr/>
            <p:nvPr/>
          </p:nvSpPr>
          <p:spPr>
            <a:xfrm>
              <a:off x="1627202"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21" name="Rectangle 120"/>
            <p:cNvSpPr/>
            <p:nvPr/>
          </p:nvSpPr>
          <p:spPr>
            <a:xfrm>
              <a:off x="1784856"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22" name="Rectangle 121"/>
            <p:cNvSpPr/>
            <p:nvPr/>
          </p:nvSpPr>
          <p:spPr>
            <a:xfrm>
              <a:off x="1942506"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23" name="Rectangle 122"/>
            <p:cNvSpPr/>
            <p:nvPr/>
          </p:nvSpPr>
          <p:spPr>
            <a:xfrm>
              <a:off x="2100157"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24" name="Rectangle 123"/>
            <p:cNvSpPr/>
            <p:nvPr/>
          </p:nvSpPr>
          <p:spPr>
            <a:xfrm>
              <a:off x="2257808"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25" name="Rectangle 124"/>
            <p:cNvSpPr/>
            <p:nvPr/>
          </p:nvSpPr>
          <p:spPr>
            <a:xfrm>
              <a:off x="1784854"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26" name="Rectangle 125"/>
            <p:cNvSpPr/>
            <p:nvPr/>
          </p:nvSpPr>
          <p:spPr>
            <a:xfrm>
              <a:off x="1942505"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27" name="Rectangle 126"/>
            <p:cNvSpPr/>
            <p:nvPr/>
          </p:nvSpPr>
          <p:spPr>
            <a:xfrm>
              <a:off x="2100156"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28" name="Rectangle 127"/>
            <p:cNvSpPr/>
            <p:nvPr/>
          </p:nvSpPr>
          <p:spPr>
            <a:xfrm>
              <a:off x="2257806"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29" name="Rectangle 128"/>
            <p:cNvSpPr/>
            <p:nvPr/>
          </p:nvSpPr>
          <p:spPr>
            <a:xfrm>
              <a:off x="1784854"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30" name="Rectangle 129"/>
            <p:cNvSpPr/>
            <p:nvPr/>
          </p:nvSpPr>
          <p:spPr>
            <a:xfrm>
              <a:off x="1942505"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31" name="Rectangle 130"/>
            <p:cNvSpPr/>
            <p:nvPr/>
          </p:nvSpPr>
          <p:spPr>
            <a:xfrm>
              <a:off x="2100155"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32" name="Rectangle 131"/>
            <p:cNvSpPr/>
            <p:nvPr/>
          </p:nvSpPr>
          <p:spPr>
            <a:xfrm>
              <a:off x="2257806"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33" name="Rectangle 132"/>
            <p:cNvSpPr/>
            <p:nvPr/>
          </p:nvSpPr>
          <p:spPr>
            <a:xfrm>
              <a:off x="2417430"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34" name="Rectangle 133"/>
            <p:cNvSpPr/>
            <p:nvPr/>
          </p:nvSpPr>
          <p:spPr>
            <a:xfrm>
              <a:off x="2575081"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35" name="Rectangle 134"/>
            <p:cNvSpPr/>
            <p:nvPr/>
          </p:nvSpPr>
          <p:spPr>
            <a:xfrm>
              <a:off x="2732732"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36" name="Rectangle 135"/>
            <p:cNvSpPr/>
            <p:nvPr/>
          </p:nvSpPr>
          <p:spPr>
            <a:xfrm>
              <a:off x="2890382"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37" name="Rectangle 136"/>
            <p:cNvSpPr/>
            <p:nvPr/>
          </p:nvSpPr>
          <p:spPr>
            <a:xfrm>
              <a:off x="2417429"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38" name="Rectangle 137"/>
            <p:cNvSpPr/>
            <p:nvPr/>
          </p:nvSpPr>
          <p:spPr>
            <a:xfrm>
              <a:off x="2575080"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39" name="Rectangle 138"/>
            <p:cNvSpPr/>
            <p:nvPr/>
          </p:nvSpPr>
          <p:spPr>
            <a:xfrm>
              <a:off x="2732730"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40" name="Rectangle 139"/>
            <p:cNvSpPr/>
            <p:nvPr/>
          </p:nvSpPr>
          <p:spPr>
            <a:xfrm>
              <a:off x="2890381"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41" name="Rectangle 140"/>
            <p:cNvSpPr/>
            <p:nvPr/>
          </p:nvSpPr>
          <p:spPr>
            <a:xfrm>
              <a:off x="2417429"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42" name="Rectangle 141"/>
            <p:cNvSpPr/>
            <p:nvPr/>
          </p:nvSpPr>
          <p:spPr>
            <a:xfrm>
              <a:off x="2575080"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43" name="Rectangle 142"/>
            <p:cNvSpPr/>
            <p:nvPr/>
          </p:nvSpPr>
          <p:spPr>
            <a:xfrm>
              <a:off x="2732730"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44" name="Rectangle 143"/>
            <p:cNvSpPr/>
            <p:nvPr/>
          </p:nvSpPr>
          <p:spPr>
            <a:xfrm>
              <a:off x="2890380"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45" name="Rectangle 144"/>
            <p:cNvSpPr/>
            <p:nvPr/>
          </p:nvSpPr>
          <p:spPr>
            <a:xfrm>
              <a:off x="3048034"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46" name="Rectangle 145"/>
            <p:cNvSpPr/>
            <p:nvPr/>
          </p:nvSpPr>
          <p:spPr>
            <a:xfrm>
              <a:off x="3205685"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47" name="Rectangle 146"/>
            <p:cNvSpPr/>
            <p:nvPr/>
          </p:nvSpPr>
          <p:spPr>
            <a:xfrm>
              <a:off x="3363335"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48" name="Rectangle 147"/>
            <p:cNvSpPr/>
            <p:nvPr/>
          </p:nvSpPr>
          <p:spPr>
            <a:xfrm>
              <a:off x="3520986"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49" name="Rectangle 148"/>
            <p:cNvSpPr/>
            <p:nvPr/>
          </p:nvSpPr>
          <p:spPr>
            <a:xfrm>
              <a:off x="3048033"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50" name="Rectangle 149"/>
            <p:cNvSpPr/>
            <p:nvPr/>
          </p:nvSpPr>
          <p:spPr>
            <a:xfrm>
              <a:off x="3205683"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51" name="Rectangle 150"/>
            <p:cNvSpPr/>
            <p:nvPr/>
          </p:nvSpPr>
          <p:spPr>
            <a:xfrm>
              <a:off x="3363334"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52" name="Rectangle 151"/>
            <p:cNvSpPr/>
            <p:nvPr/>
          </p:nvSpPr>
          <p:spPr>
            <a:xfrm>
              <a:off x="3520985"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53" name="Rectangle 152"/>
            <p:cNvSpPr/>
            <p:nvPr/>
          </p:nvSpPr>
          <p:spPr>
            <a:xfrm>
              <a:off x="3048033"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54" name="Rectangle 153"/>
            <p:cNvSpPr/>
            <p:nvPr/>
          </p:nvSpPr>
          <p:spPr>
            <a:xfrm>
              <a:off x="3205683"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55" name="Rectangle 154"/>
            <p:cNvSpPr/>
            <p:nvPr/>
          </p:nvSpPr>
          <p:spPr>
            <a:xfrm>
              <a:off x="3363333"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56" name="Rectangle 155"/>
            <p:cNvSpPr/>
            <p:nvPr/>
          </p:nvSpPr>
          <p:spPr>
            <a:xfrm>
              <a:off x="3520984"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57" name="Rectangle 156"/>
            <p:cNvSpPr/>
            <p:nvPr/>
          </p:nvSpPr>
          <p:spPr>
            <a:xfrm>
              <a:off x="3678638"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58" name="Rectangle 157"/>
            <p:cNvSpPr/>
            <p:nvPr/>
          </p:nvSpPr>
          <p:spPr>
            <a:xfrm>
              <a:off x="3836289"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59" name="Rectangle 158"/>
            <p:cNvSpPr/>
            <p:nvPr/>
          </p:nvSpPr>
          <p:spPr>
            <a:xfrm>
              <a:off x="3993939"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60" name="Rectangle 159"/>
            <p:cNvSpPr/>
            <p:nvPr/>
          </p:nvSpPr>
          <p:spPr>
            <a:xfrm>
              <a:off x="4151590"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61" name="Rectangle 160"/>
            <p:cNvSpPr/>
            <p:nvPr/>
          </p:nvSpPr>
          <p:spPr>
            <a:xfrm>
              <a:off x="3678637"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62" name="Rectangle 161"/>
            <p:cNvSpPr/>
            <p:nvPr/>
          </p:nvSpPr>
          <p:spPr>
            <a:xfrm>
              <a:off x="3836287"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63" name="Rectangle 162"/>
            <p:cNvSpPr/>
            <p:nvPr/>
          </p:nvSpPr>
          <p:spPr>
            <a:xfrm>
              <a:off x="3993938"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64" name="Rectangle 163"/>
            <p:cNvSpPr/>
            <p:nvPr/>
          </p:nvSpPr>
          <p:spPr>
            <a:xfrm>
              <a:off x="4151589"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65" name="Rectangle 164"/>
            <p:cNvSpPr/>
            <p:nvPr/>
          </p:nvSpPr>
          <p:spPr>
            <a:xfrm>
              <a:off x="3678637"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66" name="Rectangle 165"/>
            <p:cNvSpPr/>
            <p:nvPr/>
          </p:nvSpPr>
          <p:spPr>
            <a:xfrm>
              <a:off x="3836287"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67" name="Rectangle 166"/>
            <p:cNvSpPr/>
            <p:nvPr/>
          </p:nvSpPr>
          <p:spPr>
            <a:xfrm>
              <a:off x="3993937"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68" name="Rectangle 167"/>
            <p:cNvSpPr/>
            <p:nvPr/>
          </p:nvSpPr>
          <p:spPr>
            <a:xfrm>
              <a:off x="4151588"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69" name="Rectangle 168"/>
            <p:cNvSpPr/>
            <p:nvPr/>
          </p:nvSpPr>
          <p:spPr>
            <a:xfrm>
              <a:off x="4309242"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70" name="Rectangle 169"/>
            <p:cNvSpPr/>
            <p:nvPr/>
          </p:nvSpPr>
          <p:spPr>
            <a:xfrm>
              <a:off x="4466893"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71" name="Rectangle 170"/>
            <p:cNvSpPr/>
            <p:nvPr/>
          </p:nvSpPr>
          <p:spPr>
            <a:xfrm>
              <a:off x="4624543"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72" name="Rectangle 171"/>
            <p:cNvSpPr/>
            <p:nvPr/>
          </p:nvSpPr>
          <p:spPr>
            <a:xfrm>
              <a:off x="4782194"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73" name="Rectangle 172"/>
            <p:cNvSpPr/>
            <p:nvPr/>
          </p:nvSpPr>
          <p:spPr>
            <a:xfrm>
              <a:off x="4309241"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74" name="Rectangle 173"/>
            <p:cNvSpPr/>
            <p:nvPr/>
          </p:nvSpPr>
          <p:spPr>
            <a:xfrm>
              <a:off x="4466891"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75" name="Rectangle 174"/>
            <p:cNvSpPr/>
            <p:nvPr/>
          </p:nvSpPr>
          <p:spPr>
            <a:xfrm>
              <a:off x="4624542"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76" name="Rectangle 175"/>
            <p:cNvSpPr/>
            <p:nvPr/>
          </p:nvSpPr>
          <p:spPr>
            <a:xfrm>
              <a:off x="4782193"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77" name="Rectangle 176"/>
            <p:cNvSpPr/>
            <p:nvPr/>
          </p:nvSpPr>
          <p:spPr>
            <a:xfrm>
              <a:off x="4309241"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78" name="Rectangle 177"/>
            <p:cNvSpPr/>
            <p:nvPr/>
          </p:nvSpPr>
          <p:spPr>
            <a:xfrm>
              <a:off x="4466891"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79" name="Rectangle 178"/>
            <p:cNvSpPr/>
            <p:nvPr/>
          </p:nvSpPr>
          <p:spPr>
            <a:xfrm>
              <a:off x="4624541"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80" name="Rectangle 179"/>
            <p:cNvSpPr/>
            <p:nvPr/>
          </p:nvSpPr>
          <p:spPr>
            <a:xfrm>
              <a:off x="4782192"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81" name="Rectangle 180"/>
            <p:cNvSpPr/>
            <p:nvPr/>
          </p:nvSpPr>
          <p:spPr>
            <a:xfrm>
              <a:off x="4941816"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82" name="Rectangle 181"/>
            <p:cNvSpPr/>
            <p:nvPr/>
          </p:nvSpPr>
          <p:spPr>
            <a:xfrm>
              <a:off x="5099467"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83" name="Rectangle 182"/>
            <p:cNvSpPr/>
            <p:nvPr/>
          </p:nvSpPr>
          <p:spPr>
            <a:xfrm>
              <a:off x="5257118"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84" name="Rectangle 183"/>
            <p:cNvSpPr/>
            <p:nvPr/>
          </p:nvSpPr>
          <p:spPr>
            <a:xfrm>
              <a:off x="5414768"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85" name="Rectangle 184"/>
            <p:cNvSpPr/>
            <p:nvPr/>
          </p:nvSpPr>
          <p:spPr>
            <a:xfrm>
              <a:off x="4941815"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86" name="Rectangle 185"/>
            <p:cNvSpPr/>
            <p:nvPr/>
          </p:nvSpPr>
          <p:spPr>
            <a:xfrm>
              <a:off x="5099466"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87" name="Rectangle 186"/>
            <p:cNvSpPr/>
            <p:nvPr/>
          </p:nvSpPr>
          <p:spPr>
            <a:xfrm>
              <a:off x="5257116"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88" name="Rectangle 187"/>
            <p:cNvSpPr/>
            <p:nvPr/>
          </p:nvSpPr>
          <p:spPr>
            <a:xfrm>
              <a:off x="5414767"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89" name="Rectangle 188"/>
            <p:cNvSpPr/>
            <p:nvPr/>
          </p:nvSpPr>
          <p:spPr>
            <a:xfrm>
              <a:off x="4941815"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90" name="Rectangle 189"/>
            <p:cNvSpPr/>
            <p:nvPr/>
          </p:nvSpPr>
          <p:spPr>
            <a:xfrm>
              <a:off x="5099466"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91" name="Rectangle 190"/>
            <p:cNvSpPr/>
            <p:nvPr/>
          </p:nvSpPr>
          <p:spPr>
            <a:xfrm>
              <a:off x="5257116"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92" name="Rectangle 191"/>
            <p:cNvSpPr/>
            <p:nvPr/>
          </p:nvSpPr>
          <p:spPr>
            <a:xfrm>
              <a:off x="5414766"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193" name="Rectangle 192"/>
            <p:cNvSpPr/>
            <p:nvPr/>
          </p:nvSpPr>
          <p:spPr>
            <a:xfrm>
              <a:off x="5572420"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94" name="Rectangle 193"/>
            <p:cNvSpPr/>
            <p:nvPr/>
          </p:nvSpPr>
          <p:spPr>
            <a:xfrm>
              <a:off x="5730071"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95" name="Rectangle 194"/>
            <p:cNvSpPr/>
            <p:nvPr/>
          </p:nvSpPr>
          <p:spPr>
            <a:xfrm>
              <a:off x="5887722"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96" name="Rectangle 195"/>
            <p:cNvSpPr/>
            <p:nvPr/>
          </p:nvSpPr>
          <p:spPr>
            <a:xfrm>
              <a:off x="6045372" y="38464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ml</a:t>
              </a:r>
            </a:p>
          </p:txBody>
        </p:sp>
        <p:sp>
          <p:nvSpPr>
            <p:cNvPr id="197" name="Rectangle 196"/>
            <p:cNvSpPr/>
            <p:nvPr/>
          </p:nvSpPr>
          <p:spPr>
            <a:xfrm>
              <a:off x="5572419"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98" name="Rectangle 197"/>
            <p:cNvSpPr/>
            <p:nvPr/>
          </p:nvSpPr>
          <p:spPr>
            <a:xfrm>
              <a:off x="5730070"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199" name="Rectangle 198"/>
            <p:cNvSpPr/>
            <p:nvPr/>
          </p:nvSpPr>
          <p:spPr>
            <a:xfrm>
              <a:off x="5887720"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200" name="Rectangle 199"/>
            <p:cNvSpPr/>
            <p:nvPr/>
          </p:nvSpPr>
          <p:spPr>
            <a:xfrm>
              <a:off x="6045371" y="4075063"/>
              <a:ext cx="157651" cy="228600"/>
            </a:xfrm>
            <a:prstGeom prst="rect">
              <a:avLst/>
            </a:prstGeom>
            <a:solidFill>
              <a:schemeClr val="accent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ad</a:t>
              </a:r>
            </a:p>
          </p:txBody>
        </p:sp>
        <p:sp>
          <p:nvSpPr>
            <p:cNvPr id="201" name="Rectangle 200"/>
            <p:cNvSpPr/>
            <p:nvPr/>
          </p:nvSpPr>
          <p:spPr>
            <a:xfrm>
              <a:off x="5572419"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202" name="Rectangle 201"/>
            <p:cNvSpPr/>
            <p:nvPr/>
          </p:nvSpPr>
          <p:spPr>
            <a:xfrm>
              <a:off x="5730070"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203" name="Rectangle 202"/>
            <p:cNvSpPr/>
            <p:nvPr/>
          </p:nvSpPr>
          <p:spPr>
            <a:xfrm>
              <a:off x="5887720"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204" name="Rectangle 203"/>
            <p:cNvSpPr/>
            <p:nvPr/>
          </p:nvSpPr>
          <p:spPr>
            <a:xfrm>
              <a:off x="6045370" y="4307323"/>
              <a:ext cx="157651"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100" b="1" dirty="0">
                  <a:solidFill>
                    <a:srgbClr val="000000"/>
                  </a:solidFill>
                </a:rPr>
                <a:t>st</a:t>
              </a:r>
            </a:p>
          </p:txBody>
        </p:sp>
        <p:sp>
          <p:nvSpPr>
            <p:cNvPr id="208" name="Line 102"/>
            <p:cNvSpPr>
              <a:spLocks noChangeShapeType="1"/>
            </p:cNvSpPr>
            <p:nvPr/>
          </p:nvSpPr>
          <p:spPr bwMode="auto">
            <a:xfrm>
              <a:off x="1067973" y="3389263"/>
              <a:ext cx="0" cy="223415"/>
            </a:xfrm>
            <a:prstGeom prst="line">
              <a:avLst/>
            </a:prstGeom>
            <a:noFill/>
            <a:ln w="28575">
              <a:solidFill>
                <a:schemeClr val="tx1"/>
              </a:solidFill>
              <a:round/>
              <a:headEnd type="triangle"/>
              <a:tailEnd type="triangle" w="med" len="med"/>
            </a:ln>
            <a:effectLst/>
          </p:spPr>
          <p:txBody>
            <a:bodyPr wrap="none" lIns="101588" tIns="50794" rIns="101588" bIns="50794" anchor="ctr"/>
            <a:lstStyle/>
            <a:p>
              <a:endParaRPr lang="en-US" sz="1100" dirty="0">
                <a:solidFill>
                  <a:srgbClr val="000000"/>
                </a:solidFill>
                <a:latin typeface="Trebuchet MS" pitchFamily="34" charset="0"/>
              </a:endParaRPr>
            </a:p>
          </p:txBody>
        </p:sp>
        <p:sp>
          <p:nvSpPr>
            <p:cNvPr id="213" name="Rounded Rectangle 212"/>
            <p:cNvSpPr/>
            <p:nvPr/>
          </p:nvSpPr>
          <p:spPr>
            <a:xfrm>
              <a:off x="1067972" y="4077504"/>
              <a:ext cx="5184676" cy="226160"/>
            </a:xfrm>
            <a:prstGeom prst="roundRect">
              <a:avLst/>
            </a:prstGeom>
            <a:noFill/>
            <a:ln w="38100">
              <a:solidFill>
                <a:srgbClr val="C00000"/>
              </a:solidFill>
              <a:prstDash val="solid"/>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rgbClr val="000000"/>
                </a:solidFill>
              </a:endParaRPr>
            </a:p>
          </p:txBody>
        </p:sp>
        <p:sp>
          <p:nvSpPr>
            <p:cNvPr id="214" name="Freeform 213"/>
            <p:cNvSpPr/>
            <p:nvPr/>
          </p:nvSpPr>
          <p:spPr>
            <a:xfrm>
              <a:off x="880749" y="4290853"/>
              <a:ext cx="453103" cy="752475"/>
            </a:xfrm>
            <a:custGeom>
              <a:avLst/>
              <a:gdLst>
                <a:gd name="connsiteX0" fmla="*/ 200025 w 485775"/>
                <a:gd name="connsiteY0" fmla="*/ 0 h 752475"/>
                <a:gd name="connsiteX1" fmla="*/ 47625 w 485775"/>
                <a:gd name="connsiteY1" fmla="*/ 409575 h 752475"/>
                <a:gd name="connsiteX2" fmla="*/ 485775 w 485775"/>
                <a:gd name="connsiteY2" fmla="*/ 752475 h 752475"/>
                <a:gd name="connsiteX3" fmla="*/ 485775 w 485775"/>
                <a:gd name="connsiteY3" fmla="*/ 752475 h 752475"/>
                <a:gd name="connsiteX0" fmla="*/ 167353 w 453103"/>
                <a:gd name="connsiteY0" fmla="*/ 0 h 752475"/>
                <a:gd name="connsiteX1" fmla="*/ 47625 w 453103"/>
                <a:gd name="connsiteY1" fmla="*/ 483459 h 752475"/>
                <a:gd name="connsiteX2" fmla="*/ 453103 w 453103"/>
                <a:gd name="connsiteY2" fmla="*/ 752475 h 752475"/>
                <a:gd name="connsiteX3" fmla="*/ 453103 w 453103"/>
                <a:gd name="connsiteY3" fmla="*/ 752475 h 752475"/>
              </a:gdLst>
              <a:ahLst/>
              <a:cxnLst>
                <a:cxn ang="0">
                  <a:pos x="connsiteX0" y="connsiteY0"/>
                </a:cxn>
                <a:cxn ang="0">
                  <a:pos x="connsiteX1" y="connsiteY1"/>
                </a:cxn>
                <a:cxn ang="0">
                  <a:pos x="connsiteX2" y="connsiteY2"/>
                </a:cxn>
                <a:cxn ang="0">
                  <a:pos x="connsiteX3" y="connsiteY3"/>
                </a:cxn>
              </a:cxnLst>
              <a:rect l="l" t="t" r="r" b="b"/>
              <a:pathLst>
                <a:path w="453103" h="752475">
                  <a:moveTo>
                    <a:pt x="167353" y="0"/>
                  </a:moveTo>
                  <a:cubicBezTo>
                    <a:pt x="67340" y="142081"/>
                    <a:pt x="0" y="358047"/>
                    <a:pt x="47625" y="483459"/>
                  </a:cubicBezTo>
                  <a:cubicBezTo>
                    <a:pt x="95250" y="608871"/>
                    <a:pt x="385523" y="707639"/>
                    <a:pt x="453103" y="752475"/>
                  </a:cubicBezTo>
                  <a:lnTo>
                    <a:pt x="453103" y="752475"/>
                  </a:lnTo>
                </a:path>
              </a:pathLst>
            </a:custGeom>
            <a:ln w="28575">
              <a:solidFill>
                <a:srgbClr val="C0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grpSp>
      <p:sp>
        <p:nvSpPr>
          <p:cNvPr id="276" name="Rectangle 275"/>
          <p:cNvSpPr/>
          <p:nvPr/>
        </p:nvSpPr>
        <p:spPr>
          <a:xfrm>
            <a:off x="3215625" y="1244042"/>
            <a:ext cx="3467808" cy="400105"/>
          </a:xfrm>
          <a:prstGeom prst="rect">
            <a:avLst/>
          </a:prstGeom>
        </p:spPr>
        <p:txBody>
          <a:bodyPr wrap="none" lIns="91436" tIns="45718" rIns="91436" bIns="45718">
            <a:spAutoFit/>
          </a:bodyPr>
          <a:lstStyle/>
          <a:p>
            <a:r>
              <a:rPr lang="en-US" sz="2000" b="1" dirty="0">
                <a:solidFill>
                  <a:srgbClr val="000000"/>
                </a:solidFill>
                <a:latin typeface="Trebuchet MS" pitchFamily="34" charset="0"/>
              </a:rPr>
              <a:t>Spatial SIMT (current GPUs)</a:t>
            </a:r>
          </a:p>
        </p:txBody>
      </p:sp>
      <p:grpSp>
        <p:nvGrpSpPr>
          <p:cNvPr id="224" name="Group 223"/>
          <p:cNvGrpSpPr/>
          <p:nvPr/>
        </p:nvGrpSpPr>
        <p:grpSpPr>
          <a:xfrm>
            <a:off x="7967248" y="1244041"/>
            <a:ext cx="2760259" cy="5453511"/>
            <a:chOff x="6443248" y="971080"/>
            <a:chExt cx="2760260" cy="5453510"/>
          </a:xfrm>
        </p:grpSpPr>
        <p:sp>
          <p:nvSpPr>
            <p:cNvPr id="284" name="Rectangle 283"/>
            <p:cNvSpPr/>
            <p:nvPr/>
          </p:nvSpPr>
          <p:spPr>
            <a:xfrm>
              <a:off x="6761084" y="1969610"/>
              <a:ext cx="1613011" cy="576075"/>
            </a:xfrm>
            <a:prstGeom prst="rect">
              <a:avLst/>
            </a:prstGeom>
            <a:solidFill>
              <a:schemeClr val="bg1">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16" name="Freeform 21"/>
            <p:cNvSpPr>
              <a:spLocks/>
            </p:cNvSpPr>
            <p:nvPr/>
          </p:nvSpPr>
          <p:spPr bwMode="auto">
            <a:xfrm>
              <a:off x="7962092" y="2245765"/>
              <a:ext cx="201254" cy="128588"/>
            </a:xfrm>
            <a:custGeom>
              <a:avLst/>
              <a:gdLst/>
              <a:ahLst/>
              <a:cxnLst>
                <a:cxn ang="0">
                  <a:pos x="0" y="0"/>
                </a:cxn>
                <a:cxn ang="0">
                  <a:pos x="192" y="288"/>
                </a:cxn>
                <a:cxn ang="0">
                  <a:pos x="672" y="288"/>
                </a:cxn>
                <a:cxn ang="0">
                  <a:pos x="864" y="0"/>
                </a:cxn>
                <a:cxn ang="0">
                  <a:pos x="528" y="0"/>
                </a:cxn>
                <a:cxn ang="0">
                  <a:pos x="432" y="96"/>
                </a:cxn>
                <a:cxn ang="0">
                  <a:pos x="336" y="0"/>
                </a:cxn>
                <a:cxn ang="0">
                  <a:pos x="0" y="0"/>
                </a:cxn>
              </a:cxnLst>
              <a:rect l="0" t="0" r="r" b="b"/>
              <a:pathLst>
                <a:path w="864" h="288">
                  <a:moveTo>
                    <a:pt x="0" y="0"/>
                  </a:moveTo>
                  <a:lnTo>
                    <a:pt x="192" y="288"/>
                  </a:lnTo>
                  <a:lnTo>
                    <a:pt x="672" y="288"/>
                  </a:lnTo>
                  <a:lnTo>
                    <a:pt x="864" y="0"/>
                  </a:lnTo>
                  <a:lnTo>
                    <a:pt x="528" y="0"/>
                  </a:lnTo>
                  <a:lnTo>
                    <a:pt x="432" y="96"/>
                  </a:lnTo>
                  <a:lnTo>
                    <a:pt x="336" y="0"/>
                  </a:lnTo>
                  <a:lnTo>
                    <a:pt x="0" y="0"/>
                  </a:lnTo>
                  <a:close/>
                </a:path>
              </a:pathLst>
            </a:custGeom>
            <a:solidFill>
              <a:srgbClr val="1F497D">
                <a:lumMod val="60000"/>
                <a:lumOff val="40000"/>
              </a:srgbClr>
            </a:solidFill>
            <a:ln w="19050" cap="flat" cmpd="sng">
              <a:solidFill>
                <a:srgbClr val="4F81BD">
                  <a:lumMod val="75000"/>
                </a:srgbClr>
              </a:solidFill>
              <a:prstDash val="solid"/>
              <a:round/>
              <a:headEnd/>
              <a:tailEnd/>
            </a:ln>
            <a:effectLst/>
          </p:spPr>
          <p:txBody>
            <a:bodyPr wrap="none" lIns="101588" tIns="50794" rIns="101588" bIns="50794" anchor="ctr"/>
            <a:lstStyle/>
            <a:p>
              <a:pPr defTabSz="914364">
                <a:defRPr/>
              </a:pPr>
              <a:endParaRPr lang="en-US" kern="0" dirty="0">
                <a:solidFill>
                  <a:srgbClr val="000000"/>
                </a:solidFill>
                <a:latin typeface="Trebuchet MS" pitchFamily="34" charset="0"/>
              </a:endParaRPr>
            </a:p>
          </p:txBody>
        </p:sp>
        <p:sp>
          <p:nvSpPr>
            <p:cNvPr id="217" name="Rectangle 216"/>
            <p:cNvSpPr/>
            <p:nvPr/>
          </p:nvSpPr>
          <p:spPr>
            <a:xfrm>
              <a:off x="6914705" y="2131465"/>
              <a:ext cx="268338" cy="342900"/>
            </a:xfrm>
            <a:prstGeom prst="rect">
              <a:avLst/>
            </a:prstGeom>
            <a:solidFill>
              <a:srgbClr val="9BBB59">
                <a:lumMod val="50000"/>
              </a:srgbClr>
            </a:solidFill>
            <a:ln w="25400" cap="flat" cmpd="sng" algn="ctr">
              <a:solidFill>
                <a:sysClr val="windowText" lastClr="000000"/>
              </a:solidFill>
              <a:prstDash val="solid"/>
            </a:ln>
            <a:effectLst/>
          </p:spPr>
          <p:txBody>
            <a:bodyPr rtlCol="0" anchor="ctr"/>
            <a:lstStyle/>
            <a:p>
              <a:pPr algn="ctr" defTabSz="914364">
                <a:defRPr/>
              </a:pPr>
              <a:endParaRPr lang="en-US" kern="0" dirty="0">
                <a:solidFill>
                  <a:srgbClr val="000000"/>
                </a:solidFill>
                <a:latin typeface="Trebuchet MS" pitchFamily="34" charset="0"/>
              </a:endParaRPr>
            </a:p>
          </p:txBody>
        </p:sp>
        <p:sp>
          <p:nvSpPr>
            <p:cNvPr id="218" name="Right Arrow 217"/>
            <p:cNvSpPr/>
            <p:nvPr/>
          </p:nvSpPr>
          <p:spPr>
            <a:xfrm>
              <a:off x="7585552" y="2217190"/>
              <a:ext cx="234796" cy="171450"/>
            </a:xfrm>
            <a:prstGeom prst="rightArrow">
              <a:avLst/>
            </a:prstGeom>
            <a:solidFill>
              <a:srgbClr val="9BBB59"/>
            </a:solidFill>
            <a:ln w="25400" cap="flat" cmpd="sng" algn="ctr">
              <a:solidFill>
                <a:srgbClr val="9BBB59">
                  <a:lumMod val="50000"/>
                </a:srgbClr>
              </a:solidFill>
              <a:prstDash val="solid"/>
            </a:ln>
            <a:effectLst/>
          </p:spPr>
          <p:txBody>
            <a:bodyPr rtlCol="0" anchor="ctr"/>
            <a:lstStyle/>
            <a:p>
              <a:pPr algn="ctr" defTabSz="914364">
                <a:defRPr/>
              </a:pPr>
              <a:endParaRPr lang="en-US" kern="0" dirty="0">
                <a:solidFill>
                  <a:srgbClr val="000000"/>
                </a:solidFill>
                <a:latin typeface="Trebuchet MS" pitchFamily="34" charset="0"/>
              </a:endParaRPr>
            </a:p>
          </p:txBody>
        </p:sp>
        <p:sp>
          <p:nvSpPr>
            <p:cNvPr id="219" name="Rectangle 218"/>
            <p:cNvSpPr/>
            <p:nvPr/>
          </p:nvSpPr>
          <p:spPr>
            <a:xfrm>
              <a:off x="7484924" y="2174328"/>
              <a:ext cx="100627" cy="257175"/>
            </a:xfrm>
            <a:prstGeom prst="rect">
              <a:avLst/>
            </a:prstGeom>
            <a:solidFill>
              <a:srgbClr val="9BBB59"/>
            </a:solidFill>
            <a:ln w="25400" cap="flat" cmpd="sng" algn="ctr">
              <a:solidFill>
                <a:srgbClr val="9BBB59">
                  <a:lumMod val="50000"/>
                </a:srgbClr>
              </a:solidFill>
              <a:prstDash val="solid"/>
            </a:ln>
            <a:effectLst/>
          </p:spPr>
          <p:txBody>
            <a:bodyPr rtlCol="0" anchor="ctr"/>
            <a:lstStyle/>
            <a:p>
              <a:pPr algn="ctr" defTabSz="914364">
                <a:defRPr/>
              </a:pPr>
              <a:endParaRPr lang="en-US" kern="0" dirty="0">
                <a:solidFill>
                  <a:srgbClr val="000000"/>
                </a:solidFill>
                <a:latin typeface="Trebuchet MS" pitchFamily="34" charset="0"/>
              </a:endParaRPr>
            </a:p>
          </p:txBody>
        </p:sp>
        <p:sp>
          <p:nvSpPr>
            <p:cNvPr id="220" name="Right Arrow 219"/>
            <p:cNvSpPr/>
            <p:nvPr/>
          </p:nvSpPr>
          <p:spPr>
            <a:xfrm>
              <a:off x="7183043" y="2217190"/>
              <a:ext cx="268338" cy="171450"/>
            </a:xfrm>
            <a:prstGeom prst="rightArrow">
              <a:avLst/>
            </a:prstGeom>
            <a:solidFill>
              <a:srgbClr val="9BBB59">
                <a:lumMod val="50000"/>
              </a:srgbClr>
            </a:solidFill>
            <a:ln w="25400" cap="flat" cmpd="sng" algn="ctr">
              <a:solidFill>
                <a:sysClr val="windowText" lastClr="000000"/>
              </a:solidFill>
              <a:prstDash val="solid"/>
            </a:ln>
            <a:effectLst/>
          </p:spPr>
          <p:txBody>
            <a:bodyPr rtlCol="0" anchor="ctr"/>
            <a:lstStyle/>
            <a:p>
              <a:pPr algn="ctr" defTabSz="914364">
                <a:defRPr/>
              </a:pPr>
              <a:endParaRPr lang="en-US" kern="0" dirty="0">
                <a:solidFill>
                  <a:srgbClr val="000000"/>
                </a:solidFill>
                <a:latin typeface="Trebuchet MS" pitchFamily="34" charset="0"/>
              </a:endParaRPr>
            </a:p>
          </p:txBody>
        </p:sp>
        <p:sp>
          <p:nvSpPr>
            <p:cNvPr id="221" name="Line 102"/>
            <p:cNvSpPr>
              <a:spLocks noChangeShapeType="1"/>
            </p:cNvSpPr>
            <p:nvPr/>
          </p:nvSpPr>
          <p:spPr bwMode="auto">
            <a:xfrm>
              <a:off x="7917175" y="1863545"/>
              <a:ext cx="293731" cy="0"/>
            </a:xfrm>
            <a:prstGeom prst="line">
              <a:avLst/>
            </a:prstGeom>
            <a:noFill/>
            <a:ln w="28575">
              <a:solidFill>
                <a:schemeClr val="tx1"/>
              </a:solidFill>
              <a:round/>
              <a:headEnd type="triangle"/>
              <a:tailEnd type="triangle" w="med" len="med"/>
            </a:ln>
            <a:effectLst/>
          </p:spPr>
          <p:txBody>
            <a:bodyPr wrap="none" lIns="101588" tIns="50794" rIns="101588" bIns="50794" anchor="ctr"/>
            <a:lstStyle/>
            <a:p>
              <a:endParaRPr lang="en-US" sz="1600" dirty="0">
                <a:solidFill>
                  <a:srgbClr val="000000"/>
                </a:solidFill>
                <a:latin typeface="Trebuchet MS" pitchFamily="34" charset="0"/>
              </a:endParaRPr>
            </a:p>
          </p:txBody>
        </p:sp>
        <p:sp>
          <p:nvSpPr>
            <p:cNvPr id="222" name="Text Box 103"/>
            <p:cNvSpPr txBox="1">
              <a:spLocks noChangeArrowheads="1"/>
            </p:cNvSpPr>
            <p:nvPr/>
          </p:nvSpPr>
          <p:spPr bwMode="auto">
            <a:xfrm>
              <a:off x="7533125" y="1508751"/>
              <a:ext cx="1118182" cy="338183"/>
            </a:xfrm>
            <a:prstGeom prst="rect">
              <a:avLst/>
            </a:prstGeom>
            <a:noFill/>
            <a:ln w="19050">
              <a:noFill/>
              <a:miter lim="800000"/>
              <a:headEnd/>
              <a:tailEnd/>
            </a:ln>
            <a:effectLst/>
          </p:spPr>
          <p:txBody>
            <a:bodyPr wrap="square" lIns="91070" tIns="45536" rIns="91070" bIns="45536">
              <a:spAutoFit/>
            </a:bodyPr>
            <a:lstStyle/>
            <a:p>
              <a:pPr algn="ctr" defTabSz="820705" eaLnBrk="0" hangingPunct="0"/>
              <a:r>
                <a:rPr lang="en-US" sz="1600" b="1" dirty="0">
                  <a:solidFill>
                    <a:srgbClr val="000000"/>
                  </a:solidFill>
                  <a:latin typeface="Trebuchet MS" pitchFamily="34" charset="0"/>
                </a:rPr>
                <a:t>1-wide</a:t>
              </a:r>
            </a:p>
          </p:txBody>
        </p:sp>
        <p:cxnSp>
          <p:nvCxnSpPr>
            <p:cNvPr id="225" name="Straight Connector 224"/>
            <p:cNvCxnSpPr/>
            <p:nvPr/>
          </p:nvCxnSpPr>
          <p:spPr>
            <a:xfrm rot="5400000">
              <a:off x="3803902" y="3774645"/>
              <a:ext cx="5299888" cy="2"/>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26" name="Line 102"/>
            <p:cNvSpPr>
              <a:spLocks noChangeShapeType="1"/>
            </p:cNvSpPr>
            <p:nvPr/>
          </p:nvSpPr>
          <p:spPr bwMode="auto">
            <a:xfrm>
              <a:off x="6995647" y="3349911"/>
              <a:ext cx="0" cy="1411288"/>
            </a:xfrm>
            <a:prstGeom prst="line">
              <a:avLst/>
            </a:prstGeom>
            <a:noFill/>
            <a:ln w="38100">
              <a:solidFill>
                <a:schemeClr val="tx1"/>
              </a:solidFill>
              <a:round/>
              <a:headEnd/>
              <a:tailEnd type="triangle" w="med" len="med"/>
            </a:ln>
            <a:effectLst/>
          </p:spPr>
          <p:txBody>
            <a:bodyPr wrap="none" lIns="101588" tIns="50794" rIns="101588" bIns="50794" anchor="ctr"/>
            <a:lstStyle/>
            <a:p>
              <a:endParaRPr lang="en-US" sz="2000" dirty="0">
                <a:solidFill>
                  <a:srgbClr val="000000"/>
                </a:solidFill>
                <a:latin typeface="Trebuchet MS" pitchFamily="34" charset="0"/>
              </a:endParaRPr>
            </a:p>
          </p:txBody>
        </p:sp>
        <p:sp>
          <p:nvSpPr>
            <p:cNvPr id="227" name="Text Box 103"/>
            <p:cNvSpPr txBox="1">
              <a:spLocks noChangeArrowheads="1"/>
            </p:cNvSpPr>
            <p:nvPr/>
          </p:nvSpPr>
          <p:spPr bwMode="auto">
            <a:xfrm>
              <a:off x="6443248" y="3255446"/>
              <a:ext cx="620737" cy="338183"/>
            </a:xfrm>
            <a:prstGeom prst="rect">
              <a:avLst/>
            </a:prstGeom>
            <a:noFill/>
            <a:ln w="19050">
              <a:noFill/>
              <a:miter lim="800000"/>
              <a:headEnd/>
              <a:tailEnd/>
            </a:ln>
            <a:effectLst/>
          </p:spPr>
          <p:txBody>
            <a:bodyPr wrap="none" lIns="91070" tIns="45536" rIns="91070" bIns="45536">
              <a:spAutoFit/>
            </a:bodyPr>
            <a:lstStyle/>
            <a:p>
              <a:pPr algn="ctr" defTabSz="820705" eaLnBrk="0" hangingPunct="0"/>
              <a:r>
                <a:rPr lang="en-US" sz="1600" b="1" dirty="0">
                  <a:solidFill>
                    <a:srgbClr val="000000"/>
                  </a:solidFill>
                  <a:latin typeface="Trebuchet MS" pitchFamily="34" charset="0"/>
                </a:rPr>
                <a:t>time</a:t>
              </a:r>
              <a:endParaRPr lang="en-US" sz="1400" b="1" dirty="0">
                <a:solidFill>
                  <a:srgbClr val="000000"/>
                </a:solidFill>
                <a:latin typeface="Trebuchet MS" pitchFamily="34" charset="0"/>
              </a:endParaRPr>
            </a:p>
          </p:txBody>
        </p:sp>
        <p:sp>
          <p:nvSpPr>
            <p:cNvPr id="228" name="Line 102"/>
            <p:cNvSpPr>
              <a:spLocks noChangeShapeType="1"/>
            </p:cNvSpPr>
            <p:nvPr/>
          </p:nvSpPr>
          <p:spPr bwMode="auto">
            <a:xfrm>
              <a:off x="7354070" y="3367859"/>
              <a:ext cx="0" cy="223415"/>
            </a:xfrm>
            <a:prstGeom prst="line">
              <a:avLst/>
            </a:prstGeom>
            <a:noFill/>
            <a:ln w="28575">
              <a:solidFill>
                <a:schemeClr val="tx1"/>
              </a:solidFill>
              <a:round/>
              <a:headEnd type="triangle"/>
              <a:tailEnd type="triangle" w="med" len="med"/>
            </a:ln>
            <a:effectLst/>
          </p:spPr>
          <p:txBody>
            <a:bodyPr wrap="none" lIns="101588" tIns="50794" rIns="101588" bIns="50794" anchor="ctr"/>
            <a:lstStyle/>
            <a:p>
              <a:endParaRPr lang="en-US" sz="2000" dirty="0">
                <a:solidFill>
                  <a:srgbClr val="000000"/>
                </a:solidFill>
                <a:latin typeface="Trebuchet MS" pitchFamily="34" charset="0"/>
              </a:endParaRPr>
            </a:p>
          </p:txBody>
        </p:sp>
        <p:sp>
          <p:nvSpPr>
            <p:cNvPr id="229" name="Text Box 103"/>
            <p:cNvSpPr txBox="1">
              <a:spLocks noChangeArrowheads="1"/>
            </p:cNvSpPr>
            <p:nvPr/>
          </p:nvSpPr>
          <p:spPr bwMode="auto">
            <a:xfrm rot="16200000">
              <a:off x="6670577" y="3365890"/>
              <a:ext cx="980059" cy="338183"/>
            </a:xfrm>
            <a:prstGeom prst="rect">
              <a:avLst/>
            </a:prstGeom>
            <a:noFill/>
            <a:ln w="19050">
              <a:noFill/>
              <a:miter lim="800000"/>
              <a:headEnd/>
              <a:tailEnd/>
            </a:ln>
            <a:effectLst/>
          </p:spPr>
          <p:txBody>
            <a:bodyPr wrap="square" lIns="91070" tIns="45536" rIns="91070" bIns="45536">
              <a:spAutoFit/>
            </a:bodyPr>
            <a:lstStyle/>
            <a:p>
              <a:pPr algn="ctr" defTabSz="820705" eaLnBrk="0" hangingPunct="0"/>
              <a:r>
                <a:rPr lang="en-US" sz="1600" b="1" dirty="0">
                  <a:solidFill>
                    <a:srgbClr val="000000"/>
                  </a:solidFill>
                  <a:latin typeface="Trebuchet MS" pitchFamily="34" charset="0"/>
                </a:rPr>
                <a:t>1 cyc</a:t>
              </a:r>
            </a:p>
          </p:txBody>
        </p:sp>
        <p:sp>
          <p:nvSpPr>
            <p:cNvPr id="230" name="Rectangle 229"/>
            <p:cNvSpPr/>
            <p:nvPr/>
          </p:nvSpPr>
          <p:spPr>
            <a:xfrm>
              <a:off x="7687588" y="3389640"/>
              <a:ext cx="242888"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rgbClr val="000000"/>
                  </a:solidFill>
                </a:rPr>
                <a:t>ld </a:t>
              </a:r>
            </a:p>
          </p:txBody>
        </p:sp>
        <p:sp>
          <p:nvSpPr>
            <p:cNvPr id="231" name="Rectangle 230"/>
            <p:cNvSpPr/>
            <p:nvPr/>
          </p:nvSpPr>
          <p:spPr>
            <a:xfrm>
              <a:off x="7687588" y="3618240"/>
              <a:ext cx="242888"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rgbClr val="000000"/>
                  </a:solidFill>
                </a:rPr>
                <a:t>ld </a:t>
              </a:r>
            </a:p>
          </p:txBody>
        </p:sp>
        <p:sp>
          <p:nvSpPr>
            <p:cNvPr id="232" name="Rectangle 231"/>
            <p:cNvSpPr/>
            <p:nvPr/>
          </p:nvSpPr>
          <p:spPr>
            <a:xfrm>
              <a:off x="7687593" y="3846840"/>
              <a:ext cx="242888"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rgbClr val="000000"/>
                  </a:solidFill>
                </a:rPr>
                <a:t>ld </a:t>
              </a:r>
            </a:p>
          </p:txBody>
        </p:sp>
        <p:sp>
          <p:nvSpPr>
            <p:cNvPr id="233" name="Rectangle 232"/>
            <p:cNvSpPr/>
            <p:nvPr/>
          </p:nvSpPr>
          <p:spPr>
            <a:xfrm>
              <a:off x="7687593" y="4075440"/>
              <a:ext cx="242888"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rgbClr val="000000"/>
                  </a:solidFill>
                </a:rPr>
                <a:t>ld </a:t>
              </a:r>
            </a:p>
          </p:txBody>
        </p:sp>
        <p:cxnSp>
          <p:nvCxnSpPr>
            <p:cNvPr id="234" name="Straight Connector 233"/>
            <p:cNvCxnSpPr/>
            <p:nvPr/>
          </p:nvCxnSpPr>
          <p:spPr>
            <a:xfrm>
              <a:off x="7507524" y="3389640"/>
              <a:ext cx="59954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5" name="Rectangle 234"/>
            <p:cNvSpPr/>
            <p:nvPr/>
          </p:nvSpPr>
          <p:spPr>
            <a:xfrm>
              <a:off x="7687593" y="4304040"/>
              <a:ext cx="242888"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rgbClr val="000000"/>
                  </a:solidFill>
                </a:rPr>
                <a:t>ld </a:t>
              </a:r>
            </a:p>
          </p:txBody>
        </p:sp>
        <p:sp>
          <p:nvSpPr>
            <p:cNvPr id="236" name="Rectangle 235"/>
            <p:cNvSpPr/>
            <p:nvPr/>
          </p:nvSpPr>
          <p:spPr>
            <a:xfrm>
              <a:off x="7687593" y="4532640"/>
              <a:ext cx="242888"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rgbClr val="000000"/>
                  </a:solidFill>
                </a:rPr>
                <a:t>ld </a:t>
              </a:r>
            </a:p>
          </p:txBody>
        </p:sp>
        <p:sp>
          <p:nvSpPr>
            <p:cNvPr id="237" name="Rectangle 236"/>
            <p:cNvSpPr/>
            <p:nvPr/>
          </p:nvSpPr>
          <p:spPr>
            <a:xfrm>
              <a:off x="7687598" y="4761240"/>
              <a:ext cx="242888"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rgbClr val="000000"/>
                  </a:solidFill>
                </a:rPr>
                <a:t>ld </a:t>
              </a:r>
            </a:p>
          </p:txBody>
        </p:sp>
        <p:sp>
          <p:nvSpPr>
            <p:cNvPr id="238" name="TextBox 237"/>
            <p:cNvSpPr txBox="1"/>
            <p:nvPr/>
          </p:nvSpPr>
          <p:spPr>
            <a:xfrm>
              <a:off x="7930476" y="3386922"/>
              <a:ext cx="565272" cy="246221"/>
            </a:xfrm>
            <a:prstGeom prst="rect">
              <a:avLst/>
            </a:prstGeom>
            <a:noFill/>
          </p:spPr>
          <p:txBody>
            <a:bodyPr wrap="square" lIns="0" tIns="0" rIns="0" bIns="0" rtlCol="0" anchor="ctr" anchorCtr="0">
              <a:spAutoFit/>
            </a:bodyPr>
            <a:lstStyle/>
            <a:p>
              <a:pPr>
                <a:defRPr/>
              </a:pPr>
              <a:r>
                <a:rPr lang="en-US" sz="1600" b="1" i="1" kern="0" dirty="0">
                  <a:solidFill>
                    <a:srgbClr val="000000"/>
                  </a:solidFill>
                  <a:latin typeface="Trebuchet MS" pitchFamily="34" charset="0"/>
                  <a:cs typeface="Courier New" pitchFamily="49" charset="0"/>
                </a:rPr>
                <a:t>  0</a:t>
              </a:r>
              <a:endParaRPr lang="en-US" sz="1600" b="1" kern="0" dirty="0">
                <a:solidFill>
                  <a:srgbClr val="000000"/>
                </a:solidFill>
                <a:latin typeface="Trebuchet MS" pitchFamily="34" charset="0"/>
                <a:cs typeface="Courier New" pitchFamily="49" charset="0"/>
              </a:endParaRPr>
            </a:p>
          </p:txBody>
        </p:sp>
        <p:sp>
          <p:nvSpPr>
            <p:cNvPr id="239" name="Text Box 103"/>
            <p:cNvSpPr txBox="1">
              <a:spLocks noChangeArrowheads="1"/>
            </p:cNvSpPr>
            <p:nvPr/>
          </p:nvSpPr>
          <p:spPr bwMode="auto">
            <a:xfrm>
              <a:off x="8078230" y="3048748"/>
              <a:ext cx="1125278" cy="338183"/>
            </a:xfrm>
            <a:prstGeom prst="rect">
              <a:avLst/>
            </a:prstGeom>
            <a:noFill/>
            <a:ln w="19050">
              <a:noFill/>
              <a:miter lim="800000"/>
              <a:headEnd/>
              <a:tailEnd/>
            </a:ln>
            <a:effectLst/>
          </p:spPr>
          <p:txBody>
            <a:bodyPr wrap="none" lIns="91070" tIns="45536" rIns="91070" bIns="45536">
              <a:spAutoFit/>
            </a:bodyPr>
            <a:lstStyle/>
            <a:p>
              <a:pPr algn="ctr" defTabSz="820705" eaLnBrk="0" hangingPunct="0"/>
              <a:r>
                <a:rPr lang="en-US" sz="1600" b="1" i="1" dirty="0">
                  <a:solidFill>
                    <a:srgbClr val="000000"/>
                  </a:solidFill>
                  <a:latin typeface="Trebuchet MS" pitchFamily="34" charset="0"/>
                </a:rPr>
                <a:t>(threads)</a:t>
              </a:r>
            </a:p>
          </p:txBody>
        </p:sp>
        <p:sp>
          <p:nvSpPr>
            <p:cNvPr id="240" name="TextBox 239"/>
            <p:cNvSpPr txBox="1"/>
            <p:nvPr/>
          </p:nvSpPr>
          <p:spPr>
            <a:xfrm>
              <a:off x="7930476" y="3616881"/>
              <a:ext cx="565272" cy="246221"/>
            </a:xfrm>
            <a:prstGeom prst="rect">
              <a:avLst/>
            </a:prstGeom>
            <a:noFill/>
          </p:spPr>
          <p:txBody>
            <a:bodyPr wrap="square" lIns="0" tIns="0" rIns="0" bIns="0" rtlCol="0" anchor="ctr" anchorCtr="0">
              <a:spAutoFit/>
            </a:bodyPr>
            <a:lstStyle/>
            <a:p>
              <a:pPr>
                <a:defRPr/>
              </a:pPr>
              <a:r>
                <a:rPr lang="en-US" sz="1600" b="1" i="1" kern="0" dirty="0">
                  <a:solidFill>
                    <a:srgbClr val="000000"/>
                  </a:solidFill>
                  <a:latin typeface="Trebuchet MS" pitchFamily="34" charset="0"/>
                  <a:cs typeface="Courier New" pitchFamily="49" charset="0"/>
                </a:rPr>
                <a:t>  1</a:t>
              </a:r>
              <a:endParaRPr lang="en-US" sz="1600" b="1" kern="0" dirty="0">
                <a:solidFill>
                  <a:srgbClr val="000000"/>
                </a:solidFill>
                <a:latin typeface="Trebuchet MS" pitchFamily="34" charset="0"/>
                <a:cs typeface="Courier New" pitchFamily="49" charset="0"/>
              </a:endParaRPr>
            </a:p>
          </p:txBody>
        </p:sp>
        <p:sp>
          <p:nvSpPr>
            <p:cNvPr id="241" name="TextBox 240"/>
            <p:cNvSpPr txBox="1"/>
            <p:nvPr/>
          </p:nvSpPr>
          <p:spPr>
            <a:xfrm>
              <a:off x="7930476" y="3832553"/>
              <a:ext cx="565272" cy="246221"/>
            </a:xfrm>
            <a:prstGeom prst="rect">
              <a:avLst/>
            </a:prstGeom>
            <a:noFill/>
          </p:spPr>
          <p:txBody>
            <a:bodyPr wrap="square" lIns="0" tIns="0" rIns="0" bIns="0" rtlCol="0" anchor="ctr" anchorCtr="0">
              <a:spAutoFit/>
            </a:bodyPr>
            <a:lstStyle/>
            <a:p>
              <a:pPr>
                <a:defRPr/>
              </a:pPr>
              <a:r>
                <a:rPr lang="en-US" sz="1600" b="1" i="1" kern="0" dirty="0">
                  <a:solidFill>
                    <a:srgbClr val="000000"/>
                  </a:solidFill>
                  <a:latin typeface="Trebuchet MS" pitchFamily="34" charset="0"/>
                  <a:cs typeface="Courier New" pitchFamily="49" charset="0"/>
                </a:rPr>
                <a:t>  2</a:t>
              </a:r>
              <a:endParaRPr lang="en-US" sz="1600" b="1" kern="0" dirty="0">
                <a:solidFill>
                  <a:srgbClr val="000000"/>
                </a:solidFill>
                <a:latin typeface="Trebuchet MS" pitchFamily="34" charset="0"/>
                <a:cs typeface="Courier New" pitchFamily="49" charset="0"/>
              </a:endParaRPr>
            </a:p>
          </p:txBody>
        </p:sp>
        <p:sp>
          <p:nvSpPr>
            <p:cNvPr id="242" name="TextBox 241"/>
            <p:cNvSpPr txBox="1"/>
            <p:nvPr/>
          </p:nvSpPr>
          <p:spPr>
            <a:xfrm>
              <a:off x="7930476" y="4062512"/>
              <a:ext cx="565272" cy="246221"/>
            </a:xfrm>
            <a:prstGeom prst="rect">
              <a:avLst/>
            </a:prstGeom>
            <a:noFill/>
          </p:spPr>
          <p:txBody>
            <a:bodyPr wrap="square" lIns="0" tIns="0" rIns="0" bIns="0" rtlCol="0" anchor="ctr" anchorCtr="0">
              <a:spAutoFit/>
            </a:bodyPr>
            <a:lstStyle/>
            <a:p>
              <a:pPr>
                <a:defRPr/>
              </a:pPr>
              <a:r>
                <a:rPr lang="en-US" sz="1600" b="1" i="1" kern="0" dirty="0">
                  <a:solidFill>
                    <a:srgbClr val="000000"/>
                  </a:solidFill>
                  <a:latin typeface="Trebuchet MS" pitchFamily="34" charset="0"/>
                  <a:cs typeface="Courier New" pitchFamily="49" charset="0"/>
                </a:rPr>
                <a:t>  3</a:t>
              </a:r>
              <a:endParaRPr lang="en-US" sz="1600" b="1" kern="0" dirty="0">
                <a:solidFill>
                  <a:srgbClr val="000000"/>
                </a:solidFill>
                <a:latin typeface="Trebuchet MS" pitchFamily="34" charset="0"/>
                <a:cs typeface="Courier New" pitchFamily="49" charset="0"/>
              </a:endParaRPr>
            </a:p>
          </p:txBody>
        </p:sp>
        <p:sp>
          <p:nvSpPr>
            <p:cNvPr id="243" name="TextBox 242"/>
            <p:cNvSpPr txBox="1"/>
            <p:nvPr/>
          </p:nvSpPr>
          <p:spPr>
            <a:xfrm>
              <a:off x="7930486" y="4308733"/>
              <a:ext cx="565272" cy="246221"/>
            </a:xfrm>
            <a:prstGeom prst="rect">
              <a:avLst/>
            </a:prstGeom>
            <a:noFill/>
          </p:spPr>
          <p:txBody>
            <a:bodyPr wrap="square" lIns="0" tIns="0" rIns="0" bIns="0" rtlCol="0" anchor="ctr" anchorCtr="0">
              <a:spAutoFit/>
            </a:bodyPr>
            <a:lstStyle/>
            <a:p>
              <a:pPr>
                <a:defRPr/>
              </a:pPr>
              <a:r>
                <a:rPr lang="en-US" sz="1600" b="1" i="1" kern="0" dirty="0">
                  <a:solidFill>
                    <a:srgbClr val="000000"/>
                  </a:solidFill>
                  <a:latin typeface="Trebuchet MS" pitchFamily="34" charset="0"/>
                  <a:cs typeface="Courier New" pitchFamily="49" charset="0"/>
                </a:rPr>
                <a:t>  4</a:t>
              </a:r>
              <a:endParaRPr lang="en-US" sz="1600" b="1" kern="0" dirty="0">
                <a:solidFill>
                  <a:srgbClr val="000000"/>
                </a:solidFill>
                <a:latin typeface="Trebuchet MS" pitchFamily="34" charset="0"/>
                <a:cs typeface="Courier New" pitchFamily="49" charset="0"/>
              </a:endParaRPr>
            </a:p>
          </p:txBody>
        </p:sp>
        <p:sp>
          <p:nvSpPr>
            <p:cNvPr id="244" name="TextBox 243"/>
            <p:cNvSpPr txBox="1"/>
            <p:nvPr/>
          </p:nvSpPr>
          <p:spPr>
            <a:xfrm>
              <a:off x="7930486" y="4538692"/>
              <a:ext cx="565272" cy="246221"/>
            </a:xfrm>
            <a:prstGeom prst="rect">
              <a:avLst/>
            </a:prstGeom>
            <a:noFill/>
          </p:spPr>
          <p:txBody>
            <a:bodyPr wrap="square" lIns="0" tIns="0" rIns="0" bIns="0" rtlCol="0" anchor="ctr" anchorCtr="0">
              <a:spAutoFit/>
            </a:bodyPr>
            <a:lstStyle/>
            <a:p>
              <a:pPr>
                <a:defRPr/>
              </a:pPr>
              <a:r>
                <a:rPr lang="en-US" sz="1600" b="1" i="1" kern="0" dirty="0">
                  <a:solidFill>
                    <a:srgbClr val="000000"/>
                  </a:solidFill>
                  <a:latin typeface="Trebuchet MS" pitchFamily="34" charset="0"/>
                  <a:cs typeface="Courier New" pitchFamily="49" charset="0"/>
                </a:rPr>
                <a:t>  5</a:t>
              </a:r>
              <a:endParaRPr lang="en-US" sz="1600" b="1" kern="0" dirty="0">
                <a:solidFill>
                  <a:srgbClr val="000000"/>
                </a:solidFill>
                <a:latin typeface="Trebuchet MS" pitchFamily="34" charset="0"/>
                <a:cs typeface="Courier New" pitchFamily="49" charset="0"/>
              </a:endParaRPr>
            </a:p>
          </p:txBody>
        </p:sp>
        <p:sp>
          <p:nvSpPr>
            <p:cNvPr id="245" name="TextBox 244"/>
            <p:cNvSpPr txBox="1"/>
            <p:nvPr/>
          </p:nvSpPr>
          <p:spPr>
            <a:xfrm>
              <a:off x="7930486" y="4754365"/>
              <a:ext cx="565272" cy="246221"/>
            </a:xfrm>
            <a:prstGeom prst="rect">
              <a:avLst/>
            </a:prstGeom>
            <a:noFill/>
          </p:spPr>
          <p:txBody>
            <a:bodyPr wrap="square" lIns="0" tIns="0" rIns="0" bIns="0" rtlCol="0" anchor="ctr" anchorCtr="0">
              <a:spAutoFit/>
            </a:bodyPr>
            <a:lstStyle/>
            <a:p>
              <a:pPr>
                <a:defRPr/>
              </a:pPr>
              <a:r>
                <a:rPr lang="en-US" sz="1600" b="1" i="1" kern="0" dirty="0">
                  <a:solidFill>
                    <a:srgbClr val="000000"/>
                  </a:solidFill>
                  <a:latin typeface="Trebuchet MS" pitchFamily="34" charset="0"/>
                  <a:cs typeface="Courier New" pitchFamily="49" charset="0"/>
                </a:rPr>
                <a:t>  6</a:t>
              </a:r>
              <a:endParaRPr lang="en-US" sz="1600" b="1" kern="0" dirty="0">
                <a:solidFill>
                  <a:srgbClr val="000000"/>
                </a:solidFill>
                <a:latin typeface="Trebuchet MS" pitchFamily="34" charset="0"/>
                <a:cs typeface="Courier New" pitchFamily="49" charset="0"/>
              </a:endParaRPr>
            </a:p>
          </p:txBody>
        </p:sp>
        <p:sp>
          <p:nvSpPr>
            <p:cNvPr id="246" name="TextBox 245"/>
            <p:cNvSpPr txBox="1"/>
            <p:nvPr/>
          </p:nvSpPr>
          <p:spPr>
            <a:xfrm>
              <a:off x="7930486" y="4984323"/>
              <a:ext cx="565272" cy="246221"/>
            </a:xfrm>
            <a:prstGeom prst="rect">
              <a:avLst/>
            </a:prstGeom>
            <a:noFill/>
          </p:spPr>
          <p:txBody>
            <a:bodyPr wrap="square" lIns="0" tIns="0" rIns="0" bIns="0" rtlCol="0" anchor="ctr" anchorCtr="0">
              <a:spAutoFit/>
            </a:bodyPr>
            <a:lstStyle/>
            <a:p>
              <a:pPr>
                <a:defRPr/>
              </a:pPr>
              <a:r>
                <a:rPr lang="en-US" sz="1600" b="1" i="1" kern="0" dirty="0">
                  <a:solidFill>
                    <a:srgbClr val="000000"/>
                  </a:solidFill>
                  <a:latin typeface="Trebuchet MS" pitchFamily="34" charset="0"/>
                  <a:cs typeface="Courier New" pitchFamily="49" charset="0"/>
                </a:rPr>
                <a:t>  7</a:t>
              </a:r>
              <a:endParaRPr lang="en-US" sz="1600" b="1" kern="0" dirty="0">
                <a:solidFill>
                  <a:srgbClr val="000000"/>
                </a:solidFill>
                <a:latin typeface="Trebuchet MS" pitchFamily="34" charset="0"/>
                <a:cs typeface="Courier New" pitchFamily="49" charset="0"/>
              </a:endParaRPr>
            </a:p>
          </p:txBody>
        </p:sp>
        <p:sp>
          <p:nvSpPr>
            <p:cNvPr id="247" name="Rectangle 246"/>
            <p:cNvSpPr/>
            <p:nvPr/>
          </p:nvSpPr>
          <p:spPr>
            <a:xfrm>
              <a:off x="7687588" y="4984323"/>
              <a:ext cx="242888"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rgbClr val="000000"/>
                  </a:solidFill>
                </a:rPr>
                <a:t>ld </a:t>
              </a:r>
            </a:p>
          </p:txBody>
        </p:sp>
        <p:sp>
          <p:nvSpPr>
            <p:cNvPr id="248" name="Rectangle 247"/>
            <p:cNvSpPr/>
            <p:nvPr/>
          </p:nvSpPr>
          <p:spPr>
            <a:xfrm>
              <a:off x="7687578" y="5212923"/>
              <a:ext cx="242888"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rgbClr val="000000"/>
                  </a:solidFill>
                </a:rPr>
                <a:t>ld </a:t>
              </a:r>
            </a:p>
          </p:txBody>
        </p:sp>
        <p:sp>
          <p:nvSpPr>
            <p:cNvPr id="249" name="Rectangle 248"/>
            <p:cNvSpPr/>
            <p:nvPr/>
          </p:nvSpPr>
          <p:spPr>
            <a:xfrm>
              <a:off x="7687568" y="5436006"/>
              <a:ext cx="242888"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rgbClr val="000000"/>
                  </a:solidFill>
                </a:rPr>
                <a:t>ld </a:t>
              </a:r>
            </a:p>
          </p:txBody>
        </p:sp>
        <p:sp>
          <p:nvSpPr>
            <p:cNvPr id="250" name="TextBox 249"/>
            <p:cNvSpPr txBox="1"/>
            <p:nvPr/>
          </p:nvSpPr>
          <p:spPr>
            <a:xfrm>
              <a:off x="7930486" y="5206047"/>
              <a:ext cx="565272" cy="246221"/>
            </a:xfrm>
            <a:prstGeom prst="rect">
              <a:avLst/>
            </a:prstGeom>
            <a:noFill/>
          </p:spPr>
          <p:txBody>
            <a:bodyPr wrap="square" lIns="0" tIns="0" rIns="0" bIns="0" rtlCol="0" anchor="ctr" anchorCtr="0">
              <a:spAutoFit/>
            </a:bodyPr>
            <a:lstStyle/>
            <a:p>
              <a:pPr>
                <a:defRPr/>
              </a:pPr>
              <a:r>
                <a:rPr lang="en-US" sz="1600" b="1" i="1" kern="0" dirty="0">
                  <a:solidFill>
                    <a:srgbClr val="000000"/>
                  </a:solidFill>
                  <a:latin typeface="Trebuchet MS" pitchFamily="34" charset="0"/>
                  <a:cs typeface="Courier New" pitchFamily="49" charset="0"/>
                </a:rPr>
                <a:t>  8</a:t>
              </a:r>
              <a:endParaRPr lang="en-US" sz="1600" b="1" kern="0" dirty="0">
                <a:solidFill>
                  <a:srgbClr val="000000"/>
                </a:solidFill>
                <a:latin typeface="Trebuchet MS" pitchFamily="34" charset="0"/>
                <a:cs typeface="Courier New" pitchFamily="49" charset="0"/>
              </a:endParaRPr>
            </a:p>
          </p:txBody>
        </p:sp>
        <p:sp>
          <p:nvSpPr>
            <p:cNvPr id="251" name="TextBox 250"/>
            <p:cNvSpPr txBox="1"/>
            <p:nvPr/>
          </p:nvSpPr>
          <p:spPr>
            <a:xfrm>
              <a:off x="7930486" y="5436006"/>
              <a:ext cx="565272" cy="246221"/>
            </a:xfrm>
            <a:prstGeom prst="rect">
              <a:avLst/>
            </a:prstGeom>
            <a:noFill/>
          </p:spPr>
          <p:txBody>
            <a:bodyPr wrap="square" lIns="0" tIns="0" rIns="0" bIns="0" rtlCol="0" anchor="ctr" anchorCtr="0">
              <a:spAutoFit/>
            </a:bodyPr>
            <a:lstStyle/>
            <a:p>
              <a:pPr>
                <a:defRPr/>
              </a:pPr>
              <a:r>
                <a:rPr lang="en-US" sz="1600" b="1" i="1" kern="0" dirty="0">
                  <a:solidFill>
                    <a:srgbClr val="000000"/>
                  </a:solidFill>
                  <a:latin typeface="Trebuchet MS" pitchFamily="34" charset="0"/>
                  <a:cs typeface="Courier New" pitchFamily="49" charset="0"/>
                </a:rPr>
                <a:t>  9</a:t>
              </a:r>
              <a:endParaRPr lang="en-US" sz="1600" b="1" kern="0" dirty="0">
                <a:solidFill>
                  <a:srgbClr val="000000"/>
                </a:solidFill>
                <a:latin typeface="Trebuchet MS" pitchFamily="34" charset="0"/>
                <a:cs typeface="Courier New" pitchFamily="49" charset="0"/>
              </a:endParaRPr>
            </a:p>
          </p:txBody>
        </p:sp>
        <p:sp>
          <p:nvSpPr>
            <p:cNvPr id="252" name="Rectangle 251"/>
            <p:cNvSpPr/>
            <p:nvPr/>
          </p:nvSpPr>
          <p:spPr>
            <a:xfrm>
              <a:off x="7687548" y="5667324"/>
              <a:ext cx="242888" cy="228600"/>
            </a:xfrm>
            <a:prstGeom prst="rect">
              <a:avLst/>
            </a:prstGeom>
            <a:solidFill>
              <a:schemeClr val="accent2">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rgbClr val="000000"/>
                  </a:solidFill>
                </a:rPr>
                <a:t>ld </a:t>
              </a:r>
            </a:p>
          </p:txBody>
        </p:sp>
        <p:sp>
          <p:nvSpPr>
            <p:cNvPr id="259" name="TextBox 258"/>
            <p:cNvSpPr txBox="1"/>
            <p:nvPr/>
          </p:nvSpPr>
          <p:spPr>
            <a:xfrm>
              <a:off x="7930436" y="5664606"/>
              <a:ext cx="565272" cy="246221"/>
            </a:xfrm>
            <a:prstGeom prst="rect">
              <a:avLst/>
            </a:prstGeom>
            <a:noFill/>
          </p:spPr>
          <p:txBody>
            <a:bodyPr wrap="square" lIns="0" tIns="0" rIns="0" bIns="0" rtlCol="0" anchor="ctr" anchorCtr="0">
              <a:spAutoFit/>
            </a:bodyPr>
            <a:lstStyle/>
            <a:p>
              <a:pPr>
                <a:defRPr/>
              </a:pPr>
              <a:r>
                <a:rPr lang="en-US" sz="1600" b="1" i="1" kern="0" dirty="0">
                  <a:solidFill>
                    <a:srgbClr val="000000"/>
                  </a:solidFill>
                  <a:latin typeface="Trebuchet MS" pitchFamily="34" charset="0"/>
                  <a:cs typeface="Courier New" pitchFamily="49" charset="0"/>
                </a:rPr>
                <a:t> 10</a:t>
              </a:r>
              <a:endParaRPr lang="en-US" sz="1600" b="1" kern="0" dirty="0">
                <a:solidFill>
                  <a:srgbClr val="000000"/>
                </a:solidFill>
                <a:latin typeface="Trebuchet MS" pitchFamily="34" charset="0"/>
                <a:cs typeface="Courier New" pitchFamily="49" charset="0"/>
              </a:endParaRPr>
            </a:p>
          </p:txBody>
        </p:sp>
        <p:grpSp>
          <p:nvGrpSpPr>
            <p:cNvPr id="272" name="Group 271"/>
            <p:cNvGrpSpPr/>
            <p:nvPr/>
          </p:nvGrpSpPr>
          <p:grpSpPr>
            <a:xfrm rot="16200000">
              <a:off x="7646230" y="6130014"/>
              <a:ext cx="381000" cy="76200"/>
              <a:chOff x="6019800" y="5943600"/>
              <a:chExt cx="381000" cy="76200"/>
            </a:xfrm>
            <a:solidFill>
              <a:schemeClr val="tx1"/>
            </a:solidFill>
          </p:grpSpPr>
          <p:sp>
            <p:nvSpPr>
              <p:cNvPr id="273" name="Oval 272"/>
              <p:cNvSpPr/>
              <p:nvPr/>
            </p:nvSpPr>
            <p:spPr>
              <a:xfrm>
                <a:off x="6019800" y="594360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74" name="Oval 273"/>
              <p:cNvSpPr/>
              <p:nvPr/>
            </p:nvSpPr>
            <p:spPr>
              <a:xfrm>
                <a:off x="6172200" y="594360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sp>
            <p:nvSpPr>
              <p:cNvPr id="275" name="Oval 274"/>
              <p:cNvSpPr/>
              <p:nvPr/>
            </p:nvSpPr>
            <p:spPr>
              <a:xfrm>
                <a:off x="6324600" y="594360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grpSp>
        <p:sp>
          <p:nvSpPr>
            <p:cNvPr id="277" name="Rectangle 276"/>
            <p:cNvSpPr/>
            <p:nvPr/>
          </p:nvSpPr>
          <p:spPr>
            <a:xfrm>
              <a:off x="6500024" y="971080"/>
              <a:ext cx="2544287" cy="400110"/>
            </a:xfrm>
            <a:prstGeom prst="rect">
              <a:avLst/>
            </a:prstGeom>
          </p:spPr>
          <p:txBody>
            <a:bodyPr wrap="none">
              <a:spAutoFit/>
            </a:bodyPr>
            <a:lstStyle/>
            <a:p>
              <a:r>
                <a:rPr lang="en-US" sz="2000" b="1" dirty="0">
                  <a:solidFill>
                    <a:srgbClr val="000000"/>
                  </a:solidFill>
                  <a:latin typeface="Trebuchet MS" pitchFamily="34" charset="0"/>
                </a:rPr>
                <a:t>Pure Temporal SIMT</a:t>
              </a:r>
            </a:p>
          </p:txBody>
        </p:sp>
      </p:grpSp>
      <p:sp>
        <p:nvSpPr>
          <p:cNvPr id="253" name="TextBox 252"/>
          <p:cNvSpPr txBox="1"/>
          <p:nvPr/>
        </p:nvSpPr>
        <p:spPr>
          <a:xfrm>
            <a:off x="1534543" y="6446909"/>
            <a:ext cx="2715031" cy="369332"/>
          </a:xfrm>
          <a:prstGeom prst="rect">
            <a:avLst/>
          </a:prstGeom>
          <a:noFill/>
        </p:spPr>
        <p:txBody>
          <a:bodyPr wrap="none" rtlCol="0">
            <a:spAutoFit/>
          </a:bodyPr>
          <a:lstStyle/>
          <a:p>
            <a:r>
              <a:rPr lang="en-US" dirty="0"/>
              <a:t>[slide courtesy of Bill Dally]</a:t>
            </a:r>
          </a:p>
        </p:txBody>
      </p:sp>
    </p:spTree>
    <p:extLst>
      <p:ext uri="{BB962C8B-B14F-4D97-AF65-F5344CB8AC3E}">
        <p14:creationId xmlns:p14="http://schemas.microsoft.com/office/powerpoint/2010/main" val="529651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Temporal SIMT Optimizations</a:t>
            </a:r>
            <a:endParaRPr lang="en-US" dirty="0"/>
          </a:p>
        </p:txBody>
      </p:sp>
      <p:sp>
        <p:nvSpPr>
          <p:cNvPr id="150" name="Content Placeholder 149"/>
          <p:cNvSpPr>
            <a:spLocks noGrp="1"/>
          </p:cNvSpPr>
          <p:nvPr>
            <p:ph idx="4294967295"/>
          </p:nvPr>
        </p:nvSpPr>
        <p:spPr>
          <a:xfrm>
            <a:off x="1524000" y="1441098"/>
            <a:ext cx="8228542" cy="4884208"/>
          </a:xfrm>
        </p:spPr>
        <p:txBody>
          <a:bodyPr>
            <a:normAutofit/>
          </a:bodyPr>
          <a:lstStyle/>
          <a:p>
            <a:pPr marL="0" indent="0" algn="ctr">
              <a:buNone/>
            </a:pPr>
            <a:r>
              <a:rPr lang="en-US" dirty="0" smtClean="0">
                <a:solidFill>
                  <a:srgbClr val="000000"/>
                </a:solidFill>
              </a:rPr>
              <a:t>Control divergence — hybrid MIMD/SIMT</a:t>
            </a:r>
          </a:p>
          <a:p>
            <a:pPr algn="ctr"/>
            <a:endParaRPr lang="en-US" dirty="0">
              <a:solidFill>
                <a:srgbClr val="000000"/>
              </a:solidFill>
            </a:endParaRPr>
          </a:p>
          <a:p>
            <a:pPr algn="ctr"/>
            <a:endParaRPr lang="en-US" dirty="0" smtClean="0">
              <a:solidFill>
                <a:srgbClr val="000000"/>
              </a:solidFill>
            </a:endParaRPr>
          </a:p>
          <a:p>
            <a:pPr algn="ctr"/>
            <a:endParaRPr lang="en-US" dirty="0">
              <a:solidFill>
                <a:srgbClr val="000000"/>
              </a:solidFill>
            </a:endParaRPr>
          </a:p>
          <a:p>
            <a:pPr algn="ctr"/>
            <a:endParaRPr lang="en-US" dirty="0" smtClean="0">
              <a:solidFill>
                <a:srgbClr val="000000"/>
              </a:solidFill>
            </a:endParaRPr>
          </a:p>
          <a:p>
            <a:pPr marL="0" indent="0" algn="ctr">
              <a:buNone/>
            </a:pPr>
            <a:endParaRPr lang="en-US" dirty="0" smtClean="0">
              <a:solidFill>
                <a:srgbClr val="000000"/>
              </a:solidFill>
            </a:endParaRPr>
          </a:p>
          <a:p>
            <a:pPr marL="0" indent="0" algn="ctr">
              <a:buNone/>
            </a:pPr>
            <a:r>
              <a:rPr lang="en-US" dirty="0" err="1" smtClean="0">
                <a:solidFill>
                  <a:srgbClr val="000000"/>
                </a:solidFill>
              </a:rPr>
              <a:t>Scalarization</a:t>
            </a:r>
            <a:endParaRPr lang="en-US" dirty="0">
              <a:solidFill>
                <a:srgbClr val="000000"/>
              </a:solidFill>
            </a:endParaRPr>
          </a:p>
          <a:p>
            <a:pPr marL="571500" lvl="1" indent="0" algn="ctr">
              <a:buNone/>
            </a:pPr>
            <a:r>
              <a:rPr lang="en-US" dirty="0" smtClean="0">
                <a:solidFill>
                  <a:srgbClr val="000000"/>
                </a:solidFill>
              </a:rPr>
              <a:t>Factor common instructions from multiple threads</a:t>
            </a:r>
          </a:p>
          <a:p>
            <a:pPr marL="571500" lvl="1" indent="0" algn="ctr">
              <a:buNone/>
            </a:pPr>
            <a:r>
              <a:rPr lang="en-US" dirty="0" smtClean="0">
                <a:solidFill>
                  <a:srgbClr val="000000"/>
                </a:solidFill>
              </a:rPr>
              <a:t>Execute once – place results in common registers</a:t>
            </a:r>
          </a:p>
          <a:p>
            <a:pPr marL="571500" lvl="1" indent="0" algn="ctr">
              <a:buNone/>
            </a:pPr>
            <a:r>
              <a:rPr lang="en-US" dirty="0" smtClean="0"/>
              <a:t>[See: SIMT </a:t>
            </a:r>
            <a:r>
              <a:rPr lang="en-US" dirty="0"/>
              <a:t>Affine Value Structure (ISCA 2013</a:t>
            </a:r>
            <a:r>
              <a:rPr lang="en-US" dirty="0" smtClean="0"/>
              <a:t>)]</a:t>
            </a:r>
            <a:endParaRPr lang="en-US" dirty="0"/>
          </a:p>
          <a:p>
            <a:pPr marL="571500" lvl="1" indent="0" algn="ctr">
              <a:buNone/>
            </a:pPr>
            <a:endParaRPr lang="en-US" dirty="0" smtClean="0">
              <a:solidFill>
                <a:srgbClr val="000000"/>
              </a:solidFill>
            </a:endParaRPr>
          </a:p>
        </p:txBody>
      </p:sp>
      <p:grpSp>
        <p:nvGrpSpPr>
          <p:cNvPr id="149" name="Group 148"/>
          <p:cNvGrpSpPr/>
          <p:nvPr/>
        </p:nvGrpSpPr>
        <p:grpSpPr>
          <a:xfrm>
            <a:off x="1701429" y="2241661"/>
            <a:ext cx="5361955" cy="584404"/>
            <a:chOff x="8192" y="1822664"/>
            <a:chExt cx="6434346" cy="525965"/>
          </a:xfrm>
        </p:grpSpPr>
        <p:sp>
          <p:nvSpPr>
            <p:cNvPr id="3" name="Rectangle 2"/>
            <p:cNvSpPr/>
            <p:nvPr/>
          </p:nvSpPr>
          <p:spPr>
            <a:xfrm>
              <a:off x="1310379" y="204985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4" name="Rectangle 3"/>
            <p:cNvSpPr/>
            <p:nvPr/>
          </p:nvSpPr>
          <p:spPr>
            <a:xfrm>
              <a:off x="1475932"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5" name="Rectangle 4"/>
            <p:cNvSpPr/>
            <p:nvPr/>
          </p:nvSpPr>
          <p:spPr>
            <a:xfrm>
              <a:off x="1144825" y="204985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6" name="Rectangle 5"/>
            <p:cNvSpPr/>
            <p:nvPr/>
          </p:nvSpPr>
          <p:spPr>
            <a:xfrm>
              <a:off x="1641486"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7" name="Rectangle 6"/>
            <p:cNvSpPr/>
            <p:nvPr/>
          </p:nvSpPr>
          <p:spPr>
            <a:xfrm>
              <a:off x="1807039"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8" name="Rectangle 7"/>
            <p:cNvSpPr/>
            <p:nvPr/>
          </p:nvSpPr>
          <p:spPr>
            <a:xfrm>
              <a:off x="2138146"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9" name="Rectangle 8"/>
            <p:cNvSpPr/>
            <p:nvPr/>
          </p:nvSpPr>
          <p:spPr>
            <a:xfrm>
              <a:off x="2303700"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0" name="Rectangle 9"/>
            <p:cNvSpPr/>
            <p:nvPr/>
          </p:nvSpPr>
          <p:spPr>
            <a:xfrm>
              <a:off x="1972593" y="204985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1" name="Rectangle 10"/>
            <p:cNvSpPr/>
            <p:nvPr/>
          </p:nvSpPr>
          <p:spPr>
            <a:xfrm>
              <a:off x="2469253"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2" name="Rectangle 11"/>
            <p:cNvSpPr/>
            <p:nvPr/>
          </p:nvSpPr>
          <p:spPr>
            <a:xfrm>
              <a:off x="2634807"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3" name="Rectangle 12"/>
            <p:cNvSpPr/>
            <p:nvPr/>
          </p:nvSpPr>
          <p:spPr>
            <a:xfrm>
              <a:off x="2800360"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4" name="Rectangle 13"/>
            <p:cNvSpPr/>
            <p:nvPr/>
          </p:nvSpPr>
          <p:spPr>
            <a:xfrm>
              <a:off x="2965913"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5" name="Rectangle 14"/>
            <p:cNvSpPr/>
            <p:nvPr/>
          </p:nvSpPr>
          <p:spPr>
            <a:xfrm>
              <a:off x="3131467"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6" name="Rectangle 15"/>
            <p:cNvSpPr/>
            <p:nvPr/>
          </p:nvSpPr>
          <p:spPr>
            <a:xfrm>
              <a:off x="3297021"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7" name="Rectangle 16"/>
            <p:cNvSpPr/>
            <p:nvPr/>
          </p:nvSpPr>
          <p:spPr>
            <a:xfrm>
              <a:off x="3462574"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8" name="Rectangle 17"/>
            <p:cNvSpPr/>
            <p:nvPr/>
          </p:nvSpPr>
          <p:spPr>
            <a:xfrm>
              <a:off x="3628128"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9" name="Rectangle 18"/>
            <p:cNvSpPr/>
            <p:nvPr/>
          </p:nvSpPr>
          <p:spPr>
            <a:xfrm>
              <a:off x="3793682"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20" name="Rectangle 19"/>
            <p:cNvSpPr/>
            <p:nvPr/>
          </p:nvSpPr>
          <p:spPr>
            <a:xfrm>
              <a:off x="3959235" y="204985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21" name="Rectangle 20"/>
            <p:cNvSpPr/>
            <p:nvPr/>
          </p:nvSpPr>
          <p:spPr>
            <a:xfrm>
              <a:off x="4290342" y="204985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22" name="Rectangle 21"/>
            <p:cNvSpPr/>
            <p:nvPr/>
          </p:nvSpPr>
          <p:spPr>
            <a:xfrm>
              <a:off x="4124788" y="204985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23" name="Rectangle 22"/>
            <p:cNvSpPr/>
            <p:nvPr/>
          </p:nvSpPr>
          <p:spPr>
            <a:xfrm>
              <a:off x="4621449" y="204985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24" name="Rectangle 23"/>
            <p:cNvSpPr/>
            <p:nvPr/>
          </p:nvSpPr>
          <p:spPr>
            <a:xfrm>
              <a:off x="4455896" y="204985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25" name="Rectangle 24"/>
            <p:cNvSpPr/>
            <p:nvPr/>
          </p:nvSpPr>
          <p:spPr>
            <a:xfrm>
              <a:off x="4787002" y="204985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26" name="Rectangle 25"/>
            <p:cNvSpPr/>
            <p:nvPr/>
          </p:nvSpPr>
          <p:spPr>
            <a:xfrm>
              <a:off x="5118110" y="204985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27" name="Rectangle 26"/>
            <p:cNvSpPr/>
            <p:nvPr/>
          </p:nvSpPr>
          <p:spPr>
            <a:xfrm>
              <a:off x="4952556" y="204985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28" name="Rectangle 27"/>
            <p:cNvSpPr/>
            <p:nvPr/>
          </p:nvSpPr>
          <p:spPr>
            <a:xfrm>
              <a:off x="5449216" y="204985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29" name="Rectangle 28"/>
            <p:cNvSpPr/>
            <p:nvPr/>
          </p:nvSpPr>
          <p:spPr>
            <a:xfrm>
              <a:off x="5283663" y="204985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30" name="Rectangle 29"/>
            <p:cNvSpPr/>
            <p:nvPr/>
          </p:nvSpPr>
          <p:spPr>
            <a:xfrm>
              <a:off x="5614771"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31" name="Rectangle 30"/>
            <p:cNvSpPr/>
            <p:nvPr/>
          </p:nvSpPr>
          <p:spPr>
            <a:xfrm>
              <a:off x="5780324"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32" name="Rectangle 31"/>
            <p:cNvSpPr/>
            <p:nvPr/>
          </p:nvSpPr>
          <p:spPr>
            <a:xfrm>
              <a:off x="5945877"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33" name="Rectangle 32"/>
            <p:cNvSpPr/>
            <p:nvPr/>
          </p:nvSpPr>
          <p:spPr>
            <a:xfrm>
              <a:off x="6111430"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34" name="Rectangle 33"/>
            <p:cNvSpPr/>
            <p:nvPr/>
          </p:nvSpPr>
          <p:spPr>
            <a:xfrm>
              <a:off x="6276985" y="2049856"/>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27" name="Text Box 103"/>
            <p:cNvSpPr txBox="1">
              <a:spLocks noChangeArrowheads="1"/>
            </p:cNvSpPr>
            <p:nvPr/>
          </p:nvSpPr>
          <p:spPr bwMode="auto">
            <a:xfrm>
              <a:off x="8192" y="1822664"/>
              <a:ext cx="1286316" cy="525965"/>
            </a:xfrm>
            <a:prstGeom prst="rect">
              <a:avLst/>
            </a:prstGeom>
            <a:noFill/>
            <a:ln w="19050">
              <a:noFill/>
              <a:miter lim="800000"/>
              <a:headEnd/>
              <a:tailEnd/>
            </a:ln>
            <a:effectLst/>
          </p:spPr>
          <p:txBody>
            <a:bodyPr wrap="square" lIns="91070" tIns="45536" rIns="91070" bIns="45536">
              <a:spAutoFit/>
            </a:bodyPr>
            <a:lstStyle/>
            <a:p>
              <a:pPr algn="ctr" defTabSz="820705" eaLnBrk="0" hangingPunct="0">
                <a:defRPr/>
              </a:pPr>
              <a:r>
                <a:rPr lang="en-US" sz="1600" b="1" kern="0" dirty="0">
                  <a:solidFill>
                    <a:srgbClr val="000000"/>
                  </a:solidFill>
                  <a:latin typeface="Trebuchet MS" pitchFamily="34" charset="0"/>
                </a:rPr>
                <a:t>32-wide</a:t>
              </a:r>
            </a:p>
            <a:p>
              <a:pPr algn="ctr" defTabSz="820705" eaLnBrk="0" hangingPunct="0">
                <a:defRPr/>
              </a:pPr>
              <a:r>
                <a:rPr lang="en-US" sz="1600" kern="0" dirty="0">
                  <a:solidFill>
                    <a:srgbClr val="000000"/>
                  </a:solidFill>
                  <a:latin typeface="Trebuchet MS" pitchFamily="34" charset="0"/>
                </a:rPr>
                <a:t>(41%)</a:t>
              </a:r>
            </a:p>
          </p:txBody>
        </p:sp>
      </p:grpSp>
      <p:grpSp>
        <p:nvGrpSpPr>
          <p:cNvPr id="151" name="Group 150"/>
          <p:cNvGrpSpPr/>
          <p:nvPr/>
        </p:nvGrpSpPr>
        <p:grpSpPr>
          <a:xfrm>
            <a:off x="7244030" y="2241662"/>
            <a:ext cx="2463843" cy="2869524"/>
            <a:chOff x="6864035" y="2017495"/>
            <a:chExt cx="2956612" cy="2582571"/>
          </a:xfrm>
        </p:grpSpPr>
        <p:grpSp>
          <p:nvGrpSpPr>
            <p:cNvPr id="148" name="Group 147"/>
            <p:cNvGrpSpPr/>
            <p:nvPr/>
          </p:nvGrpSpPr>
          <p:grpSpPr>
            <a:xfrm>
              <a:off x="6864035" y="2017495"/>
              <a:ext cx="1616172" cy="1101945"/>
              <a:chOff x="6247910" y="1803641"/>
              <a:chExt cx="1616172" cy="1101945"/>
            </a:xfrm>
          </p:grpSpPr>
          <p:sp>
            <p:nvSpPr>
              <p:cNvPr id="91" name="Rectangle 90"/>
              <p:cNvSpPr/>
              <p:nvPr/>
            </p:nvSpPr>
            <p:spPr>
              <a:xfrm>
                <a:off x="7367422" y="2036431"/>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92" name="Rectangle 91"/>
              <p:cNvSpPr/>
              <p:nvPr/>
            </p:nvSpPr>
            <p:spPr>
              <a:xfrm>
                <a:off x="7532975" y="2036431"/>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93" name="Rectangle 92"/>
              <p:cNvSpPr/>
              <p:nvPr/>
            </p:nvSpPr>
            <p:spPr>
              <a:xfrm>
                <a:off x="7201868" y="2036431"/>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94" name="Rectangle 93"/>
              <p:cNvSpPr/>
              <p:nvPr/>
            </p:nvSpPr>
            <p:spPr>
              <a:xfrm>
                <a:off x="7698529" y="2036431"/>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95" name="Rectangle 94"/>
              <p:cNvSpPr/>
              <p:nvPr/>
            </p:nvSpPr>
            <p:spPr>
              <a:xfrm>
                <a:off x="7201868" y="2222679"/>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96" name="Rectangle 95"/>
              <p:cNvSpPr/>
              <p:nvPr/>
            </p:nvSpPr>
            <p:spPr>
              <a:xfrm>
                <a:off x="7532975" y="2222679"/>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97" name="Rectangle 96"/>
              <p:cNvSpPr/>
              <p:nvPr/>
            </p:nvSpPr>
            <p:spPr>
              <a:xfrm>
                <a:off x="7698529" y="2222679"/>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98" name="Rectangle 97"/>
              <p:cNvSpPr/>
              <p:nvPr/>
            </p:nvSpPr>
            <p:spPr>
              <a:xfrm>
                <a:off x="7367422" y="2222679"/>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99" name="Rectangle 98"/>
              <p:cNvSpPr/>
              <p:nvPr/>
            </p:nvSpPr>
            <p:spPr>
              <a:xfrm>
                <a:off x="7201868" y="2408927"/>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00" name="Rectangle 99"/>
              <p:cNvSpPr/>
              <p:nvPr/>
            </p:nvSpPr>
            <p:spPr>
              <a:xfrm>
                <a:off x="7367422" y="2408927"/>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01" name="Rectangle 100"/>
              <p:cNvSpPr/>
              <p:nvPr/>
            </p:nvSpPr>
            <p:spPr>
              <a:xfrm>
                <a:off x="7698529" y="2408927"/>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02" name="Rectangle 101"/>
              <p:cNvSpPr/>
              <p:nvPr/>
            </p:nvSpPr>
            <p:spPr>
              <a:xfrm>
                <a:off x="7532975" y="2408927"/>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03" name="Rectangle 102"/>
              <p:cNvSpPr/>
              <p:nvPr/>
            </p:nvSpPr>
            <p:spPr>
              <a:xfrm>
                <a:off x="7367422" y="2595173"/>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04" name="Rectangle 103"/>
              <p:cNvSpPr/>
              <p:nvPr/>
            </p:nvSpPr>
            <p:spPr>
              <a:xfrm>
                <a:off x="7201868" y="2595173"/>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05" name="Rectangle 104"/>
              <p:cNvSpPr/>
              <p:nvPr/>
            </p:nvSpPr>
            <p:spPr>
              <a:xfrm>
                <a:off x="7532975" y="2595173"/>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06" name="Rectangle 105"/>
              <p:cNvSpPr/>
              <p:nvPr/>
            </p:nvSpPr>
            <p:spPr>
              <a:xfrm>
                <a:off x="7201868" y="2781421"/>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07" name="Rectangle 106"/>
              <p:cNvSpPr/>
              <p:nvPr/>
            </p:nvSpPr>
            <p:spPr>
              <a:xfrm>
                <a:off x="7698529" y="2595173"/>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08" name="Rectangle 107"/>
              <p:cNvSpPr/>
              <p:nvPr/>
            </p:nvSpPr>
            <p:spPr>
              <a:xfrm>
                <a:off x="7532975" y="2781421"/>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09" name="Rectangle 108"/>
              <p:cNvSpPr/>
              <p:nvPr/>
            </p:nvSpPr>
            <p:spPr>
              <a:xfrm>
                <a:off x="7367422" y="2781421"/>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10" name="Rectangle 109"/>
              <p:cNvSpPr/>
              <p:nvPr/>
            </p:nvSpPr>
            <p:spPr>
              <a:xfrm>
                <a:off x="7698529" y="2781421"/>
                <a:ext cx="165553" cy="124165"/>
              </a:xfrm>
              <a:prstGeom prst="rect">
                <a:avLst/>
              </a:prstGeom>
              <a:solidFill>
                <a:schemeClr val="bg1">
                  <a:lumMod val="20000"/>
                  <a:lumOff val="80000"/>
                </a:schemeClr>
              </a:solidFill>
              <a:ln w="25400" cap="flat" cmpd="sng" algn="ctr">
                <a:solidFill>
                  <a:sysClr val="windowText" lastClr="000000"/>
                </a:solidFill>
                <a:prstDash val="solid"/>
              </a:ln>
              <a:effectLst/>
            </p:spPr>
            <p:txBody>
              <a:bodyPr rtlCol="0" anchor="ctr"/>
              <a:lstStyle/>
              <a:p>
                <a:pPr algn="ctr" defTabSz="914364">
                  <a:defRPr/>
                </a:pPr>
                <a:endParaRPr lang="en-US" sz="1200" b="1" kern="0" dirty="0">
                  <a:solidFill>
                    <a:srgbClr val="000000"/>
                  </a:solidFill>
                  <a:latin typeface="Trebuchet MS" pitchFamily="34" charset="0"/>
                </a:endParaRPr>
              </a:p>
            </p:txBody>
          </p:sp>
          <p:sp>
            <p:nvSpPr>
              <p:cNvPr id="130" name="Text Box 103"/>
              <p:cNvSpPr txBox="1">
                <a:spLocks noChangeArrowheads="1"/>
              </p:cNvSpPr>
              <p:nvPr/>
            </p:nvSpPr>
            <p:spPr bwMode="auto">
              <a:xfrm>
                <a:off x="6247910" y="1803641"/>
                <a:ext cx="1008722" cy="525963"/>
              </a:xfrm>
              <a:prstGeom prst="rect">
                <a:avLst/>
              </a:prstGeom>
              <a:noFill/>
              <a:ln w="19050">
                <a:noFill/>
                <a:miter lim="800000"/>
                <a:headEnd/>
                <a:tailEnd/>
              </a:ln>
              <a:effectLst/>
            </p:spPr>
            <p:txBody>
              <a:bodyPr wrap="square" lIns="91070" tIns="45536" rIns="91070" bIns="45536">
                <a:spAutoFit/>
              </a:bodyPr>
              <a:lstStyle/>
              <a:p>
                <a:pPr algn="ctr" defTabSz="820705" eaLnBrk="0" hangingPunct="0">
                  <a:defRPr/>
                </a:pPr>
                <a:r>
                  <a:rPr lang="en-US" sz="1600" b="1" kern="0" dirty="0">
                    <a:solidFill>
                      <a:srgbClr val="000000"/>
                    </a:solidFill>
                    <a:latin typeface="Trebuchet MS" pitchFamily="34" charset="0"/>
                  </a:rPr>
                  <a:t>4-wide</a:t>
                </a:r>
              </a:p>
              <a:p>
                <a:pPr algn="ctr" defTabSz="820705" eaLnBrk="0" hangingPunct="0">
                  <a:defRPr/>
                </a:pPr>
                <a:r>
                  <a:rPr lang="en-US" sz="1600" kern="0" dirty="0">
                    <a:solidFill>
                      <a:srgbClr val="000000"/>
                    </a:solidFill>
                    <a:latin typeface="Trebuchet MS" pitchFamily="34" charset="0"/>
                  </a:rPr>
                  <a:t>(65%)</a:t>
                </a:r>
              </a:p>
            </p:txBody>
          </p:sp>
        </p:grpSp>
        <p:grpSp>
          <p:nvGrpSpPr>
            <p:cNvPr id="147" name="Group 146"/>
            <p:cNvGrpSpPr/>
            <p:nvPr/>
          </p:nvGrpSpPr>
          <p:grpSpPr>
            <a:xfrm>
              <a:off x="8688623" y="2017495"/>
              <a:ext cx="1132024" cy="2582571"/>
              <a:chOff x="8688623" y="1744535"/>
              <a:chExt cx="1132024" cy="2582571"/>
            </a:xfrm>
          </p:grpSpPr>
          <p:sp>
            <p:nvSpPr>
              <p:cNvPr id="132" name="Rectangle 131"/>
              <p:cNvSpPr/>
              <p:nvPr/>
            </p:nvSpPr>
            <p:spPr>
              <a:xfrm>
                <a:off x="9655094" y="3085454"/>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100" b="1" kern="0" dirty="0">
                  <a:solidFill>
                    <a:srgbClr val="000000"/>
                  </a:solidFill>
                  <a:latin typeface="Trebuchet MS" pitchFamily="34" charset="0"/>
                </a:endParaRPr>
              </a:p>
            </p:txBody>
          </p:sp>
          <p:sp>
            <p:nvSpPr>
              <p:cNvPr id="133" name="Rectangle 132"/>
              <p:cNvSpPr/>
              <p:nvPr/>
            </p:nvSpPr>
            <p:spPr>
              <a:xfrm>
                <a:off x="9655094" y="3271702"/>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100" b="1" kern="0" dirty="0">
                  <a:solidFill>
                    <a:srgbClr val="000000"/>
                  </a:solidFill>
                  <a:latin typeface="Trebuchet MS" pitchFamily="34" charset="0"/>
                </a:endParaRPr>
              </a:p>
            </p:txBody>
          </p:sp>
          <p:sp>
            <p:nvSpPr>
              <p:cNvPr id="134" name="Rectangle 133"/>
              <p:cNvSpPr/>
              <p:nvPr/>
            </p:nvSpPr>
            <p:spPr>
              <a:xfrm>
                <a:off x="9655094" y="3457950"/>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100" b="1" kern="0" dirty="0">
                  <a:solidFill>
                    <a:srgbClr val="000000"/>
                  </a:solidFill>
                  <a:latin typeface="Trebuchet MS" pitchFamily="34" charset="0"/>
                </a:endParaRPr>
              </a:p>
            </p:txBody>
          </p:sp>
          <p:sp>
            <p:nvSpPr>
              <p:cNvPr id="135" name="Rectangle 134"/>
              <p:cNvSpPr/>
              <p:nvPr/>
            </p:nvSpPr>
            <p:spPr>
              <a:xfrm>
                <a:off x="9655094" y="3644198"/>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100" b="1" kern="0" dirty="0">
                  <a:solidFill>
                    <a:srgbClr val="000000"/>
                  </a:solidFill>
                  <a:latin typeface="Trebuchet MS" pitchFamily="34" charset="0"/>
                </a:endParaRPr>
              </a:p>
            </p:txBody>
          </p:sp>
          <p:sp>
            <p:nvSpPr>
              <p:cNvPr id="136" name="Rectangle 135"/>
              <p:cNvSpPr/>
              <p:nvPr/>
            </p:nvSpPr>
            <p:spPr>
              <a:xfrm>
                <a:off x="9655094" y="3830445"/>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100" b="1" kern="0" dirty="0">
                  <a:solidFill>
                    <a:srgbClr val="000000"/>
                  </a:solidFill>
                  <a:latin typeface="Trebuchet MS" pitchFamily="34" charset="0"/>
                </a:endParaRPr>
              </a:p>
            </p:txBody>
          </p:sp>
          <p:sp>
            <p:nvSpPr>
              <p:cNvPr id="137" name="Rectangle 136"/>
              <p:cNvSpPr/>
              <p:nvPr/>
            </p:nvSpPr>
            <p:spPr>
              <a:xfrm>
                <a:off x="9655094" y="4016693"/>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100" b="1" kern="0" dirty="0">
                  <a:solidFill>
                    <a:srgbClr val="000000"/>
                  </a:solidFill>
                  <a:latin typeface="Trebuchet MS" pitchFamily="34" charset="0"/>
                </a:endParaRPr>
              </a:p>
            </p:txBody>
          </p:sp>
          <p:sp>
            <p:nvSpPr>
              <p:cNvPr id="138" name="Rectangle 137"/>
              <p:cNvSpPr/>
              <p:nvPr/>
            </p:nvSpPr>
            <p:spPr>
              <a:xfrm>
                <a:off x="9655094" y="4202941"/>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100" b="1" kern="0" dirty="0">
                  <a:solidFill>
                    <a:srgbClr val="000000"/>
                  </a:solidFill>
                  <a:latin typeface="Trebuchet MS" pitchFamily="34" charset="0"/>
                </a:endParaRPr>
              </a:p>
            </p:txBody>
          </p:sp>
          <p:sp>
            <p:nvSpPr>
              <p:cNvPr id="139" name="Rectangle 138"/>
              <p:cNvSpPr/>
              <p:nvPr/>
            </p:nvSpPr>
            <p:spPr>
              <a:xfrm>
                <a:off x="9655094" y="1967968"/>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100" b="1" kern="0" dirty="0">
                  <a:solidFill>
                    <a:srgbClr val="000000"/>
                  </a:solidFill>
                  <a:latin typeface="Trebuchet MS" pitchFamily="34" charset="0"/>
                </a:endParaRPr>
              </a:p>
            </p:txBody>
          </p:sp>
          <p:sp>
            <p:nvSpPr>
              <p:cNvPr id="140" name="Rectangle 139"/>
              <p:cNvSpPr/>
              <p:nvPr/>
            </p:nvSpPr>
            <p:spPr>
              <a:xfrm>
                <a:off x="9655094" y="215421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100" b="1" kern="0" dirty="0">
                  <a:solidFill>
                    <a:srgbClr val="000000"/>
                  </a:solidFill>
                  <a:latin typeface="Trebuchet MS" pitchFamily="34" charset="0"/>
                </a:endParaRPr>
              </a:p>
            </p:txBody>
          </p:sp>
          <p:sp>
            <p:nvSpPr>
              <p:cNvPr id="141" name="Rectangle 140"/>
              <p:cNvSpPr/>
              <p:nvPr/>
            </p:nvSpPr>
            <p:spPr>
              <a:xfrm>
                <a:off x="9655094" y="2340464"/>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100" b="1" kern="0" dirty="0">
                  <a:solidFill>
                    <a:srgbClr val="000000"/>
                  </a:solidFill>
                  <a:latin typeface="Trebuchet MS" pitchFamily="34" charset="0"/>
                </a:endParaRPr>
              </a:p>
            </p:txBody>
          </p:sp>
          <p:sp>
            <p:nvSpPr>
              <p:cNvPr id="142" name="Rectangle 141"/>
              <p:cNvSpPr/>
              <p:nvPr/>
            </p:nvSpPr>
            <p:spPr>
              <a:xfrm>
                <a:off x="9655094" y="2526712"/>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100" b="1" kern="0" dirty="0">
                  <a:solidFill>
                    <a:srgbClr val="000000"/>
                  </a:solidFill>
                  <a:latin typeface="Trebuchet MS" pitchFamily="34" charset="0"/>
                </a:endParaRPr>
              </a:p>
            </p:txBody>
          </p:sp>
          <p:sp>
            <p:nvSpPr>
              <p:cNvPr id="143" name="Rectangle 142"/>
              <p:cNvSpPr/>
              <p:nvPr/>
            </p:nvSpPr>
            <p:spPr>
              <a:xfrm>
                <a:off x="9655094" y="2712959"/>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100" b="1" kern="0" dirty="0">
                  <a:solidFill>
                    <a:srgbClr val="000000"/>
                  </a:solidFill>
                  <a:latin typeface="Trebuchet MS" pitchFamily="34" charset="0"/>
                </a:endParaRPr>
              </a:p>
            </p:txBody>
          </p:sp>
          <p:sp>
            <p:nvSpPr>
              <p:cNvPr id="144" name="Rectangle 143"/>
              <p:cNvSpPr/>
              <p:nvPr/>
            </p:nvSpPr>
            <p:spPr>
              <a:xfrm>
                <a:off x="9655094" y="2899206"/>
                <a:ext cx="165553" cy="124165"/>
              </a:xfrm>
              <a:prstGeom prst="rect">
                <a:avLst/>
              </a:prstGeom>
              <a:solidFill>
                <a:srgbClr val="92D050"/>
              </a:solidFill>
              <a:ln w="25400" cap="flat" cmpd="sng" algn="ctr">
                <a:solidFill>
                  <a:sysClr val="windowText" lastClr="000000"/>
                </a:solidFill>
                <a:prstDash val="solid"/>
              </a:ln>
              <a:effectLst/>
            </p:spPr>
            <p:txBody>
              <a:bodyPr rtlCol="0" anchor="ctr"/>
              <a:lstStyle/>
              <a:p>
                <a:pPr algn="ctr" defTabSz="914364">
                  <a:defRPr/>
                </a:pPr>
                <a:endParaRPr lang="en-US" sz="1100" b="1" kern="0" dirty="0">
                  <a:solidFill>
                    <a:srgbClr val="000000"/>
                  </a:solidFill>
                  <a:latin typeface="Trebuchet MS" pitchFamily="34" charset="0"/>
                </a:endParaRPr>
              </a:p>
            </p:txBody>
          </p:sp>
          <p:sp>
            <p:nvSpPr>
              <p:cNvPr id="145" name="Text Box 103"/>
              <p:cNvSpPr txBox="1">
                <a:spLocks noChangeArrowheads="1"/>
              </p:cNvSpPr>
              <p:nvPr/>
            </p:nvSpPr>
            <p:spPr bwMode="auto">
              <a:xfrm>
                <a:off x="8688623" y="1744535"/>
                <a:ext cx="1034710" cy="525963"/>
              </a:xfrm>
              <a:prstGeom prst="rect">
                <a:avLst/>
              </a:prstGeom>
              <a:noFill/>
              <a:ln w="19050">
                <a:noFill/>
                <a:miter lim="800000"/>
                <a:headEnd/>
                <a:tailEnd/>
              </a:ln>
              <a:effectLst/>
            </p:spPr>
            <p:txBody>
              <a:bodyPr wrap="square" lIns="91070" tIns="45536" rIns="91070" bIns="45536">
                <a:spAutoFit/>
              </a:bodyPr>
              <a:lstStyle/>
              <a:p>
                <a:pPr algn="ctr" defTabSz="820705" eaLnBrk="0" hangingPunct="0">
                  <a:defRPr/>
                </a:pPr>
                <a:r>
                  <a:rPr lang="en-US" sz="1600" b="1" kern="0" dirty="0">
                    <a:solidFill>
                      <a:srgbClr val="000000"/>
                    </a:solidFill>
                    <a:latin typeface="Trebuchet MS" pitchFamily="34" charset="0"/>
                  </a:rPr>
                  <a:t>1-wide</a:t>
                </a:r>
              </a:p>
              <a:p>
                <a:pPr algn="ctr" defTabSz="820705" eaLnBrk="0" hangingPunct="0">
                  <a:defRPr/>
                </a:pPr>
                <a:r>
                  <a:rPr lang="en-US" sz="1600" kern="0" dirty="0">
                    <a:solidFill>
                      <a:srgbClr val="000000"/>
                    </a:solidFill>
                    <a:latin typeface="Trebuchet MS" pitchFamily="34" charset="0"/>
                  </a:rPr>
                  <a:t>(100%)</a:t>
                </a:r>
              </a:p>
            </p:txBody>
          </p:sp>
        </p:grpSp>
      </p:grpSp>
      <p:sp>
        <p:nvSpPr>
          <p:cNvPr id="76" name="TextBox 75"/>
          <p:cNvSpPr txBox="1"/>
          <p:nvPr/>
        </p:nvSpPr>
        <p:spPr>
          <a:xfrm>
            <a:off x="1534543" y="6446909"/>
            <a:ext cx="2715031" cy="369332"/>
          </a:xfrm>
          <a:prstGeom prst="rect">
            <a:avLst/>
          </a:prstGeom>
          <a:noFill/>
        </p:spPr>
        <p:txBody>
          <a:bodyPr wrap="none" rtlCol="0">
            <a:spAutoFit/>
          </a:bodyPr>
          <a:lstStyle/>
          <a:p>
            <a:r>
              <a:rPr lang="en-US" dirty="0"/>
              <a:t>[slide courtesy of Bill Dally]</a:t>
            </a:r>
          </a:p>
        </p:txBody>
      </p:sp>
    </p:spTree>
    <p:extLst>
      <p:ext uri="{BB962C8B-B14F-4D97-AF65-F5344CB8AC3E}">
        <p14:creationId xmlns:p14="http://schemas.microsoft.com/office/powerpoint/2010/main" val="529766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0">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0">
                                            <p:txEl>
                                              <p:pRg st="7" end="7"/>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0">
                                            <p:txEl>
                                              <p:pRg st="8" end="8"/>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0">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Scalar Instructions in SIMT Lanes</a:t>
            </a:r>
            <a:endParaRPr lang="en-US" dirty="0"/>
          </a:p>
        </p:txBody>
      </p:sp>
      <p:pic>
        <p:nvPicPr>
          <p:cNvPr id="4" name="Content Placeholder 3" descr="simt_scalarization.png"/>
          <p:cNvPicPr>
            <a:picLocks noGrp="1" noChangeAspect="1"/>
          </p:cNvPicPr>
          <p:nvPr>
            <p:ph idx="4294967295"/>
          </p:nvPr>
        </p:nvPicPr>
        <p:blipFill rotWithShape="1">
          <a:blip r:embed="rId2" cstate="screen">
            <a:extLst>
              <a:ext uri="{28A0092B-C50C-407E-A947-70E740481C1C}">
                <a14:useLocalDpi xmlns:a14="http://schemas.microsoft.com/office/drawing/2010/main"/>
              </a:ext>
            </a:extLst>
          </a:blip>
          <a:srcRect/>
          <a:stretch/>
        </p:blipFill>
        <p:spPr>
          <a:xfrm>
            <a:off x="1911616" y="2248959"/>
            <a:ext cx="8368771" cy="3201458"/>
          </a:xfrm>
        </p:spPr>
      </p:pic>
      <p:sp>
        <p:nvSpPr>
          <p:cNvPr id="5" name="TextBox 4"/>
          <p:cNvSpPr txBox="1"/>
          <p:nvPr/>
        </p:nvSpPr>
        <p:spPr>
          <a:xfrm>
            <a:off x="1855394" y="1252522"/>
            <a:ext cx="1878406" cy="923326"/>
          </a:xfrm>
          <a:prstGeom prst="rect">
            <a:avLst/>
          </a:prstGeom>
          <a:noFill/>
        </p:spPr>
        <p:txBody>
          <a:bodyPr wrap="square" lIns="91436" tIns="45718" rIns="91436" bIns="45718" rtlCol="0">
            <a:spAutoFit/>
          </a:bodyPr>
          <a:lstStyle/>
          <a:p>
            <a:pPr algn="ctr"/>
            <a:r>
              <a:rPr lang="en-US" dirty="0">
                <a:solidFill>
                  <a:srgbClr val="FF0000"/>
                </a:solidFill>
                <a:latin typeface="Trebuchet MS" pitchFamily="34" charset="0"/>
              </a:rPr>
              <a:t>Scalar instruction spanning warp</a:t>
            </a:r>
          </a:p>
        </p:txBody>
      </p:sp>
      <p:sp>
        <p:nvSpPr>
          <p:cNvPr id="6" name="TextBox 5"/>
          <p:cNvSpPr txBox="1"/>
          <p:nvPr/>
        </p:nvSpPr>
        <p:spPr>
          <a:xfrm>
            <a:off x="4812545" y="1263085"/>
            <a:ext cx="2121795" cy="923326"/>
          </a:xfrm>
          <a:prstGeom prst="rect">
            <a:avLst/>
          </a:prstGeom>
          <a:noFill/>
        </p:spPr>
        <p:txBody>
          <a:bodyPr wrap="square" lIns="91436" tIns="45718" rIns="91436" bIns="45718" rtlCol="0">
            <a:spAutoFit/>
          </a:bodyPr>
          <a:lstStyle/>
          <a:p>
            <a:pPr algn="ctr"/>
            <a:r>
              <a:rPr lang="en-US" dirty="0">
                <a:solidFill>
                  <a:srgbClr val="FF0000"/>
                </a:solidFill>
                <a:latin typeface="Trebuchet MS" pitchFamily="34" charset="0"/>
              </a:rPr>
              <a:t>Scalar register visible to all threads</a:t>
            </a:r>
          </a:p>
        </p:txBody>
      </p:sp>
      <p:sp>
        <p:nvSpPr>
          <p:cNvPr id="7" name="TextBox 6"/>
          <p:cNvSpPr txBox="1"/>
          <p:nvPr/>
        </p:nvSpPr>
        <p:spPr>
          <a:xfrm>
            <a:off x="1847927" y="5606731"/>
            <a:ext cx="1976285" cy="923326"/>
          </a:xfrm>
          <a:prstGeom prst="rect">
            <a:avLst/>
          </a:prstGeom>
          <a:noFill/>
        </p:spPr>
        <p:txBody>
          <a:bodyPr wrap="square" lIns="91436" tIns="45718" rIns="91436" bIns="45718" rtlCol="0">
            <a:spAutoFit/>
          </a:bodyPr>
          <a:lstStyle/>
          <a:p>
            <a:pPr algn="ctr"/>
            <a:r>
              <a:rPr lang="en-US" dirty="0">
                <a:solidFill>
                  <a:srgbClr val="FF0000"/>
                </a:solidFill>
                <a:latin typeface="Trebuchet MS" pitchFamily="34" charset="0"/>
              </a:rPr>
              <a:t>Temporal execution of Warp</a:t>
            </a:r>
          </a:p>
        </p:txBody>
      </p:sp>
      <p:sp>
        <p:nvSpPr>
          <p:cNvPr id="8" name="TextBox 7"/>
          <p:cNvSpPr txBox="1"/>
          <p:nvPr/>
        </p:nvSpPr>
        <p:spPr>
          <a:xfrm>
            <a:off x="6275603" y="5881902"/>
            <a:ext cx="1492122" cy="646327"/>
          </a:xfrm>
          <a:prstGeom prst="rect">
            <a:avLst/>
          </a:prstGeom>
          <a:noFill/>
        </p:spPr>
        <p:txBody>
          <a:bodyPr wrap="square" lIns="91436" tIns="45718" rIns="91436" bIns="45718" rtlCol="0">
            <a:spAutoFit/>
          </a:bodyPr>
          <a:lstStyle/>
          <a:p>
            <a:pPr algn="ctr"/>
            <a:r>
              <a:rPr lang="en-US" dirty="0">
                <a:solidFill>
                  <a:srgbClr val="FF0000"/>
                </a:solidFill>
                <a:latin typeface="Trebuchet MS" pitchFamily="34" charset="0"/>
              </a:rPr>
              <a:t>Multiple lanes/warps</a:t>
            </a:r>
          </a:p>
        </p:txBody>
      </p:sp>
      <p:sp>
        <p:nvSpPr>
          <p:cNvPr id="9" name="Left Brace 8"/>
          <p:cNvSpPr/>
          <p:nvPr/>
        </p:nvSpPr>
        <p:spPr>
          <a:xfrm>
            <a:off x="3726809" y="3257070"/>
            <a:ext cx="264565" cy="1224418"/>
          </a:xfrm>
          <a:prstGeom prst="leftBrace">
            <a:avLst>
              <a:gd name="adj1" fmla="val 39851"/>
              <a:gd name="adj2" fmla="val 50000"/>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lIns="91436" tIns="45718" rIns="91436" bIns="45718" rtlCol="0" anchor="ctr"/>
          <a:lstStyle/>
          <a:p>
            <a:pPr algn="ctr"/>
            <a:endParaRPr lang="en-US">
              <a:solidFill>
                <a:srgbClr val="FFFFFF"/>
              </a:solidFill>
            </a:endParaRPr>
          </a:p>
        </p:txBody>
      </p:sp>
      <p:sp>
        <p:nvSpPr>
          <p:cNvPr id="10" name="Left Brace 9"/>
          <p:cNvSpPr/>
          <p:nvPr/>
        </p:nvSpPr>
        <p:spPr>
          <a:xfrm rot="16200000">
            <a:off x="6842120" y="2599623"/>
            <a:ext cx="352753" cy="6264750"/>
          </a:xfrm>
          <a:prstGeom prst="leftBrace">
            <a:avLst>
              <a:gd name="adj1" fmla="val 39851"/>
              <a:gd name="adj2" fmla="val 50000"/>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lIns="91436" tIns="45718" rIns="91436" bIns="45718" rtlCol="0" anchor="ctr"/>
          <a:lstStyle/>
          <a:p>
            <a:pPr algn="ctr"/>
            <a:endParaRPr lang="en-US">
              <a:solidFill>
                <a:srgbClr val="FFFFFF"/>
              </a:solidFill>
            </a:endParaRPr>
          </a:p>
        </p:txBody>
      </p:sp>
      <p:cxnSp>
        <p:nvCxnSpPr>
          <p:cNvPr id="12" name="Straight Connector 11"/>
          <p:cNvCxnSpPr/>
          <p:nvPr/>
        </p:nvCxnSpPr>
        <p:spPr>
          <a:xfrm flipH="1">
            <a:off x="4734175" y="2054069"/>
            <a:ext cx="152866" cy="909434"/>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673531" y="2066603"/>
            <a:ext cx="507979" cy="1006660"/>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a:endCxn id="9" idx="1"/>
          </p:cNvCxnSpPr>
          <p:nvPr/>
        </p:nvCxnSpPr>
        <p:spPr>
          <a:xfrm flipV="1">
            <a:off x="3240799" y="3869280"/>
            <a:ext cx="486011" cy="1728451"/>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8544043" y="6366045"/>
            <a:ext cx="1601294" cy="307773"/>
          </a:xfrm>
          <a:prstGeom prst="rect">
            <a:avLst/>
          </a:prstGeom>
          <a:noFill/>
        </p:spPr>
        <p:txBody>
          <a:bodyPr wrap="none" lIns="91436" tIns="45718" rIns="91436" bIns="45718" rtlCol="0">
            <a:spAutoFit/>
          </a:bodyPr>
          <a:lstStyle/>
          <a:p>
            <a:r>
              <a:rPr lang="en-US" sz="1400" i="1" dirty="0">
                <a:solidFill>
                  <a:srgbClr val="FFFFFF"/>
                </a:solidFill>
                <a:latin typeface="Trebuchet MS" pitchFamily="34" charset="0"/>
              </a:rPr>
              <a:t>Y. Lee, CGO 2013</a:t>
            </a:r>
          </a:p>
        </p:txBody>
      </p:sp>
      <p:sp>
        <p:nvSpPr>
          <p:cNvPr id="14" name="TextBox 13"/>
          <p:cNvSpPr txBox="1"/>
          <p:nvPr/>
        </p:nvSpPr>
        <p:spPr>
          <a:xfrm>
            <a:off x="1534543" y="6446909"/>
            <a:ext cx="2715031" cy="369332"/>
          </a:xfrm>
          <a:prstGeom prst="rect">
            <a:avLst/>
          </a:prstGeom>
          <a:noFill/>
        </p:spPr>
        <p:txBody>
          <a:bodyPr wrap="none" rtlCol="0">
            <a:spAutoFit/>
          </a:bodyPr>
          <a:lstStyle/>
          <a:p>
            <a:r>
              <a:rPr lang="en-US" dirty="0"/>
              <a:t>[slide courtesy of Bill Dally]</a:t>
            </a:r>
          </a:p>
        </p:txBody>
      </p:sp>
    </p:spTree>
    <p:extLst>
      <p:ext uri="{BB962C8B-B14F-4D97-AF65-F5344CB8AC3E}">
        <p14:creationId xmlns:p14="http://schemas.microsoft.com/office/powerpoint/2010/main" val="315339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mp:transition xmlns:mp="http://schemas.microsoft.com/office/mac/powerpoint/2008/main" spd="med"/>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914400"/>
          </a:xfrm>
        </p:spPr>
        <p:txBody>
          <a:bodyPr>
            <a:normAutofit/>
          </a:bodyPr>
          <a:lstStyle/>
          <a:p>
            <a:r>
              <a:rPr lang="en-CA" dirty="0" smtClean="0"/>
              <a:t>Variable Warp-Size Architecture</a:t>
            </a:r>
            <a:endParaRPr lang="en-CA" dirty="0"/>
          </a:p>
        </p:txBody>
      </p:sp>
      <p:sp>
        <p:nvSpPr>
          <p:cNvPr id="3" name="Slide Number Placeholder 2"/>
          <p:cNvSpPr>
            <a:spLocks noGrp="1"/>
          </p:cNvSpPr>
          <p:nvPr>
            <p:ph type="sldNum" sz="quarter" idx="12"/>
          </p:nvPr>
        </p:nvSpPr>
        <p:spPr/>
        <p:txBody>
          <a:bodyPr/>
          <a:lstStyle/>
          <a:p>
            <a:fld id="{B6F15528-21DE-4FAA-801E-634DDDAF4B2B}" type="slidenum">
              <a:rPr lang="en-US" smtClean="0"/>
              <a:pPr/>
              <a:t>27</a:t>
            </a:fld>
            <a:endParaRPr lang="en-US"/>
          </a:p>
        </p:txBody>
      </p:sp>
      <p:sp>
        <p:nvSpPr>
          <p:cNvPr id="4" name="Content Placeholder 3"/>
          <p:cNvSpPr>
            <a:spLocks noGrp="1"/>
          </p:cNvSpPr>
          <p:nvPr>
            <p:ph sz="quarter" idx="1"/>
          </p:nvPr>
        </p:nvSpPr>
        <p:spPr>
          <a:xfrm>
            <a:off x="1981200" y="914400"/>
            <a:ext cx="8229600" cy="2209800"/>
          </a:xfrm>
        </p:spPr>
        <p:txBody>
          <a:bodyPr>
            <a:normAutofit/>
          </a:bodyPr>
          <a:lstStyle/>
          <a:p>
            <a:r>
              <a:rPr lang="en-CA" sz="2400" dirty="0"/>
              <a:t>Most recent work by NVIDIA [ISCA 2015]</a:t>
            </a:r>
          </a:p>
          <a:p>
            <a:r>
              <a:rPr lang="en-CA" sz="2400" dirty="0"/>
              <a:t>Split the SM </a:t>
            </a:r>
            <a:r>
              <a:rPr lang="en-CA" sz="2400" dirty="0" err="1"/>
              <a:t>datapath</a:t>
            </a:r>
            <a:r>
              <a:rPr lang="en-CA" sz="2400" dirty="0"/>
              <a:t> into narrow </a:t>
            </a:r>
            <a:r>
              <a:rPr lang="en-CA" sz="2400" b="1" dirty="0"/>
              <a:t>slices</a:t>
            </a:r>
            <a:r>
              <a:rPr lang="en-CA" sz="2400" dirty="0"/>
              <a:t>.</a:t>
            </a:r>
          </a:p>
          <a:p>
            <a:pPr lvl="1"/>
            <a:r>
              <a:rPr lang="en-CA" sz="2000" dirty="0"/>
              <a:t>Extensively studied 4-thread slices</a:t>
            </a:r>
          </a:p>
          <a:p>
            <a:r>
              <a:rPr lang="en-CA" sz="2400" dirty="0"/>
              <a:t>Gang slice execution to gain efficiencies of wider warp.</a:t>
            </a:r>
          </a:p>
        </p:txBody>
      </p:sp>
      <p:sp>
        <p:nvSpPr>
          <p:cNvPr id="5" name="Date Placeholder 4"/>
          <p:cNvSpPr>
            <a:spLocks noGrp="1"/>
          </p:cNvSpPr>
          <p:nvPr>
            <p:ph type="dt" sz="half" idx="10"/>
          </p:nvPr>
        </p:nvSpPr>
        <p:spPr/>
        <p:txBody>
          <a:bodyPr/>
          <a:lstStyle/>
          <a:p>
            <a:r>
              <a:rPr lang="en-US" smtClean="0"/>
              <a:t>Tim Rogers</a:t>
            </a:r>
            <a:endParaRPr lang="en-US" dirty="0"/>
          </a:p>
        </p:txBody>
      </p:sp>
      <p:sp>
        <p:nvSpPr>
          <p:cNvPr id="6" name="Footer Placeholder 5"/>
          <p:cNvSpPr>
            <a:spLocks noGrp="1"/>
          </p:cNvSpPr>
          <p:nvPr>
            <p:ph type="ftr" sz="quarter" idx="11"/>
          </p:nvPr>
        </p:nvSpPr>
        <p:spPr/>
        <p:txBody>
          <a:bodyPr/>
          <a:lstStyle/>
          <a:p>
            <a:r>
              <a:rPr lang="en-US" smtClean="0"/>
              <a:t>A Variable Warp-Size Architecture</a:t>
            </a:r>
            <a:endParaRPr lang="en-US" dirty="0"/>
          </a:p>
        </p:txBody>
      </p:sp>
      <p:pic>
        <p:nvPicPr>
          <p:cNvPr id="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8033" y="3297896"/>
            <a:ext cx="7902070" cy="2075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8034" y="3276600"/>
            <a:ext cx="7902069" cy="2645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7620001" y="2953486"/>
            <a:ext cx="2880103" cy="2532914"/>
            <a:chOff x="6096000" y="2953486"/>
            <a:chExt cx="2880103" cy="2532914"/>
          </a:xfrm>
        </p:grpSpPr>
        <p:sp>
          <p:nvSpPr>
            <p:cNvPr id="11" name="Rounded Rectangle 10"/>
            <p:cNvSpPr/>
            <p:nvPr/>
          </p:nvSpPr>
          <p:spPr>
            <a:xfrm>
              <a:off x="6096000" y="4038601"/>
              <a:ext cx="2880103" cy="144779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ounded Rectangle 11"/>
            <p:cNvSpPr/>
            <p:nvPr/>
          </p:nvSpPr>
          <p:spPr>
            <a:xfrm>
              <a:off x="6400800" y="2953486"/>
              <a:ext cx="1889503" cy="1019710"/>
            </a:xfrm>
            <a:prstGeom prst="roundRect">
              <a:avLst/>
            </a:prstGeom>
            <a:solidFill>
              <a:schemeClr val="bg1"/>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tx1"/>
                  </a:solidFill>
                </a:rPr>
                <a:t>Slices can execute independently</a:t>
              </a:r>
            </a:p>
          </p:txBody>
        </p:sp>
      </p:grpSp>
      <p:grpSp>
        <p:nvGrpSpPr>
          <p:cNvPr id="9" name="Group 8"/>
          <p:cNvGrpSpPr/>
          <p:nvPr/>
        </p:nvGrpSpPr>
        <p:grpSpPr>
          <a:xfrm>
            <a:off x="2598033" y="2691946"/>
            <a:ext cx="7869178" cy="3099255"/>
            <a:chOff x="1074033" y="2691945"/>
            <a:chExt cx="7869178" cy="3099255"/>
          </a:xfrm>
        </p:grpSpPr>
        <p:sp>
          <p:nvSpPr>
            <p:cNvPr id="15" name="Rounded Rectangle 14"/>
            <p:cNvSpPr/>
            <p:nvPr/>
          </p:nvSpPr>
          <p:spPr>
            <a:xfrm>
              <a:off x="1074033" y="3382983"/>
              <a:ext cx="7869178" cy="652134"/>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ounded Rectangle 15"/>
            <p:cNvSpPr/>
            <p:nvPr/>
          </p:nvSpPr>
          <p:spPr>
            <a:xfrm>
              <a:off x="1093140" y="5562600"/>
              <a:ext cx="7850071" cy="228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ounded Rectangle 16"/>
            <p:cNvSpPr/>
            <p:nvPr/>
          </p:nvSpPr>
          <p:spPr>
            <a:xfrm>
              <a:off x="1074033" y="2691945"/>
              <a:ext cx="3581401" cy="656204"/>
            </a:xfrm>
            <a:prstGeom prst="roundRect">
              <a:avLst/>
            </a:prstGeom>
            <a:solidFill>
              <a:schemeClr val="bg1"/>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tx1"/>
                  </a:solidFill>
                </a:rPr>
                <a:t>Slices share an L1</a:t>
              </a:r>
            </a:p>
            <a:p>
              <a:pPr algn="ctr"/>
              <a:r>
                <a:rPr lang="en-CA" b="1" dirty="0">
                  <a:solidFill>
                    <a:schemeClr val="tx1"/>
                  </a:solidFill>
                </a:rPr>
                <a:t>I-Cache and Memory Unit</a:t>
              </a:r>
            </a:p>
          </p:txBody>
        </p:sp>
      </p:grpSp>
      <p:pic>
        <p:nvPicPr>
          <p:cNvPr id="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3414606"/>
            <a:ext cx="1028700" cy="2160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ounded Rectangle 12"/>
          <p:cNvSpPr/>
          <p:nvPr/>
        </p:nvSpPr>
        <p:spPr>
          <a:xfrm>
            <a:off x="1681315" y="3429000"/>
            <a:ext cx="866469" cy="215178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0734916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xit" presetSubtype="0" fill="hold" nodeType="withEffect">
                                  <p:stCondLst>
                                    <p:cond delay="0"/>
                                  </p:stCondLst>
                                  <p:childTnLst>
                                    <p:animEffect transition="out" filter="fade">
                                      <p:cBhvr>
                                        <p:cTn id="21" dur="500"/>
                                        <p:tgtEl>
                                          <p:spTgt spid="23"/>
                                        </p:tgtEl>
                                      </p:cBhvr>
                                    </p:animEffect>
                                    <p:set>
                                      <p:cBhvr>
                                        <p:cTn id="22" dur="1" fill="hold">
                                          <p:stCondLst>
                                            <p:cond delay="499"/>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p:cNvGraphicFramePr>
            <a:graphicFrameLocks noGrp="1"/>
          </p:cNvGraphicFramePr>
          <p:nvPr>
            <p:extLst/>
          </p:nvPr>
        </p:nvGraphicFramePr>
        <p:xfrm>
          <a:off x="1639304" y="1371600"/>
          <a:ext cx="8647697" cy="48006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lstStyle/>
          <a:p>
            <a:r>
              <a:rPr lang="en-CA" dirty="0" smtClean="0"/>
              <a:t>Divergent Application Performance</a:t>
            </a:r>
            <a:endParaRPr lang="en-CA"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28</a:t>
            </a:fld>
            <a:endParaRPr lang="en-US"/>
          </a:p>
        </p:txBody>
      </p:sp>
      <p:sp>
        <p:nvSpPr>
          <p:cNvPr id="5" name="Date Placeholder 4"/>
          <p:cNvSpPr>
            <a:spLocks noGrp="1"/>
          </p:cNvSpPr>
          <p:nvPr>
            <p:ph type="dt" sz="half" idx="10"/>
          </p:nvPr>
        </p:nvSpPr>
        <p:spPr/>
        <p:txBody>
          <a:bodyPr/>
          <a:lstStyle/>
          <a:p>
            <a:r>
              <a:rPr lang="en-US" smtClean="0"/>
              <a:t>Tim Rogers</a:t>
            </a:r>
            <a:endParaRPr lang="en-US" dirty="0"/>
          </a:p>
        </p:txBody>
      </p:sp>
      <p:sp>
        <p:nvSpPr>
          <p:cNvPr id="6" name="Footer Placeholder 5"/>
          <p:cNvSpPr>
            <a:spLocks noGrp="1"/>
          </p:cNvSpPr>
          <p:nvPr>
            <p:ph type="ftr" sz="quarter" idx="11"/>
          </p:nvPr>
        </p:nvSpPr>
        <p:spPr/>
        <p:txBody>
          <a:bodyPr/>
          <a:lstStyle/>
          <a:p>
            <a:r>
              <a:rPr lang="en-US" smtClean="0"/>
              <a:t>A Variable Warp-Size Architecture</a:t>
            </a:r>
            <a:endParaRPr lang="en-US" dirty="0"/>
          </a:p>
        </p:txBody>
      </p:sp>
      <p:grpSp>
        <p:nvGrpSpPr>
          <p:cNvPr id="12" name="Group 11"/>
          <p:cNvGrpSpPr/>
          <p:nvPr/>
        </p:nvGrpSpPr>
        <p:grpSpPr>
          <a:xfrm>
            <a:off x="7824788" y="1143000"/>
            <a:ext cx="1828800" cy="1143000"/>
            <a:chOff x="6477000" y="1295400"/>
            <a:chExt cx="1828800" cy="1143000"/>
          </a:xfrm>
        </p:grpSpPr>
        <p:sp>
          <p:nvSpPr>
            <p:cNvPr id="9" name="Rounded Rectangle 8"/>
            <p:cNvSpPr/>
            <p:nvPr/>
          </p:nvSpPr>
          <p:spPr>
            <a:xfrm>
              <a:off x="6477000" y="1295400"/>
              <a:ext cx="1828800" cy="748708"/>
            </a:xfrm>
            <a:prstGeom prst="roundRect">
              <a:avLst/>
            </a:prstGeom>
            <a:solidFill>
              <a:schemeClr val="bg1"/>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tx1"/>
                  </a:solidFill>
                </a:rPr>
                <a:t>Warp Size 4</a:t>
              </a:r>
            </a:p>
          </p:txBody>
        </p:sp>
        <p:cxnSp>
          <p:nvCxnSpPr>
            <p:cNvPr id="10" name="Straight Arrow Connector 9"/>
            <p:cNvCxnSpPr/>
            <p:nvPr/>
          </p:nvCxnSpPr>
          <p:spPr>
            <a:xfrm>
              <a:off x="7267576" y="2067112"/>
              <a:ext cx="909636" cy="371288"/>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3" name="Group 12"/>
          <p:cNvGrpSpPr/>
          <p:nvPr/>
        </p:nvGrpSpPr>
        <p:grpSpPr>
          <a:xfrm>
            <a:off x="8155782" y="1143000"/>
            <a:ext cx="1828800" cy="1143000"/>
            <a:chOff x="6477000" y="1295400"/>
            <a:chExt cx="1828800" cy="1143000"/>
          </a:xfrm>
        </p:grpSpPr>
        <p:sp>
          <p:nvSpPr>
            <p:cNvPr id="14" name="Rounded Rectangle 13"/>
            <p:cNvSpPr/>
            <p:nvPr/>
          </p:nvSpPr>
          <p:spPr>
            <a:xfrm>
              <a:off x="6477000" y="1295400"/>
              <a:ext cx="1828800" cy="748708"/>
            </a:xfrm>
            <a:prstGeom prst="roundRect">
              <a:avLst/>
            </a:prstGeom>
            <a:solidFill>
              <a:schemeClr val="bg1"/>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I-VWS: Break on CF Only</a:t>
              </a:r>
              <a:endParaRPr lang="en-CA" b="1" dirty="0">
                <a:solidFill>
                  <a:schemeClr val="tx1"/>
                </a:solidFill>
              </a:endParaRPr>
            </a:p>
          </p:txBody>
        </p:sp>
        <p:cxnSp>
          <p:nvCxnSpPr>
            <p:cNvPr id="15" name="Straight Arrow Connector 14"/>
            <p:cNvCxnSpPr/>
            <p:nvPr/>
          </p:nvCxnSpPr>
          <p:spPr>
            <a:xfrm>
              <a:off x="7267576" y="2067112"/>
              <a:ext cx="809624" cy="371288"/>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a:off x="8155782" y="1143000"/>
            <a:ext cx="1828800" cy="1295400"/>
            <a:chOff x="6477000" y="1295400"/>
            <a:chExt cx="1828800" cy="1295400"/>
          </a:xfrm>
        </p:grpSpPr>
        <p:sp>
          <p:nvSpPr>
            <p:cNvPr id="18" name="Rounded Rectangle 17"/>
            <p:cNvSpPr/>
            <p:nvPr/>
          </p:nvSpPr>
          <p:spPr>
            <a:xfrm>
              <a:off x="6477000" y="1295400"/>
              <a:ext cx="1828800" cy="748708"/>
            </a:xfrm>
            <a:prstGeom prst="roundRect">
              <a:avLst/>
            </a:prstGeom>
            <a:solidFill>
              <a:schemeClr val="bg1"/>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E-VWS: Break + Reform</a:t>
              </a:r>
              <a:endParaRPr lang="en-CA" b="1" dirty="0">
                <a:solidFill>
                  <a:schemeClr val="tx1"/>
                </a:solidFill>
              </a:endParaRPr>
            </a:p>
          </p:txBody>
        </p:sp>
        <p:cxnSp>
          <p:nvCxnSpPr>
            <p:cNvPr id="19" name="Straight Arrow Connector 18"/>
            <p:cNvCxnSpPr/>
            <p:nvPr/>
          </p:nvCxnSpPr>
          <p:spPr>
            <a:xfrm>
              <a:off x="7267576" y="2067112"/>
              <a:ext cx="1038224" cy="523688"/>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578116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p:cNvGraphicFramePr>
            <a:graphicFrameLocks noGrp="1"/>
          </p:cNvGraphicFramePr>
          <p:nvPr>
            <p:extLst/>
          </p:nvPr>
        </p:nvGraphicFramePr>
        <p:xfrm>
          <a:off x="1772152" y="1676400"/>
          <a:ext cx="8647697" cy="445135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p:txBody>
          <a:bodyPr>
            <a:normAutofit/>
          </a:bodyPr>
          <a:lstStyle/>
          <a:p>
            <a:r>
              <a:rPr lang="en-CA" dirty="0" smtClean="0"/>
              <a:t>Convergent Application Performance</a:t>
            </a:r>
            <a:endParaRPr lang="en-CA" dirty="0"/>
          </a:p>
        </p:txBody>
      </p:sp>
      <p:sp>
        <p:nvSpPr>
          <p:cNvPr id="3" name="Date Placeholder 2"/>
          <p:cNvSpPr>
            <a:spLocks noGrp="1"/>
          </p:cNvSpPr>
          <p:nvPr>
            <p:ph type="dt" sz="half" idx="10"/>
          </p:nvPr>
        </p:nvSpPr>
        <p:spPr/>
        <p:txBody>
          <a:bodyPr/>
          <a:lstStyle/>
          <a:p>
            <a:r>
              <a:rPr lang="en-US" smtClean="0"/>
              <a:t>Tim Rogers</a:t>
            </a:r>
            <a:endParaRPr lang="en-US" dirty="0"/>
          </a:p>
        </p:txBody>
      </p:sp>
      <p:sp>
        <p:nvSpPr>
          <p:cNvPr id="4" name="Footer Placeholder 3"/>
          <p:cNvSpPr>
            <a:spLocks noGrp="1"/>
          </p:cNvSpPr>
          <p:nvPr>
            <p:ph type="ftr" sz="quarter" idx="11"/>
          </p:nvPr>
        </p:nvSpPr>
        <p:spPr/>
        <p:txBody>
          <a:bodyPr/>
          <a:lstStyle/>
          <a:p>
            <a:r>
              <a:rPr lang="en-US" smtClean="0"/>
              <a:t>A Variable Warp-Size Architecture</a:t>
            </a:r>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29</a:t>
            </a:fld>
            <a:endParaRPr lang="en-US"/>
          </a:p>
        </p:txBody>
      </p:sp>
      <p:grpSp>
        <p:nvGrpSpPr>
          <p:cNvPr id="8" name="Group 7"/>
          <p:cNvGrpSpPr/>
          <p:nvPr/>
        </p:nvGrpSpPr>
        <p:grpSpPr>
          <a:xfrm>
            <a:off x="8153400" y="1203034"/>
            <a:ext cx="1828800" cy="1540167"/>
            <a:chOff x="6477000" y="1295400"/>
            <a:chExt cx="1828800" cy="1540167"/>
          </a:xfrm>
        </p:grpSpPr>
        <p:sp>
          <p:nvSpPr>
            <p:cNvPr id="9" name="Rounded Rectangle 8"/>
            <p:cNvSpPr/>
            <p:nvPr/>
          </p:nvSpPr>
          <p:spPr>
            <a:xfrm>
              <a:off x="6477000" y="1295400"/>
              <a:ext cx="1828800" cy="748708"/>
            </a:xfrm>
            <a:prstGeom prst="roundRect">
              <a:avLst/>
            </a:prstGeom>
            <a:solidFill>
              <a:schemeClr val="bg1"/>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tx1"/>
                  </a:solidFill>
                </a:rPr>
                <a:t>Warp Size 4</a:t>
              </a:r>
            </a:p>
          </p:txBody>
        </p:sp>
        <p:cxnSp>
          <p:nvCxnSpPr>
            <p:cNvPr id="10" name="Straight Arrow Connector 9"/>
            <p:cNvCxnSpPr/>
            <p:nvPr/>
          </p:nvCxnSpPr>
          <p:spPr>
            <a:xfrm>
              <a:off x="7267576" y="2067112"/>
              <a:ext cx="629188" cy="768455"/>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8153400" y="1186698"/>
            <a:ext cx="1828800" cy="973607"/>
            <a:chOff x="6477000" y="1295400"/>
            <a:chExt cx="1828800" cy="973607"/>
          </a:xfrm>
        </p:grpSpPr>
        <p:sp>
          <p:nvSpPr>
            <p:cNvPr id="12" name="Rounded Rectangle 11"/>
            <p:cNvSpPr/>
            <p:nvPr/>
          </p:nvSpPr>
          <p:spPr>
            <a:xfrm>
              <a:off x="6477000" y="1295400"/>
              <a:ext cx="1828800" cy="748708"/>
            </a:xfrm>
            <a:prstGeom prst="roundRect">
              <a:avLst/>
            </a:prstGeom>
            <a:solidFill>
              <a:schemeClr val="bg1"/>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I-VWS: Break on CF Only</a:t>
              </a:r>
              <a:endParaRPr lang="en-CA" b="1" dirty="0">
                <a:solidFill>
                  <a:schemeClr val="tx1"/>
                </a:solidFill>
              </a:endParaRPr>
            </a:p>
          </p:txBody>
        </p:sp>
        <p:cxnSp>
          <p:nvCxnSpPr>
            <p:cNvPr id="13" name="Straight Arrow Connector 12"/>
            <p:cNvCxnSpPr/>
            <p:nvPr/>
          </p:nvCxnSpPr>
          <p:spPr>
            <a:xfrm>
              <a:off x="7267576" y="2067112"/>
              <a:ext cx="885824" cy="201895"/>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4" name="Rounded Rectangle 23"/>
          <p:cNvSpPr/>
          <p:nvPr/>
        </p:nvSpPr>
        <p:spPr>
          <a:xfrm>
            <a:off x="7441271" y="5257801"/>
            <a:ext cx="2948258" cy="822033"/>
          </a:xfrm>
          <a:prstGeom prst="roundRect">
            <a:avLst/>
          </a:prstGeom>
          <a:solidFill>
            <a:schemeClr val="bg1"/>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b="1" dirty="0">
                <a:solidFill>
                  <a:schemeClr val="tx1"/>
                </a:solidFill>
              </a:rPr>
              <a:t>Warp-Size Insensitive Applications Unaffected</a:t>
            </a:r>
          </a:p>
        </p:txBody>
      </p:sp>
      <p:grpSp>
        <p:nvGrpSpPr>
          <p:cNvPr id="19" name="Group 18"/>
          <p:cNvGrpSpPr/>
          <p:nvPr/>
        </p:nvGrpSpPr>
        <p:grpSpPr>
          <a:xfrm>
            <a:off x="8134350" y="1186698"/>
            <a:ext cx="2000250" cy="973607"/>
            <a:chOff x="6477000" y="1295400"/>
            <a:chExt cx="2000250" cy="973607"/>
          </a:xfrm>
        </p:grpSpPr>
        <p:sp>
          <p:nvSpPr>
            <p:cNvPr id="20" name="Rounded Rectangle 19"/>
            <p:cNvSpPr/>
            <p:nvPr/>
          </p:nvSpPr>
          <p:spPr>
            <a:xfrm>
              <a:off x="6477000" y="1295400"/>
              <a:ext cx="1828800" cy="748708"/>
            </a:xfrm>
            <a:prstGeom prst="roundRect">
              <a:avLst/>
            </a:prstGeom>
            <a:solidFill>
              <a:schemeClr val="bg1"/>
            </a:solidFill>
            <a:ln w="476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E-VWS: Break + Reform</a:t>
              </a:r>
              <a:endParaRPr lang="en-CA" b="1" dirty="0">
                <a:solidFill>
                  <a:schemeClr val="tx1"/>
                </a:solidFill>
              </a:endParaRPr>
            </a:p>
          </p:txBody>
        </p:sp>
        <p:cxnSp>
          <p:nvCxnSpPr>
            <p:cNvPr id="21" name="Straight Arrow Connector 20"/>
            <p:cNvCxnSpPr/>
            <p:nvPr/>
          </p:nvCxnSpPr>
          <p:spPr>
            <a:xfrm>
              <a:off x="7267576" y="2067112"/>
              <a:ext cx="1209674" cy="201895"/>
            </a:xfrm>
            <a:prstGeom prst="straightConnector1">
              <a:avLst/>
            </a:prstGeom>
            <a:ln w="222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52899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Number Placeholder 4"/>
          <p:cNvSpPr>
            <a:spLocks noGrp="1"/>
          </p:cNvSpPr>
          <p:nvPr>
            <p:ph type="sldNum" sz="quarter" idx="12"/>
          </p:nvPr>
        </p:nvSpPr>
        <p:spPr>
          <a:noFill/>
        </p:spPr>
        <p:txBody>
          <a:bodyPr/>
          <a:lstStyle/>
          <a:p>
            <a:fld id="{69E5C2F5-C47C-5142-A266-814ACA71E84C}" type="slidenum">
              <a:rPr lang="en-CA" smtClean="0">
                <a:latin typeface="Arial" pitchFamily="-65" charset="0"/>
                <a:ea typeface="ＭＳ Ｐゴシック" pitchFamily="-65" charset="-128"/>
                <a:cs typeface="ＭＳ Ｐゴシック" pitchFamily="-65" charset="-128"/>
              </a:rPr>
              <a:pPr/>
              <a:t>3</a:t>
            </a:fld>
            <a:endParaRPr lang="en-CA" smtClean="0">
              <a:latin typeface="Arial" pitchFamily="-65" charset="0"/>
              <a:ea typeface="ＭＳ Ｐゴシック" pitchFamily="-65" charset="-128"/>
              <a:cs typeface="ＭＳ Ｐゴシック" pitchFamily="-65" charset="-128"/>
            </a:endParaRPr>
          </a:p>
        </p:txBody>
      </p:sp>
      <p:cxnSp>
        <p:nvCxnSpPr>
          <p:cNvPr id="12" name="Straight Arrow Connector 11"/>
          <p:cNvCxnSpPr/>
          <p:nvPr/>
        </p:nvCxnSpPr>
        <p:spPr>
          <a:xfrm rot="5400000" flipH="1" flipV="1">
            <a:off x="1481138" y="3167063"/>
            <a:ext cx="3592513" cy="158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276600" y="4953001"/>
            <a:ext cx="5943600" cy="11113"/>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7701" name="TextBox 17"/>
          <p:cNvSpPr txBox="1">
            <a:spLocks noChangeArrowheads="1"/>
          </p:cNvSpPr>
          <p:nvPr/>
        </p:nvSpPr>
        <p:spPr bwMode="auto">
          <a:xfrm>
            <a:off x="1676401" y="2895601"/>
            <a:ext cx="1449115" cy="646331"/>
          </a:xfrm>
          <a:prstGeom prst="rect">
            <a:avLst/>
          </a:prstGeom>
          <a:noFill/>
          <a:ln w="9525">
            <a:noFill/>
            <a:miter lim="800000"/>
            <a:headEnd/>
            <a:tailEnd/>
          </a:ln>
        </p:spPr>
        <p:txBody>
          <a:bodyPr wrap="none">
            <a:prstTxWarp prst="textNoShape">
              <a:avLst/>
            </a:prstTxWarp>
            <a:spAutoFit/>
          </a:bodyPr>
          <a:lstStyle/>
          <a:p>
            <a:r>
              <a:rPr lang="en-US"/>
              <a:t>Ease of </a:t>
            </a:r>
          </a:p>
          <a:p>
            <a:r>
              <a:rPr lang="en-US"/>
              <a:t>Programming</a:t>
            </a:r>
          </a:p>
        </p:txBody>
      </p:sp>
      <p:sp>
        <p:nvSpPr>
          <p:cNvPr id="157702" name="TextBox 18"/>
          <p:cNvSpPr txBox="1">
            <a:spLocks noChangeArrowheads="1"/>
          </p:cNvSpPr>
          <p:nvPr/>
        </p:nvSpPr>
        <p:spPr bwMode="auto">
          <a:xfrm>
            <a:off x="4876801" y="4953000"/>
            <a:ext cx="2043957" cy="369332"/>
          </a:xfrm>
          <a:prstGeom prst="rect">
            <a:avLst/>
          </a:prstGeom>
          <a:noFill/>
          <a:ln w="9525">
            <a:noFill/>
            <a:miter lim="800000"/>
            <a:headEnd/>
            <a:tailEnd/>
          </a:ln>
        </p:spPr>
        <p:txBody>
          <a:bodyPr wrap="none">
            <a:prstTxWarp prst="textNoShape">
              <a:avLst/>
            </a:prstTxWarp>
            <a:spAutoFit/>
          </a:bodyPr>
          <a:lstStyle/>
          <a:p>
            <a:r>
              <a:rPr lang="en-US"/>
              <a:t>Hardware Efficiency</a:t>
            </a:r>
          </a:p>
        </p:txBody>
      </p:sp>
      <p:grpSp>
        <p:nvGrpSpPr>
          <p:cNvPr id="2" name="Group 29"/>
          <p:cNvGrpSpPr>
            <a:grpSpLocks/>
          </p:cNvGrpSpPr>
          <p:nvPr/>
        </p:nvGrpSpPr>
        <p:grpSpPr bwMode="auto">
          <a:xfrm>
            <a:off x="3810000" y="1219200"/>
            <a:ext cx="2942024" cy="914400"/>
            <a:chOff x="3124200" y="2209800"/>
            <a:chExt cx="2941899" cy="914400"/>
          </a:xfrm>
        </p:grpSpPr>
        <p:pic>
          <p:nvPicPr>
            <p:cNvPr id="157718" name="Picture 5"/>
            <p:cNvPicPr>
              <a:picLocks noChangeAspect="1" noChangeArrowheads="1"/>
            </p:cNvPicPr>
            <p:nvPr/>
          </p:nvPicPr>
          <p:blipFill>
            <a:blip r:embed="rId3"/>
            <a:srcRect/>
            <a:stretch>
              <a:fillRect/>
            </a:stretch>
          </p:blipFill>
          <p:spPr bwMode="auto">
            <a:xfrm>
              <a:off x="3200400" y="2514600"/>
              <a:ext cx="535624" cy="609600"/>
            </a:xfrm>
            <a:prstGeom prst="rect">
              <a:avLst/>
            </a:prstGeom>
            <a:noFill/>
            <a:ln w="9525">
              <a:noFill/>
              <a:round/>
              <a:headEnd/>
              <a:tailEnd/>
            </a:ln>
          </p:spPr>
        </p:pic>
        <p:sp>
          <p:nvSpPr>
            <p:cNvPr id="157719" name="TextBox 20"/>
            <p:cNvSpPr txBox="1">
              <a:spLocks noChangeArrowheads="1"/>
            </p:cNvSpPr>
            <p:nvPr/>
          </p:nvSpPr>
          <p:spPr bwMode="auto">
            <a:xfrm>
              <a:off x="3124200" y="2209800"/>
              <a:ext cx="2941899" cy="338554"/>
            </a:xfrm>
            <a:prstGeom prst="rect">
              <a:avLst/>
            </a:prstGeom>
            <a:noFill/>
            <a:ln w="9525">
              <a:noFill/>
              <a:miter lim="800000"/>
              <a:headEnd/>
              <a:tailEnd/>
            </a:ln>
          </p:spPr>
          <p:txBody>
            <a:bodyPr wrap="none">
              <a:prstTxWarp prst="textNoShape">
                <a:avLst/>
              </a:prstTxWarp>
              <a:spAutoFit/>
            </a:bodyPr>
            <a:lstStyle/>
            <a:p>
              <a:r>
                <a:rPr lang="en-US" sz="1600"/>
                <a:t>Single Core OoO Superscalar CPU</a:t>
              </a:r>
            </a:p>
          </p:txBody>
        </p:sp>
      </p:grpSp>
      <p:grpSp>
        <p:nvGrpSpPr>
          <p:cNvPr id="3" name="Group 31"/>
          <p:cNvGrpSpPr>
            <a:grpSpLocks/>
          </p:cNvGrpSpPr>
          <p:nvPr/>
        </p:nvGrpSpPr>
        <p:grpSpPr bwMode="auto">
          <a:xfrm>
            <a:off x="3810001" y="2133600"/>
            <a:ext cx="2466701" cy="909638"/>
            <a:chOff x="3204234" y="3124200"/>
            <a:chExt cx="2466334" cy="909937"/>
          </a:xfrm>
        </p:grpSpPr>
        <p:pic>
          <p:nvPicPr>
            <p:cNvPr id="157716" name="Picture 5" descr="Nehalem_Die_Shot_2-small.jpg"/>
            <p:cNvPicPr>
              <a:picLocks noChangeAspect="1"/>
            </p:cNvPicPr>
            <p:nvPr/>
          </p:nvPicPr>
          <p:blipFill>
            <a:blip r:embed="rId4"/>
            <a:srcRect/>
            <a:stretch>
              <a:fillRect/>
            </a:stretch>
          </p:blipFill>
          <p:spPr bwMode="auto">
            <a:xfrm>
              <a:off x="3276600" y="3505200"/>
              <a:ext cx="762000" cy="528937"/>
            </a:xfrm>
            <a:prstGeom prst="rect">
              <a:avLst/>
            </a:prstGeom>
            <a:noFill/>
            <a:ln w="9525">
              <a:noFill/>
              <a:miter lim="800000"/>
              <a:headEnd/>
              <a:tailEnd/>
            </a:ln>
          </p:spPr>
        </p:pic>
        <p:sp>
          <p:nvSpPr>
            <p:cNvPr id="157717" name="TextBox 24"/>
            <p:cNvSpPr txBox="1">
              <a:spLocks noChangeArrowheads="1"/>
            </p:cNvSpPr>
            <p:nvPr/>
          </p:nvSpPr>
          <p:spPr bwMode="auto">
            <a:xfrm>
              <a:off x="3204234" y="3124200"/>
              <a:ext cx="2466334" cy="369453"/>
            </a:xfrm>
            <a:prstGeom prst="rect">
              <a:avLst/>
            </a:prstGeom>
            <a:noFill/>
            <a:ln w="9525">
              <a:noFill/>
              <a:miter lim="800000"/>
              <a:headEnd/>
              <a:tailEnd/>
            </a:ln>
          </p:spPr>
          <p:txBody>
            <a:bodyPr wrap="none">
              <a:prstTxWarp prst="textNoShape">
                <a:avLst/>
              </a:prstTxWarp>
              <a:spAutoFit/>
            </a:bodyPr>
            <a:lstStyle/>
            <a:p>
              <a:r>
                <a:rPr lang="en-US"/>
                <a:t>Brawny (OoO) Multicore</a:t>
              </a:r>
            </a:p>
          </p:txBody>
        </p:sp>
      </p:grpSp>
      <p:grpSp>
        <p:nvGrpSpPr>
          <p:cNvPr id="4" name="Group 30"/>
          <p:cNvGrpSpPr>
            <a:grpSpLocks/>
          </p:cNvGrpSpPr>
          <p:nvPr/>
        </p:nvGrpSpPr>
        <p:grpSpPr bwMode="auto">
          <a:xfrm>
            <a:off x="8077202" y="4191000"/>
            <a:ext cx="1214412" cy="681038"/>
            <a:chOff x="6858000" y="4736068"/>
            <a:chExt cx="1214095" cy="681357"/>
          </a:xfrm>
        </p:grpSpPr>
        <p:pic>
          <p:nvPicPr>
            <p:cNvPr id="157714" name="Picture 4" descr="25%"/>
            <p:cNvPicPr>
              <a:picLocks noChangeAspect="1" noChangeArrowheads="1"/>
            </p:cNvPicPr>
            <p:nvPr/>
          </p:nvPicPr>
          <p:blipFill>
            <a:blip r:embed="rId5"/>
            <a:srcRect/>
            <a:stretch>
              <a:fillRect/>
            </a:stretch>
          </p:blipFill>
          <p:spPr bwMode="auto">
            <a:xfrm>
              <a:off x="6858000" y="4876800"/>
              <a:ext cx="533400" cy="540625"/>
            </a:xfrm>
            <a:prstGeom prst="rect">
              <a:avLst/>
            </a:prstGeom>
            <a:noFill/>
            <a:ln w="12700">
              <a:noFill/>
              <a:miter lim="800000"/>
              <a:headEnd/>
              <a:tailEnd/>
            </a:ln>
          </p:spPr>
        </p:pic>
        <p:sp>
          <p:nvSpPr>
            <p:cNvPr id="157715" name="TextBox 27"/>
            <p:cNvSpPr txBox="1">
              <a:spLocks noChangeArrowheads="1"/>
            </p:cNvSpPr>
            <p:nvPr/>
          </p:nvSpPr>
          <p:spPr bwMode="auto">
            <a:xfrm>
              <a:off x="7467600" y="4736068"/>
              <a:ext cx="604495" cy="369505"/>
            </a:xfrm>
            <a:prstGeom prst="rect">
              <a:avLst/>
            </a:prstGeom>
            <a:noFill/>
            <a:ln w="9525">
              <a:noFill/>
              <a:miter lim="800000"/>
              <a:headEnd/>
              <a:tailEnd/>
            </a:ln>
          </p:spPr>
          <p:txBody>
            <a:bodyPr wrap="none">
              <a:prstTxWarp prst="textNoShape">
                <a:avLst/>
              </a:prstTxWarp>
              <a:spAutoFit/>
            </a:bodyPr>
            <a:lstStyle/>
            <a:p>
              <a:r>
                <a:rPr lang="en-US"/>
                <a:t>ASIC</a:t>
              </a:r>
            </a:p>
          </p:txBody>
        </p:sp>
      </p:grpSp>
      <p:sp>
        <p:nvSpPr>
          <p:cNvPr id="157706" name="TextBox 35"/>
          <p:cNvSpPr txBox="1">
            <a:spLocks noChangeArrowheads="1"/>
          </p:cNvSpPr>
          <p:nvPr/>
        </p:nvSpPr>
        <p:spPr bwMode="auto">
          <a:xfrm>
            <a:off x="8386120" y="1295401"/>
            <a:ext cx="1248419" cy="584775"/>
          </a:xfrm>
          <a:prstGeom prst="rect">
            <a:avLst/>
          </a:prstGeom>
          <a:noFill/>
          <a:ln w="9525">
            <a:noFill/>
            <a:miter lim="800000"/>
            <a:headEnd/>
            <a:tailEnd/>
          </a:ln>
        </p:spPr>
        <p:txBody>
          <a:bodyPr wrap="none">
            <a:prstTxWarp prst="textNoShape">
              <a:avLst/>
            </a:prstTxWarp>
            <a:spAutoFit/>
          </a:bodyPr>
          <a:lstStyle/>
          <a:p>
            <a:pPr algn="r"/>
            <a:r>
              <a:rPr lang="en-US" sz="3200" b="1">
                <a:solidFill>
                  <a:srgbClr val="0000FF"/>
                </a:solidFill>
              </a:rPr>
              <a:t>Better</a:t>
            </a:r>
          </a:p>
        </p:txBody>
      </p:sp>
      <p:grpSp>
        <p:nvGrpSpPr>
          <p:cNvPr id="5" name="Group 51"/>
          <p:cNvGrpSpPr>
            <a:grpSpLocks/>
          </p:cNvGrpSpPr>
          <p:nvPr/>
        </p:nvGrpSpPr>
        <p:grpSpPr bwMode="auto">
          <a:xfrm>
            <a:off x="6477001" y="3733800"/>
            <a:ext cx="3534949" cy="693738"/>
            <a:chOff x="5105400" y="3733800"/>
            <a:chExt cx="3534599" cy="693125"/>
          </a:xfrm>
        </p:grpSpPr>
        <p:sp>
          <p:nvSpPr>
            <p:cNvPr id="157712" name="TextBox 22"/>
            <p:cNvSpPr txBox="1">
              <a:spLocks noChangeArrowheads="1"/>
            </p:cNvSpPr>
            <p:nvPr/>
          </p:nvSpPr>
          <p:spPr bwMode="auto">
            <a:xfrm>
              <a:off x="5715000" y="3733800"/>
              <a:ext cx="2924999" cy="369006"/>
            </a:xfrm>
            <a:prstGeom prst="rect">
              <a:avLst/>
            </a:prstGeom>
            <a:noFill/>
            <a:ln w="9525">
              <a:noFill/>
              <a:miter lim="800000"/>
              <a:headEnd/>
              <a:tailEnd/>
            </a:ln>
          </p:spPr>
          <p:txBody>
            <a:bodyPr wrap="none">
              <a:prstTxWarp prst="textNoShape">
                <a:avLst/>
              </a:prstTxWarp>
              <a:spAutoFit/>
            </a:bodyPr>
            <a:lstStyle/>
            <a:p>
              <a:r>
                <a:rPr lang="en-US"/>
                <a:t>16K thread, SIMT Accelerator</a:t>
              </a:r>
            </a:p>
          </p:txBody>
        </p:sp>
        <p:pic>
          <p:nvPicPr>
            <p:cNvPr id="157713" name="Picture 50"/>
            <p:cNvPicPr>
              <a:picLocks noChangeAspect="1"/>
            </p:cNvPicPr>
            <p:nvPr/>
          </p:nvPicPr>
          <p:blipFill>
            <a:blip r:embed="rId6"/>
            <a:srcRect/>
            <a:stretch>
              <a:fillRect/>
            </a:stretch>
          </p:blipFill>
          <p:spPr bwMode="auto">
            <a:xfrm>
              <a:off x="5105400" y="3886200"/>
              <a:ext cx="589134" cy="540725"/>
            </a:xfrm>
            <a:prstGeom prst="rect">
              <a:avLst/>
            </a:prstGeom>
            <a:noFill/>
            <a:ln w="9525">
              <a:noFill/>
              <a:miter lim="800000"/>
              <a:headEnd/>
              <a:tailEnd/>
            </a:ln>
          </p:spPr>
        </p:pic>
      </p:grpSp>
      <p:grpSp>
        <p:nvGrpSpPr>
          <p:cNvPr id="6" name="Group 53"/>
          <p:cNvGrpSpPr>
            <a:grpSpLocks/>
          </p:cNvGrpSpPr>
          <p:nvPr/>
        </p:nvGrpSpPr>
        <p:grpSpPr bwMode="auto">
          <a:xfrm>
            <a:off x="4648201" y="2819401"/>
            <a:ext cx="2777555" cy="887413"/>
            <a:chOff x="3153881" y="2667000"/>
            <a:chExt cx="2777861" cy="888124"/>
          </a:xfrm>
        </p:grpSpPr>
        <p:sp>
          <p:nvSpPr>
            <p:cNvPr id="157710" name="TextBox 28"/>
            <p:cNvSpPr txBox="1">
              <a:spLocks noChangeArrowheads="1"/>
            </p:cNvSpPr>
            <p:nvPr/>
          </p:nvSpPr>
          <p:spPr bwMode="auto">
            <a:xfrm>
              <a:off x="3153881" y="2667000"/>
              <a:ext cx="2777861" cy="369628"/>
            </a:xfrm>
            <a:prstGeom prst="rect">
              <a:avLst/>
            </a:prstGeom>
            <a:noFill/>
            <a:ln w="9525">
              <a:noFill/>
              <a:miter lim="800000"/>
              <a:headEnd/>
              <a:tailEnd/>
            </a:ln>
          </p:spPr>
          <p:txBody>
            <a:bodyPr wrap="none">
              <a:prstTxWarp prst="textNoShape">
                <a:avLst/>
              </a:prstTxWarp>
              <a:spAutoFit/>
            </a:bodyPr>
            <a:lstStyle/>
            <a:p>
              <a:r>
                <a:rPr lang="en-US"/>
                <a:t>Wimpy (In-order) Multicore</a:t>
              </a:r>
            </a:p>
          </p:txBody>
        </p:sp>
        <p:pic>
          <p:nvPicPr>
            <p:cNvPr id="157711" name="Picture 52"/>
            <p:cNvPicPr>
              <a:picLocks noChangeAspect="1"/>
            </p:cNvPicPr>
            <p:nvPr/>
          </p:nvPicPr>
          <p:blipFill>
            <a:blip r:embed="rId7"/>
            <a:srcRect/>
            <a:stretch>
              <a:fillRect/>
            </a:stretch>
          </p:blipFill>
          <p:spPr bwMode="auto">
            <a:xfrm>
              <a:off x="3276600" y="3048000"/>
              <a:ext cx="685800" cy="507124"/>
            </a:xfrm>
            <a:prstGeom prst="rect">
              <a:avLst/>
            </a:prstGeom>
            <a:noFill/>
            <a:ln w="9525">
              <a:noFill/>
              <a:miter lim="800000"/>
              <a:headEnd/>
              <a:tailEnd/>
            </a:ln>
          </p:spPr>
        </p:pic>
      </p:grpSp>
      <p:sp>
        <p:nvSpPr>
          <p:cNvPr id="56" name="TextBox 55"/>
          <p:cNvSpPr txBox="1">
            <a:spLocks noChangeArrowheads="1"/>
          </p:cNvSpPr>
          <p:nvPr/>
        </p:nvSpPr>
        <p:spPr bwMode="auto">
          <a:xfrm>
            <a:off x="7270751" y="1806575"/>
            <a:ext cx="2148473" cy="707886"/>
          </a:xfrm>
          <a:prstGeom prst="rect">
            <a:avLst/>
          </a:prstGeom>
          <a:noFill/>
          <a:ln w="9525">
            <a:noFill/>
            <a:miter lim="800000"/>
            <a:headEnd/>
            <a:tailEnd/>
          </a:ln>
        </p:spPr>
        <p:txBody>
          <a:bodyPr wrap="none">
            <a:prstTxWarp prst="textNoShape">
              <a:avLst/>
            </a:prstTxWarp>
            <a:spAutoFit/>
          </a:bodyPr>
          <a:lstStyle/>
          <a:p>
            <a:r>
              <a:rPr lang="en-US" sz="2000" b="1">
                <a:solidFill>
                  <a:srgbClr val="FF0000"/>
                </a:solidFill>
              </a:rPr>
              <a:t>(how to get here?)</a:t>
            </a:r>
          </a:p>
          <a:p>
            <a:endParaRPr lang="en-US" sz="2000">
              <a:solidFill>
                <a:srgbClr val="FF0000"/>
              </a:solidFill>
            </a:endParaRPr>
          </a:p>
        </p:txBody>
      </p:sp>
    </p:spTree>
    <p:extLst>
      <p:ext uri="{BB962C8B-B14F-4D97-AF65-F5344CB8AC3E}">
        <p14:creationId xmlns:p14="http://schemas.microsoft.com/office/powerpoint/2010/main" val="1999103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438400"/>
            <a:ext cx="8229600" cy="1143000"/>
          </a:xfrm>
        </p:spPr>
        <p:txBody>
          <a:bodyPr>
            <a:normAutofit fontScale="90000"/>
          </a:bodyPr>
          <a:lstStyle/>
          <a:p>
            <a:r>
              <a:rPr lang="en-US" i="1" dirty="0"/>
              <a:t>Research Direction </a:t>
            </a:r>
            <a:r>
              <a:rPr lang="en-US" i="1" dirty="0" smtClean="0"/>
              <a:t>2:</a:t>
            </a:r>
            <a:r>
              <a:rPr lang="en-US" i="1" dirty="0"/>
              <a:t/>
            </a:r>
            <a:br>
              <a:rPr lang="en-US" i="1" dirty="0"/>
            </a:br>
            <a:r>
              <a:rPr lang="en-US" dirty="0" smtClean="0"/>
              <a:t>Mitigating High GPGPU Memory Bandwidth Demands</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30</a:t>
            </a:fld>
            <a:endParaRPr lang="en-US"/>
          </a:p>
        </p:txBody>
      </p:sp>
    </p:spTree>
    <p:extLst>
      <p:ext uri="{BB962C8B-B14F-4D97-AF65-F5344CB8AC3E}">
        <p14:creationId xmlns:p14="http://schemas.microsoft.com/office/powerpoint/2010/main" val="167592031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Reducing Off-Chip Access / Divergence</a:t>
            </a:r>
            <a:endParaRPr lang="en-US" dirty="0"/>
          </a:p>
        </p:txBody>
      </p:sp>
      <p:sp>
        <p:nvSpPr>
          <p:cNvPr id="3" name="Content Placeholder 2"/>
          <p:cNvSpPr>
            <a:spLocks noGrp="1"/>
          </p:cNvSpPr>
          <p:nvPr>
            <p:ph idx="1"/>
          </p:nvPr>
        </p:nvSpPr>
        <p:spPr/>
        <p:txBody>
          <a:bodyPr/>
          <a:lstStyle/>
          <a:p>
            <a:r>
              <a:rPr lang="en-US" dirty="0" smtClean="0"/>
              <a:t>Re-writing software to use “shared memory” and avoid </a:t>
            </a:r>
            <a:r>
              <a:rPr lang="en-US" dirty="0" err="1" smtClean="0"/>
              <a:t>uncoalesced</a:t>
            </a:r>
            <a:r>
              <a:rPr lang="en-US" dirty="0" smtClean="0"/>
              <a:t> global accesses is bane of GPU programmer existence.</a:t>
            </a:r>
          </a:p>
          <a:p>
            <a:r>
              <a:rPr lang="en-US" dirty="0" smtClean="0"/>
              <a:t>Recent GPUs introduce caches, but large number of warps/</a:t>
            </a:r>
            <a:r>
              <a:rPr lang="en-US" dirty="0" err="1" smtClean="0"/>
              <a:t>wavefronts</a:t>
            </a:r>
            <a:r>
              <a:rPr lang="en-US" dirty="0" smtClean="0"/>
              <a:t> lead to thrashing.  </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31</a:t>
            </a:fld>
            <a:endParaRPr lang="en-US"/>
          </a:p>
        </p:txBody>
      </p:sp>
    </p:spTree>
    <p:extLst>
      <p:ext uri="{BB962C8B-B14F-4D97-AF65-F5344CB8AC3E}">
        <p14:creationId xmlns:p14="http://schemas.microsoft.com/office/powerpoint/2010/main" val="79720334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endParaRPr lang="en-US" dirty="0"/>
          </a:p>
        </p:txBody>
      </p:sp>
      <p:sp>
        <p:nvSpPr>
          <p:cNvPr id="3" name="Content Placeholder 2"/>
          <p:cNvSpPr>
            <a:spLocks noGrp="1"/>
          </p:cNvSpPr>
          <p:nvPr>
            <p:ph idx="1"/>
          </p:nvPr>
        </p:nvSpPr>
        <p:spPr>
          <a:xfrm>
            <a:off x="1981200" y="1066800"/>
            <a:ext cx="8229600" cy="5257800"/>
          </a:xfrm>
        </p:spPr>
        <p:txBody>
          <a:bodyPr>
            <a:normAutofit/>
          </a:bodyPr>
          <a:lstStyle/>
          <a:p>
            <a:r>
              <a:rPr lang="en-US" dirty="0" smtClean="0"/>
              <a:t>NVIDIA: Register file cache (ISCA 2011, MICRO)</a:t>
            </a:r>
          </a:p>
          <a:p>
            <a:pPr lvl="1"/>
            <a:r>
              <a:rPr lang="en-US" dirty="0" smtClean="0"/>
              <a:t>Register file burns significant energy</a:t>
            </a:r>
          </a:p>
          <a:p>
            <a:pPr lvl="1"/>
            <a:r>
              <a:rPr lang="en-US" dirty="0" smtClean="0"/>
              <a:t>Many values read once soon after written</a:t>
            </a:r>
          </a:p>
          <a:p>
            <a:pPr lvl="1"/>
            <a:r>
              <a:rPr lang="en-US" dirty="0" smtClean="0"/>
              <a:t>Small register file cache captures locality and saves energy but does not help performance</a:t>
            </a:r>
          </a:p>
          <a:p>
            <a:pPr lvl="1"/>
            <a:r>
              <a:rPr lang="en-US" dirty="0" smtClean="0"/>
              <a:t>Recent follow on work from academia</a:t>
            </a:r>
          </a:p>
          <a:p>
            <a:r>
              <a:rPr lang="en-US" dirty="0" smtClean="0"/>
              <a:t>Prefetching (Kim, MICRO 2010)</a:t>
            </a:r>
          </a:p>
          <a:p>
            <a:r>
              <a:rPr lang="en-US" dirty="0" smtClean="0"/>
              <a:t>Interconnect (</a:t>
            </a:r>
            <a:r>
              <a:rPr lang="en-US" dirty="0" err="1" smtClean="0"/>
              <a:t>Bakhoda</a:t>
            </a:r>
            <a:r>
              <a:rPr lang="en-US" dirty="0" smtClean="0"/>
              <a:t>, MICRO 2010)</a:t>
            </a:r>
          </a:p>
          <a:p>
            <a:r>
              <a:rPr lang="en-US" dirty="0" smtClean="0"/>
              <a:t>Lee &amp; Kim (HPCA 2012) CPU/GPU cache sharing</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32</a:t>
            </a:fld>
            <a:endParaRPr lang="en-US"/>
          </a:p>
        </p:txBody>
      </p:sp>
    </p:spTree>
    <p:extLst>
      <p:ext uri="{BB962C8B-B14F-4D97-AF65-F5344CB8AC3E}">
        <p14:creationId xmlns:p14="http://schemas.microsoft.com/office/powerpoint/2010/main" val="44616258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a:bodyPr>
          <a:lstStyle/>
          <a:p>
            <a:r>
              <a:rPr lang="en-CA" dirty="0" smtClean="0"/>
              <a:t>Thread Scheduling Analogy</a:t>
            </a:r>
            <a:br>
              <a:rPr lang="en-CA" dirty="0" smtClean="0"/>
            </a:br>
            <a:r>
              <a:rPr lang="en-CA" sz="2200" dirty="0"/>
              <a:t>[MICRO 2012]</a:t>
            </a:r>
          </a:p>
        </p:txBody>
      </p:sp>
      <p:sp>
        <p:nvSpPr>
          <p:cNvPr id="3" name="Content Placeholder 2"/>
          <p:cNvSpPr>
            <a:spLocks noGrp="1"/>
          </p:cNvSpPr>
          <p:nvPr>
            <p:ph sz="quarter" idx="1"/>
          </p:nvPr>
        </p:nvSpPr>
        <p:spPr>
          <a:xfrm>
            <a:off x="1981200" y="1036638"/>
            <a:ext cx="8229600" cy="4525963"/>
          </a:xfrm>
        </p:spPr>
        <p:txBody>
          <a:bodyPr>
            <a:normAutofit/>
          </a:bodyPr>
          <a:lstStyle/>
          <a:p>
            <a:r>
              <a:rPr lang="en-CA" dirty="0"/>
              <a:t>Human Multitasking</a:t>
            </a:r>
          </a:p>
          <a:p>
            <a:pPr lvl="1"/>
            <a:r>
              <a:rPr lang="en-CA" dirty="0"/>
              <a:t>Humans have limited </a:t>
            </a:r>
            <a:r>
              <a:rPr lang="en-CA" b="1" dirty="0"/>
              <a:t>attention capacity</a:t>
            </a:r>
          </a:p>
          <a:p>
            <a:endParaRPr lang="en-CA" dirty="0"/>
          </a:p>
          <a:p>
            <a:endParaRPr lang="en-CA" dirty="0"/>
          </a:p>
          <a:p>
            <a:endParaRPr lang="en-CA" dirty="0"/>
          </a:p>
          <a:p>
            <a:pPr marL="0" indent="0">
              <a:buNone/>
            </a:pPr>
            <a:endParaRPr lang="en-CA" dirty="0"/>
          </a:p>
          <a:p>
            <a:pPr lvl="1"/>
            <a:r>
              <a:rPr lang="en-CA" dirty="0"/>
              <a:t>GPUs have limited </a:t>
            </a:r>
            <a:r>
              <a:rPr lang="en-CA" b="1" dirty="0"/>
              <a:t>cache capacity</a:t>
            </a:r>
          </a:p>
        </p:txBody>
      </p:sp>
      <p:sp>
        <p:nvSpPr>
          <p:cNvPr id="5" name="Slide Number Placeholder 4"/>
          <p:cNvSpPr>
            <a:spLocks noGrp="1"/>
          </p:cNvSpPr>
          <p:nvPr>
            <p:ph type="sldNum" sz="quarter" idx="12"/>
          </p:nvPr>
        </p:nvSpPr>
        <p:spPr/>
        <p:txBody>
          <a:bodyPr/>
          <a:lstStyle/>
          <a:p>
            <a:fld id="{B6F15528-21DE-4FAA-801E-634DDDAF4B2B}" type="slidenum">
              <a:rPr lang="en-US" smtClean="0"/>
              <a:pPr/>
              <a:t>33</a:t>
            </a:fld>
            <a:endParaRPr lang="en-US" dirty="0"/>
          </a:p>
        </p:txBody>
      </p:sp>
      <p:graphicFrame>
        <p:nvGraphicFramePr>
          <p:cNvPr id="6" name="Chart 5"/>
          <p:cNvGraphicFramePr>
            <a:graphicFrameLocks noGrp="1"/>
          </p:cNvGraphicFramePr>
          <p:nvPr>
            <p:extLst/>
          </p:nvPr>
        </p:nvGraphicFramePr>
        <p:xfrm>
          <a:off x="5638800" y="2073728"/>
          <a:ext cx="3657600" cy="1905000"/>
        </p:xfrm>
        <a:graphic>
          <a:graphicData uri="http://schemas.openxmlformats.org/drawingml/2006/chart">
            <c:chart xmlns:c="http://schemas.openxmlformats.org/drawingml/2006/chart" xmlns:r="http://schemas.openxmlformats.org/officeDocument/2006/relationships" r:id="rId2"/>
          </a:graphicData>
        </a:graphic>
      </p:graphicFrame>
      <p:sp>
        <p:nvSpPr>
          <p:cNvPr id="7" name="AutoShape 2" descr="Image result for multitasking mom"/>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9" name="Rectangle 8"/>
          <p:cNvSpPr/>
          <p:nvPr/>
        </p:nvSpPr>
        <p:spPr>
          <a:xfrm>
            <a:off x="2929035" y="4508951"/>
            <a:ext cx="2438400" cy="1495189"/>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CA" dirty="0">
                <a:solidFill>
                  <a:schemeClr val="tx1"/>
                </a:solidFill>
              </a:rPr>
              <a:t>GPU Core</a:t>
            </a:r>
          </a:p>
        </p:txBody>
      </p:sp>
      <p:sp>
        <p:nvSpPr>
          <p:cNvPr id="10" name="Rectangle 9"/>
          <p:cNvSpPr/>
          <p:nvPr/>
        </p:nvSpPr>
        <p:spPr>
          <a:xfrm>
            <a:off x="3081436" y="5040682"/>
            <a:ext cx="914399" cy="762834"/>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400" dirty="0">
                <a:solidFill>
                  <a:schemeClr val="tx1"/>
                </a:solidFill>
              </a:rPr>
              <a:t>Processor</a:t>
            </a:r>
          </a:p>
        </p:txBody>
      </p:sp>
      <p:sp>
        <p:nvSpPr>
          <p:cNvPr id="11" name="Rectangle 10"/>
          <p:cNvSpPr/>
          <p:nvPr/>
        </p:nvSpPr>
        <p:spPr>
          <a:xfrm>
            <a:off x="4199034" y="5040682"/>
            <a:ext cx="914399" cy="762834"/>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400" b="1" dirty="0">
                <a:solidFill>
                  <a:schemeClr val="tx1"/>
                </a:solidFill>
              </a:rPr>
              <a:t>Cache</a:t>
            </a:r>
          </a:p>
        </p:txBody>
      </p:sp>
      <p:graphicFrame>
        <p:nvGraphicFramePr>
          <p:cNvPr id="12" name="Chart 11"/>
          <p:cNvGraphicFramePr>
            <a:graphicFrameLocks noGrp="1"/>
          </p:cNvGraphicFramePr>
          <p:nvPr>
            <p:extLst/>
          </p:nvPr>
        </p:nvGraphicFramePr>
        <p:xfrm>
          <a:off x="5562601" y="4454915"/>
          <a:ext cx="4648200" cy="1869686"/>
        </p:xfrm>
        <a:graphic>
          <a:graphicData uri="http://schemas.openxmlformats.org/drawingml/2006/chart">
            <c:chart xmlns:c="http://schemas.openxmlformats.org/drawingml/2006/chart" xmlns:r="http://schemas.openxmlformats.org/officeDocument/2006/relationships" r:id="rId3"/>
          </a:graphicData>
        </a:graphic>
      </p:graphicFrame>
      <p:pic>
        <p:nvPicPr>
          <p:cNvPr id="13"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1435" y="2156461"/>
            <a:ext cx="1614152" cy="18010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92216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Graphic spid="12"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normAutofit/>
          </a:bodyPr>
          <a:lstStyle/>
          <a:p>
            <a:r>
              <a:rPr lang="en-CA" dirty="0" smtClean="0"/>
              <a:t>Use Memory System Feedback</a:t>
            </a:r>
            <a:br>
              <a:rPr lang="en-CA" dirty="0" smtClean="0"/>
            </a:br>
            <a:r>
              <a:rPr lang="en-CA" sz="2400" dirty="0"/>
              <a:t>[MICRO 2012]</a:t>
            </a:r>
          </a:p>
        </p:txBody>
      </p:sp>
      <p:sp>
        <p:nvSpPr>
          <p:cNvPr id="5" name="Slide Number Placeholder 4"/>
          <p:cNvSpPr>
            <a:spLocks noGrp="1"/>
          </p:cNvSpPr>
          <p:nvPr>
            <p:ph type="sldNum" sz="quarter" idx="12"/>
          </p:nvPr>
        </p:nvSpPr>
        <p:spPr/>
        <p:txBody>
          <a:bodyPr/>
          <a:lstStyle/>
          <a:p>
            <a:fld id="{B6F15528-21DE-4FAA-801E-634DDDAF4B2B}" type="slidenum">
              <a:rPr lang="en-US" smtClean="0"/>
              <a:pPr/>
              <a:t>34</a:t>
            </a:fld>
            <a:endParaRPr lang="en-US" dirty="0"/>
          </a:p>
        </p:txBody>
      </p:sp>
      <p:graphicFrame>
        <p:nvGraphicFramePr>
          <p:cNvPr id="6" name="Chart 5"/>
          <p:cNvGraphicFramePr>
            <a:graphicFrameLocks noGrp="1"/>
          </p:cNvGraphicFramePr>
          <p:nvPr>
            <p:extLst/>
          </p:nvPr>
        </p:nvGraphicFramePr>
        <p:xfrm>
          <a:off x="1752601" y="1295402"/>
          <a:ext cx="8610600" cy="2857499"/>
        </p:xfrm>
        <a:graphic>
          <a:graphicData uri="http://schemas.openxmlformats.org/drawingml/2006/chart">
            <c:chart xmlns:c="http://schemas.openxmlformats.org/drawingml/2006/chart" xmlns:r="http://schemas.openxmlformats.org/officeDocument/2006/relationships" r:id="rId2"/>
          </a:graphicData>
        </a:graphic>
      </p:graphicFrame>
      <p:sp>
        <p:nvSpPr>
          <p:cNvPr id="7" name="Rectangle 6"/>
          <p:cNvSpPr/>
          <p:nvPr/>
        </p:nvSpPr>
        <p:spPr>
          <a:xfrm>
            <a:off x="1803400" y="1066800"/>
            <a:ext cx="787400" cy="289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9448800" y="990600"/>
            <a:ext cx="685800" cy="289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7086600" y="1872734"/>
            <a:ext cx="1752600" cy="369332"/>
          </a:xfrm>
          <a:prstGeom prst="rect">
            <a:avLst/>
          </a:prstGeom>
          <a:solidFill>
            <a:schemeClr val="bg1"/>
          </a:solidFill>
        </p:spPr>
        <p:txBody>
          <a:bodyPr wrap="square" rtlCol="0">
            <a:spAutoFit/>
          </a:bodyPr>
          <a:lstStyle/>
          <a:p>
            <a:r>
              <a:rPr lang="en-CA" b="1" dirty="0"/>
              <a:t>Performance</a:t>
            </a:r>
          </a:p>
        </p:txBody>
      </p:sp>
      <p:sp>
        <p:nvSpPr>
          <p:cNvPr id="10" name="TextBox 9"/>
          <p:cNvSpPr txBox="1"/>
          <p:nvPr/>
        </p:nvSpPr>
        <p:spPr>
          <a:xfrm>
            <a:off x="6858000" y="1219200"/>
            <a:ext cx="1752600" cy="369332"/>
          </a:xfrm>
          <a:prstGeom prst="rect">
            <a:avLst/>
          </a:prstGeom>
          <a:solidFill>
            <a:schemeClr val="bg1"/>
          </a:solidFill>
        </p:spPr>
        <p:txBody>
          <a:bodyPr wrap="square" rtlCol="0">
            <a:spAutoFit/>
          </a:bodyPr>
          <a:lstStyle/>
          <a:p>
            <a:r>
              <a:rPr lang="en-CA" b="1" dirty="0"/>
              <a:t>Cache Misses</a:t>
            </a:r>
          </a:p>
        </p:txBody>
      </p:sp>
      <p:sp>
        <p:nvSpPr>
          <p:cNvPr id="11" name="Rectangle 10"/>
          <p:cNvSpPr/>
          <p:nvPr/>
        </p:nvSpPr>
        <p:spPr>
          <a:xfrm>
            <a:off x="3629658" y="4419600"/>
            <a:ext cx="4720300" cy="1691146"/>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t" anchorCtr="0"/>
          <a:lstStyle/>
          <a:p>
            <a:pPr algn="ctr"/>
            <a:r>
              <a:rPr lang="en-CA" dirty="0">
                <a:solidFill>
                  <a:schemeClr val="tx1"/>
                </a:solidFill>
              </a:rPr>
              <a:t>GPU Core</a:t>
            </a:r>
          </a:p>
        </p:txBody>
      </p:sp>
      <p:sp>
        <p:nvSpPr>
          <p:cNvPr id="12" name="Rectangle 11"/>
          <p:cNvSpPr/>
          <p:nvPr/>
        </p:nvSpPr>
        <p:spPr>
          <a:xfrm>
            <a:off x="5615414" y="4876798"/>
            <a:ext cx="914399" cy="599442"/>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400" dirty="0">
                <a:solidFill>
                  <a:schemeClr val="tx1"/>
                </a:solidFill>
              </a:rPr>
              <a:t>Processor</a:t>
            </a:r>
          </a:p>
        </p:txBody>
      </p:sp>
      <p:sp>
        <p:nvSpPr>
          <p:cNvPr id="13" name="Rectangle 12"/>
          <p:cNvSpPr/>
          <p:nvPr/>
        </p:nvSpPr>
        <p:spPr>
          <a:xfrm>
            <a:off x="7230111" y="4876798"/>
            <a:ext cx="914399" cy="599442"/>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400" dirty="0">
                <a:solidFill>
                  <a:schemeClr val="tx1"/>
                </a:solidFill>
              </a:rPr>
              <a:t>Cache</a:t>
            </a:r>
          </a:p>
        </p:txBody>
      </p:sp>
      <p:sp>
        <p:nvSpPr>
          <p:cNvPr id="14" name="Rectangle 13"/>
          <p:cNvSpPr/>
          <p:nvPr/>
        </p:nvSpPr>
        <p:spPr>
          <a:xfrm>
            <a:off x="3995031" y="4876800"/>
            <a:ext cx="914399" cy="599442"/>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sz="1400" dirty="0">
                <a:solidFill>
                  <a:schemeClr val="tx1"/>
                </a:solidFill>
              </a:rPr>
              <a:t>Thread Scheduler</a:t>
            </a:r>
          </a:p>
        </p:txBody>
      </p:sp>
      <p:cxnSp>
        <p:nvCxnSpPr>
          <p:cNvPr id="16" name="Straight Arrow Connector 15"/>
          <p:cNvCxnSpPr/>
          <p:nvPr/>
        </p:nvCxnSpPr>
        <p:spPr>
          <a:xfrm>
            <a:off x="8915400" y="1403866"/>
            <a:ext cx="0" cy="1948934"/>
          </a:xfrm>
          <a:prstGeom prst="straightConnector1">
            <a:avLst/>
          </a:prstGeom>
          <a:ln w="50800">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22" name="Elbow Connector 21"/>
          <p:cNvCxnSpPr>
            <a:endCxn id="14" idx="2"/>
          </p:cNvCxnSpPr>
          <p:nvPr/>
        </p:nvCxnSpPr>
        <p:spPr>
          <a:xfrm rot="10800000" flipV="1">
            <a:off x="4452232" y="5476241"/>
            <a:ext cx="3235079" cy="1"/>
          </a:xfrm>
          <a:prstGeom prst="bentConnector4">
            <a:avLst>
              <a:gd name="adj1" fmla="val -170"/>
              <a:gd name="adj2" fmla="val 22860100000"/>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14" idx="3"/>
            <a:endCxn id="12" idx="1"/>
          </p:cNvCxnSpPr>
          <p:nvPr/>
        </p:nvCxnSpPr>
        <p:spPr>
          <a:xfrm flipV="1">
            <a:off x="4909429" y="5176519"/>
            <a:ext cx="705984" cy="2"/>
          </a:xfrm>
          <a:prstGeom prst="bentConnector3">
            <a:avLst>
              <a:gd name="adj1" fmla="val 50000"/>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6" name="Elbow Connector 35"/>
          <p:cNvCxnSpPr/>
          <p:nvPr/>
        </p:nvCxnSpPr>
        <p:spPr>
          <a:xfrm flipV="1">
            <a:off x="6529812" y="5181600"/>
            <a:ext cx="705984" cy="2"/>
          </a:xfrm>
          <a:prstGeom prst="bentConnector3">
            <a:avLst>
              <a:gd name="adj1" fmla="val 50000"/>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4114800" y="5410200"/>
            <a:ext cx="3810000" cy="700546"/>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9" name="Rectangle 38"/>
          <p:cNvSpPr/>
          <p:nvPr/>
        </p:nvSpPr>
        <p:spPr>
          <a:xfrm>
            <a:off x="8686800" y="1295400"/>
            <a:ext cx="457200" cy="2209800"/>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0" name="Rectangle 39"/>
          <p:cNvSpPr/>
          <p:nvPr/>
        </p:nvSpPr>
        <p:spPr>
          <a:xfrm>
            <a:off x="3352800" y="1373386"/>
            <a:ext cx="457200" cy="2209800"/>
          </a:xfrm>
          <a:prstGeom prst="rect">
            <a:avLst/>
          </a:prstGeom>
          <a:noFill/>
          <a:ln w="412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TextBox 41"/>
          <p:cNvSpPr txBox="1"/>
          <p:nvPr/>
        </p:nvSpPr>
        <p:spPr>
          <a:xfrm>
            <a:off x="5067300" y="5741414"/>
            <a:ext cx="1752600" cy="369332"/>
          </a:xfrm>
          <a:prstGeom prst="rect">
            <a:avLst/>
          </a:prstGeom>
          <a:noFill/>
        </p:spPr>
        <p:txBody>
          <a:bodyPr wrap="square" rtlCol="0">
            <a:spAutoFit/>
          </a:bodyPr>
          <a:lstStyle/>
          <a:p>
            <a:pPr algn="ctr"/>
            <a:r>
              <a:rPr lang="en-CA" b="1" dirty="0"/>
              <a:t>Feedback</a:t>
            </a:r>
          </a:p>
        </p:txBody>
      </p:sp>
    </p:spTree>
    <p:extLst>
      <p:ext uri="{BB962C8B-B14F-4D97-AF65-F5344CB8AC3E}">
        <p14:creationId xmlns:p14="http://schemas.microsoft.com/office/powerpoint/2010/main" val="23469538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3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3.33333E-6 7.40741E-7 L -0.58333 -0.00232 " pathEditMode="relative" rAng="0" ptsTypes="AA">
                                      <p:cBhvr>
                                        <p:cTn id="20" dur="2000" fill="hold"/>
                                        <p:tgtEl>
                                          <p:spTgt spid="16"/>
                                        </p:tgtEl>
                                        <p:attrNameLst>
                                          <p:attrName>ppt_x</p:attrName>
                                          <p:attrName>ppt_y</p:attrName>
                                        </p:attrNameLst>
                                      </p:cBhvr>
                                      <p:rCtr x="-29167" y="-116"/>
                                    </p:animMotion>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39" grpId="1" animBg="1"/>
      <p:bldP spid="40" grpId="0" animBg="1"/>
      <p:bldP spid="4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a:spLocks noChangeArrowheads="1"/>
          </p:cNvSpPr>
          <p:nvPr/>
        </p:nvSpPr>
        <p:spPr bwMode="auto">
          <a:xfrm>
            <a:off x="7248526" y="5156200"/>
            <a:ext cx="1655763" cy="1296988"/>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CA">
                <a:latin typeface="Arial" pitchFamily="-84" charset="0"/>
                <a:ea typeface="ＭＳ Ｐゴシック" pitchFamily="-100" charset="-128"/>
                <a:cs typeface="ＭＳ Ｐゴシック" pitchFamily="-100" charset="-128"/>
              </a:rPr>
              <a:t>Data Cache</a:t>
            </a:r>
          </a:p>
        </p:txBody>
      </p:sp>
      <p:sp>
        <p:nvSpPr>
          <p:cNvPr id="18" name="Rectangle 17"/>
          <p:cNvSpPr>
            <a:spLocks noChangeArrowheads="1"/>
          </p:cNvSpPr>
          <p:nvPr/>
        </p:nvSpPr>
        <p:spPr bwMode="auto">
          <a:xfrm>
            <a:off x="2855913" y="5141914"/>
            <a:ext cx="1655762" cy="1296987"/>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CA">
                <a:latin typeface="Arial" pitchFamily="-84" charset="0"/>
                <a:ea typeface="ＭＳ Ｐゴシック" pitchFamily="-100" charset="-128"/>
                <a:cs typeface="ＭＳ Ｐゴシック" pitchFamily="-100" charset="-128"/>
              </a:rPr>
              <a:t>Data Cache</a:t>
            </a:r>
          </a:p>
        </p:txBody>
      </p:sp>
      <p:sp>
        <p:nvSpPr>
          <p:cNvPr id="6" name="Text Placeholder 2"/>
          <p:cNvSpPr>
            <a:spLocks noGrp="1"/>
          </p:cNvSpPr>
          <p:nvPr>
            <p:ph type="body" sz="quarter" idx="4294967295"/>
          </p:nvPr>
        </p:nvSpPr>
        <p:spPr>
          <a:xfrm>
            <a:off x="2133600" y="457201"/>
            <a:ext cx="8305800" cy="542925"/>
          </a:xfrm>
        </p:spPr>
        <p:txBody>
          <a:bodyPr>
            <a:normAutofit fontScale="92500" lnSpcReduction="10000"/>
          </a:bodyPr>
          <a:lstStyle/>
          <a:p>
            <a:pPr marL="285750" indent="-285750">
              <a:buNone/>
            </a:pPr>
            <a:r>
              <a:rPr lang="en-US" sz="3600">
                <a:ea typeface="Arial" pitchFamily="-65" charset="0"/>
                <a:cs typeface="Arial" pitchFamily="-65" charset="0"/>
              </a:rPr>
              <a:t>Sources</a:t>
            </a:r>
            <a:r>
              <a:rPr lang="en-CA" sz="3600">
                <a:ea typeface="Arial" pitchFamily="-65" charset="0"/>
                <a:cs typeface="Arial" pitchFamily="-65" charset="0"/>
              </a:rPr>
              <a:t> of Locality</a:t>
            </a:r>
          </a:p>
        </p:txBody>
      </p:sp>
      <p:sp>
        <p:nvSpPr>
          <p:cNvPr id="3" name="TextBox 2"/>
          <p:cNvSpPr txBox="1">
            <a:spLocks noChangeArrowheads="1"/>
          </p:cNvSpPr>
          <p:nvPr/>
        </p:nvSpPr>
        <p:spPr bwMode="auto">
          <a:xfrm>
            <a:off x="2387600" y="1989139"/>
            <a:ext cx="2870200" cy="369887"/>
          </a:xfrm>
          <a:prstGeom prst="rect">
            <a:avLst/>
          </a:prstGeom>
          <a:noFill/>
          <a:ln w="9525">
            <a:noFill/>
            <a:miter lim="800000"/>
            <a:headEnd/>
            <a:tailEnd/>
          </a:ln>
        </p:spPr>
        <p:txBody>
          <a:bodyPr>
            <a:prstTxWarp prst="textNoShape">
              <a:avLst/>
            </a:prstTxWarp>
            <a:spAutoFit/>
          </a:bodyPr>
          <a:lstStyle/>
          <a:p>
            <a:r>
              <a:rPr lang="en-CA" b="1" u="sng">
                <a:solidFill>
                  <a:srgbClr val="0066FF"/>
                </a:solidFill>
              </a:rPr>
              <a:t>Intra</a:t>
            </a:r>
            <a:r>
              <a:rPr lang="en-CA" b="1">
                <a:solidFill>
                  <a:srgbClr val="0066FF"/>
                </a:solidFill>
              </a:rPr>
              <a:t>-wavefront locality</a:t>
            </a:r>
          </a:p>
        </p:txBody>
      </p:sp>
      <p:sp>
        <p:nvSpPr>
          <p:cNvPr id="5" name="TextBox 4"/>
          <p:cNvSpPr txBox="1">
            <a:spLocks noChangeArrowheads="1"/>
          </p:cNvSpPr>
          <p:nvPr/>
        </p:nvSpPr>
        <p:spPr bwMode="auto">
          <a:xfrm>
            <a:off x="6621464" y="1989139"/>
            <a:ext cx="2827337" cy="369887"/>
          </a:xfrm>
          <a:prstGeom prst="rect">
            <a:avLst/>
          </a:prstGeom>
          <a:noFill/>
          <a:ln w="9525">
            <a:noFill/>
            <a:miter lim="800000"/>
            <a:headEnd/>
            <a:tailEnd/>
          </a:ln>
        </p:spPr>
        <p:txBody>
          <a:bodyPr>
            <a:prstTxWarp prst="textNoShape">
              <a:avLst/>
            </a:prstTxWarp>
            <a:spAutoFit/>
          </a:bodyPr>
          <a:lstStyle/>
          <a:p>
            <a:r>
              <a:rPr lang="en-CA" b="1" u="sng">
                <a:solidFill>
                  <a:srgbClr val="0066FF"/>
                </a:solidFill>
              </a:rPr>
              <a:t>Inter</a:t>
            </a:r>
            <a:r>
              <a:rPr lang="en-CA" b="1">
                <a:solidFill>
                  <a:srgbClr val="0066FF"/>
                </a:solidFill>
              </a:rPr>
              <a:t>-wavefront locality</a:t>
            </a:r>
          </a:p>
        </p:txBody>
      </p:sp>
      <p:cxnSp>
        <p:nvCxnSpPr>
          <p:cNvPr id="7" name="Curved Connector 6"/>
          <p:cNvCxnSpPr>
            <a:cxnSpLocks noChangeShapeType="1"/>
          </p:cNvCxnSpPr>
          <p:nvPr/>
        </p:nvCxnSpPr>
        <p:spPr bwMode="auto">
          <a:xfrm rot="16200000" flipH="1">
            <a:off x="1524000" y="3533775"/>
            <a:ext cx="1727200" cy="647700"/>
          </a:xfrm>
          <a:prstGeom prst="curvedConnector3">
            <a:avLst>
              <a:gd name="adj1" fmla="val 50000"/>
            </a:avLst>
          </a:prstGeom>
          <a:noFill/>
          <a:ln w="63500">
            <a:solidFill>
              <a:schemeClr val="accent1"/>
            </a:solidFill>
            <a:round/>
            <a:headEnd/>
            <a:tailEnd type="arrow" w="med" len="med"/>
          </a:ln>
          <a:effectLst>
            <a:outerShdw blurRad="40000" dist="20000" dir="5400000" rotWithShape="0">
              <a:srgbClr val="000000">
                <a:alpha val="37999"/>
              </a:srgbClr>
            </a:outerShdw>
          </a:effectLst>
        </p:spPr>
      </p:cxnSp>
      <p:sp>
        <p:nvSpPr>
          <p:cNvPr id="12" name="TextBox 11"/>
          <p:cNvSpPr txBox="1">
            <a:spLocks noChangeArrowheads="1"/>
          </p:cNvSpPr>
          <p:nvPr/>
        </p:nvSpPr>
        <p:spPr bwMode="auto">
          <a:xfrm>
            <a:off x="2927350" y="4289425"/>
            <a:ext cx="1512888" cy="369888"/>
          </a:xfrm>
          <a:prstGeom prst="rect">
            <a:avLst/>
          </a:prstGeom>
          <a:noFill/>
          <a:ln w="9525">
            <a:noFill/>
            <a:miter lim="800000"/>
            <a:headEnd/>
            <a:tailEnd/>
          </a:ln>
        </p:spPr>
        <p:txBody>
          <a:bodyPr>
            <a:prstTxWarp prst="textNoShape">
              <a:avLst/>
            </a:prstTxWarp>
            <a:spAutoFit/>
          </a:bodyPr>
          <a:lstStyle/>
          <a:p>
            <a:r>
              <a:rPr lang="en-CA"/>
              <a:t>LD $line (X)</a:t>
            </a:r>
          </a:p>
        </p:txBody>
      </p:sp>
      <p:sp>
        <p:nvSpPr>
          <p:cNvPr id="13" name="TextBox 12"/>
          <p:cNvSpPr txBox="1">
            <a:spLocks noChangeArrowheads="1"/>
          </p:cNvSpPr>
          <p:nvPr/>
        </p:nvSpPr>
        <p:spPr bwMode="auto">
          <a:xfrm>
            <a:off x="2928939" y="2994025"/>
            <a:ext cx="1512887" cy="368300"/>
          </a:xfrm>
          <a:prstGeom prst="rect">
            <a:avLst/>
          </a:prstGeom>
          <a:noFill/>
          <a:ln w="9525">
            <a:noFill/>
            <a:miter lim="800000"/>
            <a:headEnd/>
            <a:tailEnd/>
          </a:ln>
        </p:spPr>
        <p:txBody>
          <a:bodyPr>
            <a:prstTxWarp prst="textNoShape">
              <a:avLst/>
            </a:prstTxWarp>
            <a:spAutoFit/>
          </a:bodyPr>
          <a:lstStyle/>
          <a:p>
            <a:r>
              <a:rPr lang="en-CA"/>
              <a:t>LD $line (X)</a:t>
            </a:r>
          </a:p>
        </p:txBody>
      </p:sp>
      <p:cxnSp>
        <p:nvCxnSpPr>
          <p:cNvPr id="14" name="Curved Connector 13"/>
          <p:cNvCxnSpPr>
            <a:cxnSpLocks noChangeShapeType="1"/>
          </p:cNvCxnSpPr>
          <p:nvPr/>
        </p:nvCxnSpPr>
        <p:spPr bwMode="auto">
          <a:xfrm rot="16200000" flipH="1">
            <a:off x="5952332" y="3412332"/>
            <a:ext cx="1727200" cy="649287"/>
          </a:xfrm>
          <a:prstGeom prst="curvedConnector3">
            <a:avLst>
              <a:gd name="adj1" fmla="val 50000"/>
            </a:avLst>
          </a:prstGeom>
          <a:noFill/>
          <a:ln w="63500">
            <a:solidFill>
              <a:schemeClr val="accent1"/>
            </a:solidFill>
            <a:round/>
            <a:headEnd/>
            <a:tailEnd type="arrow" w="med" len="med"/>
          </a:ln>
          <a:effectLst>
            <a:outerShdw blurRad="40000" dist="20000" dir="5400000" rotWithShape="0">
              <a:srgbClr val="000000">
                <a:alpha val="37999"/>
              </a:srgbClr>
            </a:outerShdw>
          </a:effectLst>
        </p:spPr>
      </p:cxnSp>
      <p:cxnSp>
        <p:nvCxnSpPr>
          <p:cNvPr id="15" name="Curved Connector 14"/>
          <p:cNvCxnSpPr>
            <a:cxnSpLocks noChangeShapeType="1"/>
          </p:cNvCxnSpPr>
          <p:nvPr/>
        </p:nvCxnSpPr>
        <p:spPr bwMode="auto">
          <a:xfrm rot="16200000" flipH="1">
            <a:off x="7716838" y="3411538"/>
            <a:ext cx="1727200" cy="647700"/>
          </a:xfrm>
          <a:prstGeom prst="curvedConnector3">
            <a:avLst>
              <a:gd name="adj1" fmla="val 50000"/>
            </a:avLst>
          </a:prstGeom>
          <a:noFill/>
          <a:ln w="63500">
            <a:solidFill>
              <a:schemeClr val="accent1"/>
            </a:solidFill>
            <a:round/>
            <a:headEnd/>
            <a:tailEnd type="arrow" w="med" len="med"/>
          </a:ln>
          <a:effectLst>
            <a:outerShdw blurRad="40000" dist="20000" dir="5400000" rotWithShape="0">
              <a:srgbClr val="000000">
                <a:alpha val="37999"/>
              </a:srgbClr>
            </a:outerShdw>
          </a:effectLst>
        </p:spPr>
      </p:cxnSp>
      <p:sp>
        <p:nvSpPr>
          <p:cNvPr id="16" name="TextBox 15"/>
          <p:cNvSpPr txBox="1">
            <a:spLocks noChangeArrowheads="1"/>
          </p:cNvSpPr>
          <p:nvPr/>
        </p:nvSpPr>
        <p:spPr bwMode="auto">
          <a:xfrm>
            <a:off x="8934450" y="4057650"/>
            <a:ext cx="1512888" cy="369888"/>
          </a:xfrm>
          <a:prstGeom prst="rect">
            <a:avLst/>
          </a:prstGeom>
          <a:noFill/>
          <a:ln w="9525">
            <a:noFill/>
            <a:miter lim="800000"/>
            <a:headEnd/>
            <a:tailEnd/>
          </a:ln>
        </p:spPr>
        <p:txBody>
          <a:bodyPr>
            <a:prstTxWarp prst="textNoShape">
              <a:avLst/>
            </a:prstTxWarp>
            <a:spAutoFit/>
          </a:bodyPr>
          <a:lstStyle/>
          <a:p>
            <a:r>
              <a:rPr lang="en-CA"/>
              <a:t>LD $line (X)</a:t>
            </a:r>
          </a:p>
        </p:txBody>
      </p:sp>
      <p:sp>
        <p:nvSpPr>
          <p:cNvPr id="17" name="TextBox 16"/>
          <p:cNvSpPr txBox="1">
            <a:spLocks noChangeArrowheads="1"/>
          </p:cNvSpPr>
          <p:nvPr/>
        </p:nvSpPr>
        <p:spPr bwMode="auto">
          <a:xfrm>
            <a:off x="6635750" y="2935289"/>
            <a:ext cx="1512888" cy="369887"/>
          </a:xfrm>
          <a:prstGeom prst="rect">
            <a:avLst/>
          </a:prstGeom>
          <a:noFill/>
          <a:ln w="9525">
            <a:noFill/>
            <a:miter lim="800000"/>
            <a:headEnd/>
            <a:tailEnd/>
          </a:ln>
        </p:spPr>
        <p:txBody>
          <a:bodyPr>
            <a:prstTxWarp prst="textNoShape">
              <a:avLst/>
            </a:prstTxWarp>
            <a:spAutoFit/>
          </a:bodyPr>
          <a:lstStyle/>
          <a:p>
            <a:r>
              <a:rPr lang="en-CA"/>
              <a:t>LD $line (X)</a:t>
            </a:r>
          </a:p>
        </p:txBody>
      </p:sp>
      <p:cxnSp>
        <p:nvCxnSpPr>
          <p:cNvPr id="21" name="Straight Connector 20"/>
          <p:cNvCxnSpPr>
            <a:cxnSpLocks noChangeShapeType="1"/>
          </p:cNvCxnSpPr>
          <p:nvPr/>
        </p:nvCxnSpPr>
        <p:spPr bwMode="auto">
          <a:xfrm>
            <a:off x="5664200" y="2195513"/>
            <a:ext cx="0" cy="4546600"/>
          </a:xfrm>
          <a:prstGeom prst="line">
            <a:avLst/>
          </a:prstGeom>
          <a:noFill/>
          <a:ln w="25400">
            <a:solidFill>
              <a:schemeClr val="accent1"/>
            </a:solidFill>
            <a:prstDash val="dash"/>
            <a:round/>
            <a:headEnd/>
            <a:tailEnd/>
          </a:ln>
          <a:effectLst>
            <a:outerShdw blurRad="40000" dist="20000" dir="5400000" rotWithShape="0">
              <a:srgbClr val="000000">
                <a:alpha val="37999"/>
              </a:srgbClr>
            </a:outerShdw>
          </a:effectLst>
        </p:spPr>
      </p:cxnSp>
      <p:sp>
        <p:nvSpPr>
          <p:cNvPr id="20" name="TextBox 19"/>
          <p:cNvSpPr txBox="1">
            <a:spLocks noChangeArrowheads="1"/>
          </p:cNvSpPr>
          <p:nvPr/>
        </p:nvSpPr>
        <p:spPr bwMode="auto">
          <a:xfrm>
            <a:off x="1782763" y="2543175"/>
            <a:ext cx="900112" cy="368300"/>
          </a:xfrm>
          <a:prstGeom prst="rect">
            <a:avLst/>
          </a:prstGeom>
          <a:noFill/>
          <a:ln w="9525">
            <a:noFill/>
            <a:miter lim="800000"/>
            <a:headEnd/>
            <a:tailEnd/>
          </a:ln>
        </p:spPr>
        <p:txBody>
          <a:bodyPr>
            <a:prstTxWarp prst="textNoShape">
              <a:avLst/>
            </a:prstTxWarp>
            <a:spAutoFit/>
          </a:bodyPr>
          <a:lstStyle/>
          <a:p>
            <a:r>
              <a:rPr lang="en-CA"/>
              <a:t>Wave</a:t>
            </a:r>
            <a:r>
              <a:rPr lang="en-CA" baseline="-25000"/>
              <a:t>0</a:t>
            </a:r>
          </a:p>
        </p:txBody>
      </p:sp>
      <p:sp>
        <p:nvSpPr>
          <p:cNvPr id="8" name="Explosion 1 7"/>
          <p:cNvSpPr>
            <a:spLocks noChangeArrowheads="1"/>
          </p:cNvSpPr>
          <p:nvPr/>
        </p:nvSpPr>
        <p:spPr bwMode="auto">
          <a:xfrm>
            <a:off x="3935414" y="4586289"/>
            <a:ext cx="936625" cy="555625"/>
          </a:xfrm>
          <a:prstGeom prst="irregularSeal1">
            <a:avLst/>
          </a:prstGeom>
          <a:gradFill rotWithShape="1">
            <a:gsLst>
              <a:gs pos="0">
                <a:srgbClr val="00204A"/>
              </a:gs>
              <a:gs pos="100000">
                <a:srgbClr val="B6BAC5"/>
              </a:gs>
            </a:gsLst>
            <a:lin ang="16200000"/>
          </a:gra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CA">
                <a:solidFill>
                  <a:srgbClr val="002040"/>
                </a:solidFill>
                <a:latin typeface="Arial" pitchFamily="-84" charset="0"/>
                <a:ea typeface="ＭＳ Ｐゴシック" pitchFamily="-100" charset="-128"/>
                <a:cs typeface="ＭＳ Ｐゴシック" pitchFamily="-100" charset="-128"/>
              </a:rPr>
              <a:t>Hit</a:t>
            </a:r>
          </a:p>
        </p:txBody>
      </p:sp>
      <p:sp>
        <p:nvSpPr>
          <p:cNvPr id="22" name="TextBox 21"/>
          <p:cNvSpPr txBox="1">
            <a:spLocks noChangeArrowheads="1"/>
          </p:cNvSpPr>
          <p:nvPr/>
        </p:nvSpPr>
        <p:spPr bwMode="auto">
          <a:xfrm>
            <a:off x="6042026" y="2371725"/>
            <a:ext cx="900113" cy="369888"/>
          </a:xfrm>
          <a:prstGeom prst="rect">
            <a:avLst/>
          </a:prstGeom>
          <a:noFill/>
          <a:ln w="9525">
            <a:noFill/>
            <a:miter lim="800000"/>
            <a:headEnd/>
            <a:tailEnd/>
          </a:ln>
        </p:spPr>
        <p:txBody>
          <a:bodyPr>
            <a:prstTxWarp prst="textNoShape">
              <a:avLst/>
            </a:prstTxWarp>
            <a:spAutoFit/>
          </a:bodyPr>
          <a:lstStyle/>
          <a:p>
            <a:r>
              <a:rPr lang="en-CA"/>
              <a:t>Wave</a:t>
            </a:r>
            <a:r>
              <a:rPr lang="en-CA" baseline="-25000"/>
              <a:t>0</a:t>
            </a:r>
          </a:p>
        </p:txBody>
      </p:sp>
      <p:sp>
        <p:nvSpPr>
          <p:cNvPr id="23" name="TextBox 22"/>
          <p:cNvSpPr txBox="1">
            <a:spLocks noChangeArrowheads="1"/>
          </p:cNvSpPr>
          <p:nvPr/>
        </p:nvSpPr>
        <p:spPr bwMode="auto">
          <a:xfrm>
            <a:off x="7878763" y="2371725"/>
            <a:ext cx="900112" cy="369888"/>
          </a:xfrm>
          <a:prstGeom prst="rect">
            <a:avLst/>
          </a:prstGeom>
          <a:noFill/>
          <a:ln w="9525">
            <a:noFill/>
            <a:miter lim="800000"/>
            <a:headEnd/>
            <a:tailEnd/>
          </a:ln>
        </p:spPr>
        <p:txBody>
          <a:bodyPr>
            <a:prstTxWarp prst="textNoShape">
              <a:avLst/>
            </a:prstTxWarp>
            <a:spAutoFit/>
          </a:bodyPr>
          <a:lstStyle/>
          <a:p>
            <a:r>
              <a:rPr lang="en-CA"/>
              <a:t>Wave</a:t>
            </a:r>
            <a:r>
              <a:rPr lang="en-CA" baseline="-25000"/>
              <a:t>1</a:t>
            </a:r>
          </a:p>
        </p:txBody>
      </p:sp>
      <p:sp>
        <p:nvSpPr>
          <p:cNvPr id="24" name="Explosion 1 23"/>
          <p:cNvSpPr>
            <a:spLocks noChangeArrowheads="1"/>
          </p:cNvSpPr>
          <p:nvPr/>
        </p:nvSpPr>
        <p:spPr bwMode="auto">
          <a:xfrm>
            <a:off x="8435976" y="4600576"/>
            <a:ext cx="936625" cy="555625"/>
          </a:xfrm>
          <a:prstGeom prst="irregularSeal1">
            <a:avLst/>
          </a:prstGeom>
          <a:gradFill rotWithShape="1">
            <a:gsLst>
              <a:gs pos="0">
                <a:srgbClr val="00204A"/>
              </a:gs>
              <a:gs pos="100000">
                <a:srgbClr val="B6BAC5"/>
              </a:gs>
            </a:gsLst>
            <a:lin ang="16200000"/>
          </a:gra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CA">
                <a:solidFill>
                  <a:srgbClr val="002040"/>
                </a:solidFill>
                <a:latin typeface="Arial" pitchFamily="-84" charset="0"/>
                <a:ea typeface="ＭＳ Ｐゴシック" pitchFamily="-100" charset="-128"/>
                <a:cs typeface="ＭＳ Ｐゴシック" pitchFamily="-100" charset="-128"/>
              </a:rPr>
              <a:t>Hit</a:t>
            </a:r>
          </a:p>
        </p:txBody>
      </p:sp>
      <p:sp>
        <p:nvSpPr>
          <p:cNvPr id="25" name="Slide Number Placeholder 24"/>
          <p:cNvSpPr>
            <a:spLocks noGrp="1"/>
          </p:cNvSpPr>
          <p:nvPr>
            <p:ph type="sldNum" sz="quarter" idx="12"/>
          </p:nvPr>
        </p:nvSpPr>
        <p:spPr/>
        <p:txBody>
          <a:bodyPr/>
          <a:lstStyle/>
          <a:p>
            <a:fld id="{F23EC47D-D5CA-A042-A8D0-C217E3EA6E2F}" type="slidenum">
              <a:rPr lang="en-US" smtClean="0"/>
              <a:t>35</a:t>
            </a:fld>
            <a:endParaRPr lang="en-US"/>
          </a:p>
        </p:txBody>
      </p:sp>
    </p:spTree>
    <p:extLst>
      <p:ext uri="{BB962C8B-B14F-4D97-AF65-F5344CB8AC3E}">
        <p14:creationId xmlns:p14="http://schemas.microsoft.com/office/powerpoint/2010/main" val="6531736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1" nodeType="clickEffect">
                                  <p:stCondLst>
                                    <p:cond delay="0"/>
                                  </p:stCondLst>
                                  <p:childTnLst>
                                    <p:animMotion origin="layout" path="M -4.72222E-6 -3.7037E-7 L -4.72222E-6 0.30903 " pathEditMode="relative" rAng="0" ptsTypes="AA">
                                      <p:cBhvr>
                                        <p:cTn id="22" dur="2000" fill="hold"/>
                                        <p:tgtEl>
                                          <p:spTgt spid="13"/>
                                        </p:tgtEl>
                                        <p:attrNameLst>
                                          <p:attrName>ppt_x</p:attrName>
                                          <p:attrName>ppt_y</p:attrName>
                                        </p:attrNameLst>
                                      </p:cBhvr>
                                      <p:rCtr x="0" y="154"/>
                                    </p:animMotion>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1" nodeType="clickEffect">
                                  <p:stCondLst>
                                    <p:cond delay="0"/>
                                  </p:stCondLst>
                                  <p:childTnLst>
                                    <p:animMotion origin="layout" path="M -1.11111E-6 7.40741E-7 L -1.11111E-6 0.06782 " pathEditMode="relative" rAng="0" ptsTypes="AA">
                                      <p:cBhvr>
                                        <p:cTn id="31" dur="2000" fill="hold"/>
                                        <p:tgtEl>
                                          <p:spTgt spid="12"/>
                                        </p:tgtEl>
                                        <p:attrNameLst>
                                          <p:attrName>ppt_x</p:attrName>
                                          <p:attrName>ppt_y</p:attrName>
                                        </p:attrNameLst>
                                      </p:cBhvr>
                                      <p:rCtr x="0" y="34"/>
                                    </p:animMotion>
                                  </p:childTnLst>
                                </p:cTn>
                              </p:par>
                            </p:childTnLst>
                          </p:cTn>
                        </p:par>
                        <p:par>
                          <p:cTn id="32" fill="hold">
                            <p:stCondLst>
                              <p:cond delay="2000"/>
                            </p:stCondLst>
                            <p:childTnLst>
                              <p:par>
                                <p:cTn id="33" presetID="1" presetClass="entr" presetSubtype="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fade">
                                      <p:cBhvr>
                                        <p:cTn id="50" dur="500"/>
                                        <p:tgtEl>
                                          <p:spTgt spid="1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500"/>
                                        <p:tgtEl>
                                          <p:spTgt spid="1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par>
                                <p:cTn id="57" presetID="10" presetClass="entr" presetSubtype="0" fill="hold"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fade">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grpId="1" nodeType="clickEffect">
                                  <p:stCondLst>
                                    <p:cond delay="0"/>
                                  </p:stCondLst>
                                  <p:childTnLst>
                                    <p:animMotion origin="layout" path="M 3.33333E-6 -3.7037E-6 L 0.06302 0.34051 " pathEditMode="relative" rAng="0" ptsTypes="AA">
                                      <p:cBhvr>
                                        <p:cTn id="63" dur="2000" fill="hold"/>
                                        <p:tgtEl>
                                          <p:spTgt spid="17"/>
                                        </p:tgtEl>
                                        <p:attrNameLst>
                                          <p:attrName>ppt_x</p:attrName>
                                          <p:attrName>ppt_y</p:attrName>
                                        </p:attrNameLst>
                                      </p:cBhvr>
                                      <p:rCtr x="31" y="170"/>
                                    </p:animMotion>
                                  </p:childTnLst>
                                </p:cTn>
                              </p:par>
                              <p:par>
                                <p:cTn id="64" presetID="10" presetClass="entr" presetSubtype="0"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500"/>
                                        <p:tgtEl>
                                          <p:spTgt spid="2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path" presetSubtype="0" accel="50000" decel="50000" fill="hold" grpId="1" nodeType="clickEffect">
                                  <p:stCondLst>
                                    <p:cond delay="0"/>
                                  </p:stCondLst>
                                  <p:childTnLst>
                                    <p:animMotion origin="layout" path="M 4.44444E-6 3.7037E-7 L -0.17257 0.11829 " pathEditMode="relative" rAng="0" ptsTypes="AA">
                                      <p:cBhvr>
                                        <p:cTn id="73" dur="2000" fill="hold"/>
                                        <p:tgtEl>
                                          <p:spTgt spid="16"/>
                                        </p:tgtEl>
                                        <p:attrNameLst>
                                          <p:attrName>ppt_x</p:attrName>
                                          <p:attrName>ppt_y</p:attrName>
                                        </p:attrNameLst>
                                      </p:cBhvr>
                                      <p:rCtr x="-86" y="59"/>
                                    </p:animMotion>
                                  </p:childTnLst>
                                </p:cTn>
                              </p:par>
                            </p:childTnLst>
                          </p:cTn>
                        </p:par>
                        <p:par>
                          <p:cTn id="74" fill="hold">
                            <p:stCondLst>
                              <p:cond delay="2000"/>
                            </p:stCondLst>
                            <p:childTnLst>
                              <p:par>
                                <p:cTn id="75" presetID="1" presetClass="entr" presetSubtype="0" fill="hold" grpId="0" nodeType="afterEffect">
                                  <p:stCondLst>
                                    <p:cond delay="0"/>
                                  </p:stCondLst>
                                  <p:childTnLst>
                                    <p:set>
                                      <p:cBhvr>
                                        <p:cTn id="76" dur="1" fill="hold">
                                          <p:stCondLst>
                                            <p:cond delay="0"/>
                                          </p:stCondLst>
                                        </p:cTn>
                                        <p:tgtEl>
                                          <p:spTgt spid="2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fade">
                                      <p:cBhvr>
                                        <p:cTn id="8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3" grpId="0"/>
      <p:bldP spid="5" grpId="0"/>
      <p:bldP spid="12" grpId="0"/>
      <p:bldP spid="12" grpId="1"/>
      <p:bldP spid="13" grpId="0"/>
      <p:bldP spid="13" grpId="1"/>
      <p:bldP spid="16" grpId="0"/>
      <p:bldP spid="16" grpId="1"/>
      <p:bldP spid="17" grpId="0"/>
      <p:bldP spid="17" grpId="1"/>
      <p:bldP spid="20" grpId="0"/>
      <p:bldP spid="8" grpId="0" animBg="1"/>
      <p:bldP spid="22" grpId="0"/>
      <p:bldP spid="23" grpId="0"/>
      <p:bldP spid="2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AutoShape 4"/>
          <p:cNvSpPr>
            <a:spLocks noChangeAspect="1" noChangeArrowheads="1" noTextEdit="1"/>
          </p:cNvSpPr>
          <p:nvPr/>
        </p:nvSpPr>
        <p:spPr bwMode="auto">
          <a:xfrm>
            <a:off x="3000375" y="1679576"/>
            <a:ext cx="5486400" cy="4302125"/>
          </a:xfrm>
          <a:prstGeom prst="rect">
            <a:avLst/>
          </a:prstGeom>
          <a:noFill/>
          <a:ln w="9525">
            <a:noFill/>
            <a:miter lim="800000"/>
            <a:headEnd/>
            <a:tailEnd/>
          </a:ln>
        </p:spPr>
        <p:txBody>
          <a:bodyPr>
            <a:prstTxWarp prst="textNoShape">
              <a:avLst/>
            </a:prstTxWarp>
          </a:bodyPr>
          <a:lstStyle/>
          <a:p>
            <a:endParaRPr lang="en-US"/>
          </a:p>
        </p:txBody>
      </p:sp>
      <p:sp>
        <p:nvSpPr>
          <p:cNvPr id="7" name="Freeform 6"/>
          <p:cNvSpPr>
            <a:spLocks noEditPoints="1"/>
          </p:cNvSpPr>
          <p:nvPr/>
        </p:nvSpPr>
        <p:spPr bwMode="auto">
          <a:xfrm>
            <a:off x="3881438" y="2011364"/>
            <a:ext cx="4310062" cy="2759075"/>
          </a:xfrm>
          <a:custGeom>
            <a:avLst/>
            <a:gdLst>
              <a:gd name="T0" fmla="*/ 2147483647 w 2715"/>
              <a:gd name="T1" fmla="*/ 2147483647 h 1738"/>
              <a:gd name="T2" fmla="*/ 2147483647 w 2715"/>
              <a:gd name="T3" fmla="*/ 2147483647 h 1738"/>
              <a:gd name="T4" fmla="*/ 2147483647 w 2715"/>
              <a:gd name="T5" fmla="*/ 2147483647 h 1738"/>
              <a:gd name="T6" fmla="*/ 2147483647 w 2715"/>
              <a:gd name="T7" fmla="*/ 2147483647 h 1738"/>
              <a:gd name="T8" fmla="*/ 2147483647 w 2715"/>
              <a:gd name="T9" fmla="*/ 2147483647 h 1738"/>
              <a:gd name="T10" fmla="*/ 2147483647 w 2715"/>
              <a:gd name="T11" fmla="*/ 2147483647 h 1738"/>
              <a:gd name="T12" fmla="*/ 2147483647 w 2715"/>
              <a:gd name="T13" fmla="*/ 2147483647 h 1738"/>
              <a:gd name="T14" fmla="*/ 2147483647 w 2715"/>
              <a:gd name="T15" fmla="*/ 2147483647 h 1738"/>
              <a:gd name="T16" fmla="*/ 2147483647 w 2715"/>
              <a:gd name="T17" fmla="*/ 2147483647 h 1738"/>
              <a:gd name="T18" fmla="*/ 2147483647 w 2715"/>
              <a:gd name="T19" fmla="*/ 2147483647 h 1738"/>
              <a:gd name="T20" fmla="*/ 2147483647 w 2715"/>
              <a:gd name="T21" fmla="*/ 2147483647 h 1738"/>
              <a:gd name="T22" fmla="*/ 2147483647 w 2715"/>
              <a:gd name="T23" fmla="*/ 2147483647 h 1738"/>
              <a:gd name="T24" fmla="*/ 2147483647 w 2715"/>
              <a:gd name="T25" fmla="*/ 2147483647 h 1738"/>
              <a:gd name="T26" fmla="*/ 2147483647 w 2715"/>
              <a:gd name="T27" fmla="*/ 2147483647 h 1738"/>
              <a:gd name="T28" fmla="*/ 2147483647 w 2715"/>
              <a:gd name="T29" fmla="*/ 2147483647 h 1738"/>
              <a:gd name="T30" fmla="*/ 2147483647 w 2715"/>
              <a:gd name="T31" fmla="*/ 2147483647 h 1738"/>
              <a:gd name="T32" fmla="*/ 2147483647 w 2715"/>
              <a:gd name="T33" fmla="*/ 2147483647 h 1738"/>
              <a:gd name="T34" fmla="*/ 2147483647 w 2715"/>
              <a:gd name="T35" fmla="*/ 2147483647 h 1738"/>
              <a:gd name="T36" fmla="*/ 2147483647 w 2715"/>
              <a:gd name="T37" fmla="*/ 2147483647 h 1738"/>
              <a:gd name="T38" fmla="*/ 2147483647 w 2715"/>
              <a:gd name="T39" fmla="*/ 2147483647 h 1738"/>
              <a:gd name="T40" fmla="*/ 2147483647 w 2715"/>
              <a:gd name="T41" fmla="*/ 2147483647 h 1738"/>
              <a:gd name="T42" fmla="*/ 2147483647 w 2715"/>
              <a:gd name="T43" fmla="*/ 2147483647 h 1738"/>
              <a:gd name="T44" fmla="*/ 2147483647 w 2715"/>
              <a:gd name="T45" fmla="*/ 2147483647 h 1738"/>
              <a:gd name="T46" fmla="*/ 2147483647 w 2715"/>
              <a:gd name="T47" fmla="*/ 2147483647 h 1738"/>
              <a:gd name="T48" fmla="*/ 2147483647 w 2715"/>
              <a:gd name="T49" fmla="*/ 2147483647 h 1738"/>
              <a:gd name="T50" fmla="*/ 2147483647 w 2715"/>
              <a:gd name="T51" fmla="*/ 2147483647 h 1738"/>
              <a:gd name="T52" fmla="*/ 2147483647 w 2715"/>
              <a:gd name="T53" fmla="*/ 2147483647 h 1738"/>
              <a:gd name="T54" fmla="*/ 2147483647 w 2715"/>
              <a:gd name="T55" fmla="*/ 2147483647 h 1738"/>
              <a:gd name="T56" fmla="*/ 2147483647 w 2715"/>
              <a:gd name="T57" fmla="*/ 2147483647 h 1738"/>
              <a:gd name="T58" fmla="*/ 2147483647 w 2715"/>
              <a:gd name="T59" fmla="*/ 2147483647 h 1738"/>
              <a:gd name="T60" fmla="*/ 2147483647 w 2715"/>
              <a:gd name="T61" fmla="*/ 2147483647 h 1738"/>
              <a:gd name="T62" fmla="*/ 0 w 2715"/>
              <a:gd name="T63" fmla="*/ 2147483647 h 1738"/>
              <a:gd name="T64" fmla="*/ 2147483647 w 2715"/>
              <a:gd name="T65" fmla="*/ 2147483647 h 1738"/>
              <a:gd name="T66" fmla="*/ 2147483647 w 2715"/>
              <a:gd name="T67" fmla="*/ 2147483647 h 1738"/>
              <a:gd name="T68" fmla="*/ 2147483647 w 2715"/>
              <a:gd name="T69" fmla="*/ 2147483647 h 1738"/>
              <a:gd name="T70" fmla="*/ 2147483647 w 2715"/>
              <a:gd name="T71" fmla="*/ 2147483647 h 1738"/>
              <a:gd name="T72" fmla="*/ 2147483647 w 2715"/>
              <a:gd name="T73" fmla="*/ 2147483647 h 1738"/>
              <a:gd name="T74" fmla="*/ 2147483647 w 2715"/>
              <a:gd name="T75" fmla="*/ 2147483647 h 1738"/>
              <a:gd name="T76" fmla="*/ 2147483647 w 2715"/>
              <a:gd name="T77" fmla="*/ 2147483647 h 1738"/>
              <a:gd name="T78" fmla="*/ 2147483647 w 2715"/>
              <a:gd name="T79" fmla="*/ 2147483647 h 1738"/>
              <a:gd name="T80" fmla="*/ 2147483647 w 2715"/>
              <a:gd name="T81" fmla="*/ 2147483647 h 1738"/>
              <a:gd name="T82" fmla="*/ 2147483647 w 2715"/>
              <a:gd name="T83" fmla="*/ 2147483647 h 1738"/>
              <a:gd name="T84" fmla="*/ 2147483647 w 2715"/>
              <a:gd name="T85" fmla="*/ 2147483647 h 1738"/>
              <a:gd name="T86" fmla="*/ 2147483647 w 2715"/>
              <a:gd name="T87" fmla="*/ 2147483647 h 1738"/>
              <a:gd name="T88" fmla="*/ 2147483647 w 2715"/>
              <a:gd name="T89" fmla="*/ 2147483647 h 1738"/>
              <a:gd name="T90" fmla="*/ 2147483647 w 2715"/>
              <a:gd name="T91" fmla="*/ 2147483647 h 1738"/>
              <a:gd name="T92" fmla="*/ 2147483647 w 2715"/>
              <a:gd name="T93" fmla="*/ 2147483647 h 1738"/>
              <a:gd name="T94" fmla="*/ 2147483647 w 2715"/>
              <a:gd name="T95" fmla="*/ 2147483647 h 1738"/>
              <a:gd name="T96" fmla="*/ 2147483647 w 2715"/>
              <a:gd name="T97" fmla="*/ 2147483647 h 1738"/>
              <a:gd name="T98" fmla="*/ 2147483647 w 2715"/>
              <a:gd name="T99" fmla="*/ 2147483647 h 1738"/>
              <a:gd name="T100" fmla="*/ 2147483647 w 2715"/>
              <a:gd name="T101" fmla="*/ 2147483647 h 1738"/>
              <a:gd name="T102" fmla="*/ 2147483647 w 2715"/>
              <a:gd name="T103" fmla="*/ 2147483647 h 1738"/>
              <a:gd name="T104" fmla="*/ 2147483647 w 2715"/>
              <a:gd name="T105" fmla="*/ 2147483647 h 1738"/>
              <a:gd name="T106" fmla="*/ 2147483647 w 2715"/>
              <a:gd name="T107" fmla="*/ 2147483647 h 1738"/>
              <a:gd name="T108" fmla="*/ 2147483647 w 2715"/>
              <a:gd name="T109" fmla="*/ 0 h 1738"/>
              <a:gd name="T110" fmla="*/ 2147483647 w 2715"/>
              <a:gd name="T111" fmla="*/ 0 h 1738"/>
              <a:gd name="T112" fmla="*/ 2147483647 w 2715"/>
              <a:gd name="T113" fmla="*/ 2147483647 h 1738"/>
              <a:gd name="T114" fmla="*/ 2147483647 w 2715"/>
              <a:gd name="T115" fmla="*/ 0 h 1738"/>
              <a:gd name="T116" fmla="*/ 2147483647 w 2715"/>
              <a:gd name="T117" fmla="*/ 2147483647 h 1738"/>
              <a:gd name="T118" fmla="*/ 2147483647 w 2715"/>
              <a:gd name="T119" fmla="*/ 0 h 1738"/>
              <a:gd name="T120" fmla="*/ 2147483647 w 2715"/>
              <a:gd name="T121" fmla="*/ 0 h 1738"/>
              <a:gd name="T122" fmla="*/ 2147483647 w 2715"/>
              <a:gd name="T123" fmla="*/ 2147483647 h 1738"/>
              <a:gd name="T124" fmla="*/ 2147483647 w 2715"/>
              <a:gd name="T125" fmla="*/ 0 h 173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715"/>
              <a:gd name="T190" fmla="*/ 0 h 1738"/>
              <a:gd name="T191" fmla="*/ 2715 w 2715"/>
              <a:gd name="T192" fmla="*/ 1738 h 173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715" h="1738">
                <a:moveTo>
                  <a:pt x="0" y="1732"/>
                </a:moveTo>
                <a:lnTo>
                  <a:pt x="23" y="1732"/>
                </a:lnTo>
                <a:lnTo>
                  <a:pt x="23" y="1738"/>
                </a:lnTo>
                <a:lnTo>
                  <a:pt x="0" y="1738"/>
                </a:lnTo>
                <a:lnTo>
                  <a:pt x="0" y="1732"/>
                </a:lnTo>
                <a:close/>
                <a:moveTo>
                  <a:pt x="40" y="1732"/>
                </a:moveTo>
                <a:lnTo>
                  <a:pt x="63" y="1732"/>
                </a:lnTo>
                <a:lnTo>
                  <a:pt x="63" y="1738"/>
                </a:lnTo>
                <a:lnTo>
                  <a:pt x="40" y="1738"/>
                </a:lnTo>
                <a:lnTo>
                  <a:pt x="40" y="1732"/>
                </a:lnTo>
                <a:close/>
                <a:moveTo>
                  <a:pt x="80" y="1732"/>
                </a:moveTo>
                <a:lnTo>
                  <a:pt x="103" y="1732"/>
                </a:lnTo>
                <a:lnTo>
                  <a:pt x="103" y="1738"/>
                </a:lnTo>
                <a:lnTo>
                  <a:pt x="80" y="1738"/>
                </a:lnTo>
                <a:lnTo>
                  <a:pt x="80" y="1732"/>
                </a:lnTo>
                <a:close/>
                <a:moveTo>
                  <a:pt x="120" y="1732"/>
                </a:moveTo>
                <a:lnTo>
                  <a:pt x="143" y="1732"/>
                </a:lnTo>
                <a:lnTo>
                  <a:pt x="143" y="1738"/>
                </a:lnTo>
                <a:lnTo>
                  <a:pt x="120" y="1738"/>
                </a:lnTo>
                <a:lnTo>
                  <a:pt x="120" y="1732"/>
                </a:lnTo>
                <a:close/>
                <a:moveTo>
                  <a:pt x="161" y="1732"/>
                </a:moveTo>
                <a:lnTo>
                  <a:pt x="184" y="1732"/>
                </a:lnTo>
                <a:lnTo>
                  <a:pt x="184" y="1738"/>
                </a:lnTo>
                <a:lnTo>
                  <a:pt x="161" y="1738"/>
                </a:lnTo>
                <a:lnTo>
                  <a:pt x="161" y="1732"/>
                </a:lnTo>
                <a:close/>
                <a:moveTo>
                  <a:pt x="201" y="1732"/>
                </a:moveTo>
                <a:lnTo>
                  <a:pt x="224" y="1732"/>
                </a:lnTo>
                <a:lnTo>
                  <a:pt x="224" y="1738"/>
                </a:lnTo>
                <a:lnTo>
                  <a:pt x="201" y="1738"/>
                </a:lnTo>
                <a:lnTo>
                  <a:pt x="201" y="1732"/>
                </a:lnTo>
                <a:close/>
                <a:moveTo>
                  <a:pt x="241" y="1732"/>
                </a:moveTo>
                <a:lnTo>
                  <a:pt x="264" y="1732"/>
                </a:lnTo>
                <a:lnTo>
                  <a:pt x="264" y="1738"/>
                </a:lnTo>
                <a:lnTo>
                  <a:pt x="241" y="1738"/>
                </a:lnTo>
                <a:lnTo>
                  <a:pt x="241" y="1732"/>
                </a:lnTo>
                <a:close/>
                <a:moveTo>
                  <a:pt x="281" y="1732"/>
                </a:moveTo>
                <a:lnTo>
                  <a:pt x="304" y="1732"/>
                </a:lnTo>
                <a:lnTo>
                  <a:pt x="304" y="1738"/>
                </a:lnTo>
                <a:lnTo>
                  <a:pt x="281" y="1738"/>
                </a:lnTo>
                <a:lnTo>
                  <a:pt x="281" y="1732"/>
                </a:lnTo>
                <a:close/>
                <a:moveTo>
                  <a:pt x="321" y="1732"/>
                </a:moveTo>
                <a:lnTo>
                  <a:pt x="344" y="1732"/>
                </a:lnTo>
                <a:lnTo>
                  <a:pt x="344" y="1738"/>
                </a:lnTo>
                <a:lnTo>
                  <a:pt x="321" y="1738"/>
                </a:lnTo>
                <a:lnTo>
                  <a:pt x="321" y="1732"/>
                </a:lnTo>
                <a:close/>
                <a:moveTo>
                  <a:pt x="362" y="1732"/>
                </a:moveTo>
                <a:lnTo>
                  <a:pt x="385" y="1732"/>
                </a:lnTo>
                <a:lnTo>
                  <a:pt x="385" y="1738"/>
                </a:lnTo>
                <a:lnTo>
                  <a:pt x="362" y="1738"/>
                </a:lnTo>
                <a:lnTo>
                  <a:pt x="362" y="1732"/>
                </a:lnTo>
                <a:close/>
                <a:moveTo>
                  <a:pt x="402" y="1732"/>
                </a:moveTo>
                <a:lnTo>
                  <a:pt x="425" y="1732"/>
                </a:lnTo>
                <a:lnTo>
                  <a:pt x="425" y="1738"/>
                </a:lnTo>
                <a:lnTo>
                  <a:pt x="402" y="1738"/>
                </a:lnTo>
                <a:lnTo>
                  <a:pt x="402" y="1732"/>
                </a:lnTo>
                <a:close/>
                <a:moveTo>
                  <a:pt x="442" y="1732"/>
                </a:moveTo>
                <a:lnTo>
                  <a:pt x="465" y="1732"/>
                </a:lnTo>
                <a:lnTo>
                  <a:pt x="465" y="1738"/>
                </a:lnTo>
                <a:lnTo>
                  <a:pt x="442" y="1738"/>
                </a:lnTo>
                <a:lnTo>
                  <a:pt x="442" y="1732"/>
                </a:lnTo>
                <a:close/>
                <a:moveTo>
                  <a:pt x="482" y="1732"/>
                </a:moveTo>
                <a:lnTo>
                  <a:pt x="505" y="1732"/>
                </a:lnTo>
                <a:lnTo>
                  <a:pt x="505" y="1738"/>
                </a:lnTo>
                <a:lnTo>
                  <a:pt x="482" y="1738"/>
                </a:lnTo>
                <a:lnTo>
                  <a:pt x="482" y="1732"/>
                </a:lnTo>
                <a:close/>
                <a:moveTo>
                  <a:pt x="523" y="1732"/>
                </a:moveTo>
                <a:lnTo>
                  <a:pt x="546" y="1732"/>
                </a:lnTo>
                <a:lnTo>
                  <a:pt x="546" y="1738"/>
                </a:lnTo>
                <a:lnTo>
                  <a:pt x="523" y="1738"/>
                </a:lnTo>
                <a:lnTo>
                  <a:pt x="523" y="1732"/>
                </a:lnTo>
                <a:close/>
                <a:moveTo>
                  <a:pt x="563" y="1732"/>
                </a:moveTo>
                <a:lnTo>
                  <a:pt x="586" y="1732"/>
                </a:lnTo>
                <a:lnTo>
                  <a:pt x="586" y="1738"/>
                </a:lnTo>
                <a:lnTo>
                  <a:pt x="563" y="1738"/>
                </a:lnTo>
                <a:lnTo>
                  <a:pt x="563" y="1732"/>
                </a:lnTo>
                <a:close/>
                <a:moveTo>
                  <a:pt x="603" y="1732"/>
                </a:moveTo>
                <a:lnTo>
                  <a:pt x="626" y="1732"/>
                </a:lnTo>
                <a:lnTo>
                  <a:pt x="626" y="1738"/>
                </a:lnTo>
                <a:lnTo>
                  <a:pt x="603" y="1738"/>
                </a:lnTo>
                <a:lnTo>
                  <a:pt x="603" y="1732"/>
                </a:lnTo>
                <a:close/>
                <a:moveTo>
                  <a:pt x="643" y="1732"/>
                </a:moveTo>
                <a:lnTo>
                  <a:pt x="666" y="1732"/>
                </a:lnTo>
                <a:lnTo>
                  <a:pt x="666" y="1738"/>
                </a:lnTo>
                <a:lnTo>
                  <a:pt x="643" y="1738"/>
                </a:lnTo>
                <a:lnTo>
                  <a:pt x="643" y="1732"/>
                </a:lnTo>
                <a:close/>
                <a:moveTo>
                  <a:pt x="684" y="1732"/>
                </a:moveTo>
                <a:lnTo>
                  <a:pt x="706" y="1732"/>
                </a:lnTo>
                <a:lnTo>
                  <a:pt x="706" y="1738"/>
                </a:lnTo>
                <a:lnTo>
                  <a:pt x="684" y="1738"/>
                </a:lnTo>
                <a:lnTo>
                  <a:pt x="684" y="1732"/>
                </a:lnTo>
                <a:close/>
                <a:moveTo>
                  <a:pt x="724" y="1732"/>
                </a:moveTo>
                <a:lnTo>
                  <a:pt x="747" y="1732"/>
                </a:lnTo>
                <a:lnTo>
                  <a:pt x="747" y="1738"/>
                </a:lnTo>
                <a:lnTo>
                  <a:pt x="724" y="1738"/>
                </a:lnTo>
                <a:lnTo>
                  <a:pt x="724" y="1732"/>
                </a:lnTo>
                <a:close/>
                <a:moveTo>
                  <a:pt x="764" y="1732"/>
                </a:moveTo>
                <a:lnTo>
                  <a:pt x="787" y="1732"/>
                </a:lnTo>
                <a:lnTo>
                  <a:pt x="787" y="1738"/>
                </a:lnTo>
                <a:lnTo>
                  <a:pt x="764" y="1738"/>
                </a:lnTo>
                <a:lnTo>
                  <a:pt x="764" y="1732"/>
                </a:lnTo>
                <a:close/>
                <a:moveTo>
                  <a:pt x="804" y="1732"/>
                </a:moveTo>
                <a:lnTo>
                  <a:pt x="827" y="1732"/>
                </a:lnTo>
                <a:lnTo>
                  <a:pt x="827" y="1738"/>
                </a:lnTo>
                <a:lnTo>
                  <a:pt x="804" y="1738"/>
                </a:lnTo>
                <a:lnTo>
                  <a:pt x="804" y="1732"/>
                </a:lnTo>
                <a:close/>
                <a:moveTo>
                  <a:pt x="844" y="1732"/>
                </a:moveTo>
                <a:lnTo>
                  <a:pt x="867" y="1732"/>
                </a:lnTo>
                <a:lnTo>
                  <a:pt x="867" y="1738"/>
                </a:lnTo>
                <a:lnTo>
                  <a:pt x="844" y="1738"/>
                </a:lnTo>
                <a:lnTo>
                  <a:pt x="844" y="1732"/>
                </a:lnTo>
                <a:close/>
                <a:moveTo>
                  <a:pt x="885" y="1732"/>
                </a:moveTo>
                <a:lnTo>
                  <a:pt x="908" y="1732"/>
                </a:lnTo>
                <a:lnTo>
                  <a:pt x="908" y="1738"/>
                </a:lnTo>
                <a:lnTo>
                  <a:pt x="885" y="1738"/>
                </a:lnTo>
                <a:lnTo>
                  <a:pt x="885" y="1732"/>
                </a:lnTo>
                <a:close/>
                <a:moveTo>
                  <a:pt x="925" y="1732"/>
                </a:moveTo>
                <a:lnTo>
                  <a:pt x="948" y="1732"/>
                </a:lnTo>
                <a:lnTo>
                  <a:pt x="948" y="1738"/>
                </a:lnTo>
                <a:lnTo>
                  <a:pt x="925" y="1738"/>
                </a:lnTo>
                <a:lnTo>
                  <a:pt x="925" y="1732"/>
                </a:lnTo>
                <a:close/>
                <a:moveTo>
                  <a:pt x="965" y="1732"/>
                </a:moveTo>
                <a:lnTo>
                  <a:pt x="988" y="1732"/>
                </a:lnTo>
                <a:lnTo>
                  <a:pt x="988" y="1738"/>
                </a:lnTo>
                <a:lnTo>
                  <a:pt x="965" y="1738"/>
                </a:lnTo>
                <a:lnTo>
                  <a:pt x="965" y="1732"/>
                </a:lnTo>
                <a:close/>
                <a:moveTo>
                  <a:pt x="1005" y="1732"/>
                </a:moveTo>
                <a:lnTo>
                  <a:pt x="1028" y="1732"/>
                </a:lnTo>
                <a:lnTo>
                  <a:pt x="1028" y="1738"/>
                </a:lnTo>
                <a:lnTo>
                  <a:pt x="1005" y="1738"/>
                </a:lnTo>
                <a:lnTo>
                  <a:pt x="1005" y="1732"/>
                </a:lnTo>
                <a:close/>
                <a:moveTo>
                  <a:pt x="1046" y="1732"/>
                </a:moveTo>
                <a:lnTo>
                  <a:pt x="1069" y="1732"/>
                </a:lnTo>
                <a:lnTo>
                  <a:pt x="1069" y="1738"/>
                </a:lnTo>
                <a:lnTo>
                  <a:pt x="1046" y="1738"/>
                </a:lnTo>
                <a:lnTo>
                  <a:pt x="1046" y="1732"/>
                </a:lnTo>
                <a:close/>
                <a:moveTo>
                  <a:pt x="1086" y="1732"/>
                </a:moveTo>
                <a:lnTo>
                  <a:pt x="1109" y="1732"/>
                </a:lnTo>
                <a:lnTo>
                  <a:pt x="1109" y="1738"/>
                </a:lnTo>
                <a:lnTo>
                  <a:pt x="1086" y="1738"/>
                </a:lnTo>
                <a:lnTo>
                  <a:pt x="1086" y="1732"/>
                </a:lnTo>
                <a:close/>
                <a:moveTo>
                  <a:pt x="1126" y="1732"/>
                </a:moveTo>
                <a:lnTo>
                  <a:pt x="1149" y="1732"/>
                </a:lnTo>
                <a:lnTo>
                  <a:pt x="1149" y="1738"/>
                </a:lnTo>
                <a:lnTo>
                  <a:pt x="1126" y="1738"/>
                </a:lnTo>
                <a:lnTo>
                  <a:pt x="1126" y="1732"/>
                </a:lnTo>
                <a:close/>
                <a:moveTo>
                  <a:pt x="1166" y="1732"/>
                </a:moveTo>
                <a:lnTo>
                  <a:pt x="1189" y="1732"/>
                </a:lnTo>
                <a:lnTo>
                  <a:pt x="1189" y="1738"/>
                </a:lnTo>
                <a:lnTo>
                  <a:pt x="1166" y="1738"/>
                </a:lnTo>
                <a:lnTo>
                  <a:pt x="1166" y="1732"/>
                </a:lnTo>
                <a:close/>
                <a:moveTo>
                  <a:pt x="1206" y="1732"/>
                </a:moveTo>
                <a:lnTo>
                  <a:pt x="1229" y="1732"/>
                </a:lnTo>
                <a:lnTo>
                  <a:pt x="1229" y="1738"/>
                </a:lnTo>
                <a:lnTo>
                  <a:pt x="1206" y="1738"/>
                </a:lnTo>
                <a:lnTo>
                  <a:pt x="1206" y="1732"/>
                </a:lnTo>
                <a:close/>
                <a:moveTo>
                  <a:pt x="1247" y="1732"/>
                </a:moveTo>
                <a:lnTo>
                  <a:pt x="1270" y="1732"/>
                </a:lnTo>
                <a:lnTo>
                  <a:pt x="1270" y="1738"/>
                </a:lnTo>
                <a:lnTo>
                  <a:pt x="1247" y="1738"/>
                </a:lnTo>
                <a:lnTo>
                  <a:pt x="1247" y="1732"/>
                </a:lnTo>
                <a:close/>
                <a:moveTo>
                  <a:pt x="1287" y="1732"/>
                </a:moveTo>
                <a:lnTo>
                  <a:pt x="1310" y="1732"/>
                </a:lnTo>
                <a:lnTo>
                  <a:pt x="1310" y="1738"/>
                </a:lnTo>
                <a:lnTo>
                  <a:pt x="1287" y="1738"/>
                </a:lnTo>
                <a:lnTo>
                  <a:pt x="1287" y="1732"/>
                </a:lnTo>
                <a:close/>
                <a:moveTo>
                  <a:pt x="1327" y="1732"/>
                </a:moveTo>
                <a:lnTo>
                  <a:pt x="1350" y="1732"/>
                </a:lnTo>
                <a:lnTo>
                  <a:pt x="1350" y="1738"/>
                </a:lnTo>
                <a:lnTo>
                  <a:pt x="1327" y="1738"/>
                </a:lnTo>
                <a:lnTo>
                  <a:pt x="1327" y="1732"/>
                </a:lnTo>
                <a:close/>
                <a:moveTo>
                  <a:pt x="1367" y="1732"/>
                </a:moveTo>
                <a:lnTo>
                  <a:pt x="1390" y="1732"/>
                </a:lnTo>
                <a:lnTo>
                  <a:pt x="1390" y="1738"/>
                </a:lnTo>
                <a:lnTo>
                  <a:pt x="1367" y="1738"/>
                </a:lnTo>
                <a:lnTo>
                  <a:pt x="1367" y="1732"/>
                </a:lnTo>
                <a:close/>
                <a:moveTo>
                  <a:pt x="1408" y="1732"/>
                </a:moveTo>
                <a:lnTo>
                  <a:pt x="1431" y="1732"/>
                </a:lnTo>
                <a:lnTo>
                  <a:pt x="1431" y="1738"/>
                </a:lnTo>
                <a:lnTo>
                  <a:pt x="1408" y="1738"/>
                </a:lnTo>
                <a:lnTo>
                  <a:pt x="1408" y="1732"/>
                </a:lnTo>
                <a:close/>
                <a:moveTo>
                  <a:pt x="1448" y="1732"/>
                </a:moveTo>
                <a:lnTo>
                  <a:pt x="1471" y="1732"/>
                </a:lnTo>
                <a:lnTo>
                  <a:pt x="1471" y="1738"/>
                </a:lnTo>
                <a:lnTo>
                  <a:pt x="1448" y="1738"/>
                </a:lnTo>
                <a:lnTo>
                  <a:pt x="1448" y="1732"/>
                </a:lnTo>
                <a:close/>
                <a:moveTo>
                  <a:pt x="1488" y="1732"/>
                </a:moveTo>
                <a:lnTo>
                  <a:pt x="1511" y="1732"/>
                </a:lnTo>
                <a:lnTo>
                  <a:pt x="1511" y="1738"/>
                </a:lnTo>
                <a:lnTo>
                  <a:pt x="1488" y="1738"/>
                </a:lnTo>
                <a:lnTo>
                  <a:pt x="1488" y="1732"/>
                </a:lnTo>
                <a:close/>
                <a:moveTo>
                  <a:pt x="1528" y="1732"/>
                </a:moveTo>
                <a:lnTo>
                  <a:pt x="1551" y="1732"/>
                </a:lnTo>
                <a:lnTo>
                  <a:pt x="1551" y="1738"/>
                </a:lnTo>
                <a:lnTo>
                  <a:pt x="1528" y="1738"/>
                </a:lnTo>
                <a:lnTo>
                  <a:pt x="1528" y="1732"/>
                </a:lnTo>
                <a:close/>
                <a:moveTo>
                  <a:pt x="1569" y="1732"/>
                </a:moveTo>
                <a:lnTo>
                  <a:pt x="1592" y="1732"/>
                </a:lnTo>
                <a:lnTo>
                  <a:pt x="1592" y="1738"/>
                </a:lnTo>
                <a:lnTo>
                  <a:pt x="1569" y="1738"/>
                </a:lnTo>
                <a:lnTo>
                  <a:pt x="1569" y="1732"/>
                </a:lnTo>
                <a:close/>
                <a:moveTo>
                  <a:pt x="1609" y="1732"/>
                </a:moveTo>
                <a:lnTo>
                  <a:pt x="1632" y="1732"/>
                </a:lnTo>
                <a:lnTo>
                  <a:pt x="1632" y="1738"/>
                </a:lnTo>
                <a:lnTo>
                  <a:pt x="1609" y="1738"/>
                </a:lnTo>
                <a:lnTo>
                  <a:pt x="1609" y="1732"/>
                </a:lnTo>
                <a:close/>
                <a:moveTo>
                  <a:pt x="1649" y="1732"/>
                </a:moveTo>
                <a:lnTo>
                  <a:pt x="1672" y="1732"/>
                </a:lnTo>
                <a:lnTo>
                  <a:pt x="1672" y="1738"/>
                </a:lnTo>
                <a:lnTo>
                  <a:pt x="1649" y="1738"/>
                </a:lnTo>
                <a:lnTo>
                  <a:pt x="1649" y="1732"/>
                </a:lnTo>
                <a:close/>
                <a:moveTo>
                  <a:pt x="1689" y="1732"/>
                </a:moveTo>
                <a:lnTo>
                  <a:pt x="1712" y="1732"/>
                </a:lnTo>
                <a:lnTo>
                  <a:pt x="1712" y="1738"/>
                </a:lnTo>
                <a:lnTo>
                  <a:pt x="1689" y="1738"/>
                </a:lnTo>
                <a:lnTo>
                  <a:pt x="1689" y="1732"/>
                </a:lnTo>
                <a:close/>
                <a:moveTo>
                  <a:pt x="1729" y="1732"/>
                </a:moveTo>
                <a:lnTo>
                  <a:pt x="1752" y="1732"/>
                </a:lnTo>
                <a:lnTo>
                  <a:pt x="1752" y="1738"/>
                </a:lnTo>
                <a:lnTo>
                  <a:pt x="1729" y="1738"/>
                </a:lnTo>
                <a:lnTo>
                  <a:pt x="1729" y="1732"/>
                </a:lnTo>
                <a:close/>
                <a:moveTo>
                  <a:pt x="1770" y="1732"/>
                </a:moveTo>
                <a:lnTo>
                  <a:pt x="1793" y="1732"/>
                </a:lnTo>
                <a:lnTo>
                  <a:pt x="1793" y="1738"/>
                </a:lnTo>
                <a:lnTo>
                  <a:pt x="1770" y="1738"/>
                </a:lnTo>
                <a:lnTo>
                  <a:pt x="1770" y="1732"/>
                </a:lnTo>
                <a:close/>
                <a:moveTo>
                  <a:pt x="1810" y="1732"/>
                </a:moveTo>
                <a:lnTo>
                  <a:pt x="1833" y="1732"/>
                </a:lnTo>
                <a:lnTo>
                  <a:pt x="1833" y="1738"/>
                </a:lnTo>
                <a:lnTo>
                  <a:pt x="1810" y="1738"/>
                </a:lnTo>
                <a:lnTo>
                  <a:pt x="1810" y="1732"/>
                </a:lnTo>
                <a:close/>
                <a:moveTo>
                  <a:pt x="1850" y="1732"/>
                </a:moveTo>
                <a:lnTo>
                  <a:pt x="1873" y="1732"/>
                </a:lnTo>
                <a:lnTo>
                  <a:pt x="1873" y="1738"/>
                </a:lnTo>
                <a:lnTo>
                  <a:pt x="1850" y="1738"/>
                </a:lnTo>
                <a:lnTo>
                  <a:pt x="1850" y="1732"/>
                </a:lnTo>
                <a:close/>
                <a:moveTo>
                  <a:pt x="1890" y="1732"/>
                </a:moveTo>
                <a:lnTo>
                  <a:pt x="1913" y="1732"/>
                </a:lnTo>
                <a:lnTo>
                  <a:pt x="1913" y="1738"/>
                </a:lnTo>
                <a:lnTo>
                  <a:pt x="1890" y="1738"/>
                </a:lnTo>
                <a:lnTo>
                  <a:pt x="1890" y="1732"/>
                </a:lnTo>
                <a:close/>
                <a:moveTo>
                  <a:pt x="1931" y="1732"/>
                </a:moveTo>
                <a:lnTo>
                  <a:pt x="1954" y="1732"/>
                </a:lnTo>
                <a:lnTo>
                  <a:pt x="1954" y="1738"/>
                </a:lnTo>
                <a:lnTo>
                  <a:pt x="1931" y="1738"/>
                </a:lnTo>
                <a:lnTo>
                  <a:pt x="1931" y="1732"/>
                </a:lnTo>
                <a:close/>
                <a:moveTo>
                  <a:pt x="1971" y="1732"/>
                </a:moveTo>
                <a:lnTo>
                  <a:pt x="1994" y="1732"/>
                </a:lnTo>
                <a:lnTo>
                  <a:pt x="1994" y="1738"/>
                </a:lnTo>
                <a:lnTo>
                  <a:pt x="1971" y="1738"/>
                </a:lnTo>
                <a:lnTo>
                  <a:pt x="1971" y="1732"/>
                </a:lnTo>
                <a:close/>
                <a:moveTo>
                  <a:pt x="2011" y="1732"/>
                </a:moveTo>
                <a:lnTo>
                  <a:pt x="2034" y="1732"/>
                </a:lnTo>
                <a:lnTo>
                  <a:pt x="2034" y="1738"/>
                </a:lnTo>
                <a:lnTo>
                  <a:pt x="2011" y="1738"/>
                </a:lnTo>
                <a:lnTo>
                  <a:pt x="2011" y="1732"/>
                </a:lnTo>
                <a:close/>
                <a:moveTo>
                  <a:pt x="2051" y="1732"/>
                </a:moveTo>
                <a:lnTo>
                  <a:pt x="2074" y="1732"/>
                </a:lnTo>
                <a:lnTo>
                  <a:pt x="2074" y="1738"/>
                </a:lnTo>
                <a:lnTo>
                  <a:pt x="2051" y="1738"/>
                </a:lnTo>
                <a:lnTo>
                  <a:pt x="2051" y="1732"/>
                </a:lnTo>
                <a:close/>
                <a:moveTo>
                  <a:pt x="2092" y="1732"/>
                </a:moveTo>
                <a:lnTo>
                  <a:pt x="2114" y="1732"/>
                </a:lnTo>
                <a:lnTo>
                  <a:pt x="2114" y="1738"/>
                </a:lnTo>
                <a:lnTo>
                  <a:pt x="2092" y="1738"/>
                </a:lnTo>
                <a:lnTo>
                  <a:pt x="2092" y="1732"/>
                </a:lnTo>
                <a:close/>
                <a:moveTo>
                  <a:pt x="2132" y="1732"/>
                </a:moveTo>
                <a:lnTo>
                  <a:pt x="2155" y="1732"/>
                </a:lnTo>
                <a:lnTo>
                  <a:pt x="2155" y="1738"/>
                </a:lnTo>
                <a:lnTo>
                  <a:pt x="2132" y="1738"/>
                </a:lnTo>
                <a:lnTo>
                  <a:pt x="2132" y="1732"/>
                </a:lnTo>
                <a:close/>
                <a:moveTo>
                  <a:pt x="2172" y="1732"/>
                </a:moveTo>
                <a:lnTo>
                  <a:pt x="2195" y="1732"/>
                </a:lnTo>
                <a:lnTo>
                  <a:pt x="2195" y="1738"/>
                </a:lnTo>
                <a:lnTo>
                  <a:pt x="2172" y="1738"/>
                </a:lnTo>
                <a:lnTo>
                  <a:pt x="2172" y="1732"/>
                </a:lnTo>
                <a:close/>
                <a:moveTo>
                  <a:pt x="2212" y="1732"/>
                </a:moveTo>
                <a:lnTo>
                  <a:pt x="2235" y="1732"/>
                </a:lnTo>
                <a:lnTo>
                  <a:pt x="2235" y="1738"/>
                </a:lnTo>
                <a:lnTo>
                  <a:pt x="2212" y="1738"/>
                </a:lnTo>
                <a:lnTo>
                  <a:pt x="2212" y="1732"/>
                </a:lnTo>
                <a:close/>
                <a:moveTo>
                  <a:pt x="2252" y="1732"/>
                </a:moveTo>
                <a:lnTo>
                  <a:pt x="2275" y="1732"/>
                </a:lnTo>
                <a:lnTo>
                  <a:pt x="2275" y="1738"/>
                </a:lnTo>
                <a:lnTo>
                  <a:pt x="2252" y="1738"/>
                </a:lnTo>
                <a:lnTo>
                  <a:pt x="2252" y="1732"/>
                </a:lnTo>
                <a:close/>
                <a:moveTo>
                  <a:pt x="2293" y="1732"/>
                </a:moveTo>
                <a:lnTo>
                  <a:pt x="2316" y="1732"/>
                </a:lnTo>
                <a:lnTo>
                  <a:pt x="2316" y="1738"/>
                </a:lnTo>
                <a:lnTo>
                  <a:pt x="2293" y="1738"/>
                </a:lnTo>
                <a:lnTo>
                  <a:pt x="2293" y="1732"/>
                </a:lnTo>
                <a:close/>
                <a:moveTo>
                  <a:pt x="2333" y="1732"/>
                </a:moveTo>
                <a:lnTo>
                  <a:pt x="2356" y="1732"/>
                </a:lnTo>
                <a:lnTo>
                  <a:pt x="2356" y="1738"/>
                </a:lnTo>
                <a:lnTo>
                  <a:pt x="2333" y="1738"/>
                </a:lnTo>
                <a:lnTo>
                  <a:pt x="2333" y="1732"/>
                </a:lnTo>
                <a:close/>
                <a:moveTo>
                  <a:pt x="2373" y="1732"/>
                </a:moveTo>
                <a:lnTo>
                  <a:pt x="2396" y="1732"/>
                </a:lnTo>
                <a:lnTo>
                  <a:pt x="2396" y="1738"/>
                </a:lnTo>
                <a:lnTo>
                  <a:pt x="2373" y="1738"/>
                </a:lnTo>
                <a:lnTo>
                  <a:pt x="2373" y="1732"/>
                </a:lnTo>
                <a:close/>
                <a:moveTo>
                  <a:pt x="2413" y="1732"/>
                </a:moveTo>
                <a:lnTo>
                  <a:pt x="2436" y="1732"/>
                </a:lnTo>
                <a:lnTo>
                  <a:pt x="2436" y="1738"/>
                </a:lnTo>
                <a:lnTo>
                  <a:pt x="2413" y="1738"/>
                </a:lnTo>
                <a:lnTo>
                  <a:pt x="2413" y="1732"/>
                </a:lnTo>
                <a:close/>
                <a:moveTo>
                  <a:pt x="2454" y="1732"/>
                </a:moveTo>
                <a:lnTo>
                  <a:pt x="2477" y="1732"/>
                </a:lnTo>
                <a:lnTo>
                  <a:pt x="2477" y="1738"/>
                </a:lnTo>
                <a:lnTo>
                  <a:pt x="2454" y="1738"/>
                </a:lnTo>
                <a:lnTo>
                  <a:pt x="2454" y="1732"/>
                </a:lnTo>
                <a:close/>
                <a:moveTo>
                  <a:pt x="2494" y="1732"/>
                </a:moveTo>
                <a:lnTo>
                  <a:pt x="2517" y="1732"/>
                </a:lnTo>
                <a:lnTo>
                  <a:pt x="2517" y="1738"/>
                </a:lnTo>
                <a:lnTo>
                  <a:pt x="2494" y="1738"/>
                </a:lnTo>
                <a:lnTo>
                  <a:pt x="2494" y="1732"/>
                </a:lnTo>
                <a:close/>
                <a:moveTo>
                  <a:pt x="2534" y="1732"/>
                </a:moveTo>
                <a:lnTo>
                  <a:pt x="2557" y="1732"/>
                </a:lnTo>
                <a:lnTo>
                  <a:pt x="2557" y="1738"/>
                </a:lnTo>
                <a:lnTo>
                  <a:pt x="2534" y="1738"/>
                </a:lnTo>
                <a:lnTo>
                  <a:pt x="2534" y="1732"/>
                </a:lnTo>
                <a:close/>
                <a:moveTo>
                  <a:pt x="2574" y="1732"/>
                </a:moveTo>
                <a:lnTo>
                  <a:pt x="2597" y="1732"/>
                </a:lnTo>
                <a:lnTo>
                  <a:pt x="2597" y="1738"/>
                </a:lnTo>
                <a:lnTo>
                  <a:pt x="2574" y="1738"/>
                </a:lnTo>
                <a:lnTo>
                  <a:pt x="2574" y="1732"/>
                </a:lnTo>
                <a:close/>
                <a:moveTo>
                  <a:pt x="2614" y="1732"/>
                </a:moveTo>
                <a:lnTo>
                  <a:pt x="2637" y="1732"/>
                </a:lnTo>
                <a:lnTo>
                  <a:pt x="2637" y="1738"/>
                </a:lnTo>
                <a:lnTo>
                  <a:pt x="2614" y="1738"/>
                </a:lnTo>
                <a:lnTo>
                  <a:pt x="2614" y="1732"/>
                </a:lnTo>
                <a:close/>
                <a:moveTo>
                  <a:pt x="2655" y="1732"/>
                </a:moveTo>
                <a:lnTo>
                  <a:pt x="2678" y="1732"/>
                </a:lnTo>
                <a:lnTo>
                  <a:pt x="2678" y="1738"/>
                </a:lnTo>
                <a:lnTo>
                  <a:pt x="2655" y="1738"/>
                </a:lnTo>
                <a:lnTo>
                  <a:pt x="2655" y="1732"/>
                </a:lnTo>
                <a:close/>
                <a:moveTo>
                  <a:pt x="2695" y="1732"/>
                </a:moveTo>
                <a:lnTo>
                  <a:pt x="2715" y="1732"/>
                </a:lnTo>
                <a:lnTo>
                  <a:pt x="2715" y="1738"/>
                </a:lnTo>
                <a:lnTo>
                  <a:pt x="2695" y="1738"/>
                </a:lnTo>
                <a:lnTo>
                  <a:pt x="2695" y="1732"/>
                </a:lnTo>
                <a:close/>
                <a:moveTo>
                  <a:pt x="0" y="1386"/>
                </a:moveTo>
                <a:lnTo>
                  <a:pt x="23" y="1386"/>
                </a:lnTo>
                <a:lnTo>
                  <a:pt x="23" y="1392"/>
                </a:lnTo>
                <a:lnTo>
                  <a:pt x="0" y="1392"/>
                </a:lnTo>
                <a:lnTo>
                  <a:pt x="0" y="1386"/>
                </a:lnTo>
                <a:close/>
                <a:moveTo>
                  <a:pt x="40" y="1386"/>
                </a:moveTo>
                <a:lnTo>
                  <a:pt x="63" y="1386"/>
                </a:lnTo>
                <a:lnTo>
                  <a:pt x="63" y="1392"/>
                </a:lnTo>
                <a:lnTo>
                  <a:pt x="40" y="1392"/>
                </a:lnTo>
                <a:lnTo>
                  <a:pt x="40" y="1386"/>
                </a:lnTo>
                <a:close/>
                <a:moveTo>
                  <a:pt x="80" y="1386"/>
                </a:moveTo>
                <a:lnTo>
                  <a:pt x="103" y="1386"/>
                </a:lnTo>
                <a:lnTo>
                  <a:pt x="103" y="1392"/>
                </a:lnTo>
                <a:lnTo>
                  <a:pt x="80" y="1392"/>
                </a:lnTo>
                <a:lnTo>
                  <a:pt x="80" y="1386"/>
                </a:lnTo>
                <a:close/>
                <a:moveTo>
                  <a:pt x="120" y="1386"/>
                </a:moveTo>
                <a:lnTo>
                  <a:pt x="143" y="1386"/>
                </a:lnTo>
                <a:lnTo>
                  <a:pt x="143" y="1392"/>
                </a:lnTo>
                <a:lnTo>
                  <a:pt x="120" y="1392"/>
                </a:lnTo>
                <a:lnTo>
                  <a:pt x="120" y="1386"/>
                </a:lnTo>
                <a:close/>
                <a:moveTo>
                  <a:pt x="161" y="1386"/>
                </a:moveTo>
                <a:lnTo>
                  <a:pt x="184" y="1386"/>
                </a:lnTo>
                <a:lnTo>
                  <a:pt x="184" y="1392"/>
                </a:lnTo>
                <a:lnTo>
                  <a:pt x="161" y="1392"/>
                </a:lnTo>
                <a:lnTo>
                  <a:pt x="161" y="1386"/>
                </a:lnTo>
                <a:close/>
                <a:moveTo>
                  <a:pt x="201" y="1386"/>
                </a:moveTo>
                <a:lnTo>
                  <a:pt x="224" y="1386"/>
                </a:lnTo>
                <a:lnTo>
                  <a:pt x="224" y="1392"/>
                </a:lnTo>
                <a:lnTo>
                  <a:pt x="201" y="1392"/>
                </a:lnTo>
                <a:lnTo>
                  <a:pt x="201" y="1386"/>
                </a:lnTo>
                <a:close/>
                <a:moveTo>
                  <a:pt x="241" y="1386"/>
                </a:moveTo>
                <a:lnTo>
                  <a:pt x="264" y="1386"/>
                </a:lnTo>
                <a:lnTo>
                  <a:pt x="264" y="1392"/>
                </a:lnTo>
                <a:lnTo>
                  <a:pt x="241" y="1392"/>
                </a:lnTo>
                <a:lnTo>
                  <a:pt x="241" y="1386"/>
                </a:lnTo>
                <a:close/>
                <a:moveTo>
                  <a:pt x="281" y="1386"/>
                </a:moveTo>
                <a:lnTo>
                  <a:pt x="304" y="1386"/>
                </a:lnTo>
                <a:lnTo>
                  <a:pt x="304" y="1392"/>
                </a:lnTo>
                <a:lnTo>
                  <a:pt x="281" y="1392"/>
                </a:lnTo>
                <a:lnTo>
                  <a:pt x="281" y="1386"/>
                </a:lnTo>
                <a:close/>
                <a:moveTo>
                  <a:pt x="321" y="1386"/>
                </a:moveTo>
                <a:lnTo>
                  <a:pt x="344" y="1386"/>
                </a:lnTo>
                <a:lnTo>
                  <a:pt x="344" y="1392"/>
                </a:lnTo>
                <a:lnTo>
                  <a:pt x="321" y="1392"/>
                </a:lnTo>
                <a:lnTo>
                  <a:pt x="321" y="1386"/>
                </a:lnTo>
                <a:close/>
                <a:moveTo>
                  <a:pt x="362" y="1386"/>
                </a:moveTo>
                <a:lnTo>
                  <a:pt x="385" y="1386"/>
                </a:lnTo>
                <a:lnTo>
                  <a:pt x="385" y="1392"/>
                </a:lnTo>
                <a:lnTo>
                  <a:pt x="362" y="1392"/>
                </a:lnTo>
                <a:lnTo>
                  <a:pt x="362" y="1386"/>
                </a:lnTo>
                <a:close/>
                <a:moveTo>
                  <a:pt x="402" y="1386"/>
                </a:moveTo>
                <a:lnTo>
                  <a:pt x="425" y="1386"/>
                </a:lnTo>
                <a:lnTo>
                  <a:pt x="425" y="1392"/>
                </a:lnTo>
                <a:lnTo>
                  <a:pt x="402" y="1392"/>
                </a:lnTo>
                <a:lnTo>
                  <a:pt x="402" y="1386"/>
                </a:lnTo>
                <a:close/>
                <a:moveTo>
                  <a:pt x="442" y="1386"/>
                </a:moveTo>
                <a:lnTo>
                  <a:pt x="465" y="1386"/>
                </a:lnTo>
                <a:lnTo>
                  <a:pt x="465" y="1392"/>
                </a:lnTo>
                <a:lnTo>
                  <a:pt x="442" y="1392"/>
                </a:lnTo>
                <a:lnTo>
                  <a:pt x="442" y="1386"/>
                </a:lnTo>
                <a:close/>
                <a:moveTo>
                  <a:pt x="482" y="1386"/>
                </a:moveTo>
                <a:lnTo>
                  <a:pt x="505" y="1386"/>
                </a:lnTo>
                <a:lnTo>
                  <a:pt x="505" y="1392"/>
                </a:lnTo>
                <a:lnTo>
                  <a:pt x="482" y="1392"/>
                </a:lnTo>
                <a:lnTo>
                  <a:pt x="482" y="1386"/>
                </a:lnTo>
                <a:close/>
                <a:moveTo>
                  <a:pt x="523" y="1386"/>
                </a:moveTo>
                <a:lnTo>
                  <a:pt x="546" y="1386"/>
                </a:lnTo>
                <a:lnTo>
                  <a:pt x="546" y="1392"/>
                </a:lnTo>
                <a:lnTo>
                  <a:pt x="523" y="1392"/>
                </a:lnTo>
                <a:lnTo>
                  <a:pt x="523" y="1386"/>
                </a:lnTo>
                <a:close/>
                <a:moveTo>
                  <a:pt x="563" y="1386"/>
                </a:moveTo>
                <a:lnTo>
                  <a:pt x="586" y="1386"/>
                </a:lnTo>
                <a:lnTo>
                  <a:pt x="586" y="1392"/>
                </a:lnTo>
                <a:lnTo>
                  <a:pt x="563" y="1392"/>
                </a:lnTo>
                <a:lnTo>
                  <a:pt x="563" y="1386"/>
                </a:lnTo>
                <a:close/>
                <a:moveTo>
                  <a:pt x="603" y="1386"/>
                </a:moveTo>
                <a:lnTo>
                  <a:pt x="626" y="1386"/>
                </a:lnTo>
                <a:lnTo>
                  <a:pt x="626" y="1392"/>
                </a:lnTo>
                <a:lnTo>
                  <a:pt x="603" y="1392"/>
                </a:lnTo>
                <a:lnTo>
                  <a:pt x="603" y="1386"/>
                </a:lnTo>
                <a:close/>
                <a:moveTo>
                  <a:pt x="643" y="1386"/>
                </a:moveTo>
                <a:lnTo>
                  <a:pt x="666" y="1386"/>
                </a:lnTo>
                <a:lnTo>
                  <a:pt x="666" y="1392"/>
                </a:lnTo>
                <a:lnTo>
                  <a:pt x="643" y="1392"/>
                </a:lnTo>
                <a:lnTo>
                  <a:pt x="643" y="1386"/>
                </a:lnTo>
                <a:close/>
                <a:moveTo>
                  <a:pt x="684" y="1386"/>
                </a:moveTo>
                <a:lnTo>
                  <a:pt x="706" y="1386"/>
                </a:lnTo>
                <a:lnTo>
                  <a:pt x="706" y="1392"/>
                </a:lnTo>
                <a:lnTo>
                  <a:pt x="684" y="1392"/>
                </a:lnTo>
                <a:lnTo>
                  <a:pt x="684" y="1386"/>
                </a:lnTo>
                <a:close/>
                <a:moveTo>
                  <a:pt x="724" y="1386"/>
                </a:moveTo>
                <a:lnTo>
                  <a:pt x="747" y="1386"/>
                </a:lnTo>
                <a:lnTo>
                  <a:pt x="747" y="1392"/>
                </a:lnTo>
                <a:lnTo>
                  <a:pt x="724" y="1392"/>
                </a:lnTo>
                <a:lnTo>
                  <a:pt x="724" y="1386"/>
                </a:lnTo>
                <a:close/>
                <a:moveTo>
                  <a:pt x="764" y="1386"/>
                </a:moveTo>
                <a:lnTo>
                  <a:pt x="787" y="1386"/>
                </a:lnTo>
                <a:lnTo>
                  <a:pt x="787" y="1392"/>
                </a:lnTo>
                <a:lnTo>
                  <a:pt x="764" y="1392"/>
                </a:lnTo>
                <a:lnTo>
                  <a:pt x="764" y="1386"/>
                </a:lnTo>
                <a:close/>
                <a:moveTo>
                  <a:pt x="804" y="1386"/>
                </a:moveTo>
                <a:lnTo>
                  <a:pt x="827" y="1386"/>
                </a:lnTo>
                <a:lnTo>
                  <a:pt x="827" y="1392"/>
                </a:lnTo>
                <a:lnTo>
                  <a:pt x="804" y="1392"/>
                </a:lnTo>
                <a:lnTo>
                  <a:pt x="804" y="1386"/>
                </a:lnTo>
                <a:close/>
                <a:moveTo>
                  <a:pt x="844" y="1386"/>
                </a:moveTo>
                <a:lnTo>
                  <a:pt x="867" y="1386"/>
                </a:lnTo>
                <a:lnTo>
                  <a:pt x="867" y="1392"/>
                </a:lnTo>
                <a:lnTo>
                  <a:pt x="844" y="1392"/>
                </a:lnTo>
                <a:lnTo>
                  <a:pt x="844" y="1386"/>
                </a:lnTo>
                <a:close/>
                <a:moveTo>
                  <a:pt x="885" y="1386"/>
                </a:moveTo>
                <a:lnTo>
                  <a:pt x="908" y="1386"/>
                </a:lnTo>
                <a:lnTo>
                  <a:pt x="908" y="1392"/>
                </a:lnTo>
                <a:lnTo>
                  <a:pt x="885" y="1392"/>
                </a:lnTo>
                <a:lnTo>
                  <a:pt x="885" y="1386"/>
                </a:lnTo>
                <a:close/>
                <a:moveTo>
                  <a:pt x="925" y="1386"/>
                </a:moveTo>
                <a:lnTo>
                  <a:pt x="948" y="1386"/>
                </a:lnTo>
                <a:lnTo>
                  <a:pt x="948" y="1392"/>
                </a:lnTo>
                <a:lnTo>
                  <a:pt x="925" y="1392"/>
                </a:lnTo>
                <a:lnTo>
                  <a:pt x="925" y="1386"/>
                </a:lnTo>
                <a:close/>
                <a:moveTo>
                  <a:pt x="965" y="1386"/>
                </a:moveTo>
                <a:lnTo>
                  <a:pt x="988" y="1386"/>
                </a:lnTo>
                <a:lnTo>
                  <a:pt x="988" y="1392"/>
                </a:lnTo>
                <a:lnTo>
                  <a:pt x="965" y="1392"/>
                </a:lnTo>
                <a:lnTo>
                  <a:pt x="965" y="1386"/>
                </a:lnTo>
                <a:close/>
                <a:moveTo>
                  <a:pt x="1005" y="1386"/>
                </a:moveTo>
                <a:lnTo>
                  <a:pt x="1028" y="1386"/>
                </a:lnTo>
                <a:lnTo>
                  <a:pt x="1028" y="1392"/>
                </a:lnTo>
                <a:lnTo>
                  <a:pt x="1005" y="1392"/>
                </a:lnTo>
                <a:lnTo>
                  <a:pt x="1005" y="1386"/>
                </a:lnTo>
                <a:close/>
                <a:moveTo>
                  <a:pt x="1046" y="1386"/>
                </a:moveTo>
                <a:lnTo>
                  <a:pt x="1069" y="1386"/>
                </a:lnTo>
                <a:lnTo>
                  <a:pt x="1069" y="1392"/>
                </a:lnTo>
                <a:lnTo>
                  <a:pt x="1046" y="1392"/>
                </a:lnTo>
                <a:lnTo>
                  <a:pt x="1046" y="1386"/>
                </a:lnTo>
                <a:close/>
                <a:moveTo>
                  <a:pt x="1086" y="1386"/>
                </a:moveTo>
                <a:lnTo>
                  <a:pt x="1109" y="1386"/>
                </a:lnTo>
                <a:lnTo>
                  <a:pt x="1109" y="1392"/>
                </a:lnTo>
                <a:lnTo>
                  <a:pt x="1086" y="1392"/>
                </a:lnTo>
                <a:lnTo>
                  <a:pt x="1086" y="1386"/>
                </a:lnTo>
                <a:close/>
                <a:moveTo>
                  <a:pt x="1126" y="1386"/>
                </a:moveTo>
                <a:lnTo>
                  <a:pt x="1149" y="1386"/>
                </a:lnTo>
                <a:lnTo>
                  <a:pt x="1149" y="1392"/>
                </a:lnTo>
                <a:lnTo>
                  <a:pt x="1126" y="1392"/>
                </a:lnTo>
                <a:lnTo>
                  <a:pt x="1126" y="1386"/>
                </a:lnTo>
                <a:close/>
                <a:moveTo>
                  <a:pt x="1166" y="1386"/>
                </a:moveTo>
                <a:lnTo>
                  <a:pt x="1189" y="1386"/>
                </a:lnTo>
                <a:lnTo>
                  <a:pt x="1189" y="1392"/>
                </a:lnTo>
                <a:lnTo>
                  <a:pt x="1166" y="1392"/>
                </a:lnTo>
                <a:lnTo>
                  <a:pt x="1166" y="1386"/>
                </a:lnTo>
                <a:close/>
                <a:moveTo>
                  <a:pt x="1206" y="1386"/>
                </a:moveTo>
                <a:lnTo>
                  <a:pt x="1229" y="1386"/>
                </a:lnTo>
                <a:lnTo>
                  <a:pt x="1229" y="1392"/>
                </a:lnTo>
                <a:lnTo>
                  <a:pt x="1206" y="1392"/>
                </a:lnTo>
                <a:lnTo>
                  <a:pt x="1206" y="1386"/>
                </a:lnTo>
                <a:close/>
                <a:moveTo>
                  <a:pt x="1247" y="1386"/>
                </a:moveTo>
                <a:lnTo>
                  <a:pt x="1270" y="1386"/>
                </a:lnTo>
                <a:lnTo>
                  <a:pt x="1270" y="1392"/>
                </a:lnTo>
                <a:lnTo>
                  <a:pt x="1247" y="1392"/>
                </a:lnTo>
                <a:lnTo>
                  <a:pt x="1247" y="1386"/>
                </a:lnTo>
                <a:close/>
                <a:moveTo>
                  <a:pt x="1287" y="1386"/>
                </a:moveTo>
                <a:lnTo>
                  <a:pt x="1310" y="1386"/>
                </a:lnTo>
                <a:lnTo>
                  <a:pt x="1310" y="1392"/>
                </a:lnTo>
                <a:lnTo>
                  <a:pt x="1287" y="1392"/>
                </a:lnTo>
                <a:lnTo>
                  <a:pt x="1287" y="1386"/>
                </a:lnTo>
                <a:close/>
                <a:moveTo>
                  <a:pt x="1327" y="1386"/>
                </a:moveTo>
                <a:lnTo>
                  <a:pt x="1350" y="1386"/>
                </a:lnTo>
                <a:lnTo>
                  <a:pt x="1350" y="1392"/>
                </a:lnTo>
                <a:lnTo>
                  <a:pt x="1327" y="1392"/>
                </a:lnTo>
                <a:lnTo>
                  <a:pt x="1327" y="1386"/>
                </a:lnTo>
                <a:close/>
                <a:moveTo>
                  <a:pt x="1367" y="1386"/>
                </a:moveTo>
                <a:lnTo>
                  <a:pt x="1390" y="1386"/>
                </a:lnTo>
                <a:lnTo>
                  <a:pt x="1390" y="1392"/>
                </a:lnTo>
                <a:lnTo>
                  <a:pt x="1367" y="1392"/>
                </a:lnTo>
                <a:lnTo>
                  <a:pt x="1367" y="1386"/>
                </a:lnTo>
                <a:close/>
                <a:moveTo>
                  <a:pt x="1408" y="1386"/>
                </a:moveTo>
                <a:lnTo>
                  <a:pt x="1431" y="1386"/>
                </a:lnTo>
                <a:lnTo>
                  <a:pt x="1431" y="1392"/>
                </a:lnTo>
                <a:lnTo>
                  <a:pt x="1408" y="1392"/>
                </a:lnTo>
                <a:lnTo>
                  <a:pt x="1408" y="1386"/>
                </a:lnTo>
                <a:close/>
                <a:moveTo>
                  <a:pt x="1448" y="1386"/>
                </a:moveTo>
                <a:lnTo>
                  <a:pt x="1471" y="1386"/>
                </a:lnTo>
                <a:lnTo>
                  <a:pt x="1471" y="1392"/>
                </a:lnTo>
                <a:lnTo>
                  <a:pt x="1448" y="1392"/>
                </a:lnTo>
                <a:lnTo>
                  <a:pt x="1448" y="1386"/>
                </a:lnTo>
                <a:close/>
                <a:moveTo>
                  <a:pt x="1488" y="1386"/>
                </a:moveTo>
                <a:lnTo>
                  <a:pt x="1511" y="1386"/>
                </a:lnTo>
                <a:lnTo>
                  <a:pt x="1511" y="1392"/>
                </a:lnTo>
                <a:lnTo>
                  <a:pt x="1488" y="1392"/>
                </a:lnTo>
                <a:lnTo>
                  <a:pt x="1488" y="1386"/>
                </a:lnTo>
                <a:close/>
                <a:moveTo>
                  <a:pt x="1528" y="1386"/>
                </a:moveTo>
                <a:lnTo>
                  <a:pt x="1551" y="1386"/>
                </a:lnTo>
                <a:lnTo>
                  <a:pt x="1551" y="1392"/>
                </a:lnTo>
                <a:lnTo>
                  <a:pt x="1528" y="1392"/>
                </a:lnTo>
                <a:lnTo>
                  <a:pt x="1528" y="1386"/>
                </a:lnTo>
                <a:close/>
                <a:moveTo>
                  <a:pt x="1569" y="1386"/>
                </a:moveTo>
                <a:lnTo>
                  <a:pt x="1592" y="1386"/>
                </a:lnTo>
                <a:lnTo>
                  <a:pt x="1592" y="1392"/>
                </a:lnTo>
                <a:lnTo>
                  <a:pt x="1569" y="1392"/>
                </a:lnTo>
                <a:lnTo>
                  <a:pt x="1569" y="1386"/>
                </a:lnTo>
                <a:close/>
                <a:moveTo>
                  <a:pt x="1609" y="1386"/>
                </a:moveTo>
                <a:lnTo>
                  <a:pt x="1632" y="1386"/>
                </a:lnTo>
                <a:lnTo>
                  <a:pt x="1632" y="1392"/>
                </a:lnTo>
                <a:lnTo>
                  <a:pt x="1609" y="1392"/>
                </a:lnTo>
                <a:lnTo>
                  <a:pt x="1609" y="1386"/>
                </a:lnTo>
                <a:close/>
                <a:moveTo>
                  <a:pt x="1649" y="1386"/>
                </a:moveTo>
                <a:lnTo>
                  <a:pt x="1672" y="1386"/>
                </a:lnTo>
                <a:lnTo>
                  <a:pt x="1672" y="1392"/>
                </a:lnTo>
                <a:lnTo>
                  <a:pt x="1649" y="1392"/>
                </a:lnTo>
                <a:lnTo>
                  <a:pt x="1649" y="1386"/>
                </a:lnTo>
                <a:close/>
                <a:moveTo>
                  <a:pt x="1689" y="1386"/>
                </a:moveTo>
                <a:lnTo>
                  <a:pt x="1712" y="1386"/>
                </a:lnTo>
                <a:lnTo>
                  <a:pt x="1712" y="1392"/>
                </a:lnTo>
                <a:lnTo>
                  <a:pt x="1689" y="1392"/>
                </a:lnTo>
                <a:lnTo>
                  <a:pt x="1689" y="1386"/>
                </a:lnTo>
                <a:close/>
                <a:moveTo>
                  <a:pt x="1729" y="1386"/>
                </a:moveTo>
                <a:lnTo>
                  <a:pt x="1752" y="1386"/>
                </a:lnTo>
                <a:lnTo>
                  <a:pt x="1752" y="1392"/>
                </a:lnTo>
                <a:lnTo>
                  <a:pt x="1729" y="1392"/>
                </a:lnTo>
                <a:lnTo>
                  <a:pt x="1729" y="1386"/>
                </a:lnTo>
                <a:close/>
                <a:moveTo>
                  <a:pt x="1770" y="1386"/>
                </a:moveTo>
                <a:lnTo>
                  <a:pt x="1793" y="1386"/>
                </a:lnTo>
                <a:lnTo>
                  <a:pt x="1793" y="1392"/>
                </a:lnTo>
                <a:lnTo>
                  <a:pt x="1770" y="1392"/>
                </a:lnTo>
                <a:lnTo>
                  <a:pt x="1770" y="1386"/>
                </a:lnTo>
                <a:close/>
                <a:moveTo>
                  <a:pt x="1810" y="1386"/>
                </a:moveTo>
                <a:lnTo>
                  <a:pt x="1833" y="1386"/>
                </a:lnTo>
                <a:lnTo>
                  <a:pt x="1833" y="1392"/>
                </a:lnTo>
                <a:lnTo>
                  <a:pt x="1810" y="1392"/>
                </a:lnTo>
                <a:lnTo>
                  <a:pt x="1810" y="1386"/>
                </a:lnTo>
                <a:close/>
                <a:moveTo>
                  <a:pt x="1850" y="1386"/>
                </a:moveTo>
                <a:lnTo>
                  <a:pt x="1873" y="1386"/>
                </a:lnTo>
                <a:lnTo>
                  <a:pt x="1873" y="1392"/>
                </a:lnTo>
                <a:lnTo>
                  <a:pt x="1850" y="1392"/>
                </a:lnTo>
                <a:lnTo>
                  <a:pt x="1850" y="1386"/>
                </a:lnTo>
                <a:close/>
                <a:moveTo>
                  <a:pt x="1890" y="1386"/>
                </a:moveTo>
                <a:lnTo>
                  <a:pt x="1913" y="1386"/>
                </a:lnTo>
                <a:lnTo>
                  <a:pt x="1913" y="1392"/>
                </a:lnTo>
                <a:lnTo>
                  <a:pt x="1890" y="1392"/>
                </a:lnTo>
                <a:lnTo>
                  <a:pt x="1890" y="1386"/>
                </a:lnTo>
                <a:close/>
                <a:moveTo>
                  <a:pt x="1931" y="1386"/>
                </a:moveTo>
                <a:lnTo>
                  <a:pt x="1954" y="1386"/>
                </a:lnTo>
                <a:lnTo>
                  <a:pt x="1954" y="1392"/>
                </a:lnTo>
                <a:lnTo>
                  <a:pt x="1931" y="1392"/>
                </a:lnTo>
                <a:lnTo>
                  <a:pt x="1931" y="1386"/>
                </a:lnTo>
                <a:close/>
                <a:moveTo>
                  <a:pt x="1971" y="1386"/>
                </a:moveTo>
                <a:lnTo>
                  <a:pt x="1994" y="1386"/>
                </a:lnTo>
                <a:lnTo>
                  <a:pt x="1994" y="1392"/>
                </a:lnTo>
                <a:lnTo>
                  <a:pt x="1971" y="1392"/>
                </a:lnTo>
                <a:lnTo>
                  <a:pt x="1971" y="1386"/>
                </a:lnTo>
                <a:close/>
                <a:moveTo>
                  <a:pt x="2011" y="1386"/>
                </a:moveTo>
                <a:lnTo>
                  <a:pt x="2034" y="1386"/>
                </a:lnTo>
                <a:lnTo>
                  <a:pt x="2034" y="1392"/>
                </a:lnTo>
                <a:lnTo>
                  <a:pt x="2011" y="1392"/>
                </a:lnTo>
                <a:lnTo>
                  <a:pt x="2011" y="1386"/>
                </a:lnTo>
                <a:close/>
                <a:moveTo>
                  <a:pt x="2051" y="1386"/>
                </a:moveTo>
                <a:lnTo>
                  <a:pt x="2074" y="1386"/>
                </a:lnTo>
                <a:lnTo>
                  <a:pt x="2074" y="1392"/>
                </a:lnTo>
                <a:lnTo>
                  <a:pt x="2051" y="1392"/>
                </a:lnTo>
                <a:lnTo>
                  <a:pt x="2051" y="1386"/>
                </a:lnTo>
                <a:close/>
                <a:moveTo>
                  <a:pt x="2092" y="1386"/>
                </a:moveTo>
                <a:lnTo>
                  <a:pt x="2114" y="1386"/>
                </a:lnTo>
                <a:lnTo>
                  <a:pt x="2114" y="1392"/>
                </a:lnTo>
                <a:lnTo>
                  <a:pt x="2092" y="1392"/>
                </a:lnTo>
                <a:lnTo>
                  <a:pt x="2092" y="1386"/>
                </a:lnTo>
                <a:close/>
                <a:moveTo>
                  <a:pt x="2132" y="1386"/>
                </a:moveTo>
                <a:lnTo>
                  <a:pt x="2155" y="1386"/>
                </a:lnTo>
                <a:lnTo>
                  <a:pt x="2155" y="1392"/>
                </a:lnTo>
                <a:lnTo>
                  <a:pt x="2132" y="1392"/>
                </a:lnTo>
                <a:lnTo>
                  <a:pt x="2132" y="1386"/>
                </a:lnTo>
                <a:close/>
                <a:moveTo>
                  <a:pt x="2172" y="1386"/>
                </a:moveTo>
                <a:lnTo>
                  <a:pt x="2195" y="1386"/>
                </a:lnTo>
                <a:lnTo>
                  <a:pt x="2195" y="1392"/>
                </a:lnTo>
                <a:lnTo>
                  <a:pt x="2172" y="1392"/>
                </a:lnTo>
                <a:lnTo>
                  <a:pt x="2172" y="1386"/>
                </a:lnTo>
                <a:close/>
                <a:moveTo>
                  <a:pt x="2212" y="1386"/>
                </a:moveTo>
                <a:lnTo>
                  <a:pt x="2235" y="1386"/>
                </a:lnTo>
                <a:lnTo>
                  <a:pt x="2235" y="1392"/>
                </a:lnTo>
                <a:lnTo>
                  <a:pt x="2212" y="1392"/>
                </a:lnTo>
                <a:lnTo>
                  <a:pt x="2212" y="1386"/>
                </a:lnTo>
                <a:close/>
                <a:moveTo>
                  <a:pt x="2252" y="1386"/>
                </a:moveTo>
                <a:lnTo>
                  <a:pt x="2275" y="1386"/>
                </a:lnTo>
                <a:lnTo>
                  <a:pt x="2275" y="1392"/>
                </a:lnTo>
                <a:lnTo>
                  <a:pt x="2252" y="1392"/>
                </a:lnTo>
                <a:lnTo>
                  <a:pt x="2252" y="1386"/>
                </a:lnTo>
                <a:close/>
                <a:moveTo>
                  <a:pt x="2293" y="1386"/>
                </a:moveTo>
                <a:lnTo>
                  <a:pt x="2316" y="1386"/>
                </a:lnTo>
                <a:lnTo>
                  <a:pt x="2316" y="1392"/>
                </a:lnTo>
                <a:lnTo>
                  <a:pt x="2293" y="1392"/>
                </a:lnTo>
                <a:lnTo>
                  <a:pt x="2293" y="1386"/>
                </a:lnTo>
                <a:close/>
                <a:moveTo>
                  <a:pt x="2333" y="1386"/>
                </a:moveTo>
                <a:lnTo>
                  <a:pt x="2356" y="1386"/>
                </a:lnTo>
                <a:lnTo>
                  <a:pt x="2356" y="1392"/>
                </a:lnTo>
                <a:lnTo>
                  <a:pt x="2333" y="1392"/>
                </a:lnTo>
                <a:lnTo>
                  <a:pt x="2333" y="1386"/>
                </a:lnTo>
                <a:close/>
                <a:moveTo>
                  <a:pt x="2373" y="1386"/>
                </a:moveTo>
                <a:lnTo>
                  <a:pt x="2396" y="1386"/>
                </a:lnTo>
                <a:lnTo>
                  <a:pt x="2396" y="1392"/>
                </a:lnTo>
                <a:lnTo>
                  <a:pt x="2373" y="1392"/>
                </a:lnTo>
                <a:lnTo>
                  <a:pt x="2373" y="1386"/>
                </a:lnTo>
                <a:close/>
                <a:moveTo>
                  <a:pt x="2413" y="1386"/>
                </a:moveTo>
                <a:lnTo>
                  <a:pt x="2436" y="1386"/>
                </a:lnTo>
                <a:lnTo>
                  <a:pt x="2436" y="1392"/>
                </a:lnTo>
                <a:lnTo>
                  <a:pt x="2413" y="1392"/>
                </a:lnTo>
                <a:lnTo>
                  <a:pt x="2413" y="1386"/>
                </a:lnTo>
                <a:close/>
                <a:moveTo>
                  <a:pt x="2454" y="1386"/>
                </a:moveTo>
                <a:lnTo>
                  <a:pt x="2477" y="1386"/>
                </a:lnTo>
                <a:lnTo>
                  <a:pt x="2477" y="1392"/>
                </a:lnTo>
                <a:lnTo>
                  <a:pt x="2454" y="1392"/>
                </a:lnTo>
                <a:lnTo>
                  <a:pt x="2454" y="1386"/>
                </a:lnTo>
                <a:close/>
                <a:moveTo>
                  <a:pt x="2494" y="1386"/>
                </a:moveTo>
                <a:lnTo>
                  <a:pt x="2517" y="1386"/>
                </a:lnTo>
                <a:lnTo>
                  <a:pt x="2517" y="1392"/>
                </a:lnTo>
                <a:lnTo>
                  <a:pt x="2494" y="1392"/>
                </a:lnTo>
                <a:lnTo>
                  <a:pt x="2494" y="1386"/>
                </a:lnTo>
                <a:close/>
                <a:moveTo>
                  <a:pt x="2534" y="1386"/>
                </a:moveTo>
                <a:lnTo>
                  <a:pt x="2557" y="1386"/>
                </a:lnTo>
                <a:lnTo>
                  <a:pt x="2557" y="1392"/>
                </a:lnTo>
                <a:lnTo>
                  <a:pt x="2534" y="1392"/>
                </a:lnTo>
                <a:lnTo>
                  <a:pt x="2534" y="1386"/>
                </a:lnTo>
                <a:close/>
                <a:moveTo>
                  <a:pt x="2574" y="1386"/>
                </a:moveTo>
                <a:lnTo>
                  <a:pt x="2597" y="1386"/>
                </a:lnTo>
                <a:lnTo>
                  <a:pt x="2597" y="1392"/>
                </a:lnTo>
                <a:lnTo>
                  <a:pt x="2574" y="1392"/>
                </a:lnTo>
                <a:lnTo>
                  <a:pt x="2574" y="1386"/>
                </a:lnTo>
                <a:close/>
                <a:moveTo>
                  <a:pt x="2614" y="1386"/>
                </a:moveTo>
                <a:lnTo>
                  <a:pt x="2637" y="1386"/>
                </a:lnTo>
                <a:lnTo>
                  <a:pt x="2637" y="1392"/>
                </a:lnTo>
                <a:lnTo>
                  <a:pt x="2614" y="1392"/>
                </a:lnTo>
                <a:lnTo>
                  <a:pt x="2614" y="1386"/>
                </a:lnTo>
                <a:close/>
                <a:moveTo>
                  <a:pt x="2655" y="1386"/>
                </a:moveTo>
                <a:lnTo>
                  <a:pt x="2678" y="1386"/>
                </a:lnTo>
                <a:lnTo>
                  <a:pt x="2678" y="1392"/>
                </a:lnTo>
                <a:lnTo>
                  <a:pt x="2655" y="1392"/>
                </a:lnTo>
                <a:lnTo>
                  <a:pt x="2655" y="1386"/>
                </a:lnTo>
                <a:close/>
                <a:moveTo>
                  <a:pt x="2695" y="1386"/>
                </a:moveTo>
                <a:lnTo>
                  <a:pt x="2715" y="1386"/>
                </a:lnTo>
                <a:lnTo>
                  <a:pt x="2715" y="1392"/>
                </a:lnTo>
                <a:lnTo>
                  <a:pt x="2695" y="1392"/>
                </a:lnTo>
                <a:lnTo>
                  <a:pt x="2695" y="1386"/>
                </a:lnTo>
                <a:close/>
                <a:moveTo>
                  <a:pt x="0" y="1040"/>
                </a:moveTo>
                <a:lnTo>
                  <a:pt x="23" y="1040"/>
                </a:lnTo>
                <a:lnTo>
                  <a:pt x="23" y="1046"/>
                </a:lnTo>
                <a:lnTo>
                  <a:pt x="0" y="1046"/>
                </a:lnTo>
                <a:lnTo>
                  <a:pt x="0" y="1040"/>
                </a:lnTo>
                <a:close/>
                <a:moveTo>
                  <a:pt x="40" y="1040"/>
                </a:moveTo>
                <a:lnTo>
                  <a:pt x="63" y="1040"/>
                </a:lnTo>
                <a:lnTo>
                  <a:pt x="63" y="1046"/>
                </a:lnTo>
                <a:lnTo>
                  <a:pt x="40" y="1046"/>
                </a:lnTo>
                <a:lnTo>
                  <a:pt x="40" y="1040"/>
                </a:lnTo>
                <a:close/>
                <a:moveTo>
                  <a:pt x="80" y="1040"/>
                </a:moveTo>
                <a:lnTo>
                  <a:pt x="103" y="1040"/>
                </a:lnTo>
                <a:lnTo>
                  <a:pt x="103" y="1046"/>
                </a:lnTo>
                <a:lnTo>
                  <a:pt x="80" y="1046"/>
                </a:lnTo>
                <a:lnTo>
                  <a:pt x="80" y="1040"/>
                </a:lnTo>
                <a:close/>
                <a:moveTo>
                  <a:pt x="120" y="1040"/>
                </a:moveTo>
                <a:lnTo>
                  <a:pt x="143" y="1040"/>
                </a:lnTo>
                <a:lnTo>
                  <a:pt x="143" y="1046"/>
                </a:lnTo>
                <a:lnTo>
                  <a:pt x="120" y="1046"/>
                </a:lnTo>
                <a:lnTo>
                  <a:pt x="120" y="1040"/>
                </a:lnTo>
                <a:close/>
                <a:moveTo>
                  <a:pt x="161" y="1040"/>
                </a:moveTo>
                <a:lnTo>
                  <a:pt x="184" y="1040"/>
                </a:lnTo>
                <a:lnTo>
                  <a:pt x="184" y="1046"/>
                </a:lnTo>
                <a:lnTo>
                  <a:pt x="161" y="1046"/>
                </a:lnTo>
                <a:lnTo>
                  <a:pt x="161" y="1040"/>
                </a:lnTo>
                <a:close/>
                <a:moveTo>
                  <a:pt x="201" y="1040"/>
                </a:moveTo>
                <a:lnTo>
                  <a:pt x="224" y="1040"/>
                </a:lnTo>
                <a:lnTo>
                  <a:pt x="224" y="1046"/>
                </a:lnTo>
                <a:lnTo>
                  <a:pt x="201" y="1046"/>
                </a:lnTo>
                <a:lnTo>
                  <a:pt x="201" y="1040"/>
                </a:lnTo>
                <a:close/>
                <a:moveTo>
                  <a:pt x="241" y="1040"/>
                </a:moveTo>
                <a:lnTo>
                  <a:pt x="264" y="1040"/>
                </a:lnTo>
                <a:lnTo>
                  <a:pt x="264" y="1046"/>
                </a:lnTo>
                <a:lnTo>
                  <a:pt x="241" y="1046"/>
                </a:lnTo>
                <a:lnTo>
                  <a:pt x="241" y="1040"/>
                </a:lnTo>
                <a:close/>
                <a:moveTo>
                  <a:pt x="281" y="1040"/>
                </a:moveTo>
                <a:lnTo>
                  <a:pt x="304" y="1040"/>
                </a:lnTo>
                <a:lnTo>
                  <a:pt x="304" y="1046"/>
                </a:lnTo>
                <a:lnTo>
                  <a:pt x="281" y="1046"/>
                </a:lnTo>
                <a:lnTo>
                  <a:pt x="281" y="1040"/>
                </a:lnTo>
                <a:close/>
                <a:moveTo>
                  <a:pt x="321" y="1040"/>
                </a:moveTo>
                <a:lnTo>
                  <a:pt x="344" y="1040"/>
                </a:lnTo>
                <a:lnTo>
                  <a:pt x="344" y="1046"/>
                </a:lnTo>
                <a:lnTo>
                  <a:pt x="321" y="1046"/>
                </a:lnTo>
                <a:lnTo>
                  <a:pt x="321" y="1040"/>
                </a:lnTo>
                <a:close/>
                <a:moveTo>
                  <a:pt x="362" y="1040"/>
                </a:moveTo>
                <a:lnTo>
                  <a:pt x="385" y="1040"/>
                </a:lnTo>
                <a:lnTo>
                  <a:pt x="385" y="1046"/>
                </a:lnTo>
                <a:lnTo>
                  <a:pt x="362" y="1046"/>
                </a:lnTo>
                <a:lnTo>
                  <a:pt x="362" y="1040"/>
                </a:lnTo>
                <a:close/>
                <a:moveTo>
                  <a:pt x="402" y="1040"/>
                </a:moveTo>
                <a:lnTo>
                  <a:pt x="425" y="1040"/>
                </a:lnTo>
                <a:lnTo>
                  <a:pt x="425" y="1046"/>
                </a:lnTo>
                <a:lnTo>
                  <a:pt x="402" y="1046"/>
                </a:lnTo>
                <a:lnTo>
                  <a:pt x="402" y="1040"/>
                </a:lnTo>
                <a:close/>
                <a:moveTo>
                  <a:pt x="442" y="1040"/>
                </a:moveTo>
                <a:lnTo>
                  <a:pt x="465" y="1040"/>
                </a:lnTo>
                <a:lnTo>
                  <a:pt x="465" y="1046"/>
                </a:lnTo>
                <a:lnTo>
                  <a:pt x="442" y="1046"/>
                </a:lnTo>
                <a:lnTo>
                  <a:pt x="442" y="1040"/>
                </a:lnTo>
                <a:close/>
                <a:moveTo>
                  <a:pt x="482" y="1040"/>
                </a:moveTo>
                <a:lnTo>
                  <a:pt x="505" y="1040"/>
                </a:lnTo>
                <a:lnTo>
                  <a:pt x="505" y="1046"/>
                </a:lnTo>
                <a:lnTo>
                  <a:pt x="482" y="1046"/>
                </a:lnTo>
                <a:lnTo>
                  <a:pt x="482" y="1040"/>
                </a:lnTo>
                <a:close/>
                <a:moveTo>
                  <a:pt x="523" y="1040"/>
                </a:moveTo>
                <a:lnTo>
                  <a:pt x="546" y="1040"/>
                </a:lnTo>
                <a:lnTo>
                  <a:pt x="546" y="1046"/>
                </a:lnTo>
                <a:lnTo>
                  <a:pt x="523" y="1046"/>
                </a:lnTo>
                <a:lnTo>
                  <a:pt x="523" y="1040"/>
                </a:lnTo>
                <a:close/>
                <a:moveTo>
                  <a:pt x="563" y="1040"/>
                </a:moveTo>
                <a:lnTo>
                  <a:pt x="586" y="1040"/>
                </a:lnTo>
                <a:lnTo>
                  <a:pt x="586" y="1046"/>
                </a:lnTo>
                <a:lnTo>
                  <a:pt x="563" y="1046"/>
                </a:lnTo>
                <a:lnTo>
                  <a:pt x="563" y="1040"/>
                </a:lnTo>
                <a:close/>
                <a:moveTo>
                  <a:pt x="603" y="1040"/>
                </a:moveTo>
                <a:lnTo>
                  <a:pt x="626" y="1040"/>
                </a:lnTo>
                <a:lnTo>
                  <a:pt x="626" y="1046"/>
                </a:lnTo>
                <a:lnTo>
                  <a:pt x="603" y="1046"/>
                </a:lnTo>
                <a:lnTo>
                  <a:pt x="603" y="1040"/>
                </a:lnTo>
                <a:close/>
                <a:moveTo>
                  <a:pt x="643" y="1040"/>
                </a:moveTo>
                <a:lnTo>
                  <a:pt x="666" y="1040"/>
                </a:lnTo>
                <a:lnTo>
                  <a:pt x="666" y="1046"/>
                </a:lnTo>
                <a:lnTo>
                  <a:pt x="643" y="1046"/>
                </a:lnTo>
                <a:lnTo>
                  <a:pt x="643" y="1040"/>
                </a:lnTo>
                <a:close/>
                <a:moveTo>
                  <a:pt x="684" y="1040"/>
                </a:moveTo>
                <a:lnTo>
                  <a:pt x="706" y="1040"/>
                </a:lnTo>
                <a:lnTo>
                  <a:pt x="706" y="1046"/>
                </a:lnTo>
                <a:lnTo>
                  <a:pt x="684" y="1046"/>
                </a:lnTo>
                <a:lnTo>
                  <a:pt x="684" y="1040"/>
                </a:lnTo>
                <a:close/>
                <a:moveTo>
                  <a:pt x="724" y="1040"/>
                </a:moveTo>
                <a:lnTo>
                  <a:pt x="747" y="1040"/>
                </a:lnTo>
                <a:lnTo>
                  <a:pt x="747" y="1046"/>
                </a:lnTo>
                <a:lnTo>
                  <a:pt x="724" y="1046"/>
                </a:lnTo>
                <a:lnTo>
                  <a:pt x="724" y="1040"/>
                </a:lnTo>
                <a:close/>
                <a:moveTo>
                  <a:pt x="764" y="1040"/>
                </a:moveTo>
                <a:lnTo>
                  <a:pt x="787" y="1040"/>
                </a:lnTo>
                <a:lnTo>
                  <a:pt x="787" y="1046"/>
                </a:lnTo>
                <a:lnTo>
                  <a:pt x="764" y="1046"/>
                </a:lnTo>
                <a:lnTo>
                  <a:pt x="764" y="1040"/>
                </a:lnTo>
                <a:close/>
                <a:moveTo>
                  <a:pt x="804" y="1040"/>
                </a:moveTo>
                <a:lnTo>
                  <a:pt x="827" y="1040"/>
                </a:lnTo>
                <a:lnTo>
                  <a:pt x="827" y="1046"/>
                </a:lnTo>
                <a:lnTo>
                  <a:pt x="804" y="1046"/>
                </a:lnTo>
                <a:lnTo>
                  <a:pt x="804" y="1040"/>
                </a:lnTo>
                <a:close/>
                <a:moveTo>
                  <a:pt x="844" y="1040"/>
                </a:moveTo>
                <a:lnTo>
                  <a:pt x="867" y="1040"/>
                </a:lnTo>
                <a:lnTo>
                  <a:pt x="867" y="1046"/>
                </a:lnTo>
                <a:lnTo>
                  <a:pt x="844" y="1046"/>
                </a:lnTo>
                <a:lnTo>
                  <a:pt x="844" y="1040"/>
                </a:lnTo>
                <a:close/>
                <a:moveTo>
                  <a:pt x="885" y="1040"/>
                </a:moveTo>
                <a:lnTo>
                  <a:pt x="908" y="1040"/>
                </a:lnTo>
                <a:lnTo>
                  <a:pt x="908" y="1046"/>
                </a:lnTo>
                <a:lnTo>
                  <a:pt x="885" y="1046"/>
                </a:lnTo>
                <a:lnTo>
                  <a:pt x="885" y="1040"/>
                </a:lnTo>
                <a:close/>
                <a:moveTo>
                  <a:pt x="925" y="1040"/>
                </a:moveTo>
                <a:lnTo>
                  <a:pt x="948" y="1040"/>
                </a:lnTo>
                <a:lnTo>
                  <a:pt x="948" y="1046"/>
                </a:lnTo>
                <a:lnTo>
                  <a:pt x="925" y="1046"/>
                </a:lnTo>
                <a:lnTo>
                  <a:pt x="925" y="1040"/>
                </a:lnTo>
                <a:close/>
                <a:moveTo>
                  <a:pt x="965" y="1040"/>
                </a:moveTo>
                <a:lnTo>
                  <a:pt x="988" y="1040"/>
                </a:lnTo>
                <a:lnTo>
                  <a:pt x="988" y="1046"/>
                </a:lnTo>
                <a:lnTo>
                  <a:pt x="965" y="1046"/>
                </a:lnTo>
                <a:lnTo>
                  <a:pt x="965" y="1040"/>
                </a:lnTo>
                <a:close/>
                <a:moveTo>
                  <a:pt x="1005" y="1040"/>
                </a:moveTo>
                <a:lnTo>
                  <a:pt x="1028" y="1040"/>
                </a:lnTo>
                <a:lnTo>
                  <a:pt x="1028" y="1046"/>
                </a:lnTo>
                <a:lnTo>
                  <a:pt x="1005" y="1046"/>
                </a:lnTo>
                <a:lnTo>
                  <a:pt x="1005" y="1040"/>
                </a:lnTo>
                <a:close/>
                <a:moveTo>
                  <a:pt x="1046" y="1040"/>
                </a:moveTo>
                <a:lnTo>
                  <a:pt x="1069" y="1040"/>
                </a:lnTo>
                <a:lnTo>
                  <a:pt x="1069" y="1046"/>
                </a:lnTo>
                <a:lnTo>
                  <a:pt x="1046" y="1046"/>
                </a:lnTo>
                <a:lnTo>
                  <a:pt x="1046" y="1040"/>
                </a:lnTo>
                <a:close/>
                <a:moveTo>
                  <a:pt x="1086" y="1040"/>
                </a:moveTo>
                <a:lnTo>
                  <a:pt x="1109" y="1040"/>
                </a:lnTo>
                <a:lnTo>
                  <a:pt x="1109" y="1046"/>
                </a:lnTo>
                <a:lnTo>
                  <a:pt x="1086" y="1046"/>
                </a:lnTo>
                <a:lnTo>
                  <a:pt x="1086" y="1040"/>
                </a:lnTo>
                <a:close/>
                <a:moveTo>
                  <a:pt x="1126" y="1040"/>
                </a:moveTo>
                <a:lnTo>
                  <a:pt x="1149" y="1040"/>
                </a:lnTo>
                <a:lnTo>
                  <a:pt x="1149" y="1046"/>
                </a:lnTo>
                <a:lnTo>
                  <a:pt x="1126" y="1046"/>
                </a:lnTo>
                <a:lnTo>
                  <a:pt x="1126" y="1040"/>
                </a:lnTo>
                <a:close/>
                <a:moveTo>
                  <a:pt x="1166" y="1040"/>
                </a:moveTo>
                <a:lnTo>
                  <a:pt x="1189" y="1040"/>
                </a:lnTo>
                <a:lnTo>
                  <a:pt x="1189" y="1046"/>
                </a:lnTo>
                <a:lnTo>
                  <a:pt x="1166" y="1046"/>
                </a:lnTo>
                <a:lnTo>
                  <a:pt x="1166" y="1040"/>
                </a:lnTo>
                <a:close/>
                <a:moveTo>
                  <a:pt x="1206" y="1040"/>
                </a:moveTo>
                <a:lnTo>
                  <a:pt x="1229" y="1040"/>
                </a:lnTo>
                <a:lnTo>
                  <a:pt x="1229" y="1046"/>
                </a:lnTo>
                <a:lnTo>
                  <a:pt x="1206" y="1046"/>
                </a:lnTo>
                <a:lnTo>
                  <a:pt x="1206" y="1040"/>
                </a:lnTo>
                <a:close/>
                <a:moveTo>
                  <a:pt x="1247" y="1040"/>
                </a:moveTo>
                <a:lnTo>
                  <a:pt x="1270" y="1040"/>
                </a:lnTo>
                <a:lnTo>
                  <a:pt x="1270" y="1046"/>
                </a:lnTo>
                <a:lnTo>
                  <a:pt x="1247" y="1046"/>
                </a:lnTo>
                <a:lnTo>
                  <a:pt x="1247" y="1040"/>
                </a:lnTo>
                <a:close/>
                <a:moveTo>
                  <a:pt x="1287" y="1040"/>
                </a:moveTo>
                <a:lnTo>
                  <a:pt x="1310" y="1040"/>
                </a:lnTo>
                <a:lnTo>
                  <a:pt x="1310" y="1046"/>
                </a:lnTo>
                <a:lnTo>
                  <a:pt x="1287" y="1046"/>
                </a:lnTo>
                <a:lnTo>
                  <a:pt x="1287" y="1040"/>
                </a:lnTo>
                <a:close/>
                <a:moveTo>
                  <a:pt x="1327" y="1040"/>
                </a:moveTo>
                <a:lnTo>
                  <a:pt x="1350" y="1040"/>
                </a:lnTo>
                <a:lnTo>
                  <a:pt x="1350" y="1046"/>
                </a:lnTo>
                <a:lnTo>
                  <a:pt x="1327" y="1046"/>
                </a:lnTo>
                <a:lnTo>
                  <a:pt x="1327" y="1040"/>
                </a:lnTo>
                <a:close/>
                <a:moveTo>
                  <a:pt x="1367" y="1040"/>
                </a:moveTo>
                <a:lnTo>
                  <a:pt x="1390" y="1040"/>
                </a:lnTo>
                <a:lnTo>
                  <a:pt x="1390" y="1046"/>
                </a:lnTo>
                <a:lnTo>
                  <a:pt x="1367" y="1046"/>
                </a:lnTo>
                <a:lnTo>
                  <a:pt x="1367" y="1040"/>
                </a:lnTo>
                <a:close/>
                <a:moveTo>
                  <a:pt x="1408" y="1040"/>
                </a:moveTo>
                <a:lnTo>
                  <a:pt x="1431" y="1040"/>
                </a:lnTo>
                <a:lnTo>
                  <a:pt x="1431" y="1046"/>
                </a:lnTo>
                <a:lnTo>
                  <a:pt x="1408" y="1046"/>
                </a:lnTo>
                <a:lnTo>
                  <a:pt x="1408" y="1040"/>
                </a:lnTo>
                <a:close/>
                <a:moveTo>
                  <a:pt x="1448" y="1040"/>
                </a:moveTo>
                <a:lnTo>
                  <a:pt x="1471" y="1040"/>
                </a:lnTo>
                <a:lnTo>
                  <a:pt x="1471" y="1046"/>
                </a:lnTo>
                <a:lnTo>
                  <a:pt x="1448" y="1046"/>
                </a:lnTo>
                <a:lnTo>
                  <a:pt x="1448" y="1040"/>
                </a:lnTo>
                <a:close/>
                <a:moveTo>
                  <a:pt x="1488" y="1040"/>
                </a:moveTo>
                <a:lnTo>
                  <a:pt x="1511" y="1040"/>
                </a:lnTo>
                <a:lnTo>
                  <a:pt x="1511" y="1046"/>
                </a:lnTo>
                <a:lnTo>
                  <a:pt x="1488" y="1046"/>
                </a:lnTo>
                <a:lnTo>
                  <a:pt x="1488" y="1040"/>
                </a:lnTo>
                <a:close/>
                <a:moveTo>
                  <a:pt x="1528" y="1040"/>
                </a:moveTo>
                <a:lnTo>
                  <a:pt x="1551" y="1040"/>
                </a:lnTo>
                <a:lnTo>
                  <a:pt x="1551" y="1046"/>
                </a:lnTo>
                <a:lnTo>
                  <a:pt x="1528" y="1046"/>
                </a:lnTo>
                <a:lnTo>
                  <a:pt x="1528" y="1040"/>
                </a:lnTo>
                <a:close/>
                <a:moveTo>
                  <a:pt x="1569" y="1040"/>
                </a:moveTo>
                <a:lnTo>
                  <a:pt x="1592" y="1040"/>
                </a:lnTo>
                <a:lnTo>
                  <a:pt x="1592" y="1046"/>
                </a:lnTo>
                <a:lnTo>
                  <a:pt x="1569" y="1046"/>
                </a:lnTo>
                <a:lnTo>
                  <a:pt x="1569" y="1040"/>
                </a:lnTo>
                <a:close/>
                <a:moveTo>
                  <a:pt x="1609" y="1040"/>
                </a:moveTo>
                <a:lnTo>
                  <a:pt x="1632" y="1040"/>
                </a:lnTo>
                <a:lnTo>
                  <a:pt x="1632" y="1046"/>
                </a:lnTo>
                <a:lnTo>
                  <a:pt x="1609" y="1046"/>
                </a:lnTo>
                <a:lnTo>
                  <a:pt x="1609" y="1040"/>
                </a:lnTo>
                <a:close/>
                <a:moveTo>
                  <a:pt x="1649" y="1040"/>
                </a:moveTo>
                <a:lnTo>
                  <a:pt x="1672" y="1040"/>
                </a:lnTo>
                <a:lnTo>
                  <a:pt x="1672" y="1046"/>
                </a:lnTo>
                <a:lnTo>
                  <a:pt x="1649" y="1046"/>
                </a:lnTo>
                <a:lnTo>
                  <a:pt x="1649" y="1040"/>
                </a:lnTo>
                <a:close/>
                <a:moveTo>
                  <a:pt x="1689" y="1040"/>
                </a:moveTo>
                <a:lnTo>
                  <a:pt x="1712" y="1040"/>
                </a:lnTo>
                <a:lnTo>
                  <a:pt x="1712" y="1046"/>
                </a:lnTo>
                <a:lnTo>
                  <a:pt x="1689" y="1046"/>
                </a:lnTo>
                <a:lnTo>
                  <a:pt x="1689" y="1040"/>
                </a:lnTo>
                <a:close/>
                <a:moveTo>
                  <a:pt x="1729" y="1040"/>
                </a:moveTo>
                <a:lnTo>
                  <a:pt x="1752" y="1040"/>
                </a:lnTo>
                <a:lnTo>
                  <a:pt x="1752" y="1046"/>
                </a:lnTo>
                <a:lnTo>
                  <a:pt x="1729" y="1046"/>
                </a:lnTo>
                <a:lnTo>
                  <a:pt x="1729" y="1040"/>
                </a:lnTo>
                <a:close/>
                <a:moveTo>
                  <a:pt x="1770" y="1040"/>
                </a:moveTo>
                <a:lnTo>
                  <a:pt x="1793" y="1040"/>
                </a:lnTo>
                <a:lnTo>
                  <a:pt x="1793" y="1046"/>
                </a:lnTo>
                <a:lnTo>
                  <a:pt x="1770" y="1046"/>
                </a:lnTo>
                <a:lnTo>
                  <a:pt x="1770" y="1040"/>
                </a:lnTo>
                <a:close/>
                <a:moveTo>
                  <a:pt x="1810" y="1040"/>
                </a:moveTo>
                <a:lnTo>
                  <a:pt x="1833" y="1040"/>
                </a:lnTo>
                <a:lnTo>
                  <a:pt x="1833" y="1046"/>
                </a:lnTo>
                <a:lnTo>
                  <a:pt x="1810" y="1046"/>
                </a:lnTo>
                <a:lnTo>
                  <a:pt x="1810" y="1040"/>
                </a:lnTo>
                <a:close/>
                <a:moveTo>
                  <a:pt x="1850" y="1040"/>
                </a:moveTo>
                <a:lnTo>
                  <a:pt x="1873" y="1040"/>
                </a:lnTo>
                <a:lnTo>
                  <a:pt x="1873" y="1046"/>
                </a:lnTo>
                <a:lnTo>
                  <a:pt x="1850" y="1046"/>
                </a:lnTo>
                <a:lnTo>
                  <a:pt x="1850" y="1040"/>
                </a:lnTo>
                <a:close/>
                <a:moveTo>
                  <a:pt x="1890" y="1040"/>
                </a:moveTo>
                <a:lnTo>
                  <a:pt x="1913" y="1040"/>
                </a:lnTo>
                <a:lnTo>
                  <a:pt x="1913" y="1046"/>
                </a:lnTo>
                <a:lnTo>
                  <a:pt x="1890" y="1046"/>
                </a:lnTo>
                <a:lnTo>
                  <a:pt x="1890" y="1040"/>
                </a:lnTo>
                <a:close/>
                <a:moveTo>
                  <a:pt x="1931" y="1040"/>
                </a:moveTo>
                <a:lnTo>
                  <a:pt x="1954" y="1040"/>
                </a:lnTo>
                <a:lnTo>
                  <a:pt x="1954" y="1046"/>
                </a:lnTo>
                <a:lnTo>
                  <a:pt x="1931" y="1046"/>
                </a:lnTo>
                <a:lnTo>
                  <a:pt x="1931" y="1040"/>
                </a:lnTo>
                <a:close/>
                <a:moveTo>
                  <a:pt x="1971" y="1040"/>
                </a:moveTo>
                <a:lnTo>
                  <a:pt x="1994" y="1040"/>
                </a:lnTo>
                <a:lnTo>
                  <a:pt x="1994" y="1046"/>
                </a:lnTo>
                <a:lnTo>
                  <a:pt x="1971" y="1046"/>
                </a:lnTo>
                <a:lnTo>
                  <a:pt x="1971" y="1040"/>
                </a:lnTo>
                <a:close/>
                <a:moveTo>
                  <a:pt x="2011" y="1040"/>
                </a:moveTo>
                <a:lnTo>
                  <a:pt x="2034" y="1040"/>
                </a:lnTo>
                <a:lnTo>
                  <a:pt x="2034" y="1046"/>
                </a:lnTo>
                <a:lnTo>
                  <a:pt x="2011" y="1046"/>
                </a:lnTo>
                <a:lnTo>
                  <a:pt x="2011" y="1040"/>
                </a:lnTo>
                <a:close/>
                <a:moveTo>
                  <a:pt x="2051" y="1040"/>
                </a:moveTo>
                <a:lnTo>
                  <a:pt x="2074" y="1040"/>
                </a:lnTo>
                <a:lnTo>
                  <a:pt x="2074" y="1046"/>
                </a:lnTo>
                <a:lnTo>
                  <a:pt x="2051" y="1046"/>
                </a:lnTo>
                <a:lnTo>
                  <a:pt x="2051" y="1040"/>
                </a:lnTo>
                <a:close/>
                <a:moveTo>
                  <a:pt x="2092" y="1040"/>
                </a:moveTo>
                <a:lnTo>
                  <a:pt x="2114" y="1040"/>
                </a:lnTo>
                <a:lnTo>
                  <a:pt x="2114" y="1046"/>
                </a:lnTo>
                <a:lnTo>
                  <a:pt x="2092" y="1046"/>
                </a:lnTo>
                <a:lnTo>
                  <a:pt x="2092" y="1040"/>
                </a:lnTo>
                <a:close/>
                <a:moveTo>
                  <a:pt x="2132" y="1040"/>
                </a:moveTo>
                <a:lnTo>
                  <a:pt x="2155" y="1040"/>
                </a:lnTo>
                <a:lnTo>
                  <a:pt x="2155" y="1046"/>
                </a:lnTo>
                <a:lnTo>
                  <a:pt x="2132" y="1046"/>
                </a:lnTo>
                <a:lnTo>
                  <a:pt x="2132" y="1040"/>
                </a:lnTo>
                <a:close/>
                <a:moveTo>
                  <a:pt x="2172" y="1040"/>
                </a:moveTo>
                <a:lnTo>
                  <a:pt x="2195" y="1040"/>
                </a:lnTo>
                <a:lnTo>
                  <a:pt x="2195" y="1046"/>
                </a:lnTo>
                <a:lnTo>
                  <a:pt x="2172" y="1046"/>
                </a:lnTo>
                <a:lnTo>
                  <a:pt x="2172" y="1040"/>
                </a:lnTo>
                <a:close/>
                <a:moveTo>
                  <a:pt x="2212" y="1040"/>
                </a:moveTo>
                <a:lnTo>
                  <a:pt x="2235" y="1040"/>
                </a:lnTo>
                <a:lnTo>
                  <a:pt x="2235" y="1046"/>
                </a:lnTo>
                <a:lnTo>
                  <a:pt x="2212" y="1046"/>
                </a:lnTo>
                <a:lnTo>
                  <a:pt x="2212" y="1040"/>
                </a:lnTo>
                <a:close/>
                <a:moveTo>
                  <a:pt x="2252" y="1040"/>
                </a:moveTo>
                <a:lnTo>
                  <a:pt x="2275" y="1040"/>
                </a:lnTo>
                <a:lnTo>
                  <a:pt x="2275" y="1046"/>
                </a:lnTo>
                <a:lnTo>
                  <a:pt x="2252" y="1046"/>
                </a:lnTo>
                <a:lnTo>
                  <a:pt x="2252" y="1040"/>
                </a:lnTo>
                <a:close/>
                <a:moveTo>
                  <a:pt x="2293" y="1040"/>
                </a:moveTo>
                <a:lnTo>
                  <a:pt x="2316" y="1040"/>
                </a:lnTo>
                <a:lnTo>
                  <a:pt x="2316" y="1046"/>
                </a:lnTo>
                <a:lnTo>
                  <a:pt x="2293" y="1046"/>
                </a:lnTo>
                <a:lnTo>
                  <a:pt x="2293" y="1040"/>
                </a:lnTo>
                <a:close/>
                <a:moveTo>
                  <a:pt x="2333" y="1040"/>
                </a:moveTo>
                <a:lnTo>
                  <a:pt x="2356" y="1040"/>
                </a:lnTo>
                <a:lnTo>
                  <a:pt x="2356" y="1046"/>
                </a:lnTo>
                <a:lnTo>
                  <a:pt x="2333" y="1046"/>
                </a:lnTo>
                <a:lnTo>
                  <a:pt x="2333" y="1040"/>
                </a:lnTo>
                <a:close/>
                <a:moveTo>
                  <a:pt x="2373" y="1040"/>
                </a:moveTo>
                <a:lnTo>
                  <a:pt x="2396" y="1040"/>
                </a:lnTo>
                <a:lnTo>
                  <a:pt x="2396" y="1046"/>
                </a:lnTo>
                <a:lnTo>
                  <a:pt x="2373" y="1046"/>
                </a:lnTo>
                <a:lnTo>
                  <a:pt x="2373" y="1040"/>
                </a:lnTo>
                <a:close/>
                <a:moveTo>
                  <a:pt x="2413" y="1040"/>
                </a:moveTo>
                <a:lnTo>
                  <a:pt x="2436" y="1040"/>
                </a:lnTo>
                <a:lnTo>
                  <a:pt x="2436" y="1046"/>
                </a:lnTo>
                <a:lnTo>
                  <a:pt x="2413" y="1046"/>
                </a:lnTo>
                <a:lnTo>
                  <a:pt x="2413" y="1040"/>
                </a:lnTo>
                <a:close/>
                <a:moveTo>
                  <a:pt x="2454" y="1040"/>
                </a:moveTo>
                <a:lnTo>
                  <a:pt x="2477" y="1040"/>
                </a:lnTo>
                <a:lnTo>
                  <a:pt x="2477" y="1046"/>
                </a:lnTo>
                <a:lnTo>
                  <a:pt x="2454" y="1046"/>
                </a:lnTo>
                <a:lnTo>
                  <a:pt x="2454" y="1040"/>
                </a:lnTo>
                <a:close/>
                <a:moveTo>
                  <a:pt x="2494" y="1040"/>
                </a:moveTo>
                <a:lnTo>
                  <a:pt x="2517" y="1040"/>
                </a:lnTo>
                <a:lnTo>
                  <a:pt x="2517" y="1046"/>
                </a:lnTo>
                <a:lnTo>
                  <a:pt x="2494" y="1046"/>
                </a:lnTo>
                <a:lnTo>
                  <a:pt x="2494" y="1040"/>
                </a:lnTo>
                <a:close/>
                <a:moveTo>
                  <a:pt x="2534" y="1040"/>
                </a:moveTo>
                <a:lnTo>
                  <a:pt x="2557" y="1040"/>
                </a:lnTo>
                <a:lnTo>
                  <a:pt x="2557" y="1046"/>
                </a:lnTo>
                <a:lnTo>
                  <a:pt x="2534" y="1046"/>
                </a:lnTo>
                <a:lnTo>
                  <a:pt x="2534" y="1040"/>
                </a:lnTo>
                <a:close/>
                <a:moveTo>
                  <a:pt x="2574" y="1040"/>
                </a:moveTo>
                <a:lnTo>
                  <a:pt x="2597" y="1040"/>
                </a:lnTo>
                <a:lnTo>
                  <a:pt x="2597" y="1046"/>
                </a:lnTo>
                <a:lnTo>
                  <a:pt x="2574" y="1046"/>
                </a:lnTo>
                <a:lnTo>
                  <a:pt x="2574" y="1040"/>
                </a:lnTo>
                <a:close/>
                <a:moveTo>
                  <a:pt x="2614" y="1040"/>
                </a:moveTo>
                <a:lnTo>
                  <a:pt x="2637" y="1040"/>
                </a:lnTo>
                <a:lnTo>
                  <a:pt x="2637" y="1046"/>
                </a:lnTo>
                <a:lnTo>
                  <a:pt x="2614" y="1046"/>
                </a:lnTo>
                <a:lnTo>
                  <a:pt x="2614" y="1040"/>
                </a:lnTo>
                <a:close/>
                <a:moveTo>
                  <a:pt x="2655" y="1040"/>
                </a:moveTo>
                <a:lnTo>
                  <a:pt x="2678" y="1040"/>
                </a:lnTo>
                <a:lnTo>
                  <a:pt x="2678" y="1046"/>
                </a:lnTo>
                <a:lnTo>
                  <a:pt x="2655" y="1046"/>
                </a:lnTo>
                <a:lnTo>
                  <a:pt x="2655" y="1040"/>
                </a:lnTo>
                <a:close/>
                <a:moveTo>
                  <a:pt x="2695" y="1040"/>
                </a:moveTo>
                <a:lnTo>
                  <a:pt x="2715" y="1040"/>
                </a:lnTo>
                <a:lnTo>
                  <a:pt x="2715" y="1046"/>
                </a:lnTo>
                <a:lnTo>
                  <a:pt x="2695" y="1046"/>
                </a:lnTo>
                <a:lnTo>
                  <a:pt x="2695" y="1040"/>
                </a:lnTo>
                <a:close/>
                <a:moveTo>
                  <a:pt x="0" y="693"/>
                </a:moveTo>
                <a:lnTo>
                  <a:pt x="23" y="693"/>
                </a:lnTo>
                <a:lnTo>
                  <a:pt x="23" y="699"/>
                </a:lnTo>
                <a:lnTo>
                  <a:pt x="0" y="699"/>
                </a:lnTo>
                <a:lnTo>
                  <a:pt x="0" y="693"/>
                </a:lnTo>
                <a:close/>
                <a:moveTo>
                  <a:pt x="40" y="693"/>
                </a:moveTo>
                <a:lnTo>
                  <a:pt x="63" y="693"/>
                </a:lnTo>
                <a:lnTo>
                  <a:pt x="63" y="699"/>
                </a:lnTo>
                <a:lnTo>
                  <a:pt x="40" y="699"/>
                </a:lnTo>
                <a:lnTo>
                  <a:pt x="40" y="693"/>
                </a:lnTo>
                <a:close/>
                <a:moveTo>
                  <a:pt x="80" y="693"/>
                </a:moveTo>
                <a:lnTo>
                  <a:pt x="103" y="693"/>
                </a:lnTo>
                <a:lnTo>
                  <a:pt x="103" y="699"/>
                </a:lnTo>
                <a:lnTo>
                  <a:pt x="80" y="699"/>
                </a:lnTo>
                <a:lnTo>
                  <a:pt x="80" y="693"/>
                </a:lnTo>
                <a:close/>
                <a:moveTo>
                  <a:pt x="120" y="693"/>
                </a:moveTo>
                <a:lnTo>
                  <a:pt x="143" y="693"/>
                </a:lnTo>
                <a:lnTo>
                  <a:pt x="143" y="699"/>
                </a:lnTo>
                <a:lnTo>
                  <a:pt x="120" y="699"/>
                </a:lnTo>
                <a:lnTo>
                  <a:pt x="120" y="693"/>
                </a:lnTo>
                <a:close/>
                <a:moveTo>
                  <a:pt x="161" y="693"/>
                </a:moveTo>
                <a:lnTo>
                  <a:pt x="184" y="693"/>
                </a:lnTo>
                <a:lnTo>
                  <a:pt x="184" y="699"/>
                </a:lnTo>
                <a:lnTo>
                  <a:pt x="161" y="699"/>
                </a:lnTo>
                <a:lnTo>
                  <a:pt x="161" y="693"/>
                </a:lnTo>
                <a:close/>
                <a:moveTo>
                  <a:pt x="201" y="693"/>
                </a:moveTo>
                <a:lnTo>
                  <a:pt x="224" y="693"/>
                </a:lnTo>
                <a:lnTo>
                  <a:pt x="224" y="699"/>
                </a:lnTo>
                <a:lnTo>
                  <a:pt x="201" y="699"/>
                </a:lnTo>
                <a:lnTo>
                  <a:pt x="201" y="693"/>
                </a:lnTo>
                <a:close/>
                <a:moveTo>
                  <a:pt x="241" y="693"/>
                </a:moveTo>
                <a:lnTo>
                  <a:pt x="264" y="693"/>
                </a:lnTo>
                <a:lnTo>
                  <a:pt x="264" y="699"/>
                </a:lnTo>
                <a:lnTo>
                  <a:pt x="241" y="699"/>
                </a:lnTo>
                <a:lnTo>
                  <a:pt x="241" y="693"/>
                </a:lnTo>
                <a:close/>
                <a:moveTo>
                  <a:pt x="281" y="693"/>
                </a:moveTo>
                <a:lnTo>
                  <a:pt x="304" y="693"/>
                </a:lnTo>
                <a:lnTo>
                  <a:pt x="304" y="699"/>
                </a:lnTo>
                <a:lnTo>
                  <a:pt x="281" y="699"/>
                </a:lnTo>
                <a:lnTo>
                  <a:pt x="281" y="693"/>
                </a:lnTo>
                <a:close/>
                <a:moveTo>
                  <a:pt x="321" y="693"/>
                </a:moveTo>
                <a:lnTo>
                  <a:pt x="344" y="693"/>
                </a:lnTo>
                <a:lnTo>
                  <a:pt x="344" y="699"/>
                </a:lnTo>
                <a:lnTo>
                  <a:pt x="321" y="699"/>
                </a:lnTo>
                <a:lnTo>
                  <a:pt x="321" y="693"/>
                </a:lnTo>
                <a:close/>
                <a:moveTo>
                  <a:pt x="362" y="693"/>
                </a:moveTo>
                <a:lnTo>
                  <a:pt x="385" y="693"/>
                </a:lnTo>
                <a:lnTo>
                  <a:pt x="385" y="699"/>
                </a:lnTo>
                <a:lnTo>
                  <a:pt x="362" y="699"/>
                </a:lnTo>
                <a:lnTo>
                  <a:pt x="362" y="693"/>
                </a:lnTo>
                <a:close/>
                <a:moveTo>
                  <a:pt x="402" y="693"/>
                </a:moveTo>
                <a:lnTo>
                  <a:pt x="425" y="693"/>
                </a:lnTo>
                <a:lnTo>
                  <a:pt x="425" y="699"/>
                </a:lnTo>
                <a:lnTo>
                  <a:pt x="402" y="699"/>
                </a:lnTo>
                <a:lnTo>
                  <a:pt x="402" y="693"/>
                </a:lnTo>
                <a:close/>
                <a:moveTo>
                  <a:pt x="442" y="693"/>
                </a:moveTo>
                <a:lnTo>
                  <a:pt x="465" y="693"/>
                </a:lnTo>
                <a:lnTo>
                  <a:pt x="465" y="699"/>
                </a:lnTo>
                <a:lnTo>
                  <a:pt x="442" y="699"/>
                </a:lnTo>
                <a:lnTo>
                  <a:pt x="442" y="693"/>
                </a:lnTo>
                <a:close/>
                <a:moveTo>
                  <a:pt x="482" y="693"/>
                </a:moveTo>
                <a:lnTo>
                  <a:pt x="505" y="693"/>
                </a:lnTo>
                <a:lnTo>
                  <a:pt x="505" y="699"/>
                </a:lnTo>
                <a:lnTo>
                  <a:pt x="482" y="699"/>
                </a:lnTo>
                <a:lnTo>
                  <a:pt x="482" y="693"/>
                </a:lnTo>
                <a:close/>
                <a:moveTo>
                  <a:pt x="523" y="693"/>
                </a:moveTo>
                <a:lnTo>
                  <a:pt x="546" y="693"/>
                </a:lnTo>
                <a:lnTo>
                  <a:pt x="546" y="699"/>
                </a:lnTo>
                <a:lnTo>
                  <a:pt x="523" y="699"/>
                </a:lnTo>
                <a:lnTo>
                  <a:pt x="523" y="693"/>
                </a:lnTo>
                <a:close/>
                <a:moveTo>
                  <a:pt x="563" y="693"/>
                </a:moveTo>
                <a:lnTo>
                  <a:pt x="586" y="693"/>
                </a:lnTo>
                <a:lnTo>
                  <a:pt x="586" y="699"/>
                </a:lnTo>
                <a:lnTo>
                  <a:pt x="563" y="699"/>
                </a:lnTo>
                <a:lnTo>
                  <a:pt x="563" y="693"/>
                </a:lnTo>
                <a:close/>
                <a:moveTo>
                  <a:pt x="603" y="693"/>
                </a:moveTo>
                <a:lnTo>
                  <a:pt x="626" y="693"/>
                </a:lnTo>
                <a:lnTo>
                  <a:pt x="626" y="699"/>
                </a:lnTo>
                <a:lnTo>
                  <a:pt x="603" y="699"/>
                </a:lnTo>
                <a:lnTo>
                  <a:pt x="603" y="693"/>
                </a:lnTo>
                <a:close/>
                <a:moveTo>
                  <a:pt x="643" y="693"/>
                </a:moveTo>
                <a:lnTo>
                  <a:pt x="666" y="693"/>
                </a:lnTo>
                <a:lnTo>
                  <a:pt x="666" y="699"/>
                </a:lnTo>
                <a:lnTo>
                  <a:pt x="643" y="699"/>
                </a:lnTo>
                <a:lnTo>
                  <a:pt x="643" y="693"/>
                </a:lnTo>
                <a:close/>
                <a:moveTo>
                  <a:pt x="684" y="693"/>
                </a:moveTo>
                <a:lnTo>
                  <a:pt x="706" y="693"/>
                </a:lnTo>
                <a:lnTo>
                  <a:pt x="706" y="699"/>
                </a:lnTo>
                <a:lnTo>
                  <a:pt x="684" y="699"/>
                </a:lnTo>
                <a:lnTo>
                  <a:pt x="684" y="693"/>
                </a:lnTo>
                <a:close/>
                <a:moveTo>
                  <a:pt x="724" y="693"/>
                </a:moveTo>
                <a:lnTo>
                  <a:pt x="747" y="693"/>
                </a:lnTo>
                <a:lnTo>
                  <a:pt x="747" y="699"/>
                </a:lnTo>
                <a:lnTo>
                  <a:pt x="724" y="699"/>
                </a:lnTo>
                <a:lnTo>
                  <a:pt x="724" y="693"/>
                </a:lnTo>
                <a:close/>
                <a:moveTo>
                  <a:pt x="764" y="693"/>
                </a:moveTo>
                <a:lnTo>
                  <a:pt x="787" y="693"/>
                </a:lnTo>
                <a:lnTo>
                  <a:pt x="787" y="699"/>
                </a:lnTo>
                <a:lnTo>
                  <a:pt x="764" y="699"/>
                </a:lnTo>
                <a:lnTo>
                  <a:pt x="764" y="693"/>
                </a:lnTo>
                <a:close/>
                <a:moveTo>
                  <a:pt x="804" y="693"/>
                </a:moveTo>
                <a:lnTo>
                  <a:pt x="827" y="693"/>
                </a:lnTo>
                <a:lnTo>
                  <a:pt x="827" y="699"/>
                </a:lnTo>
                <a:lnTo>
                  <a:pt x="804" y="699"/>
                </a:lnTo>
                <a:lnTo>
                  <a:pt x="804" y="693"/>
                </a:lnTo>
                <a:close/>
                <a:moveTo>
                  <a:pt x="844" y="693"/>
                </a:moveTo>
                <a:lnTo>
                  <a:pt x="867" y="693"/>
                </a:lnTo>
                <a:lnTo>
                  <a:pt x="867" y="699"/>
                </a:lnTo>
                <a:lnTo>
                  <a:pt x="844" y="699"/>
                </a:lnTo>
                <a:lnTo>
                  <a:pt x="844" y="693"/>
                </a:lnTo>
                <a:close/>
                <a:moveTo>
                  <a:pt x="885" y="693"/>
                </a:moveTo>
                <a:lnTo>
                  <a:pt x="908" y="693"/>
                </a:lnTo>
                <a:lnTo>
                  <a:pt x="908" y="699"/>
                </a:lnTo>
                <a:lnTo>
                  <a:pt x="885" y="699"/>
                </a:lnTo>
                <a:lnTo>
                  <a:pt x="885" y="693"/>
                </a:lnTo>
                <a:close/>
                <a:moveTo>
                  <a:pt x="925" y="693"/>
                </a:moveTo>
                <a:lnTo>
                  <a:pt x="948" y="693"/>
                </a:lnTo>
                <a:lnTo>
                  <a:pt x="948" y="699"/>
                </a:lnTo>
                <a:lnTo>
                  <a:pt x="925" y="699"/>
                </a:lnTo>
                <a:lnTo>
                  <a:pt x="925" y="693"/>
                </a:lnTo>
                <a:close/>
                <a:moveTo>
                  <a:pt x="965" y="693"/>
                </a:moveTo>
                <a:lnTo>
                  <a:pt x="988" y="693"/>
                </a:lnTo>
                <a:lnTo>
                  <a:pt x="988" y="699"/>
                </a:lnTo>
                <a:lnTo>
                  <a:pt x="965" y="699"/>
                </a:lnTo>
                <a:lnTo>
                  <a:pt x="965" y="693"/>
                </a:lnTo>
                <a:close/>
                <a:moveTo>
                  <a:pt x="1005" y="693"/>
                </a:moveTo>
                <a:lnTo>
                  <a:pt x="1028" y="693"/>
                </a:lnTo>
                <a:lnTo>
                  <a:pt x="1028" y="699"/>
                </a:lnTo>
                <a:lnTo>
                  <a:pt x="1005" y="699"/>
                </a:lnTo>
                <a:lnTo>
                  <a:pt x="1005" y="693"/>
                </a:lnTo>
                <a:close/>
                <a:moveTo>
                  <a:pt x="1046" y="693"/>
                </a:moveTo>
                <a:lnTo>
                  <a:pt x="1069" y="693"/>
                </a:lnTo>
                <a:lnTo>
                  <a:pt x="1069" y="699"/>
                </a:lnTo>
                <a:lnTo>
                  <a:pt x="1046" y="699"/>
                </a:lnTo>
                <a:lnTo>
                  <a:pt x="1046" y="693"/>
                </a:lnTo>
                <a:close/>
                <a:moveTo>
                  <a:pt x="1086" y="693"/>
                </a:moveTo>
                <a:lnTo>
                  <a:pt x="1109" y="693"/>
                </a:lnTo>
                <a:lnTo>
                  <a:pt x="1109" y="699"/>
                </a:lnTo>
                <a:lnTo>
                  <a:pt x="1086" y="699"/>
                </a:lnTo>
                <a:lnTo>
                  <a:pt x="1086" y="693"/>
                </a:lnTo>
                <a:close/>
                <a:moveTo>
                  <a:pt x="1126" y="693"/>
                </a:moveTo>
                <a:lnTo>
                  <a:pt x="1149" y="693"/>
                </a:lnTo>
                <a:lnTo>
                  <a:pt x="1149" y="699"/>
                </a:lnTo>
                <a:lnTo>
                  <a:pt x="1126" y="699"/>
                </a:lnTo>
                <a:lnTo>
                  <a:pt x="1126" y="693"/>
                </a:lnTo>
                <a:close/>
                <a:moveTo>
                  <a:pt x="1166" y="693"/>
                </a:moveTo>
                <a:lnTo>
                  <a:pt x="1189" y="693"/>
                </a:lnTo>
                <a:lnTo>
                  <a:pt x="1189" y="699"/>
                </a:lnTo>
                <a:lnTo>
                  <a:pt x="1166" y="699"/>
                </a:lnTo>
                <a:lnTo>
                  <a:pt x="1166" y="693"/>
                </a:lnTo>
                <a:close/>
                <a:moveTo>
                  <a:pt x="1206" y="693"/>
                </a:moveTo>
                <a:lnTo>
                  <a:pt x="1229" y="693"/>
                </a:lnTo>
                <a:lnTo>
                  <a:pt x="1229" y="699"/>
                </a:lnTo>
                <a:lnTo>
                  <a:pt x="1206" y="699"/>
                </a:lnTo>
                <a:lnTo>
                  <a:pt x="1206" y="693"/>
                </a:lnTo>
                <a:close/>
                <a:moveTo>
                  <a:pt x="1247" y="693"/>
                </a:moveTo>
                <a:lnTo>
                  <a:pt x="1270" y="693"/>
                </a:lnTo>
                <a:lnTo>
                  <a:pt x="1270" y="699"/>
                </a:lnTo>
                <a:lnTo>
                  <a:pt x="1247" y="699"/>
                </a:lnTo>
                <a:lnTo>
                  <a:pt x="1247" y="693"/>
                </a:lnTo>
                <a:close/>
                <a:moveTo>
                  <a:pt x="1287" y="693"/>
                </a:moveTo>
                <a:lnTo>
                  <a:pt x="1310" y="693"/>
                </a:lnTo>
                <a:lnTo>
                  <a:pt x="1310" y="699"/>
                </a:lnTo>
                <a:lnTo>
                  <a:pt x="1287" y="699"/>
                </a:lnTo>
                <a:lnTo>
                  <a:pt x="1287" y="693"/>
                </a:lnTo>
                <a:close/>
                <a:moveTo>
                  <a:pt x="1327" y="693"/>
                </a:moveTo>
                <a:lnTo>
                  <a:pt x="1350" y="693"/>
                </a:lnTo>
                <a:lnTo>
                  <a:pt x="1350" y="699"/>
                </a:lnTo>
                <a:lnTo>
                  <a:pt x="1327" y="699"/>
                </a:lnTo>
                <a:lnTo>
                  <a:pt x="1327" y="693"/>
                </a:lnTo>
                <a:close/>
                <a:moveTo>
                  <a:pt x="1367" y="693"/>
                </a:moveTo>
                <a:lnTo>
                  <a:pt x="1390" y="693"/>
                </a:lnTo>
                <a:lnTo>
                  <a:pt x="1390" y="699"/>
                </a:lnTo>
                <a:lnTo>
                  <a:pt x="1367" y="699"/>
                </a:lnTo>
                <a:lnTo>
                  <a:pt x="1367" y="693"/>
                </a:lnTo>
                <a:close/>
                <a:moveTo>
                  <a:pt x="1408" y="693"/>
                </a:moveTo>
                <a:lnTo>
                  <a:pt x="1431" y="693"/>
                </a:lnTo>
                <a:lnTo>
                  <a:pt x="1431" y="699"/>
                </a:lnTo>
                <a:lnTo>
                  <a:pt x="1408" y="699"/>
                </a:lnTo>
                <a:lnTo>
                  <a:pt x="1408" y="693"/>
                </a:lnTo>
                <a:close/>
                <a:moveTo>
                  <a:pt x="1448" y="693"/>
                </a:moveTo>
                <a:lnTo>
                  <a:pt x="1471" y="693"/>
                </a:lnTo>
                <a:lnTo>
                  <a:pt x="1471" y="699"/>
                </a:lnTo>
                <a:lnTo>
                  <a:pt x="1448" y="699"/>
                </a:lnTo>
                <a:lnTo>
                  <a:pt x="1448" y="693"/>
                </a:lnTo>
                <a:close/>
                <a:moveTo>
                  <a:pt x="1488" y="693"/>
                </a:moveTo>
                <a:lnTo>
                  <a:pt x="1511" y="693"/>
                </a:lnTo>
                <a:lnTo>
                  <a:pt x="1511" y="699"/>
                </a:lnTo>
                <a:lnTo>
                  <a:pt x="1488" y="699"/>
                </a:lnTo>
                <a:lnTo>
                  <a:pt x="1488" y="693"/>
                </a:lnTo>
                <a:close/>
                <a:moveTo>
                  <a:pt x="1528" y="693"/>
                </a:moveTo>
                <a:lnTo>
                  <a:pt x="1551" y="693"/>
                </a:lnTo>
                <a:lnTo>
                  <a:pt x="1551" y="699"/>
                </a:lnTo>
                <a:lnTo>
                  <a:pt x="1528" y="699"/>
                </a:lnTo>
                <a:lnTo>
                  <a:pt x="1528" y="693"/>
                </a:lnTo>
                <a:close/>
                <a:moveTo>
                  <a:pt x="1569" y="693"/>
                </a:moveTo>
                <a:lnTo>
                  <a:pt x="1592" y="693"/>
                </a:lnTo>
                <a:lnTo>
                  <a:pt x="1592" y="699"/>
                </a:lnTo>
                <a:lnTo>
                  <a:pt x="1569" y="699"/>
                </a:lnTo>
                <a:lnTo>
                  <a:pt x="1569" y="693"/>
                </a:lnTo>
                <a:close/>
                <a:moveTo>
                  <a:pt x="1609" y="693"/>
                </a:moveTo>
                <a:lnTo>
                  <a:pt x="1632" y="693"/>
                </a:lnTo>
                <a:lnTo>
                  <a:pt x="1632" y="699"/>
                </a:lnTo>
                <a:lnTo>
                  <a:pt x="1609" y="699"/>
                </a:lnTo>
                <a:lnTo>
                  <a:pt x="1609" y="693"/>
                </a:lnTo>
                <a:close/>
                <a:moveTo>
                  <a:pt x="1649" y="693"/>
                </a:moveTo>
                <a:lnTo>
                  <a:pt x="1672" y="693"/>
                </a:lnTo>
                <a:lnTo>
                  <a:pt x="1672" y="699"/>
                </a:lnTo>
                <a:lnTo>
                  <a:pt x="1649" y="699"/>
                </a:lnTo>
                <a:lnTo>
                  <a:pt x="1649" y="693"/>
                </a:lnTo>
                <a:close/>
                <a:moveTo>
                  <a:pt x="1689" y="693"/>
                </a:moveTo>
                <a:lnTo>
                  <a:pt x="1712" y="693"/>
                </a:lnTo>
                <a:lnTo>
                  <a:pt x="1712" y="699"/>
                </a:lnTo>
                <a:lnTo>
                  <a:pt x="1689" y="699"/>
                </a:lnTo>
                <a:lnTo>
                  <a:pt x="1689" y="693"/>
                </a:lnTo>
                <a:close/>
                <a:moveTo>
                  <a:pt x="1729" y="693"/>
                </a:moveTo>
                <a:lnTo>
                  <a:pt x="1752" y="693"/>
                </a:lnTo>
                <a:lnTo>
                  <a:pt x="1752" y="699"/>
                </a:lnTo>
                <a:lnTo>
                  <a:pt x="1729" y="699"/>
                </a:lnTo>
                <a:lnTo>
                  <a:pt x="1729" y="693"/>
                </a:lnTo>
                <a:close/>
                <a:moveTo>
                  <a:pt x="1770" y="693"/>
                </a:moveTo>
                <a:lnTo>
                  <a:pt x="1793" y="693"/>
                </a:lnTo>
                <a:lnTo>
                  <a:pt x="1793" y="699"/>
                </a:lnTo>
                <a:lnTo>
                  <a:pt x="1770" y="699"/>
                </a:lnTo>
                <a:lnTo>
                  <a:pt x="1770" y="693"/>
                </a:lnTo>
                <a:close/>
                <a:moveTo>
                  <a:pt x="1810" y="693"/>
                </a:moveTo>
                <a:lnTo>
                  <a:pt x="1833" y="693"/>
                </a:lnTo>
                <a:lnTo>
                  <a:pt x="1833" y="699"/>
                </a:lnTo>
                <a:lnTo>
                  <a:pt x="1810" y="699"/>
                </a:lnTo>
                <a:lnTo>
                  <a:pt x="1810" y="693"/>
                </a:lnTo>
                <a:close/>
                <a:moveTo>
                  <a:pt x="1850" y="693"/>
                </a:moveTo>
                <a:lnTo>
                  <a:pt x="1873" y="693"/>
                </a:lnTo>
                <a:lnTo>
                  <a:pt x="1873" y="699"/>
                </a:lnTo>
                <a:lnTo>
                  <a:pt x="1850" y="699"/>
                </a:lnTo>
                <a:lnTo>
                  <a:pt x="1850" y="693"/>
                </a:lnTo>
                <a:close/>
                <a:moveTo>
                  <a:pt x="1890" y="693"/>
                </a:moveTo>
                <a:lnTo>
                  <a:pt x="1913" y="693"/>
                </a:lnTo>
                <a:lnTo>
                  <a:pt x="1913" y="699"/>
                </a:lnTo>
                <a:lnTo>
                  <a:pt x="1890" y="699"/>
                </a:lnTo>
                <a:lnTo>
                  <a:pt x="1890" y="693"/>
                </a:lnTo>
                <a:close/>
                <a:moveTo>
                  <a:pt x="1931" y="693"/>
                </a:moveTo>
                <a:lnTo>
                  <a:pt x="1954" y="693"/>
                </a:lnTo>
                <a:lnTo>
                  <a:pt x="1954" y="699"/>
                </a:lnTo>
                <a:lnTo>
                  <a:pt x="1931" y="699"/>
                </a:lnTo>
                <a:lnTo>
                  <a:pt x="1931" y="693"/>
                </a:lnTo>
                <a:close/>
                <a:moveTo>
                  <a:pt x="1971" y="693"/>
                </a:moveTo>
                <a:lnTo>
                  <a:pt x="1994" y="693"/>
                </a:lnTo>
                <a:lnTo>
                  <a:pt x="1994" y="699"/>
                </a:lnTo>
                <a:lnTo>
                  <a:pt x="1971" y="699"/>
                </a:lnTo>
                <a:lnTo>
                  <a:pt x="1971" y="693"/>
                </a:lnTo>
                <a:close/>
                <a:moveTo>
                  <a:pt x="2011" y="693"/>
                </a:moveTo>
                <a:lnTo>
                  <a:pt x="2034" y="693"/>
                </a:lnTo>
                <a:lnTo>
                  <a:pt x="2034" y="699"/>
                </a:lnTo>
                <a:lnTo>
                  <a:pt x="2011" y="699"/>
                </a:lnTo>
                <a:lnTo>
                  <a:pt x="2011" y="693"/>
                </a:lnTo>
                <a:close/>
                <a:moveTo>
                  <a:pt x="2051" y="693"/>
                </a:moveTo>
                <a:lnTo>
                  <a:pt x="2074" y="693"/>
                </a:lnTo>
                <a:lnTo>
                  <a:pt x="2074" y="699"/>
                </a:lnTo>
                <a:lnTo>
                  <a:pt x="2051" y="699"/>
                </a:lnTo>
                <a:lnTo>
                  <a:pt x="2051" y="693"/>
                </a:lnTo>
                <a:close/>
                <a:moveTo>
                  <a:pt x="2092" y="693"/>
                </a:moveTo>
                <a:lnTo>
                  <a:pt x="2114" y="693"/>
                </a:lnTo>
                <a:lnTo>
                  <a:pt x="2114" y="699"/>
                </a:lnTo>
                <a:lnTo>
                  <a:pt x="2092" y="699"/>
                </a:lnTo>
                <a:lnTo>
                  <a:pt x="2092" y="693"/>
                </a:lnTo>
                <a:close/>
                <a:moveTo>
                  <a:pt x="2132" y="693"/>
                </a:moveTo>
                <a:lnTo>
                  <a:pt x="2155" y="693"/>
                </a:lnTo>
                <a:lnTo>
                  <a:pt x="2155" y="699"/>
                </a:lnTo>
                <a:lnTo>
                  <a:pt x="2132" y="699"/>
                </a:lnTo>
                <a:lnTo>
                  <a:pt x="2132" y="693"/>
                </a:lnTo>
                <a:close/>
                <a:moveTo>
                  <a:pt x="2172" y="693"/>
                </a:moveTo>
                <a:lnTo>
                  <a:pt x="2195" y="693"/>
                </a:lnTo>
                <a:lnTo>
                  <a:pt x="2195" y="699"/>
                </a:lnTo>
                <a:lnTo>
                  <a:pt x="2172" y="699"/>
                </a:lnTo>
                <a:lnTo>
                  <a:pt x="2172" y="693"/>
                </a:lnTo>
                <a:close/>
                <a:moveTo>
                  <a:pt x="2212" y="693"/>
                </a:moveTo>
                <a:lnTo>
                  <a:pt x="2235" y="693"/>
                </a:lnTo>
                <a:lnTo>
                  <a:pt x="2235" y="699"/>
                </a:lnTo>
                <a:lnTo>
                  <a:pt x="2212" y="699"/>
                </a:lnTo>
                <a:lnTo>
                  <a:pt x="2212" y="693"/>
                </a:lnTo>
                <a:close/>
                <a:moveTo>
                  <a:pt x="2252" y="693"/>
                </a:moveTo>
                <a:lnTo>
                  <a:pt x="2275" y="693"/>
                </a:lnTo>
                <a:lnTo>
                  <a:pt x="2275" y="699"/>
                </a:lnTo>
                <a:lnTo>
                  <a:pt x="2252" y="699"/>
                </a:lnTo>
                <a:lnTo>
                  <a:pt x="2252" y="693"/>
                </a:lnTo>
                <a:close/>
                <a:moveTo>
                  <a:pt x="2293" y="693"/>
                </a:moveTo>
                <a:lnTo>
                  <a:pt x="2316" y="693"/>
                </a:lnTo>
                <a:lnTo>
                  <a:pt x="2316" y="699"/>
                </a:lnTo>
                <a:lnTo>
                  <a:pt x="2293" y="699"/>
                </a:lnTo>
                <a:lnTo>
                  <a:pt x="2293" y="693"/>
                </a:lnTo>
                <a:close/>
                <a:moveTo>
                  <a:pt x="2333" y="693"/>
                </a:moveTo>
                <a:lnTo>
                  <a:pt x="2356" y="693"/>
                </a:lnTo>
                <a:lnTo>
                  <a:pt x="2356" y="699"/>
                </a:lnTo>
                <a:lnTo>
                  <a:pt x="2333" y="699"/>
                </a:lnTo>
                <a:lnTo>
                  <a:pt x="2333" y="693"/>
                </a:lnTo>
                <a:close/>
                <a:moveTo>
                  <a:pt x="2373" y="693"/>
                </a:moveTo>
                <a:lnTo>
                  <a:pt x="2396" y="693"/>
                </a:lnTo>
                <a:lnTo>
                  <a:pt x="2396" y="699"/>
                </a:lnTo>
                <a:lnTo>
                  <a:pt x="2373" y="699"/>
                </a:lnTo>
                <a:lnTo>
                  <a:pt x="2373" y="693"/>
                </a:lnTo>
                <a:close/>
                <a:moveTo>
                  <a:pt x="2413" y="693"/>
                </a:moveTo>
                <a:lnTo>
                  <a:pt x="2436" y="693"/>
                </a:lnTo>
                <a:lnTo>
                  <a:pt x="2436" y="699"/>
                </a:lnTo>
                <a:lnTo>
                  <a:pt x="2413" y="699"/>
                </a:lnTo>
                <a:lnTo>
                  <a:pt x="2413" y="693"/>
                </a:lnTo>
                <a:close/>
                <a:moveTo>
                  <a:pt x="2454" y="693"/>
                </a:moveTo>
                <a:lnTo>
                  <a:pt x="2477" y="693"/>
                </a:lnTo>
                <a:lnTo>
                  <a:pt x="2477" y="699"/>
                </a:lnTo>
                <a:lnTo>
                  <a:pt x="2454" y="699"/>
                </a:lnTo>
                <a:lnTo>
                  <a:pt x="2454" y="693"/>
                </a:lnTo>
                <a:close/>
                <a:moveTo>
                  <a:pt x="2494" y="693"/>
                </a:moveTo>
                <a:lnTo>
                  <a:pt x="2517" y="693"/>
                </a:lnTo>
                <a:lnTo>
                  <a:pt x="2517" y="699"/>
                </a:lnTo>
                <a:lnTo>
                  <a:pt x="2494" y="699"/>
                </a:lnTo>
                <a:lnTo>
                  <a:pt x="2494" y="693"/>
                </a:lnTo>
                <a:close/>
                <a:moveTo>
                  <a:pt x="2534" y="693"/>
                </a:moveTo>
                <a:lnTo>
                  <a:pt x="2557" y="693"/>
                </a:lnTo>
                <a:lnTo>
                  <a:pt x="2557" y="699"/>
                </a:lnTo>
                <a:lnTo>
                  <a:pt x="2534" y="699"/>
                </a:lnTo>
                <a:lnTo>
                  <a:pt x="2534" y="693"/>
                </a:lnTo>
                <a:close/>
                <a:moveTo>
                  <a:pt x="2574" y="693"/>
                </a:moveTo>
                <a:lnTo>
                  <a:pt x="2597" y="693"/>
                </a:lnTo>
                <a:lnTo>
                  <a:pt x="2597" y="699"/>
                </a:lnTo>
                <a:lnTo>
                  <a:pt x="2574" y="699"/>
                </a:lnTo>
                <a:lnTo>
                  <a:pt x="2574" y="693"/>
                </a:lnTo>
                <a:close/>
                <a:moveTo>
                  <a:pt x="2614" y="693"/>
                </a:moveTo>
                <a:lnTo>
                  <a:pt x="2637" y="693"/>
                </a:lnTo>
                <a:lnTo>
                  <a:pt x="2637" y="699"/>
                </a:lnTo>
                <a:lnTo>
                  <a:pt x="2614" y="699"/>
                </a:lnTo>
                <a:lnTo>
                  <a:pt x="2614" y="693"/>
                </a:lnTo>
                <a:close/>
                <a:moveTo>
                  <a:pt x="2655" y="693"/>
                </a:moveTo>
                <a:lnTo>
                  <a:pt x="2678" y="693"/>
                </a:lnTo>
                <a:lnTo>
                  <a:pt x="2678" y="699"/>
                </a:lnTo>
                <a:lnTo>
                  <a:pt x="2655" y="699"/>
                </a:lnTo>
                <a:lnTo>
                  <a:pt x="2655" y="693"/>
                </a:lnTo>
                <a:close/>
                <a:moveTo>
                  <a:pt x="2695" y="693"/>
                </a:moveTo>
                <a:lnTo>
                  <a:pt x="2715" y="693"/>
                </a:lnTo>
                <a:lnTo>
                  <a:pt x="2715" y="699"/>
                </a:lnTo>
                <a:lnTo>
                  <a:pt x="2695" y="699"/>
                </a:lnTo>
                <a:lnTo>
                  <a:pt x="2695" y="693"/>
                </a:lnTo>
                <a:close/>
                <a:moveTo>
                  <a:pt x="0" y="347"/>
                </a:moveTo>
                <a:lnTo>
                  <a:pt x="23" y="347"/>
                </a:lnTo>
                <a:lnTo>
                  <a:pt x="23" y="352"/>
                </a:lnTo>
                <a:lnTo>
                  <a:pt x="0" y="352"/>
                </a:lnTo>
                <a:lnTo>
                  <a:pt x="0" y="347"/>
                </a:lnTo>
                <a:close/>
                <a:moveTo>
                  <a:pt x="40" y="347"/>
                </a:moveTo>
                <a:lnTo>
                  <a:pt x="63" y="347"/>
                </a:lnTo>
                <a:lnTo>
                  <a:pt x="63" y="352"/>
                </a:lnTo>
                <a:lnTo>
                  <a:pt x="40" y="352"/>
                </a:lnTo>
                <a:lnTo>
                  <a:pt x="40" y="347"/>
                </a:lnTo>
                <a:close/>
                <a:moveTo>
                  <a:pt x="80" y="347"/>
                </a:moveTo>
                <a:lnTo>
                  <a:pt x="103" y="347"/>
                </a:lnTo>
                <a:lnTo>
                  <a:pt x="103" y="352"/>
                </a:lnTo>
                <a:lnTo>
                  <a:pt x="80" y="352"/>
                </a:lnTo>
                <a:lnTo>
                  <a:pt x="80" y="347"/>
                </a:lnTo>
                <a:close/>
                <a:moveTo>
                  <a:pt x="120" y="347"/>
                </a:moveTo>
                <a:lnTo>
                  <a:pt x="143" y="347"/>
                </a:lnTo>
                <a:lnTo>
                  <a:pt x="143" y="352"/>
                </a:lnTo>
                <a:lnTo>
                  <a:pt x="120" y="352"/>
                </a:lnTo>
                <a:lnTo>
                  <a:pt x="120" y="347"/>
                </a:lnTo>
                <a:close/>
                <a:moveTo>
                  <a:pt x="161" y="347"/>
                </a:moveTo>
                <a:lnTo>
                  <a:pt x="184" y="347"/>
                </a:lnTo>
                <a:lnTo>
                  <a:pt x="184" y="352"/>
                </a:lnTo>
                <a:lnTo>
                  <a:pt x="161" y="352"/>
                </a:lnTo>
                <a:lnTo>
                  <a:pt x="161" y="347"/>
                </a:lnTo>
                <a:close/>
                <a:moveTo>
                  <a:pt x="201" y="347"/>
                </a:moveTo>
                <a:lnTo>
                  <a:pt x="224" y="347"/>
                </a:lnTo>
                <a:lnTo>
                  <a:pt x="224" y="352"/>
                </a:lnTo>
                <a:lnTo>
                  <a:pt x="201" y="352"/>
                </a:lnTo>
                <a:lnTo>
                  <a:pt x="201" y="347"/>
                </a:lnTo>
                <a:close/>
                <a:moveTo>
                  <a:pt x="241" y="347"/>
                </a:moveTo>
                <a:lnTo>
                  <a:pt x="264" y="347"/>
                </a:lnTo>
                <a:lnTo>
                  <a:pt x="264" y="352"/>
                </a:lnTo>
                <a:lnTo>
                  <a:pt x="241" y="352"/>
                </a:lnTo>
                <a:lnTo>
                  <a:pt x="241" y="347"/>
                </a:lnTo>
                <a:close/>
                <a:moveTo>
                  <a:pt x="281" y="347"/>
                </a:moveTo>
                <a:lnTo>
                  <a:pt x="304" y="347"/>
                </a:lnTo>
                <a:lnTo>
                  <a:pt x="304" y="352"/>
                </a:lnTo>
                <a:lnTo>
                  <a:pt x="281" y="352"/>
                </a:lnTo>
                <a:lnTo>
                  <a:pt x="281" y="347"/>
                </a:lnTo>
                <a:close/>
                <a:moveTo>
                  <a:pt x="321" y="347"/>
                </a:moveTo>
                <a:lnTo>
                  <a:pt x="344" y="347"/>
                </a:lnTo>
                <a:lnTo>
                  <a:pt x="344" y="352"/>
                </a:lnTo>
                <a:lnTo>
                  <a:pt x="321" y="352"/>
                </a:lnTo>
                <a:lnTo>
                  <a:pt x="321" y="347"/>
                </a:lnTo>
                <a:close/>
                <a:moveTo>
                  <a:pt x="362" y="347"/>
                </a:moveTo>
                <a:lnTo>
                  <a:pt x="385" y="347"/>
                </a:lnTo>
                <a:lnTo>
                  <a:pt x="385" y="352"/>
                </a:lnTo>
                <a:lnTo>
                  <a:pt x="362" y="352"/>
                </a:lnTo>
                <a:lnTo>
                  <a:pt x="362" y="347"/>
                </a:lnTo>
                <a:close/>
                <a:moveTo>
                  <a:pt x="402" y="347"/>
                </a:moveTo>
                <a:lnTo>
                  <a:pt x="425" y="347"/>
                </a:lnTo>
                <a:lnTo>
                  <a:pt x="425" y="352"/>
                </a:lnTo>
                <a:lnTo>
                  <a:pt x="402" y="352"/>
                </a:lnTo>
                <a:lnTo>
                  <a:pt x="402" y="347"/>
                </a:lnTo>
                <a:close/>
                <a:moveTo>
                  <a:pt x="442" y="347"/>
                </a:moveTo>
                <a:lnTo>
                  <a:pt x="465" y="347"/>
                </a:lnTo>
                <a:lnTo>
                  <a:pt x="465" y="352"/>
                </a:lnTo>
                <a:lnTo>
                  <a:pt x="442" y="352"/>
                </a:lnTo>
                <a:lnTo>
                  <a:pt x="442" y="347"/>
                </a:lnTo>
                <a:close/>
                <a:moveTo>
                  <a:pt x="482" y="347"/>
                </a:moveTo>
                <a:lnTo>
                  <a:pt x="505" y="347"/>
                </a:lnTo>
                <a:lnTo>
                  <a:pt x="505" y="352"/>
                </a:lnTo>
                <a:lnTo>
                  <a:pt x="482" y="352"/>
                </a:lnTo>
                <a:lnTo>
                  <a:pt x="482" y="347"/>
                </a:lnTo>
                <a:close/>
                <a:moveTo>
                  <a:pt x="523" y="347"/>
                </a:moveTo>
                <a:lnTo>
                  <a:pt x="546" y="347"/>
                </a:lnTo>
                <a:lnTo>
                  <a:pt x="546" y="352"/>
                </a:lnTo>
                <a:lnTo>
                  <a:pt x="523" y="352"/>
                </a:lnTo>
                <a:lnTo>
                  <a:pt x="523" y="347"/>
                </a:lnTo>
                <a:close/>
                <a:moveTo>
                  <a:pt x="563" y="347"/>
                </a:moveTo>
                <a:lnTo>
                  <a:pt x="586" y="347"/>
                </a:lnTo>
                <a:lnTo>
                  <a:pt x="586" y="352"/>
                </a:lnTo>
                <a:lnTo>
                  <a:pt x="563" y="352"/>
                </a:lnTo>
                <a:lnTo>
                  <a:pt x="563" y="347"/>
                </a:lnTo>
                <a:close/>
                <a:moveTo>
                  <a:pt x="603" y="347"/>
                </a:moveTo>
                <a:lnTo>
                  <a:pt x="626" y="347"/>
                </a:lnTo>
                <a:lnTo>
                  <a:pt x="626" y="352"/>
                </a:lnTo>
                <a:lnTo>
                  <a:pt x="603" y="352"/>
                </a:lnTo>
                <a:lnTo>
                  <a:pt x="603" y="347"/>
                </a:lnTo>
                <a:close/>
                <a:moveTo>
                  <a:pt x="643" y="347"/>
                </a:moveTo>
                <a:lnTo>
                  <a:pt x="666" y="347"/>
                </a:lnTo>
                <a:lnTo>
                  <a:pt x="666" y="352"/>
                </a:lnTo>
                <a:lnTo>
                  <a:pt x="643" y="352"/>
                </a:lnTo>
                <a:lnTo>
                  <a:pt x="643" y="347"/>
                </a:lnTo>
                <a:close/>
                <a:moveTo>
                  <a:pt x="684" y="347"/>
                </a:moveTo>
                <a:lnTo>
                  <a:pt x="706" y="347"/>
                </a:lnTo>
                <a:lnTo>
                  <a:pt x="706" y="352"/>
                </a:lnTo>
                <a:lnTo>
                  <a:pt x="684" y="352"/>
                </a:lnTo>
                <a:lnTo>
                  <a:pt x="684" y="347"/>
                </a:lnTo>
                <a:close/>
                <a:moveTo>
                  <a:pt x="724" y="347"/>
                </a:moveTo>
                <a:lnTo>
                  <a:pt x="747" y="347"/>
                </a:lnTo>
                <a:lnTo>
                  <a:pt x="747" y="352"/>
                </a:lnTo>
                <a:lnTo>
                  <a:pt x="724" y="352"/>
                </a:lnTo>
                <a:lnTo>
                  <a:pt x="724" y="347"/>
                </a:lnTo>
                <a:close/>
                <a:moveTo>
                  <a:pt x="764" y="347"/>
                </a:moveTo>
                <a:lnTo>
                  <a:pt x="787" y="347"/>
                </a:lnTo>
                <a:lnTo>
                  <a:pt x="787" y="352"/>
                </a:lnTo>
                <a:lnTo>
                  <a:pt x="764" y="352"/>
                </a:lnTo>
                <a:lnTo>
                  <a:pt x="764" y="347"/>
                </a:lnTo>
                <a:close/>
                <a:moveTo>
                  <a:pt x="804" y="347"/>
                </a:moveTo>
                <a:lnTo>
                  <a:pt x="827" y="347"/>
                </a:lnTo>
                <a:lnTo>
                  <a:pt x="827" y="352"/>
                </a:lnTo>
                <a:lnTo>
                  <a:pt x="804" y="352"/>
                </a:lnTo>
                <a:lnTo>
                  <a:pt x="804" y="347"/>
                </a:lnTo>
                <a:close/>
                <a:moveTo>
                  <a:pt x="844" y="347"/>
                </a:moveTo>
                <a:lnTo>
                  <a:pt x="867" y="347"/>
                </a:lnTo>
                <a:lnTo>
                  <a:pt x="867" y="352"/>
                </a:lnTo>
                <a:lnTo>
                  <a:pt x="844" y="352"/>
                </a:lnTo>
                <a:lnTo>
                  <a:pt x="844" y="347"/>
                </a:lnTo>
                <a:close/>
                <a:moveTo>
                  <a:pt x="885" y="347"/>
                </a:moveTo>
                <a:lnTo>
                  <a:pt x="908" y="347"/>
                </a:lnTo>
                <a:lnTo>
                  <a:pt x="908" y="352"/>
                </a:lnTo>
                <a:lnTo>
                  <a:pt x="885" y="352"/>
                </a:lnTo>
                <a:lnTo>
                  <a:pt x="885" y="347"/>
                </a:lnTo>
                <a:close/>
                <a:moveTo>
                  <a:pt x="925" y="347"/>
                </a:moveTo>
                <a:lnTo>
                  <a:pt x="948" y="347"/>
                </a:lnTo>
                <a:lnTo>
                  <a:pt x="948" y="352"/>
                </a:lnTo>
                <a:lnTo>
                  <a:pt x="925" y="352"/>
                </a:lnTo>
                <a:lnTo>
                  <a:pt x="925" y="347"/>
                </a:lnTo>
                <a:close/>
                <a:moveTo>
                  <a:pt x="965" y="347"/>
                </a:moveTo>
                <a:lnTo>
                  <a:pt x="988" y="347"/>
                </a:lnTo>
                <a:lnTo>
                  <a:pt x="988" y="352"/>
                </a:lnTo>
                <a:lnTo>
                  <a:pt x="965" y="352"/>
                </a:lnTo>
                <a:lnTo>
                  <a:pt x="965" y="347"/>
                </a:lnTo>
                <a:close/>
                <a:moveTo>
                  <a:pt x="1005" y="347"/>
                </a:moveTo>
                <a:lnTo>
                  <a:pt x="1028" y="347"/>
                </a:lnTo>
                <a:lnTo>
                  <a:pt x="1028" y="352"/>
                </a:lnTo>
                <a:lnTo>
                  <a:pt x="1005" y="352"/>
                </a:lnTo>
                <a:lnTo>
                  <a:pt x="1005" y="347"/>
                </a:lnTo>
                <a:close/>
                <a:moveTo>
                  <a:pt x="1046" y="347"/>
                </a:moveTo>
                <a:lnTo>
                  <a:pt x="1069" y="347"/>
                </a:lnTo>
                <a:lnTo>
                  <a:pt x="1069" y="352"/>
                </a:lnTo>
                <a:lnTo>
                  <a:pt x="1046" y="352"/>
                </a:lnTo>
                <a:lnTo>
                  <a:pt x="1046" y="347"/>
                </a:lnTo>
                <a:close/>
                <a:moveTo>
                  <a:pt x="1086" y="347"/>
                </a:moveTo>
                <a:lnTo>
                  <a:pt x="1109" y="347"/>
                </a:lnTo>
                <a:lnTo>
                  <a:pt x="1109" y="352"/>
                </a:lnTo>
                <a:lnTo>
                  <a:pt x="1086" y="352"/>
                </a:lnTo>
                <a:lnTo>
                  <a:pt x="1086" y="347"/>
                </a:lnTo>
                <a:close/>
                <a:moveTo>
                  <a:pt x="1126" y="347"/>
                </a:moveTo>
                <a:lnTo>
                  <a:pt x="1149" y="347"/>
                </a:lnTo>
                <a:lnTo>
                  <a:pt x="1149" y="352"/>
                </a:lnTo>
                <a:lnTo>
                  <a:pt x="1126" y="352"/>
                </a:lnTo>
                <a:lnTo>
                  <a:pt x="1126" y="347"/>
                </a:lnTo>
                <a:close/>
                <a:moveTo>
                  <a:pt x="1166" y="347"/>
                </a:moveTo>
                <a:lnTo>
                  <a:pt x="1189" y="347"/>
                </a:lnTo>
                <a:lnTo>
                  <a:pt x="1189" y="352"/>
                </a:lnTo>
                <a:lnTo>
                  <a:pt x="1166" y="352"/>
                </a:lnTo>
                <a:lnTo>
                  <a:pt x="1166" y="347"/>
                </a:lnTo>
                <a:close/>
                <a:moveTo>
                  <a:pt x="1206" y="347"/>
                </a:moveTo>
                <a:lnTo>
                  <a:pt x="1229" y="347"/>
                </a:lnTo>
                <a:lnTo>
                  <a:pt x="1229" y="352"/>
                </a:lnTo>
                <a:lnTo>
                  <a:pt x="1206" y="352"/>
                </a:lnTo>
                <a:lnTo>
                  <a:pt x="1206" y="347"/>
                </a:lnTo>
                <a:close/>
                <a:moveTo>
                  <a:pt x="1247" y="347"/>
                </a:moveTo>
                <a:lnTo>
                  <a:pt x="1270" y="347"/>
                </a:lnTo>
                <a:lnTo>
                  <a:pt x="1270" y="352"/>
                </a:lnTo>
                <a:lnTo>
                  <a:pt x="1247" y="352"/>
                </a:lnTo>
                <a:lnTo>
                  <a:pt x="1247" y="347"/>
                </a:lnTo>
                <a:close/>
                <a:moveTo>
                  <a:pt x="1287" y="347"/>
                </a:moveTo>
                <a:lnTo>
                  <a:pt x="1310" y="347"/>
                </a:lnTo>
                <a:lnTo>
                  <a:pt x="1310" y="352"/>
                </a:lnTo>
                <a:lnTo>
                  <a:pt x="1287" y="352"/>
                </a:lnTo>
                <a:lnTo>
                  <a:pt x="1287" y="347"/>
                </a:lnTo>
                <a:close/>
                <a:moveTo>
                  <a:pt x="1327" y="347"/>
                </a:moveTo>
                <a:lnTo>
                  <a:pt x="1350" y="347"/>
                </a:lnTo>
                <a:lnTo>
                  <a:pt x="1350" y="352"/>
                </a:lnTo>
                <a:lnTo>
                  <a:pt x="1327" y="352"/>
                </a:lnTo>
                <a:lnTo>
                  <a:pt x="1327" y="347"/>
                </a:lnTo>
                <a:close/>
                <a:moveTo>
                  <a:pt x="1367" y="347"/>
                </a:moveTo>
                <a:lnTo>
                  <a:pt x="1390" y="347"/>
                </a:lnTo>
                <a:lnTo>
                  <a:pt x="1390" y="352"/>
                </a:lnTo>
                <a:lnTo>
                  <a:pt x="1367" y="352"/>
                </a:lnTo>
                <a:lnTo>
                  <a:pt x="1367" y="347"/>
                </a:lnTo>
                <a:close/>
                <a:moveTo>
                  <a:pt x="1408" y="347"/>
                </a:moveTo>
                <a:lnTo>
                  <a:pt x="1431" y="347"/>
                </a:lnTo>
                <a:lnTo>
                  <a:pt x="1431" y="352"/>
                </a:lnTo>
                <a:lnTo>
                  <a:pt x="1408" y="352"/>
                </a:lnTo>
                <a:lnTo>
                  <a:pt x="1408" y="347"/>
                </a:lnTo>
                <a:close/>
                <a:moveTo>
                  <a:pt x="1448" y="347"/>
                </a:moveTo>
                <a:lnTo>
                  <a:pt x="1471" y="347"/>
                </a:lnTo>
                <a:lnTo>
                  <a:pt x="1471" y="352"/>
                </a:lnTo>
                <a:lnTo>
                  <a:pt x="1448" y="352"/>
                </a:lnTo>
                <a:lnTo>
                  <a:pt x="1448" y="347"/>
                </a:lnTo>
                <a:close/>
                <a:moveTo>
                  <a:pt x="1488" y="347"/>
                </a:moveTo>
                <a:lnTo>
                  <a:pt x="1511" y="347"/>
                </a:lnTo>
                <a:lnTo>
                  <a:pt x="1511" y="352"/>
                </a:lnTo>
                <a:lnTo>
                  <a:pt x="1488" y="352"/>
                </a:lnTo>
                <a:lnTo>
                  <a:pt x="1488" y="347"/>
                </a:lnTo>
                <a:close/>
                <a:moveTo>
                  <a:pt x="1528" y="347"/>
                </a:moveTo>
                <a:lnTo>
                  <a:pt x="1551" y="347"/>
                </a:lnTo>
                <a:lnTo>
                  <a:pt x="1551" y="352"/>
                </a:lnTo>
                <a:lnTo>
                  <a:pt x="1528" y="352"/>
                </a:lnTo>
                <a:lnTo>
                  <a:pt x="1528" y="347"/>
                </a:lnTo>
                <a:close/>
                <a:moveTo>
                  <a:pt x="1569" y="347"/>
                </a:moveTo>
                <a:lnTo>
                  <a:pt x="1592" y="347"/>
                </a:lnTo>
                <a:lnTo>
                  <a:pt x="1592" y="352"/>
                </a:lnTo>
                <a:lnTo>
                  <a:pt x="1569" y="352"/>
                </a:lnTo>
                <a:lnTo>
                  <a:pt x="1569" y="347"/>
                </a:lnTo>
                <a:close/>
                <a:moveTo>
                  <a:pt x="1609" y="347"/>
                </a:moveTo>
                <a:lnTo>
                  <a:pt x="1632" y="347"/>
                </a:lnTo>
                <a:lnTo>
                  <a:pt x="1632" y="352"/>
                </a:lnTo>
                <a:lnTo>
                  <a:pt x="1609" y="352"/>
                </a:lnTo>
                <a:lnTo>
                  <a:pt x="1609" y="347"/>
                </a:lnTo>
                <a:close/>
                <a:moveTo>
                  <a:pt x="1649" y="347"/>
                </a:moveTo>
                <a:lnTo>
                  <a:pt x="1672" y="347"/>
                </a:lnTo>
                <a:lnTo>
                  <a:pt x="1672" y="352"/>
                </a:lnTo>
                <a:lnTo>
                  <a:pt x="1649" y="352"/>
                </a:lnTo>
                <a:lnTo>
                  <a:pt x="1649" y="347"/>
                </a:lnTo>
                <a:close/>
                <a:moveTo>
                  <a:pt x="1689" y="347"/>
                </a:moveTo>
                <a:lnTo>
                  <a:pt x="1712" y="347"/>
                </a:lnTo>
                <a:lnTo>
                  <a:pt x="1712" y="352"/>
                </a:lnTo>
                <a:lnTo>
                  <a:pt x="1689" y="352"/>
                </a:lnTo>
                <a:lnTo>
                  <a:pt x="1689" y="347"/>
                </a:lnTo>
                <a:close/>
                <a:moveTo>
                  <a:pt x="1729" y="347"/>
                </a:moveTo>
                <a:lnTo>
                  <a:pt x="1752" y="347"/>
                </a:lnTo>
                <a:lnTo>
                  <a:pt x="1752" y="352"/>
                </a:lnTo>
                <a:lnTo>
                  <a:pt x="1729" y="352"/>
                </a:lnTo>
                <a:lnTo>
                  <a:pt x="1729" y="347"/>
                </a:lnTo>
                <a:close/>
                <a:moveTo>
                  <a:pt x="1770" y="347"/>
                </a:moveTo>
                <a:lnTo>
                  <a:pt x="1793" y="347"/>
                </a:lnTo>
                <a:lnTo>
                  <a:pt x="1793" y="352"/>
                </a:lnTo>
                <a:lnTo>
                  <a:pt x="1770" y="352"/>
                </a:lnTo>
                <a:lnTo>
                  <a:pt x="1770" y="347"/>
                </a:lnTo>
                <a:close/>
                <a:moveTo>
                  <a:pt x="1810" y="347"/>
                </a:moveTo>
                <a:lnTo>
                  <a:pt x="1833" y="347"/>
                </a:lnTo>
                <a:lnTo>
                  <a:pt x="1833" y="352"/>
                </a:lnTo>
                <a:lnTo>
                  <a:pt x="1810" y="352"/>
                </a:lnTo>
                <a:lnTo>
                  <a:pt x="1810" y="347"/>
                </a:lnTo>
                <a:close/>
                <a:moveTo>
                  <a:pt x="1850" y="347"/>
                </a:moveTo>
                <a:lnTo>
                  <a:pt x="1873" y="347"/>
                </a:lnTo>
                <a:lnTo>
                  <a:pt x="1873" y="352"/>
                </a:lnTo>
                <a:lnTo>
                  <a:pt x="1850" y="352"/>
                </a:lnTo>
                <a:lnTo>
                  <a:pt x="1850" y="347"/>
                </a:lnTo>
                <a:close/>
                <a:moveTo>
                  <a:pt x="1890" y="347"/>
                </a:moveTo>
                <a:lnTo>
                  <a:pt x="1913" y="347"/>
                </a:lnTo>
                <a:lnTo>
                  <a:pt x="1913" y="352"/>
                </a:lnTo>
                <a:lnTo>
                  <a:pt x="1890" y="352"/>
                </a:lnTo>
                <a:lnTo>
                  <a:pt x="1890" y="347"/>
                </a:lnTo>
                <a:close/>
                <a:moveTo>
                  <a:pt x="1931" y="347"/>
                </a:moveTo>
                <a:lnTo>
                  <a:pt x="1954" y="347"/>
                </a:lnTo>
                <a:lnTo>
                  <a:pt x="1954" y="352"/>
                </a:lnTo>
                <a:lnTo>
                  <a:pt x="1931" y="352"/>
                </a:lnTo>
                <a:lnTo>
                  <a:pt x="1931" y="347"/>
                </a:lnTo>
                <a:close/>
                <a:moveTo>
                  <a:pt x="1971" y="347"/>
                </a:moveTo>
                <a:lnTo>
                  <a:pt x="1994" y="347"/>
                </a:lnTo>
                <a:lnTo>
                  <a:pt x="1994" y="352"/>
                </a:lnTo>
                <a:lnTo>
                  <a:pt x="1971" y="352"/>
                </a:lnTo>
                <a:lnTo>
                  <a:pt x="1971" y="347"/>
                </a:lnTo>
                <a:close/>
                <a:moveTo>
                  <a:pt x="2011" y="347"/>
                </a:moveTo>
                <a:lnTo>
                  <a:pt x="2034" y="347"/>
                </a:lnTo>
                <a:lnTo>
                  <a:pt x="2034" y="352"/>
                </a:lnTo>
                <a:lnTo>
                  <a:pt x="2011" y="352"/>
                </a:lnTo>
                <a:lnTo>
                  <a:pt x="2011" y="347"/>
                </a:lnTo>
                <a:close/>
                <a:moveTo>
                  <a:pt x="2051" y="347"/>
                </a:moveTo>
                <a:lnTo>
                  <a:pt x="2074" y="347"/>
                </a:lnTo>
                <a:lnTo>
                  <a:pt x="2074" y="352"/>
                </a:lnTo>
                <a:lnTo>
                  <a:pt x="2051" y="352"/>
                </a:lnTo>
                <a:lnTo>
                  <a:pt x="2051" y="347"/>
                </a:lnTo>
                <a:close/>
                <a:moveTo>
                  <a:pt x="2092" y="347"/>
                </a:moveTo>
                <a:lnTo>
                  <a:pt x="2114" y="347"/>
                </a:lnTo>
                <a:lnTo>
                  <a:pt x="2114" y="352"/>
                </a:lnTo>
                <a:lnTo>
                  <a:pt x="2092" y="352"/>
                </a:lnTo>
                <a:lnTo>
                  <a:pt x="2092" y="347"/>
                </a:lnTo>
                <a:close/>
                <a:moveTo>
                  <a:pt x="2132" y="347"/>
                </a:moveTo>
                <a:lnTo>
                  <a:pt x="2155" y="347"/>
                </a:lnTo>
                <a:lnTo>
                  <a:pt x="2155" y="352"/>
                </a:lnTo>
                <a:lnTo>
                  <a:pt x="2132" y="352"/>
                </a:lnTo>
                <a:lnTo>
                  <a:pt x="2132" y="347"/>
                </a:lnTo>
                <a:close/>
                <a:moveTo>
                  <a:pt x="2172" y="347"/>
                </a:moveTo>
                <a:lnTo>
                  <a:pt x="2195" y="347"/>
                </a:lnTo>
                <a:lnTo>
                  <a:pt x="2195" y="352"/>
                </a:lnTo>
                <a:lnTo>
                  <a:pt x="2172" y="352"/>
                </a:lnTo>
                <a:lnTo>
                  <a:pt x="2172" y="347"/>
                </a:lnTo>
                <a:close/>
                <a:moveTo>
                  <a:pt x="2212" y="347"/>
                </a:moveTo>
                <a:lnTo>
                  <a:pt x="2235" y="347"/>
                </a:lnTo>
                <a:lnTo>
                  <a:pt x="2235" y="352"/>
                </a:lnTo>
                <a:lnTo>
                  <a:pt x="2212" y="352"/>
                </a:lnTo>
                <a:lnTo>
                  <a:pt x="2212" y="347"/>
                </a:lnTo>
                <a:close/>
                <a:moveTo>
                  <a:pt x="2252" y="347"/>
                </a:moveTo>
                <a:lnTo>
                  <a:pt x="2275" y="347"/>
                </a:lnTo>
                <a:lnTo>
                  <a:pt x="2275" y="352"/>
                </a:lnTo>
                <a:lnTo>
                  <a:pt x="2252" y="352"/>
                </a:lnTo>
                <a:lnTo>
                  <a:pt x="2252" y="347"/>
                </a:lnTo>
                <a:close/>
                <a:moveTo>
                  <a:pt x="2293" y="347"/>
                </a:moveTo>
                <a:lnTo>
                  <a:pt x="2316" y="347"/>
                </a:lnTo>
                <a:lnTo>
                  <a:pt x="2316" y="352"/>
                </a:lnTo>
                <a:lnTo>
                  <a:pt x="2293" y="352"/>
                </a:lnTo>
                <a:lnTo>
                  <a:pt x="2293" y="347"/>
                </a:lnTo>
                <a:close/>
                <a:moveTo>
                  <a:pt x="2333" y="347"/>
                </a:moveTo>
                <a:lnTo>
                  <a:pt x="2356" y="347"/>
                </a:lnTo>
                <a:lnTo>
                  <a:pt x="2356" y="352"/>
                </a:lnTo>
                <a:lnTo>
                  <a:pt x="2333" y="352"/>
                </a:lnTo>
                <a:lnTo>
                  <a:pt x="2333" y="347"/>
                </a:lnTo>
                <a:close/>
                <a:moveTo>
                  <a:pt x="2373" y="347"/>
                </a:moveTo>
                <a:lnTo>
                  <a:pt x="2396" y="347"/>
                </a:lnTo>
                <a:lnTo>
                  <a:pt x="2396" y="352"/>
                </a:lnTo>
                <a:lnTo>
                  <a:pt x="2373" y="352"/>
                </a:lnTo>
                <a:lnTo>
                  <a:pt x="2373" y="347"/>
                </a:lnTo>
                <a:close/>
                <a:moveTo>
                  <a:pt x="2413" y="347"/>
                </a:moveTo>
                <a:lnTo>
                  <a:pt x="2436" y="347"/>
                </a:lnTo>
                <a:lnTo>
                  <a:pt x="2436" y="352"/>
                </a:lnTo>
                <a:lnTo>
                  <a:pt x="2413" y="352"/>
                </a:lnTo>
                <a:lnTo>
                  <a:pt x="2413" y="347"/>
                </a:lnTo>
                <a:close/>
                <a:moveTo>
                  <a:pt x="2454" y="347"/>
                </a:moveTo>
                <a:lnTo>
                  <a:pt x="2477" y="347"/>
                </a:lnTo>
                <a:lnTo>
                  <a:pt x="2477" y="352"/>
                </a:lnTo>
                <a:lnTo>
                  <a:pt x="2454" y="352"/>
                </a:lnTo>
                <a:lnTo>
                  <a:pt x="2454" y="347"/>
                </a:lnTo>
                <a:close/>
                <a:moveTo>
                  <a:pt x="2494" y="347"/>
                </a:moveTo>
                <a:lnTo>
                  <a:pt x="2517" y="347"/>
                </a:lnTo>
                <a:lnTo>
                  <a:pt x="2517" y="352"/>
                </a:lnTo>
                <a:lnTo>
                  <a:pt x="2494" y="352"/>
                </a:lnTo>
                <a:lnTo>
                  <a:pt x="2494" y="347"/>
                </a:lnTo>
                <a:close/>
                <a:moveTo>
                  <a:pt x="2534" y="347"/>
                </a:moveTo>
                <a:lnTo>
                  <a:pt x="2557" y="347"/>
                </a:lnTo>
                <a:lnTo>
                  <a:pt x="2557" y="352"/>
                </a:lnTo>
                <a:lnTo>
                  <a:pt x="2534" y="352"/>
                </a:lnTo>
                <a:lnTo>
                  <a:pt x="2534" y="347"/>
                </a:lnTo>
                <a:close/>
                <a:moveTo>
                  <a:pt x="2574" y="347"/>
                </a:moveTo>
                <a:lnTo>
                  <a:pt x="2597" y="347"/>
                </a:lnTo>
                <a:lnTo>
                  <a:pt x="2597" y="352"/>
                </a:lnTo>
                <a:lnTo>
                  <a:pt x="2574" y="352"/>
                </a:lnTo>
                <a:lnTo>
                  <a:pt x="2574" y="347"/>
                </a:lnTo>
                <a:close/>
                <a:moveTo>
                  <a:pt x="2614" y="347"/>
                </a:moveTo>
                <a:lnTo>
                  <a:pt x="2637" y="347"/>
                </a:lnTo>
                <a:lnTo>
                  <a:pt x="2637" y="352"/>
                </a:lnTo>
                <a:lnTo>
                  <a:pt x="2614" y="352"/>
                </a:lnTo>
                <a:lnTo>
                  <a:pt x="2614" y="347"/>
                </a:lnTo>
                <a:close/>
                <a:moveTo>
                  <a:pt x="2655" y="347"/>
                </a:moveTo>
                <a:lnTo>
                  <a:pt x="2678" y="347"/>
                </a:lnTo>
                <a:lnTo>
                  <a:pt x="2678" y="352"/>
                </a:lnTo>
                <a:lnTo>
                  <a:pt x="2655" y="352"/>
                </a:lnTo>
                <a:lnTo>
                  <a:pt x="2655" y="347"/>
                </a:lnTo>
                <a:close/>
                <a:moveTo>
                  <a:pt x="2695" y="347"/>
                </a:moveTo>
                <a:lnTo>
                  <a:pt x="2715" y="347"/>
                </a:lnTo>
                <a:lnTo>
                  <a:pt x="2715" y="352"/>
                </a:lnTo>
                <a:lnTo>
                  <a:pt x="2695" y="352"/>
                </a:lnTo>
                <a:lnTo>
                  <a:pt x="2695" y="347"/>
                </a:lnTo>
                <a:close/>
                <a:moveTo>
                  <a:pt x="0" y="0"/>
                </a:moveTo>
                <a:lnTo>
                  <a:pt x="23" y="0"/>
                </a:lnTo>
                <a:lnTo>
                  <a:pt x="23" y="6"/>
                </a:lnTo>
                <a:lnTo>
                  <a:pt x="0" y="6"/>
                </a:lnTo>
                <a:lnTo>
                  <a:pt x="0" y="0"/>
                </a:lnTo>
                <a:close/>
                <a:moveTo>
                  <a:pt x="40" y="0"/>
                </a:moveTo>
                <a:lnTo>
                  <a:pt x="63" y="0"/>
                </a:lnTo>
                <a:lnTo>
                  <a:pt x="63" y="6"/>
                </a:lnTo>
                <a:lnTo>
                  <a:pt x="40" y="6"/>
                </a:lnTo>
                <a:lnTo>
                  <a:pt x="40" y="0"/>
                </a:lnTo>
                <a:close/>
                <a:moveTo>
                  <a:pt x="80" y="0"/>
                </a:moveTo>
                <a:lnTo>
                  <a:pt x="103" y="0"/>
                </a:lnTo>
                <a:lnTo>
                  <a:pt x="103" y="6"/>
                </a:lnTo>
                <a:lnTo>
                  <a:pt x="80" y="6"/>
                </a:lnTo>
                <a:lnTo>
                  <a:pt x="80" y="0"/>
                </a:lnTo>
                <a:close/>
                <a:moveTo>
                  <a:pt x="120" y="0"/>
                </a:moveTo>
                <a:lnTo>
                  <a:pt x="143" y="0"/>
                </a:lnTo>
                <a:lnTo>
                  <a:pt x="143" y="6"/>
                </a:lnTo>
                <a:lnTo>
                  <a:pt x="120" y="6"/>
                </a:lnTo>
                <a:lnTo>
                  <a:pt x="120" y="0"/>
                </a:lnTo>
                <a:close/>
                <a:moveTo>
                  <a:pt x="161" y="0"/>
                </a:moveTo>
                <a:lnTo>
                  <a:pt x="184" y="0"/>
                </a:lnTo>
                <a:lnTo>
                  <a:pt x="184" y="6"/>
                </a:lnTo>
                <a:lnTo>
                  <a:pt x="161" y="6"/>
                </a:lnTo>
                <a:lnTo>
                  <a:pt x="161" y="0"/>
                </a:lnTo>
                <a:close/>
                <a:moveTo>
                  <a:pt x="201" y="0"/>
                </a:moveTo>
                <a:lnTo>
                  <a:pt x="224" y="0"/>
                </a:lnTo>
                <a:lnTo>
                  <a:pt x="224" y="6"/>
                </a:lnTo>
                <a:lnTo>
                  <a:pt x="201" y="6"/>
                </a:lnTo>
                <a:lnTo>
                  <a:pt x="201" y="0"/>
                </a:lnTo>
                <a:close/>
                <a:moveTo>
                  <a:pt x="241" y="0"/>
                </a:moveTo>
                <a:lnTo>
                  <a:pt x="264" y="0"/>
                </a:lnTo>
                <a:lnTo>
                  <a:pt x="264" y="6"/>
                </a:lnTo>
                <a:lnTo>
                  <a:pt x="241" y="6"/>
                </a:lnTo>
                <a:lnTo>
                  <a:pt x="241" y="0"/>
                </a:lnTo>
                <a:close/>
                <a:moveTo>
                  <a:pt x="281" y="0"/>
                </a:moveTo>
                <a:lnTo>
                  <a:pt x="304" y="0"/>
                </a:lnTo>
                <a:lnTo>
                  <a:pt x="304" y="6"/>
                </a:lnTo>
                <a:lnTo>
                  <a:pt x="281" y="6"/>
                </a:lnTo>
                <a:lnTo>
                  <a:pt x="281" y="0"/>
                </a:lnTo>
                <a:close/>
                <a:moveTo>
                  <a:pt x="321" y="0"/>
                </a:moveTo>
                <a:lnTo>
                  <a:pt x="344" y="0"/>
                </a:lnTo>
                <a:lnTo>
                  <a:pt x="344" y="6"/>
                </a:lnTo>
                <a:lnTo>
                  <a:pt x="321" y="6"/>
                </a:lnTo>
                <a:lnTo>
                  <a:pt x="321" y="0"/>
                </a:lnTo>
                <a:close/>
                <a:moveTo>
                  <a:pt x="362" y="0"/>
                </a:moveTo>
                <a:lnTo>
                  <a:pt x="385" y="0"/>
                </a:lnTo>
                <a:lnTo>
                  <a:pt x="385" y="6"/>
                </a:lnTo>
                <a:lnTo>
                  <a:pt x="362" y="6"/>
                </a:lnTo>
                <a:lnTo>
                  <a:pt x="362" y="0"/>
                </a:lnTo>
                <a:close/>
                <a:moveTo>
                  <a:pt x="402" y="0"/>
                </a:moveTo>
                <a:lnTo>
                  <a:pt x="425" y="0"/>
                </a:lnTo>
                <a:lnTo>
                  <a:pt x="425" y="6"/>
                </a:lnTo>
                <a:lnTo>
                  <a:pt x="402" y="6"/>
                </a:lnTo>
                <a:lnTo>
                  <a:pt x="402" y="0"/>
                </a:lnTo>
                <a:close/>
                <a:moveTo>
                  <a:pt x="442" y="0"/>
                </a:moveTo>
                <a:lnTo>
                  <a:pt x="465" y="0"/>
                </a:lnTo>
                <a:lnTo>
                  <a:pt x="465" y="6"/>
                </a:lnTo>
                <a:lnTo>
                  <a:pt x="442" y="6"/>
                </a:lnTo>
                <a:lnTo>
                  <a:pt x="442" y="0"/>
                </a:lnTo>
                <a:close/>
                <a:moveTo>
                  <a:pt x="482" y="0"/>
                </a:moveTo>
                <a:lnTo>
                  <a:pt x="505" y="0"/>
                </a:lnTo>
                <a:lnTo>
                  <a:pt x="505" y="6"/>
                </a:lnTo>
                <a:lnTo>
                  <a:pt x="482" y="6"/>
                </a:lnTo>
                <a:lnTo>
                  <a:pt x="482" y="0"/>
                </a:lnTo>
                <a:close/>
                <a:moveTo>
                  <a:pt x="523" y="0"/>
                </a:moveTo>
                <a:lnTo>
                  <a:pt x="546" y="0"/>
                </a:lnTo>
                <a:lnTo>
                  <a:pt x="546" y="6"/>
                </a:lnTo>
                <a:lnTo>
                  <a:pt x="523" y="6"/>
                </a:lnTo>
                <a:lnTo>
                  <a:pt x="523" y="0"/>
                </a:lnTo>
                <a:close/>
                <a:moveTo>
                  <a:pt x="563" y="0"/>
                </a:moveTo>
                <a:lnTo>
                  <a:pt x="586" y="0"/>
                </a:lnTo>
                <a:lnTo>
                  <a:pt x="586" y="6"/>
                </a:lnTo>
                <a:lnTo>
                  <a:pt x="563" y="6"/>
                </a:lnTo>
                <a:lnTo>
                  <a:pt x="563" y="0"/>
                </a:lnTo>
                <a:close/>
                <a:moveTo>
                  <a:pt x="603" y="0"/>
                </a:moveTo>
                <a:lnTo>
                  <a:pt x="626" y="0"/>
                </a:lnTo>
                <a:lnTo>
                  <a:pt x="626" y="6"/>
                </a:lnTo>
                <a:lnTo>
                  <a:pt x="603" y="6"/>
                </a:lnTo>
                <a:lnTo>
                  <a:pt x="603" y="0"/>
                </a:lnTo>
                <a:close/>
                <a:moveTo>
                  <a:pt x="643" y="0"/>
                </a:moveTo>
                <a:lnTo>
                  <a:pt x="666" y="0"/>
                </a:lnTo>
                <a:lnTo>
                  <a:pt x="666" y="6"/>
                </a:lnTo>
                <a:lnTo>
                  <a:pt x="643" y="6"/>
                </a:lnTo>
                <a:lnTo>
                  <a:pt x="643" y="0"/>
                </a:lnTo>
                <a:close/>
                <a:moveTo>
                  <a:pt x="684" y="0"/>
                </a:moveTo>
                <a:lnTo>
                  <a:pt x="706" y="0"/>
                </a:lnTo>
                <a:lnTo>
                  <a:pt x="706" y="6"/>
                </a:lnTo>
                <a:lnTo>
                  <a:pt x="684" y="6"/>
                </a:lnTo>
                <a:lnTo>
                  <a:pt x="684" y="0"/>
                </a:lnTo>
                <a:close/>
                <a:moveTo>
                  <a:pt x="724" y="0"/>
                </a:moveTo>
                <a:lnTo>
                  <a:pt x="747" y="0"/>
                </a:lnTo>
                <a:lnTo>
                  <a:pt x="747" y="6"/>
                </a:lnTo>
                <a:lnTo>
                  <a:pt x="724" y="6"/>
                </a:lnTo>
                <a:lnTo>
                  <a:pt x="724" y="0"/>
                </a:lnTo>
                <a:close/>
                <a:moveTo>
                  <a:pt x="764" y="0"/>
                </a:moveTo>
                <a:lnTo>
                  <a:pt x="787" y="0"/>
                </a:lnTo>
                <a:lnTo>
                  <a:pt x="787" y="6"/>
                </a:lnTo>
                <a:lnTo>
                  <a:pt x="764" y="6"/>
                </a:lnTo>
                <a:lnTo>
                  <a:pt x="764" y="0"/>
                </a:lnTo>
                <a:close/>
                <a:moveTo>
                  <a:pt x="804" y="0"/>
                </a:moveTo>
                <a:lnTo>
                  <a:pt x="827" y="0"/>
                </a:lnTo>
                <a:lnTo>
                  <a:pt x="827" y="6"/>
                </a:lnTo>
                <a:lnTo>
                  <a:pt x="804" y="6"/>
                </a:lnTo>
                <a:lnTo>
                  <a:pt x="804" y="0"/>
                </a:lnTo>
                <a:close/>
                <a:moveTo>
                  <a:pt x="844" y="0"/>
                </a:moveTo>
                <a:lnTo>
                  <a:pt x="867" y="0"/>
                </a:lnTo>
                <a:lnTo>
                  <a:pt x="867" y="6"/>
                </a:lnTo>
                <a:lnTo>
                  <a:pt x="844" y="6"/>
                </a:lnTo>
                <a:lnTo>
                  <a:pt x="844" y="0"/>
                </a:lnTo>
                <a:close/>
                <a:moveTo>
                  <a:pt x="885" y="0"/>
                </a:moveTo>
                <a:lnTo>
                  <a:pt x="908" y="0"/>
                </a:lnTo>
                <a:lnTo>
                  <a:pt x="908" y="6"/>
                </a:lnTo>
                <a:lnTo>
                  <a:pt x="885" y="6"/>
                </a:lnTo>
                <a:lnTo>
                  <a:pt x="885" y="0"/>
                </a:lnTo>
                <a:close/>
                <a:moveTo>
                  <a:pt x="925" y="0"/>
                </a:moveTo>
                <a:lnTo>
                  <a:pt x="948" y="0"/>
                </a:lnTo>
                <a:lnTo>
                  <a:pt x="948" y="6"/>
                </a:lnTo>
                <a:lnTo>
                  <a:pt x="925" y="6"/>
                </a:lnTo>
                <a:lnTo>
                  <a:pt x="925" y="0"/>
                </a:lnTo>
                <a:close/>
                <a:moveTo>
                  <a:pt x="965" y="0"/>
                </a:moveTo>
                <a:lnTo>
                  <a:pt x="988" y="0"/>
                </a:lnTo>
                <a:lnTo>
                  <a:pt x="988" y="6"/>
                </a:lnTo>
                <a:lnTo>
                  <a:pt x="965" y="6"/>
                </a:lnTo>
                <a:lnTo>
                  <a:pt x="965" y="0"/>
                </a:lnTo>
                <a:close/>
                <a:moveTo>
                  <a:pt x="1005" y="0"/>
                </a:moveTo>
                <a:lnTo>
                  <a:pt x="1028" y="0"/>
                </a:lnTo>
                <a:lnTo>
                  <a:pt x="1028" y="6"/>
                </a:lnTo>
                <a:lnTo>
                  <a:pt x="1005" y="6"/>
                </a:lnTo>
                <a:lnTo>
                  <a:pt x="1005" y="0"/>
                </a:lnTo>
                <a:close/>
                <a:moveTo>
                  <a:pt x="1046" y="0"/>
                </a:moveTo>
                <a:lnTo>
                  <a:pt x="1069" y="0"/>
                </a:lnTo>
                <a:lnTo>
                  <a:pt x="1069" y="6"/>
                </a:lnTo>
                <a:lnTo>
                  <a:pt x="1046" y="6"/>
                </a:lnTo>
                <a:lnTo>
                  <a:pt x="1046" y="0"/>
                </a:lnTo>
                <a:close/>
                <a:moveTo>
                  <a:pt x="1086" y="0"/>
                </a:moveTo>
                <a:lnTo>
                  <a:pt x="1109" y="0"/>
                </a:lnTo>
                <a:lnTo>
                  <a:pt x="1109" y="6"/>
                </a:lnTo>
                <a:lnTo>
                  <a:pt x="1086" y="6"/>
                </a:lnTo>
                <a:lnTo>
                  <a:pt x="1086" y="0"/>
                </a:lnTo>
                <a:close/>
                <a:moveTo>
                  <a:pt x="1126" y="0"/>
                </a:moveTo>
                <a:lnTo>
                  <a:pt x="1149" y="0"/>
                </a:lnTo>
                <a:lnTo>
                  <a:pt x="1149" y="6"/>
                </a:lnTo>
                <a:lnTo>
                  <a:pt x="1126" y="6"/>
                </a:lnTo>
                <a:lnTo>
                  <a:pt x="1126" y="0"/>
                </a:lnTo>
                <a:close/>
                <a:moveTo>
                  <a:pt x="1166" y="0"/>
                </a:moveTo>
                <a:lnTo>
                  <a:pt x="1189" y="0"/>
                </a:lnTo>
                <a:lnTo>
                  <a:pt x="1189" y="6"/>
                </a:lnTo>
                <a:lnTo>
                  <a:pt x="1166" y="6"/>
                </a:lnTo>
                <a:lnTo>
                  <a:pt x="1166" y="0"/>
                </a:lnTo>
                <a:close/>
                <a:moveTo>
                  <a:pt x="1206" y="0"/>
                </a:moveTo>
                <a:lnTo>
                  <a:pt x="1229" y="0"/>
                </a:lnTo>
                <a:lnTo>
                  <a:pt x="1229" y="6"/>
                </a:lnTo>
                <a:lnTo>
                  <a:pt x="1206" y="6"/>
                </a:lnTo>
                <a:lnTo>
                  <a:pt x="1206" y="0"/>
                </a:lnTo>
                <a:close/>
                <a:moveTo>
                  <a:pt x="1247" y="0"/>
                </a:moveTo>
                <a:lnTo>
                  <a:pt x="1270" y="0"/>
                </a:lnTo>
                <a:lnTo>
                  <a:pt x="1270" y="6"/>
                </a:lnTo>
                <a:lnTo>
                  <a:pt x="1247" y="6"/>
                </a:lnTo>
                <a:lnTo>
                  <a:pt x="1247" y="0"/>
                </a:lnTo>
                <a:close/>
                <a:moveTo>
                  <a:pt x="1287" y="0"/>
                </a:moveTo>
                <a:lnTo>
                  <a:pt x="1310" y="0"/>
                </a:lnTo>
                <a:lnTo>
                  <a:pt x="1310" y="6"/>
                </a:lnTo>
                <a:lnTo>
                  <a:pt x="1287" y="6"/>
                </a:lnTo>
                <a:lnTo>
                  <a:pt x="1287" y="0"/>
                </a:lnTo>
                <a:close/>
                <a:moveTo>
                  <a:pt x="1327" y="0"/>
                </a:moveTo>
                <a:lnTo>
                  <a:pt x="1350" y="0"/>
                </a:lnTo>
                <a:lnTo>
                  <a:pt x="1350" y="6"/>
                </a:lnTo>
                <a:lnTo>
                  <a:pt x="1327" y="6"/>
                </a:lnTo>
                <a:lnTo>
                  <a:pt x="1327" y="0"/>
                </a:lnTo>
                <a:close/>
                <a:moveTo>
                  <a:pt x="1367" y="0"/>
                </a:moveTo>
                <a:lnTo>
                  <a:pt x="1390" y="0"/>
                </a:lnTo>
                <a:lnTo>
                  <a:pt x="1390" y="6"/>
                </a:lnTo>
                <a:lnTo>
                  <a:pt x="1367" y="6"/>
                </a:lnTo>
                <a:lnTo>
                  <a:pt x="1367" y="0"/>
                </a:lnTo>
                <a:close/>
                <a:moveTo>
                  <a:pt x="1408" y="0"/>
                </a:moveTo>
                <a:lnTo>
                  <a:pt x="1431" y="0"/>
                </a:lnTo>
                <a:lnTo>
                  <a:pt x="1431" y="6"/>
                </a:lnTo>
                <a:lnTo>
                  <a:pt x="1408" y="6"/>
                </a:lnTo>
                <a:lnTo>
                  <a:pt x="1408" y="0"/>
                </a:lnTo>
                <a:close/>
                <a:moveTo>
                  <a:pt x="1448" y="0"/>
                </a:moveTo>
                <a:lnTo>
                  <a:pt x="1471" y="0"/>
                </a:lnTo>
                <a:lnTo>
                  <a:pt x="1471" y="6"/>
                </a:lnTo>
                <a:lnTo>
                  <a:pt x="1448" y="6"/>
                </a:lnTo>
                <a:lnTo>
                  <a:pt x="1448" y="0"/>
                </a:lnTo>
                <a:close/>
                <a:moveTo>
                  <a:pt x="1488" y="0"/>
                </a:moveTo>
                <a:lnTo>
                  <a:pt x="1511" y="0"/>
                </a:lnTo>
                <a:lnTo>
                  <a:pt x="1511" y="6"/>
                </a:lnTo>
                <a:lnTo>
                  <a:pt x="1488" y="6"/>
                </a:lnTo>
                <a:lnTo>
                  <a:pt x="1488" y="0"/>
                </a:lnTo>
                <a:close/>
                <a:moveTo>
                  <a:pt x="1528" y="0"/>
                </a:moveTo>
                <a:lnTo>
                  <a:pt x="1551" y="0"/>
                </a:lnTo>
                <a:lnTo>
                  <a:pt x="1551" y="6"/>
                </a:lnTo>
                <a:lnTo>
                  <a:pt x="1528" y="6"/>
                </a:lnTo>
                <a:lnTo>
                  <a:pt x="1528" y="0"/>
                </a:lnTo>
                <a:close/>
                <a:moveTo>
                  <a:pt x="1569" y="0"/>
                </a:moveTo>
                <a:lnTo>
                  <a:pt x="1592" y="0"/>
                </a:lnTo>
                <a:lnTo>
                  <a:pt x="1592" y="6"/>
                </a:lnTo>
                <a:lnTo>
                  <a:pt x="1569" y="6"/>
                </a:lnTo>
                <a:lnTo>
                  <a:pt x="1569" y="0"/>
                </a:lnTo>
                <a:close/>
                <a:moveTo>
                  <a:pt x="1609" y="0"/>
                </a:moveTo>
                <a:lnTo>
                  <a:pt x="1632" y="0"/>
                </a:lnTo>
                <a:lnTo>
                  <a:pt x="1632" y="6"/>
                </a:lnTo>
                <a:lnTo>
                  <a:pt x="1609" y="6"/>
                </a:lnTo>
                <a:lnTo>
                  <a:pt x="1609" y="0"/>
                </a:lnTo>
                <a:close/>
                <a:moveTo>
                  <a:pt x="1649" y="0"/>
                </a:moveTo>
                <a:lnTo>
                  <a:pt x="1672" y="0"/>
                </a:lnTo>
                <a:lnTo>
                  <a:pt x="1672" y="6"/>
                </a:lnTo>
                <a:lnTo>
                  <a:pt x="1649" y="6"/>
                </a:lnTo>
                <a:lnTo>
                  <a:pt x="1649" y="0"/>
                </a:lnTo>
                <a:close/>
                <a:moveTo>
                  <a:pt x="1689" y="0"/>
                </a:moveTo>
                <a:lnTo>
                  <a:pt x="1712" y="0"/>
                </a:lnTo>
                <a:lnTo>
                  <a:pt x="1712" y="6"/>
                </a:lnTo>
                <a:lnTo>
                  <a:pt x="1689" y="6"/>
                </a:lnTo>
                <a:lnTo>
                  <a:pt x="1689" y="0"/>
                </a:lnTo>
                <a:close/>
                <a:moveTo>
                  <a:pt x="1729" y="0"/>
                </a:moveTo>
                <a:lnTo>
                  <a:pt x="1752" y="0"/>
                </a:lnTo>
                <a:lnTo>
                  <a:pt x="1752" y="6"/>
                </a:lnTo>
                <a:lnTo>
                  <a:pt x="1729" y="6"/>
                </a:lnTo>
                <a:lnTo>
                  <a:pt x="1729" y="0"/>
                </a:lnTo>
                <a:close/>
                <a:moveTo>
                  <a:pt x="1770" y="0"/>
                </a:moveTo>
                <a:lnTo>
                  <a:pt x="1793" y="0"/>
                </a:lnTo>
                <a:lnTo>
                  <a:pt x="1793" y="6"/>
                </a:lnTo>
                <a:lnTo>
                  <a:pt x="1770" y="6"/>
                </a:lnTo>
                <a:lnTo>
                  <a:pt x="1770" y="0"/>
                </a:lnTo>
                <a:close/>
                <a:moveTo>
                  <a:pt x="1810" y="0"/>
                </a:moveTo>
                <a:lnTo>
                  <a:pt x="1833" y="0"/>
                </a:lnTo>
                <a:lnTo>
                  <a:pt x="1833" y="6"/>
                </a:lnTo>
                <a:lnTo>
                  <a:pt x="1810" y="6"/>
                </a:lnTo>
                <a:lnTo>
                  <a:pt x="1810" y="0"/>
                </a:lnTo>
                <a:close/>
                <a:moveTo>
                  <a:pt x="1850" y="0"/>
                </a:moveTo>
                <a:lnTo>
                  <a:pt x="1873" y="0"/>
                </a:lnTo>
                <a:lnTo>
                  <a:pt x="1873" y="6"/>
                </a:lnTo>
                <a:lnTo>
                  <a:pt x="1850" y="6"/>
                </a:lnTo>
                <a:lnTo>
                  <a:pt x="1850" y="0"/>
                </a:lnTo>
                <a:close/>
                <a:moveTo>
                  <a:pt x="1890" y="0"/>
                </a:moveTo>
                <a:lnTo>
                  <a:pt x="1913" y="0"/>
                </a:lnTo>
                <a:lnTo>
                  <a:pt x="1913" y="6"/>
                </a:lnTo>
                <a:lnTo>
                  <a:pt x="1890" y="6"/>
                </a:lnTo>
                <a:lnTo>
                  <a:pt x="1890" y="0"/>
                </a:lnTo>
                <a:close/>
                <a:moveTo>
                  <a:pt x="1931" y="0"/>
                </a:moveTo>
                <a:lnTo>
                  <a:pt x="1954" y="0"/>
                </a:lnTo>
                <a:lnTo>
                  <a:pt x="1954" y="6"/>
                </a:lnTo>
                <a:lnTo>
                  <a:pt x="1931" y="6"/>
                </a:lnTo>
                <a:lnTo>
                  <a:pt x="1931" y="0"/>
                </a:lnTo>
                <a:close/>
                <a:moveTo>
                  <a:pt x="1971" y="0"/>
                </a:moveTo>
                <a:lnTo>
                  <a:pt x="1994" y="0"/>
                </a:lnTo>
                <a:lnTo>
                  <a:pt x="1994" y="6"/>
                </a:lnTo>
                <a:lnTo>
                  <a:pt x="1971" y="6"/>
                </a:lnTo>
                <a:lnTo>
                  <a:pt x="1971" y="0"/>
                </a:lnTo>
                <a:close/>
                <a:moveTo>
                  <a:pt x="2011" y="0"/>
                </a:moveTo>
                <a:lnTo>
                  <a:pt x="2034" y="0"/>
                </a:lnTo>
                <a:lnTo>
                  <a:pt x="2034" y="6"/>
                </a:lnTo>
                <a:lnTo>
                  <a:pt x="2011" y="6"/>
                </a:lnTo>
                <a:lnTo>
                  <a:pt x="2011" y="0"/>
                </a:lnTo>
                <a:close/>
                <a:moveTo>
                  <a:pt x="2051" y="0"/>
                </a:moveTo>
                <a:lnTo>
                  <a:pt x="2074" y="0"/>
                </a:lnTo>
                <a:lnTo>
                  <a:pt x="2074" y="6"/>
                </a:lnTo>
                <a:lnTo>
                  <a:pt x="2051" y="6"/>
                </a:lnTo>
                <a:lnTo>
                  <a:pt x="2051" y="0"/>
                </a:lnTo>
                <a:close/>
                <a:moveTo>
                  <a:pt x="2092" y="0"/>
                </a:moveTo>
                <a:lnTo>
                  <a:pt x="2114" y="0"/>
                </a:lnTo>
                <a:lnTo>
                  <a:pt x="2114" y="6"/>
                </a:lnTo>
                <a:lnTo>
                  <a:pt x="2092" y="6"/>
                </a:lnTo>
                <a:lnTo>
                  <a:pt x="2092" y="0"/>
                </a:lnTo>
                <a:close/>
                <a:moveTo>
                  <a:pt x="2132" y="0"/>
                </a:moveTo>
                <a:lnTo>
                  <a:pt x="2155" y="0"/>
                </a:lnTo>
                <a:lnTo>
                  <a:pt x="2155" y="6"/>
                </a:lnTo>
                <a:lnTo>
                  <a:pt x="2132" y="6"/>
                </a:lnTo>
                <a:lnTo>
                  <a:pt x="2132" y="0"/>
                </a:lnTo>
                <a:close/>
                <a:moveTo>
                  <a:pt x="2172" y="0"/>
                </a:moveTo>
                <a:lnTo>
                  <a:pt x="2195" y="0"/>
                </a:lnTo>
                <a:lnTo>
                  <a:pt x="2195" y="6"/>
                </a:lnTo>
                <a:lnTo>
                  <a:pt x="2172" y="6"/>
                </a:lnTo>
                <a:lnTo>
                  <a:pt x="2172" y="0"/>
                </a:lnTo>
                <a:close/>
                <a:moveTo>
                  <a:pt x="2212" y="0"/>
                </a:moveTo>
                <a:lnTo>
                  <a:pt x="2235" y="0"/>
                </a:lnTo>
                <a:lnTo>
                  <a:pt x="2235" y="6"/>
                </a:lnTo>
                <a:lnTo>
                  <a:pt x="2212" y="6"/>
                </a:lnTo>
                <a:lnTo>
                  <a:pt x="2212" y="0"/>
                </a:lnTo>
                <a:close/>
                <a:moveTo>
                  <a:pt x="2252" y="0"/>
                </a:moveTo>
                <a:lnTo>
                  <a:pt x="2275" y="0"/>
                </a:lnTo>
                <a:lnTo>
                  <a:pt x="2275" y="6"/>
                </a:lnTo>
                <a:lnTo>
                  <a:pt x="2252" y="6"/>
                </a:lnTo>
                <a:lnTo>
                  <a:pt x="2252" y="0"/>
                </a:lnTo>
                <a:close/>
                <a:moveTo>
                  <a:pt x="2293" y="0"/>
                </a:moveTo>
                <a:lnTo>
                  <a:pt x="2316" y="0"/>
                </a:lnTo>
                <a:lnTo>
                  <a:pt x="2316" y="6"/>
                </a:lnTo>
                <a:lnTo>
                  <a:pt x="2293" y="6"/>
                </a:lnTo>
                <a:lnTo>
                  <a:pt x="2293" y="0"/>
                </a:lnTo>
                <a:close/>
                <a:moveTo>
                  <a:pt x="2333" y="0"/>
                </a:moveTo>
                <a:lnTo>
                  <a:pt x="2356" y="0"/>
                </a:lnTo>
                <a:lnTo>
                  <a:pt x="2356" y="6"/>
                </a:lnTo>
                <a:lnTo>
                  <a:pt x="2333" y="6"/>
                </a:lnTo>
                <a:lnTo>
                  <a:pt x="2333" y="0"/>
                </a:lnTo>
                <a:close/>
                <a:moveTo>
                  <a:pt x="2373" y="0"/>
                </a:moveTo>
                <a:lnTo>
                  <a:pt x="2396" y="0"/>
                </a:lnTo>
                <a:lnTo>
                  <a:pt x="2396" y="6"/>
                </a:lnTo>
                <a:lnTo>
                  <a:pt x="2373" y="6"/>
                </a:lnTo>
                <a:lnTo>
                  <a:pt x="2373" y="0"/>
                </a:lnTo>
                <a:close/>
                <a:moveTo>
                  <a:pt x="2413" y="0"/>
                </a:moveTo>
                <a:lnTo>
                  <a:pt x="2436" y="0"/>
                </a:lnTo>
                <a:lnTo>
                  <a:pt x="2436" y="6"/>
                </a:lnTo>
                <a:lnTo>
                  <a:pt x="2413" y="6"/>
                </a:lnTo>
                <a:lnTo>
                  <a:pt x="2413" y="0"/>
                </a:lnTo>
                <a:close/>
                <a:moveTo>
                  <a:pt x="2454" y="0"/>
                </a:moveTo>
                <a:lnTo>
                  <a:pt x="2477" y="0"/>
                </a:lnTo>
                <a:lnTo>
                  <a:pt x="2477" y="6"/>
                </a:lnTo>
                <a:lnTo>
                  <a:pt x="2454" y="6"/>
                </a:lnTo>
                <a:lnTo>
                  <a:pt x="2454" y="0"/>
                </a:lnTo>
                <a:close/>
                <a:moveTo>
                  <a:pt x="2494" y="0"/>
                </a:moveTo>
                <a:lnTo>
                  <a:pt x="2517" y="0"/>
                </a:lnTo>
                <a:lnTo>
                  <a:pt x="2517" y="6"/>
                </a:lnTo>
                <a:lnTo>
                  <a:pt x="2494" y="6"/>
                </a:lnTo>
                <a:lnTo>
                  <a:pt x="2494" y="0"/>
                </a:lnTo>
                <a:close/>
                <a:moveTo>
                  <a:pt x="2534" y="0"/>
                </a:moveTo>
                <a:lnTo>
                  <a:pt x="2557" y="0"/>
                </a:lnTo>
                <a:lnTo>
                  <a:pt x="2557" y="6"/>
                </a:lnTo>
                <a:lnTo>
                  <a:pt x="2534" y="6"/>
                </a:lnTo>
                <a:lnTo>
                  <a:pt x="2534" y="0"/>
                </a:lnTo>
                <a:close/>
                <a:moveTo>
                  <a:pt x="2574" y="0"/>
                </a:moveTo>
                <a:lnTo>
                  <a:pt x="2597" y="0"/>
                </a:lnTo>
                <a:lnTo>
                  <a:pt x="2597" y="6"/>
                </a:lnTo>
                <a:lnTo>
                  <a:pt x="2574" y="6"/>
                </a:lnTo>
                <a:lnTo>
                  <a:pt x="2574" y="0"/>
                </a:lnTo>
                <a:close/>
                <a:moveTo>
                  <a:pt x="2614" y="0"/>
                </a:moveTo>
                <a:lnTo>
                  <a:pt x="2637" y="0"/>
                </a:lnTo>
                <a:lnTo>
                  <a:pt x="2637" y="6"/>
                </a:lnTo>
                <a:lnTo>
                  <a:pt x="2614" y="6"/>
                </a:lnTo>
                <a:lnTo>
                  <a:pt x="2614" y="0"/>
                </a:lnTo>
                <a:close/>
                <a:moveTo>
                  <a:pt x="2655" y="0"/>
                </a:moveTo>
                <a:lnTo>
                  <a:pt x="2678" y="0"/>
                </a:lnTo>
                <a:lnTo>
                  <a:pt x="2678" y="6"/>
                </a:lnTo>
                <a:lnTo>
                  <a:pt x="2655" y="6"/>
                </a:lnTo>
                <a:lnTo>
                  <a:pt x="2655" y="0"/>
                </a:lnTo>
                <a:close/>
                <a:moveTo>
                  <a:pt x="2695" y="0"/>
                </a:moveTo>
                <a:lnTo>
                  <a:pt x="2715" y="0"/>
                </a:lnTo>
                <a:lnTo>
                  <a:pt x="2715" y="6"/>
                </a:lnTo>
                <a:lnTo>
                  <a:pt x="2695" y="6"/>
                </a:lnTo>
                <a:lnTo>
                  <a:pt x="2695" y="0"/>
                </a:lnTo>
                <a:close/>
              </a:path>
            </a:pathLst>
          </a:custGeom>
          <a:solidFill>
            <a:srgbClr val="86888F"/>
          </a:solidFill>
          <a:ln w="1">
            <a:solidFill>
              <a:srgbClr val="86888F"/>
            </a:solidFill>
            <a:bevel/>
            <a:headEnd/>
            <a:tailEnd/>
          </a:ln>
        </p:spPr>
        <p:txBody>
          <a:bodyPr>
            <a:prstTxWarp prst="textNoShape">
              <a:avLst/>
            </a:prstTxWarp>
          </a:bodyPr>
          <a:lstStyle/>
          <a:p>
            <a:endParaRPr lang="en-US"/>
          </a:p>
        </p:txBody>
      </p:sp>
      <p:sp>
        <p:nvSpPr>
          <p:cNvPr id="8" name="Freeform 7"/>
          <p:cNvSpPr>
            <a:spLocks noEditPoints="1"/>
          </p:cNvSpPr>
          <p:nvPr/>
        </p:nvSpPr>
        <p:spPr bwMode="auto">
          <a:xfrm>
            <a:off x="3876675" y="2011363"/>
            <a:ext cx="4319588" cy="3308350"/>
          </a:xfrm>
          <a:custGeom>
            <a:avLst/>
            <a:gdLst>
              <a:gd name="T0" fmla="*/ 0 w 22728"/>
              <a:gd name="T1" fmla="*/ 2147483647 h 17432"/>
              <a:gd name="T2" fmla="*/ 2147483647 w 22728"/>
              <a:gd name="T3" fmla="*/ 0 h 17432"/>
              <a:gd name="T4" fmla="*/ 2147483647 w 22728"/>
              <a:gd name="T5" fmla="*/ 0 h 17432"/>
              <a:gd name="T6" fmla="*/ 2147483647 w 22728"/>
              <a:gd name="T7" fmla="*/ 2147483647 h 17432"/>
              <a:gd name="T8" fmla="*/ 2147483647 w 22728"/>
              <a:gd name="T9" fmla="*/ 2147483647 h 17432"/>
              <a:gd name="T10" fmla="*/ 2147483647 w 22728"/>
              <a:gd name="T11" fmla="*/ 2147483647 h 17432"/>
              <a:gd name="T12" fmla="*/ 2147483647 w 22728"/>
              <a:gd name="T13" fmla="*/ 2147483647 h 17432"/>
              <a:gd name="T14" fmla="*/ 0 w 22728"/>
              <a:gd name="T15" fmla="*/ 2147483647 h 17432"/>
              <a:gd name="T16" fmla="*/ 0 w 22728"/>
              <a:gd name="T17" fmla="*/ 2147483647 h 17432"/>
              <a:gd name="T18" fmla="*/ 2147483647 w 22728"/>
              <a:gd name="T19" fmla="*/ 2147483647 h 17432"/>
              <a:gd name="T20" fmla="*/ 2147483647 w 22728"/>
              <a:gd name="T21" fmla="*/ 2147483647 h 17432"/>
              <a:gd name="T22" fmla="*/ 2147483647 w 22728"/>
              <a:gd name="T23" fmla="*/ 2147483647 h 17432"/>
              <a:gd name="T24" fmla="*/ 2147483647 w 22728"/>
              <a:gd name="T25" fmla="*/ 2147483647 h 17432"/>
              <a:gd name="T26" fmla="*/ 2147483647 w 22728"/>
              <a:gd name="T27" fmla="*/ 2147483647 h 17432"/>
              <a:gd name="T28" fmla="*/ 2147483647 w 22728"/>
              <a:gd name="T29" fmla="*/ 2147483647 h 17432"/>
              <a:gd name="T30" fmla="*/ 2147483647 w 22728"/>
              <a:gd name="T31" fmla="*/ 2147483647 h 17432"/>
              <a:gd name="T32" fmla="*/ 2147483647 w 22728"/>
              <a:gd name="T33" fmla="*/ 2147483647 h 17432"/>
              <a:gd name="T34" fmla="*/ 2147483647 w 22728"/>
              <a:gd name="T35" fmla="*/ 2147483647 h 1743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28"/>
              <a:gd name="T55" fmla="*/ 0 h 17432"/>
              <a:gd name="T56" fmla="*/ 22728 w 22728"/>
              <a:gd name="T57" fmla="*/ 17432 h 1743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28" h="17432">
                <a:moveTo>
                  <a:pt x="0" y="24"/>
                </a:moveTo>
                <a:cubicBezTo>
                  <a:pt x="0" y="11"/>
                  <a:pt x="11" y="0"/>
                  <a:pt x="24" y="0"/>
                </a:cubicBezTo>
                <a:lnTo>
                  <a:pt x="22704" y="0"/>
                </a:lnTo>
                <a:cubicBezTo>
                  <a:pt x="22718" y="0"/>
                  <a:pt x="22728" y="11"/>
                  <a:pt x="22728" y="24"/>
                </a:cubicBezTo>
                <a:lnTo>
                  <a:pt x="22728" y="17408"/>
                </a:lnTo>
                <a:cubicBezTo>
                  <a:pt x="22728" y="17422"/>
                  <a:pt x="22718" y="17432"/>
                  <a:pt x="22704" y="17432"/>
                </a:cubicBezTo>
                <a:lnTo>
                  <a:pt x="24" y="17432"/>
                </a:lnTo>
                <a:cubicBezTo>
                  <a:pt x="11" y="17432"/>
                  <a:pt x="0" y="17422"/>
                  <a:pt x="0" y="17408"/>
                </a:cubicBezTo>
                <a:lnTo>
                  <a:pt x="0" y="24"/>
                </a:lnTo>
                <a:close/>
                <a:moveTo>
                  <a:pt x="48" y="17408"/>
                </a:moveTo>
                <a:lnTo>
                  <a:pt x="24" y="17384"/>
                </a:lnTo>
                <a:lnTo>
                  <a:pt x="22704" y="17384"/>
                </a:lnTo>
                <a:lnTo>
                  <a:pt x="22680" y="17408"/>
                </a:lnTo>
                <a:lnTo>
                  <a:pt x="22680" y="24"/>
                </a:lnTo>
                <a:lnTo>
                  <a:pt x="22704" y="48"/>
                </a:lnTo>
                <a:lnTo>
                  <a:pt x="24" y="48"/>
                </a:lnTo>
                <a:lnTo>
                  <a:pt x="48" y="24"/>
                </a:lnTo>
                <a:lnTo>
                  <a:pt x="48" y="17408"/>
                </a:lnTo>
                <a:close/>
              </a:path>
            </a:pathLst>
          </a:custGeom>
          <a:solidFill>
            <a:srgbClr val="BFBFBF"/>
          </a:solidFill>
          <a:ln w="1">
            <a:solidFill>
              <a:srgbClr val="BFBFBF"/>
            </a:solidFill>
            <a:bevel/>
            <a:headEnd/>
            <a:tailEnd/>
          </a:ln>
        </p:spPr>
        <p:txBody>
          <a:bodyPr>
            <a:prstTxWarp prst="textNoShape">
              <a:avLst/>
            </a:prstTxWarp>
          </a:bodyPr>
          <a:lstStyle/>
          <a:p>
            <a:endParaRPr lang="en-US"/>
          </a:p>
        </p:txBody>
      </p:sp>
      <p:sp>
        <p:nvSpPr>
          <p:cNvPr id="9" name="Rectangle 8"/>
          <p:cNvSpPr>
            <a:spLocks noChangeArrowheads="1"/>
          </p:cNvSpPr>
          <p:nvPr/>
        </p:nvSpPr>
        <p:spPr bwMode="auto">
          <a:xfrm>
            <a:off x="5168901" y="2941638"/>
            <a:ext cx="1724025" cy="2379662"/>
          </a:xfrm>
          <a:prstGeom prst="rect">
            <a:avLst/>
          </a:prstGeom>
          <a:solidFill>
            <a:srgbClr val="860000"/>
          </a:solidFill>
          <a:ln w="25400">
            <a:solidFill>
              <a:srgbClr val="000000"/>
            </a:solidFill>
            <a:miter lim="800000"/>
            <a:headEnd/>
            <a:tailEnd/>
          </a:ln>
        </p:spPr>
        <p:txBody>
          <a:bodyPr>
            <a:prstTxWarp prst="textNoShape">
              <a:avLst/>
            </a:prstTxWarp>
          </a:bodyPr>
          <a:lstStyle/>
          <a:p>
            <a:endParaRPr lang="en-US"/>
          </a:p>
        </p:txBody>
      </p:sp>
      <p:sp>
        <p:nvSpPr>
          <p:cNvPr id="11" name="Rectangle 10"/>
          <p:cNvSpPr>
            <a:spLocks noChangeArrowheads="1"/>
          </p:cNvSpPr>
          <p:nvPr/>
        </p:nvSpPr>
        <p:spPr bwMode="auto">
          <a:xfrm>
            <a:off x="5168901" y="2540000"/>
            <a:ext cx="1724025" cy="401638"/>
          </a:xfrm>
          <a:prstGeom prst="rect">
            <a:avLst/>
          </a:prstGeom>
          <a:pattFill prst="wdUpDiag">
            <a:fgClr>
              <a:schemeClr val="tx1">
                <a:lumMod val="25000"/>
                <a:lumOff val="75000"/>
              </a:schemeClr>
            </a:fgClr>
            <a:bgClr>
              <a:schemeClr val="bg1"/>
            </a:bgClr>
          </a:pattFill>
          <a:ln w="25400">
            <a:solidFill>
              <a:srgbClr val="000000"/>
            </a:solidFill>
          </a:ln>
        </p:spPr>
        <p:txBody>
          <a:bodyPr>
            <a:prstTxWarp prst="textNoShape">
              <a:avLst/>
            </a:prstTxWarp>
          </a:bodyPr>
          <a:lstStyle/>
          <a:p>
            <a:pPr>
              <a:defRPr/>
            </a:pPr>
            <a:endParaRPr lang="en-US">
              <a:latin typeface="Arial" pitchFamily="-84" charset="0"/>
              <a:ea typeface="ＭＳ Ｐゴシック" pitchFamily="-100" charset="-128"/>
              <a:cs typeface="ＭＳ Ｐゴシック" pitchFamily="-100" charset="-128"/>
            </a:endParaRPr>
          </a:p>
        </p:txBody>
      </p:sp>
      <p:sp>
        <p:nvSpPr>
          <p:cNvPr id="13" name="Rectangle 12"/>
          <p:cNvSpPr>
            <a:spLocks noChangeArrowheads="1"/>
          </p:cNvSpPr>
          <p:nvPr/>
        </p:nvSpPr>
        <p:spPr bwMode="auto">
          <a:xfrm>
            <a:off x="5168901" y="2274888"/>
            <a:ext cx="1724025" cy="265112"/>
          </a:xfrm>
          <a:prstGeom prst="rect">
            <a:avLst/>
          </a:prstGeom>
          <a:solidFill>
            <a:srgbClr val="FF9900"/>
          </a:solidFill>
          <a:ln w="25400">
            <a:solidFill>
              <a:srgbClr val="000000"/>
            </a:solidFill>
            <a:miter lim="800000"/>
            <a:headEnd/>
            <a:tailEnd/>
          </a:ln>
        </p:spPr>
        <p:txBody>
          <a:bodyPr>
            <a:prstTxWarp prst="textNoShape">
              <a:avLst/>
            </a:prstTxWarp>
          </a:bodyPr>
          <a:lstStyle/>
          <a:p>
            <a:endParaRPr lang="en-US"/>
          </a:p>
        </p:txBody>
      </p:sp>
      <p:sp>
        <p:nvSpPr>
          <p:cNvPr id="15" name="Rectangle 14"/>
          <p:cNvSpPr>
            <a:spLocks noChangeArrowheads="1"/>
          </p:cNvSpPr>
          <p:nvPr/>
        </p:nvSpPr>
        <p:spPr bwMode="auto">
          <a:xfrm>
            <a:off x="3876675" y="2016126"/>
            <a:ext cx="7938" cy="3298825"/>
          </a:xfrm>
          <a:prstGeom prst="rect">
            <a:avLst/>
          </a:prstGeom>
          <a:solidFill>
            <a:srgbClr val="86888F"/>
          </a:solidFill>
          <a:ln w="1">
            <a:solidFill>
              <a:srgbClr val="86888F"/>
            </a:solidFill>
            <a:bevel/>
            <a:headEnd/>
            <a:tailEnd/>
          </a:ln>
        </p:spPr>
        <p:txBody>
          <a:bodyPr>
            <a:prstTxWarp prst="textNoShape">
              <a:avLst/>
            </a:prstTxWarp>
          </a:bodyPr>
          <a:lstStyle/>
          <a:p>
            <a:endParaRPr lang="en-US"/>
          </a:p>
        </p:txBody>
      </p:sp>
      <p:sp>
        <p:nvSpPr>
          <p:cNvPr id="16" name="Freeform 15"/>
          <p:cNvSpPr>
            <a:spLocks noEditPoints="1"/>
          </p:cNvSpPr>
          <p:nvPr/>
        </p:nvSpPr>
        <p:spPr bwMode="auto">
          <a:xfrm>
            <a:off x="3805238" y="2011363"/>
            <a:ext cx="76200" cy="3308350"/>
          </a:xfrm>
          <a:custGeom>
            <a:avLst/>
            <a:gdLst>
              <a:gd name="T0" fmla="*/ 0 w 48"/>
              <a:gd name="T1" fmla="*/ 2147483647 h 2084"/>
              <a:gd name="T2" fmla="*/ 2147483647 w 48"/>
              <a:gd name="T3" fmla="*/ 2147483647 h 2084"/>
              <a:gd name="T4" fmla="*/ 2147483647 w 48"/>
              <a:gd name="T5" fmla="*/ 2147483647 h 2084"/>
              <a:gd name="T6" fmla="*/ 0 w 48"/>
              <a:gd name="T7" fmla="*/ 2147483647 h 2084"/>
              <a:gd name="T8" fmla="*/ 0 w 48"/>
              <a:gd name="T9" fmla="*/ 2147483647 h 2084"/>
              <a:gd name="T10" fmla="*/ 0 w 48"/>
              <a:gd name="T11" fmla="*/ 2147483647 h 2084"/>
              <a:gd name="T12" fmla="*/ 2147483647 w 48"/>
              <a:gd name="T13" fmla="*/ 2147483647 h 2084"/>
              <a:gd name="T14" fmla="*/ 2147483647 w 48"/>
              <a:gd name="T15" fmla="*/ 2147483647 h 2084"/>
              <a:gd name="T16" fmla="*/ 0 w 48"/>
              <a:gd name="T17" fmla="*/ 2147483647 h 2084"/>
              <a:gd name="T18" fmla="*/ 0 w 48"/>
              <a:gd name="T19" fmla="*/ 2147483647 h 2084"/>
              <a:gd name="T20" fmla="*/ 0 w 48"/>
              <a:gd name="T21" fmla="*/ 2147483647 h 2084"/>
              <a:gd name="T22" fmla="*/ 2147483647 w 48"/>
              <a:gd name="T23" fmla="*/ 2147483647 h 2084"/>
              <a:gd name="T24" fmla="*/ 2147483647 w 48"/>
              <a:gd name="T25" fmla="*/ 2147483647 h 2084"/>
              <a:gd name="T26" fmla="*/ 0 w 48"/>
              <a:gd name="T27" fmla="*/ 2147483647 h 2084"/>
              <a:gd name="T28" fmla="*/ 0 w 48"/>
              <a:gd name="T29" fmla="*/ 2147483647 h 2084"/>
              <a:gd name="T30" fmla="*/ 0 w 48"/>
              <a:gd name="T31" fmla="*/ 2147483647 h 2084"/>
              <a:gd name="T32" fmla="*/ 2147483647 w 48"/>
              <a:gd name="T33" fmla="*/ 2147483647 h 2084"/>
              <a:gd name="T34" fmla="*/ 2147483647 w 48"/>
              <a:gd name="T35" fmla="*/ 2147483647 h 2084"/>
              <a:gd name="T36" fmla="*/ 0 w 48"/>
              <a:gd name="T37" fmla="*/ 2147483647 h 2084"/>
              <a:gd name="T38" fmla="*/ 0 w 48"/>
              <a:gd name="T39" fmla="*/ 2147483647 h 2084"/>
              <a:gd name="T40" fmla="*/ 0 w 48"/>
              <a:gd name="T41" fmla="*/ 2147483647 h 2084"/>
              <a:gd name="T42" fmla="*/ 2147483647 w 48"/>
              <a:gd name="T43" fmla="*/ 2147483647 h 2084"/>
              <a:gd name="T44" fmla="*/ 2147483647 w 48"/>
              <a:gd name="T45" fmla="*/ 2147483647 h 2084"/>
              <a:gd name="T46" fmla="*/ 0 w 48"/>
              <a:gd name="T47" fmla="*/ 2147483647 h 2084"/>
              <a:gd name="T48" fmla="*/ 0 w 48"/>
              <a:gd name="T49" fmla="*/ 2147483647 h 2084"/>
              <a:gd name="T50" fmla="*/ 0 w 48"/>
              <a:gd name="T51" fmla="*/ 2147483647 h 2084"/>
              <a:gd name="T52" fmla="*/ 2147483647 w 48"/>
              <a:gd name="T53" fmla="*/ 2147483647 h 2084"/>
              <a:gd name="T54" fmla="*/ 2147483647 w 48"/>
              <a:gd name="T55" fmla="*/ 2147483647 h 2084"/>
              <a:gd name="T56" fmla="*/ 0 w 48"/>
              <a:gd name="T57" fmla="*/ 2147483647 h 2084"/>
              <a:gd name="T58" fmla="*/ 0 w 48"/>
              <a:gd name="T59" fmla="*/ 2147483647 h 2084"/>
              <a:gd name="T60" fmla="*/ 0 w 48"/>
              <a:gd name="T61" fmla="*/ 0 h 2084"/>
              <a:gd name="T62" fmla="*/ 2147483647 w 48"/>
              <a:gd name="T63" fmla="*/ 0 h 2084"/>
              <a:gd name="T64" fmla="*/ 2147483647 w 48"/>
              <a:gd name="T65" fmla="*/ 2147483647 h 2084"/>
              <a:gd name="T66" fmla="*/ 0 w 48"/>
              <a:gd name="T67" fmla="*/ 2147483647 h 2084"/>
              <a:gd name="T68" fmla="*/ 0 w 48"/>
              <a:gd name="T69" fmla="*/ 0 h 208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8"/>
              <a:gd name="T106" fmla="*/ 0 h 2084"/>
              <a:gd name="T107" fmla="*/ 48 w 48"/>
              <a:gd name="T108" fmla="*/ 2084 h 208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8" h="2084">
                <a:moveTo>
                  <a:pt x="0" y="2078"/>
                </a:moveTo>
                <a:lnTo>
                  <a:pt x="48" y="2078"/>
                </a:lnTo>
                <a:lnTo>
                  <a:pt x="48" y="2084"/>
                </a:lnTo>
                <a:lnTo>
                  <a:pt x="0" y="2084"/>
                </a:lnTo>
                <a:lnTo>
                  <a:pt x="0" y="2078"/>
                </a:lnTo>
                <a:close/>
                <a:moveTo>
                  <a:pt x="0" y="1732"/>
                </a:moveTo>
                <a:lnTo>
                  <a:pt x="48" y="1732"/>
                </a:lnTo>
                <a:lnTo>
                  <a:pt x="48" y="1738"/>
                </a:lnTo>
                <a:lnTo>
                  <a:pt x="0" y="1738"/>
                </a:lnTo>
                <a:lnTo>
                  <a:pt x="0" y="1732"/>
                </a:lnTo>
                <a:close/>
                <a:moveTo>
                  <a:pt x="0" y="1386"/>
                </a:moveTo>
                <a:lnTo>
                  <a:pt x="48" y="1386"/>
                </a:lnTo>
                <a:lnTo>
                  <a:pt x="48" y="1392"/>
                </a:lnTo>
                <a:lnTo>
                  <a:pt x="0" y="1392"/>
                </a:lnTo>
                <a:lnTo>
                  <a:pt x="0" y="1386"/>
                </a:lnTo>
                <a:close/>
                <a:moveTo>
                  <a:pt x="0" y="1040"/>
                </a:moveTo>
                <a:lnTo>
                  <a:pt x="48" y="1040"/>
                </a:lnTo>
                <a:lnTo>
                  <a:pt x="48" y="1046"/>
                </a:lnTo>
                <a:lnTo>
                  <a:pt x="0" y="1046"/>
                </a:lnTo>
                <a:lnTo>
                  <a:pt x="0" y="1040"/>
                </a:lnTo>
                <a:close/>
                <a:moveTo>
                  <a:pt x="0" y="693"/>
                </a:moveTo>
                <a:lnTo>
                  <a:pt x="48" y="693"/>
                </a:lnTo>
                <a:lnTo>
                  <a:pt x="48" y="699"/>
                </a:lnTo>
                <a:lnTo>
                  <a:pt x="0" y="699"/>
                </a:lnTo>
                <a:lnTo>
                  <a:pt x="0" y="693"/>
                </a:lnTo>
                <a:close/>
                <a:moveTo>
                  <a:pt x="0" y="347"/>
                </a:moveTo>
                <a:lnTo>
                  <a:pt x="48" y="347"/>
                </a:lnTo>
                <a:lnTo>
                  <a:pt x="48" y="352"/>
                </a:lnTo>
                <a:lnTo>
                  <a:pt x="0" y="352"/>
                </a:lnTo>
                <a:lnTo>
                  <a:pt x="0" y="347"/>
                </a:lnTo>
                <a:close/>
                <a:moveTo>
                  <a:pt x="0" y="0"/>
                </a:moveTo>
                <a:lnTo>
                  <a:pt x="48" y="0"/>
                </a:lnTo>
                <a:lnTo>
                  <a:pt x="48" y="6"/>
                </a:lnTo>
                <a:lnTo>
                  <a:pt x="0" y="6"/>
                </a:lnTo>
                <a:lnTo>
                  <a:pt x="0" y="0"/>
                </a:lnTo>
                <a:close/>
              </a:path>
            </a:pathLst>
          </a:custGeom>
          <a:solidFill>
            <a:srgbClr val="86888F"/>
          </a:solidFill>
          <a:ln w="1">
            <a:solidFill>
              <a:srgbClr val="86888F"/>
            </a:solidFill>
            <a:bevel/>
            <a:headEnd/>
            <a:tailEnd/>
          </a:ln>
        </p:spPr>
        <p:txBody>
          <a:bodyPr>
            <a:prstTxWarp prst="textNoShape">
              <a:avLst/>
            </a:prstTxWarp>
          </a:bodyPr>
          <a:lstStyle/>
          <a:p>
            <a:endParaRPr lang="en-US"/>
          </a:p>
        </p:txBody>
      </p:sp>
      <p:sp>
        <p:nvSpPr>
          <p:cNvPr id="17" name="Rectangle 16"/>
          <p:cNvSpPr>
            <a:spLocks noChangeArrowheads="1"/>
          </p:cNvSpPr>
          <p:nvPr/>
        </p:nvSpPr>
        <p:spPr bwMode="auto">
          <a:xfrm>
            <a:off x="3881438" y="5310189"/>
            <a:ext cx="4310062" cy="9525"/>
          </a:xfrm>
          <a:prstGeom prst="rect">
            <a:avLst/>
          </a:prstGeom>
          <a:solidFill>
            <a:srgbClr val="86888F"/>
          </a:solidFill>
          <a:ln w="1">
            <a:solidFill>
              <a:srgbClr val="86888F"/>
            </a:solidFill>
            <a:bevel/>
            <a:headEnd/>
            <a:tailEnd/>
          </a:ln>
        </p:spPr>
        <p:txBody>
          <a:bodyPr>
            <a:prstTxWarp prst="textNoShape">
              <a:avLst/>
            </a:prstTxWarp>
          </a:bodyPr>
          <a:lstStyle/>
          <a:p>
            <a:endParaRPr lang="en-US"/>
          </a:p>
        </p:txBody>
      </p:sp>
      <p:sp>
        <p:nvSpPr>
          <p:cNvPr id="18" name="Freeform 17"/>
          <p:cNvSpPr>
            <a:spLocks noEditPoints="1"/>
          </p:cNvSpPr>
          <p:nvPr/>
        </p:nvSpPr>
        <p:spPr bwMode="auto">
          <a:xfrm>
            <a:off x="3876675" y="5314951"/>
            <a:ext cx="4319588" cy="73025"/>
          </a:xfrm>
          <a:custGeom>
            <a:avLst/>
            <a:gdLst>
              <a:gd name="T0" fmla="*/ 2147483647 w 2721"/>
              <a:gd name="T1" fmla="*/ 0 h 46"/>
              <a:gd name="T2" fmla="*/ 2147483647 w 2721"/>
              <a:gd name="T3" fmla="*/ 2147483647 h 46"/>
              <a:gd name="T4" fmla="*/ 0 w 2721"/>
              <a:gd name="T5" fmla="*/ 2147483647 h 46"/>
              <a:gd name="T6" fmla="*/ 0 w 2721"/>
              <a:gd name="T7" fmla="*/ 0 h 46"/>
              <a:gd name="T8" fmla="*/ 2147483647 w 2721"/>
              <a:gd name="T9" fmla="*/ 0 h 46"/>
              <a:gd name="T10" fmla="*/ 2147483647 w 2721"/>
              <a:gd name="T11" fmla="*/ 0 h 46"/>
              <a:gd name="T12" fmla="*/ 2147483647 w 2721"/>
              <a:gd name="T13" fmla="*/ 2147483647 h 46"/>
              <a:gd name="T14" fmla="*/ 2147483647 w 2721"/>
              <a:gd name="T15" fmla="*/ 2147483647 h 46"/>
              <a:gd name="T16" fmla="*/ 2147483647 w 2721"/>
              <a:gd name="T17" fmla="*/ 0 h 46"/>
              <a:gd name="T18" fmla="*/ 2147483647 w 2721"/>
              <a:gd name="T19" fmla="*/ 0 h 4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721"/>
              <a:gd name="T31" fmla="*/ 0 h 46"/>
              <a:gd name="T32" fmla="*/ 2721 w 2721"/>
              <a:gd name="T33" fmla="*/ 46 h 4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721" h="46">
                <a:moveTo>
                  <a:pt x="5" y="0"/>
                </a:moveTo>
                <a:lnTo>
                  <a:pt x="5" y="46"/>
                </a:lnTo>
                <a:lnTo>
                  <a:pt x="0" y="46"/>
                </a:lnTo>
                <a:lnTo>
                  <a:pt x="0" y="0"/>
                </a:lnTo>
                <a:lnTo>
                  <a:pt x="5" y="0"/>
                </a:lnTo>
                <a:close/>
                <a:moveTo>
                  <a:pt x="2721" y="0"/>
                </a:moveTo>
                <a:lnTo>
                  <a:pt x="2721" y="46"/>
                </a:lnTo>
                <a:lnTo>
                  <a:pt x="2715" y="46"/>
                </a:lnTo>
                <a:lnTo>
                  <a:pt x="2715" y="0"/>
                </a:lnTo>
                <a:lnTo>
                  <a:pt x="2721" y="0"/>
                </a:lnTo>
                <a:close/>
              </a:path>
            </a:pathLst>
          </a:custGeom>
          <a:solidFill>
            <a:srgbClr val="86888F"/>
          </a:solidFill>
          <a:ln w="1">
            <a:solidFill>
              <a:srgbClr val="86888F"/>
            </a:solidFill>
            <a:bevel/>
            <a:headEnd/>
            <a:tailEnd/>
          </a:ln>
        </p:spPr>
        <p:txBody>
          <a:bodyPr>
            <a:prstTxWarp prst="textNoShape">
              <a:avLst/>
            </a:prstTxWarp>
          </a:bodyPr>
          <a:lstStyle/>
          <a:p>
            <a:endParaRPr lang="en-US"/>
          </a:p>
        </p:txBody>
      </p:sp>
      <p:sp>
        <p:nvSpPr>
          <p:cNvPr id="19" name="Rectangle 18"/>
          <p:cNvSpPr>
            <a:spLocks noChangeArrowheads="1"/>
          </p:cNvSpPr>
          <p:nvPr/>
        </p:nvSpPr>
        <p:spPr bwMode="auto">
          <a:xfrm>
            <a:off x="3522663" y="5162551"/>
            <a:ext cx="129844" cy="307777"/>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0</a:t>
            </a:r>
            <a:endParaRPr lang="en-US"/>
          </a:p>
        </p:txBody>
      </p:sp>
      <p:sp>
        <p:nvSpPr>
          <p:cNvPr id="20" name="Rectangle 19"/>
          <p:cNvSpPr>
            <a:spLocks noChangeArrowheads="1"/>
          </p:cNvSpPr>
          <p:nvPr/>
        </p:nvSpPr>
        <p:spPr bwMode="auto">
          <a:xfrm>
            <a:off x="3382963" y="4613276"/>
            <a:ext cx="259686" cy="307777"/>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20</a:t>
            </a:r>
            <a:endParaRPr lang="en-US"/>
          </a:p>
        </p:txBody>
      </p:sp>
      <p:sp>
        <p:nvSpPr>
          <p:cNvPr id="21" name="Rectangle 20"/>
          <p:cNvSpPr>
            <a:spLocks noChangeArrowheads="1"/>
          </p:cNvSpPr>
          <p:nvPr/>
        </p:nvSpPr>
        <p:spPr bwMode="auto">
          <a:xfrm>
            <a:off x="3382963" y="4062414"/>
            <a:ext cx="259686" cy="307777"/>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40</a:t>
            </a:r>
            <a:endParaRPr lang="en-US"/>
          </a:p>
        </p:txBody>
      </p:sp>
      <p:sp>
        <p:nvSpPr>
          <p:cNvPr id="22" name="Rectangle 21"/>
          <p:cNvSpPr>
            <a:spLocks noChangeArrowheads="1"/>
          </p:cNvSpPr>
          <p:nvPr/>
        </p:nvSpPr>
        <p:spPr bwMode="auto">
          <a:xfrm>
            <a:off x="3382963" y="3511551"/>
            <a:ext cx="259686" cy="307777"/>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60</a:t>
            </a:r>
            <a:endParaRPr lang="en-US"/>
          </a:p>
        </p:txBody>
      </p:sp>
      <p:sp>
        <p:nvSpPr>
          <p:cNvPr id="23" name="Rectangle 22"/>
          <p:cNvSpPr>
            <a:spLocks noChangeArrowheads="1"/>
          </p:cNvSpPr>
          <p:nvPr/>
        </p:nvSpPr>
        <p:spPr bwMode="auto">
          <a:xfrm>
            <a:off x="3382963" y="2962276"/>
            <a:ext cx="259686" cy="307777"/>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80</a:t>
            </a:r>
            <a:endParaRPr lang="en-US"/>
          </a:p>
        </p:txBody>
      </p:sp>
      <p:sp>
        <p:nvSpPr>
          <p:cNvPr id="24" name="Rectangle 23"/>
          <p:cNvSpPr>
            <a:spLocks noChangeArrowheads="1"/>
          </p:cNvSpPr>
          <p:nvPr/>
        </p:nvSpPr>
        <p:spPr bwMode="auto">
          <a:xfrm>
            <a:off x="3241675" y="2413001"/>
            <a:ext cx="389530" cy="307777"/>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100</a:t>
            </a:r>
            <a:endParaRPr lang="en-US"/>
          </a:p>
        </p:txBody>
      </p:sp>
      <p:sp>
        <p:nvSpPr>
          <p:cNvPr id="25" name="Rectangle 24"/>
          <p:cNvSpPr>
            <a:spLocks noChangeArrowheads="1"/>
          </p:cNvSpPr>
          <p:nvPr/>
        </p:nvSpPr>
        <p:spPr bwMode="auto">
          <a:xfrm>
            <a:off x="3241675" y="1863726"/>
            <a:ext cx="389530" cy="307777"/>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120</a:t>
            </a:r>
            <a:endParaRPr lang="en-US"/>
          </a:p>
        </p:txBody>
      </p:sp>
      <p:sp>
        <p:nvSpPr>
          <p:cNvPr id="26" name="Rectangle 25"/>
          <p:cNvSpPr>
            <a:spLocks noChangeArrowheads="1"/>
          </p:cNvSpPr>
          <p:nvPr/>
        </p:nvSpPr>
        <p:spPr bwMode="auto">
          <a:xfrm>
            <a:off x="4411663" y="5457825"/>
            <a:ext cx="2764026" cy="292388"/>
          </a:xfrm>
          <a:prstGeom prst="rect">
            <a:avLst/>
          </a:prstGeom>
          <a:noFill/>
          <a:ln w="9525">
            <a:noFill/>
            <a:miter lim="800000"/>
            <a:headEnd/>
            <a:tailEnd/>
          </a:ln>
        </p:spPr>
        <p:txBody>
          <a:bodyPr wrap="none" lIns="0" tIns="0" rIns="0" bIns="0">
            <a:prstTxWarp prst="textNoShape">
              <a:avLst/>
            </a:prstTxWarp>
            <a:spAutoFit/>
          </a:bodyPr>
          <a:lstStyle/>
          <a:p>
            <a:r>
              <a:rPr lang="en-US" sz="1900" b="1">
                <a:solidFill>
                  <a:srgbClr val="002040"/>
                </a:solidFill>
              </a:rPr>
              <a:t>AVG-Highly Cache Sensitive</a:t>
            </a:r>
            <a:endParaRPr lang="en-US"/>
          </a:p>
        </p:txBody>
      </p:sp>
      <p:sp>
        <p:nvSpPr>
          <p:cNvPr id="27" name="Rectangle 26"/>
          <p:cNvSpPr>
            <a:spLocks noChangeArrowheads="1"/>
          </p:cNvSpPr>
          <p:nvPr/>
        </p:nvSpPr>
        <p:spPr bwMode="auto">
          <a:xfrm rot="-5400000">
            <a:off x="2223294" y="3498057"/>
            <a:ext cx="1758950" cy="277812"/>
          </a:xfrm>
          <a:prstGeom prst="rect">
            <a:avLst/>
          </a:prstGeom>
          <a:noFill/>
          <a:ln w="9525">
            <a:noFill/>
            <a:miter lim="800000"/>
            <a:headEnd/>
            <a:tailEnd/>
          </a:ln>
        </p:spPr>
        <p:txBody>
          <a:bodyPr lIns="0" tIns="0" rIns="0" bIns="0">
            <a:prstTxWarp prst="textNoShape">
              <a:avLst/>
            </a:prstTxWarp>
            <a:spAutoFit/>
          </a:bodyPr>
          <a:lstStyle/>
          <a:p>
            <a:r>
              <a:rPr lang="en-US" b="1">
                <a:solidFill>
                  <a:srgbClr val="002040"/>
                </a:solidFill>
              </a:rPr>
              <a:t>(Hits/Miss) PKI</a:t>
            </a:r>
            <a:endParaRPr lang="en-US"/>
          </a:p>
        </p:txBody>
      </p:sp>
      <p:sp>
        <p:nvSpPr>
          <p:cNvPr id="1024" name="Rectangle 31"/>
          <p:cNvSpPr>
            <a:spLocks noChangeArrowheads="1"/>
          </p:cNvSpPr>
          <p:nvPr/>
        </p:nvSpPr>
        <p:spPr bwMode="auto">
          <a:xfrm>
            <a:off x="6989763" y="2219326"/>
            <a:ext cx="2792412" cy="277813"/>
          </a:xfrm>
          <a:prstGeom prst="rect">
            <a:avLst/>
          </a:prstGeom>
          <a:solidFill>
            <a:schemeClr val="bg1"/>
          </a:solidFill>
          <a:ln w="9525">
            <a:solidFill>
              <a:srgbClr val="000000"/>
            </a:solidFill>
            <a:miter lim="800000"/>
            <a:headEnd/>
            <a:tailEnd/>
          </a:ln>
        </p:spPr>
        <p:txBody>
          <a:bodyPr lIns="0" tIns="0" rIns="0" bIns="0">
            <a:prstTxWarp prst="textNoShape">
              <a:avLst/>
            </a:prstTxWarp>
            <a:spAutoFit/>
          </a:bodyPr>
          <a:lstStyle/>
          <a:p>
            <a:pPr algn="ctr"/>
            <a:r>
              <a:rPr lang="en-US" b="1">
                <a:solidFill>
                  <a:srgbClr val="002040"/>
                </a:solidFill>
              </a:rPr>
              <a:t>Misses PKI</a:t>
            </a:r>
            <a:endParaRPr lang="en-US"/>
          </a:p>
        </p:txBody>
      </p:sp>
      <p:sp>
        <p:nvSpPr>
          <p:cNvPr id="1028" name="Rectangle 34"/>
          <p:cNvSpPr>
            <a:spLocks noChangeArrowheads="1"/>
          </p:cNvSpPr>
          <p:nvPr/>
        </p:nvSpPr>
        <p:spPr bwMode="auto">
          <a:xfrm>
            <a:off x="6989763" y="2597151"/>
            <a:ext cx="2792412" cy="276225"/>
          </a:xfrm>
          <a:prstGeom prst="rect">
            <a:avLst/>
          </a:prstGeom>
          <a:solidFill>
            <a:schemeClr val="bg1"/>
          </a:solidFill>
          <a:ln w="9525">
            <a:solidFill>
              <a:srgbClr val="000000"/>
            </a:solidFill>
            <a:miter lim="800000"/>
            <a:headEnd/>
            <a:tailEnd/>
          </a:ln>
        </p:spPr>
        <p:txBody>
          <a:bodyPr lIns="0" tIns="0" rIns="0" bIns="0">
            <a:prstTxWarp prst="textNoShape">
              <a:avLst/>
            </a:prstTxWarp>
            <a:spAutoFit/>
          </a:bodyPr>
          <a:lstStyle/>
          <a:p>
            <a:pPr algn="ctr"/>
            <a:r>
              <a:rPr lang="en-US" b="1">
                <a:solidFill>
                  <a:srgbClr val="002040"/>
                </a:solidFill>
              </a:rPr>
              <a:t>Inter-Wavefront Hits PKI</a:t>
            </a:r>
            <a:endParaRPr lang="en-US"/>
          </a:p>
        </p:txBody>
      </p:sp>
      <p:sp>
        <p:nvSpPr>
          <p:cNvPr id="1031" name="Rectangle 37"/>
          <p:cNvSpPr>
            <a:spLocks noChangeArrowheads="1"/>
          </p:cNvSpPr>
          <p:nvPr/>
        </p:nvSpPr>
        <p:spPr bwMode="auto">
          <a:xfrm>
            <a:off x="6973889" y="3987801"/>
            <a:ext cx="2808287" cy="277813"/>
          </a:xfrm>
          <a:prstGeom prst="rect">
            <a:avLst/>
          </a:prstGeom>
          <a:solidFill>
            <a:schemeClr val="bg1"/>
          </a:solidFill>
          <a:ln w="9525">
            <a:solidFill>
              <a:schemeClr val="accent1"/>
            </a:solidFill>
            <a:miter lim="800000"/>
            <a:headEnd/>
            <a:tailEnd/>
          </a:ln>
        </p:spPr>
        <p:txBody>
          <a:bodyPr lIns="0" tIns="0" rIns="0" bIns="0">
            <a:prstTxWarp prst="textNoShape">
              <a:avLst/>
            </a:prstTxWarp>
            <a:spAutoFit/>
          </a:bodyPr>
          <a:lstStyle/>
          <a:p>
            <a:pPr algn="ctr"/>
            <a:r>
              <a:rPr lang="en-US" b="1">
                <a:solidFill>
                  <a:srgbClr val="002040"/>
                </a:solidFill>
              </a:rPr>
              <a:t>Intra-Wavefront Hits PKI</a:t>
            </a:r>
            <a:endParaRPr lang="en-US"/>
          </a:p>
        </p:txBody>
      </p:sp>
      <p:sp>
        <p:nvSpPr>
          <p:cNvPr id="28" name="Slide Number Placeholder 27"/>
          <p:cNvSpPr>
            <a:spLocks noGrp="1"/>
          </p:cNvSpPr>
          <p:nvPr>
            <p:ph type="sldNum" sz="quarter" idx="12"/>
          </p:nvPr>
        </p:nvSpPr>
        <p:spPr/>
        <p:txBody>
          <a:bodyPr/>
          <a:lstStyle/>
          <a:p>
            <a:fld id="{F23EC47D-D5CA-A042-A8D0-C217E3EA6E2F}" type="slidenum">
              <a:rPr lang="en-US" smtClean="0"/>
              <a:t>36</a:t>
            </a:fld>
            <a:endParaRPr lang="en-US"/>
          </a:p>
        </p:txBody>
      </p:sp>
    </p:spTree>
    <p:extLst>
      <p:ext uri="{BB962C8B-B14F-4D97-AF65-F5344CB8AC3E}">
        <p14:creationId xmlns:p14="http://schemas.microsoft.com/office/powerpoint/2010/main" val="21006493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1"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anim calcmode="lin" valueType="num">
                                      <p:cBhvr>
                                        <p:cTn id="39" dur="1000" fill="hold"/>
                                        <p:tgtEl>
                                          <p:spTgt spid="27"/>
                                        </p:tgtEl>
                                        <p:attrNameLst>
                                          <p:attrName>ppt_x</p:attrName>
                                        </p:attrNameLst>
                                      </p:cBhvr>
                                      <p:tavLst>
                                        <p:tav tm="0">
                                          <p:val>
                                            <p:strVal val="#ppt_x"/>
                                          </p:val>
                                        </p:tav>
                                        <p:tav tm="100000">
                                          <p:val>
                                            <p:strVal val="#ppt_x"/>
                                          </p:val>
                                        </p:tav>
                                      </p:tavLst>
                                    </p:anim>
                                    <p:anim calcmode="lin" valueType="num">
                                      <p:cBhvr>
                                        <p:cTn id="4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031"/>
                                        </p:tgtEl>
                                        <p:attrNameLst>
                                          <p:attrName>style.visibility</p:attrName>
                                        </p:attrNameLst>
                                      </p:cBhvr>
                                      <p:to>
                                        <p:strVal val="visible"/>
                                      </p:to>
                                    </p:set>
                                    <p:animEffect transition="in" filter="fade">
                                      <p:cBhvr>
                                        <p:cTn id="50" dur="1000"/>
                                        <p:tgtEl>
                                          <p:spTgt spid="1031"/>
                                        </p:tgtEl>
                                      </p:cBhvr>
                                    </p:animEffect>
                                    <p:anim calcmode="lin" valueType="num">
                                      <p:cBhvr>
                                        <p:cTn id="51" dur="1000" fill="hold"/>
                                        <p:tgtEl>
                                          <p:spTgt spid="1031"/>
                                        </p:tgtEl>
                                        <p:attrNameLst>
                                          <p:attrName>ppt_x</p:attrName>
                                        </p:attrNameLst>
                                      </p:cBhvr>
                                      <p:tavLst>
                                        <p:tav tm="0">
                                          <p:val>
                                            <p:strVal val="#ppt_x"/>
                                          </p:val>
                                        </p:tav>
                                        <p:tav tm="100000">
                                          <p:val>
                                            <p:strVal val="#ppt_x"/>
                                          </p:val>
                                        </p:tav>
                                      </p:tavLst>
                                    </p:anim>
                                    <p:anim calcmode="lin" valueType="num">
                                      <p:cBhvr>
                                        <p:cTn id="52" dur="1000" fill="hold"/>
                                        <p:tgtEl>
                                          <p:spTgt spid="1031"/>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anim calcmode="lin" valueType="num">
                                      <p:cBhvr>
                                        <p:cTn id="58" dur="1000" fill="hold"/>
                                        <p:tgtEl>
                                          <p:spTgt spid="11"/>
                                        </p:tgtEl>
                                        <p:attrNameLst>
                                          <p:attrName>ppt_x</p:attrName>
                                        </p:attrNameLst>
                                      </p:cBhvr>
                                      <p:tavLst>
                                        <p:tav tm="0">
                                          <p:val>
                                            <p:strVal val="#ppt_x"/>
                                          </p:val>
                                        </p:tav>
                                        <p:tav tm="100000">
                                          <p:val>
                                            <p:strVal val="#ppt_x"/>
                                          </p:val>
                                        </p:tav>
                                      </p:tavLst>
                                    </p:anim>
                                    <p:anim calcmode="lin" valueType="num">
                                      <p:cBhvr>
                                        <p:cTn id="59" dur="1000" fill="hold"/>
                                        <p:tgtEl>
                                          <p:spTgt spid="11"/>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028"/>
                                        </p:tgtEl>
                                        <p:attrNameLst>
                                          <p:attrName>style.visibility</p:attrName>
                                        </p:attrNameLst>
                                      </p:cBhvr>
                                      <p:to>
                                        <p:strVal val="visible"/>
                                      </p:to>
                                    </p:set>
                                    <p:animEffect transition="in" filter="fade">
                                      <p:cBhvr>
                                        <p:cTn id="62" dur="1000"/>
                                        <p:tgtEl>
                                          <p:spTgt spid="1028"/>
                                        </p:tgtEl>
                                      </p:cBhvr>
                                    </p:animEffect>
                                    <p:anim calcmode="lin" valueType="num">
                                      <p:cBhvr>
                                        <p:cTn id="63" dur="1000" fill="hold"/>
                                        <p:tgtEl>
                                          <p:spTgt spid="1028"/>
                                        </p:tgtEl>
                                        <p:attrNameLst>
                                          <p:attrName>ppt_x</p:attrName>
                                        </p:attrNameLst>
                                      </p:cBhvr>
                                      <p:tavLst>
                                        <p:tav tm="0">
                                          <p:val>
                                            <p:strVal val="#ppt_x"/>
                                          </p:val>
                                        </p:tav>
                                        <p:tav tm="100000">
                                          <p:val>
                                            <p:strVal val="#ppt_x"/>
                                          </p:val>
                                        </p:tav>
                                      </p:tavLst>
                                    </p:anim>
                                    <p:anim calcmode="lin" valueType="num">
                                      <p:cBhvr>
                                        <p:cTn id="6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1000"/>
                                        <p:tgtEl>
                                          <p:spTgt spid="13"/>
                                        </p:tgtEl>
                                      </p:cBhvr>
                                    </p:animEffect>
                                    <p:anim calcmode="lin" valueType="num">
                                      <p:cBhvr>
                                        <p:cTn id="70" dur="1000" fill="hold"/>
                                        <p:tgtEl>
                                          <p:spTgt spid="13"/>
                                        </p:tgtEl>
                                        <p:attrNameLst>
                                          <p:attrName>ppt_x</p:attrName>
                                        </p:attrNameLst>
                                      </p:cBhvr>
                                      <p:tavLst>
                                        <p:tav tm="0">
                                          <p:val>
                                            <p:strVal val="#ppt_x"/>
                                          </p:val>
                                        </p:tav>
                                        <p:tav tm="100000">
                                          <p:val>
                                            <p:strVal val="#ppt_x"/>
                                          </p:val>
                                        </p:tav>
                                      </p:tavLst>
                                    </p:anim>
                                    <p:anim calcmode="lin" valueType="num">
                                      <p:cBhvr>
                                        <p:cTn id="71" dur="1000" fill="hold"/>
                                        <p:tgtEl>
                                          <p:spTgt spid="13"/>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024"/>
                                        </p:tgtEl>
                                        <p:attrNameLst>
                                          <p:attrName>style.visibility</p:attrName>
                                        </p:attrNameLst>
                                      </p:cBhvr>
                                      <p:to>
                                        <p:strVal val="visible"/>
                                      </p:to>
                                    </p:set>
                                    <p:animEffect transition="in" filter="fade">
                                      <p:cBhvr>
                                        <p:cTn id="74" dur="1000"/>
                                        <p:tgtEl>
                                          <p:spTgt spid="1024"/>
                                        </p:tgtEl>
                                      </p:cBhvr>
                                    </p:animEffect>
                                    <p:anim calcmode="lin" valueType="num">
                                      <p:cBhvr>
                                        <p:cTn id="75" dur="1000" fill="hold"/>
                                        <p:tgtEl>
                                          <p:spTgt spid="1024"/>
                                        </p:tgtEl>
                                        <p:attrNameLst>
                                          <p:attrName>ppt_x</p:attrName>
                                        </p:attrNameLst>
                                      </p:cBhvr>
                                      <p:tavLst>
                                        <p:tav tm="0">
                                          <p:val>
                                            <p:strVal val="#ppt_x"/>
                                          </p:val>
                                        </p:tav>
                                        <p:tav tm="100000">
                                          <p:val>
                                            <p:strVal val="#ppt_x"/>
                                          </p:val>
                                        </p:tav>
                                      </p:tavLst>
                                    </p:anim>
                                    <p:anim calcmode="lin" valueType="num">
                                      <p:cBhvr>
                                        <p:cTn id="76" dur="1000" fill="hold"/>
                                        <p:tgtEl>
                                          <p:spTgt spid="10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3" grpId="0" animBg="1"/>
      <p:bldP spid="15" grpId="0" animBg="1"/>
      <p:bldP spid="16" grpId="0" animBg="1"/>
      <p:bldP spid="17" grpId="0" animBg="1"/>
      <p:bldP spid="18" grpId="0" animBg="1"/>
      <p:bldP spid="19" grpId="0"/>
      <p:bldP spid="20" grpId="0"/>
      <p:bldP spid="21" grpId="0"/>
      <p:bldP spid="22" grpId="0"/>
      <p:bldP spid="23" grpId="0"/>
      <p:bldP spid="24" grpId="0"/>
      <p:bldP spid="25" grpId="0"/>
      <p:bldP spid="26" grpId="0"/>
      <p:bldP spid="27" grpId="0"/>
      <p:bldP spid="1024" grpId="0" animBg="1"/>
      <p:bldP spid="1028" grpId="0" animBg="1"/>
      <p:bldP spid="103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ext Placeholder 2"/>
          <p:cNvSpPr>
            <a:spLocks noGrp="1"/>
          </p:cNvSpPr>
          <p:nvPr>
            <p:ph type="body" sz="quarter" idx="4294967295"/>
          </p:nvPr>
        </p:nvSpPr>
        <p:spPr>
          <a:xfrm>
            <a:off x="2057400" y="457201"/>
            <a:ext cx="8382000" cy="542925"/>
          </a:xfrm>
        </p:spPr>
        <p:txBody>
          <a:bodyPr>
            <a:normAutofit fontScale="92500" lnSpcReduction="10000"/>
          </a:bodyPr>
          <a:lstStyle/>
          <a:p>
            <a:pPr>
              <a:buFont typeface="Wingdings" pitchFamily="-65" charset="2"/>
              <a:buNone/>
            </a:pPr>
            <a:r>
              <a:rPr lang="en-CA" sz="3600">
                <a:ea typeface="Arial" pitchFamily="-65" charset="0"/>
                <a:cs typeface="Arial" pitchFamily="-65" charset="0"/>
              </a:rPr>
              <a:t>Scheduler affects access pattern</a:t>
            </a:r>
          </a:p>
        </p:txBody>
      </p:sp>
      <p:sp>
        <p:nvSpPr>
          <p:cNvPr id="5" name="Rectangle 4"/>
          <p:cNvSpPr>
            <a:spLocks noChangeArrowheads="1"/>
          </p:cNvSpPr>
          <p:nvPr/>
        </p:nvSpPr>
        <p:spPr bwMode="auto">
          <a:xfrm>
            <a:off x="4800600" y="5273676"/>
            <a:ext cx="1079500" cy="676275"/>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CA">
                <a:latin typeface="Arial" pitchFamily="-84" charset="0"/>
                <a:ea typeface="ＭＳ Ｐゴシック" pitchFamily="-100" charset="-128"/>
                <a:cs typeface="ＭＳ Ｐゴシック" pitchFamily="-100" charset="-128"/>
              </a:rPr>
              <a:t>Memory System</a:t>
            </a:r>
          </a:p>
        </p:txBody>
      </p:sp>
      <p:cxnSp>
        <p:nvCxnSpPr>
          <p:cNvPr id="6" name="Curved Connector 5"/>
          <p:cNvCxnSpPr>
            <a:cxnSpLocks noChangeShapeType="1"/>
          </p:cNvCxnSpPr>
          <p:nvPr/>
        </p:nvCxnSpPr>
        <p:spPr bwMode="auto">
          <a:xfrm rot="16200000" flipH="1">
            <a:off x="1166813" y="3243263"/>
            <a:ext cx="1431925" cy="361950"/>
          </a:xfrm>
          <a:prstGeom prst="curvedConnector3">
            <a:avLst>
              <a:gd name="adj1" fmla="val 50000"/>
            </a:avLst>
          </a:prstGeom>
          <a:noFill/>
          <a:ln w="63500">
            <a:solidFill>
              <a:schemeClr val="accent1"/>
            </a:solidFill>
            <a:round/>
            <a:headEnd/>
            <a:tailEnd type="arrow" w="med" len="med"/>
          </a:ln>
          <a:effectLst>
            <a:outerShdw blurRad="40000" dist="20000" dir="5400000" rotWithShape="0">
              <a:srgbClr val="000000">
                <a:alpha val="37999"/>
              </a:srgbClr>
            </a:outerShdw>
          </a:effectLst>
        </p:spPr>
      </p:cxnSp>
      <p:cxnSp>
        <p:nvCxnSpPr>
          <p:cNvPr id="7" name="Curved Connector 6"/>
          <p:cNvCxnSpPr>
            <a:cxnSpLocks noChangeShapeType="1"/>
          </p:cNvCxnSpPr>
          <p:nvPr/>
        </p:nvCxnSpPr>
        <p:spPr bwMode="auto">
          <a:xfrm rot="16200000" flipH="1">
            <a:off x="2646363" y="3259138"/>
            <a:ext cx="1377950" cy="384175"/>
          </a:xfrm>
          <a:prstGeom prst="curvedConnector3">
            <a:avLst>
              <a:gd name="adj1" fmla="val 50000"/>
            </a:avLst>
          </a:prstGeom>
          <a:noFill/>
          <a:ln w="63500">
            <a:solidFill>
              <a:schemeClr val="accent1"/>
            </a:solidFill>
            <a:round/>
            <a:headEnd/>
            <a:tailEnd type="arrow" w="med" len="med"/>
          </a:ln>
          <a:effectLst>
            <a:outerShdw blurRad="40000" dist="20000" dir="5400000" rotWithShape="0">
              <a:srgbClr val="000000">
                <a:alpha val="37999"/>
              </a:srgbClr>
            </a:outerShdw>
          </a:effectLst>
        </p:spPr>
      </p:cxnSp>
      <p:sp>
        <p:nvSpPr>
          <p:cNvPr id="10" name="Rectangle 9"/>
          <p:cNvSpPr>
            <a:spLocks noChangeArrowheads="1"/>
          </p:cNvSpPr>
          <p:nvPr/>
        </p:nvSpPr>
        <p:spPr bwMode="auto">
          <a:xfrm>
            <a:off x="4727576" y="2595563"/>
            <a:ext cx="1223963" cy="730250"/>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CA">
                <a:latin typeface="Arial" pitchFamily="-84" charset="0"/>
                <a:ea typeface="ＭＳ Ｐゴシック" pitchFamily="-100" charset="-128"/>
                <a:cs typeface="ＭＳ Ｐゴシック" pitchFamily="-100" charset="-128"/>
              </a:rPr>
              <a:t>Wavefront Scheduler</a:t>
            </a:r>
          </a:p>
        </p:txBody>
      </p:sp>
      <p:cxnSp>
        <p:nvCxnSpPr>
          <p:cNvPr id="12" name="Straight Connector 11"/>
          <p:cNvCxnSpPr>
            <a:cxnSpLocks noChangeShapeType="1"/>
          </p:cNvCxnSpPr>
          <p:nvPr/>
        </p:nvCxnSpPr>
        <p:spPr bwMode="auto">
          <a:xfrm>
            <a:off x="6059488" y="1989139"/>
            <a:ext cx="36512" cy="4752975"/>
          </a:xfrm>
          <a:prstGeom prst="line">
            <a:avLst/>
          </a:prstGeom>
          <a:noFill/>
          <a:ln w="25400">
            <a:solidFill>
              <a:schemeClr val="accent1"/>
            </a:solidFill>
            <a:prstDash val="dash"/>
            <a:round/>
            <a:headEnd/>
            <a:tailEnd/>
          </a:ln>
          <a:effectLst>
            <a:outerShdw blurRad="40000" dist="20000" dir="5400000" rotWithShape="0">
              <a:srgbClr val="000000">
                <a:alpha val="37999"/>
              </a:srgbClr>
            </a:outerShdw>
          </a:effectLst>
        </p:spPr>
      </p:cxnSp>
      <p:sp>
        <p:nvSpPr>
          <p:cNvPr id="18" name="Rectangle 17"/>
          <p:cNvSpPr>
            <a:spLocks noChangeArrowheads="1"/>
          </p:cNvSpPr>
          <p:nvPr/>
        </p:nvSpPr>
        <p:spPr bwMode="auto">
          <a:xfrm>
            <a:off x="8975725" y="2595563"/>
            <a:ext cx="1296988" cy="730250"/>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CA">
                <a:latin typeface="Arial" pitchFamily="-84" charset="0"/>
                <a:ea typeface="ＭＳ Ｐゴシック" pitchFamily="-100" charset="-128"/>
                <a:cs typeface="ＭＳ Ｐゴシック" pitchFamily="-100" charset="-128"/>
              </a:rPr>
              <a:t>Wavefront Scheduler</a:t>
            </a:r>
          </a:p>
        </p:txBody>
      </p:sp>
      <p:sp>
        <p:nvSpPr>
          <p:cNvPr id="25" name="TextBox 24"/>
          <p:cNvSpPr txBox="1">
            <a:spLocks noChangeArrowheads="1"/>
          </p:cNvSpPr>
          <p:nvPr/>
        </p:nvSpPr>
        <p:spPr bwMode="auto">
          <a:xfrm>
            <a:off x="2327276" y="2060575"/>
            <a:ext cx="2974975" cy="369888"/>
          </a:xfrm>
          <a:prstGeom prst="rect">
            <a:avLst/>
          </a:prstGeom>
          <a:noFill/>
          <a:ln w="9525">
            <a:noFill/>
            <a:miter lim="800000"/>
            <a:headEnd/>
            <a:tailEnd/>
          </a:ln>
        </p:spPr>
        <p:txBody>
          <a:bodyPr>
            <a:prstTxWarp prst="textNoShape">
              <a:avLst/>
            </a:prstTxWarp>
            <a:spAutoFit/>
          </a:bodyPr>
          <a:lstStyle/>
          <a:p>
            <a:pPr algn="ctr"/>
            <a:r>
              <a:rPr lang="en-CA"/>
              <a:t>Round Robin Scheduler</a:t>
            </a:r>
          </a:p>
        </p:txBody>
      </p:sp>
      <p:cxnSp>
        <p:nvCxnSpPr>
          <p:cNvPr id="29" name="Straight Arrow Connector 28"/>
          <p:cNvCxnSpPr>
            <a:cxnSpLocks noChangeShapeType="1"/>
            <a:stCxn id="10" idx="2"/>
          </p:cNvCxnSpPr>
          <p:nvPr/>
        </p:nvCxnSpPr>
        <p:spPr bwMode="auto">
          <a:xfrm>
            <a:off x="5340350" y="3325813"/>
            <a:ext cx="0" cy="1947862"/>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p:spPr>
      </p:cxnSp>
      <p:cxnSp>
        <p:nvCxnSpPr>
          <p:cNvPr id="33" name="Straight Arrow Connector 32"/>
          <p:cNvCxnSpPr>
            <a:cxnSpLocks noChangeShapeType="1"/>
            <a:stCxn id="18" idx="2"/>
            <a:endCxn id="38" idx="0"/>
          </p:cNvCxnSpPr>
          <p:nvPr/>
        </p:nvCxnSpPr>
        <p:spPr bwMode="auto">
          <a:xfrm>
            <a:off x="9625014" y="3325813"/>
            <a:ext cx="34925" cy="1803400"/>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p:spPr>
      </p:cxnSp>
      <p:sp>
        <p:nvSpPr>
          <p:cNvPr id="38" name="Rectangle 37"/>
          <p:cNvSpPr>
            <a:spLocks noChangeArrowheads="1"/>
          </p:cNvSpPr>
          <p:nvPr/>
        </p:nvSpPr>
        <p:spPr bwMode="auto">
          <a:xfrm>
            <a:off x="9120188" y="5129214"/>
            <a:ext cx="1079500" cy="676275"/>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CA">
                <a:latin typeface="Arial" pitchFamily="-84" charset="0"/>
                <a:ea typeface="ＭＳ Ｐゴシック" pitchFamily="-100" charset="-128"/>
                <a:cs typeface="ＭＳ Ｐゴシック" pitchFamily="-100" charset="-128"/>
              </a:rPr>
              <a:t>Memory System</a:t>
            </a:r>
          </a:p>
        </p:txBody>
      </p:sp>
      <p:sp>
        <p:nvSpPr>
          <p:cNvPr id="45" name="TextBox 44"/>
          <p:cNvSpPr txBox="1">
            <a:spLocks noChangeArrowheads="1"/>
          </p:cNvSpPr>
          <p:nvPr/>
        </p:nvSpPr>
        <p:spPr bwMode="auto">
          <a:xfrm>
            <a:off x="6240464" y="2036764"/>
            <a:ext cx="4319587" cy="369887"/>
          </a:xfrm>
          <a:prstGeom prst="rect">
            <a:avLst/>
          </a:prstGeom>
          <a:noFill/>
          <a:ln w="9525">
            <a:noFill/>
            <a:miter lim="800000"/>
            <a:headEnd/>
            <a:tailEnd/>
          </a:ln>
        </p:spPr>
        <p:txBody>
          <a:bodyPr>
            <a:prstTxWarp prst="textNoShape">
              <a:avLst/>
            </a:prstTxWarp>
            <a:spAutoFit/>
          </a:bodyPr>
          <a:lstStyle/>
          <a:p>
            <a:pPr algn="ctr"/>
            <a:r>
              <a:rPr lang="en-CA"/>
              <a:t>Greedy then Oldest Scheduler </a:t>
            </a:r>
          </a:p>
        </p:txBody>
      </p:sp>
      <p:sp>
        <p:nvSpPr>
          <p:cNvPr id="46" name="TextBox 45"/>
          <p:cNvSpPr txBox="1">
            <a:spLocks noChangeArrowheads="1"/>
          </p:cNvSpPr>
          <p:nvPr/>
        </p:nvSpPr>
        <p:spPr bwMode="auto">
          <a:xfrm>
            <a:off x="2017714" y="2957514"/>
            <a:ext cx="542925" cy="307975"/>
          </a:xfrm>
          <a:prstGeom prst="rect">
            <a:avLst/>
          </a:prstGeom>
          <a:noFill/>
          <a:ln w="9525">
            <a:noFill/>
            <a:miter lim="800000"/>
            <a:headEnd/>
            <a:tailEnd/>
          </a:ln>
        </p:spPr>
        <p:txBody>
          <a:bodyPr>
            <a:prstTxWarp prst="textNoShape">
              <a:avLst/>
            </a:prstTxWarp>
            <a:spAutoFit/>
          </a:bodyPr>
          <a:lstStyle/>
          <a:p>
            <a:r>
              <a:rPr lang="en-CA" sz="1400"/>
              <a:t>ld A</a:t>
            </a:r>
          </a:p>
        </p:txBody>
      </p:sp>
      <p:sp>
        <p:nvSpPr>
          <p:cNvPr id="52" name="TextBox 51"/>
          <p:cNvSpPr txBox="1">
            <a:spLocks noChangeArrowheads="1"/>
          </p:cNvSpPr>
          <p:nvPr/>
        </p:nvSpPr>
        <p:spPr bwMode="auto">
          <a:xfrm>
            <a:off x="2290763" y="2959100"/>
            <a:ext cx="938212" cy="306388"/>
          </a:xfrm>
          <a:prstGeom prst="rect">
            <a:avLst/>
          </a:prstGeom>
          <a:noFill/>
          <a:ln w="9525">
            <a:noFill/>
            <a:miter lim="800000"/>
            <a:headEnd/>
            <a:tailEnd/>
          </a:ln>
        </p:spPr>
        <p:txBody>
          <a:bodyPr>
            <a:prstTxWarp prst="textNoShape">
              <a:avLst/>
            </a:prstTxWarp>
            <a:spAutoFit/>
          </a:bodyPr>
          <a:lstStyle/>
          <a:p>
            <a:r>
              <a:rPr lang="en-CA" sz="1400"/>
              <a:t>,B,C,D…</a:t>
            </a:r>
          </a:p>
        </p:txBody>
      </p:sp>
      <p:sp>
        <p:nvSpPr>
          <p:cNvPr id="53" name="TextBox 52"/>
          <p:cNvSpPr txBox="1">
            <a:spLocks noChangeArrowheads="1"/>
          </p:cNvSpPr>
          <p:nvPr/>
        </p:nvSpPr>
        <p:spPr bwMode="auto">
          <a:xfrm>
            <a:off x="5375276" y="4346575"/>
            <a:ext cx="347663" cy="954088"/>
          </a:xfrm>
          <a:prstGeom prst="rect">
            <a:avLst/>
          </a:prstGeom>
          <a:noFill/>
          <a:ln w="9525">
            <a:noFill/>
            <a:miter lim="800000"/>
            <a:headEnd/>
            <a:tailEnd/>
          </a:ln>
        </p:spPr>
        <p:txBody>
          <a:bodyPr>
            <a:prstTxWarp prst="textNoShape">
              <a:avLst/>
            </a:prstTxWarp>
            <a:spAutoFit/>
          </a:bodyPr>
          <a:lstStyle/>
          <a:p>
            <a:r>
              <a:rPr lang="en-CA" sz="1400"/>
              <a:t>DC</a:t>
            </a:r>
          </a:p>
          <a:p>
            <a:r>
              <a:rPr lang="en-CA" sz="1400"/>
              <a:t>B</a:t>
            </a:r>
          </a:p>
          <a:p>
            <a:r>
              <a:rPr lang="en-CA" sz="1400"/>
              <a:t>A</a:t>
            </a:r>
          </a:p>
        </p:txBody>
      </p:sp>
      <p:sp>
        <p:nvSpPr>
          <p:cNvPr id="54" name="TextBox 53"/>
          <p:cNvSpPr txBox="1">
            <a:spLocks noChangeArrowheads="1"/>
          </p:cNvSpPr>
          <p:nvPr/>
        </p:nvSpPr>
        <p:spPr bwMode="auto">
          <a:xfrm>
            <a:off x="3611564" y="3768726"/>
            <a:ext cx="1031875" cy="307975"/>
          </a:xfrm>
          <a:prstGeom prst="rect">
            <a:avLst/>
          </a:prstGeom>
          <a:noFill/>
          <a:ln w="9525">
            <a:noFill/>
            <a:miter lim="800000"/>
            <a:headEnd/>
            <a:tailEnd/>
          </a:ln>
        </p:spPr>
        <p:txBody>
          <a:bodyPr>
            <a:prstTxWarp prst="textNoShape">
              <a:avLst/>
            </a:prstTxWarp>
            <a:spAutoFit/>
          </a:bodyPr>
          <a:lstStyle/>
          <a:p>
            <a:r>
              <a:rPr lang="en-CA" sz="1400"/>
              <a:t>ld Z,Y,X,W</a:t>
            </a:r>
          </a:p>
        </p:txBody>
      </p:sp>
      <p:sp>
        <p:nvSpPr>
          <p:cNvPr id="55" name="TextBox 54"/>
          <p:cNvSpPr txBox="1">
            <a:spLocks noChangeArrowheads="1"/>
          </p:cNvSpPr>
          <p:nvPr/>
        </p:nvSpPr>
        <p:spPr bwMode="auto">
          <a:xfrm>
            <a:off x="2141539" y="3733801"/>
            <a:ext cx="1063625" cy="307975"/>
          </a:xfrm>
          <a:prstGeom prst="rect">
            <a:avLst/>
          </a:prstGeom>
          <a:noFill/>
          <a:ln w="9525">
            <a:noFill/>
            <a:miter lim="800000"/>
            <a:headEnd/>
            <a:tailEnd/>
          </a:ln>
        </p:spPr>
        <p:txBody>
          <a:bodyPr>
            <a:prstTxWarp prst="textNoShape">
              <a:avLst/>
            </a:prstTxWarp>
            <a:spAutoFit/>
          </a:bodyPr>
          <a:lstStyle/>
          <a:p>
            <a:r>
              <a:rPr lang="en-CA" sz="1400"/>
              <a:t>ld A,B,C,D</a:t>
            </a:r>
          </a:p>
        </p:txBody>
      </p:sp>
      <p:sp>
        <p:nvSpPr>
          <p:cNvPr id="57" name="TextBox 56"/>
          <p:cNvSpPr txBox="1">
            <a:spLocks noChangeArrowheads="1"/>
          </p:cNvSpPr>
          <p:nvPr/>
        </p:nvSpPr>
        <p:spPr bwMode="auto">
          <a:xfrm>
            <a:off x="5395914" y="3411539"/>
            <a:ext cx="346075" cy="954087"/>
          </a:xfrm>
          <a:prstGeom prst="rect">
            <a:avLst/>
          </a:prstGeom>
          <a:noFill/>
          <a:ln w="9525">
            <a:noFill/>
            <a:miter lim="800000"/>
            <a:headEnd/>
            <a:tailEnd/>
          </a:ln>
        </p:spPr>
        <p:txBody>
          <a:bodyPr>
            <a:prstTxWarp prst="textNoShape">
              <a:avLst/>
            </a:prstTxWarp>
            <a:spAutoFit/>
          </a:bodyPr>
          <a:lstStyle/>
          <a:p>
            <a:r>
              <a:rPr lang="en-CA" sz="1400"/>
              <a:t>WX</a:t>
            </a:r>
          </a:p>
          <a:p>
            <a:r>
              <a:rPr lang="en-CA" sz="1400"/>
              <a:t>Y</a:t>
            </a:r>
          </a:p>
          <a:p>
            <a:r>
              <a:rPr lang="en-CA" sz="1400"/>
              <a:t>Z</a:t>
            </a:r>
          </a:p>
        </p:txBody>
      </p:sp>
      <p:sp>
        <p:nvSpPr>
          <p:cNvPr id="59" name="TextBox 58"/>
          <p:cNvSpPr txBox="1">
            <a:spLocks noChangeArrowheads="1"/>
          </p:cNvSpPr>
          <p:nvPr/>
        </p:nvSpPr>
        <p:spPr bwMode="auto">
          <a:xfrm rot="5400000">
            <a:off x="2395538" y="3233738"/>
            <a:ext cx="433388" cy="646113"/>
          </a:xfrm>
          <a:prstGeom prst="rect">
            <a:avLst/>
          </a:prstGeom>
          <a:noFill/>
          <a:ln w="9525">
            <a:noFill/>
            <a:miter lim="800000"/>
            <a:headEnd/>
            <a:tailEnd/>
          </a:ln>
        </p:spPr>
        <p:txBody>
          <a:bodyPr>
            <a:prstTxWarp prst="textNoShape">
              <a:avLst/>
            </a:prstTxWarp>
            <a:spAutoFit/>
          </a:bodyPr>
          <a:lstStyle/>
          <a:p>
            <a:r>
              <a:rPr lang="en-CA"/>
              <a:t>...</a:t>
            </a:r>
          </a:p>
          <a:p>
            <a:endParaRPr lang="en-CA"/>
          </a:p>
        </p:txBody>
      </p:sp>
      <p:sp>
        <p:nvSpPr>
          <p:cNvPr id="60" name="TextBox 59"/>
          <p:cNvSpPr txBox="1">
            <a:spLocks noChangeArrowheads="1"/>
          </p:cNvSpPr>
          <p:nvPr/>
        </p:nvSpPr>
        <p:spPr bwMode="auto">
          <a:xfrm rot="5400000">
            <a:off x="3863182" y="3250407"/>
            <a:ext cx="431800" cy="646113"/>
          </a:xfrm>
          <a:prstGeom prst="rect">
            <a:avLst/>
          </a:prstGeom>
          <a:noFill/>
          <a:ln w="9525">
            <a:noFill/>
            <a:miter lim="800000"/>
            <a:headEnd/>
            <a:tailEnd/>
          </a:ln>
        </p:spPr>
        <p:txBody>
          <a:bodyPr>
            <a:prstTxWarp prst="textNoShape">
              <a:avLst/>
            </a:prstTxWarp>
            <a:spAutoFit/>
          </a:bodyPr>
          <a:lstStyle/>
          <a:p>
            <a:r>
              <a:rPr lang="en-CA"/>
              <a:t>...</a:t>
            </a:r>
          </a:p>
          <a:p>
            <a:endParaRPr lang="en-CA"/>
          </a:p>
        </p:txBody>
      </p:sp>
      <p:sp>
        <p:nvSpPr>
          <p:cNvPr id="61" name="TextBox 60"/>
          <p:cNvSpPr txBox="1">
            <a:spLocks noChangeArrowheads="1"/>
          </p:cNvSpPr>
          <p:nvPr/>
        </p:nvSpPr>
        <p:spPr bwMode="auto">
          <a:xfrm>
            <a:off x="3579814" y="3017839"/>
            <a:ext cx="1063625" cy="307975"/>
          </a:xfrm>
          <a:prstGeom prst="rect">
            <a:avLst/>
          </a:prstGeom>
          <a:noFill/>
          <a:ln w="9525">
            <a:noFill/>
            <a:miter lim="800000"/>
            <a:headEnd/>
            <a:tailEnd/>
          </a:ln>
        </p:spPr>
        <p:txBody>
          <a:bodyPr>
            <a:prstTxWarp prst="textNoShape">
              <a:avLst/>
            </a:prstTxWarp>
            <a:spAutoFit/>
          </a:bodyPr>
          <a:lstStyle/>
          <a:p>
            <a:r>
              <a:rPr lang="en-CA" sz="1400"/>
              <a:t>ld Z,Y,X,W</a:t>
            </a:r>
          </a:p>
        </p:txBody>
      </p:sp>
      <p:sp>
        <p:nvSpPr>
          <p:cNvPr id="62" name="TextBox 61"/>
          <p:cNvSpPr txBox="1">
            <a:spLocks noChangeArrowheads="1"/>
          </p:cNvSpPr>
          <p:nvPr/>
        </p:nvSpPr>
        <p:spPr bwMode="auto">
          <a:xfrm>
            <a:off x="9710739" y="4203700"/>
            <a:ext cx="346075" cy="954088"/>
          </a:xfrm>
          <a:prstGeom prst="rect">
            <a:avLst/>
          </a:prstGeom>
          <a:noFill/>
          <a:ln w="9525">
            <a:noFill/>
            <a:miter lim="800000"/>
            <a:headEnd/>
            <a:tailEnd/>
          </a:ln>
        </p:spPr>
        <p:txBody>
          <a:bodyPr>
            <a:prstTxWarp prst="textNoShape">
              <a:avLst/>
            </a:prstTxWarp>
            <a:spAutoFit/>
          </a:bodyPr>
          <a:lstStyle/>
          <a:p>
            <a:r>
              <a:rPr lang="en-CA" sz="1400"/>
              <a:t>DC</a:t>
            </a:r>
          </a:p>
          <a:p>
            <a:r>
              <a:rPr lang="en-CA" sz="1400"/>
              <a:t>B</a:t>
            </a:r>
          </a:p>
          <a:p>
            <a:r>
              <a:rPr lang="en-CA" sz="1400"/>
              <a:t>A</a:t>
            </a:r>
          </a:p>
        </p:txBody>
      </p:sp>
      <p:sp>
        <p:nvSpPr>
          <p:cNvPr id="63" name="TextBox 62"/>
          <p:cNvSpPr txBox="1">
            <a:spLocks noChangeArrowheads="1"/>
          </p:cNvSpPr>
          <p:nvPr/>
        </p:nvSpPr>
        <p:spPr bwMode="auto">
          <a:xfrm>
            <a:off x="9710739" y="3295650"/>
            <a:ext cx="346075" cy="954088"/>
          </a:xfrm>
          <a:prstGeom prst="rect">
            <a:avLst/>
          </a:prstGeom>
          <a:noFill/>
          <a:ln w="9525">
            <a:noFill/>
            <a:miter lim="800000"/>
            <a:headEnd/>
            <a:tailEnd/>
          </a:ln>
        </p:spPr>
        <p:txBody>
          <a:bodyPr>
            <a:prstTxWarp prst="textNoShape">
              <a:avLst/>
            </a:prstTxWarp>
            <a:spAutoFit/>
          </a:bodyPr>
          <a:lstStyle/>
          <a:p>
            <a:r>
              <a:rPr lang="en-CA" sz="1400"/>
              <a:t>DC</a:t>
            </a:r>
          </a:p>
          <a:p>
            <a:r>
              <a:rPr lang="en-CA" sz="1400"/>
              <a:t>B</a:t>
            </a:r>
          </a:p>
          <a:p>
            <a:r>
              <a:rPr lang="en-CA" sz="1400"/>
              <a:t>A</a:t>
            </a:r>
          </a:p>
        </p:txBody>
      </p:sp>
      <p:cxnSp>
        <p:nvCxnSpPr>
          <p:cNvPr id="64" name="Curved Connector 63"/>
          <p:cNvCxnSpPr>
            <a:cxnSpLocks noChangeShapeType="1"/>
          </p:cNvCxnSpPr>
          <p:nvPr/>
        </p:nvCxnSpPr>
        <p:spPr bwMode="auto">
          <a:xfrm rot="16200000" flipH="1">
            <a:off x="5646739" y="3260726"/>
            <a:ext cx="1430337" cy="360363"/>
          </a:xfrm>
          <a:prstGeom prst="curvedConnector3">
            <a:avLst>
              <a:gd name="adj1" fmla="val 50000"/>
            </a:avLst>
          </a:prstGeom>
          <a:noFill/>
          <a:ln w="63500">
            <a:solidFill>
              <a:schemeClr val="accent1"/>
            </a:solidFill>
            <a:round/>
            <a:headEnd/>
            <a:tailEnd type="arrow" w="med" len="med"/>
          </a:ln>
          <a:effectLst>
            <a:outerShdw blurRad="40000" dist="20000" dir="5400000" rotWithShape="0">
              <a:srgbClr val="000000">
                <a:alpha val="37999"/>
              </a:srgbClr>
            </a:outerShdw>
          </a:effectLst>
        </p:spPr>
      </p:cxnSp>
      <p:cxnSp>
        <p:nvCxnSpPr>
          <p:cNvPr id="65" name="Curved Connector 64"/>
          <p:cNvCxnSpPr>
            <a:cxnSpLocks noChangeShapeType="1"/>
          </p:cNvCxnSpPr>
          <p:nvPr/>
        </p:nvCxnSpPr>
        <p:spPr bwMode="auto">
          <a:xfrm rot="16200000" flipH="1">
            <a:off x="7127082" y="3275807"/>
            <a:ext cx="1376362" cy="384175"/>
          </a:xfrm>
          <a:prstGeom prst="curvedConnector3">
            <a:avLst>
              <a:gd name="adj1" fmla="val 50000"/>
            </a:avLst>
          </a:prstGeom>
          <a:noFill/>
          <a:ln w="63500">
            <a:solidFill>
              <a:schemeClr val="accent1"/>
            </a:solidFill>
            <a:round/>
            <a:headEnd/>
            <a:tailEnd type="arrow" w="med" len="med"/>
          </a:ln>
          <a:effectLst>
            <a:outerShdw blurRad="40000" dist="20000" dir="5400000" rotWithShape="0">
              <a:srgbClr val="000000">
                <a:alpha val="37999"/>
              </a:srgbClr>
            </a:outerShdw>
          </a:effectLst>
        </p:spPr>
      </p:cxnSp>
      <p:sp>
        <p:nvSpPr>
          <p:cNvPr id="69" name="TextBox 68"/>
          <p:cNvSpPr txBox="1">
            <a:spLocks noChangeArrowheads="1"/>
          </p:cNvSpPr>
          <p:nvPr/>
        </p:nvSpPr>
        <p:spPr bwMode="auto">
          <a:xfrm>
            <a:off x="6557963" y="3065464"/>
            <a:ext cx="1193800" cy="307975"/>
          </a:xfrm>
          <a:prstGeom prst="rect">
            <a:avLst/>
          </a:prstGeom>
          <a:noFill/>
          <a:ln w="9525">
            <a:noFill/>
            <a:miter lim="800000"/>
            <a:headEnd/>
            <a:tailEnd/>
          </a:ln>
        </p:spPr>
        <p:txBody>
          <a:bodyPr>
            <a:prstTxWarp prst="textNoShape">
              <a:avLst/>
            </a:prstTxWarp>
            <a:spAutoFit/>
          </a:bodyPr>
          <a:lstStyle/>
          <a:p>
            <a:r>
              <a:rPr lang="en-CA" sz="1400"/>
              <a:t>ld A,B,C,D…</a:t>
            </a:r>
          </a:p>
        </p:txBody>
      </p:sp>
      <p:sp>
        <p:nvSpPr>
          <p:cNvPr id="70" name="TextBox 69"/>
          <p:cNvSpPr txBox="1">
            <a:spLocks noChangeArrowheads="1"/>
          </p:cNvSpPr>
          <p:nvPr/>
        </p:nvSpPr>
        <p:spPr bwMode="auto">
          <a:xfrm rot="5400000">
            <a:off x="6873875" y="3249613"/>
            <a:ext cx="433388" cy="646112"/>
          </a:xfrm>
          <a:prstGeom prst="rect">
            <a:avLst/>
          </a:prstGeom>
          <a:noFill/>
          <a:ln w="9525">
            <a:noFill/>
            <a:miter lim="800000"/>
            <a:headEnd/>
            <a:tailEnd/>
          </a:ln>
        </p:spPr>
        <p:txBody>
          <a:bodyPr>
            <a:prstTxWarp prst="textNoShape">
              <a:avLst/>
            </a:prstTxWarp>
            <a:spAutoFit/>
          </a:bodyPr>
          <a:lstStyle/>
          <a:p>
            <a:r>
              <a:rPr lang="en-CA"/>
              <a:t>...</a:t>
            </a:r>
          </a:p>
          <a:p>
            <a:endParaRPr lang="en-CA"/>
          </a:p>
        </p:txBody>
      </p:sp>
      <p:sp>
        <p:nvSpPr>
          <p:cNvPr id="79" name="Rectangle 78"/>
          <p:cNvSpPr>
            <a:spLocks noChangeArrowheads="1"/>
          </p:cNvSpPr>
          <p:nvPr/>
        </p:nvSpPr>
        <p:spPr bwMode="auto">
          <a:xfrm>
            <a:off x="2073276" y="2959101"/>
            <a:ext cx="1008063" cy="290513"/>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80" name="Rectangle 79"/>
          <p:cNvSpPr>
            <a:spLocks noChangeArrowheads="1"/>
          </p:cNvSpPr>
          <p:nvPr/>
        </p:nvSpPr>
        <p:spPr bwMode="auto">
          <a:xfrm>
            <a:off x="4719638" y="2579689"/>
            <a:ext cx="1231900" cy="763587"/>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81" name="Rectangle 80"/>
          <p:cNvSpPr>
            <a:spLocks noChangeArrowheads="1"/>
          </p:cNvSpPr>
          <p:nvPr/>
        </p:nvSpPr>
        <p:spPr bwMode="auto">
          <a:xfrm>
            <a:off x="5395914" y="4383089"/>
            <a:ext cx="288925" cy="858837"/>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82" name="Rectangle 81"/>
          <p:cNvSpPr>
            <a:spLocks noChangeArrowheads="1"/>
          </p:cNvSpPr>
          <p:nvPr/>
        </p:nvSpPr>
        <p:spPr bwMode="auto">
          <a:xfrm>
            <a:off x="5405439" y="3429001"/>
            <a:ext cx="287337" cy="917575"/>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83" name="Rectangle 82"/>
          <p:cNvSpPr>
            <a:spLocks noChangeArrowheads="1"/>
          </p:cNvSpPr>
          <p:nvPr/>
        </p:nvSpPr>
        <p:spPr bwMode="auto">
          <a:xfrm>
            <a:off x="3579813" y="3017839"/>
            <a:ext cx="976312" cy="307975"/>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85" name="Rectangle 84"/>
          <p:cNvSpPr>
            <a:spLocks noChangeArrowheads="1"/>
          </p:cNvSpPr>
          <p:nvPr/>
        </p:nvSpPr>
        <p:spPr bwMode="auto">
          <a:xfrm>
            <a:off x="6613525" y="3786189"/>
            <a:ext cx="1138238" cy="307975"/>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87" name="TextBox 86"/>
          <p:cNvSpPr txBox="1">
            <a:spLocks noChangeArrowheads="1"/>
          </p:cNvSpPr>
          <p:nvPr/>
        </p:nvSpPr>
        <p:spPr bwMode="auto">
          <a:xfrm>
            <a:off x="1612901" y="2355850"/>
            <a:ext cx="900113" cy="369888"/>
          </a:xfrm>
          <a:prstGeom prst="rect">
            <a:avLst/>
          </a:prstGeom>
          <a:noFill/>
          <a:ln w="9525">
            <a:noFill/>
            <a:miter lim="800000"/>
            <a:headEnd/>
            <a:tailEnd/>
          </a:ln>
        </p:spPr>
        <p:txBody>
          <a:bodyPr>
            <a:prstTxWarp prst="textNoShape">
              <a:avLst/>
            </a:prstTxWarp>
            <a:spAutoFit/>
          </a:bodyPr>
          <a:lstStyle/>
          <a:p>
            <a:r>
              <a:rPr lang="en-CA"/>
              <a:t>Wave</a:t>
            </a:r>
            <a:r>
              <a:rPr lang="en-CA" baseline="-25000"/>
              <a:t>0</a:t>
            </a:r>
          </a:p>
        </p:txBody>
      </p:sp>
      <p:sp>
        <p:nvSpPr>
          <p:cNvPr id="88" name="TextBox 87"/>
          <p:cNvSpPr txBox="1">
            <a:spLocks noChangeArrowheads="1"/>
          </p:cNvSpPr>
          <p:nvPr/>
        </p:nvSpPr>
        <p:spPr bwMode="auto">
          <a:xfrm>
            <a:off x="3157538" y="2355850"/>
            <a:ext cx="900112" cy="369888"/>
          </a:xfrm>
          <a:prstGeom prst="rect">
            <a:avLst/>
          </a:prstGeom>
          <a:noFill/>
          <a:ln w="9525">
            <a:noFill/>
            <a:miter lim="800000"/>
            <a:headEnd/>
            <a:tailEnd/>
          </a:ln>
        </p:spPr>
        <p:txBody>
          <a:bodyPr>
            <a:prstTxWarp prst="textNoShape">
              <a:avLst/>
            </a:prstTxWarp>
            <a:spAutoFit/>
          </a:bodyPr>
          <a:lstStyle/>
          <a:p>
            <a:r>
              <a:rPr lang="en-CA"/>
              <a:t>Wave</a:t>
            </a:r>
            <a:r>
              <a:rPr lang="en-CA" baseline="-25000"/>
              <a:t>1</a:t>
            </a:r>
          </a:p>
        </p:txBody>
      </p:sp>
      <p:sp>
        <p:nvSpPr>
          <p:cNvPr id="89" name="TextBox 88"/>
          <p:cNvSpPr txBox="1">
            <a:spLocks noChangeArrowheads="1"/>
          </p:cNvSpPr>
          <p:nvPr/>
        </p:nvSpPr>
        <p:spPr bwMode="auto">
          <a:xfrm>
            <a:off x="6181726" y="2360614"/>
            <a:ext cx="900113" cy="369887"/>
          </a:xfrm>
          <a:prstGeom prst="rect">
            <a:avLst/>
          </a:prstGeom>
          <a:noFill/>
          <a:ln w="9525">
            <a:noFill/>
            <a:miter lim="800000"/>
            <a:headEnd/>
            <a:tailEnd/>
          </a:ln>
        </p:spPr>
        <p:txBody>
          <a:bodyPr>
            <a:prstTxWarp prst="textNoShape">
              <a:avLst/>
            </a:prstTxWarp>
            <a:spAutoFit/>
          </a:bodyPr>
          <a:lstStyle/>
          <a:p>
            <a:r>
              <a:rPr lang="en-CA"/>
              <a:t>Wave</a:t>
            </a:r>
            <a:r>
              <a:rPr lang="en-CA" baseline="-25000"/>
              <a:t>0</a:t>
            </a:r>
          </a:p>
        </p:txBody>
      </p:sp>
      <p:sp>
        <p:nvSpPr>
          <p:cNvPr id="90" name="TextBox 89"/>
          <p:cNvSpPr txBox="1">
            <a:spLocks noChangeArrowheads="1"/>
          </p:cNvSpPr>
          <p:nvPr/>
        </p:nvSpPr>
        <p:spPr bwMode="auto">
          <a:xfrm>
            <a:off x="7518401" y="2395539"/>
            <a:ext cx="900113" cy="369887"/>
          </a:xfrm>
          <a:prstGeom prst="rect">
            <a:avLst/>
          </a:prstGeom>
          <a:noFill/>
          <a:ln w="9525">
            <a:noFill/>
            <a:miter lim="800000"/>
            <a:headEnd/>
            <a:tailEnd/>
          </a:ln>
        </p:spPr>
        <p:txBody>
          <a:bodyPr>
            <a:prstTxWarp prst="textNoShape">
              <a:avLst/>
            </a:prstTxWarp>
            <a:spAutoFit/>
          </a:bodyPr>
          <a:lstStyle/>
          <a:p>
            <a:r>
              <a:rPr lang="en-CA"/>
              <a:t>Wave</a:t>
            </a:r>
            <a:r>
              <a:rPr lang="en-CA" baseline="-25000"/>
              <a:t>1</a:t>
            </a:r>
          </a:p>
        </p:txBody>
      </p:sp>
      <p:sp>
        <p:nvSpPr>
          <p:cNvPr id="91" name="Rectangle 90"/>
          <p:cNvSpPr>
            <a:spLocks noChangeArrowheads="1"/>
          </p:cNvSpPr>
          <p:nvPr/>
        </p:nvSpPr>
        <p:spPr bwMode="auto">
          <a:xfrm>
            <a:off x="6584951" y="3049589"/>
            <a:ext cx="1139825" cy="306387"/>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92" name="Rectangle 91"/>
          <p:cNvSpPr>
            <a:spLocks noChangeArrowheads="1"/>
          </p:cNvSpPr>
          <p:nvPr/>
        </p:nvSpPr>
        <p:spPr bwMode="auto">
          <a:xfrm>
            <a:off x="8975725" y="2586038"/>
            <a:ext cx="1296988" cy="762000"/>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95" name="Rectangle 94"/>
          <p:cNvSpPr>
            <a:spLocks noChangeArrowheads="1"/>
          </p:cNvSpPr>
          <p:nvPr/>
        </p:nvSpPr>
        <p:spPr bwMode="auto">
          <a:xfrm>
            <a:off x="9666289" y="4211639"/>
            <a:ext cx="390525" cy="892175"/>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96" name="Rectangle 95"/>
          <p:cNvSpPr>
            <a:spLocks noChangeArrowheads="1"/>
          </p:cNvSpPr>
          <p:nvPr/>
        </p:nvSpPr>
        <p:spPr bwMode="auto">
          <a:xfrm>
            <a:off x="9666289" y="3357564"/>
            <a:ext cx="390525" cy="833437"/>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75" name="TextBox 74"/>
          <p:cNvSpPr txBox="1">
            <a:spLocks noChangeArrowheads="1"/>
          </p:cNvSpPr>
          <p:nvPr/>
        </p:nvSpPr>
        <p:spPr bwMode="auto">
          <a:xfrm>
            <a:off x="6621463" y="3806826"/>
            <a:ext cx="1193800" cy="307975"/>
          </a:xfrm>
          <a:prstGeom prst="rect">
            <a:avLst/>
          </a:prstGeom>
          <a:noFill/>
          <a:ln w="9525">
            <a:noFill/>
            <a:miter lim="800000"/>
            <a:headEnd/>
            <a:tailEnd/>
          </a:ln>
        </p:spPr>
        <p:txBody>
          <a:bodyPr>
            <a:prstTxWarp prst="textNoShape">
              <a:avLst/>
            </a:prstTxWarp>
            <a:spAutoFit/>
          </a:bodyPr>
          <a:lstStyle/>
          <a:p>
            <a:r>
              <a:rPr lang="en-CA" sz="1400"/>
              <a:t>ld A,B,C,D…</a:t>
            </a:r>
          </a:p>
        </p:txBody>
      </p:sp>
      <p:sp>
        <p:nvSpPr>
          <p:cNvPr id="51" name="Rectangle 50"/>
          <p:cNvSpPr>
            <a:spLocks noChangeArrowheads="1"/>
          </p:cNvSpPr>
          <p:nvPr/>
        </p:nvSpPr>
        <p:spPr bwMode="auto">
          <a:xfrm>
            <a:off x="7032625" y="3373439"/>
            <a:ext cx="287338" cy="415925"/>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47" name="Slide Number Placeholder 46"/>
          <p:cNvSpPr>
            <a:spLocks noGrp="1"/>
          </p:cNvSpPr>
          <p:nvPr>
            <p:ph type="sldNum" sz="quarter" idx="12"/>
          </p:nvPr>
        </p:nvSpPr>
        <p:spPr/>
        <p:txBody>
          <a:bodyPr/>
          <a:lstStyle/>
          <a:p>
            <a:fld id="{F23EC47D-D5CA-A042-A8D0-C217E3EA6E2F}" type="slidenum">
              <a:rPr lang="en-US" smtClean="0"/>
              <a:t>37</a:t>
            </a:fld>
            <a:endParaRPr lang="en-US"/>
          </a:p>
        </p:txBody>
      </p:sp>
    </p:spTree>
    <p:extLst>
      <p:ext uri="{BB962C8B-B14F-4D97-AF65-F5344CB8AC3E}">
        <p14:creationId xmlns:p14="http://schemas.microsoft.com/office/powerpoint/2010/main" val="9824183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7"/>
                                        </p:tgtEl>
                                        <p:attrNameLst>
                                          <p:attrName>style.visibility</p:attrName>
                                        </p:attrNameLst>
                                      </p:cBhvr>
                                      <p:to>
                                        <p:strVal val="visible"/>
                                      </p:to>
                                    </p:set>
                                    <p:animEffect transition="in" filter="fade">
                                      <p:cBhvr>
                                        <p:cTn id="16" dur="500"/>
                                        <p:tgtEl>
                                          <p:spTgt spid="8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8"/>
                                        </p:tgtEl>
                                        <p:attrNameLst>
                                          <p:attrName>style.visibility</p:attrName>
                                        </p:attrNameLst>
                                      </p:cBhvr>
                                      <p:to>
                                        <p:strVal val="visible"/>
                                      </p:to>
                                    </p:set>
                                    <p:animEffect transition="in" filter="fade">
                                      <p:cBhvr>
                                        <p:cTn id="19" dur="500"/>
                                        <p:tgtEl>
                                          <p:spTgt spid="88"/>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500"/>
                                        <p:tgtEl>
                                          <p:spTgt spid="5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fade">
                                      <p:cBhvr>
                                        <p:cTn id="42" dur="500"/>
                                        <p:tgtEl>
                                          <p:spTgt spid="7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1"/>
                                        </p:tgtEl>
                                        <p:attrNameLst>
                                          <p:attrName>style.visibility</p:attrName>
                                        </p:attrNameLst>
                                      </p:cBhvr>
                                      <p:to>
                                        <p:strVal val="visible"/>
                                      </p:to>
                                    </p:set>
                                    <p:animEffect transition="in" filter="fade">
                                      <p:cBhvr>
                                        <p:cTn id="45" dur="500"/>
                                        <p:tgtEl>
                                          <p:spTgt spid="8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53"/>
                                        </p:tgtEl>
                                        <p:attrNameLst>
                                          <p:attrName>style.visibility</p:attrName>
                                        </p:attrNameLst>
                                      </p:cBhvr>
                                      <p:to>
                                        <p:strVal val="visible"/>
                                      </p:to>
                                    </p:set>
                                    <p:animEffect transition="in" filter="fade">
                                      <p:cBhvr>
                                        <p:cTn id="48" dur="500"/>
                                        <p:tgtEl>
                                          <p:spTgt spid="5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80"/>
                                        </p:tgtEl>
                                        <p:attrNameLst>
                                          <p:attrName>style.visibility</p:attrName>
                                        </p:attrNameLst>
                                      </p:cBhvr>
                                      <p:to>
                                        <p:strVal val="visible"/>
                                      </p:to>
                                    </p:set>
                                    <p:animEffect transition="in" filter="fade">
                                      <p:cBhvr>
                                        <p:cTn id="51" dur="500"/>
                                        <p:tgtEl>
                                          <p:spTgt spid="8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1"/>
                                        </p:tgtEl>
                                        <p:attrNameLst>
                                          <p:attrName>style.visibility</p:attrName>
                                        </p:attrNameLst>
                                      </p:cBhvr>
                                      <p:to>
                                        <p:strVal val="visible"/>
                                      </p:to>
                                    </p:set>
                                    <p:animEffect transition="in" filter="fade">
                                      <p:cBhvr>
                                        <p:cTn id="56" dur="500"/>
                                        <p:tgtEl>
                                          <p:spTgt spid="6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83"/>
                                        </p:tgtEl>
                                        <p:attrNameLst>
                                          <p:attrName>style.visibility</p:attrName>
                                        </p:attrNameLst>
                                      </p:cBhvr>
                                      <p:to>
                                        <p:strVal val="visible"/>
                                      </p:to>
                                    </p:set>
                                    <p:animEffect transition="in" filter="fade">
                                      <p:cBhvr>
                                        <p:cTn id="59" dur="500"/>
                                        <p:tgtEl>
                                          <p:spTgt spid="8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82"/>
                                        </p:tgtEl>
                                        <p:attrNameLst>
                                          <p:attrName>style.visibility</p:attrName>
                                        </p:attrNameLst>
                                      </p:cBhvr>
                                      <p:to>
                                        <p:strVal val="visible"/>
                                      </p:to>
                                    </p:set>
                                    <p:animEffect transition="in" filter="fade">
                                      <p:cBhvr>
                                        <p:cTn id="62" dur="500"/>
                                        <p:tgtEl>
                                          <p:spTgt spid="82"/>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500"/>
                                        <p:tgtEl>
                                          <p:spTgt spid="57"/>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59"/>
                                        </p:tgtEl>
                                        <p:attrNameLst>
                                          <p:attrName>style.visibility</p:attrName>
                                        </p:attrNameLst>
                                      </p:cBhvr>
                                      <p:to>
                                        <p:strVal val="visible"/>
                                      </p:to>
                                    </p:set>
                                    <p:animEffect transition="in" filter="fade">
                                      <p:cBhvr>
                                        <p:cTn id="70" dur="500"/>
                                        <p:tgtEl>
                                          <p:spTgt spid="59"/>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500"/>
                                        <p:tgtEl>
                                          <p:spTgt spid="55"/>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60"/>
                                        </p:tgtEl>
                                        <p:attrNameLst>
                                          <p:attrName>style.visibility</p:attrName>
                                        </p:attrNameLst>
                                      </p:cBhvr>
                                      <p:to>
                                        <p:strVal val="visible"/>
                                      </p:to>
                                    </p:set>
                                    <p:animEffect transition="in" filter="fade">
                                      <p:cBhvr>
                                        <p:cTn id="76" dur="500"/>
                                        <p:tgtEl>
                                          <p:spTgt spid="60"/>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4"/>
                                        </p:tgtEl>
                                        <p:attrNameLst>
                                          <p:attrName>style.visibility</p:attrName>
                                        </p:attrNameLst>
                                      </p:cBhvr>
                                      <p:to>
                                        <p:strVal val="visible"/>
                                      </p:to>
                                    </p:set>
                                    <p:animEffect transition="in" filter="fade">
                                      <p:cBhvr>
                                        <p:cTn id="79" dur="500"/>
                                        <p:tgtEl>
                                          <p:spTgt spid="5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fade">
                                      <p:cBhvr>
                                        <p:cTn id="84" dur="500"/>
                                        <p:tgtEl>
                                          <p:spTgt spid="45"/>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500"/>
                                        <p:tgtEl>
                                          <p:spTgt spid="18"/>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90"/>
                                        </p:tgtEl>
                                        <p:attrNameLst>
                                          <p:attrName>style.visibility</p:attrName>
                                        </p:attrNameLst>
                                      </p:cBhvr>
                                      <p:to>
                                        <p:strVal val="visible"/>
                                      </p:to>
                                    </p:set>
                                    <p:animEffect transition="in" filter="fade">
                                      <p:cBhvr>
                                        <p:cTn id="90" dur="500"/>
                                        <p:tgtEl>
                                          <p:spTgt spid="90"/>
                                        </p:tgtEl>
                                      </p:cBhvr>
                                    </p:animEffect>
                                  </p:childTnLst>
                                </p:cTn>
                              </p:par>
                              <p:par>
                                <p:cTn id="91" presetID="10" presetClass="entr" presetSubtype="0" fill="hold" nodeType="withEffect">
                                  <p:stCondLst>
                                    <p:cond delay="0"/>
                                  </p:stCondLst>
                                  <p:childTnLst>
                                    <p:set>
                                      <p:cBhvr>
                                        <p:cTn id="92" dur="1" fill="hold">
                                          <p:stCondLst>
                                            <p:cond delay="0"/>
                                          </p:stCondLst>
                                        </p:cTn>
                                        <p:tgtEl>
                                          <p:spTgt spid="65"/>
                                        </p:tgtEl>
                                        <p:attrNameLst>
                                          <p:attrName>style.visibility</p:attrName>
                                        </p:attrNameLst>
                                      </p:cBhvr>
                                      <p:to>
                                        <p:strVal val="visible"/>
                                      </p:to>
                                    </p:set>
                                    <p:animEffect transition="in" filter="fade">
                                      <p:cBhvr>
                                        <p:cTn id="93" dur="500"/>
                                        <p:tgtEl>
                                          <p:spTgt spid="65"/>
                                        </p:tgtEl>
                                      </p:cBhvr>
                                    </p:animEffect>
                                  </p:childTnLst>
                                </p:cTn>
                              </p:par>
                              <p:par>
                                <p:cTn id="94" presetID="10" presetClass="entr" presetSubtype="0" fill="hold" nodeType="withEffect">
                                  <p:stCondLst>
                                    <p:cond delay="0"/>
                                  </p:stCondLst>
                                  <p:childTnLst>
                                    <p:set>
                                      <p:cBhvr>
                                        <p:cTn id="95" dur="1" fill="hold">
                                          <p:stCondLst>
                                            <p:cond delay="0"/>
                                          </p:stCondLst>
                                        </p:cTn>
                                        <p:tgtEl>
                                          <p:spTgt spid="33"/>
                                        </p:tgtEl>
                                        <p:attrNameLst>
                                          <p:attrName>style.visibility</p:attrName>
                                        </p:attrNameLst>
                                      </p:cBhvr>
                                      <p:to>
                                        <p:strVal val="visible"/>
                                      </p:to>
                                    </p:set>
                                    <p:animEffect transition="in" filter="fade">
                                      <p:cBhvr>
                                        <p:cTn id="96" dur="500"/>
                                        <p:tgtEl>
                                          <p:spTgt spid="33"/>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89"/>
                                        </p:tgtEl>
                                        <p:attrNameLst>
                                          <p:attrName>style.visibility</p:attrName>
                                        </p:attrNameLst>
                                      </p:cBhvr>
                                      <p:to>
                                        <p:strVal val="visible"/>
                                      </p:to>
                                    </p:set>
                                    <p:animEffect transition="in" filter="fade">
                                      <p:cBhvr>
                                        <p:cTn id="99" dur="500"/>
                                        <p:tgtEl>
                                          <p:spTgt spid="89"/>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38"/>
                                        </p:tgtEl>
                                        <p:attrNameLst>
                                          <p:attrName>style.visibility</p:attrName>
                                        </p:attrNameLst>
                                      </p:cBhvr>
                                      <p:to>
                                        <p:strVal val="visible"/>
                                      </p:to>
                                    </p:set>
                                    <p:animEffect transition="in" filter="fade">
                                      <p:cBhvr>
                                        <p:cTn id="102" dur="500"/>
                                        <p:tgtEl>
                                          <p:spTgt spid="38"/>
                                        </p:tgtEl>
                                      </p:cBhvr>
                                    </p:animEffect>
                                  </p:childTnLst>
                                </p:cTn>
                              </p:par>
                              <p:par>
                                <p:cTn id="103" presetID="10" presetClass="entr" presetSubtype="0" fill="hold" nodeType="withEffect">
                                  <p:stCondLst>
                                    <p:cond delay="0"/>
                                  </p:stCondLst>
                                  <p:childTnLst>
                                    <p:set>
                                      <p:cBhvr>
                                        <p:cTn id="104" dur="1" fill="hold">
                                          <p:stCondLst>
                                            <p:cond delay="0"/>
                                          </p:stCondLst>
                                        </p:cTn>
                                        <p:tgtEl>
                                          <p:spTgt spid="64"/>
                                        </p:tgtEl>
                                        <p:attrNameLst>
                                          <p:attrName>style.visibility</p:attrName>
                                        </p:attrNameLst>
                                      </p:cBhvr>
                                      <p:to>
                                        <p:strVal val="visible"/>
                                      </p:to>
                                    </p:set>
                                    <p:animEffect transition="in" filter="fade">
                                      <p:cBhvr>
                                        <p:cTn id="105" dur="500"/>
                                        <p:tgtEl>
                                          <p:spTgt spid="64"/>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69"/>
                                        </p:tgtEl>
                                        <p:attrNameLst>
                                          <p:attrName>style.visibility</p:attrName>
                                        </p:attrNameLst>
                                      </p:cBhvr>
                                      <p:to>
                                        <p:strVal val="visible"/>
                                      </p:to>
                                    </p:set>
                                    <p:animEffect transition="in" filter="fade">
                                      <p:cBhvr>
                                        <p:cTn id="110" dur="500"/>
                                        <p:tgtEl>
                                          <p:spTgt spid="69"/>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91"/>
                                        </p:tgtEl>
                                        <p:attrNameLst>
                                          <p:attrName>style.visibility</p:attrName>
                                        </p:attrNameLst>
                                      </p:cBhvr>
                                      <p:to>
                                        <p:strVal val="visible"/>
                                      </p:to>
                                    </p:set>
                                    <p:animEffect transition="in" filter="fade">
                                      <p:cBhvr>
                                        <p:cTn id="113" dur="500"/>
                                        <p:tgtEl>
                                          <p:spTgt spid="91"/>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92"/>
                                        </p:tgtEl>
                                        <p:attrNameLst>
                                          <p:attrName>style.visibility</p:attrName>
                                        </p:attrNameLst>
                                      </p:cBhvr>
                                      <p:to>
                                        <p:strVal val="visible"/>
                                      </p:to>
                                    </p:set>
                                    <p:animEffect transition="in" filter="fade">
                                      <p:cBhvr>
                                        <p:cTn id="116" dur="500"/>
                                        <p:tgtEl>
                                          <p:spTgt spid="92"/>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62"/>
                                        </p:tgtEl>
                                        <p:attrNameLst>
                                          <p:attrName>style.visibility</p:attrName>
                                        </p:attrNameLst>
                                      </p:cBhvr>
                                      <p:to>
                                        <p:strVal val="visible"/>
                                      </p:to>
                                    </p:set>
                                    <p:animEffect transition="in" filter="fade">
                                      <p:cBhvr>
                                        <p:cTn id="119" dur="500"/>
                                        <p:tgtEl>
                                          <p:spTgt spid="62"/>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95"/>
                                        </p:tgtEl>
                                        <p:attrNameLst>
                                          <p:attrName>style.visibility</p:attrName>
                                        </p:attrNameLst>
                                      </p:cBhvr>
                                      <p:to>
                                        <p:strVal val="visible"/>
                                      </p:to>
                                    </p:set>
                                    <p:animEffect transition="in" filter="fade">
                                      <p:cBhvr>
                                        <p:cTn id="122" dur="500"/>
                                        <p:tgtEl>
                                          <p:spTgt spid="95"/>
                                        </p:tgtEl>
                                      </p:cBhvr>
                                    </p:animEffec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70"/>
                                        </p:tgtEl>
                                        <p:attrNameLst>
                                          <p:attrName>style.visibility</p:attrName>
                                        </p:attrNameLst>
                                      </p:cBhvr>
                                      <p:to>
                                        <p:strVal val="visible"/>
                                      </p:to>
                                    </p:set>
                                    <p:animEffect transition="in" filter="fade">
                                      <p:cBhvr>
                                        <p:cTn id="127" dur="500"/>
                                        <p:tgtEl>
                                          <p:spTgt spid="70"/>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51"/>
                                        </p:tgtEl>
                                        <p:attrNameLst>
                                          <p:attrName>style.visibility</p:attrName>
                                        </p:attrNameLst>
                                      </p:cBhvr>
                                      <p:to>
                                        <p:strVal val="visible"/>
                                      </p:to>
                                    </p:set>
                                    <p:animEffect transition="in" filter="fade">
                                      <p:cBhvr>
                                        <p:cTn id="130" dur="500"/>
                                        <p:tgtEl>
                                          <p:spTgt spid="51"/>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75"/>
                                        </p:tgtEl>
                                        <p:attrNameLst>
                                          <p:attrName>style.visibility</p:attrName>
                                        </p:attrNameLst>
                                      </p:cBhvr>
                                      <p:to>
                                        <p:strVal val="visible"/>
                                      </p:to>
                                    </p:set>
                                    <p:animEffect transition="in" filter="fade">
                                      <p:cBhvr>
                                        <p:cTn id="135" dur="500"/>
                                        <p:tgtEl>
                                          <p:spTgt spid="75"/>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85"/>
                                        </p:tgtEl>
                                        <p:attrNameLst>
                                          <p:attrName>style.visibility</p:attrName>
                                        </p:attrNameLst>
                                      </p:cBhvr>
                                      <p:to>
                                        <p:strVal val="visible"/>
                                      </p:to>
                                    </p:set>
                                    <p:animEffect transition="in" filter="fade">
                                      <p:cBhvr>
                                        <p:cTn id="138" dur="500"/>
                                        <p:tgtEl>
                                          <p:spTgt spid="85"/>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96"/>
                                        </p:tgtEl>
                                        <p:attrNameLst>
                                          <p:attrName>style.visibility</p:attrName>
                                        </p:attrNameLst>
                                      </p:cBhvr>
                                      <p:to>
                                        <p:strVal val="visible"/>
                                      </p:to>
                                    </p:set>
                                    <p:animEffect transition="in" filter="fade">
                                      <p:cBhvr>
                                        <p:cTn id="141" dur="500"/>
                                        <p:tgtEl>
                                          <p:spTgt spid="96"/>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63"/>
                                        </p:tgtEl>
                                        <p:attrNameLst>
                                          <p:attrName>style.visibility</p:attrName>
                                        </p:attrNameLst>
                                      </p:cBhvr>
                                      <p:to>
                                        <p:strVal val="visible"/>
                                      </p:to>
                                    </p:set>
                                    <p:animEffect transition="in" filter="fade">
                                      <p:cBhvr>
                                        <p:cTn id="144"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8" grpId="0" animBg="1"/>
      <p:bldP spid="25" grpId="0"/>
      <p:bldP spid="38" grpId="0" animBg="1"/>
      <p:bldP spid="45" grpId="0"/>
      <p:bldP spid="46" grpId="0"/>
      <p:bldP spid="52" grpId="0"/>
      <p:bldP spid="53" grpId="0"/>
      <p:bldP spid="54" grpId="0"/>
      <p:bldP spid="55" grpId="0"/>
      <p:bldP spid="57" grpId="0"/>
      <p:bldP spid="59" grpId="0"/>
      <p:bldP spid="60" grpId="0"/>
      <p:bldP spid="61" grpId="0"/>
      <p:bldP spid="62" grpId="0"/>
      <p:bldP spid="63" grpId="0"/>
      <p:bldP spid="69" grpId="0"/>
      <p:bldP spid="70" grpId="0"/>
      <p:bldP spid="79" grpId="0" animBg="1"/>
      <p:bldP spid="80" grpId="0" animBg="1"/>
      <p:bldP spid="81" grpId="0" animBg="1"/>
      <p:bldP spid="82" grpId="0" animBg="1"/>
      <p:bldP spid="83" grpId="0" animBg="1"/>
      <p:bldP spid="85" grpId="0" animBg="1"/>
      <p:bldP spid="87" grpId="0"/>
      <p:bldP spid="88" grpId="0"/>
      <p:bldP spid="89" grpId="0"/>
      <p:bldP spid="90" grpId="0"/>
      <p:bldP spid="91" grpId="0" animBg="1"/>
      <p:bldP spid="92" grpId="0" animBg="1"/>
      <p:bldP spid="95" grpId="0" animBg="1"/>
      <p:bldP spid="96" grpId="0" animBg="1"/>
      <p:bldP spid="75" grpId="0"/>
      <p:bldP spid="5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 Placeholder 2"/>
          <p:cNvSpPr>
            <a:spLocks noGrp="1"/>
          </p:cNvSpPr>
          <p:nvPr>
            <p:ph type="body" sz="quarter" idx="4294967295"/>
          </p:nvPr>
        </p:nvSpPr>
        <p:spPr>
          <a:xfrm>
            <a:off x="1828800" y="304801"/>
            <a:ext cx="8686800" cy="542925"/>
          </a:xfrm>
        </p:spPr>
        <p:txBody>
          <a:bodyPr>
            <a:normAutofit fontScale="92500" lnSpcReduction="10000"/>
          </a:bodyPr>
          <a:lstStyle/>
          <a:p>
            <a:pPr>
              <a:buFont typeface="Wingdings" pitchFamily="-65" charset="2"/>
              <a:buNone/>
            </a:pPr>
            <a:r>
              <a:rPr lang="en-CA" sz="2400">
                <a:solidFill>
                  <a:srgbClr val="0066FF"/>
                </a:solidFill>
                <a:ea typeface="Arial" pitchFamily="-65" charset="0"/>
                <a:cs typeface="Arial" pitchFamily="-65" charset="0"/>
              </a:rPr>
              <a:t>	</a:t>
            </a:r>
            <a:r>
              <a:rPr lang="en-CA" sz="3600">
                <a:solidFill>
                  <a:srgbClr val="0066FF"/>
                </a:solidFill>
                <a:ea typeface="Arial" pitchFamily="-65" charset="0"/>
                <a:cs typeface="Arial" pitchFamily="-65" charset="0"/>
              </a:rPr>
              <a:t>Use scheduler to </a:t>
            </a:r>
            <a:r>
              <a:rPr lang="en-CA" sz="3600" i="1">
                <a:solidFill>
                  <a:srgbClr val="0066FF"/>
                </a:solidFill>
                <a:ea typeface="Arial" pitchFamily="-65" charset="0"/>
                <a:cs typeface="Arial" pitchFamily="-65" charset="0"/>
              </a:rPr>
              <a:t>shape</a:t>
            </a:r>
            <a:r>
              <a:rPr lang="en-CA" sz="3600">
                <a:solidFill>
                  <a:srgbClr val="0066FF"/>
                </a:solidFill>
                <a:ea typeface="Arial" pitchFamily="-65" charset="0"/>
                <a:cs typeface="Arial" pitchFamily="-65" charset="0"/>
              </a:rPr>
              <a:t> access pattern </a:t>
            </a:r>
            <a:endParaRPr lang="en-CA" sz="2400">
              <a:solidFill>
                <a:srgbClr val="0066FF"/>
              </a:solidFill>
              <a:ea typeface="Arial" pitchFamily="-65" charset="0"/>
              <a:cs typeface="Arial" pitchFamily="-65" charset="0"/>
            </a:endParaRPr>
          </a:p>
          <a:p>
            <a:pPr>
              <a:buFont typeface="Wingdings" pitchFamily="-65" charset="2"/>
              <a:buNone/>
            </a:pPr>
            <a:endParaRPr lang="en-US" sz="2400">
              <a:solidFill>
                <a:srgbClr val="0066FF"/>
              </a:solidFill>
              <a:ea typeface="Arial" pitchFamily="-65" charset="0"/>
              <a:cs typeface="Arial" pitchFamily="-65" charset="0"/>
            </a:endParaRPr>
          </a:p>
          <a:p>
            <a:pPr>
              <a:buFont typeface="Wingdings" pitchFamily="-65" charset="2"/>
              <a:buNone/>
            </a:pPr>
            <a:endParaRPr lang="en-CA" sz="2400">
              <a:solidFill>
                <a:srgbClr val="0066FF"/>
              </a:solidFill>
              <a:ea typeface="Arial" pitchFamily="-65" charset="0"/>
              <a:cs typeface="Arial" pitchFamily="-65" charset="0"/>
            </a:endParaRPr>
          </a:p>
        </p:txBody>
      </p:sp>
      <p:sp>
        <p:nvSpPr>
          <p:cNvPr id="5" name="Rectangle 4"/>
          <p:cNvSpPr>
            <a:spLocks noChangeArrowheads="1"/>
          </p:cNvSpPr>
          <p:nvPr/>
        </p:nvSpPr>
        <p:spPr bwMode="auto">
          <a:xfrm>
            <a:off x="4800600" y="5273676"/>
            <a:ext cx="1079500" cy="676275"/>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CA">
                <a:latin typeface="Arial" pitchFamily="-84" charset="0"/>
                <a:ea typeface="ＭＳ Ｐゴシック" pitchFamily="-100" charset="-128"/>
                <a:cs typeface="ＭＳ Ｐゴシック" pitchFamily="-100" charset="-128"/>
              </a:rPr>
              <a:t>Memory System</a:t>
            </a:r>
          </a:p>
        </p:txBody>
      </p:sp>
      <p:cxnSp>
        <p:nvCxnSpPr>
          <p:cNvPr id="6" name="Curved Connector 5"/>
          <p:cNvCxnSpPr>
            <a:cxnSpLocks noChangeShapeType="1"/>
          </p:cNvCxnSpPr>
          <p:nvPr/>
        </p:nvCxnSpPr>
        <p:spPr bwMode="auto">
          <a:xfrm rot="16200000" flipH="1">
            <a:off x="1166813" y="3243263"/>
            <a:ext cx="1431925" cy="361950"/>
          </a:xfrm>
          <a:prstGeom prst="curvedConnector3">
            <a:avLst>
              <a:gd name="adj1" fmla="val 50000"/>
            </a:avLst>
          </a:prstGeom>
          <a:noFill/>
          <a:ln w="63500">
            <a:solidFill>
              <a:schemeClr val="accent1"/>
            </a:solidFill>
            <a:round/>
            <a:headEnd/>
            <a:tailEnd type="arrow" w="med" len="med"/>
          </a:ln>
          <a:effectLst>
            <a:outerShdw blurRad="40000" dist="20000" dir="5400000" rotWithShape="0">
              <a:srgbClr val="000000">
                <a:alpha val="37999"/>
              </a:srgbClr>
            </a:outerShdw>
          </a:effectLst>
        </p:spPr>
      </p:cxnSp>
      <p:cxnSp>
        <p:nvCxnSpPr>
          <p:cNvPr id="7" name="Curved Connector 6"/>
          <p:cNvCxnSpPr>
            <a:cxnSpLocks noChangeShapeType="1"/>
          </p:cNvCxnSpPr>
          <p:nvPr/>
        </p:nvCxnSpPr>
        <p:spPr bwMode="auto">
          <a:xfrm rot="16200000" flipH="1">
            <a:off x="2646363" y="3259138"/>
            <a:ext cx="1377950" cy="384175"/>
          </a:xfrm>
          <a:prstGeom prst="curvedConnector3">
            <a:avLst>
              <a:gd name="adj1" fmla="val 50000"/>
            </a:avLst>
          </a:prstGeom>
          <a:noFill/>
          <a:ln w="63500">
            <a:solidFill>
              <a:schemeClr val="accent1"/>
            </a:solidFill>
            <a:round/>
            <a:headEnd/>
            <a:tailEnd type="arrow" w="med" len="med"/>
          </a:ln>
          <a:effectLst>
            <a:outerShdw blurRad="40000" dist="20000" dir="5400000" rotWithShape="0">
              <a:srgbClr val="000000">
                <a:alpha val="37999"/>
              </a:srgbClr>
            </a:outerShdw>
          </a:effectLst>
        </p:spPr>
      </p:cxnSp>
      <p:sp>
        <p:nvSpPr>
          <p:cNvPr id="10" name="Rectangle 9"/>
          <p:cNvSpPr>
            <a:spLocks noChangeArrowheads="1"/>
          </p:cNvSpPr>
          <p:nvPr/>
        </p:nvSpPr>
        <p:spPr bwMode="auto">
          <a:xfrm>
            <a:off x="4727576" y="2595563"/>
            <a:ext cx="1223963" cy="730250"/>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CA">
                <a:latin typeface="Arial" pitchFamily="-84" charset="0"/>
                <a:ea typeface="ＭＳ Ｐゴシック" pitchFamily="-100" charset="-128"/>
                <a:cs typeface="ＭＳ Ｐゴシック" pitchFamily="-100" charset="-128"/>
              </a:rPr>
              <a:t>Wavefront Scheduler</a:t>
            </a:r>
          </a:p>
        </p:txBody>
      </p:sp>
      <p:cxnSp>
        <p:nvCxnSpPr>
          <p:cNvPr id="12" name="Straight Connector 11"/>
          <p:cNvCxnSpPr>
            <a:cxnSpLocks noChangeShapeType="1"/>
          </p:cNvCxnSpPr>
          <p:nvPr/>
        </p:nvCxnSpPr>
        <p:spPr bwMode="auto">
          <a:xfrm>
            <a:off x="6059488" y="1989139"/>
            <a:ext cx="36512" cy="4752975"/>
          </a:xfrm>
          <a:prstGeom prst="line">
            <a:avLst/>
          </a:prstGeom>
          <a:noFill/>
          <a:ln w="25400">
            <a:solidFill>
              <a:schemeClr val="accent1"/>
            </a:solidFill>
            <a:prstDash val="dash"/>
            <a:round/>
            <a:headEnd/>
            <a:tailEnd/>
          </a:ln>
          <a:effectLst>
            <a:outerShdw blurRad="40000" dist="20000" dir="5400000" rotWithShape="0">
              <a:srgbClr val="000000">
                <a:alpha val="37999"/>
              </a:srgbClr>
            </a:outerShdw>
          </a:effectLst>
        </p:spPr>
      </p:cxnSp>
      <p:sp>
        <p:nvSpPr>
          <p:cNvPr id="18" name="Rectangle 17"/>
          <p:cNvSpPr>
            <a:spLocks noChangeArrowheads="1"/>
          </p:cNvSpPr>
          <p:nvPr/>
        </p:nvSpPr>
        <p:spPr bwMode="auto">
          <a:xfrm>
            <a:off x="8975725" y="2595563"/>
            <a:ext cx="1296988" cy="730250"/>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CA">
                <a:latin typeface="Arial" pitchFamily="-84" charset="0"/>
                <a:ea typeface="ＭＳ Ｐゴシック" pitchFamily="-100" charset="-128"/>
                <a:cs typeface="ＭＳ Ｐゴシック" pitchFamily="-100" charset="-128"/>
              </a:rPr>
              <a:t>Wavefront Scheduler</a:t>
            </a:r>
          </a:p>
        </p:txBody>
      </p:sp>
      <p:cxnSp>
        <p:nvCxnSpPr>
          <p:cNvPr id="20" name="Elbow Connector 19"/>
          <p:cNvCxnSpPr>
            <a:cxnSpLocks noChangeShapeType="1"/>
            <a:stCxn id="38" idx="3"/>
            <a:endCxn id="18" idx="3"/>
          </p:cNvCxnSpPr>
          <p:nvPr/>
        </p:nvCxnSpPr>
        <p:spPr bwMode="auto">
          <a:xfrm flipV="1">
            <a:off x="10199689" y="2960688"/>
            <a:ext cx="73025" cy="2506662"/>
          </a:xfrm>
          <a:prstGeom prst="bentConnector3">
            <a:avLst>
              <a:gd name="adj1" fmla="val 417463"/>
            </a:avLst>
          </a:prstGeom>
          <a:noFill/>
          <a:ln w="41275">
            <a:solidFill>
              <a:srgbClr val="0066FF"/>
            </a:solidFill>
            <a:miter lim="800000"/>
            <a:headEnd/>
            <a:tailEnd type="arrow" w="med" len="med"/>
          </a:ln>
          <a:effectLst>
            <a:outerShdw blurRad="40000" dist="20000" dir="5400000" rotWithShape="0">
              <a:srgbClr val="000000">
                <a:alpha val="37999"/>
              </a:srgbClr>
            </a:outerShdw>
          </a:effectLst>
        </p:spPr>
      </p:cxnSp>
      <p:sp>
        <p:nvSpPr>
          <p:cNvPr id="25" name="TextBox 24"/>
          <p:cNvSpPr txBox="1">
            <a:spLocks noChangeArrowheads="1"/>
          </p:cNvSpPr>
          <p:nvPr/>
        </p:nvSpPr>
        <p:spPr bwMode="auto">
          <a:xfrm>
            <a:off x="1965325" y="2005013"/>
            <a:ext cx="3843338" cy="646112"/>
          </a:xfrm>
          <a:prstGeom prst="rect">
            <a:avLst/>
          </a:prstGeom>
          <a:noFill/>
          <a:ln w="9525">
            <a:noFill/>
            <a:miter lim="800000"/>
            <a:headEnd/>
            <a:tailEnd/>
          </a:ln>
        </p:spPr>
        <p:txBody>
          <a:bodyPr>
            <a:prstTxWarp prst="textNoShape">
              <a:avLst/>
            </a:prstTxWarp>
            <a:spAutoFit/>
          </a:bodyPr>
          <a:lstStyle/>
          <a:p>
            <a:pPr algn="ctr"/>
            <a:r>
              <a:rPr lang="en-CA"/>
              <a:t>Greedy then Oldest Scheduler </a:t>
            </a:r>
          </a:p>
          <a:p>
            <a:pPr algn="ctr"/>
            <a:endParaRPr lang="en-CA"/>
          </a:p>
        </p:txBody>
      </p:sp>
      <p:cxnSp>
        <p:nvCxnSpPr>
          <p:cNvPr id="29" name="Straight Arrow Connector 28"/>
          <p:cNvCxnSpPr>
            <a:cxnSpLocks noChangeShapeType="1"/>
            <a:stCxn id="10" idx="2"/>
          </p:cNvCxnSpPr>
          <p:nvPr/>
        </p:nvCxnSpPr>
        <p:spPr bwMode="auto">
          <a:xfrm>
            <a:off x="5340350" y="3325813"/>
            <a:ext cx="0" cy="1947862"/>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p:spPr>
      </p:cxnSp>
      <p:cxnSp>
        <p:nvCxnSpPr>
          <p:cNvPr id="33" name="Straight Arrow Connector 32"/>
          <p:cNvCxnSpPr>
            <a:cxnSpLocks noChangeShapeType="1"/>
            <a:stCxn id="18" idx="2"/>
            <a:endCxn id="38" idx="0"/>
          </p:cNvCxnSpPr>
          <p:nvPr/>
        </p:nvCxnSpPr>
        <p:spPr bwMode="auto">
          <a:xfrm>
            <a:off x="9625014" y="3325813"/>
            <a:ext cx="34925" cy="1803400"/>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p:spPr>
      </p:cxnSp>
      <p:sp>
        <p:nvSpPr>
          <p:cNvPr id="38" name="Rectangle 37"/>
          <p:cNvSpPr>
            <a:spLocks noChangeArrowheads="1"/>
          </p:cNvSpPr>
          <p:nvPr/>
        </p:nvSpPr>
        <p:spPr bwMode="auto">
          <a:xfrm>
            <a:off x="9120188" y="5129214"/>
            <a:ext cx="1079500" cy="676275"/>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CA">
                <a:latin typeface="Arial" pitchFamily="-84" charset="0"/>
                <a:ea typeface="ＭＳ Ｐゴシック" pitchFamily="-100" charset="-128"/>
                <a:cs typeface="ＭＳ Ｐゴシック" pitchFamily="-100" charset="-128"/>
              </a:rPr>
              <a:t>Memory System</a:t>
            </a:r>
          </a:p>
        </p:txBody>
      </p:sp>
      <p:sp>
        <p:nvSpPr>
          <p:cNvPr id="45" name="TextBox 44"/>
          <p:cNvSpPr txBox="1">
            <a:spLocks noChangeArrowheads="1"/>
          </p:cNvSpPr>
          <p:nvPr/>
        </p:nvSpPr>
        <p:spPr bwMode="auto">
          <a:xfrm>
            <a:off x="6348414" y="1472208"/>
            <a:ext cx="4319587" cy="923330"/>
          </a:xfrm>
          <a:prstGeom prst="rect">
            <a:avLst/>
          </a:prstGeom>
          <a:noFill/>
          <a:ln w="9525">
            <a:noFill/>
            <a:miter lim="800000"/>
            <a:headEnd/>
            <a:tailEnd/>
          </a:ln>
        </p:spPr>
        <p:txBody>
          <a:bodyPr>
            <a:prstTxWarp prst="textNoShape">
              <a:avLst/>
            </a:prstTxWarp>
            <a:spAutoFit/>
          </a:bodyPr>
          <a:lstStyle/>
          <a:p>
            <a:pPr algn="ctr"/>
            <a:r>
              <a:rPr lang="en-CA" dirty="0">
                <a:solidFill>
                  <a:srgbClr val="0066FF"/>
                </a:solidFill>
              </a:rPr>
              <a:t>Cache-Conscious </a:t>
            </a:r>
            <a:r>
              <a:rPr lang="en-CA" dirty="0" err="1">
                <a:solidFill>
                  <a:srgbClr val="0066FF"/>
                </a:solidFill>
              </a:rPr>
              <a:t>Wavefront</a:t>
            </a:r>
            <a:r>
              <a:rPr lang="en-CA" dirty="0">
                <a:solidFill>
                  <a:srgbClr val="0066FF"/>
                </a:solidFill>
              </a:rPr>
              <a:t> Scheduling</a:t>
            </a:r>
          </a:p>
          <a:p>
            <a:pPr algn="ctr"/>
            <a:r>
              <a:rPr lang="en-US" dirty="0">
                <a:solidFill>
                  <a:srgbClr val="0066FF"/>
                </a:solidFill>
                <a:ea typeface="Arial" pitchFamily="-65" charset="0"/>
                <a:cs typeface="Arial" pitchFamily="-65" charset="0"/>
              </a:rPr>
              <a:t>[MICRO 2012 best paper runner up, </a:t>
            </a:r>
          </a:p>
          <a:p>
            <a:pPr algn="ctr"/>
            <a:r>
              <a:rPr lang="en-US" dirty="0">
                <a:solidFill>
                  <a:srgbClr val="0066FF"/>
                </a:solidFill>
                <a:ea typeface="Arial" pitchFamily="-65" charset="0"/>
                <a:cs typeface="Arial" pitchFamily="-65" charset="0"/>
              </a:rPr>
              <a:t>Top Picks 2013, CACM Research Highlight]</a:t>
            </a:r>
            <a:endParaRPr lang="en-CA" dirty="0">
              <a:solidFill>
                <a:srgbClr val="0066FF"/>
              </a:solidFill>
            </a:endParaRPr>
          </a:p>
        </p:txBody>
      </p:sp>
      <p:sp>
        <p:nvSpPr>
          <p:cNvPr id="46" name="TextBox 45"/>
          <p:cNvSpPr txBox="1">
            <a:spLocks noChangeArrowheads="1"/>
          </p:cNvSpPr>
          <p:nvPr/>
        </p:nvSpPr>
        <p:spPr bwMode="auto">
          <a:xfrm>
            <a:off x="2017713" y="2957514"/>
            <a:ext cx="1009650" cy="307975"/>
          </a:xfrm>
          <a:prstGeom prst="rect">
            <a:avLst/>
          </a:prstGeom>
          <a:noFill/>
          <a:ln w="9525">
            <a:noFill/>
            <a:miter lim="800000"/>
            <a:headEnd/>
            <a:tailEnd/>
          </a:ln>
        </p:spPr>
        <p:txBody>
          <a:bodyPr>
            <a:prstTxWarp prst="textNoShape">
              <a:avLst/>
            </a:prstTxWarp>
            <a:spAutoFit/>
          </a:bodyPr>
          <a:lstStyle/>
          <a:p>
            <a:r>
              <a:rPr lang="en-CA" sz="1400"/>
              <a:t>ld A,B,C,D</a:t>
            </a:r>
          </a:p>
        </p:txBody>
      </p:sp>
      <p:sp>
        <p:nvSpPr>
          <p:cNvPr id="53" name="TextBox 52"/>
          <p:cNvSpPr txBox="1">
            <a:spLocks noChangeArrowheads="1"/>
          </p:cNvSpPr>
          <p:nvPr/>
        </p:nvSpPr>
        <p:spPr bwMode="auto">
          <a:xfrm>
            <a:off x="5375276" y="4346575"/>
            <a:ext cx="347663" cy="954088"/>
          </a:xfrm>
          <a:prstGeom prst="rect">
            <a:avLst/>
          </a:prstGeom>
          <a:noFill/>
          <a:ln w="9525">
            <a:noFill/>
            <a:miter lim="800000"/>
            <a:headEnd/>
            <a:tailEnd/>
          </a:ln>
        </p:spPr>
        <p:txBody>
          <a:bodyPr>
            <a:prstTxWarp prst="textNoShape">
              <a:avLst/>
            </a:prstTxWarp>
            <a:spAutoFit/>
          </a:bodyPr>
          <a:lstStyle/>
          <a:p>
            <a:r>
              <a:rPr lang="en-CA" sz="1400"/>
              <a:t>DC</a:t>
            </a:r>
          </a:p>
          <a:p>
            <a:r>
              <a:rPr lang="en-CA" sz="1400"/>
              <a:t>B</a:t>
            </a:r>
          </a:p>
          <a:p>
            <a:r>
              <a:rPr lang="en-CA" sz="1400"/>
              <a:t>A</a:t>
            </a:r>
          </a:p>
        </p:txBody>
      </p:sp>
      <p:sp>
        <p:nvSpPr>
          <p:cNvPr id="55" name="TextBox 54"/>
          <p:cNvSpPr txBox="1">
            <a:spLocks noChangeArrowheads="1"/>
          </p:cNvSpPr>
          <p:nvPr/>
        </p:nvSpPr>
        <p:spPr bwMode="auto">
          <a:xfrm>
            <a:off x="2141539" y="3733801"/>
            <a:ext cx="1063625" cy="307975"/>
          </a:xfrm>
          <a:prstGeom prst="rect">
            <a:avLst/>
          </a:prstGeom>
          <a:noFill/>
          <a:ln w="9525">
            <a:noFill/>
            <a:miter lim="800000"/>
            <a:headEnd/>
            <a:tailEnd/>
          </a:ln>
        </p:spPr>
        <p:txBody>
          <a:bodyPr>
            <a:prstTxWarp prst="textNoShape">
              <a:avLst/>
            </a:prstTxWarp>
            <a:spAutoFit/>
          </a:bodyPr>
          <a:lstStyle/>
          <a:p>
            <a:r>
              <a:rPr lang="en-CA" sz="1400"/>
              <a:t>ld A,B,C,D</a:t>
            </a:r>
          </a:p>
        </p:txBody>
      </p:sp>
      <p:sp>
        <p:nvSpPr>
          <p:cNvPr id="57" name="TextBox 56"/>
          <p:cNvSpPr txBox="1">
            <a:spLocks noChangeArrowheads="1"/>
          </p:cNvSpPr>
          <p:nvPr/>
        </p:nvSpPr>
        <p:spPr bwMode="auto">
          <a:xfrm>
            <a:off x="5395914" y="3411539"/>
            <a:ext cx="346075" cy="954087"/>
          </a:xfrm>
          <a:prstGeom prst="rect">
            <a:avLst/>
          </a:prstGeom>
          <a:noFill/>
          <a:ln w="9525">
            <a:noFill/>
            <a:miter lim="800000"/>
            <a:headEnd/>
            <a:tailEnd/>
          </a:ln>
        </p:spPr>
        <p:txBody>
          <a:bodyPr>
            <a:prstTxWarp prst="textNoShape">
              <a:avLst/>
            </a:prstTxWarp>
            <a:spAutoFit/>
          </a:bodyPr>
          <a:lstStyle/>
          <a:p>
            <a:r>
              <a:rPr lang="en-CA" sz="1400"/>
              <a:t>WX</a:t>
            </a:r>
          </a:p>
          <a:p>
            <a:r>
              <a:rPr lang="en-CA" sz="1400"/>
              <a:t>Y</a:t>
            </a:r>
          </a:p>
          <a:p>
            <a:r>
              <a:rPr lang="en-CA" sz="1400"/>
              <a:t>Z</a:t>
            </a:r>
          </a:p>
        </p:txBody>
      </p:sp>
      <p:sp>
        <p:nvSpPr>
          <p:cNvPr id="59" name="TextBox 58"/>
          <p:cNvSpPr txBox="1">
            <a:spLocks noChangeArrowheads="1"/>
          </p:cNvSpPr>
          <p:nvPr/>
        </p:nvSpPr>
        <p:spPr bwMode="auto">
          <a:xfrm rot="5400000">
            <a:off x="2395538" y="3233738"/>
            <a:ext cx="433388" cy="646113"/>
          </a:xfrm>
          <a:prstGeom prst="rect">
            <a:avLst/>
          </a:prstGeom>
          <a:noFill/>
          <a:ln w="9525">
            <a:noFill/>
            <a:miter lim="800000"/>
            <a:headEnd/>
            <a:tailEnd/>
          </a:ln>
        </p:spPr>
        <p:txBody>
          <a:bodyPr>
            <a:prstTxWarp prst="textNoShape">
              <a:avLst/>
            </a:prstTxWarp>
            <a:spAutoFit/>
          </a:bodyPr>
          <a:lstStyle/>
          <a:p>
            <a:r>
              <a:rPr lang="en-CA"/>
              <a:t>...</a:t>
            </a:r>
          </a:p>
          <a:p>
            <a:endParaRPr lang="en-CA"/>
          </a:p>
        </p:txBody>
      </p:sp>
      <p:sp>
        <p:nvSpPr>
          <p:cNvPr id="61" name="TextBox 60"/>
          <p:cNvSpPr txBox="1">
            <a:spLocks noChangeArrowheads="1"/>
          </p:cNvSpPr>
          <p:nvPr/>
        </p:nvSpPr>
        <p:spPr bwMode="auto">
          <a:xfrm>
            <a:off x="3579814" y="3017839"/>
            <a:ext cx="1063625" cy="307975"/>
          </a:xfrm>
          <a:prstGeom prst="rect">
            <a:avLst/>
          </a:prstGeom>
          <a:noFill/>
          <a:ln w="9525">
            <a:noFill/>
            <a:miter lim="800000"/>
            <a:headEnd/>
            <a:tailEnd/>
          </a:ln>
        </p:spPr>
        <p:txBody>
          <a:bodyPr>
            <a:prstTxWarp prst="textNoShape">
              <a:avLst/>
            </a:prstTxWarp>
            <a:spAutoFit/>
          </a:bodyPr>
          <a:lstStyle/>
          <a:p>
            <a:r>
              <a:rPr lang="en-CA" sz="1400"/>
              <a:t>ld Z,Y,X,W</a:t>
            </a:r>
          </a:p>
        </p:txBody>
      </p:sp>
      <p:sp>
        <p:nvSpPr>
          <p:cNvPr id="62" name="TextBox 61"/>
          <p:cNvSpPr txBox="1">
            <a:spLocks noChangeArrowheads="1"/>
          </p:cNvSpPr>
          <p:nvPr/>
        </p:nvSpPr>
        <p:spPr bwMode="auto">
          <a:xfrm>
            <a:off x="9710739" y="4203700"/>
            <a:ext cx="346075" cy="954088"/>
          </a:xfrm>
          <a:prstGeom prst="rect">
            <a:avLst/>
          </a:prstGeom>
          <a:noFill/>
          <a:ln w="9525">
            <a:noFill/>
            <a:miter lim="800000"/>
            <a:headEnd/>
            <a:tailEnd/>
          </a:ln>
        </p:spPr>
        <p:txBody>
          <a:bodyPr>
            <a:prstTxWarp prst="textNoShape">
              <a:avLst/>
            </a:prstTxWarp>
            <a:spAutoFit/>
          </a:bodyPr>
          <a:lstStyle/>
          <a:p>
            <a:r>
              <a:rPr lang="en-CA" sz="1400"/>
              <a:t>DC</a:t>
            </a:r>
          </a:p>
          <a:p>
            <a:r>
              <a:rPr lang="en-CA" sz="1400"/>
              <a:t>B</a:t>
            </a:r>
          </a:p>
          <a:p>
            <a:r>
              <a:rPr lang="en-CA" sz="1400"/>
              <a:t>A</a:t>
            </a:r>
          </a:p>
        </p:txBody>
      </p:sp>
      <p:sp>
        <p:nvSpPr>
          <p:cNvPr id="63" name="TextBox 62"/>
          <p:cNvSpPr txBox="1">
            <a:spLocks noChangeArrowheads="1"/>
          </p:cNvSpPr>
          <p:nvPr/>
        </p:nvSpPr>
        <p:spPr bwMode="auto">
          <a:xfrm>
            <a:off x="9710739" y="3295650"/>
            <a:ext cx="346075" cy="954088"/>
          </a:xfrm>
          <a:prstGeom prst="rect">
            <a:avLst/>
          </a:prstGeom>
          <a:noFill/>
          <a:ln w="9525">
            <a:noFill/>
            <a:miter lim="800000"/>
            <a:headEnd/>
            <a:tailEnd/>
          </a:ln>
        </p:spPr>
        <p:txBody>
          <a:bodyPr>
            <a:prstTxWarp prst="textNoShape">
              <a:avLst/>
            </a:prstTxWarp>
            <a:spAutoFit/>
          </a:bodyPr>
          <a:lstStyle/>
          <a:p>
            <a:r>
              <a:rPr lang="en-CA" sz="1400"/>
              <a:t>DC</a:t>
            </a:r>
          </a:p>
          <a:p>
            <a:r>
              <a:rPr lang="en-CA" sz="1400"/>
              <a:t>B</a:t>
            </a:r>
          </a:p>
          <a:p>
            <a:r>
              <a:rPr lang="en-CA" sz="1400"/>
              <a:t>A</a:t>
            </a:r>
          </a:p>
        </p:txBody>
      </p:sp>
      <p:cxnSp>
        <p:nvCxnSpPr>
          <p:cNvPr id="64" name="Curved Connector 63"/>
          <p:cNvCxnSpPr>
            <a:cxnSpLocks noChangeShapeType="1"/>
          </p:cNvCxnSpPr>
          <p:nvPr/>
        </p:nvCxnSpPr>
        <p:spPr bwMode="auto">
          <a:xfrm rot="16200000" flipH="1">
            <a:off x="5646739" y="3260726"/>
            <a:ext cx="1430337" cy="360363"/>
          </a:xfrm>
          <a:prstGeom prst="curvedConnector3">
            <a:avLst>
              <a:gd name="adj1" fmla="val 50000"/>
            </a:avLst>
          </a:prstGeom>
          <a:noFill/>
          <a:ln w="63500">
            <a:solidFill>
              <a:schemeClr val="accent1"/>
            </a:solidFill>
            <a:round/>
            <a:headEnd/>
            <a:tailEnd type="arrow" w="med" len="med"/>
          </a:ln>
          <a:effectLst>
            <a:outerShdw blurRad="40000" dist="20000" dir="5400000" rotWithShape="0">
              <a:srgbClr val="000000">
                <a:alpha val="37999"/>
              </a:srgbClr>
            </a:outerShdw>
          </a:effectLst>
        </p:spPr>
      </p:cxnSp>
      <p:cxnSp>
        <p:nvCxnSpPr>
          <p:cNvPr id="65" name="Curved Connector 64"/>
          <p:cNvCxnSpPr>
            <a:cxnSpLocks noChangeShapeType="1"/>
          </p:cNvCxnSpPr>
          <p:nvPr/>
        </p:nvCxnSpPr>
        <p:spPr bwMode="auto">
          <a:xfrm rot="16200000" flipH="1">
            <a:off x="7127082" y="3275807"/>
            <a:ext cx="1376362" cy="384175"/>
          </a:xfrm>
          <a:prstGeom prst="curvedConnector3">
            <a:avLst>
              <a:gd name="adj1" fmla="val 50000"/>
            </a:avLst>
          </a:prstGeom>
          <a:noFill/>
          <a:ln w="63500">
            <a:solidFill>
              <a:schemeClr val="accent1"/>
            </a:solidFill>
            <a:round/>
            <a:headEnd/>
            <a:tailEnd type="arrow" w="med" len="med"/>
          </a:ln>
          <a:effectLst>
            <a:outerShdw blurRad="40000" dist="20000" dir="5400000" rotWithShape="0">
              <a:srgbClr val="000000">
                <a:alpha val="37999"/>
              </a:srgbClr>
            </a:outerShdw>
          </a:effectLst>
        </p:spPr>
      </p:cxnSp>
      <p:sp>
        <p:nvSpPr>
          <p:cNvPr id="69" name="TextBox 68"/>
          <p:cNvSpPr txBox="1">
            <a:spLocks noChangeArrowheads="1"/>
          </p:cNvSpPr>
          <p:nvPr/>
        </p:nvSpPr>
        <p:spPr bwMode="auto">
          <a:xfrm>
            <a:off x="6557963" y="3065464"/>
            <a:ext cx="1193800" cy="307975"/>
          </a:xfrm>
          <a:prstGeom prst="rect">
            <a:avLst/>
          </a:prstGeom>
          <a:noFill/>
          <a:ln w="9525">
            <a:noFill/>
            <a:miter lim="800000"/>
            <a:headEnd/>
            <a:tailEnd/>
          </a:ln>
        </p:spPr>
        <p:txBody>
          <a:bodyPr>
            <a:prstTxWarp prst="textNoShape">
              <a:avLst/>
            </a:prstTxWarp>
            <a:spAutoFit/>
          </a:bodyPr>
          <a:lstStyle/>
          <a:p>
            <a:r>
              <a:rPr lang="en-CA" sz="1400"/>
              <a:t>ld A,B,C,D…</a:t>
            </a:r>
          </a:p>
        </p:txBody>
      </p:sp>
      <p:sp>
        <p:nvSpPr>
          <p:cNvPr id="70" name="TextBox 69"/>
          <p:cNvSpPr txBox="1">
            <a:spLocks noChangeArrowheads="1"/>
          </p:cNvSpPr>
          <p:nvPr/>
        </p:nvSpPr>
        <p:spPr bwMode="auto">
          <a:xfrm rot="5400000">
            <a:off x="6873875" y="3249613"/>
            <a:ext cx="433388" cy="646112"/>
          </a:xfrm>
          <a:prstGeom prst="rect">
            <a:avLst/>
          </a:prstGeom>
          <a:noFill/>
          <a:ln w="9525">
            <a:noFill/>
            <a:miter lim="800000"/>
            <a:headEnd/>
            <a:tailEnd/>
          </a:ln>
        </p:spPr>
        <p:txBody>
          <a:bodyPr>
            <a:prstTxWarp prst="textNoShape">
              <a:avLst/>
            </a:prstTxWarp>
            <a:spAutoFit/>
          </a:bodyPr>
          <a:lstStyle/>
          <a:p>
            <a:r>
              <a:rPr lang="en-CA"/>
              <a:t>...</a:t>
            </a:r>
          </a:p>
          <a:p>
            <a:endParaRPr lang="en-CA"/>
          </a:p>
        </p:txBody>
      </p:sp>
      <p:sp>
        <p:nvSpPr>
          <p:cNvPr id="72" name="TextBox 71"/>
          <p:cNvSpPr txBox="1">
            <a:spLocks noChangeArrowheads="1"/>
          </p:cNvSpPr>
          <p:nvPr/>
        </p:nvSpPr>
        <p:spPr bwMode="auto">
          <a:xfrm>
            <a:off x="7967664" y="3035301"/>
            <a:ext cx="1277937" cy="307975"/>
          </a:xfrm>
          <a:prstGeom prst="rect">
            <a:avLst/>
          </a:prstGeom>
          <a:noFill/>
          <a:ln w="9525">
            <a:noFill/>
            <a:miter lim="800000"/>
            <a:headEnd/>
            <a:tailEnd/>
          </a:ln>
        </p:spPr>
        <p:txBody>
          <a:bodyPr>
            <a:prstTxWarp prst="textNoShape">
              <a:avLst/>
            </a:prstTxWarp>
            <a:spAutoFit/>
          </a:bodyPr>
          <a:lstStyle/>
          <a:p>
            <a:r>
              <a:rPr lang="en-CA" sz="1400"/>
              <a:t>ld Z,Y,X,W…</a:t>
            </a:r>
          </a:p>
        </p:txBody>
      </p:sp>
      <p:sp>
        <p:nvSpPr>
          <p:cNvPr id="79" name="Rectangle 78"/>
          <p:cNvSpPr>
            <a:spLocks noChangeArrowheads="1"/>
          </p:cNvSpPr>
          <p:nvPr/>
        </p:nvSpPr>
        <p:spPr bwMode="auto">
          <a:xfrm>
            <a:off x="2039938" y="2957513"/>
            <a:ext cx="1008062" cy="290512"/>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80" name="Rectangle 79"/>
          <p:cNvSpPr>
            <a:spLocks noChangeArrowheads="1"/>
          </p:cNvSpPr>
          <p:nvPr/>
        </p:nvSpPr>
        <p:spPr bwMode="auto">
          <a:xfrm>
            <a:off x="4719638" y="2579689"/>
            <a:ext cx="1231900" cy="763587"/>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81" name="Rectangle 80"/>
          <p:cNvSpPr>
            <a:spLocks noChangeArrowheads="1"/>
          </p:cNvSpPr>
          <p:nvPr/>
        </p:nvSpPr>
        <p:spPr bwMode="auto">
          <a:xfrm>
            <a:off x="5395914" y="4383089"/>
            <a:ext cx="288925" cy="858837"/>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82" name="Rectangle 81"/>
          <p:cNvSpPr>
            <a:spLocks noChangeArrowheads="1"/>
          </p:cNvSpPr>
          <p:nvPr/>
        </p:nvSpPr>
        <p:spPr bwMode="auto">
          <a:xfrm>
            <a:off x="5405439" y="3429001"/>
            <a:ext cx="287337" cy="917575"/>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83" name="Rectangle 82"/>
          <p:cNvSpPr>
            <a:spLocks noChangeArrowheads="1"/>
          </p:cNvSpPr>
          <p:nvPr/>
        </p:nvSpPr>
        <p:spPr bwMode="auto">
          <a:xfrm>
            <a:off x="3579813" y="3017839"/>
            <a:ext cx="976312" cy="307975"/>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85" name="Rectangle 84"/>
          <p:cNvSpPr>
            <a:spLocks noChangeArrowheads="1"/>
          </p:cNvSpPr>
          <p:nvPr/>
        </p:nvSpPr>
        <p:spPr bwMode="auto">
          <a:xfrm>
            <a:off x="6613525" y="3786189"/>
            <a:ext cx="1138238" cy="307975"/>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87" name="TextBox 86"/>
          <p:cNvSpPr txBox="1">
            <a:spLocks noChangeArrowheads="1"/>
          </p:cNvSpPr>
          <p:nvPr/>
        </p:nvSpPr>
        <p:spPr bwMode="auto">
          <a:xfrm>
            <a:off x="1612901" y="2355850"/>
            <a:ext cx="900113" cy="369888"/>
          </a:xfrm>
          <a:prstGeom prst="rect">
            <a:avLst/>
          </a:prstGeom>
          <a:noFill/>
          <a:ln w="9525">
            <a:noFill/>
            <a:miter lim="800000"/>
            <a:headEnd/>
            <a:tailEnd/>
          </a:ln>
        </p:spPr>
        <p:txBody>
          <a:bodyPr>
            <a:prstTxWarp prst="textNoShape">
              <a:avLst/>
            </a:prstTxWarp>
            <a:spAutoFit/>
          </a:bodyPr>
          <a:lstStyle/>
          <a:p>
            <a:r>
              <a:rPr lang="en-CA"/>
              <a:t>Wave</a:t>
            </a:r>
            <a:r>
              <a:rPr lang="en-CA" baseline="-25000"/>
              <a:t>0</a:t>
            </a:r>
          </a:p>
        </p:txBody>
      </p:sp>
      <p:sp>
        <p:nvSpPr>
          <p:cNvPr id="88" name="TextBox 87"/>
          <p:cNvSpPr txBox="1">
            <a:spLocks noChangeArrowheads="1"/>
          </p:cNvSpPr>
          <p:nvPr/>
        </p:nvSpPr>
        <p:spPr bwMode="auto">
          <a:xfrm>
            <a:off x="3157538" y="2355850"/>
            <a:ext cx="900112" cy="369888"/>
          </a:xfrm>
          <a:prstGeom prst="rect">
            <a:avLst/>
          </a:prstGeom>
          <a:noFill/>
          <a:ln w="9525">
            <a:noFill/>
            <a:miter lim="800000"/>
            <a:headEnd/>
            <a:tailEnd/>
          </a:ln>
        </p:spPr>
        <p:txBody>
          <a:bodyPr>
            <a:prstTxWarp prst="textNoShape">
              <a:avLst/>
            </a:prstTxWarp>
            <a:spAutoFit/>
          </a:bodyPr>
          <a:lstStyle/>
          <a:p>
            <a:r>
              <a:rPr lang="en-CA"/>
              <a:t>Wave</a:t>
            </a:r>
            <a:r>
              <a:rPr lang="en-CA" baseline="-25000"/>
              <a:t>1</a:t>
            </a:r>
          </a:p>
        </p:txBody>
      </p:sp>
      <p:sp>
        <p:nvSpPr>
          <p:cNvPr id="89" name="TextBox 88"/>
          <p:cNvSpPr txBox="1">
            <a:spLocks noChangeArrowheads="1"/>
          </p:cNvSpPr>
          <p:nvPr/>
        </p:nvSpPr>
        <p:spPr bwMode="auto">
          <a:xfrm>
            <a:off x="6181726" y="2360614"/>
            <a:ext cx="900113" cy="369887"/>
          </a:xfrm>
          <a:prstGeom prst="rect">
            <a:avLst/>
          </a:prstGeom>
          <a:noFill/>
          <a:ln w="9525">
            <a:noFill/>
            <a:miter lim="800000"/>
            <a:headEnd/>
            <a:tailEnd/>
          </a:ln>
        </p:spPr>
        <p:txBody>
          <a:bodyPr>
            <a:prstTxWarp prst="textNoShape">
              <a:avLst/>
            </a:prstTxWarp>
            <a:spAutoFit/>
          </a:bodyPr>
          <a:lstStyle/>
          <a:p>
            <a:r>
              <a:rPr lang="en-CA"/>
              <a:t>Wave</a:t>
            </a:r>
            <a:r>
              <a:rPr lang="en-CA" baseline="-25000"/>
              <a:t>0</a:t>
            </a:r>
          </a:p>
        </p:txBody>
      </p:sp>
      <p:sp>
        <p:nvSpPr>
          <p:cNvPr id="90" name="TextBox 89"/>
          <p:cNvSpPr txBox="1">
            <a:spLocks noChangeArrowheads="1"/>
          </p:cNvSpPr>
          <p:nvPr/>
        </p:nvSpPr>
        <p:spPr bwMode="auto">
          <a:xfrm>
            <a:off x="7518401" y="2395539"/>
            <a:ext cx="900113" cy="369887"/>
          </a:xfrm>
          <a:prstGeom prst="rect">
            <a:avLst/>
          </a:prstGeom>
          <a:noFill/>
          <a:ln w="9525">
            <a:noFill/>
            <a:miter lim="800000"/>
            <a:headEnd/>
            <a:tailEnd/>
          </a:ln>
        </p:spPr>
        <p:txBody>
          <a:bodyPr>
            <a:prstTxWarp prst="textNoShape">
              <a:avLst/>
            </a:prstTxWarp>
            <a:spAutoFit/>
          </a:bodyPr>
          <a:lstStyle/>
          <a:p>
            <a:r>
              <a:rPr lang="en-CA"/>
              <a:t>Wave</a:t>
            </a:r>
            <a:r>
              <a:rPr lang="en-CA" baseline="-25000"/>
              <a:t>1</a:t>
            </a:r>
          </a:p>
        </p:txBody>
      </p:sp>
      <p:sp>
        <p:nvSpPr>
          <p:cNvPr id="91" name="Rectangle 90"/>
          <p:cNvSpPr>
            <a:spLocks noChangeArrowheads="1"/>
          </p:cNvSpPr>
          <p:nvPr/>
        </p:nvSpPr>
        <p:spPr bwMode="auto">
          <a:xfrm>
            <a:off x="6584951" y="3049589"/>
            <a:ext cx="1139825" cy="306387"/>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92" name="Rectangle 91"/>
          <p:cNvSpPr>
            <a:spLocks noChangeArrowheads="1"/>
          </p:cNvSpPr>
          <p:nvPr/>
        </p:nvSpPr>
        <p:spPr bwMode="auto">
          <a:xfrm>
            <a:off x="8975725" y="2586038"/>
            <a:ext cx="1296988" cy="762000"/>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95" name="Rectangle 94"/>
          <p:cNvSpPr>
            <a:spLocks noChangeArrowheads="1"/>
          </p:cNvSpPr>
          <p:nvPr/>
        </p:nvSpPr>
        <p:spPr bwMode="auto">
          <a:xfrm>
            <a:off x="9677401" y="4211639"/>
            <a:ext cx="390525" cy="892175"/>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96" name="Rectangle 95"/>
          <p:cNvSpPr>
            <a:spLocks noChangeArrowheads="1"/>
          </p:cNvSpPr>
          <p:nvPr/>
        </p:nvSpPr>
        <p:spPr bwMode="auto">
          <a:xfrm>
            <a:off x="9667876" y="3357564"/>
            <a:ext cx="390525" cy="833437"/>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75" name="TextBox 74"/>
          <p:cNvSpPr txBox="1">
            <a:spLocks noChangeArrowheads="1"/>
          </p:cNvSpPr>
          <p:nvPr/>
        </p:nvSpPr>
        <p:spPr bwMode="auto">
          <a:xfrm>
            <a:off x="6621463" y="3806826"/>
            <a:ext cx="1193800" cy="307975"/>
          </a:xfrm>
          <a:prstGeom prst="rect">
            <a:avLst/>
          </a:prstGeom>
          <a:noFill/>
          <a:ln w="9525">
            <a:noFill/>
            <a:miter lim="800000"/>
            <a:headEnd/>
            <a:tailEnd/>
          </a:ln>
        </p:spPr>
        <p:txBody>
          <a:bodyPr>
            <a:prstTxWarp prst="textNoShape">
              <a:avLst/>
            </a:prstTxWarp>
            <a:spAutoFit/>
          </a:bodyPr>
          <a:lstStyle/>
          <a:p>
            <a:r>
              <a:rPr lang="en-CA" sz="1400"/>
              <a:t>ld A,B,C,D…</a:t>
            </a:r>
          </a:p>
        </p:txBody>
      </p:sp>
      <p:sp>
        <p:nvSpPr>
          <p:cNvPr id="4" name="Multiply 3"/>
          <p:cNvSpPr>
            <a:spLocks/>
          </p:cNvSpPr>
          <p:nvPr/>
        </p:nvSpPr>
        <p:spPr bwMode="auto">
          <a:xfrm>
            <a:off x="2381251" y="3217864"/>
            <a:ext cx="646113" cy="611187"/>
          </a:xfrm>
          <a:custGeom>
            <a:avLst/>
            <a:gdLst>
              <a:gd name="T0" fmla="*/ 105890 w 646649"/>
              <a:gd name="T1" fmla="*/ 199138 h 611573"/>
              <a:gd name="T2" fmla="*/ 204728 w 646649"/>
              <a:gd name="T3" fmla="*/ 94631 h 611573"/>
              <a:gd name="T4" fmla="*/ 323325 w 646649"/>
              <a:gd name="T5" fmla="*/ 206795 h 611573"/>
              <a:gd name="T6" fmla="*/ 441921 w 646649"/>
              <a:gd name="T7" fmla="*/ 94631 h 611573"/>
              <a:gd name="T8" fmla="*/ 540759 w 646649"/>
              <a:gd name="T9" fmla="*/ 199138 h 611573"/>
              <a:gd name="T10" fmla="*/ 427994 w 646649"/>
              <a:gd name="T11" fmla="*/ 305787 h 611573"/>
              <a:gd name="T12" fmla="*/ 540759 w 646649"/>
              <a:gd name="T13" fmla="*/ 412435 h 611573"/>
              <a:gd name="T14" fmla="*/ 441921 w 646649"/>
              <a:gd name="T15" fmla="*/ 516942 h 611573"/>
              <a:gd name="T16" fmla="*/ 323325 w 646649"/>
              <a:gd name="T17" fmla="*/ 404778 h 611573"/>
              <a:gd name="T18" fmla="*/ 204728 w 646649"/>
              <a:gd name="T19" fmla="*/ 516942 h 611573"/>
              <a:gd name="T20" fmla="*/ 105890 w 646649"/>
              <a:gd name="T21" fmla="*/ 412435 h 611573"/>
              <a:gd name="T22" fmla="*/ 218655 w 646649"/>
              <a:gd name="T23" fmla="*/ 305787 h 611573"/>
              <a:gd name="T24" fmla="*/ 105890 w 646649"/>
              <a:gd name="T25" fmla="*/ 199138 h 6115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6649" h="611573">
                <a:moveTo>
                  <a:pt x="105890" y="199138"/>
                </a:moveTo>
                <a:lnTo>
                  <a:pt x="204728" y="94631"/>
                </a:lnTo>
                <a:lnTo>
                  <a:pt x="323325" y="206795"/>
                </a:lnTo>
                <a:lnTo>
                  <a:pt x="441921" y="94631"/>
                </a:lnTo>
                <a:lnTo>
                  <a:pt x="540759" y="199138"/>
                </a:lnTo>
                <a:lnTo>
                  <a:pt x="427994" y="305787"/>
                </a:lnTo>
                <a:lnTo>
                  <a:pt x="540759" y="412435"/>
                </a:lnTo>
                <a:lnTo>
                  <a:pt x="441921" y="516942"/>
                </a:lnTo>
                <a:lnTo>
                  <a:pt x="323325" y="404778"/>
                </a:lnTo>
                <a:lnTo>
                  <a:pt x="204728" y="516942"/>
                </a:lnTo>
                <a:lnTo>
                  <a:pt x="105890" y="412435"/>
                </a:lnTo>
                <a:lnTo>
                  <a:pt x="218655" y="305787"/>
                </a:lnTo>
                <a:lnTo>
                  <a:pt x="105890" y="199138"/>
                </a:lnTo>
                <a:close/>
              </a:path>
            </a:pathLst>
          </a:custGeom>
          <a:solidFill>
            <a:srgbClr val="FF0000"/>
          </a:solidFill>
          <a:ln w="9525" cap="flat" cmpd="sng">
            <a:solidFill>
              <a:srgbClr val="001F40"/>
            </a:solidFill>
            <a:prstDash val="solid"/>
            <a:round/>
            <a:headEnd/>
            <a:tailEnd/>
          </a:ln>
          <a:effectLst>
            <a:outerShdw blurRad="40000" dist="23000" dir="5400000" rotWithShape="0">
              <a:srgbClr val="000000">
                <a:alpha val="34999"/>
              </a:srgbClr>
            </a:outerShdw>
          </a:effectLst>
        </p:spPr>
        <p:txBody>
          <a:bodyPr anchor="ctr">
            <a:prstTxWarp prst="textNoShape">
              <a:avLst/>
            </a:prstTxWarp>
          </a:bodyPr>
          <a:lstStyle/>
          <a:p>
            <a:pPr>
              <a:defRPr/>
            </a:pPr>
            <a:endParaRPr lang="en-US">
              <a:latin typeface="Arial" pitchFamily="-84" charset="0"/>
              <a:ea typeface="ＭＳ Ｐゴシック" pitchFamily="-84" charset="-128"/>
              <a:cs typeface="ＭＳ Ｐゴシック" pitchFamily="-84" charset="-128"/>
            </a:endParaRPr>
          </a:p>
        </p:txBody>
      </p:sp>
      <p:sp>
        <p:nvSpPr>
          <p:cNvPr id="56" name="Multiply 55"/>
          <p:cNvSpPr>
            <a:spLocks/>
          </p:cNvSpPr>
          <p:nvPr/>
        </p:nvSpPr>
        <p:spPr bwMode="auto">
          <a:xfrm>
            <a:off x="6831013" y="3284539"/>
            <a:ext cx="647700" cy="611187"/>
          </a:xfrm>
          <a:custGeom>
            <a:avLst/>
            <a:gdLst>
              <a:gd name="T0" fmla="*/ 105890 w 646649"/>
              <a:gd name="T1" fmla="*/ 199138 h 611573"/>
              <a:gd name="T2" fmla="*/ 204728 w 646649"/>
              <a:gd name="T3" fmla="*/ 94631 h 611573"/>
              <a:gd name="T4" fmla="*/ 323325 w 646649"/>
              <a:gd name="T5" fmla="*/ 206795 h 611573"/>
              <a:gd name="T6" fmla="*/ 441921 w 646649"/>
              <a:gd name="T7" fmla="*/ 94631 h 611573"/>
              <a:gd name="T8" fmla="*/ 540759 w 646649"/>
              <a:gd name="T9" fmla="*/ 199138 h 611573"/>
              <a:gd name="T10" fmla="*/ 427994 w 646649"/>
              <a:gd name="T11" fmla="*/ 305787 h 611573"/>
              <a:gd name="T12" fmla="*/ 540759 w 646649"/>
              <a:gd name="T13" fmla="*/ 412435 h 611573"/>
              <a:gd name="T14" fmla="*/ 441921 w 646649"/>
              <a:gd name="T15" fmla="*/ 516942 h 611573"/>
              <a:gd name="T16" fmla="*/ 323325 w 646649"/>
              <a:gd name="T17" fmla="*/ 404778 h 611573"/>
              <a:gd name="T18" fmla="*/ 204728 w 646649"/>
              <a:gd name="T19" fmla="*/ 516942 h 611573"/>
              <a:gd name="T20" fmla="*/ 105890 w 646649"/>
              <a:gd name="T21" fmla="*/ 412435 h 611573"/>
              <a:gd name="T22" fmla="*/ 218655 w 646649"/>
              <a:gd name="T23" fmla="*/ 305787 h 611573"/>
              <a:gd name="T24" fmla="*/ 105890 w 646649"/>
              <a:gd name="T25" fmla="*/ 199138 h 6115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6649" h="611573">
                <a:moveTo>
                  <a:pt x="105890" y="199138"/>
                </a:moveTo>
                <a:lnTo>
                  <a:pt x="204728" y="94631"/>
                </a:lnTo>
                <a:lnTo>
                  <a:pt x="323325" y="206795"/>
                </a:lnTo>
                <a:lnTo>
                  <a:pt x="441921" y="94631"/>
                </a:lnTo>
                <a:lnTo>
                  <a:pt x="540759" y="199138"/>
                </a:lnTo>
                <a:lnTo>
                  <a:pt x="427994" y="305787"/>
                </a:lnTo>
                <a:lnTo>
                  <a:pt x="540759" y="412435"/>
                </a:lnTo>
                <a:lnTo>
                  <a:pt x="441921" y="516942"/>
                </a:lnTo>
                <a:lnTo>
                  <a:pt x="323325" y="404778"/>
                </a:lnTo>
                <a:lnTo>
                  <a:pt x="204728" y="516942"/>
                </a:lnTo>
                <a:lnTo>
                  <a:pt x="105890" y="412435"/>
                </a:lnTo>
                <a:lnTo>
                  <a:pt x="218655" y="305787"/>
                </a:lnTo>
                <a:lnTo>
                  <a:pt x="105890" y="199138"/>
                </a:lnTo>
                <a:close/>
              </a:path>
            </a:pathLst>
          </a:custGeom>
          <a:solidFill>
            <a:srgbClr val="FF0000"/>
          </a:solidFill>
          <a:ln w="9525" cap="flat" cmpd="sng">
            <a:solidFill>
              <a:srgbClr val="001F40"/>
            </a:solidFill>
            <a:prstDash val="solid"/>
            <a:round/>
            <a:headEnd/>
            <a:tailEnd/>
          </a:ln>
          <a:effectLst>
            <a:outerShdw blurRad="40000" dist="23000" dir="5400000" rotWithShape="0">
              <a:srgbClr val="000000">
                <a:alpha val="34999"/>
              </a:srgbClr>
            </a:outerShdw>
          </a:effectLst>
        </p:spPr>
        <p:txBody>
          <a:bodyPr anchor="ctr">
            <a:prstTxWarp prst="textNoShape">
              <a:avLst/>
            </a:prstTxWarp>
          </a:bodyPr>
          <a:lstStyle/>
          <a:p>
            <a:pPr>
              <a:defRPr/>
            </a:pPr>
            <a:endParaRPr lang="en-US">
              <a:latin typeface="Arial" pitchFamily="-84" charset="0"/>
              <a:ea typeface="ＭＳ Ｐゴシック" pitchFamily="-84" charset="-128"/>
              <a:cs typeface="ＭＳ Ｐゴシック" pitchFamily="-84" charset="-128"/>
            </a:endParaRPr>
          </a:p>
        </p:txBody>
      </p:sp>
      <p:sp>
        <p:nvSpPr>
          <p:cNvPr id="58" name="Rectangle 57"/>
          <p:cNvSpPr>
            <a:spLocks noChangeArrowheads="1"/>
          </p:cNvSpPr>
          <p:nvPr/>
        </p:nvSpPr>
        <p:spPr bwMode="auto">
          <a:xfrm>
            <a:off x="7038976" y="3406776"/>
            <a:ext cx="231775" cy="327025"/>
          </a:xfrm>
          <a:prstGeom prst="rect">
            <a:avLst/>
          </a:prstGeom>
          <a:noFill/>
          <a:ln w="19050">
            <a:solidFill>
              <a:srgbClr val="FF000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CA">
              <a:solidFill>
                <a:srgbClr val="FFFFFF"/>
              </a:solidFill>
              <a:latin typeface="Arial" pitchFamily="-84" charset="0"/>
              <a:ea typeface="ＭＳ Ｐゴシック" pitchFamily="-100" charset="-128"/>
              <a:cs typeface="ＭＳ Ｐゴシック" pitchFamily="-100" charset="-128"/>
            </a:endParaRPr>
          </a:p>
        </p:txBody>
      </p:sp>
      <p:sp>
        <p:nvSpPr>
          <p:cNvPr id="47" name="Slide Number Placeholder 46"/>
          <p:cNvSpPr>
            <a:spLocks noGrp="1"/>
          </p:cNvSpPr>
          <p:nvPr>
            <p:ph type="sldNum" sz="quarter" idx="12"/>
          </p:nvPr>
        </p:nvSpPr>
        <p:spPr/>
        <p:txBody>
          <a:bodyPr/>
          <a:lstStyle/>
          <a:p>
            <a:fld id="{F23EC47D-D5CA-A042-A8D0-C217E3EA6E2F}" type="slidenum">
              <a:rPr lang="en-US" smtClean="0"/>
              <a:t>38</a:t>
            </a:fld>
            <a:endParaRPr lang="en-US"/>
          </a:p>
        </p:txBody>
      </p:sp>
    </p:spTree>
    <p:extLst>
      <p:ext uri="{BB962C8B-B14F-4D97-AF65-F5344CB8AC3E}">
        <p14:creationId xmlns:p14="http://schemas.microsoft.com/office/powerpoint/2010/main" val="16509135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7"/>
                                        </p:tgtEl>
                                        <p:attrNameLst>
                                          <p:attrName>style.visibility</p:attrName>
                                        </p:attrNameLst>
                                      </p:cBhvr>
                                      <p:to>
                                        <p:strVal val="visible"/>
                                      </p:to>
                                    </p:set>
                                    <p:animEffect transition="in" filter="fade">
                                      <p:cBhvr>
                                        <p:cTn id="16" dur="500"/>
                                        <p:tgtEl>
                                          <p:spTgt spid="8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8"/>
                                        </p:tgtEl>
                                        <p:attrNameLst>
                                          <p:attrName>style.visibility</p:attrName>
                                        </p:attrNameLst>
                                      </p:cBhvr>
                                      <p:to>
                                        <p:strVal val="visible"/>
                                      </p:to>
                                    </p:set>
                                    <p:animEffect transition="in" filter="fade">
                                      <p:cBhvr>
                                        <p:cTn id="19" dur="500"/>
                                        <p:tgtEl>
                                          <p:spTgt spid="88"/>
                                        </p:tgtEl>
                                      </p:cBhvr>
                                    </p:animEffect>
                                  </p:childTnLst>
                                </p:cTn>
                              </p:par>
                              <p:par>
                                <p:cTn id="20" presetID="10"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par>
                                <p:cTn id="26" presetID="10"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9"/>
                                        </p:tgtEl>
                                        <p:attrNameLst>
                                          <p:attrName>style.visibility</p:attrName>
                                        </p:attrNameLst>
                                      </p:cBhvr>
                                      <p:to>
                                        <p:strVal val="visible"/>
                                      </p:to>
                                    </p:set>
                                    <p:animEffect transition="in" filter="fade">
                                      <p:cBhvr>
                                        <p:cTn id="39" dur="500"/>
                                        <p:tgtEl>
                                          <p:spTgt spid="7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1"/>
                                        </p:tgtEl>
                                        <p:attrNameLst>
                                          <p:attrName>style.visibility</p:attrName>
                                        </p:attrNameLst>
                                      </p:cBhvr>
                                      <p:to>
                                        <p:strVal val="visible"/>
                                      </p:to>
                                    </p:set>
                                    <p:animEffect transition="in" filter="fade">
                                      <p:cBhvr>
                                        <p:cTn id="42" dur="500"/>
                                        <p:tgtEl>
                                          <p:spTgt spid="8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53"/>
                                        </p:tgtEl>
                                        <p:attrNameLst>
                                          <p:attrName>style.visibility</p:attrName>
                                        </p:attrNameLst>
                                      </p:cBhvr>
                                      <p:to>
                                        <p:strVal val="visible"/>
                                      </p:to>
                                    </p:set>
                                    <p:animEffect transition="in" filter="fade">
                                      <p:cBhvr>
                                        <p:cTn id="45" dur="500"/>
                                        <p:tgtEl>
                                          <p:spTgt spid="5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80"/>
                                        </p:tgtEl>
                                        <p:attrNameLst>
                                          <p:attrName>style.visibility</p:attrName>
                                        </p:attrNameLst>
                                      </p:cBhvr>
                                      <p:to>
                                        <p:strVal val="visible"/>
                                      </p:to>
                                    </p:set>
                                    <p:animEffect transition="in" filter="fade">
                                      <p:cBhvr>
                                        <p:cTn id="48" dur="500"/>
                                        <p:tgtEl>
                                          <p:spTgt spid="80"/>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1"/>
                                        </p:tgtEl>
                                        <p:attrNameLst>
                                          <p:attrName>style.visibility</p:attrName>
                                        </p:attrNameLst>
                                      </p:cBhvr>
                                      <p:to>
                                        <p:strVal val="visible"/>
                                      </p:to>
                                    </p:set>
                                    <p:animEffect transition="in" filter="fade">
                                      <p:cBhvr>
                                        <p:cTn id="58" dur="500"/>
                                        <p:tgtEl>
                                          <p:spTgt spid="61"/>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83"/>
                                        </p:tgtEl>
                                        <p:attrNameLst>
                                          <p:attrName>style.visibility</p:attrName>
                                        </p:attrNameLst>
                                      </p:cBhvr>
                                      <p:to>
                                        <p:strVal val="visible"/>
                                      </p:to>
                                    </p:set>
                                    <p:animEffect transition="in" filter="fade">
                                      <p:cBhvr>
                                        <p:cTn id="61" dur="500"/>
                                        <p:tgtEl>
                                          <p:spTgt spid="8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82"/>
                                        </p:tgtEl>
                                        <p:attrNameLst>
                                          <p:attrName>style.visibility</p:attrName>
                                        </p:attrNameLst>
                                      </p:cBhvr>
                                      <p:to>
                                        <p:strVal val="visible"/>
                                      </p:to>
                                    </p:set>
                                    <p:animEffect transition="in" filter="fade">
                                      <p:cBhvr>
                                        <p:cTn id="64" dur="500"/>
                                        <p:tgtEl>
                                          <p:spTgt spid="8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7"/>
                                        </p:tgtEl>
                                        <p:attrNameLst>
                                          <p:attrName>style.visibility</p:attrName>
                                        </p:attrNameLst>
                                      </p:cBhvr>
                                      <p:to>
                                        <p:strVal val="visible"/>
                                      </p:to>
                                    </p:set>
                                    <p:animEffect transition="in" filter="fade">
                                      <p:cBhvr>
                                        <p:cTn id="67" dur="500"/>
                                        <p:tgtEl>
                                          <p:spTgt spid="5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59"/>
                                        </p:tgtEl>
                                        <p:attrNameLst>
                                          <p:attrName>style.visibility</p:attrName>
                                        </p:attrNameLst>
                                      </p:cBhvr>
                                      <p:to>
                                        <p:strVal val="visible"/>
                                      </p:to>
                                    </p:set>
                                    <p:animEffect transition="in" filter="fade">
                                      <p:cBhvr>
                                        <p:cTn id="72" dur="500"/>
                                        <p:tgtEl>
                                          <p:spTgt spid="59"/>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55"/>
                                        </p:tgtEl>
                                        <p:attrNameLst>
                                          <p:attrName>style.visibility</p:attrName>
                                        </p:attrNameLst>
                                      </p:cBhvr>
                                      <p:to>
                                        <p:strVal val="visible"/>
                                      </p:to>
                                    </p:set>
                                    <p:animEffect transition="in" filter="fade">
                                      <p:cBhvr>
                                        <p:cTn id="75" dur="500"/>
                                        <p:tgtEl>
                                          <p:spTgt spid="5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par>
                                <p:cTn id="81" presetID="10" presetClass="entr" presetSubtype="0" fill="hold" nodeType="withEffect">
                                  <p:stCondLst>
                                    <p:cond delay="0"/>
                                  </p:stCondLst>
                                  <p:childTnLst>
                                    <p:set>
                                      <p:cBhvr>
                                        <p:cTn id="82" dur="1" fill="hold">
                                          <p:stCondLst>
                                            <p:cond delay="0"/>
                                          </p:stCondLst>
                                        </p:cTn>
                                        <p:tgtEl>
                                          <p:spTgt spid="90"/>
                                        </p:tgtEl>
                                        <p:attrNameLst>
                                          <p:attrName>style.visibility</p:attrName>
                                        </p:attrNameLst>
                                      </p:cBhvr>
                                      <p:to>
                                        <p:strVal val="visible"/>
                                      </p:to>
                                    </p:set>
                                    <p:animEffect transition="in" filter="fade">
                                      <p:cBhvr>
                                        <p:cTn id="83" dur="500"/>
                                        <p:tgtEl>
                                          <p:spTgt spid="90"/>
                                        </p:tgtEl>
                                      </p:cBhvr>
                                    </p:animEffect>
                                  </p:childTnLst>
                                </p:cTn>
                              </p:par>
                              <p:par>
                                <p:cTn id="84" presetID="10" presetClass="entr" presetSubtype="0" fill="hold" nodeType="withEffect">
                                  <p:stCondLst>
                                    <p:cond delay="0"/>
                                  </p:stCondLst>
                                  <p:childTnLst>
                                    <p:set>
                                      <p:cBhvr>
                                        <p:cTn id="85" dur="1" fill="hold">
                                          <p:stCondLst>
                                            <p:cond delay="0"/>
                                          </p:stCondLst>
                                        </p:cTn>
                                        <p:tgtEl>
                                          <p:spTgt spid="65"/>
                                        </p:tgtEl>
                                        <p:attrNameLst>
                                          <p:attrName>style.visibility</p:attrName>
                                        </p:attrNameLst>
                                      </p:cBhvr>
                                      <p:to>
                                        <p:strVal val="visible"/>
                                      </p:to>
                                    </p:set>
                                    <p:animEffect transition="in" filter="fade">
                                      <p:cBhvr>
                                        <p:cTn id="86" dur="500"/>
                                        <p:tgtEl>
                                          <p:spTgt spid="65"/>
                                        </p:tgtEl>
                                      </p:cBhvr>
                                    </p:animEffect>
                                  </p:childTnLst>
                                </p:cTn>
                              </p:par>
                              <p:par>
                                <p:cTn id="87" presetID="10" presetClass="entr" presetSubtype="0" fill="hold" nodeType="withEffect">
                                  <p:stCondLst>
                                    <p:cond delay="0"/>
                                  </p:stCondLst>
                                  <p:childTnLst>
                                    <p:set>
                                      <p:cBhvr>
                                        <p:cTn id="88" dur="1" fill="hold">
                                          <p:stCondLst>
                                            <p:cond delay="0"/>
                                          </p:stCondLst>
                                        </p:cTn>
                                        <p:tgtEl>
                                          <p:spTgt spid="33"/>
                                        </p:tgtEl>
                                        <p:attrNameLst>
                                          <p:attrName>style.visibility</p:attrName>
                                        </p:attrNameLst>
                                      </p:cBhvr>
                                      <p:to>
                                        <p:strVal val="visible"/>
                                      </p:to>
                                    </p:set>
                                    <p:animEffect transition="in" filter="fade">
                                      <p:cBhvr>
                                        <p:cTn id="89" dur="500"/>
                                        <p:tgtEl>
                                          <p:spTgt spid="33"/>
                                        </p:tgtEl>
                                      </p:cBhvr>
                                    </p:animEffect>
                                  </p:childTnLst>
                                </p:cTn>
                              </p:par>
                              <p:par>
                                <p:cTn id="90" presetID="10" presetClass="entr" presetSubtype="0" fill="hold" nodeType="withEffect">
                                  <p:stCondLst>
                                    <p:cond delay="0"/>
                                  </p:stCondLst>
                                  <p:childTnLst>
                                    <p:set>
                                      <p:cBhvr>
                                        <p:cTn id="91" dur="1" fill="hold">
                                          <p:stCondLst>
                                            <p:cond delay="0"/>
                                          </p:stCondLst>
                                        </p:cTn>
                                        <p:tgtEl>
                                          <p:spTgt spid="89"/>
                                        </p:tgtEl>
                                        <p:attrNameLst>
                                          <p:attrName>style.visibility</p:attrName>
                                        </p:attrNameLst>
                                      </p:cBhvr>
                                      <p:to>
                                        <p:strVal val="visible"/>
                                      </p:to>
                                    </p:set>
                                    <p:animEffect transition="in" filter="fade">
                                      <p:cBhvr>
                                        <p:cTn id="92" dur="500"/>
                                        <p:tgtEl>
                                          <p:spTgt spid="89"/>
                                        </p:tgtEl>
                                      </p:cBhvr>
                                    </p:animEffect>
                                  </p:childTnLst>
                                </p:cTn>
                              </p:par>
                              <p:par>
                                <p:cTn id="93" presetID="10" presetClass="entr" presetSubtype="0" fill="hold" nodeType="with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fade">
                                      <p:cBhvr>
                                        <p:cTn id="95" dur="500"/>
                                        <p:tgtEl>
                                          <p:spTgt spid="38"/>
                                        </p:tgtEl>
                                      </p:cBhvr>
                                    </p:animEffect>
                                  </p:childTnLst>
                                </p:cTn>
                              </p:par>
                              <p:par>
                                <p:cTn id="96" presetID="10" presetClass="entr" presetSubtype="0" fill="hold" nodeType="withEffect">
                                  <p:stCondLst>
                                    <p:cond delay="0"/>
                                  </p:stCondLst>
                                  <p:childTnLst>
                                    <p:set>
                                      <p:cBhvr>
                                        <p:cTn id="97" dur="1" fill="hold">
                                          <p:stCondLst>
                                            <p:cond delay="0"/>
                                          </p:stCondLst>
                                        </p:cTn>
                                        <p:tgtEl>
                                          <p:spTgt spid="64"/>
                                        </p:tgtEl>
                                        <p:attrNameLst>
                                          <p:attrName>style.visibility</p:attrName>
                                        </p:attrNameLst>
                                      </p:cBhvr>
                                      <p:to>
                                        <p:strVal val="visible"/>
                                      </p:to>
                                    </p:set>
                                    <p:animEffect transition="in" filter="fade">
                                      <p:cBhvr>
                                        <p:cTn id="98" dur="500"/>
                                        <p:tgtEl>
                                          <p:spTgt spid="64"/>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20"/>
                                        </p:tgtEl>
                                        <p:attrNameLst>
                                          <p:attrName>style.visibility</p:attrName>
                                        </p:attrNameLst>
                                      </p:cBhvr>
                                      <p:to>
                                        <p:strVal val="visible"/>
                                      </p:to>
                                    </p:set>
                                    <p:animEffect transition="in" filter="fade">
                                      <p:cBhvr>
                                        <p:cTn id="103" dur="500"/>
                                        <p:tgtEl>
                                          <p:spTgt spid="20"/>
                                        </p:tgtEl>
                                      </p:cBhvr>
                                    </p:animEffec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grpId="0" nodeType="clickEffect">
                                  <p:stCondLst>
                                    <p:cond delay="0"/>
                                  </p:stCondLst>
                                  <p:childTnLst>
                                    <p:set>
                                      <p:cBhvr>
                                        <p:cTn id="107" dur="1" fill="hold">
                                          <p:stCondLst>
                                            <p:cond delay="0"/>
                                          </p:stCondLst>
                                        </p:cTn>
                                        <p:tgtEl>
                                          <p:spTgt spid="172034">
                                            <p:txEl>
                                              <p:pRg st="0" end="0"/>
                                            </p:txEl>
                                          </p:spTgt>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45"/>
                                        </p:tgtEl>
                                        <p:attrNameLst>
                                          <p:attrName>style.visibility</p:attrName>
                                        </p:attrNameLst>
                                      </p:cBhvr>
                                      <p:to>
                                        <p:strVal val="visible"/>
                                      </p:to>
                                    </p:set>
                                    <p:animEffect transition="in" filter="fade">
                                      <p:cBhvr>
                                        <p:cTn id="112" dur="500"/>
                                        <p:tgtEl>
                                          <p:spTgt spid="45"/>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69"/>
                                        </p:tgtEl>
                                        <p:attrNameLst>
                                          <p:attrName>style.visibility</p:attrName>
                                        </p:attrNameLst>
                                      </p:cBhvr>
                                      <p:to>
                                        <p:strVal val="visible"/>
                                      </p:to>
                                    </p:set>
                                    <p:animEffect transition="in" filter="fade">
                                      <p:cBhvr>
                                        <p:cTn id="117" dur="500"/>
                                        <p:tgtEl>
                                          <p:spTgt spid="69"/>
                                        </p:tgtEl>
                                      </p:cBhvr>
                                    </p:animEffect>
                                  </p:childTnLst>
                                </p:cTn>
                              </p:par>
                              <p:par>
                                <p:cTn id="118" presetID="10" presetClass="entr" presetSubtype="0" fill="hold" grpId="0" nodeType="withEffect">
                                  <p:stCondLst>
                                    <p:cond delay="0"/>
                                  </p:stCondLst>
                                  <p:childTnLst>
                                    <p:set>
                                      <p:cBhvr>
                                        <p:cTn id="119" dur="1" fill="hold">
                                          <p:stCondLst>
                                            <p:cond delay="0"/>
                                          </p:stCondLst>
                                        </p:cTn>
                                        <p:tgtEl>
                                          <p:spTgt spid="91"/>
                                        </p:tgtEl>
                                        <p:attrNameLst>
                                          <p:attrName>style.visibility</p:attrName>
                                        </p:attrNameLst>
                                      </p:cBhvr>
                                      <p:to>
                                        <p:strVal val="visible"/>
                                      </p:to>
                                    </p:set>
                                    <p:animEffect transition="in" filter="fade">
                                      <p:cBhvr>
                                        <p:cTn id="120" dur="500"/>
                                        <p:tgtEl>
                                          <p:spTgt spid="91"/>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92"/>
                                        </p:tgtEl>
                                        <p:attrNameLst>
                                          <p:attrName>style.visibility</p:attrName>
                                        </p:attrNameLst>
                                      </p:cBhvr>
                                      <p:to>
                                        <p:strVal val="visible"/>
                                      </p:to>
                                    </p:set>
                                    <p:animEffect transition="in" filter="fade">
                                      <p:cBhvr>
                                        <p:cTn id="123" dur="500"/>
                                        <p:tgtEl>
                                          <p:spTgt spid="92"/>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62"/>
                                        </p:tgtEl>
                                        <p:attrNameLst>
                                          <p:attrName>style.visibility</p:attrName>
                                        </p:attrNameLst>
                                      </p:cBhvr>
                                      <p:to>
                                        <p:strVal val="visible"/>
                                      </p:to>
                                    </p:set>
                                    <p:animEffect transition="in" filter="fade">
                                      <p:cBhvr>
                                        <p:cTn id="126" dur="500"/>
                                        <p:tgtEl>
                                          <p:spTgt spid="62"/>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95"/>
                                        </p:tgtEl>
                                        <p:attrNameLst>
                                          <p:attrName>style.visibility</p:attrName>
                                        </p:attrNameLst>
                                      </p:cBhvr>
                                      <p:to>
                                        <p:strVal val="visible"/>
                                      </p:to>
                                    </p:set>
                                    <p:animEffect transition="in" filter="fade">
                                      <p:cBhvr>
                                        <p:cTn id="129" dur="500"/>
                                        <p:tgtEl>
                                          <p:spTgt spid="95"/>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56"/>
                                        </p:tgtEl>
                                        <p:attrNameLst>
                                          <p:attrName>style.visibility</p:attrName>
                                        </p:attrNameLst>
                                      </p:cBhvr>
                                      <p:to>
                                        <p:strVal val="visible"/>
                                      </p:to>
                                    </p:set>
                                    <p:animEffect transition="in" filter="fade">
                                      <p:cBhvr>
                                        <p:cTn id="134" dur="500"/>
                                        <p:tgtEl>
                                          <p:spTgt spid="56"/>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72"/>
                                        </p:tgtEl>
                                        <p:attrNameLst>
                                          <p:attrName>style.visibility</p:attrName>
                                        </p:attrNameLst>
                                      </p:cBhvr>
                                      <p:to>
                                        <p:strVal val="visible"/>
                                      </p:to>
                                    </p:set>
                                    <p:animEffect transition="in" filter="fade">
                                      <p:cBhvr>
                                        <p:cTn id="139" dur="500"/>
                                        <p:tgtEl>
                                          <p:spTgt spid="72"/>
                                        </p:tgtEl>
                                      </p:cBhvr>
                                    </p:animEffect>
                                  </p:childTnLst>
                                </p:cTn>
                              </p:par>
                            </p:childTnLst>
                          </p:cTn>
                        </p:par>
                      </p:childTnLst>
                    </p:cTn>
                  </p:par>
                  <p:par>
                    <p:cTn id="140" fill="hold">
                      <p:stCondLst>
                        <p:cond delay="indefinite"/>
                      </p:stCondLst>
                      <p:childTnLst>
                        <p:par>
                          <p:cTn id="141" fill="hold">
                            <p:stCondLst>
                              <p:cond delay="0"/>
                            </p:stCondLst>
                            <p:childTnLst>
                              <p:par>
                                <p:cTn id="142" presetID="1" presetClass="exit" presetSubtype="0" fill="hold" grpId="1" nodeType="clickEffect">
                                  <p:stCondLst>
                                    <p:cond delay="0"/>
                                  </p:stCondLst>
                                  <p:childTnLst>
                                    <p:set>
                                      <p:cBhvr>
                                        <p:cTn id="143" dur="1" fill="hold">
                                          <p:stCondLst>
                                            <p:cond delay="0"/>
                                          </p:stCondLst>
                                        </p:cTn>
                                        <p:tgtEl>
                                          <p:spTgt spid="56"/>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70"/>
                                        </p:tgtEl>
                                        <p:attrNameLst>
                                          <p:attrName>style.visibility</p:attrName>
                                        </p:attrNameLst>
                                      </p:cBhvr>
                                      <p:to>
                                        <p:strVal val="visible"/>
                                      </p:to>
                                    </p:set>
                                    <p:animEffect transition="in" filter="fade">
                                      <p:cBhvr>
                                        <p:cTn id="148" dur="500"/>
                                        <p:tgtEl>
                                          <p:spTgt spid="70"/>
                                        </p:tgtEl>
                                      </p:cBhvr>
                                    </p:animEffect>
                                  </p:childTnLst>
                                </p:cTn>
                              </p:par>
                              <p:par>
                                <p:cTn id="149" presetID="10" presetClass="entr" presetSubtype="0" fill="hold" grpId="0" nodeType="withEffect">
                                  <p:stCondLst>
                                    <p:cond delay="0"/>
                                  </p:stCondLst>
                                  <p:childTnLst>
                                    <p:set>
                                      <p:cBhvr>
                                        <p:cTn id="150" dur="1" fill="hold">
                                          <p:stCondLst>
                                            <p:cond delay="0"/>
                                          </p:stCondLst>
                                        </p:cTn>
                                        <p:tgtEl>
                                          <p:spTgt spid="58"/>
                                        </p:tgtEl>
                                        <p:attrNameLst>
                                          <p:attrName>style.visibility</p:attrName>
                                        </p:attrNameLst>
                                      </p:cBhvr>
                                      <p:to>
                                        <p:strVal val="visible"/>
                                      </p:to>
                                    </p:set>
                                    <p:animEffect transition="in" filter="fade">
                                      <p:cBhvr>
                                        <p:cTn id="151" dur="500"/>
                                        <p:tgtEl>
                                          <p:spTgt spid="58"/>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ntr" presetSubtype="0" fill="hold" grpId="0" nodeType="clickEffect">
                                  <p:stCondLst>
                                    <p:cond delay="0"/>
                                  </p:stCondLst>
                                  <p:childTnLst>
                                    <p:set>
                                      <p:cBhvr>
                                        <p:cTn id="155" dur="1" fill="hold">
                                          <p:stCondLst>
                                            <p:cond delay="0"/>
                                          </p:stCondLst>
                                        </p:cTn>
                                        <p:tgtEl>
                                          <p:spTgt spid="75"/>
                                        </p:tgtEl>
                                        <p:attrNameLst>
                                          <p:attrName>style.visibility</p:attrName>
                                        </p:attrNameLst>
                                      </p:cBhvr>
                                      <p:to>
                                        <p:strVal val="visible"/>
                                      </p:to>
                                    </p:set>
                                    <p:animEffect transition="in" filter="fade">
                                      <p:cBhvr>
                                        <p:cTn id="156" dur="500"/>
                                        <p:tgtEl>
                                          <p:spTgt spid="75"/>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85"/>
                                        </p:tgtEl>
                                        <p:attrNameLst>
                                          <p:attrName>style.visibility</p:attrName>
                                        </p:attrNameLst>
                                      </p:cBhvr>
                                      <p:to>
                                        <p:strVal val="visible"/>
                                      </p:to>
                                    </p:set>
                                    <p:animEffect transition="in" filter="fade">
                                      <p:cBhvr>
                                        <p:cTn id="159" dur="500"/>
                                        <p:tgtEl>
                                          <p:spTgt spid="85"/>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96"/>
                                        </p:tgtEl>
                                        <p:attrNameLst>
                                          <p:attrName>style.visibility</p:attrName>
                                        </p:attrNameLst>
                                      </p:cBhvr>
                                      <p:to>
                                        <p:strVal val="visible"/>
                                      </p:to>
                                    </p:set>
                                    <p:animEffect transition="in" filter="fade">
                                      <p:cBhvr>
                                        <p:cTn id="162" dur="500"/>
                                        <p:tgtEl>
                                          <p:spTgt spid="96"/>
                                        </p:tgtEl>
                                      </p:cBhvr>
                                    </p:animEffect>
                                  </p:childTnLst>
                                </p:cTn>
                              </p:par>
                              <p:par>
                                <p:cTn id="163" presetID="10" presetClass="entr" presetSubtype="0" fill="hold" grpId="0" nodeType="withEffect">
                                  <p:stCondLst>
                                    <p:cond delay="0"/>
                                  </p:stCondLst>
                                  <p:childTnLst>
                                    <p:set>
                                      <p:cBhvr>
                                        <p:cTn id="164" dur="1" fill="hold">
                                          <p:stCondLst>
                                            <p:cond delay="0"/>
                                          </p:stCondLst>
                                        </p:cTn>
                                        <p:tgtEl>
                                          <p:spTgt spid="63"/>
                                        </p:tgtEl>
                                        <p:attrNameLst>
                                          <p:attrName>style.visibility</p:attrName>
                                        </p:attrNameLst>
                                      </p:cBhvr>
                                      <p:to>
                                        <p:strVal val="visible"/>
                                      </p:to>
                                    </p:set>
                                    <p:animEffect transition="in" filter="fade">
                                      <p:cBhvr>
                                        <p:cTn id="165"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4" grpId="0" build="p"/>
      <p:bldP spid="5" grpId="0" animBg="1"/>
      <p:bldP spid="10" grpId="0" animBg="1"/>
      <p:bldP spid="25" grpId="0"/>
      <p:bldP spid="45" grpId="0"/>
      <p:bldP spid="46" grpId="0"/>
      <p:bldP spid="53" grpId="0"/>
      <p:bldP spid="55" grpId="0"/>
      <p:bldP spid="57" grpId="0"/>
      <p:bldP spid="59" grpId="0"/>
      <p:bldP spid="61" grpId="0"/>
      <p:bldP spid="62" grpId="0"/>
      <p:bldP spid="63" grpId="0"/>
      <p:bldP spid="69" grpId="0"/>
      <p:bldP spid="70" grpId="0"/>
      <p:bldP spid="72" grpId="0"/>
      <p:bldP spid="79" grpId="0" animBg="1"/>
      <p:bldP spid="80" grpId="0" animBg="1"/>
      <p:bldP spid="81" grpId="0" animBg="1"/>
      <p:bldP spid="82" grpId="0" animBg="1"/>
      <p:bldP spid="83" grpId="0" animBg="1"/>
      <p:bldP spid="85" grpId="0" animBg="1"/>
      <p:bldP spid="87" grpId="0"/>
      <p:bldP spid="88" grpId="0"/>
      <p:bldP spid="91" grpId="0" animBg="1"/>
      <p:bldP spid="92" grpId="0" animBg="1"/>
      <p:bldP spid="95" grpId="0" animBg="1"/>
      <p:bldP spid="96" grpId="0" animBg="1"/>
      <p:bldP spid="75" grpId="0"/>
      <p:bldP spid="4" grpId="0" animBg="1"/>
      <p:bldP spid="56" grpId="0" animBg="1"/>
      <p:bldP spid="56" grpId="1" animBg="1"/>
      <p:bldP spid="5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ctagon 3"/>
          <p:cNvSpPr>
            <a:spLocks noChangeArrowheads="1"/>
          </p:cNvSpPr>
          <p:nvPr/>
        </p:nvSpPr>
        <p:spPr bwMode="auto">
          <a:xfrm>
            <a:off x="3509964" y="1412876"/>
            <a:ext cx="815975" cy="860425"/>
          </a:xfrm>
          <a:prstGeom prst="octagon">
            <a:avLst>
              <a:gd name="adj" fmla="val 29287"/>
            </a:avLst>
          </a:prstGeom>
          <a:solidFill>
            <a:srgbClr val="FF0000"/>
          </a:solidFill>
          <a:ln w="25400">
            <a:solidFill>
              <a:schemeClr val="bg1"/>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US">
              <a:solidFill>
                <a:srgbClr val="FFFFFF"/>
              </a:solidFill>
              <a:latin typeface="Arial" pitchFamily="-84" charset="0"/>
              <a:ea typeface="ＭＳ Ｐゴシック" pitchFamily="-100" charset="-128"/>
              <a:cs typeface="ＭＳ Ｐゴシック" pitchFamily="-100" charset="-128"/>
            </a:endParaRPr>
          </a:p>
        </p:txBody>
      </p:sp>
      <p:sp>
        <p:nvSpPr>
          <p:cNvPr id="5" name="Rectangle 4"/>
          <p:cNvSpPr>
            <a:spLocks noChangeArrowheads="1"/>
          </p:cNvSpPr>
          <p:nvPr/>
        </p:nvSpPr>
        <p:spPr bwMode="auto">
          <a:xfrm>
            <a:off x="1631951" y="3279775"/>
            <a:ext cx="5832475" cy="3462338"/>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Memory Unit</a:t>
            </a:r>
          </a:p>
        </p:txBody>
      </p:sp>
      <p:sp>
        <p:nvSpPr>
          <p:cNvPr id="6" name="Rectangle 5"/>
          <p:cNvSpPr>
            <a:spLocks noChangeArrowheads="1"/>
          </p:cNvSpPr>
          <p:nvPr/>
        </p:nvSpPr>
        <p:spPr bwMode="auto">
          <a:xfrm>
            <a:off x="1746251" y="3789364"/>
            <a:ext cx="3197225" cy="1576387"/>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prstTxWarp prst="textNoShape">
              <a:avLst/>
            </a:prstTxWarp>
          </a:bodyPr>
          <a:lstStyle/>
          <a:p>
            <a:pPr>
              <a:defRPr/>
            </a:pPr>
            <a:r>
              <a:rPr lang="en-US">
                <a:latin typeface="Arial" pitchFamily="-84" charset="0"/>
                <a:ea typeface="ＭＳ Ｐゴシック" pitchFamily="-100" charset="-128"/>
                <a:cs typeface="ＭＳ Ｐゴシック" pitchFamily="-100" charset="-128"/>
              </a:rPr>
              <a:t>Cache</a:t>
            </a:r>
          </a:p>
        </p:txBody>
      </p:sp>
      <p:sp>
        <p:nvSpPr>
          <p:cNvPr id="7" name="Rectangle 6"/>
          <p:cNvSpPr>
            <a:spLocks noChangeArrowheads="1"/>
          </p:cNvSpPr>
          <p:nvPr/>
        </p:nvSpPr>
        <p:spPr bwMode="auto">
          <a:xfrm>
            <a:off x="5016500" y="5051425"/>
            <a:ext cx="2298700" cy="1587500"/>
          </a:xfrm>
          <a:prstGeom prst="rect">
            <a:avLst/>
          </a:prstGeom>
          <a:solidFill>
            <a:srgbClr val="208FFF"/>
          </a:solidFill>
          <a:ln w="9525">
            <a:solidFill>
              <a:srgbClr val="001F40"/>
            </a:solidFill>
            <a:miter lim="800000"/>
            <a:headEnd/>
            <a:tailEnd/>
          </a:ln>
          <a:effectLst>
            <a:outerShdw blurRad="40000" dist="23000" dir="5400000" rotWithShape="0">
              <a:srgbClr val="000000">
                <a:alpha val="34999"/>
              </a:srgbClr>
            </a:outerShdw>
          </a:effectLst>
        </p:spPr>
        <p:txBody>
          <a:bodyPr>
            <a:prstTxWarp prst="textNoShape">
              <a:avLst/>
            </a:prstTxWarp>
          </a:bodyPr>
          <a:lstStyle/>
          <a:p>
            <a:pPr>
              <a:defRPr/>
            </a:pPr>
            <a:r>
              <a:rPr lang="en-US">
                <a:latin typeface="Arial" pitchFamily="-84" charset="0"/>
                <a:ea typeface="ＭＳ Ｐゴシック" pitchFamily="-100" charset="-128"/>
                <a:cs typeface="ＭＳ Ｐゴシック" pitchFamily="-100" charset="-128"/>
              </a:rPr>
              <a:t>Victim Tags</a:t>
            </a:r>
          </a:p>
        </p:txBody>
      </p:sp>
      <p:sp>
        <p:nvSpPr>
          <p:cNvPr id="8" name="Rectangle 7"/>
          <p:cNvSpPr>
            <a:spLocks noChangeArrowheads="1"/>
          </p:cNvSpPr>
          <p:nvPr/>
        </p:nvSpPr>
        <p:spPr bwMode="auto">
          <a:xfrm>
            <a:off x="4548188" y="1966913"/>
            <a:ext cx="1835150" cy="647700"/>
          </a:xfrm>
          <a:prstGeom prst="rect">
            <a:avLst/>
          </a:prstGeom>
          <a:solidFill>
            <a:srgbClr val="208FFF"/>
          </a:solidFill>
          <a:ln w="9525">
            <a:solidFill>
              <a:srgbClr val="001F40"/>
            </a:solidFill>
            <a:miter lim="800000"/>
            <a:headEnd/>
            <a:tailEnd/>
          </a:ln>
          <a:effectLst>
            <a:outerShdw blurRad="40000" dist="23000" dir="5400000" rotWithShape="0">
              <a:srgbClr val="000000">
                <a:alpha val="34999"/>
              </a:srgbClr>
            </a:outerShdw>
          </a:effectLst>
        </p:spPr>
        <p:txBody>
          <a:bodyP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Locality Scoring System</a:t>
            </a:r>
          </a:p>
        </p:txBody>
      </p:sp>
      <p:sp>
        <p:nvSpPr>
          <p:cNvPr id="9" name="Rectangle 8"/>
          <p:cNvSpPr>
            <a:spLocks noChangeArrowheads="1"/>
          </p:cNvSpPr>
          <p:nvPr/>
        </p:nvSpPr>
        <p:spPr bwMode="auto">
          <a:xfrm>
            <a:off x="1673225" y="1989138"/>
            <a:ext cx="1614488" cy="603250"/>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Wave Scheduler</a:t>
            </a:r>
          </a:p>
        </p:txBody>
      </p:sp>
      <p:cxnSp>
        <p:nvCxnSpPr>
          <p:cNvPr id="11" name="Straight Arrow Connector 10"/>
          <p:cNvCxnSpPr>
            <a:cxnSpLocks noChangeShapeType="1"/>
            <a:stCxn id="9" idx="2"/>
          </p:cNvCxnSpPr>
          <p:nvPr/>
        </p:nvCxnSpPr>
        <p:spPr bwMode="auto">
          <a:xfrm>
            <a:off x="2481263" y="2592389"/>
            <a:ext cx="0" cy="1196975"/>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p:spPr>
      </p:cxnSp>
      <p:cxnSp>
        <p:nvCxnSpPr>
          <p:cNvPr id="17" name="Elbow Connector 16"/>
          <p:cNvCxnSpPr>
            <a:cxnSpLocks noChangeShapeType="1"/>
            <a:stCxn id="6" idx="2"/>
            <a:endCxn id="7" idx="1"/>
          </p:cNvCxnSpPr>
          <p:nvPr/>
        </p:nvCxnSpPr>
        <p:spPr bwMode="auto">
          <a:xfrm rot="16200000" flipH="1">
            <a:off x="3940970" y="4769645"/>
            <a:ext cx="479425" cy="1671637"/>
          </a:xfrm>
          <a:prstGeom prst="bentConnector2">
            <a:avLst/>
          </a:prstGeom>
          <a:noFill/>
          <a:ln w="25400">
            <a:solidFill>
              <a:schemeClr val="accent1"/>
            </a:solidFill>
            <a:miter lim="800000"/>
            <a:headEnd/>
            <a:tailEnd type="arrow" w="med" len="med"/>
          </a:ln>
          <a:effectLst>
            <a:outerShdw blurRad="40000" dist="20000" dir="5400000" rotWithShape="0">
              <a:srgbClr val="000000">
                <a:alpha val="37999"/>
              </a:srgbClr>
            </a:outerShdw>
          </a:effectLst>
        </p:spPr>
      </p:cxnSp>
      <p:cxnSp>
        <p:nvCxnSpPr>
          <p:cNvPr id="22" name="Straight Arrow Connector 21"/>
          <p:cNvCxnSpPr>
            <a:cxnSpLocks noChangeShapeType="1"/>
          </p:cNvCxnSpPr>
          <p:nvPr/>
        </p:nvCxnSpPr>
        <p:spPr bwMode="auto">
          <a:xfrm flipV="1">
            <a:off x="7535863" y="1268414"/>
            <a:ext cx="11112" cy="2016125"/>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p:spPr>
      </p:cxnSp>
      <p:cxnSp>
        <p:nvCxnSpPr>
          <p:cNvPr id="25" name="Straight Arrow Connector 24"/>
          <p:cNvCxnSpPr>
            <a:cxnSpLocks noChangeShapeType="1"/>
          </p:cNvCxnSpPr>
          <p:nvPr/>
        </p:nvCxnSpPr>
        <p:spPr bwMode="auto">
          <a:xfrm>
            <a:off x="7535863" y="3284538"/>
            <a:ext cx="2520950" cy="0"/>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p:spPr>
      </p:cxnSp>
      <p:cxnSp>
        <p:nvCxnSpPr>
          <p:cNvPr id="29" name="Straight Connector 28"/>
          <p:cNvCxnSpPr>
            <a:cxnSpLocks noChangeShapeType="1"/>
            <a:endCxn id="33" idx="1"/>
          </p:cNvCxnSpPr>
          <p:nvPr/>
        </p:nvCxnSpPr>
        <p:spPr bwMode="auto">
          <a:xfrm flipV="1">
            <a:off x="6383338" y="1322389"/>
            <a:ext cx="1052512" cy="644525"/>
          </a:xfrm>
          <a:prstGeom prst="line">
            <a:avLst/>
          </a:prstGeom>
          <a:noFill/>
          <a:ln w="25400">
            <a:solidFill>
              <a:schemeClr val="accent1"/>
            </a:solidFill>
            <a:prstDash val="dash"/>
            <a:round/>
            <a:headEnd/>
            <a:tailEnd/>
          </a:ln>
          <a:effectLst>
            <a:outerShdw blurRad="40000" dist="20000" dir="5400000" rotWithShape="0">
              <a:srgbClr val="000000">
                <a:alpha val="37999"/>
              </a:srgbClr>
            </a:outerShdw>
          </a:effectLst>
        </p:spPr>
      </p:cxnSp>
      <p:cxnSp>
        <p:nvCxnSpPr>
          <p:cNvPr id="30" name="Straight Connector 29"/>
          <p:cNvCxnSpPr>
            <a:cxnSpLocks noChangeShapeType="1"/>
            <a:endCxn id="33" idx="3"/>
          </p:cNvCxnSpPr>
          <p:nvPr/>
        </p:nvCxnSpPr>
        <p:spPr bwMode="auto">
          <a:xfrm>
            <a:off x="6383338" y="2614614"/>
            <a:ext cx="1052512" cy="706437"/>
          </a:xfrm>
          <a:prstGeom prst="line">
            <a:avLst/>
          </a:prstGeom>
          <a:noFill/>
          <a:ln w="25400">
            <a:solidFill>
              <a:schemeClr val="accent1"/>
            </a:solidFill>
            <a:prstDash val="dash"/>
            <a:round/>
            <a:headEnd/>
            <a:tailEnd/>
          </a:ln>
          <a:effectLst>
            <a:outerShdw blurRad="40000" dist="20000" dir="5400000" rotWithShape="0">
              <a:srgbClr val="000000">
                <a:alpha val="37999"/>
              </a:srgbClr>
            </a:outerShdw>
          </a:effectLst>
        </p:spPr>
      </p:cxnSp>
      <p:sp>
        <p:nvSpPr>
          <p:cNvPr id="33" name="Oval 32"/>
          <p:cNvSpPr>
            <a:spLocks noChangeArrowheads="1"/>
          </p:cNvSpPr>
          <p:nvPr/>
        </p:nvSpPr>
        <p:spPr bwMode="auto">
          <a:xfrm>
            <a:off x="6888163" y="908050"/>
            <a:ext cx="3744912" cy="2827338"/>
          </a:xfrm>
          <a:prstGeom prst="ellipse">
            <a:avLst/>
          </a:prstGeom>
          <a:noFill/>
          <a:ln w="25400">
            <a:solidFill>
              <a:srgbClr val="001F40"/>
            </a:solidFill>
            <a:round/>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endParaRPr lang="en-US">
              <a:solidFill>
                <a:srgbClr val="FFFFFF"/>
              </a:solidFill>
              <a:latin typeface="Arial" pitchFamily="-84" charset="0"/>
              <a:ea typeface="ＭＳ Ｐゴシック" pitchFamily="-100" charset="-128"/>
              <a:cs typeface="ＭＳ Ｐゴシック" pitchFamily="-100" charset="-128"/>
            </a:endParaRPr>
          </a:p>
        </p:txBody>
      </p:sp>
      <p:sp>
        <p:nvSpPr>
          <p:cNvPr id="43" name="Rectangle 42"/>
          <p:cNvSpPr>
            <a:spLocks noChangeArrowheads="1"/>
          </p:cNvSpPr>
          <p:nvPr/>
        </p:nvSpPr>
        <p:spPr bwMode="auto">
          <a:xfrm>
            <a:off x="7546975" y="2781300"/>
            <a:ext cx="420688" cy="503238"/>
          </a:xfrm>
          <a:prstGeom prst="rect">
            <a:avLst/>
          </a:prstGeom>
          <a:solidFill>
            <a:srgbClr val="C4BD97"/>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sz="1400">
                <a:latin typeface="Arial" pitchFamily="-84" charset="0"/>
                <a:ea typeface="ＭＳ Ｐゴシック" pitchFamily="-100" charset="-128"/>
                <a:cs typeface="ＭＳ Ｐゴシック" pitchFamily="-100" charset="-128"/>
              </a:rPr>
              <a:t>W</a:t>
            </a:r>
            <a:r>
              <a:rPr lang="en-US" sz="1400" baseline="-25000">
                <a:latin typeface="Arial" pitchFamily="-84" charset="0"/>
                <a:ea typeface="ＭＳ Ｐゴシック" pitchFamily="-100" charset="-128"/>
                <a:cs typeface="ＭＳ Ｐゴシック" pitchFamily="-100" charset="-128"/>
              </a:rPr>
              <a:t>0</a:t>
            </a:r>
          </a:p>
        </p:txBody>
      </p:sp>
      <p:cxnSp>
        <p:nvCxnSpPr>
          <p:cNvPr id="49" name="Straight Connector 48"/>
          <p:cNvCxnSpPr>
            <a:cxnSpLocks noChangeShapeType="1"/>
          </p:cNvCxnSpPr>
          <p:nvPr/>
        </p:nvCxnSpPr>
        <p:spPr bwMode="auto">
          <a:xfrm>
            <a:off x="7546976" y="1768475"/>
            <a:ext cx="2652713" cy="0"/>
          </a:xfrm>
          <a:prstGeom prst="line">
            <a:avLst/>
          </a:prstGeom>
          <a:noFill/>
          <a:ln w="25400">
            <a:solidFill>
              <a:schemeClr val="accent1"/>
            </a:solidFill>
            <a:prstDash val="dash"/>
            <a:round/>
            <a:headEnd/>
            <a:tailEnd/>
          </a:ln>
          <a:effectLst>
            <a:outerShdw blurRad="40000" dist="20000" dir="5400000" rotWithShape="0">
              <a:srgbClr val="000000">
                <a:alpha val="37999"/>
              </a:srgbClr>
            </a:outerShdw>
          </a:effectLst>
        </p:spPr>
      </p:cxnSp>
      <p:cxnSp>
        <p:nvCxnSpPr>
          <p:cNvPr id="63" name="Straight Arrow Connector 62"/>
          <p:cNvCxnSpPr>
            <a:cxnSpLocks noChangeShapeType="1"/>
            <a:stCxn id="8" idx="1"/>
            <a:endCxn id="9" idx="3"/>
          </p:cNvCxnSpPr>
          <p:nvPr/>
        </p:nvCxnSpPr>
        <p:spPr bwMode="auto">
          <a:xfrm flipH="1">
            <a:off x="3287714" y="2290763"/>
            <a:ext cx="1260475" cy="0"/>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p:spPr>
      </p:cxnSp>
      <p:sp>
        <p:nvSpPr>
          <p:cNvPr id="70" name="Rectangle 69"/>
          <p:cNvSpPr>
            <a:spLocks noChangeArrowheads="1"/>
          </p:cNvSpPr>
          <p:nvPr/>
        </p:nvSpPr>
        <p:spPr bwMode="auto">
          <a:xfrm>
            <a:off x="7546975" y="2276476"/>
            <a:ext cx="420688" cy="504825"/>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sz="1400">
                <a:latin typeface="Arial" pitchFamily="-84" charset="0"/>
                <a:ea typeface="ＭＳ Ｐゴシック" pitchFamily="-100" charset="-128"/>
                <a:cs typeface="ＭＳ Ｐゴシック" pitchFamily="-100" charset="-128"/>
              </a:rPr>
              <a:t>W</a:t>
            </a:r>
            <a:r>
              <a:rPr lang="en-US" sz="1400" baseline="-25000">
                <a:latin typeface="Arial" pitchFamily="-84" charset="0"/>
                <a:ea typeface="ＭＳ Ｐゴシック" pitchFamily="-100" charset="-128"/>
                <a:cs typeface="ＭＳ Ｐゴシック" pitchFamily="-100" charset="-128"/>
              </a:rPr>
              <a:t>1</a:t>
            </a:r>
          </a:p>
        </p:txBody>
      </p:sp>
      <p:sp>
        <p:nvSpPr>
          <p:cNvPr id="71" name="Rectangle 70"/>
          <p:cNvSpPr>
            <a:spLocks noChangeArrowheads="1"/>
          </p:cNvSpPr>
          <p:nvPr/>
        </p:nvSpPr>
        <p:spPr bwMode="auto">
          <a:xfrm>
            <a:off x="7546975" y="1768476"/>
            <a:ext cx="420688" cy="504825"/>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sz="1400">
                <a:latin typeface="Arial" pitchFamily="-84" charset="0"/>
                <a:ea typeface="ＭＳ Ｐゴシック" pitchFamily="-100" charset="-128"/>
                <a:cs typeface="ＭＳ Ｐゴシック" pitchFamily="-100" charset="-128"/>
              </a:rPr>
              <a:t>W</a:t>
            </a:r>
            <a:r>
              <a:rPr lang="en-US" sz="1400" baseline="-25000">
                <a:latin typeface="Arial" pitchFamily="-84" charset="0"/>
                <a:ea typeface="ＭＳ Ｐゴシック" pitchFamily="-100" charset="-128"/>
                <a:cs typeface="ＭＳ Ｐゴシック" pitchFamily="-100" charset="-128"/>
              </a:rPr>
              <a:t>2</a:t>
            </a:r>
          </a:p>
        </p:txBody>
      </p:sp>
      <p:sp>
        <p:nvSpPr>
          <p:cNvPr id="78" name="Rectangle 77"/>
          <p:cNvSpPr>
            <a:spLocks noChangeArrowheads="1"/>
          </p:cNvSpPr>
          <p:nvPr/>
        </p:nvSpPr>
        <p:spPr bwMode="auto">
          <a:xfrm>
            <a:off x="1789114" y="4151313"/>
            <a:ext cx="719137" cy="284162"/>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Tag</a:t>
            </a:r>
          </a:p>
        </p:txBody>
      </p:sp>
      <p:sp>
        <p:nvSpPr>
          <p:cNvPr id="79" name="Rectangle 78"/>
          <p:cNvSpPr>
            <a:spLocks noChangeArrowheads="1"/>
          </p:cNvSpPr>
          <p:nvPr/>
        </p:nvSpPr>
        <p:spPr bwMode="auto">
          <a:xfrm>
            <a:off x="2508251" y="4151313"/>
            <a:ext cx="720725" cy="284162"/>
          </a:xfrm>
          <a:prstGeom prst="rect">
            <a:avLst/>
          </a:prstGeom>
          <a:solidFill>
            <a:srgbClr val="208FFF"/>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WID</a:t>
            </a:r>
          </a:p>
        </p:txBody>
      </p:sp>
      <p:sp>
        <p:nvSpPr>
          <p:cNvPr id="80" name="Rectangle 79"/>
          <p:cNvSpPr>
            <a:spLocks noChangeArrowheads="1"/>
          </p:cNvSpPr>
          <p:nvPr/>
        </p:nvSpPr>
        <p:spPr bwMode="auto">
          <a:xfrm>
            <a:off x="3228976" y="4151313"/>
            <a:ext cx="1655763" cy="284162"/>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Data</a:t>
            </a:r>
          </a:p>
        </p:txBody>
      </p:sp>
      <p:cxnSp>
        <p:nvCxnSpPr>
          <p:cNvPr id="85" name="Straight Arrow Connector 84"/>
          <p:cNvCxnSpPr>
            <a:cxnSpLocks noChangeShapeType="1"/>
            <a:stCxn id="7" idx="0"/>
          </p:cNvCxnSpPr>
          <p:nvPr/>
        </p:nvCxnSpPr>
        <p:spPr bwMode="auto">
          <a:xfrm flipH="1" flipV="1">
            <a:off x="6165850" y="2632075"/>
            <a:ext cx="0" cy="2419350"/>
          </a:xfrm>
          <a:prstGeom prst="straightConnector1">
            <a:avLst/>
          </a:prstGeom>
          <a:noFill/>
          <a:ln w="25400">
            <a:solidFill>
              <a:schemeClr val="accent1"/>
            </a:solidFill>
            <a:round/>
            <a:headEnd/>
            <a:tailEnd type="arrow" w="med" len="med"/>
          </a:ln>
          <a:effectLst>
            <a:outerShdw blurRad="40000" dist="20000" dir="5400000" rotWithShape="0">
              <a:srgbClr val="000000">
                <a:alpha val="37999"/>
              </a:srgbClr>
            </a:outerShdw>
          </a:effectLst>
        </p:spPr>
      </p:cxnSp>
      <p:sp>
        <p:nvSpPr>
          <p:cNvPr id="91" name="Rectangle 90"/>
          <p:cNvSpPr>
            <a:spLocks noChangeArrowheads="1"/>
          </p:cNvSpPr>
          <p:nvPr/>
        </p:nvSpPr>
        <p:spPr bwMode="auto">
          <a:xfrm>
            <a:off x="5662614" y="5462588"/>
            <a:ext cx="720725" cy="284162"/>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Tag</a:t>
            </a:r>
          </a:p>
        </p:txBody>
      </p:sp>
      <p:sp>
        <p:nvSpPr>
          <p:cNvPr id="92" name="Rectangle 91"/>
          <p:cNvSpPr>
            <a:spLocks noChangeArrowheads="1"/>
          </p:cNvSpPr>
          <p:nvPr/>
        </p:nvSpPr>
        <p:spPr bwMode="auto">
          <a:xfrm>
            <a:off x="5662614" y="5845176"/>
            <a:ext cx="720725" cy="284163"/>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Tag</a:t>
            </a:r>
          </a:p>
        </p:txBody>
      </p:sp>
      <p:sp>
        <p:nvSpPr>
          <p:cNvPr id="93" name="Rectangle 92"/>
          <p:cNvSpPr>
            <a:spLocks noChangeArrowheads="1"/>
          </p:cNvSpPr>
          <p:nvPr/>
        </p:nvSpPr>
        <p:spPr bwMode="auto">
          <a:xfrm>
            <a:off x="5662614" y="6237288"/>
            <a:ext cx="720725" cy="284162"/>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Tag</a:t>
            </a:r>
          </a:p>
        </p:txBody>
      </p:sp>
      <p:sp>
        <p:nvSpPr>
          <p:cNvPr id="94" name="Rectangle 93"/>
          <p:cNvSpPr>
            <a:spLocks noChangeArrowheads="1"/>
          </p:cNvSpPr>
          <p:nvPr/>
        </p:nvSpPr>
        <p:spPr bwMode="auto">
          <a:xfrm>
            <a:off x="6383339" y="5462588"/>
            <a:ext cx="720725" cy="284162"/>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Tag</a:t>
            </a:r>
          </a:p>
        </p:txBody>
      </p:sp>
      <p:sp>
        <p:nvSpPr>
          <p:cNvPr id="95" name="Rectangle 94"/>
          <p:cNvSpPr>
            <a:spLocks noChangeArrowheads="1"/>
          </p:cNvSpPr>
          <p:nvPr/>
        </p:nvSpPr>
        <p:spPr bwMode="auto">
          <a:xfrm>
            <a:off x="6383339" y="5845176"/>
            <a:ext cx="720725" cy="284163"/>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Tag</a:t>
            </a:r>
          </a:p>
        </p:txBody>
      </p:sp>
      <p:sp>
        <p:nvSpPr>
          <p:cNvPr id="96" name="Rectangle 95"/>
          <p:cNvSpPr>
            <a:spLocks noChangeArrowheads="1"/>
          </p:cNvSpPr>
          <p:nvPr/>
        </p:nvSpPr>
        <p:spPr bwMode="auto">
          <a:xfrm>
            <a:off x="6383339" y="6237288"/>
            <a:ext cx="720725" cy="284162"/>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Tag</a:t>
            </a:r>
          </a:p>
        </p:txBody>
      </p:sp>
      <p:sp>
        <p:nvSpPr>
          <p:cNvPr id="97" name="TextBox 96"/>
          <p:cNvSpPr txBox="1">
            <a:spLocks noChangeArrowheads="1"/>
          </p:cNvSpPr>
          <p:nvPr/>
        </p:nvSpPr>
        <p:spPr bwMode="auto">
          <a:xfrm>
            <a:off x="5122864" y="5378450"/>
            <a:ext cx="504825" cy="368300"/>
          </a:xfrm>
          <a:prstGeom prst="rect">
            <a:avLst/>
          </a:prstGeom>
          <a:noFill/>
          <a:ln w="9525">
            <a:noFill/>
            <a:miter lim="800000"/>
            <a:headEnd/>
            <a:tailEnd/>
          </a:ln>
        </p:spPr>
        <p:txBody>
          <a:bodyPr>
            <a:prstTxWarp prst="textNoShape">
              <a:avLst/>
            </a:prstTxWarp>
            <a:spAutoFit/>
          </a:bodyPr>
          <a:lstStyle/>
          <a:p>
            <a:r>
              <a:rPr lang="en-US"/>
              <a:t>W</a:t>
            </a:r>
            <a:r>
              <a:rPr lang="en-US" baseline="-25000"/>
              <a:t>0</a:t>
            </a:r>
          </a:p>
        </p:txBody>
      </p:sp>
      <p:sp>
        <p:nvSpPr>
          <p:cNvPr id="98" name="TextBox 97"/>
          <p:cNvSpPr txBox="1">
            <a:spLocks noChangeArrowheads="1"/>
          </p:cNvSpPr>
          <p:nvPr/>
        </p:nvSpPr>
        <p:spPr bwMode="auto">
          <a:xfrm>
            <a:off x="5122864" y="5778500"/>
            <a:ext cx="504825" cy="368300"/>
          </a:xfrm>
          <a:prstGeom prst="rect">
            <a:avLst/>
          </a:prstGeom>
          <a:noFill/>
          <a:ln w="9525">
            <a:noFill/>
            <a:miter lim="800000"/>
            <a:headEnd/>
            <a:tailEnd/>
          </a:ln>
        </p:spPr>
        <p:txBody>
          <a:bodyPr>
            <a:prstTxWarp prst="textNoShape">
              <a:avLst/>
            </a:prstTxWarp>
            <a:spAutoFit/>
          </a:bodyPr>
          <a:lstStyle/>
          <a:p>
            <a:r>
              <a:rPr lang="en-US"/>
              <a:t>W</a:t>
            </a:r>
            <a:r>
              <a:rPr lang="en-US" baseline="-25000"/>
              <a:t>1</a:t>
            </a:r>
          </a:p>
        </p:txBody>
      </p:sp>
      <p:sp>
        <p:nvSpPr>
          <p:cNvPr id="99" name="TextBox 98"/>
          <p:cNvSpPr txBox="1">
            <a:spLocks noChangeArrowheads="1"/>
          </p:cNvSpPr>
          <p:nvPr/>
        </p:nvSpPr>
        <p:spPr bwMode="auto">
          <a:xfrm>
            <a:off x="5122864" y="6170613"/>
            <a:ext cx="504825" cy="368300"/>
          </a:xfrm>
          <a:prstGeom prst="rect">
            <a:avLst/>
          </a:prstGeom>
          <a:noFill/>
          <a:ln w="9525">
            <a:noFill/>
            <a:miter lim="800000"/>
            <a:headEnd/>
            <a:tailEnd/>
          </a:ln>
        </p:spPr>
        <p:txBody>
          <a:bodyPr>
            <a:prstTxWarp prst="textNoShape">
              <a:avLst/>
            </a:prstTxWarp>
            <a:spAutoFit/>
          </a:bodyPr>
          <a:lstStyle/>
          <a:p>
            <a:r>
              <a:rPr lang="en-US"/>
              <a:t>W</a:t>
            </a:r>
            <a:r>
              <a:rPr lang="en-US" baseline="-25000"/>
              <a:t>2</a:t>
            </a:r>
          </a:p>
        </p:txBody>
      </p:sp>
      <p:sp>
        <p:nvSpPr>
          <p:cNvPr id="100" name="TextBox 99"/>
          <p:cNvSpPr txBox="1">
            <a:spLocks noChangeArrowheads="1"/>
          </p:cNvSpPr>
          <p:nvPr/>
        </p:nvSpPr>
        <p:spPr bwMode="auto">
          <a:xfrm>
            <a:off x="8451851" y="3340100"/>
            <a:ext cx="688975" cy="306388"/>
          </a:xfrm>
          <a:prstGeom prst="rect">
            <a:avLst/>
          </a:prstGeom>
          <a:noFill/>
          <a:ln w="9525">
            <a:noFill/>
            <a:miter lim="800000"/>
            <a:headEnd/>
            <a:tailEnd/>
          </a:ln>
        </p:spPr>
        <p:txBody>
          <a:bodyPr>
            <a:prstTxWarp prst="textNoShape">
              <a:avLst/>
            </a:prstTxWarp>
            <a:spAutoFit/>
          </a:bodyPr>
          <a:lstStyle/>
          <a:p>
            <a:r>
              <a:rPr lang="en-US" sz="1400"/>
              <a:t>Time</a:t>
            </a:r>
            <a:endParaRPr lang="en-US" sz="1400" baseline="-25000"/>
          </a:p>
        </p:txBody>
      </p:sp>
      <p:sp>
        <p:nvSpPr>
          <p:cNvPr id="101" name="TextBox 100"/>
          <p:cNvSpPr txBox="1">
            <a:spLocks noChangeArrowheads="1"/>
          </p:cNvSpPr>
          <p:nvPr/>
        </p:nvSpPr>
        <p:spPr bwMode="auto">
          <a:xfrm>
            <a:off x="6846889" y="2119314"/>
            <a:ext cx="688975" cy="307975"/>
          </a:xfrm>
          <a:prstGeom prst="rect">
            <a:avLst/>
          </a:prstGeom>
          <a:noFill/>
          <a:ln w="9525">
            <a:noFill/>
            <a:miter lim="800000"/>
            <a:headEnd/>
            <a:tailEnd/>
          </a:ln>
        </p:spPr>
        <p:txBody>
          <a:bodyPr>
            <a:prstTxWarp prst="textNoShape">
              <a:avLst/>
            </a:prstTxWarp>
            <a:spAutoFit/>
          </a:bodyPr>
          <a:lstStyle/>
          <a:p>
            <a:r>
              <a:rPr lang="en-US" sz="1400"/>
              <a:t>Score</a:t>
            </a:r>
            <a:endParaRPr lang="en-US" sz="1400" baseline="-25000"/>
          </a:p>
        </p:txBody>
      </p:sp>
      <p:sp>
        <p:nvSpPr>
          <p:cNvPr id="106" name="Rectangle 105"/>
          <p:cNvSpPr>
            <a:spLocks noChangeArrowheads="1"/>
          </p:cNvSpPr>
          <p:nvPr/>
        </p:nvSpPr>
        <p:spPr bwMode="auto">
          <a:xfrm>
            <a:off x="1789114" y="5002213"/>
            <a:ext cx="719137" cy="284162"/>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Tag</a:t>
            </a:r>
          </a:p>
        </p:txBody>
      </p:sp>
      <p:sp>
        <p:nvSpPr>
          <p:cNvPr id="107" name="Rectangle 106"/>
          <p:cNvSpPr>
            <a:spLocks noChangeArrowheads="1"/>
          </p:cNvSpPr>
          <p:nvPr/>
        </p:nvSpPr>
        <p:spPr bwMode="auto">
          <a:xfrm>
            <a:off x="2508251" y="5002213"/>
            <a:ext cx="720725" cy="284162"/>
          </a:xfrm>
          <a:prstGeom prst="rect">
            <a:avLst/>
          </a:prstGeom>
          <a:solidFill>
            <a:srgbClr val="208FFF"/>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WID</a:t>
            </a:r>
          </a:p>
        </p:txBody>
      </p:sp>
      <p:sp>
        <p:nvSpPr>
          <p:cNvPr id="108" name="Rectangle 107"/>
          <p:cNvSpPr>
            <a:spLocks noChangeArrowheads="1"/>
          </p:cNvSpPr>
          <p:nvPr/>
        </p:nvSpPr>
        <p:spPr bwMode="auto">
          <a:xfrm>
            <a:off x="3228976" y="5002213"/>
            <a:ext cx="1655763" cy="284162"/>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Data</a:t>
            </a:r>
          </a:p>
        </p:txBody>
      </p:sp>
      <p:sp>
        <p:nvSpPr>
          <p:cNvPr id="109" name="TextBox 108"/>
          <p:cNvSpPr txBox="1">
            <a:spLocks noChangeArrowheads="1"/>
          </p:cNvSpPr>
          <p:nvPr/>
        </p:nvSpPr>
        <p:spPr bwMode="auto">
          <a:xfrm rot="5400000">
            <a:off x="2963069" y="4521994"/>
            <a:ext cx="393700" cy="369888"/>
          </a:xfrm>
          <a:prstGeom prst="rect">
            <a:avLst/>
          </a:prstGeom>
          <a:noFill/>
          <a:ln w="9525">
            <a:noFill/>
            <a:miter lim="800000"/>
            <a:headEnd/>
            <a:tailEnd/>
          </a:ln>
        </p:spPr>
        <p:txBody>
          <a:bodyPr>
            <a:prstTxWarp prst="textNoShape">
              <a:avLst/>
            </a:prstTxWarp>
            <a:spAutoFit/>
          </a:bodyPr>
          <a:lstStyle/>
          <a:p>
            <a:r>
              <a:rPr lang="en-US"/>
              <a:t>…</a:t>
            </a:r>
          </a:p>
        </p:txBody>
      </p:sp>
      <p:sp>
        <p:nvSpPr>
          <p:cNvPr id="110" name="Rectangle 109"/>
          <p:cNvSpPr>
            <a:spLocks noChangeArrowheads="1"/>
          </p:cNvSpPr>
          <p:nvPr/>
        </p:nvSpPr>
        <p:spPr bwMode="auto">
          <a:xfrm>
            <a:off x="7967664" y="2265364"/>
            <a:ext cx="420687" cy="1019175"/>
          </a:xfrm>
          <a:prstGeom prst="rect">
            <a:avLst/>
          </a:prstGeom>
          <a:solidFill>
            <a:srgbClr val="C4BD97"/>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sz="1400">
                <a:latin typeface="Arial" pitchFamily="-84" charset="0"/>
                <a:ea typeface="ＭＳ Ｐゴシック" pitchFamily="-100" charset="-128"/>
                <a:cs typeface="ＭＳ Ｐゴシック" pitchFamily="-100" charset="-128"/>
              </a:rPr>
              <a:t>W</a:t>
            </a:r>
            <a:r>
              <a:rPr lang="en-US" sz="1400" baseline="-25000">
                <a:latin typeface="Arial" pitchFamily="-84" charset="0"/>
                <a:ea typeface="ＭＳ Ｐゴシック" pitchFamily="-100" charset="-128"/>
                <a:cs typeface="ＭＳ Ｐゴシック" pitchFamily="-100" charset="-128"/>
              </a:rPr>
              <a:t>0</a:t>
            </a:r>
          </a:p>
        </p:txBody>
      </p:sp>
      <p:sp>
        <p:nvSpPr>
          <p:cNvPr id="111" name="Rectangle 110"/>
          <p:cNvSpPr>
            <a:spLocks noChangeArrowheads="1"/>
          </p:cNvSpPr>
          <p:nvPr/>
        </p:nvSpPr>
        <p:spPr bwMode="auto">
          <a:xfrm>
            <a:off x="7967664" y="1760539"/>
            <a:ext cx="420687" cy="504825"/>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sz="1400">
                <a:latin typeface="Arial" pitchFamily="-84" charset="0"/>
                <a:ea typeface="ＭＳ Ｐゴシック" pitchFamily="-100" charset="-128"/>
                <a:cs typeface="ＭＳ Ｐゴシック" pitchFamily="-100" charset="-128"/>
              </a:rPr>
              <a:t>W</a:t>
            </a:r>
            <a:r>
              <a:rPr lang="en-US" sz="1400" baseline="-25000">
                <a:latin typeface="Arial" pitchFamily="-84" charset="0"/>
                <a:ea typeface="ＭＳ Ｐゴシック" pitchFamily="-100" charset="-128"/>
                <a:cs typeface="ＭＳ Ｐゴシック" pitchFamily="-100" charset="-128"/>
              </a:rPr>
              <a:t>1</a:t>
            </a:r>
          </a:p>
        </p:txBody>
      </p:sp>
      <p:sp>
        <p:nvSpPr>
          <p:cNvPr id="112" name="Rectangle 111"/>
          <p:cNvSpPr>
            <a:spLocks noChangeArrowheads="1"/>
          </p:cNvSpPr>
          <p:nvPr/>
        </p:nvSpPr>
        <p:spPr bwMode="auto">
          <a:xfrm>
            <a:off x="7967664" y="1263651"/>
            <a:ext cx="420687" cy="504825"/>
          </a:xfrm>
          <a:prstGeom prst="rect">
            <a:avLst/>
          </a:prstGeom>
          <a:blipFill dpi="0" rotWithShape="0">
            <a:blip r:embed="rId2"/>
            <a:srcRect/>
            <a:tile tx="0" ty="0" sx="100000" sy="100000" flip="none" algn="tl"/>
          </a:blip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sz="1400">
                <a:latin typeface="Arial" pitchFamily="-84" charset="0"/>
                <a:ea typeface="ＭＳ Ｐゴシック" pitchFamily="-100" charset="-128"/>
                <a:cs typeface="ＭＳ Ｐゴシック" pitchFamily="-100" charset="-128"/>
              </a:rPr>
              <a:t>W</a:t>
            </a:r>
            <a:r>
              <a:rPr lang="en-US" sz="1400" baseline="-25000">
                <a:latin typeface="Arial" pitchFamily="-84" charset="0"/>
                <a:ea typeface="ＭＳ Ｐゴシック" pitchFamily="-100" charset="-128"/>
                <a:cs typeface="ＭＳ Ｐゴシック" pitchFamily="-100" charset="-128"/>
              </a:rPr>
              <a:t>2</a:t>
            </a:r>
          </a:p>
        </p:txBody>
      </p:sp>
      <p:sp>
        <p:nvSpPr>
          <p:cNvPr id="117" name="TextBox 116"/>
          <p:cNvSpPr txBox="1">
            <a:spLocks noChangeArrowheads="1"/>
          </p:cNvSpPr>
          <p:nvPr/>
        </p:nvSpPr>
        <p:spPr bwMode="auto">
          <a:xfrm>
            <a:off x="3478214" y="1600200"/>
            <a:ext cx="877887" cy="522288"/>
          </a:xfrm>
          <a:prstGeom prst="rect">
            <a:avLst/>
          </a:prstGeom>
          <a:noFill/>
          <a:ln w="9525">
            <a:noFill/>
            <a:miter lim="800000"/>
            <a:headEnd/>
            <a:tailEnd/>
          </a:ln>
        </p:spPr>
        <p:txBody>
          <a:bodyPr>
            <a:prstTxWarp prst="textNoShape">
              <a:avLst/>
            </a:prstTxWarp>
            <a:spAutoFit/>
          </a:bodyPr>
          <a:lstStyle/>
          <a:p>
            <a:pPr algn="ctr"/>
            <a:r>
              <a:rPr lang="en-US" sz="1400"/>
              <a:t>No W</a:t>
            </a:r>
            <a:r>
              <a:rPr lang="en-US" sz="1400" baseline="-25000"/>
              <a:t>2 </a:t>
            </a:r>
            <a:r>
              <a:rPr lang="en-US" sz="1400"/>
              <a:t>loads</a:t>
            </a:r>
            <a:endParaRPr lang="en-US" sz="1400" baseline="-25000"/>
          </a:p>
        </p:txBody>
      </p:sp>
      <p:sp>
        <p:nvSpPr>
          <p:cNvPr id="118" name="Rectangle 117"/>
          <p:cNvSpPr>
            <a:spLocks noChangeArrowheads="1"/>
          </p:cNvSpPr>
          <p:nvPr/>
        </p:nvSpPr>
        <p:spPr bwMode="auto">
          <a:xfrm>
            <a:off x="9048750" y="2574925"/>
            <a:ext cx="420688" cy="704850"/>
          </a:xfrm>
          <a:prstGeom prst="rect">
            <a:avLst/>
          </a:prstGeom>
          <a:solidFill>
            <a:srgbClr val="C4BD97"/>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sz="1400">
                <a:latin typeface="Arial" pitchFamily="-84" charset="0"/>
                <a:ea typeface="ＭＳ Ｐゴシック" pitchFamily="-100" charset="-128"/>
                <a:cs typeface="ＭＳ Ｐゴシック" pitchFamily="-100" charset="-128"/>
              </a:rPr>
              <a:t>W</a:t>
            </a:r>
            <a:r>
              <a:rPr lang="en-US" sz="1400" baseline="-25000">
                <a:latin typeface="Arial" pitchFamily="-84" charset="0"/>
                <a:ea typeface="ＭＳ Ｐゴシック" pitchFamily="-100" charset="-128"/>
                <a:cs typeface="ＭＳ Ｐゴシック" pitchFamily="-100" charset="-128"/>
              </a:rPr>
              <a:t>0</a:t>
            </a:r>
          </a:p>
        </p:txBody>
      </p:sp>
      <p:sp>
        <p:nvSpPr>
          <p:cNvPr id="120" name="Rectangle 119"/>
          <p:cNvSpPr>
            <a:spLocks noChangeArrowheads="1"/>
          </p:cNvSpPr>
          <p:nvPr/>
        </p:nvSpPr>
        <p:spPr bwMode="auto">
          <a:xfrm>
            <a:off x="9048750" y="2071689"/>
            <a:ext cx="420688" cy="503237"/>
          </a:xfrm>
          <a:prstGeom prst="rect">
            <a:avLst/>
          </a:prstGeom>
          <a:solidFill>
            <a:srgbClr val="FFC00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sz="1400">
                <a:latin typeface="Arial" pitchFamily="-84" charset="0"/>
                <a:ea typeface="ＭＳ Ｐゴシック" pitchFamily="-100" charset="-128"/>
                <a:cs typeface="ＭＳ Ｐゴシック" pitchFamily="-100" charset="-128"/>
              </a:rPr>
              <a:t>W</a:t>
            </a:r>
            <a:r>
              <a:rPr lang="en-US" sz="1400" baseline="-25000">
                <a:latin typeface="Arial" pitchFamily="-84" charset="0"/>
                <a:ea typeface="ＭＳ Ｐゴシック" pitchFamily="-100" charset="-128"/>
                <a:cs typeface="ＭＳ Ｐゴシック" pitchFamily="-100" charset="-128"/>
              </a:rPr>
              <a:t>1</a:t>
            </a:r>
          </a:p>
        </p:txBody>
      </p:sp>
      <p:sp>
        <p:nvSpPr>
          <p:cNvPr id="121" name="Rectangle 120"/>
          <p:cNvSpPr>
            <a:spLocks noChangeArrowheads="1"/>
          </p:cNvSpPr>
          <p:nvPr/>
        </p:nvSpPr>
        <p:spPr bwMode="auto">
          <a:xfrm>
            <a:off x="9048750" y="1566864"/>
            <a:ext cx="420688" cy="504825"/>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sz="1400">
                <a:latin typeface="Arial" pitchFamily="-84" charset="0"/>
                <a:ea typeface="ＭＳ Ｐゴシック" pitchFamily="-100" charset="-128"/>
                <a:cs typeface="ＭＳ Ｐゴシック" pitchFamily="-100" charset="-128"/>
              </a:rPr>
              <a:t>W</a:t>
            </a:r>
            <a:r>
              <a:rPr lang="en-US" sz="1400" baseline="-25000">
                <a:latin typeface="Arial" pitchFamily="-84" charset="0"/>
                <a:ea typeface="ＭＳ Ｐゴシック" pitchFamily="-100" charset="-128"/>
                <a:cs typeface="ＭＳ Ｐゴシック" pitchFamily="-100" charset="-128"/>
              </a:rPr>
              <a:t>2</a:t>
            </a:r>
          </a:p>
        </p:txBody>
      </p:sp>
      <p:sp>
        <p:nvSpPr>
          <p:cNvPr id="122" name="TextBox 121"/>
          <p:cNvSpPr txBox="1">
            <a:spLocks noChangeArrowheads="1"/>
          </p:cNvSpPr>
          <p:nvPr/>
        </p:nvSpPr>
        <p:spPr bwMode="auto">
          <a:xfrm>
            <a:off x="8478838" y="2847975"/>
            <a:ext cx="431800" cy="369888"/>
          </a:xfrm>
          <a:prstGeom prst="rect">
            <a:avLst/>
          </a:prstGeom>
          <a:noFill/>
          <a:ln w="9525">
            <a:noFill/>
            <a:miter lim="800000"/>
            <a:headEnd/>
            <a:tailEnd/>
          </a:ln>
        </p:spPr>
        <p:txBody>
          <a:bodyPr>
            <a:prstTxWarp prst="textNoShape">
              <a:avLst/>
            </a:prstTxWarp>
            <a:spAutoFit/>
          </a:bodyPr>
          <a:lstStyle/>
          <a:p>
            <a:r>
              <a:rPr lang="en-US"/>
              <a:t>…</a:t>
            </a:r>
          </a:p>
        </p:txBody>
      </p:sp>
      <p:sp>
        <p:nvSpPr>
          <p:cNvPr id="124" name="TextBox 123"/>
          <p:cNvSpPr txBox="1">
            <a:spLocks noChangeArrowheads="1"/>
          </p:cNvSpPr>
          <p:nvPr/>
        </p:nvSpPr>
        <p:spPr bwMode="auto">
          <a:xfrm>
            <a:off x="2508250" y="2614613"/>
            <a:ext cx="1346200" cy="368300"/>
          </a:xfrm>
          <a:prstGeom prst="rect">
            <a:avLst/>
          </a:prstGeom>
          <a:noFill/>
          <a:ln w="9525">
            <a:noFill/>
            <a:miter lim="800000"/>
            <a:headEnd/>
            <a:tailEnd/>
          </a:ln>
        </p:spPr>
        <p:txBody>
          <a:bodyPr>
            <a:prstTxWarp prst="textNoShape">
              <a:avLst/>
            </a:prstTxWarp>
            <a:spAutoFit/>
          </a:bodyPr>
          <a:lstStyle/>
          <a:p>
            <a:r>
              <a:rPr lang="en-US"/>
              <a:t>W</a:t>
            </a:r>
            <a:r>
              <a:rPr lang="en-US" baseline="-25000"/>
              <a:t>0</a:t>
            </a:r>
            <a:r>
              <a:rPr lang="en-US"/>
              <a:t>: ld X</a:t>
            </a:r>
            <a:endParaRPr lang="en-US" baseline="-25000"/>
          </a:p>
        </p:txBody>
      </p:sp>
      <p:sp>
        <p:nvSpPr>
          <p:cNvPr id="125" name="Rectangle 124"/>
          <p:cNvSpPr>
            <a:spLocks noChangeArrowheads="1"/>
          </p:cNvSpPr>
          <p:nvPr/>
        </p:nvSpPr>
        <p:spPr bwMode="auto">
          <a:xfrm>
            <a:off x="1789114" y="4160838"/>
            <a:ext cx="719137" cy="284162"/>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X</a:t>
            </a:r>
          </a:p>
        </p:txBody>
      </p:sp>
      <p:sp>
        <p:nvSpPr>
          <p:cNvPr id="126" name="Rectangle 125"/>
          <p:cNvSpPr>
            <a:spLocks noChangeArrowheads="1"/>
          </p:cNvSpPr>
          <p:nvPr/>
        </p:nvSpPr>
        <p:spPr bwMode="auto">
          <a:xfrm>
            <a:off x="2508251" y="4160838"/>
            <a:ext cx="720725" cy="284162"/>
          </a:xfrm>
          <a:prstGeom prst="rect">
            <a:avLst/>
          </a:prstGeom>
          <a:solidFill>
            <a:srgbClr val="208FFF"/>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0</a:t>
            </a:r>
          </a:p>
        </p:txBody>
      </p:sp>
      <p:sp>
        <p:nvSpPr>
          <p:cNvPr id="128" name="TextBox 127"/>
          <p:cNvSpPr txBox="1">
            <a:spLocks noChangeArrowheads="1"/>
          </p:cNvSpPr>
          <p:nvPr/>
        </p:nvSpPr>
        <p:spPr bwMode="auto">
          <a:xfrm>
            <a:off x="2376488" y="5365750"/>
            <a:ext cx="842962" cy="368300"/>
          </a:xfrm>
          <a:prstGeom prst="rect">
            <a:avLst/>
          </a:prstGeom>
          <a:noFill/>
          <a:ln w="9525">
            <a:noFill/>
            <a:miter lim="800000"/>
            <a:headEnd/>
            <a:tailEnd/>
          </a:ln>
        </p:spPr>
        <p:txBody>
          <a:bodyPr>
            <a:prstTxWarp prst="textNoShape">
              <a:avLst/>
            </a:prstTxWarp>
            <a:spAutoFit/>
          </a:bodyPr>
          <a:lstStyle/>
          <a:p>
            <a:r>
              <a:rPr lang="en-US"/>
              <a:t>W</a:t>
            </a:r>
            <a:r>
              <a:rPr lang="en-US" baseline="-25000"/>
              <a:t>0</a:t>
            </a:r>
            <a:r>
              <a:rPr lang="en-US"/>
              <a:t>,X</a:t>
            </a:r>
            <a:endParaRPr lang="en-US" baseline="-25000"/>
          </a:p>
        </p:txBody>
      </p:sp>
      <p:sp>
        <p:nvSpPr>
          <p:cNvPr id="129" name="Rectangle 128"/>
          <p:cNvSpPr>
            <a:spLocks noChangeArrowheads="1"/>
          </p:cNvSpPr>
          <p:nvPr/>
        </p:nvSpPr>
        <p:spPr bwMode="auto">
          <a:xfrm>
            <a:off x="5662614" y="5462588"/>
            <a:ext cx="720725" cy="284162"/>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X</a:t>
            </a:r>
          </a:p>
        </p:txBody>
      </p:sp>
      <p:sp>
        <p:nvSpPr>
          <p:cNvPr id="130" name="TextBox 129"/>
          <p:cNvSpPr txBox="1">
            <a:spLocks noChangeArrowheads="1"/>
          </p:cNvSpPr>
          <p:nvPr/>
        </p:nvSpPr>
        <p:spPr bwMode="auto">
          <a:xfrm>
            <a:off x="6181725" y="3881438"/>
            <a:ext cx="1282700" cy="923330"/>
          </a:xfrm>
          <a:prstGeom prst="rect">
            <a:avLst/>
          </a:prstGeom>
          <a:noFill/>
          <a:ln w="9525">
            <a:noFill/>
            <a:miter lim="800000"/>
            <a:headEnd/>
            <a:tailEnd/>
          </a:ln>
        </p:spPr>
        <p:txBody>
          <a:bodyPr>
            <a:prstTxWarp prst="textNoShape">
              <a:avLst/>
            </a:prstTxWarp>
            <a:spAutoFit/>
          </a:bodyPr>
          <a:lstStyle/>
          <a:p>
            <a:pPr algn="ctr"/>
            <a:r>
              <a:rPr lang="en-US"/>
              <a:t>W</a:t>
            </a:r>
            <a:r>
              <a:rPr lang="en-US" baseline="-25000"/>
              <a:t>0</a:t>
            </a:r>
            <a:r>
              <a:rPr lang="en-US"/>
              <a:t/>
            </a:r>
            <a:br>
              <a:rPr lang="en-US"/>
            </a:br>
            <a:r>
              <a:rPr lang="en-US"/>
              <a:t>detected lost locality</a:t>
            </a:r>
            <a:endParaRPr lang="en-US" baseline="-25000"/>
          </a:p>
        </p:txBody>
      </p:sp>
      <p:sp>
        <p:nvSpPr>
          <p:cNvPr id="131" name="TextBox 130"/>
          <p:cNvSpPr txBox="1">
            <a:spLocks noChangeArrowheads="1"/>
          </p:cNvSpPr>
          <p:nvPr/>
        </p:nvSpPr>
        <p:spPr bwMode="auto">
          <a:xfrm>
            <a:off x="2481263" y="2617789"/>
            <a:ext cx="1344612" cy="369887"/>
          </a:xfrm>
          <a:prstGeom prst="rect">
            <a:avLst/>
          </a:prstGeom>
          <a:noFill/>
          <a:ln w="9525">
            <a:noFill/>
            <a:miter lim="800000"/>
            <a:headEnd/>
            <a:tailEnd/>
          </a:ln>
        </p:spPr>
        <p:txBody>
          <a:bodyPr>
            <a:prstTxWarp prst="textNoShape">
              <a:avLst/>
            </a:prstTxWarp>
            <a:spAutoFit/>
          </a:bodyPr>
          <a:lstStyle/>
          <a:p>
            <a:r>
              <a:rPr lang="en-US"/>
              <a:t>W</a:t>
            </a:r>
            <a:r>
              <a:rPr lang="en-US" baseline="-25000"/>
              <a:t>2</a:t>
            </a:r>
            <a:r>
              <a:rPr lang="en-US"/>
              <a:t>: ld Y</a:t>
            </a:r>
            <a:endParaRPr lang="en-US" baseline="-25000"/>
          </a:p>
        </p:txBody>
      </p:sp>
      <p:sp>
        <p:nvSpPr>
          <p:cNvPr id="132" name="TextBox 131"/>
          <p:cNvSpPr txBox="1">
            <a:spLocks noChangeArrowheads="1"/>
          </p:cNvSpPr>
          <p:nvPr/>
        </p:nvSpPr>
        <p:spPr bwMode="auto">
          <a:xfrm>
            <a:off x="2487613" y="2598738"/>
            <a:ext cx="1344612" cy="368300"/>
          </a:xfrm>
          <a:prstGeom prst="rect">
            <a:avLst/>
          </a:prstGeom>
          <a:noFill/>
          <a:ln w="9525">
            <a:noFill/>
            <a:miter lim="800000"/>
            <a:headEnd/>
            <a:tailEnd/>
          </a:ln>
        </p:spPr>
        <p:txBody>
          <a:bodyPr>
            <a:prstTxWarp prst="textNoShape">
              <a:avLst/>
            </a:prstTxWarp>
            <a:spAutoFit/>
          </a:bodyPr>
          <a:lstStyle/>
          <a:p>
            <a:r>
              <a:rPr lang="en-US"/>
              <a:t>W</a:t>
            </a:r>
            <a:r>
              <a:rPr lang="en-US" baseline="-25000"/>
              <a:t>0</a:t>
            </a:r>
            <a:r>
              <a:rPr lang="en-US"/>
              <a:t>: ld X</a:t>
            </a:r>
            <a:endParaRPr lang="en-US" baseline="-25000"/>
          </a:p>
        </p:txBody>
      </p:sp>
      <p:sp>
        <p:nvSpPr>
          <p:cNvPr id="133" name="TextBox 132"/>
          <p:cNvSpPr txBox="1">
            <a:spLocks noChangeArrowheads="1"/>
          </p:cNvSpPr>
          <p:nvPr/>
        </p:nvSpPr>
        <p:spPr bwMode="auto">
          <a:xfrm>
            <a:off x="2338388" y="5389563"/>
            <a:ext cx="842962" cy="646112"/>
          </a:xfrm>
          <a:prstGeom prst="rect">
            <a:avLst/>
          </a:prstGeom>
          <a:noFill/>
          <a:ln w="9525">
            <a:noFill/>
            <a:miter lim="800000"/>
            <a:headEnd/>
            <a:tailEnd/>
          </a:ln>
        </p:spPr>
        <p:txBody>
          <a:bodyPr>
            <a:prstTxWarp prst="textNoShape">
              <a:avLst/>
            </a:prstTxWarp>
            <a:spAutoFit/>
          </a:bodyPr>
          <a:lstStyle/>
          <a:p>
            <a:pPr algn="ctr"/>
            <a:r>
              <a:rPr lang="en-US"/>
              <a:t>ProbeW</a:t>
            </a:r>
            <a:r>
              <a:rPr lang="en-US" baseline="-25000"/>
              <a:t>0</a:t>
            </a:r>
            <a:r>
              <a:rPr lang="en-US"/>
              <a:t>,X</a:t>
            </a:r>
            <a:endParaRPr lang="en-US" baseline="-25000"/>
          </a:p>
        </p:txBody>
      </p:sp>
      <p:sp>
        <p:nvSpPr>
          <p:cNvPr id="134" name="Rectangle 133"/>
          <p:cNvSpPr>
            <a:spLocks noChangeArrowheads="1"/>
          </p:cNvSpPr>
          <p:nvPr/>
        </p:nvSpPr>
        <p:spPr bwMode="auto">
          <a:xfrm>
            <a:off x="1789114" y="4151313"/>
            <a:ext cx="719137" cy="284162"/>
          </a:xfrm>
          <a:prstGeom prst="rect">
            <a:avLst/>
          </a:prstGeom>
          <a:solidFill>
            <a:srgbClr val="92D050"/>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Y</a:t>
            </a:r>
          </a:p>
        </p:txBody>
      </p:sp>
      <p:sp>
        <p:nvSpPr>
          <p:cNvPr id="135" name="Rectangle 134"/>
          <p:cNvSpPr>
            <a:spLocks noChangeArrowheads="1"/>
          </p:cNvSpPr>
          <p:nvPr/>
        </p:nvSpPr>
        <p:spPr bwMode="auto">
          <a:xfrm>
            <a:off x="2508251" y="4151313"/>
            <a:ext cx="720725" cy="284162"/>
          </a:xfrm>
          <a:prstGeom prst="rect">
            <a:avLst/>
          </a:prstGeom>
          <a:solidFill>
            <a:srgbClr val="208FFF"/>
          </a:solidFill>
          <a:ln w="9525">
            <a:solidFill>
              <a:srgbClr val="001F40"/>
            </a:solidFill>
            <a:miter lim="800000"/>
            <a:headEnd/>
            <a:tailEnd/>
          </a:ln>
          <a:effectLst>
            <a:outerShdw blurRad="40000" dist="23000" dir="5400000" rotWithShape="0">
              <a:srgbClr val="000000">
                <a:alpha val="34999"/>
              </a:srgbClr>
            </a:outerShdw>
          </a:effectLst>
        </p:spPr>
        <p:txBody>
          <a:bodyPr anchor="ctr">
            <a:prstTxWarp prst="textNoShape">
              <a:avLst/>
            </a:prstTxWarp>
          </a:bodyPr>
          <a:lstStyle/>
          <a:p>
            <a:pPr algn="ctr">
              <a:defRPr/>
            </a:pPr>
            <a:r>
              <a:rPr lang="en-US">
                <a:latin typeface="Arial" pitchFamily="-84" charset="0"/>
                <a:ea typeface="ＭＳ Ｐゴシック" pitchFamily="-100" charset="-128"/>
                <a:cs typeface="ＭＳ Ｐゴシック" pitchFamily="-100" charset="-128"/>
              </a:rPr>
              <a:t>2</a:t>
            </a:r>
          </a:p>
        </p:txBody>
      </p:sp>
      <p:sp>
        <p:nvSpPr>
          <p:cNvPr id="58" name="Slide Number Placeholder 57"/>
          <p:cNvSpPr>
            <a:spLocks noGrp="1"/>
          </p:cNvSpPr>
          <p:nvPr>
            <p:ph type="sldNum" sz="quarter" idx="12"/>
          </p:nvPr>
        </p:nvSpPr>
        <p:spPr/>
        <p:txBody>
          <a:bodyPr/>
          <a:lstStyle/>
          <a:p>
            <a:fld id="{F23EC47D-D5CA-A042-A8D0-C217E3EA6E2F}" type="slidenum">
              <a:rPr lang="en-US" smtClean="0"/>
              <a:t>39</a:t>
            </a:fld>
            <a:endParaRPr lang="en-US"/>
          </a:p>
        </p:txBody>
      </p:sp>
    </p:spTree>
    <p:extLst>
      <p:ext uri="{BB962C8B-B14F-4D97-AF65-F5344CB8AC3E}">
        <p14:creationId xmlns:p14="http://schemas.microsoft.com/office/powerpoint/2010/main" val="14145929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fade">
                                      <p:cBhvr>
                                        <p:cTn id="19" dur="500"/>
                                        <p:tgtEl>
                                          <p:spTgt spid="7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fade">
                                      <p:cBhvr>
                                        <p:cTn id="22" dur="500"/>
                                        <p:tgtEl>
                                          <p:spTgt spid="8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6"/>
                                        </p:tgtEl>
                                        <p:attrNameLst>
                                          <p:attrName>style.visibility</p:attrName>
                                        </p:attrNameLst>
                                      </p:cBhvr>
                                      <p:to>
                                        <p:strVal val="visible"/>
                                      </p:to>
                                    </p:set>
                                    <p:animEffect transition="in" filter="fade">
                                      <p:cBhvr>
                                        <p:cTn id="25" dur="500"/>
                                        <p:tgtEl>
                                          <p:spTgt spid="10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9"/>
                                        </p:tgtEl>
                                        <p:attrNameLst>
                                          <p:attrName>style.visibility</p:attrName>
                                        </p:attrNameLst>
                                      </p:cBhvr>
                                      <p:to>
                                        <p:strVal val="visible"/>
                                      </p:to>
                                    </p:set>
                                    <p:animEffect transition="in" filter="fade">
                                      <p:cBhvr>
                                        <p:cTn id="28" dur="500"/>
                                        <p:tgtEl>
                                          <p:spTgt spid="10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8"/>
                                        </p:tgtEl>
                                        <p:attrNameLst>
                                          <p:attrName>style.visibility</p:attrName>
                                        </p:attrNameLst>
                                      </p:cBhvr>
                                      <p:to>
                                        <p:strVal val="visible"/>
                                      </p:to>
                                    </p:set>
                                    <p:animEffect transition="in" filter="fade">
                                      <p:cBhvr>
                                        <p:cTn id="31" dur="500"/>
                                        <p:tgtEl>
                                          <p:spTgt spid="10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85"/>
                                        </p:tgtEl>
                                        <p:attrNameLst>
                                          <p:attrName>style.visibility</p:attrName>
                                        </p:attrNameLst>
                                      </p:cBhvr>
                                      <p:to>
                                        <p:strVal val="visible"/>
                                      </p:to>
                                    </p:set>
                                    <p:animEffect transition="in" filter="fade">
                                      <p:cBhvr>
                                        <p:cTn id="46" dur="500"/>
                                        <p:tgtEl>
                                          <p:spTgt spid="8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fade">
                                      <p:cBhvr>
                                        <p:cTn id="56" dur="500"/>
                                        <p:tgtEl>
                                          <p:spTgt spid="6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79"/>
                                        </p:tgtEl>
                                        <p:attrNameLst>
                                          <p:attrName>style.visibility</p:attrName>
                                        </p:attrNameLst>
                                      </p:cBhvr>
                                      <p:to>
                                        <p:strVal val="visible"/>
                                      </p:to>
                                    </p:set>
                                    <p:animEffect transition="in" filter="fade">
                                      <p:cBhvr>
                                        <p:cTn id="61" dur="500"/>
                                        <p:tgtEl>
                                          <p:spTgt spid="7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07"/>
                                        </p:tgtEl>
                                        <p:attrNameLst>
                                          <p:attrName>style.visibility</p:attrName>
                                        </p:attrNameLst>
                                      </p:cBhvr>
                                      <p:to>
                                        <p:strVal val="visible"/>
                                      </p:to>
                                    </p:set>
                                    <p:animEffect transition="in" filter="fade">
                                      <p:cBhvr>
                                        <p:cTn id="64" dur="500"/>
                                        <p:tgtEl>
                                          <p:spTgt spid="107"/>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93"/>
                                        </p:tgtEl>
                                        <p:attrNameLst>
                                          <p:attrName>style.visibility</p:attrName>
                                        </p:attrNameLst>
                                      </p:cBhvr>
                                      <p:to>
                                        <p:strVal val="visible"/>
                                      </p:to>
                                    </p:set>
                                    <p:animEffect transition="in" filter="fade">
                                      <p:cBhvr>
                                        <p:cTn id="69" dur="500"/>
                                        <p:tgtEl>
                                          <p:spTgt spid="9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91"/>
                                        </p:tgtEl>
                                        <p:attrNameLst>
                                          <p:attrName>style.visibility</p:attrName>
                                        </p:attrNameLst>
                                      </p:cBhvr>
                                      <p:to>
                                        <p:strVal val="visible"/>
                                      </p:to>
                                    </p:set>
                                    <p:animEffect transition="in" filter="fade">
                                      <p:cBhvr>
                                        <p:cTn id="72" dur="500"/>
                                        <p:tgtEl>
                                          <p:spTgt spid="9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92"/>
                                        </p:tgtEl>
                                        <p:attrNameLst>
                                          <p:attrName>style.visibility</p:attrName>
                                        </p:attrNameLst>
                                      </p:cBhvr>
                                      <p:to>
                                        <p:strVal val="visible"/>
                                      </p:to>
                                    </p:set>
                                    <p:animEffect transition="in" filter="fade">
                                      <p:cBhvr>
                                        <p:cTn id="75" dur="500"/>
                                        <p:tgtEl>
                                          <p:spTgt spid="9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94"/>
                                        </p:tgtEl>
                                        <p:attrNameLst>
                                          <p:attrName>style.visibility</p:attrName>
                                        </p:attrNameLst>
                                      </p:cBhvr>
                                      <p:to>
                                        <p:strVal val="visible"/>
                                      </p:to>
                                    </p:set>
                                    <p:animEffect transition="in" filter="fade">
                                      <p:cBhvr>
                                        <p:cTn id="78" dur="500"/>
                                        <p:tgtEl>
                                          <p:spTgt spid="94"/>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95"/>
                                        </p:tgtEl>
                                        <p:attrNameLst>
                                          <p:attrName>style.visibility</p:attrName>
                                        </p:attrNameLst>
                                      </p:cBhvr>
                                      <p:to>
                                        <p:strVal val="visible"/>
                                      </p:to>
                                    </p:set>
                                    <p:animEffect transition="in" filter="fade">
                                      <p:cBhvr>
                                        <p:cTn id="81" dur="500"/>
                                        <p:tgtEl>
                                          <p:spTgt spid="95"/>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96"/>
                                        </p:tgtEl>
                                        <p:attrNameLst>
                                          <p:attrName>style.visibility</p:attrName>
                                        </p:attrNameLst>
                                      </p:cBhvr>
                                      <p:to>
                                        <p:strVal val="visible"/>
                                      </p:to>
                                    </p:set>
                                    <p:animEffect transition="in" filter="fade">
                                      <p:cBhvr>
                                        <p:cTn id="84" dur="500"/>
                                        <p:tgtEl>
                                          <p:spTgt spid="96"/>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97"/>
                                        </p:tgtEl>
                                        <p:attrNameLst>
                                          <p:attrName>style.visibility</p:attrName>
                                        </p:attrNameLst>
                                      </p:cBhvr>
                                      <p:to>
                                        <p:strVal val="visible"/>
                                      </p:to>
                                    </p:set>
                                    <p:animEffect transition="in" filter="fade">
                                      <p:cBhvr>
                                        <p:cTn id="87" dur="500"/>
                                        <p:tgtEl>
                                          <p:spTgt spid="97"/>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98"/>
                                        </p:tgtEl>
                                        <p:attrNameLst>
                                          <p:attrName>style.visibility</p:attrName>
                                        </p:attrNameLst>
                                      </p:cBhvr>
                                      <p:to>
                                        <p:strVal val="visible"/>
                                      </p:to>
                                    </p:set>
                                    <p:animEffect transition="in" filter="fade">
                                      <p:cBhvr>
                                        <p:cTn id="90" dur="500"/>
                                        <p:tgtEl>
                                          <p:spTgt spid="98"/>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99"/>
                                        </p:tgtEl>
                                        <p:attrNameLst>
                                          <p:attrName>style.visibility</p:attrName>
                                        </p:attrNameLst>
                                      </p:cBhvr>
                                      <p:to>
                                        <p:strVal val="visible"/>
                                      </p:to>
                                    </p:set>
                                    <p:animEffect transition="in" filter="fade">
                                      <p:cBhvr>
                                        <p:cTn id="93" dur="500"/>
                                        <p:tgtEl>
                                          <p:spTgt spid="99"/>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500"/>
                                        <p:tgtEl>
                                          <p:spTgt spid="22"/>
                                        </p:tgtEl>
                                      </p:cBhvr>
                                    </p:animEffect>
                                  </p:childTnLst>
                                </p:cTn>
                              </p:par>
                              <p:par>
                                <p:cTn id="99" presetID="10" presetClass="entr" presetSubtype="0" fill="hold" nodeType="withEffect">
                                  <p:stCondLst>
                                    <p:cond delay="0"/>
                                  </p:stCondLst>
                                  <p:childTnLst>
                                    <p:set>
                                      <p:cBhvr>
                                        <p:cTn id="100" dur="1" fill="hold">
                                          <p:stCondLst>
                                            <p:cond delay="0"/>
                                          </p:stCondLst>
                                        </p:cTn>
                                        <p:tgtEl>
                                          <p:spTgt spid="25"/>
                                        </p:tgtEl>
                                        <p:attrNameLst>
                                          <p:attrName>style.visibility</p:attrName>
                                        </p:attrNameLst>
                                      </p:cBhvr>
                                      <p:to>
                                        <p:strVal val="visible"/>
                                      </p:to>
                                    </p:set>
                                    <p:animEffect transition="in" filter="fade">
                                      <p:cBhvr>
                                        <p:cTn id="101" dur="500"/>
                                        <p:tgtEl>
                                          <p:spTgt spid="25"/>
                                        </p:tgtEl>
                                      </p:cBhvr>
                                    </p:animEffect>
                                  </p:childTnLst>
                                </p:cTn>
                              </p:par>
                              <p:par>
                                <p:cTn id="102" presetID="10" presetClass="entr" presetSubtype="0" fill="hold" nodeType="withEffect">
                                  <p:stCondLst>
                                    <p:cond delay="0"/>
                                  </p:stCondLst>
                                  <p:childTnLst>
                                    <p:set>
                                      <p:cBhvr>
                                        <p:cTn id="103" dur="1" fill="hold">
                                          <p:stCondLst>
                                            <p:cond delay="0"/>
                                          </p:stCondLst>
                                        </p:cTn>
                                        <p:tgtEl>
                                          <p:spTgt spid="29"/>
                                        </p:tgtEl>
                                        <p:attrNameLst>
                                          <p:attrName>style.visibility</p:attrName>
                                        </p:attrNameLst>
                                      </p:cBhvr>
                                      <p:to>
                                        <p:strVal val="visible"/>
                                      </p:to>
                                    </p:set>
                                    <p:animEffect transition="in" filter="fade">
                                      <p:cBhvr>
                                        <p:cTn id="104" dur="500"/>
                                        <p:tgtEl>
                                          <p:spTgt spid="29"/>
                                        </p:tgtEl>
                                      </p:cBhvr>
                                    </p:animEffect>
                                  </p:childTnLst>
                                </p:cTn>
                              </p:par>
                              <p:par>
                                <p:cTn id="105" presetID="10" presetClass="entr" presetSubtype="0" fill="hold" nodeType="withEffect">
                                  <p:stCondLst>
                                    <p:cond delay="0"/>
                                  </p:stCondLst>
                                  <p:childTnLst>
                                    <p:set>
                                      <p:cBhvr>
                                        <p:cTn id="106" dur="1" fill="hold">
                                          <p:stCondLst>
                                            <p:cond delay="0"/>
                                          </p:stCondLst>
                                        </p:cTn>
                                        <p:tgtEl>
                                          <p:spTgt spid="30"/>
                                        </p:tgtEl>
                                        <p:attrNameLst>
                                          <p:attrName>style.visibility</p:attrName>
                                        </p:attrNameLst>
                                      </p:cBhvr>
                                      <p:to>
                                        <p:strVal val="visible"/>
                                      </p:to>
                                    </p:set>
                                    <p:animEffect transition="in" filter="fade">
                                      <p:cBhvr>
                                        <p:cTn id="107" dur="500"/>
                                        <p:tgtEl>
                                          <p:spTgt spid="30"/>
                                        </p:tgtEl>
                                      </p:cBhvr>
                                    </p:animEffect>
                                  </p:childTnLst>
                                </p:cTn>
                              </p:par>
                              <p:par>
                                <p:cTn id="108" presetID="10" presetClass="entr" presetSubtype="0" fill="hold" grpId="0" nodeType="withEffect">
                                  <p:stCondLst>
                                    <p:cond delay="0"/>
                                  </p:stCondLst>
                                  <p:childTnLst>
                                    <p:set>
                                      <p:cBhvr>
                                        <p:cTn id="109" dur="1" fill="hold">
                                          <p:stCondLst>
                                            <p:cond delay="0"/>
                                          </p:stCondLst>
                                        </p:cTn>
                                        <p:tgtEl>
                                          <p:spTgt spid="33"/>
                                        </p:tgtEl>
                                        <p:attrNameLst>
                                          <p:attrName>style.visibility</p:attrName>
                                        </p:attrNameLst>
                                      </p:cBhvr>
                                      <p:to>
                                        <p:strVal val="visible"/>
                                      </p:to>
                                    </p:set>
                                    <p:animEffect transition="in" filter="fade">
                                      <p:cBhvr>
                                        <p:cTn id="110" dur="500"/>
                                        <p:tgtEl>
                                          <p:spTgt spid="33"/>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43"/>
                                        </p:tgtEl>
                                        <p:attrNameLst>
                                          <p:attrName>style.visibility</p:attrName>
                                        </p:attrNameLst>
                                      </p:cBhvr>
                                      <p:to>
                                        <p:strVal val="visible"/>
                                      </p:to>
                                    </p:set>
                                    <p:animEffect transition="in" filter="fade">
                                      <p:cBhvr>
                                        <p:cTn id="113" dur="500"/>
                                        <p:tgtEl>
                                          <p:spTgt spid="43"/>
                                        </p:tgtEl>
                                      </p:cBhvr>
                                    </p:animEffect>
                                  </p:childTnLst>
                                </p:cTn>
                              </p:par>
                              <p:par>
                                <p:cTn id="114" presetID="10" presetClass="entr" presetSubtype="0" fill="hold" nodeType="withEffect">
                                  <p:stCondLst>
                                    <p:cond delay="0"/>
                                  </p:stCondLst>
                                  <p:childTnLst>
                                    <p:set>
                                      <p:cBhvr>
                                        <p:cTn id="115" dur="1" fill="hold">
                                          <p:stCondLst>
                                            <p:cond delay="0"/>
                                          </p:stCondLst>
                                        </p:cTn>
                                        <p:tgtEl>
                                          <p:spTgt spid="49"/>
                                        </p:tgtEl>
                                        <p:attrNameLst>
                                          <p:attrName>style.visibility</p:attrName>
                                        </p:attrNameLst>
                                      </p:cBhvr>
                                      <p:to>
                                        <p:strVal val="visible"/>
                                      </p:to>
                                    </p:set>
                                    <p:animEffect transition="in" filter="fade">
                                      <p:cBhvr>
                                        <p:cTn id="116" dur="500"/>
                                        <p:tgtEl>
                                          <p:spTgt spid="49"/>
                                        </p:tgtEl>
                                      </p:cBhvr>
                                    </p:animEffect>
                                  </p:childTnLst>
                                </p:cTn>
                              </p:par>
                              <p:par>
                                <p:cTn id="117" presetID="10" presetClass="entr" presetSubtype="0" fill="hold" grpId="0" nodeType="withEffect">
                                  <p:stCondLst>
                                    <p:cond delay="0"/>
                                  </p:stCondLst>
                                  <p:childTnLst>
                                    <p:set>
                                      <p:cBhvr>
                                        <p:cTn id="118" dur="1" fill="hold">
                                          <p:stCondLst>
                                            <p:cond delay="0"/>
                                          </p:stCondLst>
                                        </p:cTn>
                                        <p:tgtEl>
                                          <p:spTgt spid="70"/>
                                        </p:tgtEl>
                                        <p:attrNameLst>
                                          <p:attrName>style.visibility</p:attrName>
                                        </p:attrNameLst>
                                      </p:cBhvr>
                                      <p:to>
                                        <p:strVal val="visible"/>
                                      </p:to>
                                    </p:set>
                                    <p:animEffect transition="in" filter="fade">
                                      <p:cBhvr>
                                        <p:cTn id="119" dur="500"/>
                                        <p:tgtEl>
                                          <p:spTgt spid="70"/>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71"/>
                                        </p:tgtEl>
                                        <p:attrNameLst>
                                          <p:attrName>style.visibility</p:attrName>
                                        </p:attrNameLst>
                                      </p:cBhvr>
                                      <p:to>
                                        <p:strVal val="visible"/>
                                      </p:to>
                                    </p:set>
                                    <p:animEffect transition="in" filter="fade">
                                      <p:cBhvr>
                                        <p:cTn id="122" dur="500"/>
                                        <p:tgtEl>
                                          <p:spTgt spid="71"/>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100"/>
                                        </p:tgtEl>
                                        <p:attrNameLst>
                                          <p:attrName>style.visibility</p:attrName>
                                        </p:attrNameLst>
                                      </p:cBhvr>
                                      <p:to>
                                        <p:strVal val="visible"/>
                                      </p:to>
                                    </p:set>
                                    <p:animEffect transition="in" filter="fade">
                                      <p:cBhvr>
                                        <p:cTn id="125" dur="500"/>
                                        <p:tgtEl>
                                          <p:spTgt spid="100"/>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101"/>
                                        </p:tgtEl>
                                        <p:attrNameLst>
                                          <p:attrName>style.visibility</p:attrName>
                                        </p:attrNameLst>
                                      </p:cBhvr>
                                      <p:to>
                                        <p:strVal val="visible"/>
                                      </p:to>
                                    </p:set>
                                    <p:animEffect transition="in" filter="fade">
                                      <p:cBhvr>
                                        <p:cTn id="128" dur="500"/>
                                        <p:tgtEl>
                                          <p:spTgt spid="101"/>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124"/>
                                        </p:tgtEl>
                                        <p:attrNameLst>
                                          <p:attrName>style.visibility</p:attrName>
                                        </p:attrNameLst>
                                      </p:cBhvr>
                                      <p:to>
                                        <p:strVal val="visible"/>
                                      </p:to>
                                    </p:set>
                                    <p:animEffect transition="in" filter="fade">
                                      <p:cBhvr>
                                        <p:cTn id="133" dur="500"/>
                                        <p:tgtEl>
                                          <p:spTgt spid="124"/>
                                        </p:tgtEl>
                                      </p:cBhvr>
                                    </p:animEffect>
                                  </p:childTnLst>
                                </p:cTn>
                              </p:par>
                            </p:childTnLst>
                          </p:cTn>
                        </p:par>
                      </p:childTnLst>
                    </p:cTn>
                  </p:par>
                  <p:par>
                    <p:cTn id="134" fill="hold">
                      <p:stCondLst>
                        <p:cond delay="indefinite"/>
                      </p:stCondLst>
                      <p:childTnLst>
                        <p:par>
                          <p:cTn id="135" fill="hold">
                            <p:stCondLst>
                              <p:cond delay="0"/>
                            </p:stCondLst>
                            <p:childTnLst>
                              <p:par>
                                <p:cTn id="136" presetID="42" presetClass="path" presetSubtype="0" accel="50000" decel="50000" fill="hold" grpId="1" nodeType="clickEffect">
                                  <p:stCondLst>
                                    <p:cond delay="0"/>
                                  </p:stCondLst>
                                  <p:childTnLst>
                                    <p:animMotion origin="layout" path="M 2.77556E-17 -1.85185E-6 L 2.77556E-17 0.20741 " pathEditMode="relative" rAng="0" ptsTypes="AA">
                                      <p:cBhvr>
                                        <p:cTn id="137" dur="2000" fill="hold"/>
                                        <p:tgtEl>
                                          <p:spTgt spid="124"/>
                                        </p:tgtEl>
                                        <p:attrNameLst>
                                          <p:attrName>ppt_x</p:attrName>
                                          <p:attrName>ppt_y</p:attrName>
                                        </p:attrNameLst>
                                      </p:cBhvr>
                                      <p:rCtr x="0" y="104"/>
                                    </p:animMotion>
                                  </p:childTnLst>
                                </p:cTn>
                              </p:par>
                            </p:childTnLst>
                          </p:cTn>
                        </p:par>
                      </p:childTnLst>
                    </p:cTn>
                  </p:par>
                  <p:par>
                    <p:cTn id="138" fill="hold">
                      <p:stCondLst>
                        <p:cond delay="indefinite"/>
                      </p:stCondLst>
                      <p:childTnLst>
                        <p:par>
                          <p:cTn id="139" fill="hold">
                            <p:stCondLst>
                              <p:cond delay="0"/>
                            </p:stCondLst>
                            <p:childTnLst>
                              <p:par>
                                <p:cTn id="140" presetID="1" presetClass="exit" presetSubtype="0" fill="hold" grpId="2" nodeType="clickEffect">
                                  <p:stCondLst>
                                    <p:cond delay="0"/>
                                  </p:stCondLst>
                                  <p:childTnLst>
                                    <p:set>
                                      <p:cBhvr>
                                        <p:cTn id="141" dur="1" fill="hold">
                                          <p:stCondLst>
                                            <p:cond delay="0"/>
                                          </p:stCondLst>
                                        </p:cTn>
                                        <p:tgtEl>
                                          <p:spTgt spid="124"/>
                                        </p:tgtEl>
                                        <p:attrNameLst>
                                          <p:attrName>style.visibility</p:attrName>
                                        </p:attrNameLst>
                                      </p:cBhvr>
                                      <p:to>
                                        <p:strVal val="hidden"/>
                                      </p:to>
                                    </p:set>
                                  </p:childTnLst>
                                </p:cTn>
                              </p:par>
                              <p:par>
                                <p:cTn id="142" presetID="10" presetClass="entr" presetSubtype="0" fill="hold" grpId="0" nodeType="withEffect">
                                  <p:stCondLst>
                                    <p:cond delay="0"/>
                                  </p:stCondLst>
                                  <p:childTnLst>
                                    <p:set>
                                      <p:cBhvr>
                                        <p:cTn id="143" dur="1" fill="hold">
                                          <p:stCondLst>
                                            <p:cond delay="0"/>
                                          </p:stCondLst>
                                        </p:cTn>
                                        <p:tgtEl>
                                          <p:spTgt spid="125"/>
                                        </p:tgtEl>
                                        <p:attrNameLst>
                                          <p:attrName>style.visibility</p:attrName>
                                        </p:attrNameLst>
                                      </p:cBhvr>
                                      <p:to>
                                        <p:strVal val="visible"/>
                                      </p:to>
                                    </p:set>
                                    <p:animEffect transition="in" filter="fade">
                                      <p:cBhvr>
                                        <p:cTn id="144" dur="500"/>
                                        <p:tgtEl>
                                          <p:spTgt spid="125"/>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126"/>
                                        </p:tgtEl>
                                        <p:attrNameLst>
                                          <p:attrName>style.visibility</p:attrName>
                                        </p:attrNameLst>
                                      </p:cBhvr>
                                      <p:to>
                                        <p:strVal val="visible"/>
                                      </p:to>
                                    </p:set>
                                    <p:animEffect transition="in" filter="fade">
                                      <p:cBhvr>
                                        <p:cTn id="147" dur="500"/>
                                        <p:tgtEl>
                                          <p:spTgt spid="126"/>
                                        </p:tgtEl>
                                      </p:cBhvr>
                                    </p:animEffect>
                                  </p:childTnLst>
                                </p:cTn>
                              </p:par>
                            </p:childTnLst>
                          </p:cTn>
                        </p:par>
                      </p:childTnLst>
                    </p:cTn>
                  </p:par>
                  <p:par>
                    <p:cTn id="148" fill="hold">
                      <p:stCondLst>
                        <p:cond delay="indefinite"/>
                      </p:stCondLst>
                      <p:childTnLst>
                        <p:par>
                          <p:cTn id="149" fill="hold">
                            <p:stCondLst>
                              <p:cond delay="0"/>
                            </p:stCondLst>
                            <p:childTnLst>
                              <p:par>
                                <p:cTn id="150" presetID="10" presetClass="entr" presetSubtype="0" fill="hold" grpId="0" nodeType="clickEffect">
                                  <p:stCondLst>
                                    <p:cond delay="0"/>
                                  </p:stCondLst>
                                  <p:childTnLst>
                                    <p:set>
                                      <p:cBhvr>
                                        <p:cTn id="151" dur="1" fill="hold">
                                          <p:stCondLst>
                                            <p:cond delay="0"/>
                                          </p:stCondLst>
                                        </p:cTn>
                                        <p:tgtEl>
                                          <p:spTgt spid="131"/>
                                        </p:tgtEl>
                                        <p:attrNameLst>
                                          <p:attrName>style.visibility</p:attrName>
                                        </p:attrNameLst>
                                      </p:cBhvr>
                                      <p:to>
                                        <p:strVal val="visible"/>
                                      </p:to>
                                    </p:set>
                                    <p:animEffect transition="in" filter="fade">
                                      <p:cBhvr>
                                        <p:cTn id="152" dur="500"/>
                                        <p:tgtEl>
                                          <p:spTgt spid="131"/>
                                        </p:tgtEl>
                                      </p:cBhvr>
                                    </p:animEffect>
                                  </p:childTnLst>
                                </p:cTn>
                              </p:par>
                            </p:childTnLst>
                          </p:cTn>
                        </p:par>
                      </p:childTnLst>
                    </p:cTn>
                  </p:par>
                  <p:par>
                    <p:cTn id="153" fill="hold">
                      <p:stCondLst>
                        <p:cond delay="indefinite"/>
                      </p:stCondLst>
                      <p:childTnLst>
                        <p:par>
                          <p:cTn id="154" fill="hold">
                            <p:stCondLst>
                              <p:cond delay="0"/>
                            </p:stCondLst>
                            <p:childTnLst>
                              <p:par>
                                <p:cTn id="155" presetID="42" presetClass="path" presetSubtype="0" accel="50000" decel="50000" fill="hold" grpId="1" nodeType="clickEffect">
                                  <p:stCondLst>
                                    <p:cond delay="0"/>
                                  </p:stCondLst>
                                  <p:childTnLst>
                                    <p:animMotion origin="layout" path="M 2.77556E-17 -1.85185E-6 L 2.77556E-17 0.20741 " pathEditMode="relative" rAng="0" ptsTypes="AA">
                                      <p:cBhvr>
                                        <p:cTn id="156" dur="2000" fill="hold"/>
                                        <p:tgtEl>
                                          <p:spTgt spid="131"/>
                                        </p:tgtEl>
                                        <p:attrNameLst>
                                          <p:attrName>ppt_x</p:attrName>
                                          <p:attrName>ppt_y</p:attrName>
                                        </p:attrNameLst>
                                      </p:cBhvr>
                                      <p:rCtr x="0" y="104"/>
                                    </p:animMotion>
                                  </p:childTnLst>
                                </p:cTn>
                              </p:par>
                            </p:childTnLst>
                          </p:cTn>
                        </p:par>
                      </p:childTnLst>
                    </p:cTn>
                  </p:par>
                  <p:par>
                    <p:cTn id="157" fill="hold">
                      <p:stCondLst>
                        <p:cond delay="indefinite"/>
                      </p:stCondLst>
                      <p:childTnLst>
                        <p:par>
                          <p:cTn id="158" fill="hold">
                            <p:stCondLst>
                              <p:cond delay="0"/>
                            </p:stCondLst>
                            <p:childTnLst>
                              <p:par>
                                <p:cTn id="159" presetID="1" presetClass="exit" presetSubtype="0" fill="hold" grpId="2" nodeType="clickEffect">
                                  <p:stCondLst>
                                    <p:cond delay="0"/>
                                  </p:stCondLst>
                                  <p:childTnLst>
                                    <p:set>
                                      <p:cBhvr>
                                        <p:cTn id="160" dur="1" fill="hold">
                                          <p:stCondLst>
                                            <p:cond delay="0"/>
                                          </p:stCondLst>
                                        </p:cTn>
                                        <p:tgtEl>
                                          <p:spTgt spid="131"/>
                                        </p:tgtEl>
                                        <p:attrNameLst>
                                          <p:attrName>style.visibility</p:attrName>
                                        </p:attrNameLst>
                                      </p:cBhvr>
                                      <p:to>
                                        <p:strVal val="hidden"/>
                                      </p:to>
                                    </p:set>
                                  </p:childTnLst>
                                </p:cTn>
                              </p:par>
                              <p:par>
                                <p:cTn id="161" presetID="10" presetClass="entr" presetSubtype="0" fill="hold" grpId="0" nodeType="withEffect">
                                  <p:stCondLst>
                                    <p:cond delay="0"/>
                                  </p:stCondLst>
                                  <p:childTnLst>
                                    <p:set>
                                      <p:cBhvr>
                                        <p:cTn id="162" dur="1" fill="hold">
                                          <p:stCondLst>
                                            <p:cond delay="0"/>
                                          </p:stCondLst>
                                        </p:cTn>
                                        <p:tgtEl>
                                          <p:spTgt spid="134"/>
                                        </p:tgtEl>
                                        <p:attrNameLst>
                                          <p:attrName>style.visibility</p:attrName>
                                        </p:attrNameLst>
                                      </p:cBhvr>
                                      <p:to>
                                        <p:strVal val="visible"/>
                                      </p:to>
                                    </p:set>
                                    <p:animEffect transition="in" filter="fade">
                                      <p:cBhvr>
                                        <p:cTn id="163" dur="500"/>
                                        <p:tgtEl>
                                          <p:spTgt spid="134"/>
                                        </p:tgtEl>
                                      </p:cBhvr>
                                    </p:animEffect>
                                  </p:childTnLst>
                                </p:cTn>
                              </p:par>
                              <p:par>
                                <p:cTn id="164" presetID="10" presetClass="entr" presetSubtype="0" fill="hold" grpId="0" nodeType="withEffect">
                                  <p:stCondLst>
                                    <p:cond delay="0"/>
                                  </p:stCondLst>
                                  <p:childTnLst>
                                    <p:set>
                                      <p:cBhvr>
                                        <p:cTn id="165" dur="1" fill="hold">
                                          <p:stCondLst>
                                            <p:cond delay="0"/>
                                          </p:stCondLst>
                                        </p:cTn>
                                        <p:tgtEl>
                                          <p:spTgt spid="135"/>
                                        </p:tgtEl>
                                        <p:attrNameLst>
                                          <p:attrName>style.visibility</p:attrName>
                                        </p:attrNameLst>
                                      </p:cBhvr>
                                      <p:to>
                                        <p:strVal val="visible"/>
                                      </p:to>
                                    </p:set>
                                    <p:animEffect transition="in" filter="fade">
                                      <p:cBhvr>
                                        <p:cTn id="166" dur="500"/>
                                        <p:tgtEl>
                                          <p:spTgt spid="135"/>
                                        </p:tgtEl>
                                      </p:cBhvr>
                                    </p:animEffect>
                                  </p:child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grpId="0" nodeType="clickEffect">
                                  <p:stCondLst>
                                    <p:cond delay="0"/>
                                  </p:stCondLst>
                                  <p:childTnLst>
                                    <p:set>
                                      <p:cBhvr>
                                        <p:cTn id="170" dur="1" fill="hold">
                                          <p:stCondLst>
                                            <p:cond delay="0"/>
                                          </p:stCondLst>
                                        </p:cTn>
                                        <p:tgtEl>
                                          <p:spTgt spid="128"/>
                                        </p:tgtEl>
                                        <p:attrNameLst>
                                          <p:attrName>style.visibility</p:attrName>
                                        </p:attrNameLst>
                                      </p:cBhvr>
                                      <p:to>
                                        <p:strVal val="visible"/>
                                      </p:to>
                                    </p:set>
                                    <p:animEffect transition="in" filter="fade">
                                      <p:cBhvr>
                                        <p:cTn id="171" dur="500"/>
                                        <p:tgtEl>
                                          <p:spTgt spid="128"/>
                                        </p:tgtEl>
                                      </p:cBhvr>
                                    </p:animEffect>
                                  </p:childTnLst>
                                </p:cTn>
                              </p:par>
                            </p:childTnLst>
                          </p:cTn>
                        </p:par>
                      </p:childTnLst>
                    </p:cTn>
                  </p:par>
                  <p:par>
                    <p:cTn id="172" fill="hold">
                      <p:stCondLst>
                        <p:cond delay="indefinite"/>
                      </p:stCondLst>
                      <p:childTnLst>
                        <p:par>
                          <p:cTn id="173" fill="hold">
                            <p:stCondLst>
                              <p:cond delay="0"/>
                            </p:stCondLst>
                            <p:childTnLst>
                              <p:par>
                                <p:cTn id="174" presetID="50" presetClass="path" presetSubtype="0" accel="50000" decel="50000" fill="hold" grpId="1" nodeType="clickEffect">
                                  <p:stCondLst>
                                    <p:cond delay="0"/>
                                  </p:stCondLst>
                                  <p:childTnLst>
                                    <p:animMotion origin="layout" path="M 0.00017 -0.00139 L 0.00104 0.01805 C 0.00139 0.02755 0.1 0.03148 0.1802 0.02546 L 0.36093 0.01134 " pathEditMode="relative" rAng="-250" ptsTypes="FfFF">
                                      <p:cBhvr>
                                        <p:cTn id="175" dur="2000" fill="hold"/>
                                        <p:tgtEl>
                                          <p:spTgt spid="128"/>
                                        </p:tgtEl>
                                        <p:attrNameLst>
                                          <p:attrName>ppt_x</p:attrName>
                                          <p:attrName>ppt_y</p:attrName>
                                        </p:attrNameLst>
                                      </p:cBhvr>
                                      <p:rCtr x="180" y="6"/>
                                    </p:animMotion>
                                  </p:childTnLst>
                                </p:cTn>
                              </p:par>
                            </p:childTnLst>
                          </p:cTn>
                        </p:par>
                      </p:childTnLst>
                    </p:cTn>
                  </p:par>
                  <p:par>
                    <p:cTn id="176" fill="hold">
                      <p:stCondLst>
                        <p:cond delay="indefinite"/>
                      </p:stCondLst>
                      <p:childTnLst>
                        <p:par>
                          <p:cTn id="177" fill="hold">
                            <p:stCondLst>
                              <p:cond delay="0"/>
                            </p:stCondLst>
                            <p:childTnLst>
                              <p:par>
                                <p:cTn id="178" presetID="1" presetClass="exit" presetSubtype="0" fill="hold" grpId="2" nodeType="clickEffect">
                                  <p:stCondLst>
                                    <p:cond delay="0"/>
                                  </p:stCondLst>
                                  <p:childTnLst>
                                    <p:set>
                                      <p:cBhvr>
                                        <p:cTn id="179" dur="1" fill="hold">
                                          <p:stCondLst>
                                            <p:cond delay="0"/>
                                          </p:stCondLst>
                                        </p:cTn>
                                        <p:tgtEl>
                                          <p:spTgt spid="128"/>
                                        </p:tgtEl>
                                        <p:attrNameLst>
                                          <p:attrName>style.visibility</p:attrName>
                                        </p:attrNameLst>
                                      </p:cBhvr>
                                      <p:to>
                                        <p:strVal val="hidden"/>
                                      </p:to>
                                    </p:set>
                                  </p:childTnLst>
                                </p:cTn>
                              </p:par>
                              <p:par>
                                <p:cTn id="180" presetID="10" presetClass="entr" presetSubtype="0" fill="hold" grpId="0" nodeType="withEffect">
                                  <p:stCondLst>
                                    <p:cond delay="0"/>
                                  </p:stCondLst>
                                  <p:childTnLst>
                                    <p:set>
                                      <p:cBhvr>
                                        <p:cTn id="181" dur="1" fill="hold">
                                          <p:stCondLst>
                                            <p:cond delay="0"/>
                                          </p:stCondLst>
                                        </p:cTn>
                                        <p:tgtEl>
                                          <p:spTgt spid="129"/>
                                        </p:tgtEl>
                                        <p:attrNameLst>
                                          <p:attrName>style.visibility</p:attrName>
                                        </p:attrNameLst>
                                      </p:cBhvr>
                                      <p:to>
                                        <p:strVal val="visible"/>
                                      </p:to>
                                    </p:set>
                                    <p:animEffect transition="in" filter="fade">
                                      <p:cBhvr>
                                        <p:cTn id="182" dur="500"/>
                                        <p:tgtEl>
                                          <p:spTgt spid="129"/>
                                        </p:tgtEl>
                                      </p:cBhvr>
                                    </p:animEffect>
                                  </p:childTnLst>
                                </p:cTn>
                              </p:par>
                            </p:childTnLst>
                          </p:cTn>
                        </p:par>
                      </p:childTnLst>
                    </p:cTn>
                  </p:par>
                  <p:par>
                    <p:cTn id="183" fill="hold">
                      <p:stCondLst>
                        <p:cond delay="indefinite"/>
                      </p:stCondLst>
                      <p:childTnLst>
                        <p:par>
                          <p:cTn id="184" fill="hold">
                            <p:stCondLst>
                              <p:cond delay="0"/>
                            </p:stCondLst>
                            <p:childTnLst>
                              <p:par>
                                <p:cTn id="185" presetID="10" presetClass="entr" presetSubtype="0" fill="hold" grpId="0" nodeType="clickEffect">
                                  <p:stCondLst>
                                    <p:cond delay="0"/>
                                  </p:stCondLst>
                                  <p:childTnLst>
                                    <p:set>
                                      <p:cBhvr>
                                        <p:cTn id="186" dur="1" fill="hold">
                                          <p:stCondLst>
                                            <p:cond delay="0"/>
                                          </p:stCondLst>
                                        </p:cTn>
                                        <p:tgtEl>
                                          <p:spTgt spid="132"/>
                                        </p:tgtEl>
                                        <p:attrNameLst>
                                          <p:attrName>style.visibility</p:attrName>
                                        </p:attrNameLst>
                                      </p:cBhvr>
                                      <p:to>
                                        <p:strVal val="visible"/>
                                      </p:to>
                                    </p:set>
                                    <p:animEffect transition="in" filter="fade">
                                      <p:cBhvr>
                                        <p:cTn id="187" dur="500"/>
                                        <p:tgtEl>
                                          <p:spTgt spid="132"/>
                                        </p:tgtEl>
                                      </p:cBhvr>
                                    </p:animEffect>
                                  </p:childTnLst>
                                </p:cTn>
                              </p:par>
                            </p:childTnLst>
                          </p:cTn>
                        </p:par>
                      </p:childTnLst>
                    </p:cTn>
                  </p:par>
                  <p:par>
                    <p:cTn id="188" fill="hold">
                      <p:stCondLst>
                        <p:cond delay="indefinite"/>
                      </p:stCondLst>
                      <p:childTnLst>
                        <p:par>
                          <p:cTn id="189" fill="hold">
                            <p:stCondLst>
                              <p:cond delay="0"/>
                            </p:stCondLst>
                            <p:childTnLst>
                              <p:par>
                                <p:cTn id="190" presetID="42" presetClass="path" presetSubtype="0" accel="50000" decel="50000" fill="hold" grpId="1" nodeType="clickEffect">
                                  <p:stCondLst>
                                    <p:cond delay="0"/>
                                  </p:stCondLst>
                                  <p:childTnLst>
                                    <p:animMotion origin="layout" path="M 2.77556E-17 -1.85185E-6 L 2.77556E-17 0.20741 " pathEditMode="relative" rAng="0" ptsTypes="AA">
                                      <p:cBhvr>
                                        <p:cTn id="191" dur="2000" fill="hold"/>
                                        <p:tgtEl>
                                          <p:spTgt spid="132"/>
                                        </p:tgtEl>
                                        <p:attrNameLst>
                                          <p:attrName>ppt_x</p:attrName>
                                          <p:attrName>ppt_y</p:attrName>
                                        </p:attrNameLst>
                                      </p:cBhvr>
                                      <p:rCtr x="0" y="104"/>
                                    </p:animMotion>
                                  </p:childTnLst>
                                </p:cTn>
                              </p:par>
                            </p:childTnLst>
                          </p:cTn>
                        </p:par>
                      </p:childTnLst>
                    </p:cTn>
                  </p:par>
                  <p:par>
                    <p:cTn id="192" fill="hold">
                      <p:stCondLst>
                        <p:cond delay="indefinite"/>
                      </p:stCondLst>
                      <p:childTnLst>
                        <p:par>
                          <p:cTn id="193" fill="hold">
                            <p:stCondLst>
                              <p:cond delay="0"/>
                            </p:stCondLst>
                            <p:childTnLst>
                              <p:par>
                                <p:cTn id="194" presetID="1" presetClass="exit" presetSubtype="0" fill="hold" grpId="2" nodeType="clickEffect">
                                  <p:stCondLst>
                                    <p:cond delay="0"/>
                                  </p:stCondLst>
                                  <p:childTnLst>
                                    <p:set>
                                      <p:cBhvr>
                                        <p:cTn id="195" dur="1" fill="hold">
                                          <p:stCondLst>
                                            <p:cond delay="0"/>
                                          </p:stCondLst>
                                        </p:cTn>
                                        <p:tgtEl>
                                          <p:spTgt spid="132"/>
                                        </p:tgtEl>
                                        <p:attrNameLst>
                                          <p:attrName>style.visibility</p:attrName>
                                        </p:attrNameLst>
                                      </p:cBhvr>
                                      <p:to>
                                        <p:strVal val="hidden"/>
                                      </p:to>
                                    </p:set>
                                  </p:childTnLst>
                                </p:cTn>
                              </p:par>
                              <p:par>
                                <p:cTn id="196" presetID="10" presetClass="entr" presetSubtype="0" fill="hold" grpId="0" nodeType="withEffect">
                                  <p:stCondLst>
                                    <p:cond delay="0"/>
                                  </p:stCondLst>
                                  <p:childTnLst>
                                    <p:set>
                                      <p:cBhvr>
                                        <p:cTn id="197" dur="1" fill="hold">
                                          <p:stCondLst>
                                            <p:cond delay="0"/>
                                          </p:stCondLst>
                                        </p:cTn>
                                        <p:tgtEl>
                                          <p:spTgt spid="133"/>
                                        </p:tgtEl>
                                        <p:attrNameLst>
                                          <p:attrName>style.visibility</p:attrName>
                                        </p:attrNameLst>
                                      </p:cBhvr>
                                      <p:to>
                                        <p:strVal val="visible"/>
                                      </p:to>
                                    </p:set>
                                    <p:animEffect transition="in" filter="fade">
                                      <p:cBhvr>
                                        <p:cTn id="198" dur="500"/>
                                        <p:tgtEl>
                                          <p:spTgt spid="133"/>
                                        </p:tgtEl>
                                      </p:cBhvr>
                                    </p:animEffect>
                                  </p:childTnLst>
                                </p:cTn>
                              </p:par>
                            </p:childTnLst>
                          </p:cTn>
                        </p:par>
                      </p:childTnLst>
                    </p:cTn>
                  </p:par>
                  <p:par>
                    <p:cTn id="199" fill="hold">
                      <p:stCondLst>
                        <p:cond delay="indefinite"/>
                      </p:stCondLst>
                      <p:childTnLst>
                        <p:par>
                          <p:cTn id="200" fill="hold">
                            <p:stCondLst>
                              <p:cond delay="0"/>
                            </p:stCondLst>
                            <p:childTnLst>
                              <p:par>
                                <p:cTn id="201" presetID="50" presetClass="path" presetSubtype="0" accel="50000" decel="50000" fill="hold" grpId="1" nodeType="clickEffect">
                                  <p:stCondLst>
                                    <p:cond delay="0"/>
                                  </p:stCondLst>
                                  <p:childTnLst>
                                    <p:animMotion origin="layout" path="M 0.00017 -0.00139 L 0.00052 0.00556 C 0.00052 0.00903 0.1 0.00602 0.18108 -0.00023 L 0.36371 -0.01412 " pathEditMode="relative" rAng="-250" ptsTypes="FfFF">
                                      <p:cBhvr>
                                        <p:cTn id="202" dur="2000" fill="hold"/>
                                        <p:tgtEl>
                                          <p:spTgt spid="133"/>
                                        </p:tgtEl>
                                        <p:attrNameLst>
                                          <p:attrName>ppt_x</p:attrName>
                                          <p:attrName>ppt_y</p:attrName>
                                        </p:attrNameLst>
                                      </p:cBhvr>
                                      <p:rCtr x="182" y="-6"/>
                                    </p:animMotion>
                                  </p:childTnLst>
                                </p:cTn>
                              </p:par>
                            </p:childTnLst>
                          </p:cTn>
                        </p:par>
                      </p:childTnLst>
                    </p:cTn>
                  </p:par>
                  <p:par>
                    <p:cTn id="203" fill="hold">
                      <p:stCondLst>
                        <p:cond delay="indefinite"/>
                      </p:stCondLst>
                      <p:childTnLst>
                        <p:par>
                          <p:cTn id="204" fill="hold">
                            <p:stCondLst>
                              <p:cond delay="0"/>
                            </p:stCondLst>
                            <p:childTnLst>
                              <p:par>
                                <p:cTn id="205" presetID="1" presetClass="exit" presetSubtype="0" fill="hold" grpId="2" nodeType="clickEffect">
                                  <p:stCondLst>
                                    <p:cond delay="0"/>
                                  </p:stCondLst>
                                  <p:childTnLst>
                                    <p:set>
                                      <p:cBhvr>
                                        <p:cTn id="206" dur="1" fill="hold">
                                          <p:stCondLst>
                                            <p:cond delay="0"/>
                                          </p:stCondLst>
                                        </p:cTn>
                                        <p:tgtEl>
                                          <p:spTgt spid="133"/>
                                        </p:tgtEl>
                                        <p:attrNameLst>
                                          <p:attrName>style.visibility</p:attrName>
                                        </p:attrNameLst>
                                      </p:cBhvr>
                                      <p:to>
                                        <p:strVal val="hidden"/>
                                      </p:to>
                                    </p:set>
                                  </p:childTnLst>
                                </p:cTn>
                              </p:par>
                              <p:par>
                                <p:cTn id="207" presetID="10" presetClass="entr" presetSubtype="0" fill="hold" grpId="0" nodeType="withEffect">
                                  <p:stCondLst>
                                    <p:cond delay="0"/>
                                  </p:stCondLst>
                                  <p:childTnLst>
                                    <p:set>
                                      <p:cBhvr>
                                        <p:cTn id="208" dur="1" fill="hold">
                                          <p:stCondLst>
                                            <p:cond delay="0"/>
                                          </p:stCondLst>
                                        </p:cTn>
                                        <p:tgtEl>
                                          <p:spTgt spid="130"/>
                                        </p:tgtEl>
                                        <p:attrNameLst>
                                          <p:attrName>style.visibility</p:attrName>
                                        </p:attrNameLst>
                                      </p:cBhvr>
                                      <p:to>
                                        <p:strVal val="visible"/>
                                      </p:to>
                                    </p:set>
                                    <p:animEffect transition="in" filter="fade">
                                      <p:cBhvr>
                                        <p:cTn id="209" dur="500"/>
                                        <p:tgtEl>
                                          <p:spTgt spid="130"/>
                                        </p:tgtEl>
                                      </p:cBhvr>
                                    </p:animEffect>
                                  </p:childTnLst>
                                </p:cTn>
                              </p:par>
                            </p:childTnLst>
                          </p:cTn>
                        </p:par>
                      </p:childTnLst>
                    </p:cTn>
                  </p:par>
                  <p:par>
                    <p:cTn id="210" fill="hold">
                      <p:stCondLst>
                        <p:cond delay="indefinite"/>
                      </p:stCondLst>
                      <p:childTnLst>
                        <p:par>
                          <p:cTn id="211" fill="hold">
                            <p:stCondLst>
                              <p:cond delay="0"/>
                            </p:stCondLst>
                            <p:childTnLst>
                              <p:par>
                                <p:cTn id="212" presetID="42" presetClass="path" presetSubtype="0" accel="50000" decel="50000" fill="hold" grpId="1" nodeType="clickEffect">
                                  <p:stCondLst>
                                    <p:cond delay="0"/>
                                  </p:stCondLst>
                                  <p:childTnLst>
                                    <p:animMotion origin="layout" path="M -3.88889E-6 -2.22222E-6 L 0.14879 -0.24051 " pathEditMode="relative" rAng="0" ptsTypes="AA">
                                      <p:cBhvr>
                                        <p:cTn id="213" dur="2000" fill="hold"/>
                                        <p:tgtEl>
                                          <p:spTgt spid="130"/>
                                        </p:tgtEl>
                                        <p:attrNameLst>
                                          <p:attrName>ppt_x</p:attrName>
                                          <p:attrName>ppt_y</p:attrName>
                                        </p:attrNameLst>
                                      </p:cBhvr>
                                      <p:rCtr x="74" y="-120"/>
                                    </p:animMotion>
                                  </p:childTnLst>
                                </p:cTn>
                              </p:par>
                            </p:childTnLst>
                          </p:cTn>
                        </p:par>
                      </p:childTnLst>
                    </p:cTn>
                  </p:par>
                  <p:par>
                    <p:cTn id="214" fill="hold">
                      <p:stCondLst>
                        <p:cond delay="indefinite"/>
                      </p:stCondLst>
                      <p:childTnLst>
                        <p:par>
                          <p:cTn id="215" fill="hold">
                            <p:stCondLst>
                              <p:cond delay="0"/>
                            </p:stCondLst>
                            <p:childTnLst>
                              <p:par>
                                <p:cTn id="216" presetID="1" presetClass="exit" presetSubtype="0" fill="hold" grpId="2" nodeType="clickEffect">
                                  <p:stCondLst>
                                    <p:cond delay="0"/>
                                  </p:stCondLst>
                                  <p:childTnLst>
                                    <p:set>
                                      <p:cBhvr>
                                        <p:cTn id="217" dur="1" fill="hold">
                                          <p:stCondLst>
                                            <p:cond delay="0"/>
                                          </p:stCondLst>
                                        </p:cTn>
                                        <p:tgtEl>
                                          <p:spTgt spid="130"/>
                                        </p:tgtEl>
                                        <p:attrNameLst>
                                          <p:attrName>style.visibility</p:attrName>
                                        </p:attrNameLst>
                                      </p:cBhvr>
                                      <p:to>
                                        <p:strVal val="hidden"/>
                                      </p:to>
                                    </p:set>
                                  </p:childTnLst>
                                </p:cTn>
                              </p:par>
                              <p:par>
                                <p:cTn id="218" presetID="10" presetClass="entr" presetSubtype="0" fill="hold" grpId="0" nodeType="withEffect">
                                  <p:stCondLst>
                                    <p:cond delay="0"/>
                                  </p:stCondLst>
                                  <p:childTnLst>
                                    <p:set>
                                      <p:cBhvr>
                                        <p:cTn id="219" dur="1" fill="hold">
                                          <p:stCondLst>
                                            <p:cond delay="0"/>
                                          </p:stCondLst>
                                        </p:cTn>
                                        <p:tgtEl>
                                          <p:spTgt spid="110"/>
                                        </p:tgtEl>
                                        <p:attrNameLst>
                                          <p:attrName>style.visibility</p:attrName>
                                        </p:attrNameLst>
                                      </p:cBhvr>
                                      <p:to>
                                        <p:strVal val="visible"/>
                                      </p:to>
                                    </p:set>
                                    <p:animEffect transition="in" filter="fade">
                                      <p:cBhvr>
                                        <p:cTn id="220" dur="500"/>
                                        <p:tgtEl>
                                          <p:spTgt spid="110"/>
                                        </p:tgtEl>
                                      </p:cBhvr>
                                    </p:animEffect>
                                  </p:childTnLst>
                                </p:cTn>
                              </p:par>
                            </p:childTnLst>
                          </p:cTn>
                        </p:par>
                      </p:childTnLst>
                    </p:cTn>
                  </p:par>
                  <p:par>
                    <p:cTn id="221" fill="hold">
                      <p:stCondLst>
                        <p:cond delay="indefinite"/>
                      </p:stCondLst>
                      <p:childTnLst>
                        <p:par>
                          <p:cTn id="222" fill="hold">
                            <p:stCondLst>
                              <p:cond delay="0"/>
                            </p:stCondLst>
                            <p:childTnLst>
                              <p:par>
                                <p:cTn id="223" presetID="10" presetClass="entr" presetSubtype="0" fill="hold" grpId="0" nodeType="clickEffect">
                                  <p:stCondLst>
                                    <p:cond delay="0"/>
                                  </p:stCondLst>
                                  <p:childTnLst>
                                    <p:set>
                                      <p:cBhvr>
                                        <p:cTn id="224" dur="1" fill="hold">
                                          <p:stCondLst>
                                            <p:cond delay="0"/>
                                          </p:stCondLst>
                                        </p:cTn>
                                        <p:tgtEl>
                                          <p:spTgt spid="111"/>
                                        </p:tgtEl>
                                        <p:attrNameLst>
                                          <p:attrName>style.visibility</p:attrName>
                                        </p:attrNameLst>
                                      </p:cBhvr>
                                      <p:to>
                                        <p:strVal val="visible"/>
                                      </p:to>
                                    </p:set>
                                    <p:animEffect transition="in" filter="fade">
                                      <p:cBhvr>
                                        <p:cTn id="225" dur="500"/>
                                        <p:tgtEl>
                                          <p:spTgt spid="111"/>
                                        </p:tgtEl>
                                      </p:cBhvr>
                                    </p:animEffect>
                                  </p:childTnLst>
                                </p:cTn>
                              </p:par>
                              <p:par>
                                <p:cTn id="226" presetID="10" presetClass="entr" presetSubtype="0" fill="hold" grpId="0" nodeType="withEffect">
                                  <p:stCondLst>
                                    <p:cond delay="0"/>
                                  </p:stCondLst>
                                  <p:childTnLst>
                                    <p:set>
                                      <p:cBhvr>
                                        <p:cTn id="227" dur="1" fill="hold">
                                          <p:stCondLst>
                                            <p:cond delay="0"/>
                                          </p:stCondLst>
                                        </p:cTn>
                                        <p:tgtEl>
                                          <p:spTgt spid="112"/>
                                        </p:tgtEl>
                                        <p:attrNameLst>
                                          <p:attrName>style.visibility</p:attrName>
                                        </p:attrNameLst>
                                      </p:cBhvr>
                                      <p:to>
                                        <p:strVal val="visible"/>
                                      </p:to>
                                    </p:set>
                                    <p:animEffect transition="in" filter="fade">
                                      <p:cBhvr>
                                        <p:cTn id="228" dur="500"/>
                                        <p:tgtEl>
                                          <p:spTgt spid="112"/>
                                        </p:tgtEl>
                                      </p:cBhvr>
                                    </p:animEffect>
                                  </p:childTnLst>
                                </p:cTn>
                              </p:par>
                            </p:childTnLst>
                          </p:cTn>
                        </p:par>
                      </p:childTnLst>
                    </p:cTn>
                  </p:par>
                  <p:par>
                    <p:cTn id="229" fill="hold">
                      <p:stCondLst>
                        <p:cond delay="indefinite"/>
                      </p:stCondLst>
                      <p:childTnLst>
                        <p:par>
                          <p:cTn id="230" fill="hold">
                            <p:stCondLst>
                              <p:cond delay="0"/>
                            </p:stCondLst>
                            <p:childTnLst>
                              <p:par>
                                <p:cTn id="231" presetID="10" presetClass="entr" presetSubtype="0" fill="hold" grpId="0" nodeType="clickEffect">
                                  <p:stCondLst>
                                    <p:cond delay="0"/>
                                  </p:stCondLst>
                                  <p:childTnLst>
                                    <p:set>
                                      <p:cBhvr>
                                        <p:cTn id="232" dur="1" fill="hold">
                                          <p:stCondLst>
                                            <p:cond delay="0"/>
                                          </p:stCondLst>
                                        </p:cTn>
                                        <p:tgtEl>
                                          <p:spTgt spid="117"/>
                                        </p:tgtEl>
                                        <p:attrNameLst>
                                          <p:attrName>style.visibility</p:attrName>
                                        </p:attrNameLst>
                                      </p:cBhvr>
                                      <p:to>
                                        <p:strVal val="visible"/>
                                      </p:to>
                                    </p:set>
                                    <p:animEffect transition="in" filter="fade">
                                      <p:cBhvr>
                                        <p:cTn id="233" dur="500"/>
                                        <p:tgtEl>
                                          <p:spTgt spid="117"/>
                                        </p:tgtEl>
                                      </p:cBhvr>
                                    </p:animEffect>
                                  </p:childTnLst>
                                </p:cTn>
                              </p:par>
                              <p:par>
                                <p:cTn id="234" presetID="10" presetClass="entr" presetSubtype="0" fill="hold" grpId="0" nodeType="withEffect">
                                  <p:stCondLst>
                                    <p:cond delay="0"/>
                                  </p:stCondLst>
                                  <p:childTnLst>
                                    <p:set>
                                      <p:cBhvr>
                                        <p:cTn id="235" dur="1" fill="hold">
                                          <p:stCondLst>
                                            <p:cond delay="0"/>
                                          </p:stCondLst>
                                        </p:cTn>
                                        <p:tgtEl>
                                          <p:spTgt spid="4"/>
                                        </p:tgtEl>
                                        <p:attrNameLst>
                                          <p:attrName>style.visibility</p:attrName>
                                        </p:attrNameLst>
                                      </p:cBhvr>
                                      <p:to>
                                        <p:strVal val="visible"/>
                                      </p:to>
                                    </p:set>
                                    <p:animEffect transition="in" filter="fade">
                                      <p:cBhvr>
                                        <p:cTn id="236" dur="500"/>
                                        <p:tgtEl>
                                          <p:spTgt spid="4"/>
                                        </p:tgtEl>
                                      </p:cBhvr>
                                    </p:animEffect>
                                  </p:childTnLst>
                                </p:cTn>
                              </p:par>
                            </p:childTnLst>
                          </p:cTn>
                        </p:par>
                      </p:childTnLst>
                    </p:cTn>
                  </p:par>
                  <p:par>
                    <p:cTn id="237" fill="hold">
                      <p:stCondLst>
                        <p:cond delay="indefinite"/>
                      </p:stCondLst>
                      <p:childTnLst>
                        <p:par>
                          <p:cTn id="238" fill="hold">
                            <p:stCondLst>
                              <p:cond delay="0"/>
                            </p:stCondLst>
                            <p:childTnLst>
                              <p:par>
                                <p:cTn id="239" presetID="10" presetClass="entr" presetSubtype="0" fill="hold" grpId="0" nodeType="clickEffect">
                                  <p:stCondLst>
                                    <p:cond delay="0"/>
                                  </p:stCondLst>
                                  <p:childTnLst>
                                    <p:set>
                                      <p:cBhvr>
                                        <p:cTn id="240" dur="1" fill="hold">
                                          <p:stCondLst>
                                            <p:cond delay="0"/>
                                          </p:stCondLst>
                                        </p:cTn>
                                        <p:tgtEl>
                                          <p:spTgt spid="122"/>
                                        </p:tgtEl>
                                        <p:attrNameLst>
                                          <p:attrName>style.visibility</p:attrName>
                                        </p:attrNameLst>
                                      </p:cBhvr>
                                      <p:to>
                                        <p:strVal val="visible"/>
                                      </p:to>
                                    </p:set>
                                    <p:animEffect transition="in" filter="fade">
                                      <p:cBhvr>
                                        <p:cTn id="241" dur="500"/>
                                        <p:tgtEl>
                                          <p:spTgt spid="122"/>
                                        </p:tgtEl>
                                      </p:cBhvr>
                                    </p:animEffect>
                                  </p:childTnLst>
                                </p:cTn>
                              </p:par>
                            </p:childTnLst>
                          </p:cTn>
                        </p:par>
                      </p:childTnLst>
                    </p:cTn>
                  </p:par>
                  <p:par>
                    <p:cTn id="242" fill="hold">
                      <p:stCondLst>
                        <p:cond delay="indefinite"/>
                      </p:stCondLst>
                      <p:childTnLst>
                        <p:par>
                          <p:cTn id="243" fill="hold">
                            <p:stCondLst>
                              <p:cond delay="0"/>
                            </p:stCondLst>
                            <p:childTnLst>
                              <p:par>
                                <p:cTn id="244" presetID="10" presetClass="entr" presetSubtype="0" fill="hold" grpId="0" nodeType="clickEffect">
                                  <p:stCondLst>
                                    <p:cond delay="0"/>
                                  </p:stCondLst>
                                  <p:childTnLst>
                                    <p:set>
                                      <p:cBhvr>
                                        <p:cTn id="245" dur="1" fill="hold">
                                          <p:stCondLst>
                                            <p:cond delay="0"/>
                                          </p:stCondLst>
                                        </p:cTn>
                                        <p:tgtEl>
                                          <p:spTgt spid="118"/>
                                        </p:tgtEl>
                                        <p:attrNameLst>
                                          <p:attrName>style.visibility</p:attrName>
                                        </p:attrNameLst>
                                      </p:cBhvr>
                                      <p:to>
                                        <p:strVal val="visible"/>
                                      </p:to>
                                    </p:set>
                                    <p:animEffect transition="in" filter="fade">
                                      <p:cBhvr>
                                        <p:cTn id="246" dur="500"/>
                                        <p:tgtEl>
                                          <p:spTgt spid="118"/>
                                        </p:tgtEl>
                                      </p:cBhvr>
                                    </p:animEffect>
                                  </p:childTnLst>
                                </p:cTn>
                              </p:par>
                              <p:par>
                                <p:cTn id="247" presetID="10" presetClass="entr" presetSubtype="0" fill="hold" grpId="0" nodeType="withEffect">
                                  <p:stCondLst>
                                    <p:cond delay="0"/>
                                  </p:stCondLst>
                                  <p:childTnLst>
                                    <p:set>
                                      <p:cBhvr>
                                        <p:cTn id="248" dur="1" fill="hold">
                                          <p:stCondLst>
                                            <p:cond delay="0"/>
                                          </p:stCondLst>
                                        </p:cTn>
                                        <p:tgtEl>
                                          <p:spTgt spid="120"/>
                                        </p:tgtEl>
                                        <p:attrNameLst>
                                          <p:attrName>style.visibility</p:attrName>
                                        </p:attrNameLst>
                                      </p:cBhvr>
                                      <p:to>
                                        <p:strVal val="visible"/>
                                      </p:to>
                                    </p:set>
                                    <p:animEffect transition="in" filter="fade">
                                      <p:cBhvr>
                                        <p:cTn id="249" dur="500"/>
                                        <p:tgtEl>
                                          <p:spTgt spid="120"/>
                                        </p:tgtEl>
                                      </p:cBhvr>
                                    </p:animEffect>
                                  </p:childTnLst>
                                </p:cTn>
                              </p:par>
                              <p:par>
                                <p:cTn id="250" presetID="10" presetClass="entr" presetSubtype="0" fill="hold" grpId="0" nodeType="withEffect">
                                  <p:stCondLst>
                                    <p:cond delay="0"/>
                                  </p:stCondLst>
                                  <p:childTnLst>
                                    <p:set>
                                      <p:cBhvr>
                                        <p:cTn id="251" dur="1" fill="hold">
                                          <p:stCondLst>
                                            <p:cond delay="0"/>
                                          </p:stCondLst>
                                        </p:cTn>
                                        <p:tgtEl>
                                          <p:spTgt spid="121"/>
                                        </p:tgtEl>
                                        <p:attrNameLst>
                                          <p:attrName>style.visibility</p:attrName>
                                        </p:attrNameLst>
                                      </p:cBhvr>
                                      <p:to>
                                        <p:strVal val="visible"/>
                                      </p:to>
                                    </p:set>
                                    <p:animEffect transition="in" filter="fade">
                                      <p:cBhvr>
                                        <p:cTn id="252" dur="500"/>
                                        <p:tgtEl>
                                          <p:spTgt spid="121"/>
                                        </p:tgtEl>
                                      </p:cBhvr>
                                    </p:animEffect>
                                  </p:childTnLst>
                                </p:cTn>
                              </p:par>
                            </p:childTnLst>
                          </p:cTn>
                        </p:par>
                      </p:childTnLst>
                    </p:cTn>
                  </p:par>
                  <p:par>
                    <p:cTn id="253" fill="hold">
                      <p:stCondLst>
                        <p:cond delay="indefinite"/>
                      </p:stCondLst>
                      <p:childTnLst>
                        <p:par>
                          <p:cTn id="254" fill="hold">
                            <p:stCondLst>
                              <p:cond delay="0"/>
                            </p:stCondLst>
                            <p:childTnLst>
                              <p:par>
                                <p:cTn id="255" presetID="1" presetClass="exit" presetSubtype="0" fill="hold" grpId="1" nodeType="clickEffect">
                                  <p:stCondLst>
                                    <p:cond delay="0"/>
                                  </p:stCondLst>
                                  <p:childTnLst>
                                    <p:set>
                                      <p:cBhvr>
                                        <p:cTn id="256" dur="1" fill="hold">
                                          <p:stCondLst>
                                            <p:cond delay="0"/>
                                          </p:stCondLst>
                                        </p:cTn>
                                        <p:tgtEl>
                                          <p:spTgt spid="117"/>
                                        </p:tgtEl>
                                        <p:attrNameLst>
                                          <p:attrName>style.visibility</p:attrName>
                                        </p:attrNameLst>
                                      </p:cBhvr>
                                      <p:to>
                                        <p:strVal val="hidden"/>
                                      </p:to>
                                    </p:set>
                                  </p:childTnLst>
                                </p:cTn>
                              </p:par>
                              <p:par>
                                <p:cTn id="257" presetID="1" presetClass="exit" presetSubtype="0" fill="hold" grpId="1" nodeType="withEffect">
                                  <p:stCondLst>
                                    <p:cond delay="0"/>
                                  </p:stCondLst>
                                  <p:childTnLst>
                                    <p:set>
                                      <p:cBhvr>
                                        <p:cTn id="25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P spid="7" grpId="0" animBg="1"/>
      <p:bldP spid="8" grpId="0" animBg="1"/>
      <p:bldP spid="9" grpId="0" animBg="1"/>
      <p:bldP spid="33" grpId="0" animBg="1"/>
      <p:bldP spid="43" grpId="0" animBg="1"/>
      <p:bldP spid="70" grpId="0" animBg="1"/>
      <p:bldP spid="71" grpId="0" animBg="1"/>
      <p:bldP spid="78" grpId="0" animBg="1"/>
      <p:bldP spid="79" grpId="0" animBg="1"/>
      <p:bldP spid="80" grpId="0" animBg="1"/>
      <p:bldP spid="91" grpId="0" animBg="1"/>
      <p:bldP spid="92" grpId="0" animBg="1"/>
      <p:bldP spid="93" grpId="0" animBg="1"/>
      <p:bldP spid="94" grpId="0" animBg="1"/>
      <p:bldP spid="95" grpId="0" animBg="1"/>
      <p:bldP spid="96" grpId="0" animBg="1"/>
      <p:bldP spid="97" grpId="0"/>
      <p:bldP spid="98" grpId="0"/>
      <p:bldP spid="99" grpId="0"/>
      <p:bldP spid="100" grpId="0"/>
      <p:bldP spid="101" grpId="0"/>
      <p:bldP spid="106" grpId="0" animBg="1"/>
      <p:bldP spid="107" grpId="0" animBg="1"/>
      <p:bldP spid="108" grpId="0" animBg="1"/>
      <p:bldP spid="109" grpId="0"/>
      <p:bldP spid="110" grpId="0" animBg="1"/>
      <p:bldP spid="111" grpId="0" animBg="1"/>
      <p:bldP spid="112" grpId="0" animBg="1"/>
      <p:bldP spid="117" grpId="0"/>
      <p:bldP spid="117" grpId="1"/>
      <p:bldP spid="118" grpId="0" animBg="1"/>
      <p:bldP spid="120" grpId="0" animBg="1"/>
      <p:bldP spid="121" grpId="0" animBg="1"/>
      <p:bldP spid="122" grpId="0"/>
      <p:bldP spid="124" grpId="0"/>
      <p:bldP spid="124" grpId="1"/>
      <p:bldP spid="124" grpId="2"/>
      <p:bldP spid="125" grpId="0" animBg="1"/>
      <p:bldP spid="126" grpId="0" animBg="1"/>
      <p:bldP spid="128" grpId="0"/>
      <p:bldP spid="128" grpId="1"/>
      <p:bldP spid="128" grpId="2"/>
      <p:bldP spid="129" grpId="0" animBg="1"/>
      <p:bldP spid="130" grpId="0"/>
      <p:bldP spid="130" grpId="1"/>
      <p:bldP spid="130" grpId="2"/>
      <p:bldP spid="131" grpId="0"/>
      <p:bldP spid="131" grpId="1"/>
      <p:bldP spid="131" grpId="2"/>
      <p:bldP spid="132" grpId="0"/>
      <p:bldP spid="132" grpId="1"/>
      <p:bldP spid="132" grpId="2"/>
      <p:bldP spid="133" grpId="0"/>
      <p:bldP spid="133" grpId="1"/>
      <p:bldP spid="133" grpId="2"/>
      <p:bldP spid="134" grpId="0" animBg="1"/>
      <p:bldP spid="13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Number Placeholder 4"/>
          <p:cNvSpPr>
            <a:spLocks noGrp="1"/>
          </p:cNvSpPr>
          <p:nvPr>
            <p:ph type="sldNum" sz="quarter" idx="12"/>
          </p:nvPr>
        </p:nvSpPr>
        <p:spPr>
          <a:noFill/>
        </p:spPr>
        <p:txBody>
          <a:bodyPr/>
          <a:lstStyle/>
          <a:p>
            <a:fld id="{A5F2B288-3394-734C-B5FE-37431BBEFAC7}" type="slidenum">
              <a:rPr lang="en-CA" smtClean="0">
                <a:latin typeface="Arial" pitchFamily="-65" charset="0"/>
                <a:ea typeface="ＭＳ Ｐゴシック" pitchFamily="-65" charset="-128"/>
                <a:cs typeface="ＭＳ Ｐゴシック" pitchFamily="-65" charset="-128"/>
              </a:rPr>
              <a:pPr/>
              <a:t>4</a:t>
            </a:fld>
            <a:endParaRPr lang="en-CA" smtClean="0">
              <a:latin typeface="Arial" pitchFamily="-65" charset="0"/>
              <a:ea typeface="ＭＳ Ｐゴシック" pitchFamily="-65" charset="-128"/>
              <a:cs typeface="ＭＳ Ｐゴシック" pitchFamily="-65" charset="-128"/>
            </a:endParaRPr>
          </a:p>
        </p:txBody>
      </p:sp>
      <p:cxnSp>
        <p:nvCxnSpPr>
          <p:cNvPr id="12" name="Straight Arrow Connector 11"/>
          <p:cNvCxnSpPr/>
          <p:nvPr/>
        </p:nvCxnSpPr>
        <p:spPr>
          <a:xfrm rot="5400000" flipH="1" flipV="1">
            <a:off x="1481138" y="3167063"/>
            <a:ext cx="3592513" cy="158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276600" y="4953001"/>
            <a:ext cx="5943600" cy="11113"/>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9749" name="TextBox 17"/>
          <p:cNvSpPr txBox="1">
            <a:spLocks noChangeArrowheads="1"/>
          </p:cNvSpPr>
          <p:nvPr/>
        </p:nvSpPr>
        <p:spPr bwMode="auto">
          <a:xfrm>
            <a:off x="1676401" y="2895601"/>
            <a:ext cx="1449115" cy="646331"/>
          </a:xfrm>
          <a:prstGeom prst="rect">
            <a:avLst/>
          </a:prstGeom>
          <a:noFill/>
          <a:ln w="9525">
            <a:noFill/>
            <a:miter lim="800000"/>
            <a:headEnd/>
            <a:tailEnd/>
          </a:ln>
        </p:spPr>
        <p:txBody>
          <a:bodyPr wrap="none">
            <a:prstTxWarp prst="textNoShape">
              <a:avLst/>
            </a:prstTxWarp>
            <a:spAutoFit/>
          </a:bodyPr>
          <a:lstStyle/>
          <a:p>
            <a:r>
              <a:rPr lang="en-US"/>
              <a:t>Ease of </a:t>
            </a:r>
          </a:p>
          <a:p>
            <a:r>
              <a:rPr lang="en-US"/>
              <a:t>Programming</a:t>
            </a:r>
          </a:p>
        </p:txBody>
      </p:sp>
      <p:sp>
        <p:nvSpPr>
          <p:cNvPr id="159750" name="TextBox 18"/>
          <p:cNvSpPr txBox="1">
            <a:spLocks noChangeArrowheads="1"/>
          </p:cNvSpPr>
          <p:nvPr/>
        </p:nvSpPr>
        <p:spPr bwMode="auto">
          <a:xfrm>
            <a:off x="4876801" y="4953000"/>
            <a:ext cx="2043957" cy="369332"/>
          </a:xfrm>
          <a:prstGeom prst="rect">
            <a:avLst/>
          </a:prstGeom>
          <a:noFill/>
          <a:ln w="9525">
            <a:noFill/>
            <a:miter lim="800000"/>
            <a:headEnd/>
            <a:tailEnd/>
          </a:ln>
        </p:spPr>
        <p:txBody>
          <a:bodyPr wrap="none">
            <a:prstTxWarp prst="textNoShape">
              <a:avLst/>
            </a:prstTxWarp>
            <a:spAutoFit/>
          </a:bodyPr>
          <a:lstStyle/>
          <a:p>
            <a:r>
              <a:rPr lang="en-US"/>
              <a:t>Hardware Efficiency</a:t>
            </a:r>
          </a:p>
        </p:txBody>
      </p:sp>
      <p:pic>
        <p:nvPicPr>
          <p:cNvPr id="159751" name="Picture 5"/>
          <p:cNvPicPr>
            <a:picLocks noChangeAspect="1" noChangeArrowheads="1"/>
          </p:cNvPicPr>
          <p:nvPr/>
        </p:nvPicPr>
        <p:blipFill>
          <a:blip r:embed="rId3"/>
          <a:srcRect/>
          <a:stretch>
            <a:fillRect/>
          </a:stretch>
        </p:blipFill>
        <p:spPr bwMode="auto">
          <a:xfrm>
            <a:off x="3886200" y="1524000"/>
            <a:ext cx="534988" cy="609600"/>
          </a:xfrm>
          <a:prstGeom prst="rect">
            <a:avLst/>
          </a:prstGeom>
          <a:noFill/>
          <a:ln w="9525">
            <a:noFill/>
            <a:round/>
            <a:headEnd/>
            <a:tailEnd/>
          </a:ln>
        </p:spPr>
      </p:pic>
      <p:pic>
        <p:nvPicPr>
          <p:cNvPr id="159752" name="Picture 5" descr="Nehalem_Die_Shot_2-small.jpg"/>
          <p:cNvPicPr>
            <a:picLocks noChangeAspect="1"/>
          </p:cNvPicPr>
          <p:nvPr/>
        </p:nvPicPr>
        <p:blipFill>
          <a:blip r:embed="rId4"/>
          <a:srcRect/>
          <a:stretch>
            <a:fillRect/>
          </a:stretch>
        </p:blipFill>
        <p:spPr bwMode="auto">
          <a:xfrm>
            <a:off x="3883025" y="2514600"/>
            <a:ext cx="762000" cy="528638"/>
          </a:xfrm>
          <a:prstGeom prst="rect">
            <a:avLst/>
          </a:prstGeom>
          <a:noFill/>
          <a:ln w="9525">
            <a:noFill/>
            <a:miter lim="800000"/>
            <a:headEnd/>
            <a:tailEnd/>
          </a:ln>
        </p:spPr>
      </p:pic>
      <p:pic>
        <p:nvPicPr>
          <p:cNvPr id="159753" name="Picture 4" descr="25%"/>
          <p:cNvPicPr>
            <a:picLocks noChangeAspect="1" noChangeArrowheads="1"/>
          </p:cNvPicPr>
          <p:nvPr/>
        </p:nvPicPr>
        <p:blipFill>
          <a:blip r:embed="rId5"/>
          <a:srcRect/>
          <a:stretch>
            <a:fillRect/>
          </a:stretch>
        </p:blipFill>
        <p:spPr bwMode="auto">
          <a:xfrm>
            <a:off x="8077200" y="4332288"/>
            <a:ext cx="533400" cy="539750"/>
          </a:xfrm>
          <a:prstGeom prst="rect">
            <a:avLst/>
          </a:prstGeom>
          <a:noFill/>
          <a:ln w="12700">
            <a:noFill/>
            <a:miter lim="800000"/>
            <a:headEnd/>
            <a:tailEnd/>
          </a:ln>
        </p:spPr>
      </p:pic>
      <p:pic>
        <p:nvPicPr>
          <p:cNvPr id="159754" name="Picture 50"/>
          <p:cNvPicPr>
            <a:picLocks noChangeAspect="1"/>
          </p:cNvPicPr>
          <p:nvPr/>
        </p:nvPicPr>
        <p:blipFill>
          <a:blip r:embed="rId6"/>
          <a:srcRect/>
          <a:stretch>
            <a:fillRect/>
          </a:stretch>
        </p:blipFill>
        <p:spPr bwMode="auto">
          <a:xfrm>
            <a:off x="6477001" y="3886200"/>
            <a:ext cx="588963" cy="541338"/>
          </a:xfrm>
          <a:prstGeom prst="rect">
            <a:avLst/>
          </a:prstGeom>
          <a:noFill/>
          <a:ln w="9525">
            <a:noFill/>
            <a:miter lim="800000"/>
            <a:headEnd/>
            <a:tailEnd/>
          </a:ln>
        </p:spPr>
      </p:pic>
      <p:pic>
        <p:nvPicPr>
          <p:cNvPr id="159755" name="Picture 52"/>
          <p:cNvPicPr>
            <a:picLocks noChangeAspect="1"/>
          </p:cNvPicPr>
          <p:nvPr/>
        </p:nvPicPr>
        <p:blipFill>
          <a:blip r:embed="rId7"/>
          <a:srcRect/>
          <a:stretch>
            <a:fillRect/>
          </a:stretch>
        </p:blipFill>
        <p:spPr bwMode="auto">
          <a:xfrm>
            <a:off x="4770438" y="3200401"/>
            <a:ext cx="685800" cy="506413"/>
          </a:xfrm>
          <a:prstGeom prst="rect">
            <a:avLst/>
          </a:prstGeom>
          <a:noFill/>
          <a:ln w="9525">
            <a:noFill/>
            <a:miter lim="800000"/>
            <a:headEnd/>
            <a:tailEnd/>
          </a:ln>
        </p:spPr>
      </p:pic>
      <p:cxnSp>
        <p:nvCxnSpPr>
          <p:cNvPr id="30" name="Straight Arrow Connector 29"/>
          <p:cNvCxnSpPr/>
          <p:nvPr/>
        </p:nvCxnSpPr>
        <p:spPr>
          <a:xfrm flipV="1">
            <a:off x="4953000" y="2514600"/>
            <a:ext cx="1371600" cy="76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rot="16200000" flipV="1">
            <a:off x="7809706" y="3544094"/>
            <a:ext cx="763588" cy="3810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159758" name="Picture 5" descr="Nehalem_Die_Shot_2-small.jpg"/>
          <p:cNvPicPr>
            <a:picLocks noChangeAspect="1"/>
          </p:cNvPicPr>
          <p:nvPr/>
        </p:nvPicPr>
        <p:blipFill>
          <a:blip r:embed="rId4"/>
          <a:srcRect/>
          <a:stretch>
            <a:fillRect/>
          </a:stretch>
        </p:blipFill>
        <p:spPr bwMode="auto">
          <a:xfrm>
            <a:off x="6629400" y="1971675"/>
            <a:ext cx="762000" cy="528638"/>
          </a:xfrm>
          <a:prstGeom prst="rect">
            <a:avLst/>
          </a:prstGeom>
          <a:noFill/>
          <a:ln w="9525">
            <a:noFill/>
            <a:miter lim="800000"/>
            <a:headEnd/>
            <a:tailEnd/>
          </a:ln>
        </p:spPr>
      </p:pic>
      <p:pic>
        <p:nvPicPr>
          <p:cNvPr id="159759" name="Picture 42"/>
          <p:cNvPicPr>
            <a:picLocks noChangeAspect="1"/>
          </p:cNvPicPr>
          <p:nvPr/>
        </p:nvPicPr>
        <p:blipFill>
          <a:blip r:embed="rId6"/>
          <a:srcRect/>
          <a:stretch>
            <a:fillRect/>
          </a:stretch>
        </p:blipFill>
        <p:spPr bwMode="auto">
          <a:xfrm>
            <a:off x="7391400" y="1971675"/>
            <a:ext cx="609600" cy="539750"/>
          </a:xfrm>
          <a:prstGeom prst="rect">
            <a:avLst/>
          </a:prstGeom>
          <a:noFill/>
          <a:ln w="9525">
            <a:noFill/>
            <a:miter lim="800000"/>
            <a:headEnd/>
            <a:tailEnd/>
          </a:ln>
        </p:spPr>
      </p:pic>
      <p:pic>
        <p:nvPicPr>
          <p:cNvPr id="159760" name="Picture 45"/>
          <p:cNvPicPr>
            <a:picLocks noChangeAspect="1"/>
          </p:cNvPicPr>
          <p:nvPr/>
        </p:nvPicPr>
        <p:blipFill>
          <a:blip r:embed="rId7"/>
          <a:srcRect/>
          <a:stretch>
            <a:fillRect/>
          </a:stretch>
        </p:blipFill>
        <p:spPr bwMode="auto">
          <a:xfrm>
            <a:off x="6629400" y="2505076"/>
            <a:ext cx="838200" cy="619125"/>
          </a:xfrm>
          <a:prstGeom prst="rect">
            <a:avLst/>
          </a:prstGeom>
          <a:noFill/>
          <a:ln w="9525">
            <a:noFill/>
            <a:miter lim="800000"/>
            <a:headEnd/>
            <a:tailEnd/>
          </a:ln>
        </p:spPr>
      </p:pic>
      <p:pic>
        <p:nvPicPr>
          <p:cNvPr id="159761" name="Picture 4" descr="25%"/>
          <p:cNvPicPr>
            <a:picLocks noChangeAspect="1" noChangeArrowheads="1"/>
          </p:cNvPicPr>
          <p:nvPr/>
        </p:nvPicPr>
        <p:blipFill>
          <a:blip r:embed="rId5"/>
          <a:srcRect/>
          <a:stretch>
            <a:fillRect/>
          </a:stretch>
        </p:blipFill>
        <p:spPr bwMode="auto">
          <a:xfrm>
            <a:off x="7391400" y="2505076"/>
            <a:ext cx="304800" cy="307975"/>
          </a:xfrm>
          <a:prstGeom prst="rect">
            <a:avLst/>
          </a:prstGeom>
          <a:noFill/>
          <a:ln w="12700">
            <a:noFill/>
            <a:miter lim="800000"/>
            <a:headEnd/>
            <a:tailEnd/>
          </a:ln>
        </p:spPr>
      </p:pic>
      <p:pic>
        <p:nvPicPr>
          <p:cNvPr id="159762" name="Picture 4" descr="25%"/>
          <p:cNvPicPr>
            <a:picLocks noChangeAspect="1" noChangeArrowheads="1"/>
          </p:cNvPicPr>
          <p:nvPr/>
        </p:nvPicPr>
        <p:blipFill>
          <a:blip r:embed="rId5"/>
          <a:srcRect/>
          <a:stretch>
            <a:fillRect/>
          </a:stretch>
        </p:blipFill>
        <p:spPr bwMode="auto">
          <a:xfrm>
            <a:off x="7391400" y="2805113"/>
            <a:ext cx="304800" cy="309562"/>
          </a:xfrm>
          <a:prstGeom prst="rect">
            <a:avLst/>
          </a:prstGeom>
          <a:noFill/>
          <a:ln w="12700">
            <a:noFill/>
            <a:miter lim="800000"/>
            <a:headEnd/>
            <a:tailEnd/>
          </a:ln>
        </p:spPr>
      </p:pic>
      <p:pic>
        <p:nvPicPr>
          <p:cNvPr id="159763" name="Picture 4" descr="25%"/>
          <p:cNvPicPr>
            <a:picLocks noChangeAspect="1" noChangeArrowheads="1"/>
          </p:cNvPicPr>
          <p:nvPr/>
        </p:nvPicPr>
        <p:blipFill>
          <a:blip r:embed="rId5"/>
          <a:srcRect/>
          <a:stretch>
            <a:fillRect/>
          </a:stretch>
        </p:blipFill>
        <p:spPr bwMode="auto">
          <a:xfrm>
            <a:off x="7696200" y="2809876"/>
            <a:ext cx="304800" cy="307975"/>
          </a:xfrm>
          <a:prstGeom prst="rect">
            <a:avLst/>
          </a:prstGeom>
          <a:noFill/>
          <a:ln w="12700">
            <a:noFill/>
            <a:miter lim="800000"/>
            <a:headEnd/>
            <a:tailEnd/>
          </a:ln>
        </p:spPr>
      </p:pic>
      <p:pic>
        <p:nvPicPr>
          <p:cNvPr id="159764" name="Picture 4" descr="25%"/>
          <p:cNvPicPr>
            <a:picLocks noChangeAspect="1" noChangeArrowheads="1"/>
          </p:cNvPicPr>
          <p:nvPr/>
        </p:nvPicPr>
        <p:blipFill>
          <a:blip r:embed="rId5"/>
          <a:srcRect/>
          <a:stretch>
            <a:fillRect/>
          </a:stretch>
        </p:blipFill>
        <p:spPr bwMode="auto">
          <a:xfrm>
            <a:off x="7696200" y="2505076"/>
            <a:ext cx="304800" cy="307975"/>
          </a:xfrm>
          <a:prstGeom prst="rect">
            <a:avLst/>
          </a:prstGeom>
          <a:noFill/>
          <a:ln w="12700">
            <a:noFill/>
            <a:miter lim="800000"/>
            <a:headEnd/>
            <a:tailEnd/>
          </a:ln>
        </p:spPr>
      </p:pic>
      <p:cxnSp>
        <p:nvCxnSpPr>
          <p:cNvPr id="37" name="Straight Arrow Connector 36"/>
          <p:cNvCxnSpPr/>
          <p:nvPr/>
        </p:nvCxnSpPr>
        <p:spPr>
          <a:xfrm rot="5400000" flipH="1" flipV="1">
            <a:off x="6743700" y="3390900"/>
            <a:ext cx="457200" cy="2286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V="1">
            <a:off x="5638800" y="2895600"/>
            <a:ext cx="762000" cy="304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59767" name="TextBox 65"/>
          <p:cNvSpPr txBox="1">
            <a:spLocks noChangeArrowheads="1"/>
          </p:cNvSpPr>
          <p:nvPr/>
        </p:nvSpPr>
        <p:spPr bwMode="auto">
          <a:xfrm>
            <a:off x="2667000" y="228601"/>
            <a:ext cx="7237228" cy="646331"/>
          </a:xfrm>
          <a:prstGeom prst="rect">
            <a:avLst/>
          </a:prstGeom>
          <a:noFill/>
          <a:ln w="9525">
            <a:noFill/>
            <a:miter lim="800000"/>
            <a:headEnd/>
            <a:tailEnd/>
          </a:ln>
        </p:spPr>
        <p:txBody>
          <a:bodyPr wrap="none">
            <a:prstTxWarp prst="textNoShape">
              <a:avLst/>
            </a:prstTxWarp>
            <a:spAutoFit/>
          </a:bodyPr>
          <a:lstStyle/>
          <a:p>
            <a:r>
              <a:rPr lang="en-US" sz="3600" dirty="0">
                <a:solidFill>
                  <a:srgbClr val="0000FF"/>
                </a:solidFill>
              </a:rPr>
              <a:t>Start by using right tool for each job…</a:t>
            </a:r>
          </a:p>
        </p:txBody>
      </p:sp>
    </p:spTree>
    <p:extLst>
      <p:ext uri="{BB962C8B-B14F-4D97-AF65-F5344CB8AC3E}">
        <p14:creationId xmlns:p14="http://schemas.microsoft.com/office/powerpoint/2010/main" val="113266392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AutoShape 4"/>
          <p:cNvSpPr>
            <a:spLocks noChangeAspect="1" noChangeArrowheads="1" noTextEdit="1"/>
          </p:cNvSpPr>
          <p:nvPr/>
        </p:nvSpPr>
        <p:spPr bwMode="auto">
          <a:xfrm>
            <a:off x="3759200" y="1325563"/>
            <a:ext cx="4711700" cy="4629150"/>
          </a:xfrm>
          <a:prstGeom prst="rect">
            <a:avLst/>
          </a:prstGeom>
          <a:noFill/>
          <a:ln w="9525">
            <a:noFill/>
            <a:miter lim="800000"/>
            <a:headEnd/>
            <a:tailEnd/>
          </a:ln>
        </p:spPr>
        <p:txBody>
          <a:bodyPr>
            <a:prstTxWarp prst="textNoShape">
              <a:avLst/>
            </a:prstTxWarp>
          </a:bodyPr>
          <a:lstStyle/>
          <a:p>
            <a:endParaRPr lang="en-US"/>
          </a:p>
        </p:txBody>
      </p:sp>
      <p:sp>
        <p:nvSpPr>
          <p:cNvPr id="177155" name="Freeform 6"/>
          <p:cNvSpPr>
            <a:spLocks noEditPoints="1"/>
          </p:cNvSpPr>
          <p:nvPr/>
        </p:nvSpPr>
        <p:spPr bwMode="auto">
          <a:xfrm>
            <a:off x="4572000" y="1676401"/>
            <a:ext cx="3875088" cy="2752725"/>
          </a:xfrm>
          <a:custGeom>
            <a:avLst/>
            <a:gdLst>
              <a:gd name="T0" fmla="*/ 2147483647 w 2441"/>
              <a:gd name="T1" fmla="*/ 2147483647 h 1734"/>
              <a:gd name="T2" fmla="*/ 2147483647 w 2441"/>
              <a:gd name="T3" fmla="*/ 2147483647 h 1734"/>
              <a:gd name="T4" fmla="*/ 2147483647 w 2441"/>
              <a:gd name="T5" fmla="*/ 2147483647 h 1734"/>
              <a:gd name="T6" fmla="*/ 2147483647 w 2441"/>
              <a:gd name="T7" fmla="*/ 2147483647 h 1734"/>
              <a:gd name="T8" fmla="*/ 2147483647 w 2441"/>
              <a:gd name="T9" fmla="*/ 2147483647 h 1734"/>
              <a:gd name="T10" fmla="*/ 2147483647 w 2441"/>
              <a:gd name="T11" fmla="*/ 2147483647 h 1734"/>
              <a:gd name="T12" fmla="*/ 2147483647 w 2441"/>
              <a:gd name="T13" fmla="*/ 2147483647 h 1734"/>
              <a:gd name="T14" fmla="*/ 2147483647 w 2441"/>
              <a:gd name="T15" fmla="*/ 2147483647 h 1734"/>
              <a:gd name="T16" fmla="*/ 2147483647 w 2441"/>
              <a:gd name="T17" fmla="*/ 2147483647 h 1734"/>
              <a:gd name="T18" fmla="*/ 2147483647 w 2441"/>
              <a:gd name="T19" fmla="*/ 2147483647 h 1734"/>
              <a:gd name="T20" fmla="*/ 2147483647 w 2441"/>
              <a:gd name="T21" fmla="*/ 2147483647 h 1734"/>
              <a:gd name="T22" fmla="*/ 2147483647 w 2441"/>
              <a:gd name="T23" fmla="*/ 2147483647 h 1734"/>
              <a:gd name="T24" fmla="*/ 2147483647 w 2441"/>
              <a:gd name="T25" fmla="*/ 2147483647 h 1734"/>
              <a:gd name="T26" fmla="*/ 2147483647 w 2441"/>
              <a:gd name="T27" fmla="*/ 2147483647 h 1734"/>
              <a:gd name="T28" fmla="*/ 2147483647 w 2441"/>
              <a:gd name="T29" fmla="*/ 2147483647 h 1734"/>
              <a:gd name="T30" fmla="*/ 2147483647 w 2441"/>
              <a:gd name="T31" fmla="*/ 2147483647 h 1734"/>
              <a:gd name="T32" fmla="*/ 2147483647 w 2441"/>
              <a:gd name="T33" fmla="*/ 2147483647 h 1734"/>
              <a:gd name="T34" fmla="*/ 2147483647 w 2441"/>
              <a:gd name="T35" fmla="*/ 2147483647 h 1734"/>
              <a:gd name="T36" fmla="*/ 2147483647 w 2441"/>
              <a:gd name="T37" fmla="*/ 2147483647 h 1734"/>
              <a:gd name="T38" fmla="*/ 2147483647 w 2441"/>
              <a:gd name="T39" fmla="*/ 2147483647 h 1734"/>
              <a:gd name="T40" fmla="*/ 2147483647 w 2441"/>
              <a:gd name="T41" fmla="*/ 2147483647 h 1734"/>
              <a:gd name="T42" fmla="*/ 2147483647 w 2441"/>
              <a:gd name="T43" fmla="*/ 2147483647 h 1734"/>
              <a:gd name="T44" fmla="*/ 2147483647 w 2441"/>
              <a:gd name="T45" fmla="*/ 2147483647 h 1734"/>
              <a:gd name="T46" fmla="*/ 2147483647 w 2441"/>
              <a:gd name="T47" fmla="*/ 2147483647 h 1734"/>
              <a:gd name="T48" fmla="*/ 2147483647 w 2441"/>
              <a:gd name="T49" fmla="*/ 2147483647 h 1734"/>
              <a:gd name="T50" fmla="*/ 2147483647 w 2441"/>
              <a:gd name="T51" fmla="*/ 2147483647 h 1734"/>
              <a:gd name="T52" fmla="*/ 2147483647 w 2441"/>
              <a:gd name="T53" fmla="*/ 2147483647 h 1734"/>
              <a:gd name="T54" fmla="*/ 2147483647 w 2441"/>
              <a:gd name="T55" fmla="*/ 2147483647 h 1734"/>
              <a:gd name="T56" fmla="*/ 2147483647 w 2441"/>
              <a:gd name="T57" fmla="*/ 2147483647 h 1734"/>
              <a:gd name="T58" fmla="*/ 2147483647 w 2441"/>
              <a:gd name="T59" fmla="*/ 2147483647 h 1734"/>
              <a:gd name="T60" fmla="*/ 2147483647 w 2441"/>
              <a:gd name="T61" fmla="*/ 2147483647 h 1734"/>
              <a:gd name="T62" fmla="*/ 2147483647 w 2441"/>
              <a:gd name="T63" fmla="*/ 2147483647 h 1734"/>
              <a:gd name="T64" fmla="*/ 2147483647 w 2441"/>
              <a:gd name="T65" fmla="*/ 2147483647 h 1734"/>
              <a:gd name="T66" fmla="*/ 2147483647 w 2441"/>
              <a:gd name="T67" fmla="*/ 2147483647 h 1734"/>
              <a:gd name="T68" fmla="*/ 2147483647 w 2441"/>
              <a:gd name="T69" fmla="*/ 2147483647 h 1734"/>
              <a:gd name="T70" fmla="*/ 2147483647 w 2441"/>
              <a:gd name="T71" fmla="*/ 2147483647 h 1734"/>
              <a:gd name="T72" fmla="*/ 2147483647 w 2441"/>
              <a:gd name="T73" fmla="*/ 2147483647 h 1734"/>
              <a:gd name="T74" fmla="*/ 2147483647 w 2441"/>
              <a:gd name="T75" fmla="*/ 2147483647 h 1734"/>
              <a:gd name="T76" fmla="*/ 2147483647 w 2441"/>
              <a:gd name="T77" fmla="*/ 2147483647 h 1734"/>
              <a:gd name="T78" fmla="*/ 2147483647 w 2441"/>
              <a:gd name="T79" fmla="*/ 2147483647 h 1734"/>
              <a:gd name="T80" fmla="*/ 2147483647 w 2441"/>
              <a:gd name="T81" fmla="*/ 2147483647 h 1734"/>
              <a:gd name="T82" fmla="*/ 2147483647 w 2441"/>
              <a:gd name="T83" fmla="*/ 2147483647 h 1734"/>
              <a:gd name="T84" fmla="*/ 2147483647 w 2441"/>
              <a:gd name="T85" fmla="*/ 2147483647 h 1734"/>
              <a:gd name="T86" fmla="*/ 2147483647 w 2441"/>
              <a:gd name="T87" fmla="*/ 2147483647 h 1734"/>
              <a:gd name="T88" fmla="*/ 2147483647 w 2441"/>
              <a:gd name="T89" fmla="*/ 2147483647 h 1734"/>
              <a:gd name="T90" fmla="*/ 0 w 2441"/>
              <a:gd name="T91" fmla="*/ 0 h 1734"/>
              <a:gd name="T92" fmla="*/ 2147483647 w 2441"/>
              <a:gd name="T93" fmla="*/ 0 h 1734"/>
              <a:gd name="T94" fmla="*/ 2147483647 w 2441"/>
              <a:gd name="T95" fmla="*/ 0 h 1734"/>
              <a:gd name="T96" fmla="*/ 2147483647 w 2441"/>
              <a:gd name="T97" fmla="*/ 0 h 1734"/>
              <a:gd name="T98" fmla="*/ 2147483647 w 2441"/>
              <a:gd name="T99" fmla="*/ 0 h 1734"/>
              <a:gd name="T100" fmla="*/ 2147483647 w 2441"/>
              <a:gd name="T101" fmla="*/ 0 h 1734"/>
              <a:gd name="T102" fmla="*/ 2147483647 w 2441"/>
              <a:gd name="T103" fmla="*/ 0 h 1734"/>
              <a:gd name="T104" fmla="*/ 2147483647 w 2441"/>
              <a:gd name="T105" fmla="*/ 0 h 1734"/>
              <a:gd name="T106" fmla="*/ 2147483647 w 2441"/>
              <a:gd name="T107" fmla="*/ 0 h 1734"/>
              <a:gd name="T108" fmla="*/ 2147483647 w 2441"/>
              <a:gd name="T109" fmla="*/ 0 h 1734"/>
              <a:gd name="T110" fmla="*/ 2147483647 w 2441"/>
              <a:gd name="T111" fmla="*/ 0 h 1734"/>
              <a:gd name="T112" fmla="*/ 2147483647 w 2441"/>
              <a:gd name="T113" fmla="*/ 0 h 1734"/>
              <a:gd name="T114" fmla="*/ 2147483647 w 2441"/>
              <a:gd name="T115" fmla="*/ 0 h 1734"/>
              <a:gd name="T116" fmla="*/ 2147483647 w 2441"/>
              <a:gd name="T117" fmla="*/ 0 h 1734"/>
              <a:gd name="T118" fmla="*/ 2147483647 w 2441"/>
              <a:gd name="T119" fmla="*/ 0 h 1734"/>
              <a:gd name="T120" fmla="*/ 2147483647 w 2441"/>
              <a:gd name="T121" fmla="*/ 0 h 173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441"/>
              <a:gd name="T184" fmla="*/ 0 h 1734"/>
              <a:gd name="T185" fmla="*/ 2441 w 2441"/>
              <a:gd name="T186" fmla="*/ 1734 h 173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441" h="1734">
                <a:moveTo>
                  <a:pt x="0" y="1729"/>
                </a:moveTo>
                <a:lnTo>
                  <a:pt x="23" y="1729"/>
                </a:lnTo>
                <a:lnTo>
                  <a:pt x="23" y="1734"/>
                </a:lnTo>
                <a:lnTo>
                  <a:pt x="0" y="1734"/>
                </a:lnTo>
                <a:lnTo>
                  <a:pt x="0" y="1729"/>
                </a:lnTo>
                <a:close/>
                <a:moveTo>
                  <a:pt x="41" y="1729"/>
                </a:moveTo>
                <a:lnTo>
                  <a:pt x="64" y="1729"/>
                </a:lnTo>
                <a:lnTo>
                  <a:pt x="64" y="1734"/>
                </a:lnTo>
                <a:lnTo>
                  <a:pt x="41" y="1734"/>
                </a:lnTo>
                <a:lnTo>
                  <a:pt x="41" y="1729"/>
                </a:lnTo>
                <a:close/>
                <a:moveTo>
                  <a:pt x="81" y="1729"/>
                </a:moveTo>
                <a:lnTo>
                  <a:pt x="104" y="1729"/>
                </a:lnTo>
                <a:lnTo>
                  <a:pt x="104" y="1734"/>
                </a:lnTo>
                <a:lnTo>
                  <a:pt x="81" y="1734"/>
                </a:lnTo>
                <a:lnTo>
                  <a:pt x="81" y="1729"/>
                </a:lnTo>
                <a:close/>
                <a:moveTo>
                  <a:pt x="121" y="1729"/>
                </a:moveTo>
                <a:lnTo>
                  <a:pt x="144" y="1729"/>
                </a:lnTo>
                <a:lnTo>
                  <a:pt x="144" y="1734"/>
                </a:lnTo>
                <a:lnTo>
                  <a:pt x="121" y="1734"/>
                </a:lnTo>
                <a:lnTo>
                  <a:pt x="121" y="1729"/>
                </a:lnTo>
                <a:close/>
                <a:moveTo>
                  <a:pt x="161" y="1729"/>
                </a:moveTo>
                <a:lnTo>
                  <a:pt x="185" y="1729"/>
                </a:lnTo>
                <a:lnTo>
                  <a:pt x="185" y="1734"/>
                </a:lnTo>
                <a:lnTo>
                  <a:pt x="161" y="1734"/>
                </a:lnTo>
                <a:lnTo>
                  <a:pt x="161" y="1729"/>
                </a:lnTo>
                <a:close/>
                <a:moveTo>
                  <a:pt x="202" y="1729"/>
                </a:moveTo>
                <a:lnTo>
                  <a:pt x="225" y="1729"/>
                </a:lnTo>
                <a:lnTo>
                  <a:pt x="225" y="1734"/>
                </a:lnTo>
                <a:lnTo>
                  <a:pt x="202" y="1734"/>
                </a:lnTo>
                <a:lnTo>
                  <a:pt x="202" y="1729"/>
                </a:lnTo>
                <a:close/>
                <a:moveTo>
                  <a:pt x="242" y="1729"/>
                </a:moveTo>
                <a:lnTo>
                  <a:pt x="265" y="1729"/>
                </a:lnTo>
                <a:lnTo>
                  <a:pt x="265" y="1734"/>
                </a:lnTo>
                <a:lnTo>
                  <a:pt x="242" y="1734"/>
                </a:lnTo>
                <a:lnTo>
                  <a:pt x="242" y="1729"/>
                </a:lnTo>
                <a:close/>
                <a:moveTo>
                  <a:pt x="282" y="1729"/>
                </a:moveTo>
                <a:lnTo>
                  <a:pt x="305" y="1729"/>
                </a:lnTo>
                <a:lnTo>
                  <a:pt x="305" y="1734"/>
                </a:lnTo>
                <a:lnTo>
                  <a:pt x="282" y="1734"/>
                </a:lnTo>
                <a:lnTo>
                  <a:pt x="282" y="1729"/>
                </a:lnTo>
                <a:close/>
                <a:moveTo>
                  <a:pt x="323" y="1729"/>
                </a:moveTo>
                <a:lnTo>
                  <a:pt x="346" y="1729"/>
                </a:lnTo>
                <a:lnTo>
                  <a:pt x="346" y="1734"/>
                </a:lnTo>
                <a:lnTo>
                  <a:pt x="323" y="1734"/>
                </a:lnTo>
                <a:lnTo>
                  <a:pt x="323" y="1729"/>
                </a:lnTo>
                <a:close/>
                <a:moveTo>
                  <a:pt x="363" y="1729"/>
                </a:moveTo>
                <a:lnTo>
                  <a:pt x="386" y="1729"/>
                </a:lnTo>
                <a:lnTo>
                  <a:pt x="386" y="1734"/>
                </a:lnTo>
                <a:lnTo>
                  <a:pt x="363" y="1734"/>
                </a:lnTo>
                <a:lnTo>
                  <a:pt x="363" y="1729"/>
                </a:lnTo>
                <a:close/>
                <a:moveTo>
                  <a:pt x="403" y="1729"/>
                </a:moveTo>
                <a:lnTo>
                  <a:pt x="426" y="1729"/>
                </a:lnTo>
                <a:lnTo>
                  <a:pt x="426" y="1734"/>
                </a:lnTo>
                <a:lnTo>
                  <a:pt x="403" y="1734"/>
                </a:lnTo>
                <a:lnTo>
                  <a:pt x="403" y="1729"/>
                </a:lnTo>
                <a:close/>
                <a:moveTo>
                  <a:pt x="444" y="1729"/>
                </a:moveTo>
                <a:lnTo>
                  <a:pt x="467" y="1729"/>
                </a:lnTo>
                <a:lnTo>
                  <a:pt x="467" y="1734"/>
                </a:lnTo>
                <a:lnTo>
                  <a:pt x="444" y="1734"/>
                </a:lnTo>
                <a:lnTo>
                  <a:pt x="444" y="1729"/>
                </a:lnTo>
                <a:close/>
                <a:moveTo>
                  <a:pt x="484" y="1729"/>
                </a:moveTo>
                <a:lnTo>
                  <a:pt x="507" y="1729"/>
                </a:lnTo>
                <a:lnTo>
                  <a:pt x="507" y="1734"/>
                </a:lnTo>
                <a:lnTo>
                  <a:pt x="484" y="1734"/>
                </a:lnTo>
                <a:lnTo>
                  <a:pt x="484" y="1729"/>
                </a:lnTo>
                <a:close/>
                <a:moveTo>
                  <a:pt x="524" y="1729"/>
                </a:moveTo>
                <a:lnTo>
                  <a:pt x="547" y="1729"/>
                </a:lnTo>
                <a:lnTo>
                  <a:pt x="547" y="1734"/>
                </a:lnTo>
                <a:lnTo>
                  <a:pt x="524" y="1734"/>
                </a:lnTo>
                <a:lnTo>
                  <a:pt x="524" y="1729"/>
                </a:lnTo>
                <a:close/>
                <a:moveTo>
                  <a:pt x="564" y="1729"/>
                </a:moveTo>
                <a:lnTo>
                  <a:pt x="587" y="1729"/>
                </a:lnTo>
                <a:lnTo>
                  <a:pt x="587" y="1734"/>
                </a:lnTo>
                <a:lnTo>
                  <a:pt x="564" y="1734"/>
                </a:lnTo>
                <a:lnTo>
                  <a:pt x="564" y="1729"/>
                </a:lnTo>
                <a:close/>
                <a:moveTo>
                  <a:pt x="605" y="1729"/>
                </a:moveTo>
                <a:lnTo>
                  <a:pt x="628" y="1729"/>
                </a:lnTo>
                <a:lnTo>
                  <a:pt x="628" y="1734"/>
                </a:lnTo>
                <a:lnTo>
                  <a:pt x="605" y="1734"/>
                </a:lnTo>
                <a:lnTo>
                  <a:pt x="605" y="1729"/>
                </a:lnTo>
                <a:close/>
                <a:moveTo>
                  <a:pt x="645" y="1729"/>
                </a:moveTo>
                <a:lnTo>
                  <a:pt x="668" y="1729"/>
                </a:lnTo>
                <a:lnTo>
                  <a:pt x="668" y="1734"/>
                </a:lnTo>
                <a:lnTo>
                  <a:pt x="645" y="1734"/>
                </a:lnTo>
                <a:lnTo>
                  <a:pt x="645" y="1729"/>
                </a:lnTo>
                <a:close/>
                <a:moveTo>
                  <a:pt x="685" y="1729"/>
                </a:moveTo>
                <a:lnTo>
                  <a:pt x="708" y="1729"/>
                </a:lnTo>
                <a:lnTo>
                  <a:pt x="708" y="1734"/>
                </a:lnTo>
                <a:lnTo>
                  <a:pt x="685" y="1734"/>
                </a:lnTo>
                <a:lnTo>
                  <a:pt x="685" y="1729"/>
                </a:lnTo>
                <a:close/>
                <a:moveTo>
                  <a:pt x="726" y="1729"/>
                </a:moveTo>
                <a:lnTo>
                  <a:pt x="749" y="1729"/>
                </a:lnTo>
                <a:lnTo>
                  <a:pt x="749" y="1734"/>
                </a:lnTo>
                <a:lnTo>
                  <a:pt x="726" y="1734"/>
                </a:lnTo>
                <a:lnTo>
                  <a:pt x="726" y="1729"/>
                </a:lnTo>
                <a:close/>
                <a:moveTo>
                  <a:pt x="766" y="1729"/>
                </a:moveTo>
                <a:lnTo>
                  <a:pt x="789" y="1729"/>
                </a:lnTo>
                <a:lnTo>
                  <a:pt x="789" y="1734"/>
                </a:lnTo>
                <a:lnTo>
                  <a:pt x="766" y="1734"/>
                </a:lnTo>
                <a:lnTo>
                  <a:pt x="766" y="1729"/>
                </a:lnTo>
                <a:close/>
                <a:moveTo>
                  <a:pt x="806" y="1729"/>
                </a:moveTo>
                <a:lnTo>
                  <a:pt x="829" y="1729"/>
                </a:lnTo>
                <a:lnTo>
                  <a:pt x="829" y="1734"/>
                </a:lnTo>
                <a:lnTo>
                  <a:pt x="806" y="1734"/>
                </a:lnTo>
                <a:lnTo>
                  <a:pt x="806" y="1729"/>
                </a:lnTo>
                <a:close/>
                <a:moveTo>
                  <a:pt x="846" y="1729"/>
                </a:moveTo>
                <a:lnTo>
                  <a:pt x="870" y="1729"/>
                </a:lnTo>
                <a:lnTo>
                  <a:pt x="870" y="1734"/>
                </a:lnTo>
                <a:lnTo>
                  <a:pt x="846" y="1734"/>
                </a:lnTo>
                <a:lnTo>
                  <a:pt x="846" y="1729"/>
                </a:lnTo>
                <a:close/>
                <a:moveTo>
                  <a:pt x="887" y="1729"/>
                </a:moveTo>
                <a:lnTo>
                  <a:pt x="910" y="1729"/>
                </a:lnTo>
                <a:lnTo>
                  <a:pt x="910" y="1734"/>
                </a:lnTo>
                <a:lnTo>
                  <a:pt x="887" y="1734"/>
                </a:lnTo>
                <a:lnTo>
                  <a:pt x="887" y="1729"/>
                </a:lnTo>
                <a:close/>
                <a:moveTo>
                  <a:pt x="927" y="1729"/>
                </a:moveTo>
                <a:lnTo>
                  <a:pt x="950" y="1729"/>
                </a:lnTo>
                <a:lnTo>
                  <a:pt x="950" y="1734"/>
                </a:lnTo>
                <a:lnTo>
                  <a:pt x="927" y="1734"/>
                </a:lnTo>
                <a:lnTo>
                  <a:pt x="927" y="1729"/>
                </a:lnTo>
                <a:close/>
                <a:moveTo>
                  <a:pt x="967" y="1729"/>
                </a:moveTo>
                <a:lnTo>
                  <a:pt x="990" y="1729"/>
                </a:lnTo>
                <a:lnTo>
                  <a:pt x="990" y="1734"/>
                </a:lnTo>
                <a:lnTo>
                  <a:pt x="967" y="1734"/>
                </a:lnTo>
                <a:lnTo>
                  <a:pt x="967" y="1729"/>
                </a:lnTo>
                <a:close/>
                <a:moveTo>
                  <a:pt x="1008" y="1729"/>
                </a:moveTo>
                <a:lnTo>
                  <a:pt x="1031" y="1729"/>
                </a:lnTo>
                <a:lnTo>
                  <a:pt x="1031" y="1734"/>
                </a:lnTo>
                <a:lnTo>
                  <a:pt x="1008" y="1734"/>
                </a:lnTo>
                <a:lnTo>
                  <a:pt x="1008" y="1729"/>
                </a:lnTo>
                <a:close/>
                <a:moveTo>
                  <a:pt x="1048" y="1729"/>
                </a:moveTo>
                <a:lnTo>
                  <a:pt x="1071" y="1729"/>
                </a:lnTo>
                <a:lnTo>
                  <a:pt x="1071" y="1734"/>
                </a:lnTo>
                <a:lnTo>
                  <a:pt x="1048" y="1734"/>
                </a:lnTo>
                <a:lnTo>
                  <a:pt x="1048" y="1729"/>
                </a:lnTo>
                <a:close/>
                <a:moveTo>
                  <a:pt x="1088" y="1729"/>
                </a:moveTo>
                <a:lnTo>
                  <a:pt x="1111" y="1729"/>
                </a:lnTo>
                <a:lnTo>
                  <a:pt x="1111" y="1734"/>
                </a:lnTo>
                <a:lnTo>
                  <a:pt x="1088" y="1734"/>
                </a:lnTo>
                <a:lnTo>
                  <a:pt x="1088" y="1729"/>
                </a:lnTo>
                <a:close/>
                <a:moveTo>
                  <a:pt x="1129" y="1729"/>
                </a:moveTo>
                <a:lnTo>
                  <a:pt x="1152" y="1729"/>
                </a:lnTo>
                <a:lnTo>
                  <a:pt x="1152" y="1734"/>
                </a:lnTo>
                <a:lnTo>
                  <a:pt x="1129" y="1734"/>
                </a:lnTo>
                <a:lnTo>
                  <a:pt x="1129" y="1729"/>
                </a:lnTo>
                <a:close/>
                <a:moveTo>
                  <a:pt x="1169" y="1729"/>
                </a:moveTo>
                <a:lnTo>
                  <a:pt x="1192" y="1729"/>
                </a:lnTo>
                <a:lnTo>
                  <a:pt x="1192" y="1734"/>
                </a:lnTo>
                <a:lnTo>
                  <a:pt x="1169" y="1734"/>
                </a:lnTo>
                <a:lnTo>
                  <a:pt x="1169" y="1729"/>
                </a:lnTo>
                <a:close/>
                <a:moveTo>
                  <a:pt x="1209" y="1729"/>
                </a:moveTo>
                <a:lnTo>
                  <a:pt x="1232" y="1729"/>
                </a:lnTo>
                <a:lnTo>
                  <a:pt x="1232" y="1734"/>
                </a:lnTo>
                <a:lnTo>
                  <a:pt x="1209" y="1734"/>
                </a:lnTo>
                <a:lnTo>
                  <a:pt x="1209" y="1729"/>
                </a:lnTo>
                <a:close/>
                <a:moveTo>
                  <a:pt x="1249" y="1729"/>
                </a:moveTo>
                <a:lnTo>
                  <a:pt x="1272" y="1729"/>
                </a:lnTo>
                <a:lnTo>
                  <a:pt x="1272" y="1734"/>
                </a:lnTo>
                <a:lnTo>
                  <a:pt x="1249" y="1734"/>
                </a:lnTo>
                <a:lnTo>
                  <a:pt x="1249" y="1729"/>
                </a:lnTo>
                <a:close/>
                <a:moveTo>
                  <a:pt x="1290" y="1729"/>
                </a:moveTo>
                <a:lnTo>
                  <a:pt x="1313" y="1729"/>
                </a:lnTo>
                <a:lnTo>
                  <a:pt x="1313" y="1734"/>
                </a:lnTo>
                <a:lnTo>
                  <a:pt x="1290" y="1734"/>
                </a:lnTo>
                <a:lnTo>
                  <a:pt x="1290" y="1729"/>
                </a:lnTo>
                <a:close/>
                <a:moveTo>
                  <a:pt x="1330" y="1729"/>
                </a:moveTo>
                <a:lnTo>
                  <a:pt x="1353" y="1729"/>
                </a:lnTo>
                <a:lnTo>
                  <a:pt x="1353" y="1734"/>
                </a:lnTo>
                <a:lnTo>
                  <a:pt x="1330" y="1734"/>
                </a:lnTo>
                <a:lnTo>
                  <a:pt x="1330" y="1729"/>
                </a:lnTo>
                <a:close/>
                <a:moveTo>
                  <a:pt x="1370" y="1729"/>
                </a:moveTo>
                <a:lnTo>
                  <a:pt x="1393" y="1729"/>
                </a:lnTo>
                <a:lnTo>
                  <a:pt x="1393" y="1734"/>
                </a:lnTo>
                <a:lnTo>
                  <a:pt x="1370" y="1734"/>
                </a:lnTo>
                <a:lnTo>
                  <a:pt x="1370" y="1729"/>
                </a:lnTo>
                <a:close/>
                <a:moveTo>
                  <a:pt x="1411" y="1729"/>
                </a:moveTo>
                <a:lnTo>
                  <a:pt x="1434" y="1729"/>
                </a:lnTo>
                <a:lnTo>
                  <a:pt x="1434" y="1734"/>
                </a:lnTo>
                <a:lnTo>
                  <a:pt x="1411" y="1734"/>
                </a:lnTo>
                <a:lnTo>
                  <a:pt x="1411" y="1729"/>
                </a:lnTo>
                <a:close/>
                <a:moveTo>
                  <a:pt x="1451" y="1729"/>
                </a:moveTo>
                <a:lnTo>
                  <a:pt x="1474" y="1729"/>
                </a:lnTo>
                <a:lnTo>
                  <a:pt x="1474" y="1734"/>
                </a:lnTo>
                <a:lnTo>
                  <a:pt x="1451" y="1734"/>
                </a:lnTo>
                <a:lnTo>
                  <a:pt x="1451" y="1729"/>
                </a:lnTo>
                <a:close/>
                <a:moveTo>
                  <a:pt x="1491" y="1729"/>
                </a:moveTo>
                <a:lnTo>
                  <a:pt x="1514" y="1729"/>
                </a:lnTo>
                <a:lnTo>
                  <a:pt x="1514" y="1734"/>
                </a:lnTo>
                <a:lnTo>
                  <a:pt x="1491" y="1734"/>
                </a:lnTo>
                <a:lnTo>
                  <a:pt x="1491" y="1729"/>
                </a:lnTo>
                <a:close/>
                <a:moveTo>
                  <a:pt x="1531" y="1729"/>
                </a:moveTo>
                <a:lnTo>
                  <a:pt x="1555" y="1729"/>
                </a:lnTo>
                <a:lnTo>
                  <a:pt x="1555" y="1734"/>
                </a:lnTo>
                <a:lnTo>
                  <a:pt x="1531" y="1734"/>
                </a:lnTo>
                <a:lnTo>
                  <a:pt x="1531" y="1729"/>
                </a:lnTo>
                <a:close/>
                <a:moveTo>
                  <a:pt x="1572" y="1729"/>
                </a:moveTo>
                <a:lnTo>
                  <a:pt x="1595" y="1729"/>
                </a:lnTo>
                <a:lnTo>
                  <a:pt x="1595" y="1734"/>
                </a:lnTo>
                <a:lnTo>
                  <a:pt x="1572" y="1734"/>
                </a:lnTo>
                <a:lnTo>
                  <a:pt x="1572" y="1729"/>
                </a:lnTo>
                <a:close/>
                <a:moveTo>
                  <a:pt x="1612" y="1729"/>
                </a:moveTo>
                <a:lnTo>
                  <a:pt x="1635" y="1729"/>
                </a:lnTo>
                <a:lnTo>
                  <a:pt x="1635" y="1734"/>
                </a:lnTo>
                <a:lnTo>
                  <a:pt x="1612" y="1734"/>
                </a:lnTo>
                <a:lnTo>
                  <a:pt x="1612" y="1729"/>
                </a:lnTo>
                <a:close/>
                <a:moveTo>
                  <a:pt x="1652" y="1729"/>
                </a:moveTo>
                <a:lnTo>
                  <a:pt x="1675" y="1729"/>
                </a:lnTo>
                <a:lnTo>
                  <a:pt x="1675" y="1734"/>
                </a:lnTo>
                <a:lnTo>
                  <a:pt x="1652" y="1734"/>
                </a:lnTo>
                <a:lnTo>
                  <a:pt x="1652" y="1729"/>
                </a:lnTo>
                <a:close/>
                <a:moveTo>
                  <a:pt x="1693" y="1729"/>
                </a:moveTo>
                <a:lnTo>
                  <a:pt x="1716" y="1729"/>
                </a:lnTo>
                <a:lnTo>
                  <a:pt x="1716" y="1734"/>
                </a:lnTo>
                <a:lnTo>
                  <a:pt x="1693" y="1734"/>
                </a:lnTo>
                <a:lnTo>
                  <a:pt x="1693" y="1729"/>
                </a:lnTo>
                <a:close/>
                <a:moveTo>
                  <a:pt x="1733" y="1729"/>
                </a:moveTo>
                <a:lnTo>
                  <a:pt x="1756" y="1729"/>
                </a:lnTo>
                <a:lnTo>
                  <a:pt x="1756" y="1734"/>
                </a:lnTo>
                <a:lnTo>
                  <a:pt x="1733" y="1734"/>
                </a:lnTo>
                <a:lnTo>
                  <a:pt x="1733" y="1729"/>
                </a:lnTo>
                <a:close/>
                <a:moveTo>
                  <a:pt x="1773" y="1729"/>
                </a:moveTo>
                <a:lnTo>
                  <a:pt x="1796" y="1729"/>
                </a:lnTo>
                <a:lnTo>
                  <a:pt x="1796" y="1734"/>
                </a:lnTo>
                <a:lnTo>
                  <a:pt x="1773" y="1734"/>
                </a:lnTo>
                <a:lnTo>
                  <a:pt x="1773" y="1729"/>
                </a:lnTo>
                <a:close/>
                <a:moveTo>
                  <a:pt x="1814" y="1729"/>
                </a:moveTo>
                <a:lnTo>
                  <a:pt x="1837" y="1729"/>
                </a:lnTo>
                <a:lnTo>
                  <a:pt x="1837" y="1734"/>
                </a:lnTo>
                <a:lnTo>
                  <a:pt x="1814" y="1734"/>
                </a:lnTo>
                <a:lnTo>
                  <a:pt x="1814" y="1729"/>
                </a:lnTo>
                <a:close/>
                <a:moveTo>
                  <a:pt x="1854" y="1729"/>
                </a:moveTo>
                <a:lnTo>
                  <a:pt x="1877" y="1729"/>
                </a:lnTo>
                <a:lnTo>
                  <a:pt x="1877" y="1734"/>
                </a:lnTo>
                <a:lnTo>
                  <a:pt x="1854" y="1734"/>
                </a:lnTo>
                <a:lnTo>
                  <a:pt x="1854" y="1729"/>
                </a:lnTo>
                <a:close/>
                <a:moveTo>
                  <a:pt x="1894" y="1729"/>
                </a:moveTo>
                <a:lnTo>
                  <a:pt x="1917" y="1729"/>
                </a:lnTo>
                <a:lnTo>
                  <a:pt x="1917" y="1734"/>
                </a:lnTo>
                <a:lnTo>
                  <a:pt x="1894" y="1734"/>
                </a:lnTo>
                <a:lnTo>
                  <a:pt x="1894" y="1729"/>
                </a:lnTo>
                <a:close/>
                <a:moveTo>
                  <a:pt x="1934" y="1729"/>
                </a:moveTo>
                <a:lnTo>
                  <a:pt x="1957" y="1729"/>
                </a:lnTo>
                <a:lnTo>
                  <a:pt x="1957" y="1734"/>
                </a:lnTo>
                <a:lnTo>
                  <a:pt x="1934" y="1734"/>
                </a:lnTo>
                <a:lnTo>
                  <a:pt x="1934" y="1729"/>
                </a:lnTo>
                <a:close/>
                <a:moveTo>
                  <a:pt x="1975" y="1729"/>
                </a:moveTo>
                <a:lnTo>
                  <a:pt x="1998" y="1729"/>
                </a:lnTo>
                <a:lnTo>
                  <a:pt x="1998" y="1734"/>
                </a:lnTo>
                <a:lnTo>
                  <a:pt x="1975" y="1734"/>
                </a:lnTo>
                <a:lnTo>
                  <a:pt x="1975" y="1729"/>
                </a:lnTo>
                <a:close/>
                <a:moveTo>
                  <a:pt x="2015" y="1729"/>
                </a:moveTo>
                <a:lnTo>
                  <a:pt x="2038" y="1729"/>
                </a:lnTo>
                <a:lnTo>
                  <a:pt x="2038" y="1734"/>
                </a:lnTo>
                <a:lnTo>
                  <a:pt x="2015" y="1734"/>
                </a:lnTo>
                <a:lnTo>
                  <a:pt x="2015" y="1729"/>
                </a:lnTo>
                <a:close/>
                <a:moveTo>
                  <a:pt x="2055" y="1729"/>
                </a:moveTo>
                <a:lnTo>
                  <a:pt x="2078" y="1729"/>
                </a:lnTo>
                <a:lnTo>
                  <a:pt x="2078" y="1734"/>
                </a:lnTo>
                <a:lnTo>
                  <a:pt x="2055" y="1734"/>
                </a:lnTo>
                <a:lnTo>
                  <a:pt x="2055" y="1729"/>
                </a:lnTo>
                <a:close/>
                <a:moveTo>
                  <a:pt x="2096" y="1729"/>
                </a:moveTo>
                <a:lnTo>
                  <a:pt x="2119" y="1729"/>
                </a:lnTo>
                <a:lnTo>
                  <a:pt x="2119" y="1734"/>
                </a:lnTo>
                <a:lnTo>
                  <a:pt x="2096" y="1734"/>
                </a:lnTo>
                <a:lnTo>
                  <a:pt x="2096" y="1729"/>
                </a:lnTo>
                <a:close/>
                <a:moveTo>
                  <a:pt x="2136" y="1729"/>
                </a:moveTo>
                <a:lnTo>
                  <a:pt x="2159" y="1729"/>
                </a:lnTo>
                <a:lnTo>
                  <a:pt x="2159" y="1734"/>
                </a:lnTo>
                <a:lnTo>
                  <a:pt x="2136" y="1734"/>
                </a:lnTo>
                <a:lnTo>
                  <a:pt x="2136" y="1729"/>
                </a:lnTo>
                <a:close/>
                <a:moveTo>
                  <a:pt x="2176" y="1729"/>
                </a:moveTo>
                <a:lnTo>
                  <a:pt x="2199" y="1729"/>
                </a:lnTo>
                <a:lnTo>
                  <a:pt x="2199" y="1734"/>
                </a:lnTo>
                <a:lnTo>
                  <a:pt x="2176" y="1734"/>
                </a:lnTo>
                <a:lnTo>
                  <a:pt x="2176" y="1729"/>
                </a:lnTo>
                <a:close/>
                <a:moveTo>
                  <a:pt x="2216" y="1729"/>
                </a:moveTo>
                <a:lnTo>
                  <a:pt x="2240" y="1729"/>
                </a:lnTo>
                <a:lnTo>
                  <a:pt x="2240" y="1734"/>
                </a:lnTo>
                <a:lnTo>
                  <a:pt x="2216" y="1734"/>
                </a:lnTo>
                <a:lnTo>
                  <a:pt x="2216" y="1729"/>
                </a:lnTo>
                <a:close/>
                <a:moveTo>
                  <a:pt x="2257" y="1729"/>
                </a:moveTo>
                <a:lnTo>
                  <a:pt x="2280" y="1729"/>
                </a:lnTo>
                <a:lnTo>
                  <a:pt x="2280" y="1734"/>
                </a:lnTo>
                <a:lnTo>
                  <a:pt x="2257" y="1734"/>
                </a:lnTo>
                <a:lnTo>
                  <a:pt x="2257" y="1729"/>
                </a:lnTo>
                <a:close/>
                <a:moveTo>
                  <a:pt x="2297" y="1729"/>
                </a:moveTo>
                <a:lnTo>
                  <a:pt x="2320" y="1729"/>
                </a:lnTo>
                <a:lnTo>
                  <a:pt x="2320" y="1734"/>
                </a:lnTo>
                <a:lnTo>
                  <a:pt x="2297" y="1734"/>
                </a:lnTo>
                <a:lnTo>
                  <a:pt x="2297" y="1729"/>
                </a:lnTo>
                <a:close/>
                <a:moveTo>
                  <a:pt x="2337" y="1729"/>
                </a:moveTo>
                <a:lnTo>
                  <a:pt x="2360" y="1729"/>
                </a:lnTo>
                <a:lnTo>
                  <a:pt x="2360" y="1734"/>
                </a:lnTo>
                <a:lnTo>
                  <a:pt x="2337" y="1734"/>
                </a:lnTo>
                <a:lnTo>
                  <a:pt x="2337" y="1729"/>
                </a:lnTo>
                <a:close/>
                <a:moveTo>
                  <a:pt x="2378" y="1729"/>
                </a:moveTo>
                <a:lnTo>
                  <a:pt x="2401" y="1729"/>
                </a:lnTo>
                <a:lnTo>
                  <a:pt x="2401" y="1734"/>
                </a:lnTo>
                <a:lnTo>
                  <a:pt x="2378" y="1734"/>
                </a:lnTo>
                <a:lnTo>
                  <a:pt x="2378" y="1729"/>
                </a:lnTo>
                <a:close/>
                <a:moveTo>
                  <a:pt x="2418" y="1729"/>
                </a:moveTo>
                <a:lnTo>
                  <a:pt x="2441" y="1729"/>
                </a:lnTo>
                <a:lnTo>
                  <a:pt x="2441" y="1734"/>
                </a:lnTo>
                <a:lnTo>
                  <a:pt x="2418" y="1734"/>
                </a:lnTo>
                <a:lnTo>
                  <a:pt x="2418" y="1729"/>
                </a:lnTo>
                <a:close/>
                <a:moveTo>
                  <a:pt x="0" y="1153"/>
                </a:moveTo>
                <a:lnTo>
                  <a:pt x="23" y="1153"/>
                </a:lnTo>
                <a:lnTo>
                  <a:pt x="23" y="1159"/>
                </a:lnTo>
                <a:lnTo>
                  <a:pt x="0" y="1159"/>
                </a:lnTo>
                <a:lnTo>
                  <a:pt x="0" y="1153"/>
                </a:lnTo>
                <a:close/>
                <a:moveTo>
                  <a:pt x="41" y="1153"/>
                </a:moveTo>
                <a:lnTo>
                  <a:pt x="64" y="1153"/>
                </a:lnTo>
                <a:lnTo>
                  <a:pt x="64" y="1159"/>
                </a:lnTo>
                <a:lnTo>
                  <a:pt x="41" y="1159"/>
                </a:lnTo>
                <a:lnTo>
                  <a:pt x="41" y="1153"/>
                </a:lnTo>
                <a:close/>
                <a:moveTo>
                  <a:pt x="81" y="1153"/>
                </a:moveTo>
                <a:lnTo>
                  <a:pt x="104" y="1153"/>
                </a:lnTo>
                <a:lnTo>
                  <a:pt x="104" y="1159"/>
                </a:lnTo>
                <a:lnTo>
                  <a:pt x="81" y="1159"/>
                </a:lnTo>
                <a:lnTo>
                  <a:pt x="81" y="1153"/>
                </a:lnTo>
                <a:close/>
                <a:moveTo>
                  <a:pt x="121" y="1153"/>
                </a:moveTo>
                <a:lnTo>
                  <a:pt x="144" y="1153"/>
                </a:lnTo>
                <a:lnTo>
                  <a:pt x="144" y="1159"/>
                </a:lnTo>
                <a:lnTo>
                  <a:pt x="121" y="1159"/>
                </a:lnTo>
                <a:lnTo>
                  <a:pt x="121" y="1153"/>
                </a:lnTo>
                <a:close/>
                <a:moveTo>
                  <a:pt x="161" y="1153"/>
                </a:moveTo>
                <a:lnTo>
                  <a:pt x="185" y="1153"/>
                </a:lnTo>
                <a:lnTo>
                  <a:pt x="185" y="1159"/>
                </a:lnTo>
                <a:lnTo>
                  <a:pt x="161" y="1159"/>
                </a:lnTo>
                <a:lnTo>
                  <a:pt x="161" y="1153"/>
                </a:lnTo>
                <a:close/>
                <a:moveTo>
                  <a:pt x="202" y="1153"/>
                </a:moveTo>
                <a:lnTo>
                  <a:pt x="225" y="1153"/>
                </a:lnTo>
                <a:lnTo>
                  <a:pt x="225" y="1159"/>
                </a:lnTo>
                <a:lnTo>
                  <a:pt x="202" y="1159"/>
                </a:lnTo>
                <a:lnTo>
                  <a:pt x="202" y="1153"/>
                </a:lnTo>
                <a:close/>
                <a:moveTo>
                  <a:pt x="242" y="1153"/>
                </a:moveTo>
                <a:lnTo>
                  <a:pt x="265" y="1153"/>
                </a:lnTo>
                <a:lnTo>
                  <a:pt x="265" y="1159"/>
                </a:lnTo>
                <a:lnTo>
                  <a:pt x="242" y="1159"/>
                </a:lnTo>
                <a:lnTo>
                  <a:pt x="242" y="1153"/>
                </a:lnTo>
                <a:close/>
                <a:moveTo>
                  <a:pt x="282" y="1153"/>
                </a:moveTo>
                <a:lnTo>
                  <a:pt x="305" y="1153"/>
                </a:lnTo>
                <a:lnTo>
                  <a:pt x="305" y="1159"/>
                </a:lnTo>
                <a:lnTo>
                  <a:pt x="282" y="1159"/>
                </a:lnTo>
                <a:lnTo>
                  <a:pt x="282" y="1153"/>
                </a:lnTo>
                <a:close/>
                <a:moveTo>
                  <a:pt x="323" y="1153"/>
                </a:moveTo>
                <a:lnTo>
                  <a:pt x="346" y="1153"/>
                </a:lnTo>
                <a:lnTo>
                  <a:pt x="346" y="1159"/>
                </a:lnTo>
                <a:lnTo>
                  <a:pt x="323" y="1159"/>
                </a:lnTo>
                <a:lnTo>
                  <a:pt x="323" y="1153"/>
                </a:lnTo>
                <a:close/>
                <a:moveTo>
                  <a:pt x="363" y="1153"/>
                </a:moveTo>
                <a:lnTo>
                  <a:pt x="386" y="1153"/>
                </a:lnTo>
                <a:lnTo>
                  <a:pt x="386" y="1159"/>
                </a:lnTo>
                <a:lnTo>
                  <a:pt x="363" y="1159"/>
                </a:lnTo>
                <a:lnTo>
                  <a:pt x="363" y="1153"/>
                </a:lnTo>
                <a:close/>
                <a:moveTo>
                  <a:pt x="403" y="1153"/>
                </a:moveTo>
                <a:lnTo>
                  <a:pt x="426" y="1153"/>
                </a:lnTo>
                <a:lnTo>
                  <a:pt x="426" y="1159"/>
                </a:lnTo>
                <a:lnTo>
                  <a:pt x="403" y="1159"/>
                </a:lnTo>
                <a:lnTo>
                  <a:pt x="403" y="1153"/>
                </a:lnTo>
                <a:close/>
                <a:moveTo>
                  <a:pt x="444" y="1153"/>
                </a:moveTo>
                <a:lnTo>
                  <a:pt x="467" y="1153"/>
                </a:lnTo>
                <a:lnTo>
                  <a:pt x="467" y="1159"/>
                </a:lnTo>
                <a:lnTo>
                  <a:pt x="444" y="1159"/>
                </a:lnTo>
                <a:lnTo>
                  <a:pt x="444" y="1153"/>
                </a:lnTo>
                <a:close/>
                <a:moveTo>
                  <a:pt x="484" y="1153"/>
                </a:moveTo>
                <a:lnTo>
                  <a:pt x="507" y="1153"/>
                </a:lnTo>
                <a:lnTo>
                  <a:pt x="507" y="1159"/>
                </a:lnTo>
                <a:lnTo>
                  <a:pt x="484" y="1159"/>
                </a:lnTo>
                <a:lnTo>
                  <a:pt x="484" y="1153"/>
                </a:lnTo>
                <a:close/>
                <a:moveTo>
                  <a:pt x="524" y="1153"/>
                </a:moveTo>
                <a:lnTo>
                  <a:pt x="547" y="1153"/>
                </a:lnTo>
                <a:lnTo>
                  <a:pt x="547" y="1159"/>
                </a:lnTo>
                <a:lnTo>
                  <a:pt x="524" y="1159"/>
                </a:lnTo>
                <a:lnTo>
                  <a:pt x="524" y="1153"/>
                </a:lnTo>
                <a:close/>
                <a:moveTo>
                  <a:pt x="564" y="1153"/>
                </a:moveTo>
                <a:lnTo>
                  <a:pt x="587" y="1153"/>
                </a:lnTo>
                <a:lnTo>
                  <a:pt x="587" y="1159"/>
                </a:lnTo>
                <a:lnTo>
                  <a:pt x="564" y="1159"/>
                </a:lnTo>
                <a:lnTo>
                  <a:pt x="564" y="1153"/>
                </a:lnTo>
                <a:close/>
                <a:moveTo>
                  <a:pt x="605" y="1153"/>
                </a:moveTo>
                <a:lnTo>
                  <a:pt x="628" y="1153"/>
                </a:lnTo>
                <a:lnTo>
                  <a:pt x="628" y="1159"/>
                </a:lnTo>
                <a:lnTo>
                  <a:pt x="605" y="1159"/>
                </a:lnTo>
                <a:lnTo>
                  <a:pt x="605" y="1153"/>
                </a:lnTo>
                <a:close/>
                <a:moveTo>
                  <a:pt x="645" y="1153"/>
                </a:moveTo>
                <a:lnTo>
                  <a:pt x="668" y="1153"/>
                </a:lnTo>
                <a:lnTo>
                  <a:pt x="668" y="1159"/>
                </a:lnTo>
                <a:lnTo>
                  <a:pt x="645" y="1159"/>
                </a:lnTo>
                <a:lnTo>
                  <a:pt x="645" y="1153"/>
                </a:lnTo>
                <a:close/>
                <a:moveTo>
                  <a:pt x="685" y="1153"/>
                </a:moveTo>
                <a:lnTo>
                  <a:pt x="708" y="1153"/>
                </a:lnTo>
                <a:lnTo>
                  <a:pt x="708" y="1159"/>
                </a:lnTo>
                <a:lnTo>
                  <a:pt x="685" y="1159"/>
                </a:lnTo>
                <a:lnTo>
                  <a:pt x="685" y="1153"/>
                </a:lnTo>
                <a:close/>
                <a:moveTo>
                  <a:pt x="726" y="1153"/>
                </a:moveTo>
                <a:lnTo>
                  <a:pt x="749" y="1153"/>
                </a:lnTo>
                <a:lnTo>
                  <a:pt x="749" y="1159"/>
                </a:lnTo>
                <a:lnTo>
                  <a:pt x="726" y="1159"/>
                </a:lnTo>
                <a:lnTo>
                  <a:pt x="726" y="1153"/>
                </a:lnTo>
                <a:close/>
                <a:moveTo>
                  <a:pt x="766" y="1153"/>
                </a:moveTo>
                <a:lnTo>
                  <a:pt x="789" y="1153"/>
                </a:lnTo>
                <a:lnTo>
                  <a:pt x="789" y="1159"/>
                </a:lnTo>
                <a:lnTo>
                  <a:pt x="766" y="1159"/>
                </a:lnTo>
                <a:lnTo>
                  <a:pt x="766" y="1153"/>
                </a:lnTo>
                <a:close/>
                <a:moveTo>
                  <a:pt x="806" y="1153"/>
                </a:moveTo>
                <a:lnTo>
                  <a:pt x="829" y="1153"/>
                </a:lnTo>
                <a:lnTo>
                  <a:pt x="829" y="1159"/>
                </a:lnTo>
                <a:lnTo>
                  <a:pt x="806" y="1159"/>
                </a:lnTo>
                <a:lnTo>
                  <a:pt x="806" y="1153"/>
                </a:lnTo>
                <a:close/>
                <a:moveTo>
                  <a:pt x="846" y="1153"/>
                </a:moveTo>
                <a:lnTo>
                  <a:pt x="870" y="1153"/>
                </a:lnTo>
                <a:lnTo>
                  <a:pt x="870" y="1159"/>
                </a:lnTo>
                <a:lnTo>
                  <a:pt x="846" y="1159"/>
                </a:lnTo>
                <a:lnTo>
                  <a:pt x="846" y="1153"/>
                </a:lnTo>
                <a:close/>
                <a:moveTo>
                  <a:pt x="887" y="1153"/>
                </a:moveTo>
                <a:lnTo>
                  <a:pt x="910" y="1153"/>
                </a:lnTo>
                <a:lnTo>
                  <a:pt x="910" y="1159"/>
                </a:lnTo>
                <a:lnTo>
                  <a:pt x="887" y="1159"/>
                </a:lnTo>
                <a:lnTo>
                  <a:pt x="887" y="1153"/>
                </a:lnTo>
                <a:close/>
                <a:moveTo>
                  <a:pt x="927" y="1153"/>
                </a:moveTo>
                <a:lnTo>
                  <a:pt x="950" y="1153"/>
                </a:lnTo>
                <a:lnTo>
                  <a:pt x="950" y="1159"/>
                </a:lnTo>
                <a:lnTo>
                  <a:pt x="927" y="1159"/>
                </a:lnTo>
                <a:lnTo>
                  <a:pt x="927" y="1153"/>
                </a:lnTo>
                <a:close/>
                <a:moveTo>
                  <a:pt x="967" y="1153"/>
                </a:moveTo>
                <a:lnTo>
                  <a:pt x="990" y="1153"/>
                </a:lnTo>
                <a:lnTo>
                  <a:pt x="990" y="1159"/>
                </a:lnTo>
                <a:lnTo>
                  <a:pt x="967" y="1159"/>
                </a:lnTo>
                <a:lnTo>
                  <a:pt x="967" y="1153"/>
                </a:lnTo>
                <a:close/>
                <a:moveTo>
                  <a:pt x="1008" y="1153"/>
                </a:moveTo>
                <a:lnTo>
                  <a:pt x="1031" y="1153"/>
                </a:lnTo>
                <a:lnTo>
                  <a:pt x="1031" y="1159"/>
                </a:lnTo>
                <a:lnTo>
                  <a:pt x="1008" y="1159"/>
                </a:lnTo>
                <a:lnTo>
                  <a:pt x="1008" y="1153"/>
                </a:lnTo>
                <a:close/>
                <a:moveTo>
                  <a:pt x="1048" y="1153"/>
                </a:moveTo>
                <a:lnTo>
                  <a:pt x="1071" y="1153"/>
                </a:lnTo>
                <a:lnTo>
                  <a:pt x="1071" y="1159"/>
                </a:lnTo>
                <a:lnTo>
                  <a:pt x="1048" y="1159"/>
                </a:lnTo>
                <a:lnTo>
                  <a:pt x="1048" y="1153"/>
                </a:lnTo>
                <a:close/>
                <a:moveTo>
                  <a:pt x="1088" y="1153"/>
                </a:moveTo>
                <a:lnTo>
                  <a:pt x="1111" y="1153"/>
                </a:lnTo>
                <a:lnTo>
                  <a:pt x="1111" y="1159"/>
                </a:lnTo>
                <a:lnTo>
                  <a:pt x="1088" y="1159"/>
                </a:lnTo>
                <a:lnTo>
                  <a:pt x="1088" y="1153"/>
                </a:lnTo>
                <a:close/>
                <a:moveTo>
                  <a:pt x="1129" y="1153"/>
                </a:moveTo>
                <a:lnTo>
                  <a:pt x="1152" y="1153"/>
                </a:lnTo>
                <a:lnTo>
                  <a:pt x="1152" y="1159"/>
                </a:lnTo>
                <a:lnTo>
                  <a:pt x="1129" y="1159"/>
                </a:lnTo>
                <a:lnTo>
                  <a:pt x="1129" y="1153"/>
                </a:lnTo>
                <a:close/>
                <a:moveTo>
                  <a:pt x="1169" y="1153"/>
                </a:moveTo>
                <a:lnTo>
                  <a:pt x="1192" y="1153"/>
                </a:lnTo>
                <a:lnTo>
                  <a:pt x="1192" y="1159"/>
                </a:lnTo>
                <a:lnTo>
                  <a:pt x="1169" y="1159"/>
                </a:lnTo>
                <a:lnTo>
                  <a:pt x="1169" y="1153"/>
                </a:lnTo>
                <a:close/>
                <a:moveTo>
                  <a:pt x="1209" y="1153"/>
                </a:moveTo>
                <a:lnTo>
                  <a:pt x="1232" y="1153"/>
                </a:lnTo>
                <a:lnTo>
                  <a:pt x="1232" y="1159"/>
                </a:lnTo>
                <a:lnTo>
                  <a:pt x="1209" y="1159"/>
                </a:lnTo>
                <a:lnTo>
                  <a:pt x="1209" y="1153"/>
                </a:lnTo>
                <a:close/>
                <a:moveTo>
                  <a:pt x="1249" y="1153"/>
                </a:moveTo>
                <a:lnTo>
                  <a:pt x="1272" y="1153"/>
                </a:lnTo>
                <a:lnTo>
                  <a:pt x="1272" y="1159"/>
                </a:lnTo>
                <a:lnTo>
                  <a:pt x="1249" y="1159"/>
                </a:lnTo>
                <a:lnTo>
                  <a:pt x="1249" y="1153"/>
                </a:lnTo>
                <a:close/>
                <a:moveTo>
                  <a:pt x="1290" y="1153"/>
                </a:moveTo>
                <a:lnTo>
                  <a:pt x="1313" y="1153"/>
                </a:lnTo>
                <a:lnTo>
                  <a:pt x="1313" y="1159"/>
                </a:lnTo>
                <a:lnTo>
                  <a:pt x="1290" y="1159"/>
                </a:lnTo>
                <a:lnTo>
                  <a:pt x="1290" y="1153"/>
                </a:lnTo>
                <a:close/>
                <a:moveTo>
                  <a:pt x="1330" y="1153"/>
                </a:moveTo>
                <a:lnTo>
                  <a:pt x="1353" y="1153"/>
                </a:lnTo>
                <a:lnTo>
                  <a:pt x="1353" y="1159"/>
                </a:lnTo>
                <a:lnTo>
                  <a:pt x="1330" y="1159"/>
                </a:lnTo>
                <a:lnTo>
                  <a:pt x="1330" y="1153"/>
                </a:lnTo>
                <a:close/>
                <a:moveTo>
                  <a:pt x="1370" y="1153"/>
                </a:moveTo>
                <a:lnTo>
                  <a:pt x="1393" y="1153"/>
                </a:lnTo>
                <a:lnTo>
                  <a:pt x="1393" y="1159"/>
                </a:lnTo>
                <a:lnTo>
                  <a:pt x="1370" y="1159"/>
                </a:lnTo>
                <a:lnTo>
                  <a:pt x="1370" y="1153"/>
                </a:lnTo>
                <a:close/>
                <a:moveTo>
                  <a:pt x="1411" y="1153"/>
                </a:moveTo>
                <a:lnTo>
                  <a:pt x="1434" y="1153"/>
                </a:lnTo>
                <a:lnTo>
                  <a:pt x="1434" y="1159"/>
                </a:lnTo>
                <a:lnTo>
                  <a:pt x="1411" y="1159"/>
                </a:lnTo>
                <a:lnTo>
                  <a:pt x="1411" y="1153"/>
                </a:lnTo>
                <a:close/>
                <a:moveTo>
                  <a:pt x="1451" y="1153"/>
                </a:moveTo>
                <a:lnTo>
                  <a:pt x="1474" y="1153"/>
                </a:lnTo>
                <a:lnTo>
                  <a:pt x="1474" y="1159"/>
                </a:lnTo>
                <a:lnTo>
                  <a:pt x="1451" y="1159"/>
                </a:lnTo>
                <a:lnTo>
                  <a:pt x="1451" y="1153"/>
                </a:lnTo>
                <a:close/>
                <a:moveTo>
                  <a:pt x="1491" y="1153"/>
                </a:moveTo>
                <a:lnTo>
                  <a:pt x="1514" y="1153"/>
                </a:lnTo>
                <a:lnTo>
                  <a:pt x="1514" y="1159"/>
                </a:lnTo>
                <a:lnTo>
                  <a:pt x="1491" y="1159"/>
                </a:lnTo>
                <a:lnTo>
                  <a:pt x="1491" y="1153"/>
                </a:lnTo>
                <a:close/>
                <a:moveTo>
                  <a:pt x="1531" y="1153"/>
                </a:moveTo>
                <a:lnTo>
                  <a:pt x="1555" y="1153"/>
                </a:lnTo>
                <a:lnTo>
                  <a:pt x="1555" y="1159"/>
                </a:lnTo>
                <a:lnTo>
                  <a:pt x="1531" y="1159"/>
                </a:lnTo>
                <a:lnTo>
                  <a:pt x="1531" y="1153"/>
                </a:lnTo>
                <a:close/>
                <a:moveTo>
                  <a:pt x="1572" y="1153"/>
                </a:moveTo>
                <a:lnTo>
                  <a:pt x="1595" y="1153"/>
                </a:lnTo>
                <a:lnTo>
                  <a:pt x="1595" y="1159"/>
                </a:lnTo>
                <a:lnTo>
                  <a:pt x="1572" y="1159"/>
                </a:lnTo>
                <a:lnTo>
                  <a:pt x="1572" y="1153"/>
                </a:lnTo>
                <a:close/>
                <a:moveTo>
                  <a:pt x="1612" y="1153"/>
                </a:moveTo>
                <a:lnTo>
                  <a:pt x="1635" y="1153"/>
                </a:lnTo>
                <a:lnTo>
                  <a:pt x="1635" y="1159"/>
                </a:lnTo>
                <a:lnTo>
                  <a:pt x="1612" y="1159"/>
                </a:lnTo>
                <a:lnTo>
                  <a:pt x="1612" y="1153"/>
                </a:lnTo>
                <a:close/>
                <a:moveTo>
                  <a:pt x="1652" y="1153"/>
                </a:moveTo>
                <a:lnTo>
                  <a:pt x="1675" y="1153"/>
                </a:lnTo>
                <a:lnTo>
                  <a:pt x="1675" y="1159"/>
                </a:lnTo>
                <a:lnTo>
                  <a:pt x="1652" y="1159"/>
                </a:lnTo>
                <a:lnTo>
                  <a:pt x="1652" y="1153"/>
                </a:lnTo>
                <a:close/>
                <a:moveTo>
                  <a:pt x="1693" y="1153"/>
                </a:moveTo>
                <a:lnTo>
                  <a:pt x="1716" y="1153"/>
                </a:lnTo>
                <a:lnTo>
                  <a:pt x="1716" y="1159"/>
                </a:lnTo>
                <a:lnTo>
                  <a:pt x="1693" y="1159"/>
                </a:lnTo>
                <a:lnTo>
                  <a:pt x="1693" y="1153"/>
                </a:lnTo>
                <a:close/>
                <a:moveTo>
                  <a:pt x="1733" y="1153"/>
                </a:moveTo>
                <a:lnTo>
                  <a:pt x="1756" y="1153"/>
                </a:lnTo>
                <a:lnTo>
                  <a:pt x="1756" y="1159"/>
                </a:lnTo>
                <a:lnTo>
                  <a:pt x="1733" y="1159"/>
                </a:lnTo>
                <a:lnTo>
                  <a:pt x="1733" y="1153"/>
                </a:lnTo>
                <a:close/>
                <a:moveTo>
                  <a:pt x="1773" y="1153"/>
                </a:moveTo>
                <a:lnTo>
                  <a:pt x="1796" y="1153"/>
                </a:lnTo>
                <a:lnTo>
                  <a:pt x="1796" y="1159"/>
                </a:lnTo>
                <a:lnTo>
                  <a:pt x="1773" y="1159"/>
                </a:lnTo>
                <a:lnTo>
                  <a:pt x="1773" y="1153"/>
                </a:lnTo>
                <a:close/>
                <a:moveTo>
                  <a:pt x="1814" y="1153"/>
                </a:moveTo>
                <a:lnTo>
                  <a:pt x="1837" y="1153"/>
                </a:lnTo>
                <a:lnTo>
                  <a:pt x="1837" y="1159"/>
                </a:lnTo>
                <a:lnTo>
                  <a:pt x="1814" y="1159"/>
                </a:lnTo>
                <a:lnTo>
                  <a:pt x="1814" y="1153"/>
                </a:lnTo>
                <a:close/>
                <a:moveTo>
                  <a:pt x="1854" y="1153"/>
                </a:moveTo>
                <a:lnTo>
                  <a:pt x="1877" y="1153"/>
                </a:lnTo>
                <a:lnTo>
                  <a:pt x="1877" y="1159"/>
                </a:lnTo>
                <a:lnTo>
                  <a:pt x="1854" y="1159"/>
                </a:lnTo>
                <a:lnTo>
                  <a:pt x="1854" y="1153"/>
                </a:lnTo>
                <a:close/>
                <a:moveTo>
                  <a:pt x="1894" y="1153"/>
                </a:moveTo>
                <a:lnTo>
                  <a:pt x="1917" y="1153"/>
                </a:lnTo>
                <a:lnTo>
                  <a:pt x="1917" y="1159"/>
                </a:lnTo>
                <a:lnTo>
                  <a:pt x="1894" y="1159"/>
                </a:lnTo>
                <a:lnTo>
                  <a:pt x="1894" y="1153"/>
                </a:lnTo>
                <a:close/>
                <a:moveTo>
                  <a:pt x="1934" y="1153"/>
                </a:moveTo>
                <a:lnTo>
                  <a:pt x="1957" y="1153"/>
                </a:lnTo>
                <a:lnTo>
                  <a:pt x="1957" y="1159"/>
                </a:lnTo>
                <a:lnTo>
                  <a:pt x="1934" y="1159"/>
                </a:lnTo>
                <a:lnTo>
                  <a:pt x="1934" y="1153"/>
                </a:lnTo>
                <a:close/>
                <a:moveTo>
                  <a:pt x="1975" y="1153"/>
                </a:moveTo>
                <a:lnTo>
                  <a:pt x="1998" y="1153"/>
                </a:lnTo>
                <a:lnTo>
                  <a:pt x="1998" y="1159"/>
                </a:lnTo>
                <a:lnTo>
                  <a:pt x="1975" y="1159"/>
                </a:lnTo>
                <a:lnTo>
                  <a:pt x="1975" y="1153"/>
                </a:lnTo>
                <a:close/>
                <a:moveTo>
                  <a:pt x="2015" y="1153"/>
                </a:moveTo>
                <a:lnTo>
                  <a:pt x="2038" y="1153"/>
                </a:lnTo>
                <a:lnTo>
                  <a:pt x="2038" y="1159"/>
                </a:lnTo>
                <a:lnTo>
                  <a:pt x="2015" y="1159"/>
                </a:lnTo>
                <a:lnTo>
                  <a:pt x="2015" y="1153"/>
                </a:lnTo>
                <a:close/>
                <a:moveTo>
                  <a:pt x="2055" y="1153"/>
                </a:moveTo>
                <a:lnTo>
                  <a:pt x="2078" y="1153"/>
                </a:lnTo>
                <a:lnTo>
                  <a:pt x="2078" y="1159"/>
                </a:lnTo>
                <a:lnTo>
                  <a:pt x="2055" y="1159"/>
                </a:lnTo>
                <a:lnTo>
                  <a:pt x="2055" y="1153"/>
                </a:lnTo>
                <a:close/>
                <a:moveTo>
                  <a:pt x="2096" y="1153"/>
                </a:moveTo>
                <a:lnTo>
                  <a:pt x="2119" y="1153"/>
                </a:lnTo>
                <a:lnTo>
                  <a:pt x="2119" y="1159"/>
                </a:lnTo>
                <a:lnTo>
                  <a:pt x="2096" y="1159"/>
                </a:lnTo>
                <a:lnTo>
                  <a:pt x="2096" y="1153"/>
                </a:lnTo>
                <a:close/>
                <a:moveTo>
                  <a:pt x="2136" y="1153"/>
                </a:moveTo>
                <a:lnTo>
                  <a:pt x="2159" y="1153"/>
                </a:lnTo>
                <a:lnTo>
                  <a:pt x="2159" y="1159"/>
                </a:lnTo>
                <a:lnTo>
                  <a:pt x="2136" y="1159"/>
                </a:lnTo>
                <a:lnTo>
                  <a:pt x="2136" y="1153"/>
                </a:lnTo>
                <a:close/>
                <a:moveTo>
                  <a:pt x="2176" y="1153"/>
                </a:moveTo>
                <a:lnTo>
                  <a:pt x="2199" y="1153"/>
                </a:lnTo>
                <a:lnTo>
                  <a:pt x="2199" y="1159"/>
                </a:lnTo>
                <a:lnTo>
                  <a:pt x="2176" y="1159"/>
                </a:lnTo>
                <a:lnTo>
                  <a:pt x="2176" y="1153"/>
                </a:lnTo>
                <a:close/>
                <a:moveTo>
                  <a:pt x="2216" y="1153"/>
                </a:moveTo>
                <a:lnTo>
                  <a:pt x="2240" y="1153"/>
                </a:lnTo>
                <a:lnTo>
                  <a:pt x="2240" y="1159"/>
                </a:lnTo>
                <a:lnTo>
                  <a:pt x="2216" y="1159"/>
                </a:lnTo>
                <a:lnTo>
                  <a:pt x="2216" y="1153"/>
                </a:lnTo>
                <a:close/>
                <a:moveTo>
                  <a:pt x="2257" y="1153"/>
                </a:moveTo>
                <a:lnTo>
                  <a:pt x="2280" y="1153"/>
                </a:lnTo>
                <a:lnTo>
                  <a:pt x="2280" y="1159"/>
                </a:lnTo>
                <a:lnTo>
                  <a:pt x="2257" y="1159"/>
                </a:lnTo>
                <a:lnTo>
                  <a:pt x="2257" y="1153"/>
                </a:lnTo>
                <a:close/>
                <a:moveTo>
                  <a:pt x="2297" y="1153"/>
                </a:moveTo>
                <a:lnTo>
                  <a:pt x="2320" y="1153"/>
                </a:lnTo>
                <a:lnTo>
                  <a:pt x="2320" y="1159"/>
                </a:lnTo>
                <a:lnTo>
                  <a:pt x="2297" y="1159"/>
                </a:lnTo>
                <a:lnTo>
                  <a:pt x="2297" y="1153"/>
                </a:lnTo>
                <a:close/>
                <a:moveTo>
                  <a:pt x="2337" y="1153"/>
                </a:moveTo>
                <a:lnTo>
                  <a:pt x="2360" y="1153"/>
                </a:lnTo>
                <a:lnTo>
                  <a:pt x="2360" y="1159"/>
                </a:lnTo>
                <a:lnTo>
                  <a:pt x="2337" y="1159"/>
                </a:lnTo>
                <a:lnTo>
                  <a:pt x="2337" y="1153"/>
                </a:lnTo>
                <a:close/>
                <a:moveTo>
                  <a:pt x="2378" y="1153"/>
                </a:moveTo>
                <a:lnTo>
                  <a:pt x="2401" y="1153"/>
                </a:lnTo>
                <a:lnTo>
                  <a:pt x="2401" y="1159"/>
                </a:lnTo>
                <a:lnTo>
                  <a:pt x="2378" y="1159"/>
                </a:lnTo>
                <a:lnTo>
                  <a:pt x="2378" y="1153"/>
                </a:lnTo>
                <a:close/>
                <a:moveTo>
                  <a:pt x="2418" y="1153"/>
                </a:moveTo>
                <a:lnTo>
                  <a:pt x="2441" y="1153"/>
                </a:lnTo>
                <a:lnTo>
                  <a:pt x="2441" y="1159"/>
                </a:lnTo>
                <a:lnTo>
                  <a:pt x="2418" y="1159"/>
                </a:lnTo>
                <a:lnTo>
                  <a:pt x="2418" y="1153"/>
                </a:lnTo>
                <a:close/>
                <a:moveTo>
                  <a:pt x="0" y="576"/>
                </a:moveTo>
                <a:lnTo>
                  <a:pt x="23" y="576"/>
                </a:lnTo>
                <a:lnTo>
                  <a:pt x="23" y="582"/>
                </a:lnTo>
                <a:lnTo>
                  <a:pt x="0" y="582"/>
                </a:lnTo>
                <a:lnTo>
                  <a:pt x="0" y="576"/>
                </a:lnTo>
                <a:close/>
                <a:moveTo>
                  <a:pt x="41" y="576"/>
                </a:moveTo>
                <a:lnTo>
                  <a:pt x="64" y="576"/>
                </a:lnTo>
                <a:lnTo>
                  <a:pt x="64" y="582"/>
                </a:lnTo>
                <a:lnTo>
                  <a:pt x="41" y="582"/>
                </a:lnTo>
                <a:lnTo>
                  <a:pt x="41" y="576"/>
                </a:lnTo>
                <a:close/>
                <a:moveTo>
                  <a:pt x="81" y="576"/>
                </a:moveTo>
                <a:lnTo>
                  <a:pt x="104" y="576"/>
                </a:lnTo>
                <a:lnTo>
                  <a:pt x="104" y="582"/>
                </a:lnTo>
                <a:lnTo>
                  <a:pt x="81" y="582"/>
                </a:lnTo>
                <a:lnTo>
                  <a:pt x="81" y="576"/>
                </a:lnTo>
                <a:close/>
                <a:moveTo>
                  <a:pt x="121" y="576"/>
                </a:moveTo>
                <a:lnTo>
                  <a:pt x="144" y="576"/>
                </a:lnTo>
                <a:lnTo>
                  <a:pt x="144" y="582"/>
                </a:lnTo>
                <a:lnTo>
                  <a:pt x="121" y="582"/>
                </a:lnTo>
                <a:lnTo>
                  <a:pt x="121" y="576"/>
                </a:lnTo>
                <a:close/>
                <a:moveTo>
                  <a:pt x="161" y="576"/>
                </a:moveTo>
                <a:lnTo>
                  <a:pt x="185" y="576"/>
                </a:lnTo>
                <a:lnTo>
                  <a:pt x="185" y="582"/>
                </a:lnTo>
                <a:lnTo>
                  <a:pt x="161" y="582"/>
                </a:lnTo>
                <a:lnTo>
                  <a:pt x="161" y="576"/>
                </a:lnTo>
                <a:close/>
                <a:moveTo>
                  <a:pt x="202" y="576"/>
                </a:moveTo>
                <a:lnTo>
                  <a:pt x="225" y="576"/>
                </a:lnTo>
                <a:lnTo>
                  <a:pt x="225" y="582"/>
                </a:lnTo>
                <a:lnTo>
                  <a:pt x="202" y="582"/>
                </a:lnTo>
                <a:lnTo>
                  <a:pt x="202" y="576"/>
                </a:lnTo>
                <a:close/>
                <a:moveTo>
                  <a:pt x="242" y="576"/>
                </a:moveTo>
                <a:lnTo>
                  <a:pt x="265" y="576"/>
                </a:lnTo>
                <a:lnTo>
                  <a:pt x="265" y="582"/>
                </a:lnTo>
                <a:lnTo>
                  <a:pt x="242" y="582"/>
                </a:lnTo>
                <a:lnTo>
                  <a:pt x="242" y="576"/>
                </a:lnTo>
                <a:close/>
                <a:moveTo>
                  <a:pt x="282" y="576"/>
                </a:moveTo>
                <a:lnTo>
                  <a:pt x="305" y="576"/>
                </a:lnTo>
                <a:lnTo>
                  <a:pt x="305" y="582"/>
                </a:lnTo>
                <a:lnTo>
                  <a:pt x="282" y="582"/>
                </a:lnTo>
                <a:lnTo>
                  <a:pt x="282" y="576"/>
                </a:lnTo>
                <a:close/>
                <a:moveTo>
                  <a:pt x="323" y="576"/>
                </a:moveTo>
                <a:lnTo>
                  <a:pt x="346" y="576"/>
                </a:lnTo>
                <a:lnTo>
                  <a:pt x="346" y="582"/>
                </a:lnTo>
                <a:lnTo>
                  <a:pt x="323" y="582"/>
                </a:lnTo>
                <a:lnTo>
                  <a:pt x="323" y="576"/>
                </a:lnTo>
                <a:close/>
                <a:moveTo>
                  <a:pt x="363" y="576"/>
                </a:moveTo>
                <a:lnTo>
                  <a:pt x="386" y="576"/>
                </a:lnTo>
                <a:lnTo>
                  <a:pt x="386" y="582"/>
                </a:lnTo>
                <a:lnTo>
                  <a:pt x="363" y="582"/>
                </a:lnTo>
                <a:lnTo>
                  <a:pt x="363" y="576"/>
                </a:lnTo>
                <a:close/>
                <a:moveTo>
                  <a:pt x="403" y="576"/>
                </a:moveTo>
                <a:lnTo>
                  <a:pt x="426" y="576"/>
                </a:lnTo>
                <a:lnTo>
                  <a:pt x="426" y="582"/>
                </a:lnTo>
                <a:lnTo>
                  <a:pt x="403" y="582"/>
                </a:lnTo>
                <a:lnTo>
                  <a:pt x="403" y="576"/>
                </a:lnTo>
                <a:close/>
                <a:moveTo>
                  <a:pt x="444" y="576"/>
                </a:moveTo>
                <a:lnTo>
                  <a:pt x="467" y="576"/>
                </a:lnTo>
                <a:lnTo>
                  <a:pt x="467" y="582"/>
                </a:lnTo>
                <a:lnTo>
                  <a:pt x="444" y="582"/>
                </a:lnTo>
                <a:lnTo>
                  <a:pt x="444" y="576"/>
                </a:lnTo>
                <a:close/>
                <a:moveTo>
                  <a:pt x="484" y="576"/>
                </a:moveTo>
                <a:lnTo>
                  <a:pt x="507" y="576"/>
                </a:lnTo>
                <a:lnTo>
                  <a:pt x="507" y="582"/>
                </a:lnTo>
                <a:lnTo>
                  <a:pt x="484" y="582"/>
                </a:lnTo>
                <a:lnTo>
                  <a:pt x="484" y="576"/>
                </a:lnTo>
                <a:close/>
                <a:moveTo>
                  <a:pt x="524" y="576"/>
                </a:moveTo>
                <a:lnTo>
                  <a:pt x="547" y="576"/>
                </a:lnTo>
                <a:lnTo>
                  <a:pt x="547" y="582"/>
                </a:lnTo>
                <a:lnTo>
                  <a:pt x="524" y="582"/>
                </a:lnTo>
                <a:lnTo>
                  <a:pt x="524" y="576"/>
                </a:lnTo>
                <a:close/>
                <a:moveTo>
                  <a:pt x="564" y="576"/>
                </a:moveTo>
                <a:lnTo>
                  <a:pt x="587" y="576"/>
                </a:lnTo>
                <a:lnTo>
                  <a:pt x="587" y="582"/>
                </a:lnTo>
                <a:lnTo>
                  <a:pt x="564" y="582"/>
                </a:lnTo>
                <a:lnTo>
                  <a:pt x="564" y="576"/>
                </a:lnTo>
                <a:close/>
                <a:moveTo>
                  <a:pt x="605" y="576"/>
                </a:moveTo>
                <a:lnTo>
                  <a:pt x="628" y="576"/>
                </a:lnTo>
                <a:lnTo>
                  <a:pt x="628" y="582"/>
                </a:lnTo>
                <a:lnTo>
                  <a:pt x="605" y="582"/>
                </a:lnTo>
                <a:lnTo>
                  <a:pt x="605" y="576"/>
                </a:lnTo>
                <a:close/>
                <a:moveTo>
                  <a:pt x="645" y="576"/>
                </a:moveTo>
                <a:lnTo>
                  <a:pt x="668" y="576"/>
                </a:lnTo>
                <a:lnTo>
                  <a:pt x="668" y="582"/>
                </a:lnTo>
                <a:lnTo>
                  <a:pt x="645" y="582"/>
                </a:lnTo>
                <a:lnTo>
                  <a:pt x="645" y="576"/>
                </a:lnTo>
                <a:close/>
                <a:moveTo>
                  <a:pt x="685" y="576"/>
                </a:moveTo>
                <a:lnTo>
                  <a:pt x="708" y="576"/>
                </a:lnTo>
                <a:lnTo>
                  <a:pt x="708" y="582"/>
                </a:lnTo>
                <a:lnTo>
                  <a:pt x="685" y="582"/>
                </a:lnTo>
                <a:lnTo>
                  <a:pt x="685" y="576"/>
                </a:lnTo>
                <a:close/>
                <a:moveTo>
                  <a:pt x="726" y="576"/>
                </a:moveTo>
                <a:lnTo>
                  <a:pt x="749" y="576"/>
                </a:lnTo>
                <a:lnTo>
                  <a:pt x="749" y="582"/>
                </a:lnTo>
                <a:lnTo>
                  <a:pt x="726" y="582"/>
                </a:lnTo>
                <a:lnTo>
                  <a:pt x="726" y="576"/>
                </a:lnTo>
                <a:close/>
                <a:moveTo>
                  <a:pt x="766" y="576"/>
                </a:moveTo>
                <a:lnTo>
                  <a:pt x="789" y="576"/>
                </a:lnTo>
                <a:lnTo>
                  <a:pt x="789" y="582"/>
                </a:lnTo>
                <a:lnTo>
                  <a:pt x="766" y="582"/>
                </a:lnTo>
                <a:lnTo>
                  <a:pt x="766" y="576"/>
                </a:lnTo>
                <a:close/>
                <a:moveTo>
                  <a:pt x="806" y="576"/>
                </a:moveTo>
                <a:lnTo>
                  <a:pt x="829" y="576"/>
                </a:lnTo>
                <a:lnTo>
                  <a:pt x="829" y="582"/>
                </a:lnTo>
                <a:lnTo>
                  <a:pt x="806" y="582"/>
                </a:lnTo>
                <a:lnTo>
                  <a:pt x="806" y="576"/>
                </a:lnTo>
                <a:close/>
                <a:moveTo>
                  <a:pt x="846" y="576"/>
                </a:moveTo>
                <a:lnTo>
                  <a:pt x="870" y="576"/>
                </a:lnTo>
                <a:lnTo>
                  <a:pt x="870" y="582"/>
                </a:lnTo>
                <a:lnTo>
                  <a:pt x="846" y="582"/>
                </a:lnTo>
                <a:lnTo>
                  <a:pt x="846" y="576"/>
                </a:lnTo>
                <a:close/>
                <a:moveTo>
                  <a:pt x="887" y="576"/>
                </a:moveTo>
                <a:lnTo>
                  <a:pt x="910" y="576"/>
                </a:lnTo>
                <a:lnTo>
                  <a:pt x="910" y="582"/>
                </a:lnTo>
                <a:lnTo>
                  <a:pt x="887" y="582"/>
                </a:lnTo>
                <a:lnTo>
                  <a:pt x="887" y="576"/>
                </a:lnTo>
                <a:close/>
                <a:moveTo>
                  <a:pt x="927" y="576"/>
                </a:moveTo>
                <a:lnTo>
                  <a:pt x="950" y="576"/>
                </a:lnTo>
                <a:lnTo>
                  <a:pt x="950" y="582"/>
                </a:lnTo>
                <a:lnTo>
                  <a:pt x="927" y="582"/>
                </a:lnTo>
                <a:lnTo>
                  <a:pt x="927" y="576"/>
                </a:lnTo>
                <a:close/>
                <a:moveTo>
                  <a:pt x="967" y="576"/>
                </a:moveTo>
                <a:lnTo>
                  <a:pt x="990" y="576"/>
                </a:lnTo>
                <a:lnTo>
                  <a:pt x="990" y="582"/>
                </a:lnTo>
                <a:lnTo>
                  <a:pt x="967" y="582"/>
                </a:lnTo>
                <a:lnTo>
                  <a:pt x="967" y="576"/>
                </a:lnTo>
                <a:close/>
                <a:moveTo>
                  <a:pt x="1008" y="576"/>
                </a:moveTo>
                <a:lnTo>
                  <a:pt x="1031" y="576"/>
                </a:lnTo>
                <a:lnTo>
                  <a:pt x="1031" y="582"/>
                </a:lnTo>
                <a:lnTo>
                  <a:pt x="1008" y="582"/>
                </a:lnTo>
                <a:lnTo>
                  <a:pt x="1008" y="576"/>
                </a:lnTo>
                <a:close/>
                <a:moveTo>
                  <a:pt x="1048" y="576"/>
                </a:moveTo>
                <a:lnTo>
                  <a:pt x="1071" y="576"/>
                </a:lnTo>
                <a:lnTo>
                  <a:pt x="1071" y="582"/>
                </a:lnTo>
                <a:lnTo>
                  <a:pt x="1048" y="582"/>
                </a:lnTo>
                <a:lnTo>
                  <a:pt x="1048" y="576"/>
                </a:lnTo>
                <a:close/>
                <a:moveTo>
                  <a:pt x="1088" y="576"/>
                </a:moveTo>
                <a:lnTo>
                  <a:pt x="1111" y="576"/>
                </a:lnTo>
                <a:lnTo>
                  <a:pt x="1111" y="582"/>
                </a:lnTo>
                <a:lnTo>
                  <a:pt x="1088" y="582"/>
                </a:lnTo>
                <a:lnTo>
                  <a:pt x="1088" y="576"/>
                </a:lnTo>
                <a:close/>
                <a:moveTo>
                  <a:pt x="1129" y="576"/>
                </a:moveTo>
                <a:lnTo>
                  <a:pt x="1152" y="576"/>
                </a:lnTo>
                <a:lnTo>
                  <a:pt x="1152" y="582"/>
                </a:lnTo>
                <a:lnTo>
                  <a:pt x="1129" y="582"/>
                </a:lnTo>
                <a:lnTo>
                  <a:pt x="1129" y="576"/>
                </a:lnTo>
                <a:close/>
                <a:moveTo>
                  <a:pt x="1169" y="576"/>
                </a:moveTo>
                <a:lnTo>
                  <a:pt x="1192" y="576"/>
                </a:lnTo>
                <a:lnTo>
                  <a:pt x="1192" y="582"/>
                </a:lnTo>
                <a:lnTo>
                  <a:pt x="1169" y="582"/>
                </a:lnTo>
                <a:lnTo>
                  <a:pt x="1169" y="576"/>
                </a:lnTo>
                <a:close/>
                <a:moveTo>
                  <a:pt x="1209" y="576"/>
                </a:moveTo>
                <a:lnTo>
                  <a:pt x="1232" y="576"/>
                </a:lnTo>
                <a:lnTo>
                  <a:pt x="1232" y="582"/>
                </a:lnTo>
                <a:lnTo>
                  <a:pt x="1209" y="582"/>
                </a:lnTo>
                <a:lnTo>
                  <a:pt x="1209" y="576"/>
                </a:lnTo>
                <a:close/>
                <a:moveTo>
                  <a:pt x="1249" y="576"/>
                </a:moveTo>
                <a:lnTo>
                  <a:pt x="1272" y="576"/>
                </a:lnTo>
                <a:lnTo>
                  <a:pt x="1272" y="582"/>
                </a:lnTo>
                <a:lnTo>
                  <a:pt x="1249" y="582"/>
                </a:lnTo>
                <a:lnTo>
                  <a:pt x="1249" y="576"/>
                </a:lnTo>
                <a:close/>
                <a:moveTo>
                  <a:pt x="1290" y="576"/>
                </a:moveTo>
                <a:lnTo>
                  <a:pt x="1313" y="576"/>
                </a:lnTo>
                <a:lnTo>
                  <a:pt x="1313" y="582"/>
                </a:lnTo>
                <a:lnTo>
                  <a:pt x="1290" y="582"/>
                </a:lnTo>
                <a:lnTo>
                  <a:pt x="1290" y="576"/>
                </a:lnTo>
                <a:close/>
                <a:moveTo>
                  <a:pt x="1330" y="576"/>
                </a:moveTo>
                <a:lnTo>
                  <a:pt x="1353" y="576"/>
                </a:lnTo>
                <a:lnTo>
                  <a:pt x="1353" y="582"/>
                </a:lnTo>
                <a:lnTo>
                  <a:pt x="1330" y="582"/>
                </a:lnTo>
                <a:lnTo>
                  <a:pt x="1330" y="576"/>
                </a:lnTo>
                <a:close/>
                <a:moveTo>
                  <a:pt x="1370" y="576"/>
                </a:moveTo>
                <a:lnTo>
                  <a:pt x="1393" y="576"/>
                </a:lnTo>
                <a:lnTo>
                  <a:pt x="1393" y="582"/>
                </a:lnTo>
                <a:lnTo>
                  <a:pt x="1370" y="582"/>
                </a:lnTo>
                <a:lnTo>
                  <a:pt x="1370" y="576"/>
                </a:lnTo>
                <a:close/>
                <a:moveTo>
                  <a:pt x="1411" y="576"/>
                </a:moveTo>
                <a:lnTo>
                  <a:pt x="1434" y="576"/>
                </a:lnTo>
                <a:lnTo>
                  <a:pt x="1434" y="582"/>
                </a:lnTo>
                <a:lnTo>
                  <a:pt x="1411" y="582"/>
                </a:lnTo>
                <a:lnTo>
                  <a:pt x="1411" y="576"/>
                </a:lnTo>
                <a:close/>
                <a:moveTo>
                  <a:pt x="1451" y="576"/>
                </a:moveTo>
                <a:lnTo>
                  <a:pt x="1474" y="576"/>
                </a:lnTo>
                <a:lnTo>
                  <a:pt x="1474" y="582"/>
                </a:lnTo>
                <a:lnTo>
                  <a:pt x="1451" y="582"/>
                </a:lnTo>
                <a:lnTo>
                  <a:pt x="1451" y="576"/>
                </a:lnTo>
                <a:close/>
                <a:moveTo>
                  <a:pt x="1491" y="576"/>
                </a:moveTo>
                <a:lnTo>
                  <a:pt x="1514" y="576"/>
                </a:lnTo>
                <a:lnTo>
                  <a:pt x="1514" y="582"/>
                </a:lnTo>
                <a:lnTo>
                  <a:pt x="1491" y="582"/>
                </a:lnTo>
                <a:lnTo>
                  <a:pt x="1491" y="576"/>
                </a:lnTo>
                <a:close/>
                <a:moveTo>
                  <a:pt x="1531" y="576"/>
                </a:moveTo>
                <a:lnTo>
                  <a:pt x="1555" y="576"/>
                </a:lnTo>
                <a:lnTo>
                  <a:pt x="1555" y="582"/>
                </a:lnTo>
                <a:lnTo>
                  <a:pt x="1531" y="582"/>
                </a:lnTo>
                <a:lnTo>
                  <a:pt x="1531" y="576"/>
                </a:lnTo>
                <a:close/>
                <a:moveTo>
                  <a:pt x="1572" y="576"/>
                </a:moveTo>
                <a:lnTo>
                  <a:pt x="1595" y="576"/>
                </a:lnTo>
                <a:lnTo>
                  <a:pt x="1595" y="582"/>
                </a:lnTo>
                <a:lnTo>
                  <a:pt x="1572" y="582"/>
                </a:lnTo>
                <a:lnTo>
                  <a:pt x="1572" y="576"/>
                </a:lnTo>
                <a:close/>
                <a:moveTo>
                  <a:pt x="1612" y="576"/>
                </a:moveTo>
                <a:lnTo>
                  <a:pt x="1635" y="576"/>
                </a:lnTo>
                <a:lnTo>
                  <a:pt x="1635" y="582"/>
                </a:lnTo>
                <a:lnTo>
                  <a:pt x="1612" y="582"/>
                </a:lnTo>
                <a:lnTo>
                  <a:pt x="1612" y="576"/>
                </a:lnTo>
                <a:close/>
                <a:moveTo>
                  <a:pt x="1652" y="576"/>
                </a:moveTo>
                <a:lnTo>
                  <a:pt x="1675" y="576"/>
                </a:lnTo>
                <a:lnTo>
                  <a:pt x="1675" y="582"/>
                </a:lnTo>
                <a:lnTo>
                  <a:pt x="1652" y="582"/>
                </a:lnTo>
                <a:lnTo>
                  <a:pt x="1652" y="576"/>
                </a:lnTo>
                <a:close/>
                <a:moveTo>
                  <a:pt x="1693" y="576"/>
                </a:moveTo>
                <a:lnTo>
                  <a:pt x="1716" y="576"/>
                </a:lnTo>
                <a:lnTo>
                  <a:pt x="1716" y="582"/>
                </a:lnTo>
                <a:lnTo>
                  <a:pt x="1693" y="582"/>
                </a:lnTo>
                <a:lnTo>
                  <a:pt x="1693" y="576"/>
                </a:lnTo>
                <a:close/>
                <a:moveTo>
                  <a:pt x="1733" y="576"/>
                </a:moveTo>
                <a:lnTo>
                  <a:pt x="1756" y="576"/>
                </a:lnTo>
                <a:lnTo>
                  <a:pt x="1756" y="582"/>
                </a:lnTo>
                <a:lnTo>
                  <a:pt x="1733" y="582"/>
                </a:lnTo>
                <a:lnTo>
                  <a:pt x="1733" y="576"/>
                </a:lnTo>
                <a:close/>
                <a:moveTo>
                  <a:pt x="1773" y="576"/>
                </a:moveTo>
                <a:lnTo>
                  <a:pt x="1796" y="576"/>
                </a:lnTo>
                <a:lnTo>
                  <a:pt x="1796" y="582"/>
                </a:lnTo>
                <a:lnTo>
                  <a:pt x="1773" y="582"/>
                </a:lnTo>
                <a:lnTo>
                  <a:pt x="1773" y="576"/>
                </a:lnTo>
                <a:close/>
                <a:moveTo>
                  <a:pt x="1814" y="576"/>
                </a:moveTo>
                <a:lnTo>
                  <a:pt x="1837" y="576"/>
                </a:lnTo>
                <a:lnTo>
                  <a:pt x="1837" y="582"/>
                </a:lnTo>
                <a:lnTo>
                  <a:pt x="1814" y="582"/>
                </a:lnTo>
                <a:lnTo>
                  <a:pt x="1814" y="576"/>
                </a:lnTo>
                <a:close/>
                <a:moveTo>
                  <a:pt x="1854" y="576"/>
                </a:moveTo>
                <a:lnTo>
                  <a:pt x="1877" y="576"/>
                </a:lnTo>
                <a:lnTo>
                  <a:pt x="1877" y="582"/>
                </a:lnTo>
                <a:lnTo>
                  <a:pt x="1854" y="582"/>
                </a:lnTo>
                <a:lnTo>
                  <a:pt x="1854" y="576"/>
                </a:lnTo>
                <a:close/>
                <a:moveTo>
                  <a:pt x="1894" y="576"/>
                </a:moveTo>
                <a:lnTo>
                  <a:pt x="1917" y="576"/>
                </a:lnTo>
                <a:lnTo>
                  <a:pt x="1917" y="582"/>
                </a:lnTo>
                <a:lnTo>
                  <a:pt x="1894" y="582"/>
                </a:lnTo>
                <a:lnTo>
                  <a:pt x="1894" y="576"/>
                </a:lnTo>
                <a:close/>
                <a:moveTo>
                  <a:pt x="1934" y="576"/>
                </a:moveTo>
                <a:lnTo>
                  <a:pt x="1957" y="576"/>
                </a:lnTo>
                <a:lnTo>
                  <a:pt x="1957" y="582"/>
                </a:lnTo>
                <a:lnTo>
                  <a:pt x="1934" y="582"/>
                </a:lnTo>
                <a:lnTo>
                  <a:pt x="1934" y="576"/>
                </a:lnTo>
                <a:close/>
                <a:moveTo>
                  <a:pt x="1975" y="576"/>
                </a:moveTo>
                <a:lnTo>
                  <a:pt x="1998" y="576"/>
                </a:lnTo>
                <a:lnTo>
                  <a:pt x="1998" y="582"/>
                </a:lnTo>
                <a:lnTo>
                  <a:pt x="1975" y="582"/>
                </a:lnTo>
                <a:lnTo>
                  <a:pt x="1975" y="576"/>
                </a:lnTo>
                <a:close/>
                <a:moveTo>
                  <a:pt x="2015" y="576"/>
                </a:moveTo>
                <a:lnTo>
                  <a:pt x="2038" y="576"/>
                </a:lnTo>
                <a:lnTo>
                  <a:pt x="2038" y="582"/>
                </a:lnTo>
                <a:lnTo>
                  <a:pt x="2015" y="582"/>
                </a:lnTo>
                <a:lnTo>
                  <a:pt x="2015" y="576"/>
                </a:lnTo>
                <a:close/>
                <a:moveTo>
                  <a:pt x="2055" y="576"/>
                </a:moveTo>
                <a:lnTo>
                  <a:pt x="2078" y="576"/>
                </a:lnTo>
                <a:lnTo>
                  <a:pt x="2078" y="582"/>
                </a:lnTo>
                <a:lnTo>
                  <a:pt x="2055" y="582"/>
                </a:lnTo>
                <a:lnTo>
                  <a:pt x="2055" y="576"/>
                </a:lnTo>
                <a:close/>
                <a:moveTo>
                  <a:pt x="2096" y="576"/>
                </a:moveTo>
                <a:lnTo>
                  <a:pt x="2119" y="576"/>
                </a:lnTo>
                <a:lnTo>
                  <a:pt x="2119" y="582"/>
                </a:lnTo>
                <a:lnTo>
                  <a:pt x="2096" y="582"/>
                </a:lnTo>
                <a:lnTo>
                  <a:pt x="2096" y="576"/>
                </a:lnTo>
                <a:close/>
                <a:moveTo>
                  <a:pt x="2136" y="576"/>
                </a:moveTo>
                <a:lnTo>
                  <a:pt x="2159" y="576"/>
                </a:lnTo>
                <a:lnTo>
                  <a:pt x="2159" y="582"/>
                </a:lnTo>
                <a:lnTo>
                  <a:pt x="2136" y="582"/>
                </a:lnTo>
                <a:lnTo>
                  <a:pt x="2136" y="576"/>
                </a:lnTo>
                <a:close/>
                <a:moveTo>
                  <a:pt x="2176" y="576"/>
                </a:moveTo>
                <a:lnTo>
                  <a:pt x="2199" y="576"/>
                </a:lnTo>
                <a:lnTo>
                  <a:pt x="2199" y="582"/>
                </a:lnTo>
                <a:lnTo>
                  <a:pt x="2176" y="582"/>
                </a:lnTo>
                <a:lnTo>
                  <a:pt x="2176" y="576"/>
                </a:lnTo>
                <a:close/>
                <a:moveTo>
                  <a:pt x="2216" y="576"/>
                </a:moveTo>
                <a:lnTo>
                  <a:pt x="2240" y="576"/>
                </a:lnTo>
                <a:lnTo>
                  <a:pt x="2240" y="582"/>
                </a:lnTo>
                <a:lnTo>
                  <a:pt x="2216" y="582"/>
                </a:lnTo>
                <a:lnTo>
                  <a:pt x="2216" y="576"/>
                </a:lnTo>
                <a:close/>
                <a:moveTo>
                  <a:pt x="2257" y="576"/>
                </a:moveTo>
                <a:lnTo>
                  <a:pt x="2280" y="576"/>
                </a:lnTo>
                <a:lnTo>
                  <a:pt x="2280" y="582"/>
                </a:lnTo>
                <a:lnTo>
                  <a:pt x="2257" y="582"/>
                </a:lnTo>
                <a:lnTo>
                  <a:pt x="2257" y="576"/>
                </a:lnTo>
                <a:close/>
                <a:moveTo>
                  <a:pt x="2297" y="576"/>
                </a:moveTo>
                <a:lnTo>
                  <a:pt x="2320" y="576"/>
                </a:lnTo>
                <a:lnTo>
                  <a:pt x="2320" y="582"/>
                </a:lnTo>
                <a:lnTo>
                  <a:pt x="2297" y="582"/>
                </a:lnTo>
                <a:lnTo>
                  <a:pt x="2297" y="576"/>
                </a:lnTo>
                <a:close/>
                <a:moveTo>
                  <a:pt x="2337" y="576"/>
                </a:moveTo>
                <a:lnTo>
                  <a:pt x="2360" y="576"/>
                </a:lnTo>
                <a:lnTo>
                  <a:pt x="2360" y="582"/>
                </a:lnTo>
                <a:lnTo>
                  <a:pt x="2337" y="582"/>
                </a:lnTo>
                <a:lnTo>
                  <a:pt x="2337" y="576"/>
                </a:lnTo>
                <a:close/>
                <a:moveTo>
                  <a:pt x="2378" y="576"/>
                </a:moveTo>
                <a:lnTo>
                  <a:pt x="2401" y="576"/>
                </a:lnTo>
                <a:lnTo>
                  <a:pt x="2401" y="582"/>
                </a:lnTo>
                <a:lnTo>
                  <a:pt x="2378" y="582"/>
                </a:lnTo>
                <a:lnTo>
                  <a:pt x="2378" y="576"/>
                </a:lnTo>
                <a:close/>
                <a:moveTo>
                  <a:pt x="2418" y="576"/>
                </a:moveTo>
                <a:lnTo>
                  <a:pt x="2441" y="576"/>
                </a:lnTo>
                <a:lnTo>
                  <a:pt x="2441" y="582"/>
                </a:lnTo>
                <a:lnTo>
                  <a:pt x="2418" y="582"/>
                </a:lnTo>
                <a:lnTo>
                  <a:pt x="2418" y="576"/>
                </a:lnTo>
                <a:close/>
                <a:moveTo>
                  <a:pt x="0" y="0"/>
                </a:moveTo>
                <a:lnTo>
                  <a:pt x="23" y="0"/>
                </a:lnTo>
                <a:lnTo>
                  <a:pt x="23" y="6"/>
                </a:lnTo>
                <a:lnTo>
                  <a:pt x="0" y="6"/>
                </a:lnTo>
                <a:lnTo>
                  <a:pt x="0" y="0"/>
                </a:lnTo>
                <a:close/>
                <a:moveTo>
                  <a:pt x="41" y="0"/>
                </a:moveTo>
                <a:lnTo>
                  <a:pt x="64" y="0"/>
                </a:lnTo>
                <a:lnTo>
                  <a:pt x="64" y="6"/>
                </a:lnTo>
                <a:lnTo>
                  <a:pt x="41" y="6"/>
                </a:lnTo>
                <a:lnTo>
                  <a:pt x="41" y="0"/>
                </a:lnTo>
                <a:close/>
                <a:moveTo>
                  <a:pt x="81" y="0"/>
                </a:moveTo>
                <a:lnTo>
                  <a:pt x="104" y="0"/>
                </a:lnTo>
                <a:lnTo>
                  <a:pt x="104" y="6"/>
                </a:lnTo>
                <a:lnTo>
                  <a:pt x="81" y="6"/>
                </a:lnTo>
                <a:lnTo>
                  <a:pt x="81" y="0"/>
                </a:lnTo>
                <a:close/>
                <a:moveTo>
                  <a:pt x="121" y="0"/>
                </a:moveTo>
                <a:lnTo>
                  <a:pt x="144" y="0"/>
                </a:lnTo>
                <a:lnTo>
                  <a:pt x="144" y="6"/>
                </a:lnTo>
                <a:lnTo>
                  <a:pt x="121" y="6"/>
                </a:lnTo>
                <a:lnTo>
                  <a:pt x="121" y="0"/>
                </a:lnTo>
                <a:close/>
                <a:moveTo>
                  <a:pt x="161" y="0"/>
                </a:moveTo>
                <a:lnTo>
                  <a:pt x="185" y="0"/>
                </a:lnTo>
                <a:lnTo>
                  <a:pt x="185" y="6"/>
                </a:lnTo>
                <a:lnTo>
                  <a:pt x="161" y="6"/>
                </a:lnTo>
                <a:lnTo>
                  <a:pt x="161" y="0"/>
                </a:lnTo>
                <a:close/>
                <a:moveTo>
                  <a:pt x="202" y="0"/>
                </a:moveTo>
                <a:lnTo>
                  <a:pt x="225" y="0"/>
                </a:lnTo>
                <a:lnTo>
                  <a:pt x="225" y="6"/>
                </a:lnTo>
                <a:lnTo>
                  <a:pt x="202" y="6"/>
                </a:lnTo>
                <a:lnTo>
                  <a:pt x="202" y="0"/>
                </a:lnTo>
                <a:close/>
                <a:moveTo>
                  <a:pt x="242" y="0"/>
                </a:moveTo>
                <a:lnTo>
                  <a:pt x="265" y="0"/>
                </a:lnTo>
                <a:lnTo>
                  <a:pt x="265" y="6"/>
                </a:lnTo>
                <a:lnTo>
                  <a:pt x="242" y="6"/>
                </a:lnTo>
                <a:lnTo>
                  <a:pt x="242" y="0"/>
                </a:lnTo>
                <a:close/>
                <a:moveTo>
                  <a:pt x="282" y="0"/>
                </a:moveTo>
                <a:lnTo>
                  <a:pt x="305" y="0"/>
                </a:lnTo>
                <a:lnTo>
                  <a:pt x="305" y="6"/>
                </a:lnTo>
                <a:lnTo>
                  <a:pt x="282" y="6"/>
                </a:lnTo>
                <a:lnTo>
                  <a:pt x="282" y="0"/>
                </a:lnTo>
                <a:close/>
                <a:moveTo>
                  <a:pt x="323" y="0"/>
                </a:moveTo>
                <a:lnTo>
                  <a:pt x="346" y="0"/>
                </a:lnTo>
                <a:lnTo>
                  <a:pt x="346" y="6"/>
                </a:lnTo>
                <a:lnTo>
                  <a:pt x="323" y="6"/>
                </a:lnTo>
                <a:lnTo>
                  <a:pt x="323" y="0"/>
                </a:lnTo>
                <a:close/>
                <a:moveTo>
                  <a:pt x="363" y="0"/>
                </a:moveTo>
                <a:lnTo>
                  <a:pt x="386" y="0"/>
                </a:lnTo>
                <a:lnTo>
                  <a:pt x="386" y="6"/>
                </a:lnTo>
                <a:lnTo>
                  <a:pt x="363" y="6"/>
                </a:lnTo>
                <a:lnTo>
                  <a:pt x="363" y="0"/>
                </a:lnTo>
                <a:close/>
                <a:moveTo>
                  <a:pt x="403" y="0"/>
                </a:moveTo>
                <a:lnTo>
                  <a:pt x="426" y="0"/>
                </a:lnTo>
                <a:lnTo>
                  <a:pt x="426" y="6"/>
                </a:lnTo>
                <a:lnTo>
                  <a:pt x="403" y="6"/>
                </a:lnTo>
                <a:lnTo>
                  <a:pt x="403" y="0"/>
                </a:lnTo>
                <a:close/>
                <a:moveTo>
                  <a:pt x="444" y="0"/>
                </a:moveTo>
                <a:lnTo>
                  <a:pt x="467" y="0"/>
                </a:lnTo>
                <a:lnTo>
                  <a:pt x="467" y="6"/>
                </a:lnTo>
                <a:lnTo>
                  <a:pt x="444" y="6"/>
                </a:lnTo>
                <a:lnTo>
                  <a:pt x="444" y="0"/>
                </a:lnTo>
                <a:close/>
                <a:moveTo>
                  <a:pt x="484" y="0"/>
                </a:moveTo>
                <a:lnTo>
                  <a:pt x="507" y="0"/>
                </a:lnTo>
                <a:lnTo>
                  <a:pt x="507" y="6"/>
                </a:lnTo>
                <a:lnTo>
                  <a:pt x="484" y="6"/>
                </a:lnTo>
                <a:lnTo>
                  <a:pt x="484" y="0"/>
                </a:lnTo>
                <a:close/>
                <a:moveTo>
                  <a:pt x="524" y="0"/>
                </a:moveTo>
                <a:lnTo>
                  <a:pt x="547" y="0"/>
                </a:lnTo>
                <a:lnTo>
                  <a:pt x="547" y="6"/>
                </a:lnTo>
                <a:lnTo>
                  <a:pt x="524" y="6"/>
                </a:lnTo>
                <a:lnTo>
                  <a:pt x="524" y="0"/>
                </a:lnTo>
                <a:close/>
                <a:moveTo>
                  <a:pt x="564" y="0"/>
                </a:moveTo>
                <a:lnTo>
                  <a:pt x="587" y="0"/>
                </a:lnTo>
                <a:lnTo>
                  <a:pt x="587" y="6"/>
                </a:lnTo>
                <a:lnTo>
                  <a:pt x="564" y="6"/>
                </a:lnTo>
                <a:lnTo>
                  <a:pt x="564" y="0"/>
                </a:lnTo>
                <a:close/>
                <a:moveTo>
                  <a:pt x="605" y="0"/>
                </a:moveTo>
                <a:lnTo>
                  <a:pt x="628" y="0"/>
                </a:lnTo>
                <a:lnTo>
                  <a:pt x="628" y="6"/>
                </a:lnTo>
                <a:lnTo>
                  <a:pt x="605" y="6"/>
                </a:lnTo>
                <a:lnTo>
                  <a:pt x="605" y="0"/>
                </a:lnTo>
                <a:close/>
                <a:moveTo>
                  <a:pt x="645" y="0"/>
                </a:moveTo>
                <a:lnTo>
                  <a:pt x="668" y="0"/>
                </a:lnTo>
                <a:lnTo>
                  <a:pt x="668" y="6"/>
                </a:lnTo>
                <a:lnTo>
                  <a:pt x="645" y="6"/>
                </a:lnTo>
                <a:lnTo>
                  <a:pt x="645" y="0"/>
                </a:lnTo>
                <a:close/>
                <a:moveTo>
                  <a:pt x="685" y="0"/>
                </a:moveTo>
                <a:lnTo>
                  <a:pt x="708" y="0"/>
                </a:lnTo>
                <a:lnTo>
                  <a:pt x="708" y="6"/>
                </a:lnTo>
                <a:lnTo>
                  <a:pt x="685" y="6"/>
                </a:lnTo>
                <a:lnTo>
                  <a:pt x="685" y="0"/>
                </a:lnTo>
                <a:close/>
                <a:moveTo>
                  <a:pt x="726" y="0"/>
                </a:moveTo>
                <a:lnTo>
                  <a:pt x="749" y="0"/>
                </a:lnTo>
                <a:lnTo>
                  <a:pt x="749" y="6"/>
                </a:lnTo>
                <a:lnTo>
                  <a:pt x="726" y="6"/>
                </a:lnTo>
                <a:lnTo>
                  <a:pt x="726" y="0"/>
                </a:lnTo>
                <a:close/>
                <a:moveTo>
                  <a:pt x="766" y="0"/>
                </a:moveTo>
                <a:lnTo>
                  <a:pt x="789" y="0"/>
                </a:lnTo>
                <a:lnTo>
                  <a:pt x="789" y="6"/>
                </a:lnTo>
                <a:lnTo>
                  <a:pt x="766" y="6"/>
                </a:lnTo>
                <a:lnTo>
                  <a:pt x="766" y="0"/>
                </a:lnTo>
                <a:close/>
                <a:moveTo>
                  <a:pt x="806" y="0"/>
                </a:moveTo>
                <a:lnTo>
                  <a:pt x="829" y="0"/>
                </a:lnTo>
                <a:lnTo>
                  <a:pt x="829" y="6"/>
                </a:lnTo>
                <a:lnTo>
                  <a:pt x="806" y="6"/>
                </a:lnTo>
                <a:lnTo>
                  <a:pt x="806" y="0"/>
                </a:lnTo>
                <a:close/>
                <a:moveTo>
                  <a:pt x="846" y="0"/>
                </a:moveTo>
                <a:lnTo>
                  <a:pt x="870" y="0"/>
                </a:lnTo>
                <a:lnTo>
                  <a:pt x="870" y="6"/>
                </a:lnTo>
                <a:lnTo>
                  <a:pt x="846" y="6"/>
                </a:lnTo>
                <a:lnTo>
                  <a:pt x="846" y="0"/>
                </a:lnTo>
                <a:close/>
                <a:moveTo>
                  <a:pt x="887" y="0"/>
                </a:moveTo>
                <a:lnTo>
                  <a:pt x="910" y="0"/>
                </a:lnTo>
                <a:lnTo>
                  <a:pt x="910" y="6"/>
                </a:lnTo>
                <a:lnTo>
                  <a:pt x="887" y="6"/>
                </a:lnTo>
                <a:lnTo>
                  <a:pt x="887" y="0"/>
                </a:lnTo>
                <a:close/>
                <a:moveTo>
                  <a:pt x="927" y="0"/>
                </a:moveTo>
                <a:lnTo>
                  <a:pt x="950" y="0"/>
                </a:lnTo>
                <a:lnTo>
                  <a:pt x="950" y="6"/>
                </a:lnTo>
                <a:lnTo>
                  <a:pt x="927" y="6"/>
                </a:lnTo>
                <a:lnTo>
                  <a:pt x="927" y="0"/>
                </a:lnTo>
                <a:close/>
                <a:moveTo>
                  <a:pt x="967" y="0"/>
                </a:moveTo>
                <a:lnTo>
                  <a:pt x="990" y="0"/>
                </a:lnTo>
                <a:lnTo>
                  <a:pt x="990" y="6"/>
                </a:lnTo>
                <a:lnTo>
                  <a:pt x="967" y="6"/>
                </a:lnTo>
                <a:lnTo>
                  <a:pt x="967" y="0"/>
                </a:lnTo>
                <a:close/>
                <a:moveTo>
                  <a:pt x="1008" y="0"/>
                </a:moveTo>
                <a:lnTo>
                  <a:pt x="1031" y="0"/>
                </a:lnTo>
                <a:lnTo>
                  <a:pt x="1031" y="6"/>
                </a:lnTo>
                <a:lnTo>
                  <a:pt x="1008" y="6"/>
                </a:lnTo>
                <a:lnTo>
                  <a:pt x="1008" y="0"/>
                </a:lnTo>
                <a:close/>
                <a:moveTo>
                  <a:pt x="1048" y="0"/>
                </a:moveTo>
                <a:lnTo>
                  <a:pt x="1071" y="0"/>
                </a:lnTo>
                <a:lnTo>
                  <a:pt x="1071" y="6"/>
                </a:lnTo>
                <a:lnTo>
                  <a:pt x="1048" y="6"/>
                </a:lnTo>
                <a:lnTo>
                  <a:pt x="1048" y="0"/>
                </a:lnTo>
                <a:close/>
                <a:moveTo>
                  <a:pt x="1088" y="0"/>
                </a:moveTo>
                <a:lnTo>
                  <a:pt x="1111" y="0"/>
                </a:lnTo>
                <a:lnTo>
                  <a:pt x="1111" y="6"/>
                </a:lnTo>
                <a:lnTo>
                  <a:pt x="1088" y="6"/>
                </a:lnTo>
                <a:lnTo>
                  <a:pt x="1088" y="0"/>
                </a:lnTo>
                <a:close/>
                <a:moveTo>
                  <a:pt x="1129" y="0"/>
                </a:moveTo>
                <a:lnTo>
                  <a:pt x="1152" y="0"/>
                </a:lnTo>
                <a:lnTo>
                  <a:pt x="1152" y="6"/>
                </a:lnTo>
                <a:lnTo>
                  <a:pt x="1129" y="6"/>
                </a:lnTo>
                <a:lnTo>
                  <a:pt x="1129" y="0"/>
                </a:lnTo>
                <a:close/>
                <a:moveTo>
                  <a:pt x="1169" y="0"/>
                </a:moveTo>
                <a:lnTo>
                  <a:pt x="1192" y="0"/>
                </a:lnTo>
                <a:lnTo>
                  <a:pt x="1192" y="6"/>
                </a:lnTo>
                <a:lnTo>
                  <a:pt x="1169" y="6"/>
                </a:lnTo>
                <a:lnTo>
                  <a:pt x="1169" y="0"/>
                </a:lnTo>
                <a:close/>
                <a:moveTo>
                  <a:pt x="1209" y="0"/>
                </a:moveTo>
                <a:lnTo>
                  <a:pt x="1232" y="0"/>
                </a:lnTo>
                <a:lnTo>
                  <a:pt x="1232" y="6"/>
                </a:lnTo>
                <a:lnTo>
                  <a:pt x="1209" y="6"/>
                </a:lnTo>
                <a:lnTo>
                  <a:pt x="1209" y="0"/>
                </a:lnTo>
                <a:close/>
                <a:moveTo>
                  <a:pt x="1249" y="0"/>
                </a:moveTo>
                <a:lnTo>
                  <a:pt x="1272" y="0"/>
                </a:lnTo>
                <a:lnTo>
                  <a:pt x="1272" y="6"/>
                </a:lnTo>
                <a:lnTo>
                  <a:pt x="1249" y="6"/>
                </a:lnTo>
                <a:lnTo>
                  <a:pt x="1249" y="0"/>
                </a:lnTo>
                <a:close/>
                <a:moveTo>
                  <a:pt x="1290" y="0"/>
                </a:moveTo>
                <a:lnTo>
                  <a:pt x="1313" y="0"/>
                </a:lnTo>
                <a:lnTo>
                  <a:pt x="1313" y="6"/>
                </a:lnTo>
                <a:lnTo>
                  <a:pt x="1290" y="6"/>
                </a:lnTo>
                <a:lnTo>
                  <a:pt x="1290" y="0"/>
                </a:lnTo>
                <a:close/>
                <a:moveTo>
                  <a:pt x="1330" y="0"/>
                </a:moveTo>
                <a:lnTo>
                  <a:pt x="1353" y="0"/>
                </a:lnTo>
                <a:lnTo>
                  <a:pt x="1353" y="6"/>
                </a:lnTo>
                <a:lnTo>
                  <a:pt x="1330" y="6"/>
                </a:lnTo>
                <a:lnTo>
                  <a:pt x="1330" y="0"/>
                </a:lnTo>
                <a:close/>
                <a:moveTo>
                  <a:pt x="1370" y="0"/>
                </a:moveTo>
                <a:lnTo>
                  <a:pt x="1393" y="0"/>
                </a:lnTo>
                <a:lnTo>
                  <a:pt x="1393" y="6"/>
                </a:lnTo>
                <a:lnTo>
                  <a:pt x="1370" y="6"/>
                </a:lnTo>
                <a:lnTo>
                  <a:pt x="1370" y="0"/>
                </a:lnTo>
                <a:close/>
                <a:moveTo>
                  <a:pt x="1411" y="0"/>
                </a:moveTo>
                <a:lnTo>
                  <a:pt x="1434" y="0"/>
                </a:lnTo>
                <a:lnTo>
                  <a:pt x="1434" y="6"/>
                </a:lnTo>
                <a:lnTo>
                  <a:pt x="1411" y="6"/>
                </a:lnTo>
                <a:lnTo>
                  <a:pt x="1411" y="0"/>
                </a:lnTo>
                <a:close/>
                <a:moveTo>
                  <a:pt x="1451" y="0"/>
                </a:moveTo>
                <a:lnTo>
                  <a:pt x="1474" y="0"/>
                </a:lnTo>
                <a:lnTo>
                  <a:pt x="1474" y="6"/>
                </a:lnTo>
                <a:lnTo>
                  <a:pt x="1451" y="6"/>
                </a:lnTo>
                <a:lnTo>
                  <a:pt x="1451" y="0"/>
                </a:lnTo>
                <a:close/>
                <a:moveTo>
                  <a:pt x="1491" y="0"/>
                </a:moveTo>
                <a:lnTo>
                  <a:pt x="1514" y="0"/>
                </a:lnTo>
                <a:lnTo>
                  <a:pt x="1514" y="6"/>
                </a:lnTo>
                <a:lnTo>
                  <a:pt x="1491" y="6"/>
                </a:lnTo>
                <a:lnTo>
                  <a:pt x="1491" y="0"/>
                </a:lnTo>
                <a:close/>
                <a:moveTo>
                  <a:pt x="1531" y="0"/>
                </a:moveTo>
                <a:lnTo>
                  <a:pt x="1555" y="0"/>
                </a:lnTo>
                <a:lnTo>
                  <a:pt x="1555" y="6"/>
                </a:lnTo>
                <a:lnTo>
                  <a:pt x="1531" y="6"/>
                </a:lnTo>
                <a:lnTo>
                  <a:pt x="1531" y="0"/>
                </a:lnTo>
                <a:close/>
                <a:moveTo>
                  <a:pt x="1572" y="0"/>
                </a:moveTo>
                <a:lnTo>
                  <a:pt x="1595" y="0"/>
                </a:lnTo>
                <a:lnTo>
                  <a:pt x="1595" y="6"/>
                </a:lnTo>
                <a:lnTo>
                  <a:pt x="1572" y="6"/>
                </a:lnTo>
                <a:lnTo>
                  <a:pt x="1572" y="0"/>
                </a:lnTo>
                <a:close/>
                <a:moveTo>
                  <a:pt x="1612" y="0"/>
                </a:moveTo>
                <a:lnTo>
                  <a:pt x="1635" y="0"/>
                </a:lnTo>
                <a:lnTo>
                  <a:pt x="1635" y="6"/>
                </a:lnTo>
                <a:lnTo>
                  <a:pt x="1612" y="6"/>
                </a:lnTo>
                <a:lnTo>
                  <a:pt x="1612" y="0"/>
                </a:lnTo>
                <a:close/>
                <a:moveTo>
                  <a:pt x="1652" y="0"/>
                </a:moveTo>
                <a:lnTo>
                  <a:pt x="1675" y="0"/>
                </a:lnTo>
                <a:lnTo>
                  <a:pt x="1675" y="6"/>
                </a:lnTo>
                <a:lnTo>
                  <a:pt x="1652" y="6"/>
                </a:lnTo>
                <a:lnTo>
                  <a:pt x="1652" y="0"/>
                </a:lnTo>
                <a:close/>
                <a:moveTo>
                  <a:pt x="1693" y="0"/>
                </a:moveTo>
                <a:lnTo>
                  <a:pt x="1716" y="0"/>
                </a:lnTo>
                <a:lnTo>
                  <a:pt x="1716" y="6"/>
                </a:lnTo>
                <a:lnTo>
                  <a:pt x="1693" y="6"/>
                </a:lnTo>
                <a:lnTo>
                  <a:pt x="1693" y="0"/>
                </a:lnTo>
                <a:close/>
                <a:moveTo>
                  <a:pt x="1733" y="0"/>
                </a:moveTo>
                <a:lnTo>
                  <a:pt x="1756" y="0"/>
                </a:lnTo>
                <a:lnTo>
                  <a:pt x="1756" y="6"/>
                </a:lnTo>
                <a:lnTo>
                  <a:pt x="1733" y="6"/>
                </a:lnTo>
                <a:lnTo>
                  <a:pt x="1733" y="0"/>
                </a:lnTo>
                <a:close/>
                <a:moveTo>
                  <a:pt x="1773" y="0"/>
                </a:moveTo>
                <a:lnTo>
                  <a:pt x="1796" y="0"/>
                </a:lnTo>
                <a:lnTo>
                  <a:pt x="1796" y="6"/>
                </a:lnTo>
                <a:lnTo>
                  <a:pt x="1773" y="6"/>
                </a:lnTo>
                <a:lnTo>
                  <a:pt x="1773" y="0"/>
                </a:lnTo>
                <a:close/>
                <a:moveTo>
                  <a:pt x="1814" y="0"/>
                </a:moveTo>
                <a:lnTo>
                  <a:pt x="1837" y="0"/>
                </a:lnTo>
                <a:lnTo>
                  <a:pt x="1837" y="6"/>
                </a:lnTo>
                <a:lnTo>
                  <a:pt x="1814" y="6"/>
                </a:lnTo>
                <a:lnTo>
                  <a:pt x="1814" y="0"/>
                </a:lnTo>
                <a:close/>
                <a:moveTo>
                  <a:pt x="1854" y="0"/>
                </a:moveTo>
                <a:lnTo>
                  <a:pt x="1877" y="0"/>
                </a:lnTo>
                <a:lnTo>
                  <a:pt x="1877" y="6"/>
                </a:lnTo>
                <a:lnTo>
                  <a:pt x="1854" y="6"/>
                </a:lnTo>
                <a:lnTo>
                  <a:pt x="1854" y="0"/>
                </a:lnTo>
                <a:close/>
                <a:moveTo>
                  <a:pt x="1894" y="0"/>
                </a:moveTo>
                <a:lnTo>
                  <a:pt x="1917" y="0"/>
                </a:lnTo>
                <a:lnTo>
                  <a:pt x="1917" y="6"/>
                </a:lnTo>
                <a:lnTo>
                  <a:pt x="1894" y="6"/>
                </a:lnTo>
                <a:lnTo>
                  <a:pt x="1894" y="0"/>
                </a:lnTo>
                <a:close/>
                <a:moveTo>
                  <a:pt x="1934" y="0"/>
                </a:moveTo>
                <a:lnTo>
                  <a:pt x="1957" y="0"/>
                </a:lnTo>
                <a:lnTo>
                  <a:pt x="1957" y="6"/>
                </a:lnTo>
                <a:lnTo>
                  <a:pt x="1934" y="6"/>
                </a:lnTo>
                <a:lnTo>
                  <a:pt x="1934" y="0"/>
                </a:lnTo>
                <a:close/>
                <a:moveTo>
                  <a:pt x="1975" y="0"/>
                </a:moveTo>
                <a:lnTo>
                  <a:pt x="1998" y="0"/>
                </a:lnTo>
                <a:lnTo>
                  <a:pt x="1998" y="6"/>
                </a:lnTo>
                <a:lnTo>
                  <a:pt x="1975" y="6"/>
                </a:lnTo>
                <a:lnTo>
                  <a:pt x="1975" y="0"/>
                </a:lnTo>
                <a:close/>
                <a:moveTo>
                  <a:pt x="2015" y="0"/>
                </a:moveTo>
                <a:lnTo>
                  <a:pt x="2038" y="0"/>
                </a:lnTo>
                <a:lnTo>
                  <a:pt x="2038" y="6"/>
                </a:lnTo>
                <a:lnTo>
                  <a:pt x="2015" y="6"/>
                </a:lnTo>
                <a:lnTo>
                  <a:pt x="2015" y="0"/>
                </a:lnTo>
                <a:close/>
                <a:moveTo>
                  <a:pt x="2055" y="0"/>
                </a:moveTo>
                <a:lnTo>
                  <a:pt x="2078" y="0"/>
                </a:lnTo>
                <a:lnTo>
                  <a:pt x="2078" y="6"/>
                </a:lnTo>
                <a:lnTo>
                  <a:pt x="2055" y="6"/>
                </a:lnTo>
                <a:lnTo>
                  <a:pt x="2055" y="0"/>
                </a:lnTo>
                <a:close/>
                <a:moveTo>
                  <a:pt x="2096" y="0"/>
                </a:moveTo>
                <a:lnTo>
                  <a:pt x="2119" y="0"/>
                </a:lnTo>
                <a:lnTo>
                  <a:pt x="2119" y="6"/>
                </a:lnTo>
                <a:lnTo>
                  <a:pt x="2096" y="6"/>
                </a:lnTo>
                <a:lnTo>
                  <a:pt x="2096" y="0"/>
                </a:lnTo>
                <a:close/>
                <a:moveTo>
                  <a:pt x="2136" y="0"/>
                </a:moveTo>
                <a:lnTo>
                  <a:pt x="2159" y="0"/>
                </a:lnTo>
                <a:lnTo>
                  <a:pt x="2159" y="6"/>
                </a:lnTo>
                <a:lnTo>
                  <a:pt x="2136" y="6"/>
                </a:lnTo>
                <a:lnTo>
                  <a:pt x="2136" y="0"/>
                </a:lnTo>
                <a:close/>
                <a:moveTo>
                  <a:pt x="2176" y="0"/>
                </a:moveTo>
                <a:lnTo>
                  <a:pt x="2199" y="0"/>
                </a:lnTo>
                <a:lnTo>
                  <a:pt x="2199" y="6"/>
                </a:lnTo>
                <a:lnTo>
                  <a:pt x="2176" y="6"/>
                </a:lnTo>
                <a:lnTo>
                  <a:pt x="2176" y="0"/>
                </a:lnTo>
                <a:close/>
                <a:moveTo>
                  <a:pt x="2216" y="0"/>
                </a:moveTo>
                <a:lnTo>
                  <a:pt x="2240" y="0"/>
                </a:lnTo>
                <a:lnTo>
                  <a:pt x="2240" y="6"/>
                </a:lnTo>
                <a:lnTo>
                  <a:pt x="2216" y="6"/>
                </a:lnTo>
                <a:lnTo>
                  <a:pt x="2216" y="0"/>
                </a:lnTo>
                <a:close/>
                <a:moveTo>
                  <a:pt x="2257" y="0"/>
                </a:moveTo>
                <a:lnTo>
                  <a:pt x="2280" y="0"/>
                </a:lnTo>
                <a:lnTo>
                  <a:pt x="2280" y="6"/>
                </a:lnTo>
                <a:lnTo>
                  <a:pt x="2257" y="6"/>
                </a:lnTo>
                <a:lnTo>
                  <a:pt x="2257" y="0"/>
                </a:lnTo>
                <a:close/>
                <a:moveTo>
                  <a:pt x="2297" y="0"/>
                </a:moveTo>
                <a:lnTo>
                  <a:pt x="2320" y="0"/>
                </a:lnTo>
                <a:lnTo>
                  <a:pt x="2320" y="6"/>
                </a:lnTo>
                <a:lnTo>
                  <a:pt x="2297" y="6"/>
                </a:lnTo>
                <a:lnTo>
                  <a:pt x="2297" y="0"/>
                </a:lnTo>
                <a:close/>
                <a:moveTo>
                  <a:pt x="2337" y="0"/>
                </a:moveTo>
                <a:lnTo>
                  <a:pt x="2360" y="0"/>
                </a:lnTo>
                <a:lnTo>
                  <a:pt x="2360" y="6"/>
                </a:lnTo>
                <a:lnTo>
                  <a:pt x="2337" y="6"/>
                </a:lnTo>
                <a:lnTo>
                  <a:pt x="2337" y="0"/>
                </a:lnTo>
                <a:close/>
                <a:moveTo>
                  <a:pt x="2378" y="0"/>
                </a:moveTo>
                <a:lnTo>
                  <a:pt x="2401" y="0"/>
                </a:lnTo>
                <a:lnTo>
                  <a:pt x="2401" y="6"/>
                </a:lnTo>
                <a:lnTo>
                  <a:pt x="2378" y="6"/>
                </a:lnTo>
                <a:lnTo>
                  <a:pt x="2378" y="0"/>
                </a:lnTo>
                <a:close/>
                <a:moveTo>
                  <a:pt x="2418" y="0"/>
                </a:moveTo>
                <a:lnTo>
                  <a:pt x="2441" y="0"/>
                </a:lnTo>
                <a:lnTo>
                  <a:pt x="2441" y="6"/>
                </a:lnTo>
                <a:lnTo>
                  <a:pt x="2418" y="6"/>
                </a:lnTo>
                <a:lnTo>
                  <a:pt x="2418" y="0"/>
                </a:lnTo>
                <a:close/>
              </a:path>
            </a:pathLst>
          </a:custGeom>
          <a:solidFill>
            <a:srgbClr val="86888F"/>
          </a:solidFill>
          <a:ln w="1">
            <a:solidFill>
              <a:srgbClr val="86888F"/>
            </a:solidFill>
            <a:bevel/>
            <a:headEnd/>
            <a:tailEnd/>
          </a:ln>
        </p:spPr>
        <p:txBody>
          <a:bodyPr>
            <a:prstTxWarp prst="textNoShape">
              <a:avLst/>
            </a:prstTxWarp>
          </a:bodyPr>
          <a:lstStyle/>
          <a:p>
            <a:endParaRPr lang="en-US"/>
          </a:p>
        </p:txBody>
      </p:sp>
      <p:sp>
        <p:nvSpPr>
          <p:cNvPr id="177156" name="Freeform 7"/>
          <p:cNvSpPr>
            <a:spLocks noEditPoints="1"/>
          </p:cNvSpPr>
          <p:nvPr/>
        </p:nvSpPr>
        <p:spPr bwMode="auto">
          <a:xfrm>
            <a:off x="4567239" y="1493839"/>
            <a:ext cx="3894137" cy="3849687"/>
          </a:xfrm>
          <a:custGeom>
            <a:avLst/>
            <a:gdLst>
              <a:gd name="T0" fmla="*/ 0 w 20448"/>
              <a:gd name="T1" fmla="*/ 2147483647 h 20280"/>
              <a:gd name="T2" fmla="*/ 2147483647 w 20448"/>
              <a:gd name="T3" fmla="*/ 0 h 20280"/>
              <a:gd name="T4" fmla="*/ 2147483647 w 20448"/>
              <a:gd name="T5" fmla="*/ 0 h 20280"/>
              <a:gd name="T6" fmla="*/ 2147483647 w 20448"/>
              <a:gd name="T7" fmla="*/ 2147483647 h 20280"/>
              <a:gd name="T8" fmla="*/ 2147483647 w 20448"/>
              <a:gd name="T9" fmla="*/ 2147483647 h 20280"/>
              <a:gd name="T10" fmla="*/ 2147483647 w 20448"/>
              <a:gd name="T11" fmla="*/ 2147483647 h 20280"/>
              <a:gd name="T12" fmla="*/ 2147483647 w 20448"/>
              <a:gd name="T13" fmla="*/ 2147483647 h 20280"/>
              <a:gd name="T14" fmla="*/ 0 w 20448"/>
              <a:gd name="T15" fmla="*/ 2147483647 h 20280"/>
              <a:gd name="T16" fmla="*/ 0 w 20448"/>
              <a:gd name="T17" fmla="*/ 2147483647 h 20280"/>
              <a:gd name="T18" fmla="*/ 2147483647 w 20448"/>
              <a:gd name="T19" fmla="*/ 2147483647 h 20280"/>
              <a:gd name="T20" fmla="*/ 2147483647 w 20448"/>
              <a:gd name="T21" fmla="*/ 2147483647 h 20280"/>
              <a:gd name="T22" fmla="*/ 2147483647 w 20448"/>
              <a:gd name="T23" fmla="*/ 2147483647 h 20280"/>
              <a:gd name="T24" fmla="*/ 2147483647 w 20448"/>
              <a:gd name="T25" fmla="*/ 2147483647 h 20280"/>
              <a:gd name="T26" fmla="*/ 2147483647 w 20448"/>
              <a:gd name="T27" fmla="*/ 2147483647 h 20280"/>
              <a:gd name="T28" fmla="*/ 2147483647 w 20448"/>
              <a:gd name="T29" fmla="*/ 2147483647 h 20280"/>
              <a:gd name="T30" fmla="*/ 2147483647 w 20448"/>
              <a:gd name="T31" fmla="*/ 2147483647 h 20280"/>
              <a:gd name="T32" fmla="*/ 2147483647 w 20448"/>
              <a:gd name="T33" fmla="*/ 2147483647 h 20280"/>
              <a:gd name="T34" fmla="*/ 2147483647 w 20448"/>
              <a:gd name="T35" fmla="*/ 2147483647 h 202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0448"/>
              <a:gd name="T55" fmla="*/ 0 h 20280"/>
              <a:gd name="T56" fmla="*/ 20448 w 20448"/>
              <a:gd name="T57" fmla="*/ 20280 h 2028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0448" h="20280">
                <a:moveTo>
                  <a:pt x="0" y="24"/>
                </a:moveTo>
                <a:cubicBezTo>
                  <a:pt x="0" y="11"/>
                  <a:pt x="11" y="0"/>
                  <a:pt x="24" y="0"/>
                </a:cubicBezTo>
                <a:lnTo>
                  <a:pt x="20424" y="0"/>
                </a:lnTo>
                <a:cubicBezTo>
                  <a:pt x="20438" y="0"/>
                  <a:pt x="20448" y="11"/>
                  <a:pt x="20448" y="24"/>
                </a:cubicBezTo>
                <a:lnTo>
                  <a:pt x="20448" y="20256"/>
                </a:lnTo>
                <a:cubicBezTo>
                  <a:pt x="20448" y="20270"/>
                  <a:pt x="20438" y="20280"/>
                  <a:pt x="20424" y="20280"/>
                </a:cubicBezTo>
                <a:lnTo>
                  <a:pt x="24" y="20280"/>
                </a:lnTo>
                <a:cubicBezTo>
                  <a:pt x="11" y="20280"/>
                  <a:pt x="0" y="20270"/>
                  <a:pt x="0" y="20256"/>
                </a:cubicBezTo>
                <a:lnTo>
                  <a:pt x="0" y="24"/>
                </a:lnTo>
                <a:close/>
                <a:moveTo>
                  <a:pt x="48" y="20256"/>
                </a:moveTo>
                <a:lnTo>
                  <a:pt x="24" y="20232"/>
                </a:lnTo>
                <a:lnTo>
                  <a:pt x="20424" y="20232"/>
                </a:lnTo>
                <a:lnTo>
                  <a:pt x="20400" y="20256"/>
                </a:lnTo>
                <a:lnTo>
                  <a:pt x="20400" y="24"/>
                </a:lnTo>
                <a:lnTo>
                  <a:pt x="20424" y="48"/>
                </a:lnTo>
                <a:lnTo>
                  <a:pt x="24" y="48"/>
                </a:lnTo>
                <a:lnTo>
                  <a:pt x="48" y="24"/>
                </a:lnTo>
                <a:lnTo>
                  <a:pt x="48" y="20256"/>
                </a:lnTo>
                <a:close/>
              </a:path>
            </a:pathLst>
          </a:custGeom>
          <a:solidFill>
            <a:srgbClr val="D9D9D9"/>
          </a:solidFill>
          <a:ln w="1">
            <a:solidFill>
              <a:srgbClr val="D9D9D9"/>
            </a:solidFill>
            <a:bevel/>
            <a:headEnd/>
            <a:tailEnd/>
          </a:ln>
        </p:spPr>
        <p:txBody>
          <a:bodyPr>
            <a:prstTxWarp prst="textNoShape">
              <a:avLst/>
            </a:prstTxWarp>
          </a:bodyPr>
          <a:lstStyle/>
          <a:p>
            <a:endParaRPr lang="en-US"/>
          </a:p>
        </p:txBody>
      </p:sp>
      <p:sp>
        <p:nvSpPr>
          <p:cNvPr id="12" name="Rectangle 8"/>
          <p:cNvSpPr>
            <a:spLocks noChangeArrowheads="1"/>
          </p:cNvSpPr>
          <p:nvPr/>
        </p:nvSpPr>
        <p:spPr bwMode="auto">
          <a:xfrm>
            <a:off x="5224463" y="4670426"/>
            <a:ext cx="863600" cy="665163"/>
          </a:xfrm>
          <a:prstGeom prst="rect">
            <a:avLst/>
          </a:prstGeom>
          <a:solidFill>
            <a:srgbClr val="8E0000"/>
          </a:solidFill>
          <a:ln w="9525">
            <a:solidFill>
              <a:srgbClr val="000000"/>
            </a:solidFill>
            <a:miter lim="800000"/>
            <a:headEnd/>
            <a:tailEnd/>
          </a:ln>
        </p:spPr>
        <p:txBody>
          <a:bodyPr>
            <a:prstTxWarp prst="textNoShape">
              <a:avLst/>
            </a:prstTxWarp>
          </a:bodyPr>
          <a:lstStyle/>
          <a:p>
            <a:endParaRPr lang="en-US"/>
          </a:p>
        </p:txBody>
      </p:sp>
      <p:sp>
        <p:nvSpPr>
          <p:cNvPr id="14" name="Rectangle 10"/>
          <p:cNvSpPr>
            <a:spLocks noChangeArrowheads="1"/>
          </p:cNvSpPr>
          <p:nvPr/>
        </p:nvSpPr>
        <p:spPr bwMode="auto">
          <a:xfrm>
            <a:off x="6088063" y="3506788"/>
            <a:ext cx="862012" cy="1828800"/>
          </a:xfrm>
          <a:prstGeom prst="rect">
            <a:avLst/>
          </a:prstGeom>
          <a:solidFill>
            <a:srgbClr val="B9B9FF"/>
          </a:solidFill>
          <a:ln w="9525">
            <a:solidFill>
              <a:srgbClr val="000000"/>
            </a:solidFill>
            <a:miter lim="800000"/>
            <a:headEnd/>
            <a:tailEnd/>
          </a:ln>
        </p:spPr>
        <p:txBody>
          <a:bodyPr>
            <a:prstTxWarp prst="textNoShape">
              <a:avLst/>
            </a:prstTxWarp>
          </a:bodyPr>
          <a:lstStyle/>
          <a:p>
            <a:endParaRPr lang="en-US"/>
          </a:p>
        </p:txBody>
      </p:sp>
      <p:sp>
        <p:nvSpPr>
          <p:cNvPr id="16" name="Rectangle 12"/>
          <p:cNvSpPr>
            <a:spLocks noChangeArrowheads="1"/>
          </p:cNvSpPr>
          <p:nvPr/>
        </p:nvSpPr>
        <p:spPr bwMode="auto">
          <a:xfrm>
            <a:off x="6927850" y="2362200"/>
            <a:ext cx="863600" cy="2971800"/>
          </a:xfrm>
          <a:prstGeom prst="rect">
            <a:avLst/>
          </a:prstGeom>
          <a:solidFill>
            <a:srgbClr val="FF9900"/>
          </a:solidFill>
          <a:ln w="9525">
            <a:solidFill>
              <a:srgbClr val="000000"/>
            </a:solidFill>
            <a:miter lim="800000"/>
            <a:headEnd/>
            <a:tailEnd/>
          </a:ln>
        </p:spPr>
        <p:txBody>
          <a:bodyPr>
            <a:prstTxWarp prst="textNoShape">
              <a:avLst/>
            </a:prstTxWarp>
          </a:bodyPr>
          <a:lstStyle/>
          <a:p>
            <a:endParaRPr lang="en-US"/>
          </a:p>
        </p:txBody>
      </p:sp>
      <p:sp>
        <p:nvSpPr>
          <p:cNvPr id="177160" name="Rectangle 14"/>
          <p:cNvSpPr>
            <a:spLocks noChangeArrowheads="1"/>
          </p:cNvSpPr>
          <p:nvPr/>
        </p:nvSpPr>
        <p:spPr bwMode="auto">
          <a:xfrm>
            <a:off x="4567239" y="1498600"/>
            <a:ext cx="9525" cy="3841750"/>
          </a:xfrm>
          <a:prstGeom prst="rect">
            <a:avLst/>
          </a:prstGeom>
          <a:solidFill>
            <a:srgbClr val="86888F"/>
          </a:solidFill>
          <a:ln w="1">
            <a:solidFill>
              <a:srgbClr val="86888F"/>
            </a:solidFill>
            <a:bevel/>
            <a:headEnd/>
            <a:tailEnd/>
          </a:ln>
        </p:spPr>
        <p:txBody>
          <a:bodyPr>
            <a:prstTxWarp prst="textNoShape">
              <a:avLst/>
            </a:prstTxWarp>
          </a:bodyPr>
          <a:lstStyle/>
          <a:p>
            <a:endParaRPr lang="en-US"/>
          </a:p>
        </p:txBody>
      </p:sp>
      <p:sp>
        <p:nvSpPr>
          <p:cNvPr id="177161" name="Freeform 15"/>
          <p:cNvSpPr>
            <a:spLocks noEditPoints="1"/>
          </p:cNvSpPr>
          <p:nvPr/>
        </p:nvSpPr>
        <p:spPr bwMode="auto">
          <a:xfrm>
            <a:off x="4495800" y="1676401"/>
            <a:ext cx="76200" cy="3667125"/>
          </a:xfrm>
          <a:custGeom>
            <a:avLst/>
            <a:gdLst>
              <a:gd name="T0" fmla="*/ 0 w 48"/>
              <a:gd name="T1" fmla="*/ 2147483647 h 2310"/>
              <a:gd name="T2" fmla="*/ 2147483647 w 48"/>
              <a:gd name="T3" fmla="*/ 2147483647 h 2310"/>
              <a:gd name="T4" fmla="*/ 2147483647 w 48"/>
              <a:gd name="T5" fmla="*/ 2147483647 h 2310"/>
              <a:gd name="T6" fmla="*/ 0 w 48"/>
              <a:gd name="T7" fmla="*/ 2147483647 h 2310"/>
              <a:gd name="T8" fmla="*/ 0 w 48"/>
              <a:gd name="T9" fmla="*/ 2147483647 h 2310"/>
              <a:gd name="T10" fmla="*/ 0 w 48"/>
              <a:gd name="T11" fmla="*/ 2147483647 h 2310"/>
              <a:gd name="T12" fmla="*/ 2147483647 w 48"/>
              <a:gd name="T13" fmla="*/ 2147483647 h 2310"/>
              <a:gd name="T14" fmla="*/ 2147483647 w 48"/>
              <a:gd name="T15" fmla="*/ 2147483647 h 2310"/>
              <a:gd name="T16" fmla="*/ 0 w 48"/>
              <a:gd name="T17" fmla="*/ 2147483647 h 2310"/>
              <a:gd name="T18" fmla="*/ 0 w 48"/>
              <a:gd name="T19" fmla="*/ 2147483647 h 2310"/>
              <a:gd name="T20" fmla="*/ 0 w 48"/>
              <a:gd name="T21" fmla="*/ 2147483647 h 2310"/>
              <a:gd name="T22" fmla="*/ 2147483647 w 48"/>
              <a:gd name="T23" fmla="*/ 2147483647 h 2310"/>
              <a:gd name="T24" fmla="*/ 2147483647 w 48"/>
              <a:gd name="T25" fmla="*/ 2147483647 h 2310"/>
              <a:gd name="T26" fmla="*/ 0 w 48"/>
              <a:gd name="T27" fmla="*/ 2147483647 h 2310"/>
              <a:gd name="T28" fmla="*/ 0 w 48"/>
              <a:gd name="T29" fmla="*/ 2147483647 h 2310"/>
              <a:gd name="T30" fmla="*/ 0 w 48"/>
              <a:gd name="T31" fmla="*/ 2147483647 h 2310"/>
              <a:gd name="T32" fmla="*/ 2147483647 w 48"/>
              <a:gd name="T33" fmla="*/ 2147483647 h 2310"/>
              <a:gd name="T34" fmla="*/ 2147483647 w 48"/>
              <a:gd name="T35" fmla="*/ 2147483647 h 2310"/>
              <a:gd name="T36" fmla="*/ 0 w 48"/>
              <a:gd name="T37" fmla="*/ 2147483647 h 2310"/>
              <a:gd name="T38" fmla="*/ 0 w 48"/>
              <a:gd name="T39" fmla="*/ 2147483647 h 2310"/>
              <a:gd name="T40" fmla="*/ 0 w 48"/>
              <a:gd name="T41" fmla="*/ 0 h 2310"/>
              <a:gd name="T42" fmla="*/ 2147483647 w 48"/>
              <a:gd name="T43" fmla="*/ 0 h 2310"/>
              <a:gd name="T44" fmla="*/ 2147483647 w 48"/>
              <a:gd name="T45" fmla="*/ 2147483647 h 2310"/>
              <a:gd name="T46" fmla="*/ 0 w 48"/>
              <a:gd name="T47" fmla="*/ 2147483647 h 2310"/>
              <a:gd name="T48" fmla="*/ 0 w 48"/>
              <a:gd name="T49" fmla="*/ 0 h 231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8"/>
              <a:gd name="T76" fmla="*/ 0 h 2310"/>
              <a:gd name="T77" fmla="*/ 48 w 48"/>
              <a:gd name="T78" fmla="*/ 2310 h 231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8" h="2310">
                <a:moveTo>
                  <a:pt x="0" y="2305"/>
                </a:moveTo>
                <a:lnTo>
                  <a:pt x="48" y="2305"/>
                </a:lnTo>
                <a:lnTo>
                  <a:pt x="48" y="2310"/>
                </a:lnTo>
                <a:lnTo>
                  <a:pt x="0" y="2310"/>
                </a:lnTo>
                <a:lnTo>
                  <a:pt x="0" y="2305"/>
                </a:lnTo>
                <a:close/>
                <a:moveTo>
                  <a:pt x="0" y="1729"/>
                </a:moveTo>
                <a:lnTo>
                  <a:pt x="48" y="1729"/>
                </a:lnTo>
                <a:lnTo>
                  <a:pt x="48" y="1734"/>
                </a:lnTo>
                <a:lnTo>
                  <a:pt x="0" y="1734"/>
                </a:lnTo>
                <a:lnTo>
                  <a:pt x="0" y="1729"/>
                </a:lnTo>
                <a:close/>
                <a:moveTo>
                  <a:pt x="0" y="1153"/>
                </a:moveTo>
                <a:lnTo>
                  <a:pt x="48" y="1153"/>
                </a:lnTo>
                <a:lnTo>
                  <a:pt x="48" y="1159"/>
                </a:lnTo>
                <a:lnTo>
                  <a:pt x="0" y="1159"/>
                </a:lnTo>
                <a:lnTo>
                  <a:pt x="0" y="1153"/>
                </a:lnTo>
                <a:close/>
                <a:moveTo>
                  <a:pt x="0" y="576"/>
                </a:moveTo>
                <a:lnTo>
                  <a:pt x="48" y="576"/>
                </a:lnTo>
                <a:lnTo>
                  <a:pt x="48" y="582"/>
                </a:lnTo>
                <a:lnTo>
                  <a:pt x="0" y="582"/>
                </a:lnTo>
                <a:lnTo>
                  <a:pt x="0" y="576"/>
                </a:lnTo>
                <a:close/>
                <a:moveTo>
                  <a:pt x="0" y="0"/>
                </a:moveTo>
                <a:lnTo>
                  <a:pt x="48" y="0"/>
                </a:lnTo>
                <a:lnTo>
                  <a:pt x="48" y="6"/>
                </a:lnTo>
                <a:lnTo>
                  <a:pt x="0" y="6"/>
                </a:lnTo>
                <a:lnTo>
                  <a:pt x="0" y="0"/>
                </a:lnTo>
                <a:close/>
              </a:path>
            </a:pathLst>
          </a:custGeom>
          <a:solidFill>
            <a:srgbClr val="86888F"/>
          </a:solidFill>
          <a:ln w="1">
            <a:solidFill>
              <a:srgbClr val="86888F"/>
            </a:solidFill>
            <a:bevel/>
            <a:headEnd/>
            <a:tailEnd/>
          </a:ln>
        </p:spPr>
        <p:txBody>
          <a:bodyPr>
            <a:prstTxWarp prst="textNoShape">
              <a:avLst/>
            </a:prstTxWarp>
          </a:bodyPr>
          <a:lstStyle/>
          <a:p>
            <a:endParaRPr lang="en-US"/>
          </a:p>
        </p:txBody>
      </p:sp>
      <p:sp>
        <p:nvSpPr>
          <p:cNvPr id="177162" name="Rectangle 16"/>
          <p:cNvSpPr>
            <a:spLocks noChangeArrowheads="1"/>
          </p:cNvSpPr>
          <p:nvPr/>
        </p:nvSpPr>
        <p:spPr bwMode="auto">
          <a:xfrm>
            <a:off x="4572001" y="5335589"/>
            <a:ext cx="3884613" cy="7937"/>
          </a:xfrm>
          <a:prstGeom prst="rect">
            <a:avLst/>
          </a:prstGeom>
          <a:solidFill>
            <a:srgbClr val="86888F"/>
          </a:solidFill>
          <a:ln w="1">
            <a:solidFill>
              <a:srgbClr val="86888F"/>
            </a:solidFill>
            <a:bevel/>
            <a:headEnd/>
            <a:tailEnd/>
          </a:ln>
        </p:spPr>
        <p:txBody>
          <a:bodyPr>
            <a:prstTxWarp prst="textNoShape">
              <a:avLst/>
            </a:prstTxWarp>
          </a:bodyPr>
          <a:lstStyle/>
          <a:p>
            <a:endParaRPr lang="en-US"/>
          </a:p>
        </p:txBody>
      </p:sp>
      <p:sp>
        <p:nvSpPr>
          <p:cNvPr id="177163" name="Rectangle 17"/>
          <p:cNvSpPr>
            <a:spLocks noChangeArrowheads="1"/>
          </p:cNvSpPr>
          <p:nvPr/>
        </p:nvSpPr>
        <p:spPr bwMode="auto">
          <a:xfrm>
            <a:off x="4213225" y="5186364"/>
            <a:ext cx="129844" cy="307777"/>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0</a:t>
            </a:r>
            <a:endParaRPr lang="en-US"/>
          </a:p>
        </p:txBody>
      </p:sp>
      <p:sp>
        <p:nvSpPr>
          <p:cNvPr id="177164" name="Rectangle 18"/>
          <p:cNvSpPr>
            <a:spLocks noChangeArrowheads="1"/>
          </p:cNvSpPr>
          <p:nvPr/>
        </p:nvSpPr>
        <p:spPr bwMode="auto">
          <a:xfrm>
            <a:off x="4000500" y="4271964"/>
            <a:ext cx="328616" cy="307777"/>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0.5</a:t>
            </a:r>
            <a:endParaRPr lang="en-US"/>
          </a:p>
        </p:txBody>
      </p:sp>
      <p:sp>
        <p:nvSpPr>
          <p:cNvPr id="177165" name="Rectangle 19"/>
          <p:cNvSpPr>
            <a:spLocks noChangeArrowheads="1"/>
          </p:cNvSpPr>
          <p:nvPr/>
        </p:nvSpPr>
        <p:spPr bwMode="auto">
          <a:xfrm>
            <a:off x="4213225" y="3355976"/>
            <a:ext cx="129844" cy="307777"/>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1</a:t>
            </a:r>
            <a:endParaRPr lang="en-US"/>
          </a:p>
        </p:txBody>
      </p:sp>
      <p:sp>
        <p:nvSpPr>
          <p:cNvPr id="177166" name="Rectangle 20"/>
          <p:cNvSpPr>
            <a:spLocks noChangeArrowheads="1"/>
          </p:cNvSpPr>
          <p:nvPr/>
        </p:nvSpPr>
        <p:spPr bwMode="auto">
          <a:xfrm>
            <a:off x="4000500" y="2443164"/>
            <a:ext cx="328616" cy="307777"/>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1.5</a:t>
            </a:r>
            <a:endParaRPr lang="en-US"/>
          </a:p>
        </p:txBody>
      </p:sp>
      <p:sp>
        <p:nvSpPr>
          <p:cNvPr id="177167" name="Rectangle 21"/>
          <p:cNvSpPr>
            <a:spLocks noChangeArrowheads="1"/>
          </p:cNvSpPr>
          <p:nvPr/>
        </p:nvSpPr>
        <p:spPr bwMode="auto">
          <a:xfrm>
            <a:off x="4213225" y="1527176"/>
            <a:ext cx="129844" cy="307777"/>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2</a:t>
            </a:r>
            <a:endParaRPr lang="en-US"/>
          </a:p>
        </p:txBody>
      </p:sp>
      <p:sp>
        <p:nvSpPr>
          <p:cNvPr id="177168" name="Rectangle 22"/>
          <p:cNvSpPr>
            <a:spLocks noChangeArrowheads="1"/>
          </p:cNvSpPr>
          <p:nvPr/>
        </p:nvSpPr>
        <p:spPr bwMode="auto">
          <a:xfrm>
            <a:off x="4702175" y="5481638"/>
            <a:ext cx="3144772" cy="292388"/>
          </a:xfrm>
          <a:prstGeom prst="rect">
            <a:avLst/>
          </a:prstGeom>
          <a:noFill/>
          <a:ln w="9525">
            <a:noFill/>
            <a:miter lim="800000"/>
            <a:headEnd/>
            <a:tailEnd/>
          </a:ln>
        </p:spPr>
        <p:txBody>
          <a:bodyPr wrap="none" lIns="0" tIns="0" rIns="0" bIns="0">
            <a:prstTxWarp prst="textNoShape">
              <a:avLst/>
            </a:prstTxWarp>
            <a:spAutoFit/>
          </a:bodyPr>
          <a:lstStyle/>
          <a:p>
            <a:r>
              <a:rPr lang="en-US" sz="1900" b="1">
                <a:solidFill>
                  <a:srgbClr val="002040"/>
                </a:solidFill>
              </a:rPr>
              <a:t>HMEAN-Highly Cache-Sensitive</a:t>
            </a:r>
            <a:endParaRPr lang="en-US"/>
          </a:p>
        </p:txBody>
      </p:sp>
      <p:sp>
        <p:nvSpPr>
          <p:cNvPr id="27" name="Rectangle 23"/>
          <p:cNvSpPr>
            <a:spLocks noChangeArrowheads="1"/>
          </p:cNvSpPr>
          <p:nvPr/>
        </p:nvSpPr>
        <p:spPr bwMode="auto">
          <a:xfrm rot="-5400000">
            <a:off x="3394076" y="3213101"/>
            <a:ext cx="1006475" cy="276225"/>
          </a:xfrm>
          <a:prstGeom prst="rect">
            <a:avLst/>
          </a:prstGeom>
          <a:noFill/>
          <a:ln w="9525">
            <a:noFill/>
            <a:miter lim="800000"/>
            <a:headEnd/>
            <a:tailEnd/>
          </a:ln>
        </p:spPr>
        <p:txBody>
          <a:bodyPr lIns="0" tIns="0" rIns="0" bIns="0">
            <a:prstTxWarp prst="textNoShape">
              <a:avLst/>
            </a:prstTxWarp>
            <a:spAutoFit/>
          </a:bodyPr>
          <a:lstStyle/>
          <a:p>
            <a:r>
              <a:rPr lang="en-US" b="1">
                <a:solidFill>
                  <a:srgbClr val="002040"/>
                </a:solidFill>
              </a:rPr>
              <a:t>Speedup</a:t>
            </a:r>
            <a:endParaRPr lang="en-US"/>
          </a:p>
        </p:txBody>
      </p:sp>
      <p:sp>
        <p:nvSpPr>
          <p:cNvPr id="177170" name="Rectangle 24"/>
          <p:cNvSpPr>
            <a:spLocks noChangeArrowheads="1"/>
          </p:cNvSpPr>
          <p:nvPr/>
        </p:nvSpPr>
        <p:spPr bwMode="auto">
          <a:xfrm>
            <a:off x="5046663" y="1508125"/>
            <a:ext cx="2836862" cy="395288"/>
          </a:xfrm>
          <a:prstGeom prst="rect">
            <a:avLst/>
          </a:prstGeom>
          <a:solidFill>
            <a:srgbClr val="FFFFFF"/>
          </a:solidFill>
          <a:ln w="9525">
            <a:noFill/>
            <a:miter lim="800000"/>
            <a:headEnd/>
            <a:tailEnd/>
          </a:ln>
        </p:spPr>
        <p:txBody>
          <a:bodyPr>
            <a:prstTxWarp prst="textNoShape">
              <a:avLst/>
            </a:prstTxWarp>
          </a:bodyPr>
          <a:lstStyle/>
          <a:p>
            <a:endParaRPr lang="en-US"/>
          </a:p>
        </p:txBody>
      </p:sp>
      <p:sp>
        <p:nvSpPr>
          <p:cNvPr id="177171" name="Freeform 25"/>
          <p:cNvSpPr>
            <a:spLocks noEditPoints="1"/>
          </p:cNvSpPr>
          <p:nvPr/>
        </p:nvSpPr>
        <p:spPr bwMode="auto">
          <a:xfrm>
            <a:off x="5041900" y="1503364"/>
            <a:ext cx="2846388" cy="403225"/>
          </a:xfrm>
          <a:custGeom>
            <a:avLst/>
            <a:gdLst>
              <a:gd name="T0" fmla="*/ 0 w 14952"/>
              <a:gd name="T1" fmla="*/ 2147483647 h 2128"/>
              <a:gd name="T2" fmla="*/ 2147483647 w 14952"/>
              <a:gd name="T3" fmla="*/ 0 h 2128"/>
              <a:gd name="T4" fmla="*/ 2147483647 w 14952"/>
              <a:gd name="T5" fmla="*/ 0 h 2128"/>
              <a:gd name="T6" fmla="*/ 2147483647 w 14952"/>
              <a:gd name="T7" fmla="*/ 2147483647 h 2128"/>
              <a:gd name="T8" fmla="*/ 2147483647 w 14952"/>
              <a:gd name="T9" fmla="*/ 2147483647 h 2128"/>
              <a:gd name="T10" fmla="*/ 2147483647 w 14952"/>
              <a:gd name="T11" fmla="*/ 2147483647 h 2128"/>
              <a:gd name="T12" fmla="*/ 2147483647 w 14952"/>
              <a:gd name="T13" fmla="*/ 2147483647 h 2128"/>
              <a:gd name="T14" fmla="*/ 0 w 14952"/>
              <a:gd name="T15" fmla="*/ 2147483647 h 2128"/>
              <a:gd name="T16" fmla="*/ 0 w 14952"/>
              <a:gd name="T17" fmla="*/ 2147483647 h 2128"/>
              <a:gd name="T18" fmla="*/ 2147483647 w 14952"/>
              <a:gd name="T19" fmla="*/ 2147483647 h 2128"/>
              <a:gd name="T20" fmla="*/ 2147483647 w 14952"/>
              <a:gd name="T21" fmla="*/ 2147483647 h 2128"/>
              <a:gd name="T22" fmla="*/ 2147483647 w 14952"/>
              <a:gd name="T23" fmla="*/ 2147483647 h 2128"/>
              <a:gd name="T24" fmla="*/ 2147483647 w 14952"/>
              <a:gd name="T25" fmla="*/ 2147483647 h 2128"/>
              <a:gd name="T26" fmla="*/ 2147483647 w 14952"/>
              <a:gd name="T27" fmla="*/ 2147483647 h 2128"/>
              <a:gd name="T28" fmla="*/ 2147483647 w 14952"/>
              <a:gd name="T29" fmla="*/ 2147483647 h 2128"/>
              <a:gd name="T30" fmla="*/ 2147483647 w 14952"/>
              <a:gd name="T31" fmla="*/ 2147483647 h 2128"/>
              <a:gd name="T32" fmla="*/ 2147483647 w 14952"/>
              <a:gd name="T33" fmla="*/ 2147483647 h 2128"/>
              <a:gd name="T34" fmla="*/ 2147483647 w 14952"/>
              <a:gd name="T35" fmla="*/ 2147483647 h 212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952"/>
              <a:gd name="T55" fmla="*/ 0 h 2128"/>
              <a:gd name="T56" fmla="*/ 14952 w 14952"/>
              <a:gd name="T57" fmla="*/ 2128 h 212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952" h="2128">
                <a:moveTo>
                  <a:pt x="0" y="24"/>
                </a:moveTo>
                <a:cubicBezTo>
                  <a:pt x="0" y="11"/>
                  <a:pt x="11" y="0"/>
                  <a:pt x="24" y="0"/>
                </a:cubicBezTo>
                <a:lnTo>
                  <a:pt x="14928" y="0"/>
                </a:lnTo>
                <a:cubicBezTo>
                  <a:pt x="14942" y="0"/>
                  <a:pt x="14952" y="11"/>
                  <a:pt x="14952" y="24"/>
                </a:cubicBezTo>
                <a:lnTo>
                  <a:pt x="14952" y="2104"/>
                </a:lnTo>
                <a:cubicBezTo>
                  <a:pt x="14952" y="2118"/>
                  <a:pt x="14942" y="2128"/>
                  <a:pt x="14928" y="2128"/>
                </a:cubicBezTo>
                <a:lnTo>
                  <a:pt x="24" y="2128"/>
                </a:lnTo>
                <a:cubicBezTo>
                  <a:pt x="11" y="2128"/>
                  <a:pt x="0" y="2118"/>
                  <a:pt x="0" y="2104"/>
                </a:cubicBezTo>
                <a:lnTo>
                  <a:pt x="0" y="24"/>
                </a:lnTo>
                <a:close/>
                <a:moveTo>
                  <a:pt x="48" y="2104"/>
                </a:moveTo>
                <a:lnTo>
                  <a:pt x="24" y="2080"/>
                </a:lnTo>
                <a:lnTo>
                  <a:pt x="14928" y="2080"/>
                </a:lnTo>
                <a:lnTo>
                  <a:pt x="14904" y="2104"/>
                </a:lnTo>
                <a:lnTo>
                  <a:pt x="14904" y="24"/>
                </a:lnTo>
                <a:lnTo>
                  <a:pt x="14928" y="48"/>
                </a:lnTo>
                <a:lnTo>
                  <a:pt x="24" y="48"/>
                </a:lnTo>
                <a:lnTo>
                  <a:pt x="48" y="24"/>
                </a:lnTo>
                <a:lnTo>
                  <a:pt x="48" y="2104"/>
                </a:lnTo>
                <a:close/>
              </a:path>
            </a:pathLst>
          </a:custGeom>
          <a:solidFill>
            <a:srgbClr val="002040"/>
          </a:solidFill>
          <a:ln w="1">
            <a:solidFill>
              <a:srgbClr val="002040"/>
            </a:solidFill>
            <a:bevel/>
            <a:headEnd/>
            <a:tailEnd/>
          </a:ln>
        </p:spPr>
        <p:txBody>
          <a:bodyPr>
            <a:prstTxWarp prst="textNoShape">
              <a:avLst/>
            </a:prstTxWarp>
          </a:bodyPr>
          <a:lstStyle/>
          <a:p>
            <a:endParaRPr lang="en-US"/>
          </a:p>
        </p:txBody>
      </p:sp>
      <p:sp>
        <p:nvSpPr>
          <p:cNvPr id="177172" name="Rectangle 26"/>
          <p:cNvSpPr>
            <a:spLocks noChangeArrowheads="1"/>
          </p:cNvSpPr>
          <p:nvPr/>
        </p:nvSpPr>
        <p:spPr bwMode="auto">
          <a:xfrm>
            <a:off x="5175250" y="1641475"/>
            <a:ext cx="128588" cy="127000"/>
          </a:xfrm>
          <a:prstGeom prst="rect">
            <a:avLst/>
          </a:prstGeom>
          <a:solidFill>
            <a:srgbClr val="8E0000"/>
          </a:solidFill>
          <a:ln w="9525">
            <a:noFill/>
            <a:miter lim="800000"/>
            <a:headEnd/>
            <a:tailEnd/>
          </a:ln>
        </p:spPr>
        <p:txBody>
          <a:bodyPr>
            <a:prstTxWarp prst="textNoShape">
              <a:avLst/>
            </a:prstTxWarp>
          </a:bodyPr>
          <a:lstStyle/>
          <a:p>
            <a:endParaRPr lang="en-US"/>
          </a:p>
        </p:txBody>
      </p:sp>
      <p:sp>
        <p:nvSpPr>
          <p:cNvPr id="177173" name="Freeform 27"/>
          <p:cNvSpPr>
            <a:spLocks noEditPoints="1"/>
          </p:cNvSpPr>
          <p:nvPr/>
        </p:nvSpPr>
        <p:spPr bwMode="auto">
          <a:xfrm>
            <a:off x="5170488" y="1636714"/>
            <a:ext cx="138112" cy="136525"/>
          </a:xfrm>
          <a:custGeom>
            <a:avLst/>
            <a:gdLst>
              <a:gd name="T0" fmla="*/ 0 w 1440"/>
              <a:gd name="T1" fmla="*/ 2147483647 h 1440"/>
              <a:gd name="T2" fmla="*/ 2147483647 w 1440"/>
              <a:gd name="T3" fmla="*/ 0 h 1440"/>
              <a:gd name="T4" fmla="*/ 2147483647 w 1440"/>
              <a:gd name="T5" fmla="*/ 0 h 1440"/>
              <a:gd name="T6" fmla="*/ 2147483647 w 1440"/>
              <a:gd name="T7" fmla="*/ 2147483647 h 1440"/>
              <a:gd name="T8" fmla="*/ 2147483647 w 1440"/>
              <a:gd name="T9" fmla="*/ 2147483647 h 1440"/>
              <a:gd name="T10" fmla="*/ 2147483647 w 1440"/>
              <a:gd name="T11" fmla="*/ 2147483647 h 1440"/>
              <a:gd name="T12" fmla="*/ 2147483647 w 1440"/>
              <a:gd name="T13" fmla="*/ 2147483647 h 1440"/>
              <a:gd name="T14" fmla="*/ 0 w 1440"/>
              <a:gd name="T15" fmla="*/ 2147483647 h 1440"/>
              <a:gd name="T16" fmla="*/ 0 w 1440"/>
              <a:gd name="T17" fmla="*/ 2147483647 h 1440"/>
              <a:gd name="T18" fmla="*/ 2147483647 w 1440"/>
              <a:gd name="T19" fmla="*/ 2147483647 h 1440"/>
              <a:gd name="T20" fmla="*/ 2147483647 w 1440"/>
              <a:gd name="T21" fmla="*/ 2147483647 h 1440"/>
              <a:gd name="T22" fmla="*/ 2147483647 w 1440"/>
              <a:gd name="T23" fmla="*/ 2147483647 h 1440"/>
              <a:gd name="T24" fmla="*/ 2147483647 w 1440"/>
              <a:gd name="T25" fmla="*/ 2147483647 h 1440"/>
              <a:gd name="T26" fmla="*/ 2147483647 w 1440"/>
              <a:gd name="T27" fmla="*/ 2147483647 h 1440"/>
              <a:gd name="T28" fmla="*/ 2147483647 w 1440"/>
              <a:gd name="T29" fmla="*/ 2147483647 h 1440"/>
              <a:gd name="T30" fmla="*/ 2147483647 w 1440"/>
              <a:gd name="T31" fmla="*/ 2147483647 h 1440"/>
              <a:gd name="T32" fmla="*/ 2147483647 w 1440"/>
              <a:gd name="T33" fmla="*/ 2147483647 h 1440"/>
              <a:gd name="T34" fmla="*/ 2147483647 w 1440"/>
              <a:gd name="T35" fmla="*/ 2147483647 h 14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40"/>
              <a:gd name="T55" fmla="*/ 0 h 1440"/>
              <a:gd name="T56" fmla="*/ 1440 w 1440"/>
              <a:gd name="T57" fmla="*/ 1440 h 14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40" h="1440">
                <a:moveTo>
                  <a:pt x="0" y="48"/>
                </a:moveTo>
                <a:cubicBezTo>
                  <a:pt x="0" y="22"/>
                  <a:pt x="22" y="0"/>
                  <a:pt x="48" y="0"/>
                </a:cubicBezTo>
                <a:lnTo>
                  <a:pt x="1392" y="0"/>
                </a:lnTo>
                <a:cubicBezTo>
                  <a:pt x="1419" y="0"/>
                  <a:pt x="1440" y="22"/>
                  <a:pt x="1440" y="48"/>
                </a:cubicBezTo>
                <a:lnTo>
                  <a:pt x="1440" y="1392"/>
                </a:lnTo>
                <a:cubicBezTo>
                  <a:pt x="1440" y="1419"/>
                  <a:pt x="1419" y="1440"/>
                  <a:pt x="1392" y="1440"/>
                </a:cubicBezTo>
                <a:lnTo>
                  <a:pt x="48" y="1440"/>
                </a:lnTo>
                <a:cubicBezTo>
                  <a:pt x="22" y="1440"/>
                  <a:pt x="0" y="1419"/>
                  <a:pt x="0" y="1392"/>
                </a:cubicBezTo>
                <a:lnTo>
                  <a:pt x="0" y="48"/>
                </a:lnTo>
                <a:close/>
                <a:moveTo>
                  <a:pt x="96" y="1392"/>
                </a:moveTo>
                <a:lnTo>
                  <a:pt x="48" y="1344"/>
                </a:lnTo>
                <a:lnTo>
                  <a:pt x="1392" y="1344"/>
                </a:lnTo>
                <a:lnTo>
                  <a:pt x="1344" y="1392"/>
                </a:lnTo>
                <a:lnTo>
                  <a:pt x="1344" y="48"/>
                </a:lnTo>
                <a:lnTo>
                  <a:pt x="1392" y="96"/>
                </a:lnTo>
                <a:lnTo>
                  <a:pt x="48" y="96"/>
                </a:lnTo>
                <a:lnTo>
                  <a:pt x="96" y="48"/>
                </a:lnTo>
                <a:lnTo>
                  <a:pt x="96" y="1392"/>
                </a:lnTo>
                <a:close/>
              </a:path>
            </a:pathLst>
          </a:custGeom>
          <a:solidFill>
            <a:srgbClr val="002040"/>
          </a:solidFill>
          <a:ln w="1">
            <a:solidFill>
              <a:srgbClr val="002040"/>
            </a:solidFill>
            <a:bevel/>
            <a:headEnd/>
            <a:tailEnd/>
          </a:ln>
        </p:spPr>
        <p:txBody>
          <a:bodyPr>
            <a:prstTxWarp prst="textNoShape">
              <a:avLst/>
            </a:prstTxWarp>
          </a:bodyPr>
          <a:lstStyle/>
          <a:p>
            <a:endParaRPr lang="en-US"/>
          </a:p>
        </p:txBody>
      </p:sp>
      <p:sp>
        <p:nvSpPr>
          <p:cNvPr id="177174" name="Rectangle 28"/>
          <p:cNvSpPr>
            <a:spLocks noChangeArrowheads="1"/>
          </p:cNvSpPr>
          <p:nvPr/>
        </p:nvSpPr>
        <p:spPr bwMode="auto">
          <a:xfrm>
            <a:off x="5362576" y="1552576"/>
            <a:ext cx="397545" cy="307777"/>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LRR</a:t>
            </a:r>
            <a:endParaRPr lang="en-US"/>
          </a:p>
        </p:txBody>
      </p:sp>
      <p:sp>
        <p:nvSpPr>
          <p:cNvPr id="177175" name="Rectangle 29"/>
          <p:cNvSpPr>
            <a:spLocks noChangeArrowheads="1"/>
          </p:cNvSpPr>
          <p:nvPr/>
        </p:nvSpPr>
        <p:spPr bwMode="auto">
          <a:xfrm>
            <a:off x="6008689" y="1641475"/>
            <a:ext cx="128587" cy="127000"/>
          </a:xfrm>
          <a:prstGeom prst="rect">
            <a:avLst/>
          </a:prstGeom>
          <a:solidFill>
            <a:srgbClr val="B9B9FF"/>
          </a:solidFill>
          <a:ln w="9525">
            <a:noFill/>
            <a:miter lim="800000"/>
            <a:headEnd/>
            <a:tailEnd/>
          </a:ln>
        </p:spPr>
        <p:txBody>
          <a:bodyPr>
            <a:prstTxWarp prst="textNoShape">
              <a:avLst/>
            </a:prstTxWarp>
          </a:bodyPr>
          <a:lstStyle/>
          <a:p>
            <a:endParaRPr lang="en-US"/>
          </a:p>
        </p:txBody>
      </p:sp>
      <p:sp>
        <p:nvSpPr>
          <p:cNvPr id="177176" name="Freeform 30"/>
          <p:cNvSpPr>
            <a:spLocks noEditPoints="1"/>
          </p:cNvSpPr>
          <p:nvPr/>
        </p:nvSpPr>
        <p:spPr bwMode="auto">
          <a:xfrm>
            <a:off x="6003926" y="1636714"/>
            <a:ext cx="136525" cy="136525"/>
          </a:xfrm>
          <a:custGeom>
            <a:avLst/>
            <a:gdLst>
              <a:gd name="T0" fmla="*/ 0 w 1440"/>
              <a:gd name="T1" fmla="*/ 2147483647 h 1440"/>
              <a:gd name="T2" fmla="*/ 2147483647 w 1440"/>
              <a:gd name="T3" fmla="*/ 0 h 1440"/>
              <a:gd name="T4" fmla="*/ 2147483647 w 1440"/>
              <a:gd name="T5" fmla="*/ 0 h 1440"/>
              <a:gd name="T6" fmla="*/ 2147483647 w 1440"/>
              <a:gd name="T7" fmla="*/ 2147483647 h 1440"/>
              <a:gd name="T8" fmla="*/ 2147483647 w 1440"/>
              <a:gd name="T9" fmla="*/ 2147483647 h 1440"/>
              <a:gd name="T10" fmla="*/ 2147483647 w 1440"/>
              <a:gd name="T11" fmla="*/ 2147483647 h 1440"/>
              <a:gd name="T12" fmla="*/ 2147483647 w 1440"/>
              <a:gd name="T13" fmla="*/ 2147483647 h 1440"/>
              <a:gd name="T14" fmla="*/ 0 w 1440"/>
              <a:gd name="T15" fmla="*/ 2147483647 h 1440"/>
              <a:gd name="T16" fmla="*/ 0 w 1440"/>
              <a:gd name="T17" fmla="*/ 2147483647 h 1440"/>
              <a:gd name="T18" fmla="*/ 2147483647 w 1440"/>
              <a:gd name="T19" fmla="*/ 2147483647 h 1440"/>
              <a:gd name="T20" fmla="*/ 2147483647 w 1440"/>
              <a:gd name="T21" fmla="*/ 2147483647 h 1440"/>
              <a:gd name="T22" fmla="*/ 2147483647 w 1440"/>
              <a:gd name="T23" fmla="*/ 2147483647 h 1440"/>
              <a:gd name="T24" fmla="*/ 2147483647 w 1440"/>
              <a:gd name="T25" fmla="*/ 2147483647 h 1440"/>
              <a:gd name="T26" fmla="*/ 2147483647 w 1440"/>
              <a:gd name="T27" fmla="*/ 2147483647 h 1440"/>
              <a:gd name="T28" fmla="*/ 2147483647 w 1440"/>
              <a:gd name="T29" fmla="*/ 2147483647 h 1440"/>
              <a:gd name="T30" fmla="*/ 2147483647 w 1440"/>
              <a:gd name="T31" fmla="*/ 2147483647 h 1440"/>
              <a:gd name="T32" fmla="*/ 2147483647 w 1440"/>
              <a:gd name="T33" fmla="*/ 2147483647 h 1440"/>
              <a:gd name="T34" fmla="*/ 2147483647 w 1440"/>
              <a:gd name="T35" fmla="*/ 2147483647 h 14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440"/>
              <a:gd name="T55" fmla="*/ 0 h 1440"/>
              <a:gd name="T56" fmla="*/ 1440 w 1440"/>
              <a:gd name="T57" fmla="*/ 1440 h 144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440" h="1440">
                <a:moveTo>
                  <a:pt x="0" y="48"/>
                </a:moveTo>
                <a:cubicBezTo>
                  <a:pt x="0" y="22"/>
                  <a:pt x="22" y="0"/>
                  <a:pt x="48" y="0"/>
                </a:cubicBezTo>
                <a:lnTo>
                  <a:pt x="1392" y="0"/>
                </a:lnTo>
                <a:cubicBezTo>
                  <a:pt x="1419" y="0"/>
                  <a:pt x="1440" y="22"/>
                  <a:pt x="1440" y="48"/>
                </a:cubicBezTo>
                <a:lnTo>
                  <a:pt x="1440" y="1392"/>
                </a:lnTo>
                <a:cubicBezTo>
                  <a:pt x="1440" y="1419"/>
                  <a:pt x="1419" y="1440"/>
                  <a:pt x="1392" y="1440"/>
                </a:cubicBezTo>
                <a:lnTo>
                  <a:pt x="48" y="1440"/>
                </a:lnTo>
                <a:cubicBezTo>
                  <a:pt x="22" y="1440"/>
                  <a:pt x="0" y="1419"/>
                  <a:pt x="0" y="1392"/>
                </a:cubicBezTo>
                <a:lnTo>
                  <a:pt x="0" y="48"/>
                </a:lnTo>
                <a:close/>
                <a:moveTo>
                  <a:pt x="96" y="1392"/>
                </a:moveTo>
                <a:lnTo>
                  <a:pt x="48" y="1344"/>
                </a:lnTo>
                <a:lnTo>
                  <a:pt x="1392" y="1344"/>
                </a:lnTo>
                <a:lnTo>
                  <a:pt x="1344" y="1392"/>
                </a:lnTo>
                <a:lnTo>
                  <a:pt x="1344" y="48"/>
                </a:lnTo>
                <a:lnTo>
                  <a:pt x="1392" y="96"/>
                </a:lnTo>
                <a:lnTo>
                  <a:pt x="48" y="96"/>
                </a:lnTo>
                <a:lnTo>
                  <a:pt x="96" y="48"/>
                </a:lnTo>
                <a:lnTo>
                  <a:pt x="96" y="1392"/>
                </a:lnTo>
                <a:close/>
              </a:path>
            </a:pathLst>
          </a:custGeom>
          <a:solidFill>
            <a:srgbClr val="002040"/>
          </a:solidFill>
          <a:ln w="1">
            <a:solidFill>
              <a:srgbClr val="002040"/>
            </a:solidFill>
            <a:bevel/>
            <a:headEnd/>
            <a:tailEnd/>
          </a:ln>
        </p:spPr>
        <p:txBody>
          <a:bodyPr>
            <a:prstTxWarp prst="textNoShape">
              <a:avLst/>
            </a:prstTxWarp>
          </a:bodyPr>
          <a:lstStyle/>
          <a:p>
            <a:endParaRPr lang="en-US"/>
          </a:p>
        </p:txBody>
      </p:sp>
      <p:sp>
        <p:nvSpPr>
          <p:cNvPr id="177177" name="Rectangle 31"/>
          <p:cNvSpPr>
            <a:spLocks noChangeArrowheads="1"/>
          </p:cNvSpPr>
          <p:nvPr/>
        </p:nvSpPr>
        <p:spPr bwMode="auto">
          <a:xfrm>
            <a:off x="6196013" y="1552576"/>
            <a:ext cx="455574" cy="307777"/>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GTO</a:t>
            </a:r>
            <a:endParaRPr lang="en-US"/>
          </a:p>
        </p:txBody>
      </p:sp>
      <p:sp>
        <p:nvSpPr>
          <p:cNvPr id="177178" name="Rectangle 32"/>
          <p:cNvSpPr>
            <a:spLocks noChangeArrowheads="1"/>
          </p:cNvSpPr>
          <p:nvPr/>
        </p:nvSpPr>
        <p:spPr bwMode="auto">
          <a:xfrm>
            <a:off x="6870700" y="1641475"/>
            <a:ext cx="128588" cy="127000"/>
          </a:xfrm>
          <a:prstGeom prst="rect">
            <a:avLst/>
          </a:prstGeom>
          <a:solidFill>
            <a:srgbClr val="FF9900"/>
          </a:solidFill>
          <a:ln w="9525">
            <a:noFill/>
            <a:miter lim="800000"/>
            <a:headEnd/>
            <a:tailEnd/>
          </a:ln>
        </p:spPr>
        <p:txBody>
          <a:bodyPr>
            <a:prstTxWarp prst="textNoShape">
              <a:avLst/>
            </a:prstTxWarp>
          </a:bodyPr>
          <a:lstStyle/>
          <a:p>
            <a:endParaRPr lang="en-US"/>
          </a:p>
        </p:txBody>
      </p:sp>
      <p:sp>
        <p:nvSpPr>
          <p:cNvPr id="177179" name="Freeform 33"/>
          <p:cNvSpPr>
            <a:spLocks noEditPoints="1"/>
          </p:cNvSpPr>
          <p:nvPr/>
        </p:nvSpPr>
        <p:spPr bwMode="auto">
          <a:xfrm>
            <a:off x="6865939" y="1636714"/>
            <a:ext cx="136525" cy="136525"/>
          </a:xfrm>
          <a:custGeom>
            <a:avLst/>
            <a:gdLst>
              <a:gd name="T0" fmla="*/ 0 w 720"/>
              <a:gd name="T1" fmla="*/ 2147483647 h 720"/>
              <a:gd name="T2" fmla="*/ 2147483647 w 720"/>
              <a:gd name="T3" fmla="*/ 0 h 720"/>
              <a:gd name="T4" fmla="*/ 2147483647 w 720"/>
              <a:gd name="T5" fmla="*/ 0 h 720"/>
              <a:gd name="T6" fmla="*/ 2147483647 w 720"/>
              <a:gd name="T7" fmla="*/ 2147483647 h 720"/>
              <a:gd name="T8" fmla="*/ 2147483647 w 720"/>
              <a:gd name="T9" fmla="*/ 2147483647 h 720"/>
              <a:gd name="T10" fmla="*/ 2147483647 w 720"/>
              <a:gd name="T11" fmla="*/ 2147483647 h 720"/>
              <a:gd name="T12" fmla="*/ 2147483647 w 720"/>
              <a:gd name="T13" fmla="*/ 2147483647 h 720"/>
              <a:gd name="T14" fmla="*/ 0 w 720"/>
              <a:gd name="T15" fmla="*/ 2147483647 h 720"/>
              <a:gd name="T16" fmla="*/ 0 w 720"/>
              <a:gd name="T17" fmla="*/ 2147483647 h 720"/>
              <a:gd name="T18" fmla="*/ 2147483647 w 720"/>
              <a:gd name="T19" fmla="*/ 2147483647 h 720"/>
              <a:gd name="T20" fmla="*/ 2147483647 w 720"/>
              <a:gd name="T21" fmla="*/ 2147483647 h 720"/>
              <a:gd name="T22" fmla="*/ 2147483647 w 720"/>
              <a:gd name="T23" fmla="*/ 2147483647 h 720"/>
              <a:gd name="T24" fmla="*/ 2147483647 w 720"/>
              <a:gd name="T25" fmla="*/ 2147483647 h 720"/>
              <a:gd name="T26" fmla="*/ 2147483647 w 720"/>
              <a:gd name="T27" fmla="*/ 2147483647 h 720"/>
              <a:gd name="T28" fmla="*/ 2147483647 w 720"/>
              <a:gd name="T29" fmla="*/ 2147483647 h 720"/>
              <a:gd name="T30" fmla="*/ 2147483647 w 720"/>
              <a:gd name="T31" fmla="*/ 2147483647 h 720"/>
              <a:gd name="T32" fmla="*/ 2147483647 w 720"/>
              <a:gd name="T33" fmla="*/ 2147483647 h 720"/>
              <a:gd name="T34" fmla="*/ 2147483647 w 720"/>
              <a:gd name="T35" fmla="*/ 2147483647 h 7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0"/>
              <a:gd name="T55" fmla="*/ 0 h 720"/>
              <a:gd name="T56" fmla="*/ 720 w 720"/>
              <a:gd name="T57" fmla="*/ 720 h 7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0" h="720">
                <a:moveTo>
                  <a:pt x="0" y="24"/>
                </a:moveTo>
                <a:cubicBezTo>
                  <a:pt x="0" y="11"/>
                  <a:pt x="11" y="0"/>
                  <a:pt x="24" y="0"/>
                </a:cubicBezTo>
                <a:lnTo>
                  <a:pt x="696" y="0"/>
                </a:lnTo>
                <a:cubicBezTo>
                  <a:pt x="710" y="0"/>
                  <a:pt x="720" y="11"/>
                  <a:pt x="720" y="24"/>
                </a:cubicBezTo>
                <a:lnTo>
                  <a:pt x="720" y="696"/>
                </a:lnTo>
                <a:cubicBezTo>
                  <a:pt x="720" y="710"/>
                  <a:pt x="710" y="720"/>
                  <a:pt x="696" y="720"/>
                </a:cubicBezTo>
                <a:lnTo>
                  <a:pt x="24" y="720"/>
                </a:lnTo>
                <a:cubicBezTo>
                  <a:pt x="11" y="720"/>
                  <a:pt x="0" y="710"/>
                  <a:pt x="0" y="696"/>
                </a:cubicBezTo>
                <a:lnTo>
                  <a:pt x="0" y="24"/>
                </a:lnTo>
                <a:close/>
                <a:moveTo>
                  <a:pt x="48" y="696"/>
                </a:moveTo>
                <a:lnTo>
                  <a:pt x="24" y="672"/>
                </a:lnTo>
                <a:lnTo>
                  <a:pt x="696" y="672"/>
                </a:lnTo>
                <a:lnTo>
                  <a:pt x="672" y="696"/>
                </a:lnTo>
                <a:lnTo>
                  <a:pt x="672" y="24"/>
                </a:lnTo>
                <a:lnTo>
                  <a:pt x="696" y="48"/>
                </a:lnTo>
                <a:lnTo>
                  <a:pt x="24" y="48"/>
                </a:lnTo>
                <a:lnTo>
                  <a:pt x="48" y="24"/>
                </a:lnTo>
                <a:lnTo>
                  <a:pt x="48" y="696"/>
                </a:lnTo>
                <a:close/>
              </a:path>
            </a:pathLst>
          </a:custGeom>
          <a:solidFill>
            <a:srgbClr val="002040"/>
          </a:solidFill>
          <a:ln w="1">
            <a:solidFill>
              <a:srgbClr val="002040"/>
            </a:solidFill>
            <a:bevel/>
            <a:headEnd/>
            <a:tailEnd/>
          </a:ln>
        </p:spPr>
        <p:txBody>
          <a:bodyPr>
            <a:prstTxWarp prst="textNoShape">
              <a:avLst/>
            </a:prstTxWarp>
          </a:bodyPr>
          <a:lstStyle/>
          <a:p>
            <a:endParaRPr lang="en-US"/>
          </a:p>
        </p:txBody>
      </p:sp>
      <p:sp>
        <p:nvSpPr>
          <p:cNvPr id="177180" name="Rectangle 34"/>
          <p:cNvSpPr>
            <a:spLocks noChangeArrowheads="1"/>
          </p:cNvSpPr>
          <p:nvPr/>
        </p:nvSpPr>
        <p:spPr bwMode="auto">
          <a:xfrm>
            <a:off x="7058026" y="1552576"/>
            <a:ext cx="625749" cy="307777"/>
          </a:xfrm>
          <a:prstGeom prst="rect">
            <a:avLst/>
          </a:prstGeom>
          <a:noFill/>
          <a:ln w="9525">
            <a:noFill/>
            <a:miter lim="800000"/>
            <a:headEnd/>
            <a:tailEnd/>
          </a:ln>
        </p:spPr>
        <p:txBody>
          <a:bodyPr wrap="none" lIns="0" tIns="0" rIns="0" bIns="0">
            <a:prstTxWarp prst="textNoShape">
              <a:avLst/>
            </a:prstTxWarp>
            <a:spAutoFit/>
          </a:bodyPr>
          <a:lstStyle/>
          <a:p>
            <a:r>
              <a:rPr lang="en-US" sz="2000" b="1">
                <a:solidFill>
                  <a:srgbClr val="002040"/>
                </a:solidFill>
              </a:rPr>
              <a:t>CCWS</a:t>
            </a:r>
            <a:endParaRPr lang="en-US"/>
          </a:p>
        </p:txBody>
      </p:sp>
      <p:cxnSp>
        <p:nvCxnSpPr>
          <p:cNvPr id="3081" name="Straight Arrow Connector 3080"/>
          <p:cNvCxnSpPr>
            <a:cxnSpLocks noChangeShapeType="1"/>
            <a:stCxn id="12" idx="0"/>
          </p:cNvCxnSpPr>
          <p:nvPr/>
        </p:nvCxnSpPr>
        <p:spPr bwMode="auto">
          <a:xfrm flipH="1" flipV="1">
            <a:off x="5656263" y="3529013"/>
            <a:ext cx="0" cy="1141412"/>
          </a:xfrm>
          <a:prstGeom prst="straightConnector1">
            <a:avLst/>
          </a:prstGeom>
          <a:noFill/>
          <a:ln w="50800">
            <a:solidFill>
              <a:schemeClr val="accent1"/>
            </a:solidFill>
            <a:round/>
            <a:headEnd type="arrow" w="med" len="med"/>
            <a:tailEnd type="arrow" w="med" len="med"/>
          </a:ln>
          <a:effectLst>
            <a:outerShdw blurRad="40000" dist="20000" dir="5400000" rotWithShape="0">
              <a:srgbClr val="000000">
                <a:alpha val="37999"/>
              </a:srgbClr>
            </a:outerShdw>
          </a:effectLst>
        </p:spPr>
      </p:cxnSp>
      <p:cxnSp>
        <p:nvCxnSpPr>
          <p:cNvPr id="42" name="Straight Arrow Connector 41"/>
          <p:cNvCxnSpPr>
            <a:cxnSpLocks noChangeShapeType="1"/>
            <a:stCxn id="177155" idx="22"/>
          </p:cNvCxnSpPr>
          <p:nvPr/>
        </p:nvCxnSpPr>
        <p:spPr bwMode="auto">
          <a:xfrm flipV="1">
            <a:off x="6491288" y="2362200"/>
            <a:ext cx="0" cy="1144588"/>
          </a:xfrm>
          <a:prstGeom prst="straightConnector1">
            <a:avLst/>
          </a:prstGeom>
          <a:noFill/>
          <a:ln w="50800">
            <a:solidFill>
              <a:schemeClr val="accent1"/>
            </a:solidFill>
            <a:round/>
            <a:headEnd type="arrow" w="med" len="med"/>
            <a:tailEnd type="arrow" w="med" len="med"/>
          </a:ln>
          <a:effectLst>
            <a:outerShdw blurRad="40000" dist="20000" dir="5400000" rotWithShape="0">
              <a:srgbClr val="000000">
                <a:alpha val="37999"/>
              </a:srgbClr>
            </a:outerShdw>
          </a:effectLst>
        </p:spPr>
      </p:cxnSp>
      <p:sp>
        <p:nvSpPr>
          <p:cNvPr id="31" name="Slide Number Placeholder 30"/>
          <p:cNvSpPr>
            <a:spLocks noGrp="1"/>
          </p:cNvSpPr>
          <p:nvPr>
            <p:ph type="sldNum" sz="quarter" idx="12"/>
          </p:nvPr>
        </p:nvSpPr>
        <p:spPr/>
        <p:txBody>
          <a:bodyPr/>
          <a:lstStyle/>
          <a:p>
            <a:fld id="{F23EC47D-D5CA-A042-A8D0-C217E3EA6E2F}" type="slidenum">
              <a:rPr lang="en-US" smtClean="0"/>
              <a:t>40</a:t>
            </a:fld>
            <a:endParaRPr lang="en-US"/>
          </a:p>
        </p:txBody>
      </p:sp>
    </p:spTree>
    <p:extLst>
      <p:ext uri="{BB962C8B-B14F-4D97-AF65-F5344CB8AC3E}">
        <p14:creationId xmlns:p14="http://schemas.microsoft.com/office/powerpoint/2010/main" val="2715656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081"/>
                                        </p:tgtEl>
                                        <p:attrNameLst>
                                          <p:attrName>style.visibility</p:attrName>
                                        </p:attrNameLst>
                                      </p:cBhvr>
                                      <p:to>
                                        <p:strVal val="visible"/>
                                      </p:to>
                                    </p:set>
                                    <p:animEffect transition="in" filter="fade">
                                      <p:cBhvr>
                                        <p:cTn id="26" dur="500"/>
                                        <p:tgtEl>
                                          <p:spTgt spid="3081"/>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2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Static </a:t>
            </a:r>
            <a:r>
              <a:rPr lang="en-US" dirty="0" err="1" smtClean="0"/>
              <a:t>Wavefront</a:t>
            </a:r>
            <a:r>
              <a:rPr lang="en-US" dirty="0" smtClean="0"/>
              <a:t> Limiting</a:t>
            </a:r>
            <a:br>
              <a:rPr lang="en-US" dirty="0" smtClean="0"/>
            </a:br>
            <a:r>
              <a:rPr lang="en-US" sz="3100" dirty="0"/>
              <a:t>[Rogers et al., MICRO 2012]</a:t>
            </a:r>
          </a:p>
        </p:txBody>
      </p:sp>
      <p:sp>
        <p:nvSpPr>
          <p:cNvPr id="3" name="Content Placeholder 2"/>
          <p:cNvSpPr>
            <a:spLocks noGrp="1"/>
          </p:cNvSpPr>
          <p:nvPr>
            <p:ph idx="1"/>
          </p:nvPr>
        </p:nvSpPr>
        <p:spPr/>
        <p:txBody>
          <a:bodyPr/>
          <a:lstStyle/>
          <a:p>
            <a:r>
              <a:rPr lang="en-US" dirty="0" smtClean="0"/>
              <a:t>Profiling an application we can find an optimal number of </a:t>
            </a:r>
            <a:r>
              <a:rPr lang="en-US" dirty="0" err="1" smtClean="0"/>
              <a:t>wavefronts</a:t>
            </a:r>
            <a:r>
              <a:rPr lang="en-US" dirty="0" smtClean="0"/>
              <a:t> to execute</a:t>
            </a:r>
          </a:p>
          <a:p>
            <a:r>
              <a:rPr lang="en-US" dirty="0" smtClean="0"/>
              <a:t>Does a little better than CCWS.</a:t>
            </a:r>
          </a:p>
          <a:p>
            <a:r>
              <a:rPr lang="en-US" dirty="0" smtClean="0"/>
              <a:t>Limitations: Requires profiling, input dependent, does not exploit phase behavior.</a:t>
            </a:r>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41</a:t>
            </a:fld>
            <a:endParaRPr lang="en-US"/>
          </a:p>
        </p:txBody>
      </p:sp>
    </p:spTree>
    <p:extLst>
      <p:ext uri="{BB962C8B-B14F-4D97-AF65-F5344CB8AC3E}">
        <p14:creationId xmlns:p14="http://schemas.microsoft.com/office/powerpoint/2010/main" val="1674509647"/>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Improve upon CCWS?</a:t>
            </a:r>
            <a:endParaRPr lang="en-US" dirty="0"/>
          </a:p>
        </p:txBody>
      </p:sp>
      <p:sp>
        <p:nvSpPr>
          <p:cNvPr id="3" name="Content Placeholder 2"/>
          <p:cNvSpPr>
            <a:spLocks noGrp="1"/>
          </p:cNvSpPr>
          <p:nvPr>
            <p:ph idx="1"/>
          </p:nvPr>
        </p:nvSpPr>
        <p:spPr/>
        <p:txBody>
          <a:bodyPr/>
          <a:lstStyle/>
          <a:p>
            <a:r>
              <a:rPr lang="en-US" dirty="0" smtClean="0"/>
              <a:t>CCWS detects bad scheduling decisions and avoids them in future.</a:t>
            </a:r>
          </a:p>
          <a:p>
            <a:endParaRPr lang="en-US" dirty="0" smtClean="0"/>
          </a:p>
          <a:p>
            <a:r>
              <a:rPr lang="en-US" dirty="0" smtClean="0"/>
              <a:t>Would be better if we could “think ahead” / “be proactive” instead of “being reactive”</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42</a:t>
            </a:fld>
            <a:endParaRPr lang="en-US"/>
          </a:p>
        </p:txBody>
      </p:sp>
    </p:spTree>
    <p:extLst>
      <p:ext uri="{BB962C8B-B14F-4D97-AF65-F5344CB8AC3E}">
        <p14:creationId xmlns:p14="http://schemas.microsoft.com/office/powerpoint/2010/main" val="71044319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1074400" cy="990282"/>
          </a:xfrm>
        </p:spPr>
        <p:txBody>
          <a:bodyPr>
            <a:normAutofit/>
          </a:bodyPr>
          <a:lstStyle/>
          <a:p>
            <a:r>
              <a:rPr lang="en-CA" sz="3600" dirty="0" smtClean="0"/>
              <a:t>Programmability case study [MICRO 2013]</a:t>
            </a:r>
            <a:endParaRPr lang="en-CA" sz="3600" dirty="0"/>
          </a:p>
        </p:txBody>
      </p:sp>
      <p:sp>
        <p:nvSpPr>
          <p:cNvPr id="4" name="Text Placeholder 2"/>
          <p:cNvSpPr txBox="1">
            <a:spLocks/>
          </p:cNvSpPr>
          <p:nvPr/>
        </p:nvSpPr>
        <p:spPr>
          <a:xfrm>
            <a:off x="6400560" y="752324"/>
            <a:ext cx="4877041" cy="543076"/>
          </a:xfrm>
          <a:prstGeom prst="rect">
            <a:avLst/>
          </a:prstGeom>
        </p:spPr>
        <p:txBody>
          <a:bodyPr vert="horz" lIns="91440" tIns="45720" rIns="91440" bIns="45720" rtlCol="0" anchor="t"/>
          <a:lstStyle>
            <a:defPPr>
              <a:defRPr lang="en-US"/>
            </a:defPPr>
            <a:lvl1pPr marL="0" algn="l"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CA" sz="1800" b="1" dirty="0" smtClean="0">
                <a:solidFill>
                  <a:srgbClr val="002060"/>
                </a:solidFill>
              </a:rPr>
              <a:t>Sparse Vector-Matrix Multiply</a:t>
            </a:r>
            <a:endParaRPr lang="en-CA" sz="1800" b="1" dirty="0">
              <a:solidFill>
                <a:srgbClr val="002060"/>
              </a:solidFill>
            </a:endParaRP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7200" y="2038928"/>
            <a:ext cx="3744416" cy="2731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1921619"/>
            <a:ext cx="3726235" cy="4484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6" name="Straight Connector 15"/>
          <p:cNvCxnSpPr/>
          <p:nvPr/>
        </p:nvCxnSpPr>
        <p:spPr>
          <a:xfrm>
            <a:off x="6056379" y="1921620"/>
            <a:ext cx="0" cy="4326781"/>
          </a:xfrm>
          <a:prstGeom prst="line">
            <a:avLst/>
          </a:prstGeom>
          <a:ln w="50800">
            <a:prstDash val="dash"/>
          </a:ln>
        </p:spPr>
        <p:style>
          <a:lnRef idx="2">
            <a:schemeClr val="accent1"/>
          </a:lnRef>
          <a:fillRef idx="0">
            <a:schemeClr val="accent1"/>
          </a:fillRef>
          <a:effectRef idx="1">
            <a:schemeClr val="accent1"/>
          </a:effectRef>
          <a:fontRef idx="minor">
            <a:schemeClr val="tx1"/>
          </a:fontRef>
        </p:style>
      </p:cxnSp>
      <p:sp>
        <p:nvSpPr>
          <p:cNvPr id="20" name="Rounded Rectangle 19"/>
          <p:cNvSpPr/>
          <p:nvPr/>
        </p:nvSpPr>
        <p:spPr>
          <a:xfrm>
            <a:off x="6673806" y="1371600"/>
            <a:ext cx="4299236" cy="376534"/>
          </a:xfrm>
          <a:prstGeom prst="round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solidFill>
                  <a:schemeClr val="tx1"/>
                </a:solidFill>
              </a:rPr>
              <a:t>Simple Version</a:t>
            </a:r>
            <a:endParaRPr lang="en-CA" dirty="0">
              <a:solidFill>
                <a:schemeClr val="tx1"/>
              </a:solidFill>
            </a:endParaRPr>
          </a:p>
        </p:txBody>
      </p:sp>
      <p:sp>
        <p:nvSpPr>
          <p:cNvPr id="21" name="Rounded Rectangle 20"/>
          <p:cNvSpPr/>
          <p:nvPr/>
        </p:nvSpPr>
        <p:spPr>
          <a:xfrm>
            <a:off x="431800" y="1066800"/>
            <a:ext cx="5624579" cy="854819"/>
          </a:xfrm>
          <a:prstGeom prst="roundRect">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solidFill>
                  <a:schemeClr val="tx1"/>
                </a:solidFill>
              </a:rPr>
              <a:t>GPU-Optimized Version</a:t>
            </a:r>
          </a:p>
          <a:p>
            <a:pPr algn="ctr"/>
            <a:r>
              <a:rPr lang="en-CA" dirty="0" smtClean="0">
                <a:solidFill>
                  <a:schemeClr val="tx1"/>
                </a:solidFill>
              </a:rPr>
              <a:t>SHOC Benchmark Suite</a:t>
            </a:r>
          </a:p>
          <a:p>
            <a:pPr algn="ctr"/>
            <a:r>
              <a:rPr lang="en-CA" dirty="0" smtClean="0">
                <a:solidFill>
                  <a:schemeClr val="tx1"/>
                </a:solidFill>
              </a:rPr>
              <a:t>(Oakridge National Labs)</a:t>
            </a:r>
            <a:endParaRPr lang="en-CA" dirty="0">
              <a:solidFill>
                <a:schemeClr val="tx1"/>
              </a:solidFill>
            </a:endParaRPr>
          </a:p>
        </p:txBody>
      </p:sp>
      <p:sp>
        <p:nvSpPr>
          <p:cNvPr id="19" name="Slide Number Placeholder 18"/>
          <p:cNvSpPr>
            <a:spLocks noGrp="1"/>
          </p:cNvSpPr>
          <p:nvPr>
            <p:ph type="sldNum" sz="quarter" idx="12"/>
          </p:nvPr>
        </p:nvSpPr>
        <p:spPr/>
        <p:txBody>
          <a:bodyPr/>
          <a:lstStyle/>
          <a:p>
            <a:fld id="{B6F15528-21DE-4FAA-801E-634DDDAF4B2B}" type="slidenum">
              <a:rPr lang="en-US" smtClean="0"/>
              <a:pPr/>
              <a:t>43</a:t>
            </a:fld>
            <a:endParaRPr lang="en-US" dirty="0"/>
          </a:p>
        </p:txBody>
      </p:sp>
      <p:pic>
        <p:nvPicPr>
          <p:cNvPr id="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99851" y="4114800"/>
            <a:ext cx="1987349" cy="2336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descr="https://stallman.org/image00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1" y="5334000"/>
            <a:ext cx="2438399" cy="1219200"/>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le 12"/>
          <p:cNvSpPr/>
          <p:nvPr/>
        </p:nvSpPr>
        <p:spPr>
          <a:xfrm>
            <a:off x="3981099" y="3413072"/>
            <a:ext cx="2114901" cy="485994"/>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Added Complication</a:t>
            </a:r>
            <a:endParaRPr lang="en-US" sz="1600" dirty="0">
              <a:solidFill>
                <a:schemeClr val="bg1"/>
              </a:solidFill>
            </a:endParaRPr>
          </a:p>
        </p:txBody>
      </p:sp>
      <p:cxnSp>
        <p:nvCxnSpPr>
          <p:cNvPr id="14" name="Straight Arrow Connector 13"/>
          <p:cNvCxnSpPr>
            <a:stCxn id="13" idx="0"/>
          </p:cNvCxnSpPr>
          <p:nvPr/>
        </p:nvCxnSpPr>
        <p:spPr>
          <a:xfrm flipH="1" flipV="1">
            <a:off x="3740405" y="2895600"/>
            <a:ext cx="1298144" cy="5174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3" idx="1"/>
          </p:cNvCxnSpPr>
          <p:nvPr/>
        </p:nvCxnSpPr>
        <p:spPr>
          <a:xfrm flipH="1" flipV="1">
            <a:off x="3164341" y="3471665"/>
            <a:ext cx="816757" cy="1844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3" idx="2"/>
          </p:cNvCxnSpPr>
          <p:nvPr/>
        </p:nvCxnSpPr>
        <p:spPr>
          <a:xfrm flipH="1">
            <a:off x="2828971" y="3899066"/>
            <a:ext cx="2209579" cy="65271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3" idx="2"/>
          </p:cNvCxnSpPr>
          <p:nvPr/>
        </p:nvCxnSpPr>
        <p:spPr>
          <a:xfrm flipH="1">
            <a:off x="3740405" y="3899066"/>
            <a:ext cx="1298144" cy="94075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3" name="Rounded Rectangle 22"/>
          <p:cNvSpPr/>
          <p:nvPr/>
        </p:nvSpPr>
        <p:spPr>
          <a:xfrm>
            <a:off x="531334" y="3508966"/>
            <a:ext cx="2114901" cy="485994"/>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Dependent on Warp Size</a:t>
            </a:r>
            <a:endParaRPr lang="en-US" sz="1600" dirty="0">
              <a:solidFill>
                <a:schemeClr val="bg1"/>
              </a:solidFill>
            </a:endParaRPr>
          </a:p>
        </p:txBody>
      </p:sp>
      <p:sp>
        <p:nvSpPr>
          <p:cNvPr id="24" name="Rounded Rectangle 23"/>
          <p:cNvSpPr/>
          <p:nvPr/>
        </p:nvSpPr>
        <p:spPr>
          <a:xfrm>
            <a:off x="3778254" y="5037265"/>
            <a:ext cx="2114901" cy="485994"/>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Parallel Reduction</a:t>
            </a:r>
            <a:endParaRPr lang="en-US" sz="1600" dirty="0">
              <a:solidFill>
                <a:schemeClr val="bg1"/>
              </a:solidFill>
            </a:endParaRPr>
          </a:p>
        </p:txBody>
      </p:sp>
      <p:sp>
        <p:nvSpPr>
          <p:cNvPr id="25" name="Rounded Rectangle 24"/>
          <p:cNvSpPr/>
          <p:nvPr/>
        </p:nvSpPr>
        <p:spPr>
          <a:xfrm>
            <a:off x="72957" y="3032838"/>
            <a:ext cx="3420395" cy="242997"/>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Explicit Scratchpad </a:t>
            </a:r>
            <a:r>
              <a:rPr lang="en-US" sz="1600" b="1" dirty="0">
                <a:solidFill>
                  <a:schemeClr val="bg1"/>
                </a:solidFill>
              </a:rPr>
              <a:t>U</a:t>
            </a:r>
            <a:r>
              <a:rPr lang="en-US" sz="1600" b="1" dirty="0" smtClean="0">
                <a:solidFill>
                  <a:schemeClr val="bg1"/>
                </a:solidFill>
              </a:rPr>
              <a:t>se</a:t>
            </a:r>
            <a:endParaRPr lang="en-US" sz="1600" dirty="0">
              <a:solidFill>
                <a:schemeClr val="bg1"/>
              </a:solidFill>
            </a:endParaRPr>
          </a:p>
        </p:txBody>
      </p:sp>
      <p:sp>
        <p:nvSpPr>
          <p:cNvPr id="26" name="Rounded Rectangle 25"/>
          <p:cNvSpPr/>
          <p:nvPr/>
        </p:nvSpPr>
        <p:spPr>
          <a:xfrm>
            <a:off x="9041586" y="2877128"/>
            <a:ext cx="2114901" cy="311484"/>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Divergence</a:t>
            </a:r>
            <a:endParaRPr lang="en-US" sz="1600" dirty="0">
              <a:solidFill>
                <a:schemeClr val="bg1"/>
              </a:solidFill>
            </a:endParaRPr>
          </a:p>
        </p:txBody>
      </p:sp>
      <p:cxnSp>
        <p:nvCxnSpPr>
          <p:cNvPr id="27" name="Straight Arrow Connector 26"/>
          <p:cNvCxnSpPr>
            <a:stCxn id="26" idx="2"/>
          </p:cNvCxnSpPr>
          <p:nvPr/>
        </p:nvCxnSpPr>
        <p:spPr>
          <a:xfrm flipH="1">
            <a:off x="8657543" y="3188612"/>
            <a:ext cx="1441493" cy="4806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8860743" y="3188612"/>
            <a:ext cx="1238293" cy="76863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Rounded Rectangle 28"/>
          <p:cNvSpPr/>
          <p:nvPr/>
        </p:nvSpPr>
        <p:spPr>
          <a:xfrm>
            <a:off x="9041586" y="3848349"/>
            <a:ext cx="2236015" cy="603036"/>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smtClean="0"/>
              <a:t>Each thread has locality</a:t>
            </a:r>
            <a:endParaRPr lang="en-CA" dirty="0"/>
          </a:p>
        </p:txBody>
      </p:sp>
      <p:sp>
        <p:nvSpPr>
          <p:cNvPr id="30" name="Rounded Rectangle 29"/>
          <p:cNvSpPr/>
          <p:nvPr/>
        </p:nvSpPr>
        <p:spPr>
          <a:xfrm>
            <a:off x="6400800" y="5342234"/>
            <a:ext cx="3264363" cy="906166"/>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smtClean="0">
                <a:solidFill>
                  <a:schemeClr val="bg1"/>
                </a:solidFill>
              </a:rPr>
              <a:t>Using DAWS scheduling</a:t>
            </a:r>
          </a:p>
          <a:p>
            <a:pPr algn="ctr">
              <a:spcBef>
                <a:spcPts val="120"/>
              </a:spcBef>
              <a:spcAft>
                <a:spcPts val="120"/>
              </a:spcAft>
            </a:pPr>
            <a:r>
              <a:rPr lang="en-US" sz="1600" b="1" dirty="0">
                <a:solidFill>
                  <a:schemeClr val="bg1"/>
                </a:solidFill>
              </a:rPr>
              <a:t>w</a:t>
            </a:r>
            <a:r>
              <a:rPr lang="en-US" sz="1600" b="1" dirty="0" smtClean="0">
                <a:solidFill>
                  <a:schemeClr val="bg1"/>
                </a:solidFill>
              </a:rPr>
              <a:t>ithin 4% of optimized with no programmer input</a:t>
            </a:r>
            <a:endParaRPr lang="en-US" sz="1600" dirty="0">
              <a:solidFill>
                <a:schemeClr val="bg1"/>
              </a:solidFill>
            </a:endParaRPr>
          </a:p>
        </p:txBody>
      </p:sp>
    </p:spTree>
    <p:extLst>
      <p:ext uri="{BB962C8B-B14F-4D97-AF65-F5344CB8AC3E}">
        <p14:creationId xmlns:p14="http://schemas.microsoft.com/office/powerpoint/2010/main" val="8051663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0"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3" grpId="0" animBg="1"/>
      <p:bldP spid="24" grpId="0" animBg="1"/>
      <p:bldP spid="25" grpId="0" animBg="1"/>
      <p:bldP spid="26" grpId="0" animBg="1"/>
      <p:bldP spid="29" grpId="0" animBg="1"/>
      <p:bldP spid="3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smtClean="0"/>
              <a:t>Observations</a:t>
            </a:r>
            <a:br>
              <a:rPr lang="en-US" dirty="0" smtClean="0"/>
            </a:br>
            <a:r>
              <a:rPr lang="en-US" sz="3111" dirty="0"/>
              <a:t>[Rogers et al., MICRO 2013]</a:t>
            </a:r>
          </a:p>
        </p:txBody>
      </p:sp>
      <p:sp>
        <p:nvSpPr>
          <p:cNvPr id="4" name="Oval 3"/>
          <p:cNvSpPr/>
          <p:nvPr/>
        </p:nvSpPr>
        <p:spPr>
          <a:xfrm>
            <a:off x="2783632" y="5042663"/>
            <a:ext cx="2880320" cy="488716"/>
          </a:xfrm>
          <a:prstGeom prst="ellipse">
            <a:avLst/>
          </a:pr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6" name="Text Placeholder 3"/>
          <p:cNvSpPr txBox="1">
            <a:spLocks/>
          </p:cNvSpPr>
          <p:nvPr/>
        </p:nvSpPr>
        <p:spPr>
          <a:xfrm>
            <a:off x="1848290" y="1607610"/>
            <a:ext cx="7562850" cy="3189543"/>
          </a:xfrm>
          <a:prstGeom prst="rect">
            <a:avLst/>
          </a:prstGeom>
        </p:spPr>
        <p:txBody>
          <a:bodyPr lIns="91440">
            <a:normAutofit/>
          </a:bodyPr>
          <a:lstStyle/>
          <a:p>
            <a:pPr marL="285750" indent="-285750">
              <a:spcBef>
                <a:spcPct val="0"/>
              </a:spcBef>
              <a:buFont typeface="Arial" panose="020B0604020202020204" pitchFamily="34" charset="0"/>
              <a:buChar char="•"/>
              <a:defRPr/>
            </a:pPr>
            <a:r>
              <a:rPr lang="en-CA" dirty="0">
                <a:latin typeface="Verdana" pitchFamily="34" charset="0"/>
                <a:ea typeface="ＭＳ Ｐゴシック" charset="-128"/>
                <a:cs typeface="ＭＳ Ｐゴシック"/>
              </a:rPr>
              <a:t>Memory divergence in static instructions is predictable</a:t>
            </a:r>
          </a:p>
          <a:p>
            <a:pPr marL="285750" indent="-285750">
              <a:spcBef>
                <a:spcPct val="0"/>
              </a:spcBef>
              <a:buFont typeface="Arial" panose="020B0604020202020204" pitchFamily="34" charset="0"/>
              <a:buChar char="•"/>
              <a:defRPr/>
            </a:pPr>
            <a:endParaRPr lang="en-CA" dirty="0">
              <a:latin typeface="Verdana" pitchFamily="34" charset="0"/>
              <a:ea typeface="ＭＳ Ｐゴシック" charset="-128"/>
              <a:cs typeface="ＭＳ Ｐゴシック"/>
            </a:endParaRPr>
          </a:p>
          <a:p>
            <a:pPr marL="285750" indent="-285750">
              <a:spcBef>
                <a:spcPct val="0"/>
              </a:spcBef>
              <a:buFont typeface="Arial" panose="020B0604020202020204" pitchFamily="34" charset="0"/>
              <a:buChar char="•"/>
              <a:defRPr/>
            </a:pPr>
            <a:endParaRPr lang="en-CA" dirty="0">
              <a:latin typeface="Verdana" pitchFamily="34" charset="0"/>
              <a:ea typeface="ＭＳ Ｐゴシック" charset="-128"/>
              <a:cs typeface="ＭＳ Ｐゴシック"/>
            </a:endParaRPr>
          </a:p>
          <a:p>
            <a:pPr marL="285750" indent="-285750">
              <a:spcBef>
                <a:spcPct val="0"/>
              </a:spcBef>
              <a:buFont typeface="Arial" panose="020B0604020202020204" pitchFamily="34" charset="0"/>
              <a:buChar char="•"/>
              <a:defRPr/>
            </a:pPr>
            <a:endParaRPr lang="en-CA" dirty="0">
              <a:latin typeface="Verdana" pitchFamily="34" charset="0"/>
              <a:ea typeface="ＭＳ Ｐゴシック" charset="-128"/>
              <a:cs typeface="ＭＳ Ｐゴシック"/>
            </a:endParaRPr>
          </a:p>
          <a:p>
            <a:pPr>
              <a:spcBef>
                <a:spcPct val="0"/>
              </a:spcBef>
              <a:defRPr/>
            </a:pPr>
            <a:endParaRPr lang="en-CA" dirty="0">
              <a:latin typeface="Verdana" pitchFamily="34" charset="0"/>
              <a:ea typeface="ＭＳ Ｐゴシック" charset="-128"/>
              <a:cs typeface="ＭＳ Ｐゴシック"/>
            </a:endParaRPr>
          </a:p>
          <a:p>
            <a:pPr>
              <a:spcBef>
                <a:spcPct val="0"/>
              </a:spcBef>
              <a:defRPr/>
            </a:pPr>
            <a:endParaRPr lang="en-CA" dirty="0">
              <a:latin typeface="Verdana" pitchFamily="34" charset="0"/>
              <a:ea typeface="ＭＳ Ｐゴシック" charset="-128"/>
              <a:cs typeface="ＭＳ Ｐゴシック"/>
            </a:endParaRPr>
          </a:p>
          <a:p>
            <a:pPr>
              <a:spcBef>
                <a:spcPct val="0"/>
              </a:spcBef>
              <a:defRPr/>
            </a:pPr>
            <a:endParaRPr lang="en-CA" dirty="0">
              <a:latin typeface="Verdana" pitchFamily="34" charset="0"/>
              <a:ea typeface="ＭＳ Ｐゴシック" charset="-128"/>
              <a:cs typeface="ＭＳ Ｐゴシック"/>
            </a:endParaRPr>
          </a:p>
          <a:p>
            <a:pPr>
              <a:spcBef>
                <a:spcPct val="0"/>
              </a:spcBef>
              <a:defRPr/>
            </a:pPr>
            <a:endParaRPr lang="en-CA" dirty="0">
              <a:latin typeface="Verdana" pitchFamily="34" charset="0"/>
              <a:ea typeface="ＭＳ Ｐゴシック" charset="-128"/>
              <a:cs typeface="ＭＳ Ｐゴシック"/>
            </a:endParaRPr>
          </a:p>
          <a:p>
            <a:pPr marL="285750" indent="-285750">
              <a:spcBef>
                <a:spcPct val="0"/>
              </a:spcBef>
              <a:buFont typeface="Arial" panose="020B0604020202020204" pitchFamily="34" charset="0"/>
              <a:buChar char="•"/>
              <a:defRPr/>
            </a:pPr>
            <a:r>
              <a:rPr lang="en-CA" dirty="0">
                <a:latin typeface="Verdana" pitchFamily="34" charset="0"/>
                <a:ea typeface="ＭＳ Ｐゴシック" charset="-128"/>
                <a:cs typeface="ＭＳ Ｐゴシック"/>
              </a:rPr>
              <a:t>Data touched by divergent loads dependent on active mask</a:t>
            </a:r>
          </a:p>
          <a:p>
            <a:pPr marL="285750" indent="-285750">
              <a:spcBef>
                <a:spcPct val="0"/>
              </a:spcBef>
              <a:buFont typeface="Arial" panose="020B0604020202020204" pitchFamily="34" charset="0"/>
              <a:buChar char="•"/>
              <a:defRPr/>
            </a:pPr>
            <a:endParaRPr lang="en-CA" dirty="0">
              <a:latin typeface="Verdana" pitchFamily="34" charset="0"/>
              <a:ea typeface="ＭＳ Ｐゴシック" charset="-128"/>
              <a:cs typeface="ＭＳ Ｐゴシック"/>
            </a:endParaRPr>
          </a:p>
          <a:p>
            <a:pPr marL="285750" indent="-285750">
              <a:spcBef>
                <a:spcPct val="0"/>
              </a:spcBef>
              <a:buFont typeface="Arial" panose="020B0604020202020204" pitchFamily="34" charset="0"/>
              <a:buChar char="•"/>
              <a:defRPr/>
            </a:pPr>
            <a:endParaRPr lang="en-CA" dirty="0">
              <a:latin typeface="Verdana" pitchFamily="34" charset="0"/>
              <a:ea typeface="ＭＳ Ｐゴシック" charset="-128"/>
              <a:cs typeface="ＭＳ Ｐゴシック"/>
            </a:endParaRPr>
          </a:p>
          <a:p>
            <a:pPr marL="285750" indent="-285750">
              <a:spcBef>
                <a:spcPct val="0"/>
              </a:spcBef>
              <a:buFont typeface="Arial" panose="020B0604020202020204" pitchFamily="34" charset="0"/>
              <a:buChar char="•"/>
              <a:defRPr/>
            </a:pPr>
            <a:endParaRPr lang="en-CA" dirty="0">
              <a:latin typeface="Verdana" pitchFamily="34" charset="0"/>
              <a:ea typeface="ＭＳ Ｐゴシック" charset="-128"/>
              <a:cs typeface="ＭＳ Ｐゴシック"/>
            </a:endParaRPr>
          </a:p>
          <a:p>
            <a:pPr>
              <a:spcBef>
                <a:spcPct val="0"/>
              </a:spcBef>
              <a:defRPr/>
            </a:pPr>
            <a:endParaRPr lang="en-CA" dirty="0">
              <a:latin typeface="Verdana" pitchFamily="34" charset="0"/>
              <a:ea typeface="ＭＳ Ｐゴシック" charset="-128"/>
              <a:cs typeface="ＭＳ Ｐゴシック"/>
            </a:endParaRPr>
          </a:p>
        </p:txBody>
      </p:sp>
      <p:sp>
        <p:nvSpPr>
          <p:cNvPr id="7" name="Rounded Rectangle 6"/>
          <p:cNvSpPr/>
          <p:nvPr/>
        </p:nvSpPr>
        <p:spPr>
          <a:xfrm>
            <a:off x="3187293" y="3210894"/>
            <a:ext cx="1224136" cy="311484"/>
          </a:xfrm>
          <a:prstGeom prst="round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tx1"/>
                </a:solidFill>
              </a:rPr>
              <a:t>Warp 0</a:t>
            </a:r>
            <a:endParaRPr lang="en-US" sz="1600" dirty="0">
              <a:solidFill>
                <a:schemeClr val="tx1"/>
              </a:solidFill>
            </a:endParaRPr>
          </a:p>
        </p:txBody>
      </p:sp>
      <p:cxnSp>
        <p:nvCxnSpPr>
          <p:cNvPr id="8" name="Straight Arrow Connector 7"/>
          <p:cNvCxnSpPr>
            <a:stCxn id="7" idx="3"/>
            <a:endCxn id="10" idx="1"/>
          </p:cNvCxnSpPr>
          <p:nvPr/>
        </p:nvCxnSpPr>
        <p:spPr>
          <a:xfrm>
            <a:off x="4411430" y="3366636"/>
            <a:ext cx="1800201"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Rounded Rectangle 8"/>
          <p:cNvSpPr/>
          <p:nvPr/>
        </p:nvSpPr>
        <p:spPr>
          <a:xfrm>
            <a:off x="3183493" y="3210894"/>
            <a:ext cx="1224136" cy="311484"/>
          </a:xfrm>
          <a:prstGeom prst="round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Warp 1</a:t>
            </a:r>
            <a:endParaRPr lang="en-US" sz="1600" dirty="0">
              <a:solidFill>
                <a:schemeClr val="bg1"/>
              </a:solidFill>
            </a:endParaRPr>
          </a:p>
        </p:txBody>
      </p:sp>
      <p:sp>
        <p:nvSpPr>
          <p:cNvPr id="10" name="TextBox 9"/>
          <p:cNvSpPr txBox="1"/>
          <p:nvPr/>
        </p:nvSpPr>
        <p:spPr>
          <a:xfrm>
            <a:off x="6211630" y="2924945"/>
            <a:ext cx="1800200" cy="883383"/>
          </a:xfrm>
          <a:prstGeom prst="rect">
            <a:avLst/>
          </a:prstGeom>
          <a:noFill/>
          <a:ln w="12700">
            <a:solidFill>
              <a:schemeClr val="tx1"/>
            </a:solidFill>
          </a:ln>
        </p:spPr>
        <p:txBody>
          <a:bodyPr wrap="square" tIns="46800" rIns="0" rtlCol="0">
            <a:spAutoFit/>
          </a:bodyPr>
          <a:lstStyle/>
          <a:p>
            <a:pPr>
              <a:spcBef>
                <a:spcPts val="120"/>
              </a:spcBef>
              <a:spcAft>
                <a:spcPts val="120"/>
              </a:spcAft>
            </a:pPr>
            <a:r>
              <a:rPr lang="en-US" sz="1600" dirty="0"/>
              <a:t>…</a:t>
            </a:r>
          </a:p>
          <a:p>
            <a:pPr>
              <a:spcBef>
                <a:spcPts val="120"/>
              </a:spcBef>
              <a:spcAft>
                <a:spcPts val="120"/>
              </a:spcAft>
            </a:pPr>
            <a:r>
              <a:rPr lang="en-US" sz="1600" dirty="0"/>
              <a:t>load</a:t>
            </a:r>
          </a:p>
          <a:p>
            <a:pPr>
              <a:spcBef>
                <a:spcPts val="120"/>
              </a:spcBef>
              <a:spcAft>
                <a:spcPts val="120"/>
              </a:spcAft>
            </a:pPr>
            <a:r>
              <a:rPr lang="en-US" sz="1600" dirty="0"/>
              <a:t>…</a:t>
            </a:r>
          </a:p>
        </p:txBody>
      </p:sp>
      <p:sp>
        <p:nvSpPr>
          <p:cNvPr id="11" name="Rounded Rectangle 10"/>
          <p:cNvSpPr/>
          <p:nvPr/>
        </p:nvSpPr>
        <p:spPr>
          <a:xfrm>
            <a:off x="6607673" y="2831796"/>
            <a:ext cx="1224136" cy="311484"/>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Divergence</a:t>
            </a:r>
            <a:endParaRPr lang="en-US" sz="1600" dirty="0">
              <a:solidFill>
                <a:schemeClr val="bg1"/>
              </a:solidFill>
            </a:endParaRPr>
          </a:p>
        </p:txBody>
      </p:sp>
      <p:cxnSp>
        <p:nvCxnSpPr>
          <p:cNvPr id="12" name="Straight Arrow Connector 11"/>
          <p:cNvCxnSpPr>
            <a:stCxn id="11" idx="0"/>
          </p:cNvCxnSpPr>
          <p:nvPr/>
        </p:nvCxnSpPr>
        <p:spPr>
          <a:xfrm flipH="1" flipV="1">
            <a:off x="6211629" y="2333792"/>
            <a:ext cx="1008112" cy="4980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11" idx="0"/>
          </p:cNvCxnSpPr>
          <p:nvPr/>
        </p:nvCxnSpPr>
        <p:spPr>
          <a:xfrm flipH="1" flipV="1">
            <a:off x="6859701" y="2333792"/>
            <a:ext cx="360040" cy="4980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7219741" y="2333792"/>
            <a:ext cx="741872" cy="4820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7219741" y="2333792"/>
            <a:ext cx="1224136" cy="4820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Rounded Rectangle 15"/>
          <p:cNvSpPr/>
          <p:nvPr/>
        </p:nvSpPr>
        <p:spPr>
          <a:xfrm>
            <a:off x="7775709" y="5517479"/>
            <a:ext cx="1224136" cy="311484"/>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Divergence</a:t>
            </a:r>
            <a:endParaRPr lang="en-US" sz="1600" dirty="0">
              <a:solidFill>
                <a:schemeClr val="bg1"/>
              </a:solidFill>
            </a:endParaRPr>
          </a:p>
        </p:txBody>
      </p:sp>
      <p:cxnSp>
        <p:nvCxnSpPr>
          <p:cNvPr id="17" name="Straight Arrow Connector 16"/>
          <p:cNvCxnSpPr/>
          <p:nvPr/>
        </p:nvCxnSpPr>
        <p:spPr>
          <a:xfrm flipH="1" flipV="1">
            <a:off x="7120057" y="5086267"/>
            <a:ext cx="1267720" cy="4438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8387777" y="5086266"/>
            <a:ext cx="734292" cy="4438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 name="Rounded Rectangle 18"/>
          <p:cNvSpPr/>
          <p:nvPr/>
        </p:nvSpPr>
        <p:spPr>
          <a:xfrm>
            <a:off x="5879976" y="5593758"/>
            <a:ext cx="1855676" cy="643554"/>
          </a:xfrm>
          <a:prstGeom prst="round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spcBef>
                <a:spcPts val="120"/>
              </a:spcBef>
              <a:spcAft>
                <a:spcPts val="120"/>
              </a:spcAft>
            </a:pPr>
            <a:r>
              <a:rPr lang="en-US" sz="1600" b="1" dirty="0">
                <a:solidFill>
                  <a:schemeClr val="tx1"/>
                </a:solidFill>
              </a:rPr>
              <a:t>Warp</a:t>
            </a:r>
          </a:p>
        </p:txBody>
      </p:sp>
      <p:sp>
        <p:nvSpPr>
          <p:cNvPr id="20" name="Rectangle 19"/>
          <p:cNvSpPr/>
          <p:nvPr/>
        </p:nvSpPr>
        <p:spPr>
          <a:xfrm>
            <a:off x="5998773" y="1984646"/>
            <a:ext cx="2555776" cy="34914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solidFill>
                  <a:schemeClr val="tx1"/>
                </a:solidFill>
              </a:rPr>
              <a:t>Main Memory</a:t>
            </a:r>
          </a:p>
        </p:txBody>
      </p:sp>
      <p:sp>
        <p:nvSpPr>
          <p:cNvPr id="21" name="Rectangle 20"/>
          <p:cNvSpPr/>
          <p:nvPr/>
        </p:nvSpPr>
        <p:spPr>
          <a:xfrm>
            <a:off x="6909437" y="4742705"/>
            <a:ext cx="2555776" cy="34914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solidFill>
                  <a:schemeClr val="tx1"/>
                </a:solidFill>
              </a:rPr>
              <a:t>Main Memory</a:t>
            </a:r>
          </a:p>
        </p:txBody>
      </p:sp>
      <p:sp>
        <p:nvSpPr>
          <p:cNvPr id="22" name="Rectangle 21"/>
          <p:cNvSpPr/>
          <p:nvPr/>
        </p:nvSpPr>
        <p:spPr>
          <a:xfrm>
            <a:off x="2957914" y="4693517"/>
            <a:ext cx="2555776" cy="34914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solidFill>
                  <a:schemeClr val="tx1"/>
                </a:solidFill>
              </a:rPr>
              <a:t>Main Memory</a:t>
            </a:r>
          </a:p>
        </p:txBody>
      </p:sp>
      <p:sp>
        <p:nvSpPr>
          <p:cNvPr id="23" name="Rounded Rectangle 22"/>
          <p:cNvSpPr/>
          <p:nvPr/>
        </p:nvSpPr>
        <p:spPr>
          <a:xfrm>
            <a:off x="3501510" y="5547351"/>
            <a:ext cx="1224136" cy="311484"/>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Divergence</a:t>
            </a:r>
            <a:endParaRPr lang="en-US" sz="1600" dirty="0">
              <a:solidFill>
                <a:schemeClr val="bg1"/>
              </a:solidFill>
            </a:endParaRPr>
          </a:p>
        </p:txBody>
      </p:sp>
      <p:cxnSp>
        <p:nvCxnSpPr>
          <p:cNvPr id="24" name="Straight Arrow Connector 23"/>
          <p:cNvCxnSpPr>
            <a:stCxn id="23" idx="0"/>
          </p:cNvCxnSpPr>
          <p:nvPr/>
        </p:nvCxnSpPr>
        <p:spPr>
          <a:xfrm flipH="1" flipV="1">
            <a:off x="3105466" y="5049347"/>
            <a:ext cx="1008112" cy="4980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23" idx="0"/>
          </p:cNvCxnSpPr>
          <p:nvPr/>
        </p:nvCxnSpPr>
        <p:spPr>
          <a:xfrm flipH="1" flipV="1">
            <a:off x="3753538" y="5049347"/>
            <a:ext cx="360040" cy="4980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V="1">
            <a:off x="4113578" y="5049347"/>
            <a:ext cx="741872" cy="4820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4113578" y="5049347"/>
            <a:ext cx="1224136" cy="48203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Rounded Rectangle 27"/>
          <p:cNvSpPr/>
          <p:nvPr/>
        </p:nvSpPr>
        <p:spPr>
          <a:xfrm>
            <a:off x="9148146" y="3227549"/>
            <a:ext cx="1484215" cy="1161556"/>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Both Used To Create Cache Footprint Prediction</a:t>
            </a:r>
            <a:endParaRPr lang="en-US" sz="1600" dirty="0">
              <a:solidFill>
                <a:schemeClr val="bg1"/>
              </a:solidFill>
            </a:endParaRPr>
          </a:p>
        </p:txBody>
      </p:sp>
      <p:sp>
        <p:nvSpPr>
          <p:cNvPr id="29" name="TextBox 28"/>
          <p:cNvSpPr txBox="1"/>
          <p:nvPr/>
        </p:nvSpPr>
        <p:spPr>
          <a:xfrm>
            <a:off x="1505562" y="5057540"/>
            <a:ext cx="1331640" cy="369332"/>
          </a:xfrm>
          <a:prstGeom prst="rect">
            <a:avLst/>
          </a:prstGeom>
          <a:noFill/>
        </p:spPr>
        <p:txBody>
          <a:bodyPr wrap="square" rtlCol="0">
            <a:spAutoFit/>
          </a:bodyPr>
          <a:lstStyle/>
          <a:p>
            <a:pPr algn="ctr"/>
            <a:r>
              <a:rPr lang="en-CA" dirty="0"/>
              <a:t>4 accesses</a:t>
            </a:r>
          </a:p>
        </p:txBody>
      </p:sp>
      <p:cxnSp>
        <p:nvCxnSpPr>
          <p:cNvPr id="30" name="Straight Connector 29"/>
          <p:cNvCxnSpPr/>
          <p:nvPr/>
        </p:nvCxnSpPr>
        <p:spPr>
          <a:xfrm>
            <a:off x="5807968" y="4221088"/>
            <a:ext cx="0" cy="2376264"/>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9166874" y="5260686"/>
            <a:ext cx="1502141" cy="369332"/>
          </a:xfrm>
          <a:prstGeom prst="rect">
            <a:avLst/>
          </a:prstGeom>
          <a:noFill/>
        </p:spPr>
        <p:txBody>
          <a:bodyPr wrap="square" rtlCol="0">
            <a:spAutoFit/>
          </a:bodyPr>
          <a:lstStyle/>
          <a:p>
            <a:pPr algn="ctr"/>
            <a:r>
              <a:rPr lang="en-CA" dirty="0"/>
              <a:t>2 accesses</a:t>
            </a:r>
          </a:p>
        </p:txBody>
      </p:sp>
      <p:sp>
        <p:nvSpPr>
          <p:cNvPr id="32" name="Oval 31"/>
          <p:cNvSpPr/>
          <p:nvPr/>
        </p:nvSpPr>
        <p:spPr>
          <a:xfrm>
            <a:off x="6671973" y="5016328"/>
            <a:ext cx="2880320" cy="488716"/>
          </a:xfrm>
          <a:prstGeom prst="ellipse">
            <a:avLst/>
          </a:prstGeom>
          <a:noFill/>
          <a:ln w="3810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3" name="Rectangle 32"/>
          <p:cNvSpPr/>
          <p:nvPr/>
        </p:nvSpPr>
        <p:spPr>
          <a:xfrm>
            <a:off x="6334439" y="5858725"/>
            <a:ext cx="212966" cy="339905"/>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t>1</a:t>
            </a:r>
          </a:p>
        </p:txBody>
      </p:sp>
      <p:sp>
        <p:nvSpPr>
          <p:cNvPr id="34" name="Rectangle 33"/>
          <p:cNvSpPr/>
          <p:nvPr/>
        </p:nvSpPr>
        <p:spPr>
          <a:xfrm>
            <a:off x="6571979" y="5859269"/>
            <a:ext cx="206656" cy="339905"/>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solidFill>
                  <a:schemeClr val="tx1"/>
                </a:solidFill>
              </a:rPr>
              <a:t>0</a:t>
            </a:r>
          </a:p>
        </p:txBody>
      </p:sp>
      <p:sp>
        <p:nvSpPr>
          <p:cNvPr id="35" name="Rectangle 34"/>
          <p:cNvSpPr/>
          <p:nvPr/>
        </p:nvSpPr>
        <p:spPr>
          <a:xfrm>
            <a:off x="7039721" y="5861562"/>
            <a:ext cx="212966" cy="327348"/>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t>1</a:t>
            </a:r>
          </a:p>
        </p:txBody>
      </p:sp>
      <p:sp>
        <p:nvSpPr>
          <p:cNvPr id="36" name="Rectangle 35"/>
          <p:cNvSpPr/>
          <p:nvPr/>
        </p:nvSpPr>
        <p:spPr>
          <a:xfrm>
            <a:off x="6807814" y="5859701"/>
            <a:ext cx="206656" cy="338928"/>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solidFill>
                  <a:schemeClr val="tx1"/>
                </a:solidFill>
              </a:rPr>
              <a:t>0</a:t>
            </a:r>
          </a:p>
        </p:txBody>
      </p:sp>
      <p:sp>
        <p:nvSpPr>
          <p:cNvPr id="37" name="Rounded Rectangle 36"/>
          <p:cNvSpPr/>
          <p:nvPr/>
        </p:nvSpPr>
        <p:spPr>
          <a:xfrm>
            <a:off x="1559496" y="5630018"/>
            <a:ext cx="1855676" cy="643554"/>
          </a:xfrm>
          <a:prstGeom prst="round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spcBef>
                <a:spcPts val="120"/>
              </a:spcBef>
              <a:spcAft>
                <a:spcPts val="120"/>
              </a:spcAft>
            </a:pPr>
            <a:r>
              <a:rPr lang="en-US" sz="1600" b="1" dirty="0">
                <a:solidFill>
                  <a:schemeClr val="tx1"/>
                </a:solidFill>
              </a:rPr>
              <a:t>Warp</a:t>
            </a:r>
          </a:p>
        </p:txBody>
      </p:sp>
      <p:sp>
        <p:nvSpPr>
          <p:cNvPr id="38" name="Rectangle 37"/>
          <p:cNvSpPr/>
          <p:nvPr/>
        </p:nvSpPr>
        <p:spPr>
          <a:xfrm>
            <a:off x="2013959" y="5894985"/>
            <a:ext cx="212966" cy="339905"/>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t>1</a:t>
            </a:r>
          </a:p>
        </p:txBody>
      </p:sp>
      <p:sp>
        <p:nvSpPr>
          <p:cNvPr id="39" name="Rectangle 38"/>
          <p:cNvSpPr/>
          <p:nvPr/>
        </p:nvSpPr>
        <p:spPr>
          <a:xfrm>
            <a:off x="2251499" y="5895529"/>
            <a:ext cx="206656" cy="339905"/>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solidFill>
                  <a:schemeClr val="bg1"/>
                </a:solidFill>
              </a:rPr>
              <a:t>1</a:t>
            </a:r>
          </a:p>
        </p:txBody>
      </p:sp>
      <p:sp>
        <p:nvSpPr>
          <p:cNvPr id="40" name="Rectangle 39"/>
          <p:cNvSpPr/>
          <p:nvPr/>
        </p:nvSpPr>
        <p:spPr>
          <a:xfrm>
            <a:off x="2719241" y="5897822"/>
            <a:ext cx="212966" cy="327348"/>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t>1</a:t>
            </a:r>
          </a:p>
        </p:txBody>
      </p:sp>
      <p:sp>
        <p:nvSpPr>
          <p:cNvPr id="41" name="Rectangle 40"/>
          <p:cNvSpPr/>
          <p:nvPr/>
        </p:nvSpPr>
        <p:spPr>
          <a:xfrm>
            <a:off x="2487334" y="5895961"/>
            <a:ext cx="206656" cy="338928"/>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solidFill>
                  <a:schemeClr val="bg1"/>
                </a:solidFill>
              </a:rPr>
              <a:t>1</a:t>
            </a:r>
          </a:p>
        </p:txBody>
      </p:sp>
      <p:sp>
        <p:nvSpPr>
          <p:cNvPr id="42" name="Slide Number Placeholder 41"/>
          <p:cNvSpPr>
            <a:spLocks noGrp="1"/>
          </p:cNvSpPr>
          <p:nvPr>
            <p:ph type="sldNum" sz="quarter" idx="12"/>
          </p:nvPr>
        </p:nvSpPr>
        <p:spPr/>
        <p:txBody>
          <a:bodyPr/>
          <a:lstStyle/>
          <a:p>
            <a:fld id="{F23EC47D-D5CA-A042-A8D0-C217E3EA6E2F}" type="slidenum">
              <a:rPr lang="en-US" smtClean="0"/>
              <a:t>44</a:t>
            </a:fld>
            <a:endParaRPr lang="en-US"/>
          </a:p>
        </p:txBody>
      </p:sp>
    </p:spTree>
    <p:extLst>
      <p:ext uri="{BB962C8B-B14F-4D97-AF65-F5344CB8AC3E}">
        <p14:creationId xmlns:p14="http://schemas.microsoft.com/office/powerpoint/2010/main" val="4096842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7"/>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2"/>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13"/>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2"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
                                            <p:txEl>
                                              <p:pRg st="8" end="8"/>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3"/>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22"/>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24"/>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5"/>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26"/>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29"/>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9"/>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3"/>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35"/>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36"/>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6"/>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32"/>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31"/>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7"/>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18"/>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21"/>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0" presetClass="entr" presetSubtype="0" fill="hold" grpId="0" nodeType="clickEffect">
                                  <p:stCondLst>
                                    <p:cond delay="0"/>
                                  </p:stCondLst>
                                  <p:childTnLst>
                                    <p:set>
                                      <p:cBhvr>
                                        <p:cTn id="126" dur="1" fill="hold">
                                          <p:stCondLst>
                                            <p:cond delay="0"/>
                                          </p:stCondLst>
                                        </p:cTn>
                                        <p:tgtEl>
                                          <p:spTgt spid="28"/>
                                        </p:tgtEl>
                                        <p:attrNameLst>
                                          <p:attrName>style.visibility</p:attrName>
                                        </p:attrNameLst>
                                      </p:cBhvr>
                                      <p:to>
                                        <p:strVal val="visible"/>
                                      </p:to>
                                    </p:set>
                                    <p:animEffect transition="in" filter="fade">
                                      <p:cBhvr>
                                        <p:cTn id="1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build="p"/>
      <p:bldP spid="7" grpId="0" animBg="1"/>
      <p:bldP spid="7" grpId="1" animBg="1"/>
      <p:bldP spid="9" grpId="0" animBg="1"/>
      <p:bldP spid="10" grpId="0" animBg="1"/>
      <p:bldP spid="11" grpId="0" animBg="1"/>
      <p:bldP spid="11" grpId="1" animBg="1"/>
      <p:bldP spid="11" grpId="2" animBg="1"/>
      <p:bldP spid="16" grpId="0" animBg="1"/>
      <p:bldP spid="19" grpId="0" animBg="1"/>
      <p:bldP spid="20" grpId="0" animBg="1"/>
      <p:bldP spid="21" grpId="0" animBg="1"/>
      <p:bldP spid="22" grpId="0" animBg="1"/>
      <p:bldP spid="23" grpId="0" animBg="1"/>
      <p:bldP spid="28" grpId="0" animBg="1"/>
      <p:bldP spid="29" grpId="0"/>
      <p:bldP spid="31" grpId="0"/>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Footprint Prediction</a:t>
            </a:r>
            <a:endParaRPr lang="en-US" dirty="0"/>
          </a:p>
        </p:txBody>
      </p:sp>
      <p:sp>
        <p:nvSpPr>
          <p:cNvPr id="4" name="Text Placeholder 3"/>
          <p:cNvSpPr txBox="1">
            <a:spLocks/>
          </p:cNvSpPr>
          <p:nvPr/>
        </p:nvSpPr>
        <p:spPr>
          <a:xfrm>
            <a:off x="2153498" y="1412777"/>
            <a:ext cx="7562850" cy="4809743"/>
          </a:xfrm>
          <a:prstGeom prst="rect">
            <a:avLst/>
          </a:prstGeom>
        </p:spPr>
        <p:txBody>
          <a:bodyPr lIns="91440">
            <a:normAutofit/>
          </a:bodyPr>
          <a:lstStyle/>
          <a:p>
            <a:pPr marL="342900" indent="-342900">
              <a:spcBef>
                <a:spcPct val="0"/>
              </a:spcBef>
              <a:buFont typeface="+mj-lt"/>
              <a:buAutoNum type="arabicPeriod"/>
              <a:defRPr/>
            </a:pPr>
            <a:r>
              <a:rPr lang="en-CA" b="1">
                <a:latin typeface="Verdana" pitchFamily="34" charset="0"/>
                <a:ea typeface="ＭＳ Ｐゴシック" charset="-128"/>
                <a:cs typeface="ＭＳ Ｐゴシック"/>
              </a:rPr>
              <a:t>Detect loops with locality</a:t>
            </a:r>
          </a:p>
          <a:p>
            <a:pPr marL="342900" indent="-342900">
              <a:spcBef>
                <a:spcPct val="0"/>
              </a:spcBef>
              <a:buFont typeface="+mj-lt"/>
              <a:buAutoNum type="arabicPeriod"/>
              <a:defRPr/>
            </a:pPr>
            <a:endParaRPr lang="en-CA">
              <a:latin typeface="Verdana" pitchFamily="34" charset="0"/>
              <a:ea typeface="ＭＳ Ｐゴシック" charset="-128"/>
              <a:cs typeface="ＭＳ Ｐゴシック"/>
            </a:endParaRPr>
          </a:p>
          <a:p>
            <a:pPr marL="342900" indent="-342900">
              <a:spcBef>
                <a:spcPct val="0"/>
              </a:spcBef>
              <a:buFont typeface="+mj-lt"/>
              <a:buAutoNum type="arabicPeriod"/>
              <a:defRPr/>
            </a:pPr>
            <a:endParaRPr lang="en-CA">
              <a:latin typeface="Verdana" pitchFamily="34" charset="0"/>
              <a:ea typeface="ＭＳ Ｐゴシック" charset="-128"/>
              <a:cs typeface="ＭＳ Ｐゴシック"/>
            </a:endParaRPr>
          </a:p>
          <a:p>
            <a:pPr marL="342900" indent="-342900">
              <a:spcBef>
                <a:spcPct val="0"/>
              </a:spcBef>
              <a:buFont typeface="+mj-lt"/>
              <a:buAutoNum type="arabicPeriod"/>
              <a:defRPr/>
            </a:pPr>
            <a:endParaRPr lang="en-CA">
              <a:latin typeface="Verdana" pitchFamily="34" charset="0"/>
              <a:ea typeface="ＭＳ Ｐゴシック" charset="-128"/>
              <a:cs typeface="ＭＳ Ｐゴシック"/>
            </a:endParaRPr>
          </a:p>
          <a:p>
            <a:pPr marL="342900" indent="-342900">
              <a:spcBef>
                <a:spcPct val="0"/>
              </a:spcBef>
              <a:buFont typeface="+mj-lt"/>
              <a:buAutoNum type="arabicPeriod"/>
              <a:defRPr/>
            </a:pPr>
            <a:endParaRPr lang="en-CA">
              <a:latin typeface="Verdana" pitchFamily="34" charset="0"/>
              <a:ea typeface="ＭＳ Ｐゴシック" charset="-128"/>
              <a:cs typeface="ＭＳ Ｐゴシック"/>
            </a:endParaRPr>
          </a:p>
          <a:p>
            <a:pPr marL="342900" indent="-342900">
              <a:spcBef>
                <a:spcPct val="0"/>
              </a:spcBef>
              <a:buFont typeface="+mj-lt"/>
              <a:buAutoNum type="arabicPeriod"/>
              <a:defRPr/>
            </a:pPr>
            <a:endParaRPr lang="en-CA">
              <a:latin typeface="Verdana" pitchFamily="34" charset="0"/>
              <a:ea typeface="ＭＳ Ｐゴシック" charset="-128"/>
              <a:cs typeface="ＭＳ Ｐゴシック"/>
            </a:endParaRPr>
          </a:p>
          <a:p>
            <a:pPr marL="342900" indent="-342900">
              <a:spcBef>
                <a:spcPct val="0"/>
              </a:spcBef>
              <a:buFont typeface="+mj-lt"/>
              <a:buAutoNum type="arabicPeriod"/>
              <a:defRPr/>
            </a:pPr>
            <a:r>
              <a:rPr lang="en-CA" b="1">
                <a:latin typeface="Verdana" pitchFamily="34" charset="0"/>
                <a:ea typeface="ＭＳ Ｐゴシック" charset="-128"/>
                <a:cs typeface="ＭＳ Ｐゴシック"/>
              </a:rPr>
              <a:t>Classify loads in the loop</a:t>
            </a:r>
          </a:p>
          <a:p>
            <a:pPr marL="342900" indent="-342900">
              <a:spcBef>
                <a:spcPct val="0"/>
              </a:spcBef>
              <a:buFont typeface="+mj-lt"/>
              <a:buAutoNum type="arabicPeriod"/>
              <a:defRPr/>
            </a:pPr>
            <a:endParaRPr lang="en-CA">
              <a:latin typeface="Verdana" pitchFamily="34" charset="0"/>
              <a:ea typeface="ＭＳ Ｐゴシック" charset="-128"/>
              <a:cs typeface="ＭＳ Ｐゴシック"/>
            </a:endParaRPr>
          </a:p>
          <a:p>
            <a:pPr marL="342900" indent="-342900">
              <a:spcBef>
                <a:spcPct val="0"/>
              </a:spcBef>
              <a:buFont typeface="+mj-lt"/>
              <a:buAutoNum type="arabicPeriod"/>
              <a:defRPr/>
            </a:pPr>
            <a:endParaRPr lang="en-CA">
              <a:latin typeface="Verdana" pitchFamily="34" charset="0"/>
              <a:ea typeface="ＭＳ Ｐゴシック" charset="-128"/>
              <a:cs typeface="ＭＳ Ｐゴシック"/>
            </a:endParaRPr>
          </a:p>
          <a:p>
            <a:pPr marL="342900" indent="-342900">
              <a:spcBef>
                <a:spcPct val="0"/>
              </a:spcBef>
              <a:buFont typeface="+mj-lt"/>
              <a:buAutoNum type="arabicPeriod"/>
              <a:defRPr/>
            </a:pPr>
            <a:endParaRPr lang="en-CA">
              <a:latin typeface="Verdana" pitchFamily="34" charset="0"/>
              <a:ea typeface="ＭＳ Ｐゴシック" charset="-128"/>
              <a:cs typeface="ＭＳ Ｐゴシック"/>
            </a:endParaRPr>
          </a:p>
          <a:p>
            <a:pPr marL="342900" indent="-342900">
              <a:spcBef>
                <a:spcPct val="0"/>
              </a:spcBef>
              <a:buFont typeface="+mj-lt"/>
              <a:buAutoNum type="arabicPeriod"/>
              <a:defRPr/>
            </a:pPr>
            <a:endParaRPr lang="en-CA">
              <a:latin typeface="Verdana" pitchFamily="34" charset="0"/>
              <a:ea typeface="ＭＳ Ｐゴシック" charset="-128"/>
              <a:cs typeface="ＭＳ Ｐゴシック"/>
            </a:endParaRPr>
          </a:p>
          <a:p>
            <a:pPr marL="342900" indent="-342900">
              <a:spcBef>
                <a:spcPct val="0"/>
              </a:spcBef>
              <a:buFont typeface="+mj-lt"/>
              <a:buAutoNum type="arabicPeriod"/>
              <a:defRPr/>
            </a:pPr>
            <a:endParaRPr lang="en-CA">
              <a:latin typeface="Verdana" pitchFamily="34" charset="0"/>
              <a:ea typeface="ＭＳ Ｐゴシック" charset="-128"/>
              <a:cs typeface="ＭＳ Ｐゴシック"/>
            </a:endParaRPr>
          </a:p>
          <a:p>
            <a:pPr marL="342900" indent="-342900">
              <a:spcBef>
                <a:spcPct val="0"/>
              </a:spcBef>
              <a:buFont typeface="+mj-lt"/>
              <a:buAutoNum type="arabicPeriod"/>
              <a:defRPr/>
            </a:pPr>
            <a:r>
              <a:rPr lang="en-CA" b="1">
                <a:latin typeface="Verdana" pitchFamily="34" charset="0"/>
                <a:ea typeface="ＭＳ Ｐゴシック" charset="-128"/>
                <a:cs typeface="ＭＳ Ｐゴシック"/>
              </a:rPr>
              <a:t>Compute footprint from active mask</a:t>
            </a:r>
            <a:endParaRPr lang="en-CA" b="1" dirty="0">
              <a:latin typeface="Verdana" pitchFamily="34" charset="0"/>
              <a:ea typeface="ＭＳ Ｐゴシック" charset="-128"/>
              <a:cs typeface="ＭＳ Ｐゴシック"/>
            </a:endParaRPr>
          </a:p>
        </p:txBody>
      </p:sp>
      <p:sp>
        <p:nvSpPr>
          <p:cNvPr id="5" name="TextBox 4"/>
          <p:cNvSpPr txBox="1"/>
          <p:nvPr/>
        </p:nvSpPr>
        <p:spPr>
          <a:xfrm>
            <a:off x="2358429" y="1990636"/>
            <a:ext cx="2880320" cy="369332"/>
          </a:xfrm>
          <a:prstGeom prst="rect">
            <a:avLst/>
          </a:prstGeom>
          <a:noFill/>
        </p:spPr>
        <p:txBody>
          <a:bodyPr wrap="square" rtlCol="0">
            <a:spAutoFit/>
          </a:bodyPr>
          <a:lstStyle/>
          <a:p>
            <a:r>
              <a:rPr lang="en-CA" dirty="0"/>
              <a:t>Some loops have locality</a:t>
            </a:r>
          </a:p>
        </p:txBody>
      </p:sp>
      <p:sp>
        <p:nvSpPr>
          <p:cNvPr id="6" name="TextBox 5"/>
          <p:cNvSpPr txBox="1"/>
          <p:nvPr/>
        </p:nvSpPr>
        <p:spPr>
          <a:xfrm>
            <a:off x="7453144" y="1990636"/>
            <a:ext cx="1440160" cy="369332"/>
          </a:xfrm>
          <a:prstGeom prst="rect">
            <a:avLst/>
          </a:prstGeom>
          <a:noFill/>
        </p:spPr>
        <p:txBody>
          <a:bodyPr wrap="square" rtlCol="0">
            <a:spAutoFit/>
          </a:bodyPr>
          <a:lstStyle/>
          <a:p>
            <a:r>
              <a:rPr lang="en-CA" dirty="0"/>
              <a:t>Some don’t</a:t>
            </a:r>
          </a:p>
        </p:txBody>
      </p:sp>
      <p:sp>
        <p:nvSpPr>
          <p:cNvPr id="7" name="Oval 6"/>
          <p:cNvSpPr/>
          <p:nvPr/>
        </p:nvSpPr>
        <p:spPr>
          <a:xfrm>
            <a:off x="2153499" y="1831111"/>
            <a:ext cx="3009065" cy="688382"/>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8" name="Straight Arrow Connector 7"/>
          <p:cNvCxnSpPr>
            <a:stCxn id="9" idx="1"/>
            <a:endCxn id="7" idx="6"/>
          </p:cNvCxnSpPr>
          <p:nvPr/>
        </p:nvCxnSpPr>
        <p:spPr>
          <a:xfrm flipH="1" flipV="1">
            <a:off x="5162564" y="2175303"/>
            <a:ext cx="639333" cy="5568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Rounded Rectangle 8"/>
          <p:cNvSpPr/>
          <p:nvPr/>
        </p:nvSpPr>
        <p:spPr>
          <a:xfrm>
            <a:off x="5801896" y="2359969"/>
            <a:ext cx="1944216" cy="74426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Limit multithreading here</a:t>
            </a:r>
          </a:p>
        </p:txBody>
      </p:sp>
      <p:sp>
        <p:nvSpPr>
          <p:cNvPr id="10" name="TextBox 9"/>
          <p:cNvSpPr txBox="1"/>
          <p:nvPr/>
        </p:nvSpPr>
        <p:spPr>
          <a:xfrm>
            <a:off x="6871399" y="3493473"/>
            <a:ext cx="1800200" cy="1273234"/>
          </a:xfrm>
          <a:prstGeom prst="rect">
            <a:avLst/>
          </a:prstGeom>
          <a:noFill/>
          <a:ln w="12700">
            <a:solidFill>
              <a:schemeClr val="tx1"/>
            </a:solidFill>
          </a:ln>
        </p:spPr>
        <p:txBody>
          <a:bodyPr wrap="square" tIns="46800" rIns="0" rtlCol="0">
            <a:spAutoFit/>
          </a:bodyPr>
          <a:lstStyle/>
          <a:p>
            <a:pPr>
              <a:spcBef>
                <a:spcPts val="120"/>
              </a:spcBef>
              <a:spcAft>
                <a:spcPts val="120"/>
              </a:spcAft>
            </a:pPr>
            <a:r>
              <a:rPr lang="en-US" sz="1400" dirty="0"/>
              <a:t>while(…) {</a:t>
            </a:r>
          </a:p>
          <a:p>
            <a:pPr>
              <a:spcBef>
                <a:spcPts val="120"/>
              </a:spcBef>
              <a:spcAft>
                <a:spcPts val="120"/>
              </a:spcAft>
            </a:pPr>
            <a:r>
              <a:rPr lang="en-US" sz="1400" dirty="0"/>
              <a:t>	load 1</a:t>
            </a:r>
          </a:p>
          <a:p>
            <a:pPr>
              <a:spcBef>
                <a:spcPts val="120"/>
              </a:spcBef>
              <a:spcAft>
                <a:spcPts val="120"/>
              </a:spcAft>
            </a:pPr>
            <a:r>
              <a:rPr lang="en-US" sz="1400" dirty="0"/>
              <a:t>	…</a:t>
            </a:r>
          </a:p>
          <a:p>
            <a:pPr>
              <a:spcBef>
                <a:spcPts val="120"/>
              </a:spcBef>
              <a:spcAft>
                <a:spcPts val="120"/>
              </a:spcAft>
            </a:pPr>
            <a:r>
              <a:rPr lang="en-US" sz="1400" dirty="0"/>
              <a:t>	load 2</a:t>
            </a:r>
          </a:p>
          <a:p>
            <a:pPr>
              <a:spcBef>
                <a:spcPts val="120"/>
              </a:spcBef>
              <a:spcAft>
                <a:spcPts val="120"/>
              </a:spcAft>
            </a:pPr>
            <a:r>
              <a:rPr lang="en-US" sz="1400" dirty="0"/>
              <a:t>}</a:t>
            </a:r>
          </a:p>
        </p:txBody>
      </p:sp>
      <p:sp>
        <p:nvSpPr>
          <p:cNvPr id="11" name="Rounded Rectangle 10"/>
          <p:cNvSpPr/>
          <p:nvPr/>
        </p:nvSpPr>
        <p:spPr>
          <a:xfrm>
            <a:off x="7992459" y="3759493"/>
            <a:ext cx="1399220" cy="2455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Diverged</a:t>
            </a:r>
            <a:endParaRPr lang="en-US" sz="1600" dirty="0">
              <a:solidFill>
                <a:schemeClr val="bg1"/>
              </a:solidFill>
            </a:endParaRPr>
          </a:p>
        </p:txBody>
      </p:sp>
      <p:sp>
        <p:nvSpPr>
          <p:cNvPr id="12" name="Rounded Rectangle 11"/>
          <p:cNvSpPr/>
          <p:nvPr/>
        </p:nvSpPr>
        <p:spPr>
          <a:xfrm>
            <a:off x="7986367" y="4221089"/>
            <a:ext cx="1399220" cy="277407"/>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Not Diverged</a:t>
            </a:r>
            <a:endParaRPr lang="en-US" sz="1600" dirty="0">
              <a:solidFill>
                <a:schemeClr val="bg1"/>
              </a:solidFill>
            </a:endParaRPr>
          </a:p>
        </p:txBody>
      </p:sp>
      <p:sp>
        <p:nvSpPr>
          <p:cNvPr id="13" name="TextBox 12"/>
          <p:cNvSpPr txBox="1"/>
          <p:nvPr/>
        </p:nvSpPr>
        <p:spPr>
          <a:xfrm>
            <a:off x="4334065" y="5280657"/>
            <a:ext cx="1800200" cy="1273234"/>
          </a:xfrm>
          <a:prstGeom prst="rect">
            <a:avLst/>
          </a:prstGeom>
          <a:noFill/>
          <a:ln w="12700">
            <a:solidFill>
              <a:schemeClr val="tx1"/>
            </a:solidFill>
          </a:ln>
        </p:spPr>
        <p:txBody>
          <a:bodyPr wrap="square" tIns="46800" rIns="0" rtlCol="0">
            <a:spAutoFit/>
          </a:bodyPr>
          <a:lstStyle/>
          <a:p>
            <a:pPr>
              <a:spcBef>
                <a:spcPts val="120"/>
              </a:spcBef>
              <a:spcAft>
                <a:spcPts val="120"/>
              </a:spcAft>
            </a:pPr>
            <a:r>
              <a:rPr lang="en-US" sz="1400" dirty="0"/>
              <a:t>while(…) {</a:t>
            </a:r>
          </a:p>
          <a:p>
            <a:pPr>
              <a:spcBef>
                <a:spcPts val="120"/>
              </a:spcBef>
              <a:spcAft>
                <a:spcPts val="120"/>
              </a:spcAft>
            </a:pPr>
            <a:r>
              <a:rPr lang="en-US" sz="1400" dirty="0"/>
              <a:t>	load 1</a:t>
            </a:r>
          </a:p>
          <a:p>
            <a:pPr>
              <a:spcBef>
                <a:spcPts val="120"/>
              </a:spcBef>
              <a:spcAft>
                <a:spcPts val="120"/>
              </a:spcAft>
            </a:pPr>
            <a:r>
              <a:rPr lang="en-US" sz="1400" dirty="0"/>
              <a:t>	…</a:t>
            </a:r>
          </a:p>
          <a:p>
            <a:pPr>
              <a:spcBef>
                <a:spcPts val="120"/>
              </a:spcBef>
              <a:spcAft>
                <a:spcPts val="120"/>
              </a:spcAft>
            </a:pPr>
            <a:r>
              <a:rPr lang="en-US" sz="1400" dirty="0"/>
              <a:t>	load 2</a:t>
            </a:r>
          </a:p>
          <a:p>
            <a:pPr>
              <a:spcBef>
                <a:spcPts val="120"/>
              </a:spcBef>
              <a:spcAft>
                <a:spcPts val="120"/>
              </a:spcAft>
            </a:pPr>
            <a:r>
              <a:rPr lang="en-US" sz="1400" dirty="0"/>
              <a:t>}</a:t>
            </a:r>
          </a:p>
        </p:txBody>
      </p:sp>
      <p:grpSp>
        <p:nvGrpSpPr>
          <p:cNvPr id="14" name="Group 13"/>
          <p:cNvGrpSpPr/>
          <p:nvPr/>
        </p:nvGrpSpPr>
        <p:grpSpPr>
          <a:xfrm>
            <a:off x="2758573" y="5321580"/>
            <a:ext cx="1550341" cy="271388"/>
            <a:chOff x="1234572" y="5321580"/>
            <a:chExt cx="1550341" cy="271388"/>
          </a:xfrm>
        </p:grpSpPr>
        <p:sp>
          <p:nvSpPr>
            <p:cNvPr id="15" name="Rectangle 14"/>
            <p:cNvSpPr/>
            <p:nvPr/>
          </p:nvSpPr>
          <p:spPr>
            <a:xfrm>
              <a:off x="1234572" y="5321580"/>
              <a:ext cx="1550341" cy="271388"/>
            </a:xfrm>
            <a:prstGeom prst="rect">
              <a:avLst/>
            </a:prstGeom>
            <a:solidFill>
              <a:srgbClr val="FFFFD1"/>
            </a:solidFill>
          </p:spPr>
          <p:style>
            <a:lnRef idx="1">
              <a:schemeClr val="accent1"/>
            </a:lnRef>
            <a:fillRef idx="3">
              <a:schemeClr val="accent1"/>
            </a:fillRef>
            <a:effectRef idx="2">
              <a:schemeClr val="accent1"/>
            </a:effectRef>
            <a:fontRef idx="minor">
              <a:schemeClr val="lt1"/>
            </a:fontRef>
          </p:style>
          <p:txBody>
            <a:bodyPr rtlCol="0" anchor="ctr"/>
            <a:lstStyle/>
            <a:p>
              <a:r>
                <a:rPr lang="en-CA" dirty="0">
                  <a:solidFill>
                    <a:schemeClr val="tx1"/>
                  </a:solidFill>
                </a:rPr>
                <a:t>Warp 0</a:t>
              </a:r>
            </a:p>
          </p:txBody>
        </p:sp>
        <p:grpSp>
          <p:nvGrpSpPr>
            <p:cNvPr id="16" name="Group 46"/>
            <p:cNvGrpSpPr/>
            <p:nvPr/>
          </p:nvGrpSpPr>
          <p:grpSpPr>
            <a:xfrm>
              <a:off x="2136841" y="5349262"/>
              <a:ext cx="576064" cy="216148"/>
              <a:chOff x="3630588" y="4311114"/>
              <a:chExt cx="576064" cy="216148"/>
            </a:xfrm>
          </p:grpSpPr>
          <p:sp>
            <p:nvSpPr>
              <p:cNvPr id="19" name="Rectangle 18"/>
              <p:cNvSpPr/>
              <p:nvPr/>
            </p:nvSpPr>
            <p:spPr>
              <a:xfrm>
                <a:off x="3630588" y="4311114"/>
                <a:ext cx="144016" cy="216024"/>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t>1</a:t>
                </a:r>
              </a:p>
            </p:txBody>
          </p:sp>
          <p:sp>
            <p:nvSpPr>
              <p:cNvPr id="20" name="Rectangle 19"/>
              <p:cNvSpPr/>
              <p:nvPr/>
            </p:nvSpPr>
            <p:spPr>
              <a:xfrm>
                <a:off x="3774604" y="4311114"/>
                <a:ext cx="144016" cy="216024"/>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t>1</a:t>
                </a:r>
              </a:p>
            </p:txBody>
          </p:sp>
          <p:sp>
            <p:nvSpPr>
              <p:cNvPr id="21" name="Rectangle 20"/>
              <p:cNvSpPr/>
              <p:nvPr/>
            </p:nvSpPr>
            <p:spPr>
              <a:xfrm>
                <a:off x="3918620" y="4311114"/>
                <a:ext cx="144016" cy="216024"/>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t>1</a:t>
                </a:r>
              </a:p>
            </p:txBody>
          </p:sp>
          <p:sp>
            <p:nvSpPr>
              <p:cNvPr id="22" name="Rectangle 21"/>
              <p:cNvSpPr/>
              <p:nvPr/>
            </p:nvSpPr>
            <p:spPr>
              <a:xfrm>
                <a:off x="4062636" y="4311238"/>
                <a:ext cx="144016" cy="216024"/>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t>1</a:t>
                </a:r>
              </a:p>
            </p:txBody>
          </p:sp>
        </p:grpSp>
        <p:sp>
          <p:nvSpPr>
            <p:cNvPr id="17" name="Rectangle 16"/>
            <p:cNvSpPr/>
            <p:nvPr/>
          </p:nvSpPr>
          <p:spPr>
            <a:xfrm>
              <a:off x="2424873" y="5349510"/>
              <a:ext cx="144016" cy="216024"/>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solidFill>
                    <a:schemeClr val="bg1"/>
                  </a:solidFill>
                </a:rPr>
                <a:t>1</a:t>
              </a:r>
            </a:p>
          </p:txBody>
        </p:sp>
        <p:sp>
          <p:nvSpPr>
            <p:cNvPr id="18" name="Rectangle 17"/>
            <p:cNvSpPr/>
            <p:nvPr/>
          </p:nvSpPr>
          <p:spPr>
            <a:xfrm>
              <a:off x="2568889" y="5349510"/>
              <a:ext cx="144016" cy="216024"/>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solidFill>
                    <a:schemeClr val="bg1"/>
                  </a:solidFill>
                </a:rPr>
                <a:t>1</a:t>
              </a:r>
            </a:p>
          </p:txBody>
        </p:sp>
      </p:grpSp>
      <p:sp>
        <p:nvSpPr>
          <p:cNvPr id="23" name="Rounded Rectangle 22"/>
          <p:cNvSpPr/>
          <p:nvPr/>
        </p:nvSpPr>
        <p:spPr>
          <a:xfrm>
            <a:off x="6721546" y="3227265"/>
            <a:ext cx="2058301" cy="266209"/>
          </a:xfrm>
          <a:prstGeom prst="round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solidFill>
                  <a:schemeClr val="tx1"/>
                </a:solidFill>
              </a:rPr>
              <a:t>Loop with locality</a:t>
            </a:r>
          </a:p>
        </p:txBody>
      </p:sp>
      <p:sp>
        <p:nvSpPr>
          <p:cNvPr id="24" name="Rounded Rectangle 23"/>
          <p:cNvSpPr/>
          <p:nvPr/>
        </p:nvSpPr>
        <p:spPr>
          <a:xfrm>
            <a:off x="4209599" y="5011046"/>
            <a:ext cx="2058301" cy="266209"/>
          </a:xfrm>
          <a:prstGeom prst="roundRect">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CA" dirty="0">
                <a:solidFill>
                  <a:schemeClr val="tx1"/>
                </a:solidFill>
              </a:rPr>
              <a:t>Loop with locality</a:t>
            </a:r>
          </a:p>
        </p:txBody>
      </p:sp>
      <p:sp>
        <p:nvSpPr>
          <p:cNvPr id="25" name="Rounded Rectangle 24"/>
          <p:cNvSpPr/>
          <p:nvPr/>
        </p:nvSpPr>
        <p:spPr>
          <a:xfrm>
            <a:off x="5434655" y="5545259"/>
            <a:ext cx="1399220" cy="245571"/>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Diverged</a:t>
            </a:r>
            <a:endParaRPr lang="en-US" sz="1600" dirty="0">
              <a:solidFill>
                <a:schemeClr val="bg1"/>
              </a:solidFill>
            </a:endParaRPr>
          </a:p>
        </p:txBody>
      </p:sp>
      <p:sp>
        <p:nvSpPr>
          <p:cNvPr id="26" name="Rounded Rectangle 25"/>
          <p:cNvSpPr/>
          <p:nvPr/>
        </p:nvSpPr>
        <p:spPr>
          <a:xfrm>
            <a:off x="5434655" y="6021289"/>
            <a:ext cx="1399220" cy="277407"/>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Not Diverged</a:t>
            </a:r>
            <a:endParaRPr lang="en-US" sz="1600" dirty="0">
              <a:solidFill>
                <a:schemeClr val="bg1"/>
              </a:solidFill>
            </a:endParaRPr>
          </a:p>
        </p:txBody>
      </p:sp>
      <p:sp>
        <p:nvSpPr>
          <p:cNvPr id="27" name="TextBox 26"/>
          <p:cNvSpPr txBox="1"/>
          <p:nvPr/>
        </p:nvSpPr>
        <p:spPr>
          <a:xfrm>
            <a:off x="7026032" y="5483377"/>
            <a:ext cx="1440160" cy="369332"/>
          </a:xfrm>
          <a:prstGeom prst="rect">
            <a:avLst/>
          </a:prstGeom>
          <a:noFill/>
        </p:spPr>
        <p:txBody>
          <a:bodyPr wrap="square" rtlCol="0">
            <a:spAutoFit/>
          </a:bodyPr>
          <a:lstStyle/>
          <a:p>
            <a:r>
              <a:rPr lang="en-CA" dirty="0"/>
              <a:t>4 accesses</a:t>
            </a:r>
          </a:p>
        </p:txBody>
      </p:sp>
      <p:sp>
        <p:nvSpPr>
          <p:cNvPr id="28" name="TextBox 27"/>
          <p:cNvSpPr txBox="1"/>
          <p:nvPr/>
        </p:nvSpPr>
        <p:spPr>
          <a:xfrm>
            <a:off x="7026032" y="5989757"/>
            <a:ext cx="1440160" cy="369332"/>
          </a:xfrm>
          <a:prstGeom prst="rect">
            <a:avLst/>
          </a:prstGeom>
          <a:noFill/>
        </p:spPr>
        <p:txBody>
          <a:bodyPr wrap="square" rtlCol="0">
            <a:spAutoFit/>
          </a:bodyPr>
          <a:lstStyle/>
          <a:p>
            <a:r>
              <a:rPr lang="en-CA" dirty="0"/>
              <a:t>1 access</a:t>
            </a:r>
          </a:p>
        </p:txBody>
      </p:sp>
      <p:sp>
        <p:nvSpPr>
          <p:cNvPr id="29" name="Oval 28"/>
          <p:cNvSpPr/>
          <p:nvPr/>
        </p:nvSpPr>
        <p:spPr>
          <a:xfrm>
            <a:off x="3359697" y="5102447"/>
            <a:ext cx="1080120" cy="688382"/>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30" name="TextBox 29"/>
          <p:cNvSpPr txBox="1"/>
          <p:nvPr/>
        </p:nvSpPr>
        <p:spPr>
          <a:xfrm>
            <a:off x="7608756" y="5776238"/>
            <a:ext cx="274712" cy="369332"/>
          </a:xfrm>
          <a:prstGeom prst="rect">
            <a:avLst/>
          </a:prstGeom>
          <a:noFill/>
        </p:spPr>
        <p:txBody>
          <a:bodyPr wrap="square" rtlCol="0">
            <a:spAutoFit/>
          </a:bodyPr>
          <a:lstStyle/>
          <a:p>
            <a:r>
              <a:rPr lang="en-CA" b="1" dirty="0"/>
              <a:t>+</a:t>
            </a:r>
          </a:p>
        </p:txBody>
      </p:sp>
      <p:sp>
        <p:nvSpPr>
          <p:cNvPr id="31" name="Rounded Rectangle 30"/>
          <p:cNvSpPr/>
          <p:nvPr/>
        </p:nvSpPr>
        <p:spPr>
          <a:xfrm>
            <a:off x="8638023" y="5614820"/>
            <a:ext cx="1440160" cy="982532"/>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Warp 0’s Footprint</a:t>
            </a:r>
          </a:p>
          <a:p>
            <a:pPr algn="ctr">
              <a:spcBef>
                <a:spcPts val="120"/>
              </a:spcBef>
              <a:spcAft>
                <a:spcPts val="120"/>
              </a:spcAft>
            </a:pPr>
            <a:r>
              <a:rPr lang="en-US" sz="1600" b="1" dirty="0">
                <a:solidFill>
                  <a:schemeClr val="bg1"/>
                </a:solidFill>
              </a:rPr>
              <a:t>= 5 cache lines</a:t>
            </a:r>
          </a:p>
        </p:txBody>
      </p:sp>
      <p:sp>
        <p:nvSpPr>
          <p:cNvPr id="32" name="Slide Number Placeholder 31"/>
          <p:cNvSpPr>
            <a:spLocks noGrp="1"/>
          </p:cNvSpPr>
          <p:nvPr>
            <p:ph type="sldNum" sz="quarter" idx="12"/>
          </p:nvPr>
        </p:nvSpPr>
        <p:spPr/>
        <p:txBody>
          <a:bodyPr/>
          <a:lstStyle/>
          <a:p>
            <a:fld id="{F23EC47D-D5CA-A042-A8D0-C217E3EA6E2F}" type="slidenum">
              <a:rPr lang="en-US" smtClean="0"/>
              <a:t>45</a:t>
            </a:fld>
            <a:endParaRPr lang="en-US"/>
          </a:p>
        </p:txBody>
      </p:sp>
    </p:spTree>
    <p:extLst>
      <p:ext uri="{BB962C8B-B14F-4D97-AF65-F5344CB8AC3E}">
        <p14:creationId xmlns:p14="http://schemas.microsoft.com/office/powerpoint/2010/main" val="73041578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P spid="9" grpId="0" animBg="1"/>
      <p:bldP spid="10" grpId="0" animBg="1"/>
      <p:bldP spid="11" grpId="0" animBg="1"/>
      <p:bldP spid="12" grpId="0" animBg="1"/>
      <p:bldP spid="13" grpId="0" animBg="1"/>
      <p:bldP spid="23" grpId="0" animBg="1"/>
      <p:bldP spid="24" grpId="0" animBg="1"/>
      <p:bldP spid="25" grpId="0" animBg="1"/>
      <p:bldP spid="26" grpId="0" animBg="1"/>
      <p:bldP spid="27" grpId="0"/>
      <p:bldP spid="28" grpId="0"/>
      <p:bldP spid="29" grpId="0" animBg="1"/>
      <p:bldP spid="30" grpId="0"/>
      <p:bldP spid="3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56129" y="976169"/>
            <a:ext cx="4351718" cy="4417684"/>
          </a:xfrm>
          <a:prstGeom prst="rect">
            <a:avLst/>
          </a:prstGeom>
          <a:noFill/>
          <a:ln w="12700">
            <a:solidFill>
              <a:schemeClr val="tx1"/>
            </a:solidFill>
          </a:ln>
        </p:spPr>
        <p:txBody>
          <a:bodyPr wrap="square" tIns="46800" rIns="0" rtlCol="0">
            <a:spAutoFit/>
          </a:bodyPr>
          <a:lstStyle/>
          <a:p>
            <a:pPr>
              <a:spcBef>
                <a:spcPts val="120"/>
              </a:spcBef>
              <a:spcAft>
                <a:spcPts val="120"/>
              </a:spcAft>
            </a:pPr>
            <a:r>
              <a:rPr lang="en-US" sz="1600" dirty="0" err="1"/>
              <a:t>int</a:t>
            </a:r>
            <a:r>
              <a:rPr lang="en-US" sz="1600" dirty="0"/>
              <a:t> C[]={0,64,96,128,160,160,192,224,256};</a:t>
            </a:r>
          </a:p>
          <a:p>
            <a:pPr>
              <a:spcBef>
                <a:spcPts val="120"/>
              </a:spcBef>
              <a:spcAft>
                <a:spcPts val="120"/>
              </a:spcAft>
            </a:pPr>
            <a:r>
              <a:rPr lang="en-US" sz="1600" dirty="0"/>
              <a:t>void </a:t>
            </a:r>
            <a:r>
              <a:rPr lang="en-US" sz="1600" dirty="0" err="1"/>
              <a:t>sum_row_csr</a:t>
            </a:r>
            <a:r>
              <a:rPr lang="en-US" sz="1600" dirty="0"/>
              <a:t>(float* A, …)  {</a:t>
            </a:r>
          </a:p>
          <a:p>
            <a:pPr>
              <a:spcBef>
                <a:spcPts val="120"/>
              </a:spcBef>
              <a:spcAft>
                <a:spcPts val="120"/>
              </a:spcAft>
            </a:pPr>
            <a:r>
              <a:rPr lang="en-US" sz="1600" dirty="0"/>
              <a:t>    float sum = 0;</a:t>
            </a:r>
          </a:p>
          <a:p>
            <a:pPr>
              <a:spcBef>
                <a:spcPts val="120"/>
              </a:spcBef>
              <a:spcAft>
                <a:spcPts val="120"/>
              </a:spcAft>
            </a:pPr>
            <a:r>
              <a:rPr lang="en-US" sz="1600" dirty="0"/>
              <a:t>    </a:t>
            </a:r>
            <a:r>
              <a:rPr lang="en-US" sz="1600" dirty="0" err="1"/>
              <a:t>int</a:t>
            </a:r>
            <a:r>
              <a:rPr lang="en-US" sz="1600" dirty="0"/>
              <a:t> </a:t>
            </a:r>
            <a:r>
              <a:rPr lang="en-US" sz="1600" dirty="0" err="1"/>
              <a:t>i</a:t>
            </a:r>
            <a:r>
              <a:rPr lang="en-US" sz="1600" dirty="0"/>
              <a:t> =C[</a:t>
            </a:r>
            <a:r>
              <a:rPr lang="en-US" sz="1600" dirty="0" err="1"/>
              <a:t>tid</a:t>
            </a:r>
            <a:r>
              <a:rPr lang="en-US" sz="1600" dirty="0"/>
              <a:t>];</a:t>
            </a:r>
          </a:p>
          <a:p>
            <a:pPr>
              <a:spcBef>
                <a:spcPts val="120"/>
              </a:spcBef>
              <a:spcAft>
                <a:spcPts val="120"/>
              </a:spcAft>
            </a:pPr>
            <a:endParaRPr lang="en-US" sz="1600" dirty="0"/>
          </a:p>
          <a:p>
            <a:pPr>
              <a:spcBef>
                <a:spcPts val="120"/>
              </a:spcBef>
              <a:spcAft>
                <a:spcPts val="120"/>
              </a:spcAft>
            </a:pPr>
            <a:endParaRPr lang="en-US" sz="1600" dirty="0"/>
          </a:p>
          <a:p>
            <a:pPr>
              <a:spcBef>
                <a:spcPts val="120"/>
              </a:spcBef>
              <a:spcAft>
                <a:spcPts val="120"/>
              </a:spcAft>
            </a:pPr>
            <a:endParaRPr lang="en-US" sz="1600" b="1" dirty="0"/>
          </a:p>
          <a:p>
            <a:pPr>
              <a:spcBef>
                <a:spcPts val="120"/>
              </a:spcBef>
              <a:spcAft>
                <a:spcPts val="120"/>
              </a:spcAft>
            </a:pPr>
            <a:r>
              <a:rPr lang="en-US" sz="1600" b="1" dirty="0"/>
              <a:t>    while(</a:t>
            </a:r>
            <a:r>
              <a:rPr lang="en-US" sz="1600" b="1" dirty="0" err="1"/>
              <a:t>i</a:t>
            </a:r>
            <a:r>
              <a:rPr lang="en-US" sz="1600" b="1" dirty="0"/>
              <a:t> &lt; C[tid+1]) </a:t>
            </a:r>
            <a:r>
              <a:rPr lang="en-US" sz="1600" dirty="0"/>
              <a:t>{</a:t>
            </a:r>
          </a:p>
          <a:p>
            <a:pPr>
              <a:spcBef>
                <a:spcPts val="120"/>
              </a:spcBef>
              <a:spcAft>
                <a:spcPts val="120"/>
              </a:spcAft>
            </a:pPr>
            <a:endParaRPr lang="en-US" sz="1600" dirty="0"/>
          </a:p>
          <a:p>
            <a:pPr>
              <a:spcBef>
                <a:spcPts val="120"/>
              </a:spcBef>
              <a:spcAft>
                <a:spcPts val="120"/>
              </a:spcAft>
            </a:pPr>
            <a:r>
              <a:rPr lang="en-US" sz="1600" dirty="0"/>
              <a:t>        sum  += </a:t>
            </a:r>
            <a:r>
              <a:rPr lang="en-US" sz="1600" b="1" dirty="0"/>
              <a:t>A[ </a:t>
            </a:r>
            <a:r>
              <a:rPr lang="en-US" sz="1600" b="1" dirty="0" err="1"/>
              <a:t>i</a:t>
            </a:r>
            <a:r>
              <a:rPr lang="en-US" sz="1600" b="1" dirty="0"/>
              <a:t> ]</a:t>
            </a:r>
            <a:r>
              <a:rPr lang="en-US" sz="1600" dirty="0"/>
              <a:t>;</a:t>
            </a:r>
            <a:r>
              <a:rPr lang="en-US" sz="1600" b="1" dirty="0"/>
              <a:t> </a:t>
            </a:r>
          </a:p>
          <a:p>
            <a:pPr>
              <a:spcBef>
                <a:spcPts val="120"/>
              </a:spcBef>
              <a:spcAft>
                <a:spcPts val="120"/>
              </a:spcAft>
            </a:pPr>
            <a:endParaRPr lang="en-US" sz="1600" b="1" dirty="0"/>
          </a:p>
          <a:p>
            <a:pPr>
              <a:spcBef>
                <a:spcPts val="120"/>
              </a:spcBef>
              <a:spcAft>
                <a:spcPts val="120"/>
              </a:spcAft>
            </a:pPr>
            <a:endParaRPr lang="en-US" sz="1600" b="1" dirty="0"/>
          </a:p>
          <a:p>
            <a:pPr>
              <a:spcBef>
                <a:spcPts val="120"/>
              </a:spcBef>
              <a:spcAft>
                <a:spcPts val="120"/>
              </a:spcAft>
            </a:pPr>
            <a:r>
              <a:rPr lang="en-US" sz="1600" b="1" dirty="0"/>
              <a:t>        </a:t>
            </a:r>
            <a:r>
              <a:rPr lang="en-US" sz="1600" dirty="0"/>
              <a:t>++</a:t>
            </a:r>
            <a:r>
              <a:rPr lang="en-US" sz="1600" dirty="0" err="1"/>
              <a:t>i</a:t>
            </a:r>
            <a:r>
              <a:rPr lang="en-US" sz="1600" dirty="0"/>
              <a:t>;</a:t>
            </a:r>
          </a:p>
          <a:p>
            <a:pPr>
              <a:spcBef>
                <a:spcPts val="120"/>
              </a:spcBef>
              <a:spcAft>
                <a:spcPts val="120"/>
              </a:spcAft>
            </a:pPr>
            <a:endParaRPr lang="en-US" sz="1600" b="1" dirty="0"/>
          </a:p>
          <a:p>
            <a:pPr>
              <a:spcBef>
                <a:spcPts val="120"/>
              </a:spcBef>
              <a:spcAft>
                <a:spcPts val="120"/>
              </a:spcAft>
            </a:pPr>
            <a:r>
              <a:rPr lang="en-US" sz="1600" dirty="0"/>
              <a:t>      }</a:t>
            </a:r>
          </a:p>
          <a:p>
            <a:pPr>
              <a:spcBef>
                <a:spcPts val="120"/>
              </a:spcBef>
              <a:spcAft>
                <a:spcPts val="120"/>
              </a:spcAft>
            </a:pPr>
            <a:r>
              <a:rPr lang="en-US" sz="1600" dirty="0"/>
              <a:t>…</a:t>
            </a:r>
          </a:p>
        </p:txBody>
      </p:sp>
      <p:sp>
        <p:nvSpPr>
          <p:cNvPr id="5" name="TextBox 4"/>
          <p:cNvSpPr txBox="1"/>
          <p:nvPr/>
        </p:nvSpPr>
        <p:spPr>
          <a:xfrm>
            <a:off x="6256131" y="637615"/>
            <a:ext cx="4351716" cy="338554"/>
          </a:xfrm>
          <a:prstGeom prst="rect">
            <a:avLst/>
          </a:prstGeom>
          <a:noFill/>
          <a:ln w="12700">
            <a:solidFill>
              <a:schemeClr val="tx1"/>
            </a:solidFill>
          </a:ln>
        </p:spPr>
        <p:txBody>
          <a:bodyPr wrap="square" rtlCol="0">
            <a:spAutoFit/>
          </a:bodyPr>
          <a:lstStyle/>
          <a:p>
            <a:r>
              <a:rPr lang="en-US" sz="1600" b="1" dirty="0"/>
              <a:t>Example Compressed Sparse Row Kernel</a:t>
            </a:r>
          </a:p>
        </p:txBody>
      </p:sp>
      <p:cxnSp>
        <p:nvCxnSpPr>
          <p:cNvPr id="6" name="Straight Connector 5"/>
          <p:cNvCxnSpPr/>
          <p:nvPr/>
        </p:nvCxnSpPr>
        <p:spPr>
          <a:xfrm flipH="1" flipV="1">
            <a:off x="4726845" y="766977"/>
            <a:ext cx="5528" cy="604640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1606847" y="4733305"/>
            <a:ext cx="4643998" cy="338554"/>
            <a:chOff x="82847" y="4733305"/>
            <a:chExt cx="4643998" cy="338554"/>
          </a:xfrm>
        </p:grpSpPr>
        <p:cxnSp>
          <p:nvCxnSpPr>
            <p:cNvPr id="8" name="Straight Arrow Connector 7"/>
            <p:cNvCxnSpPr/>
            <p:nvPr/>
          </p:nvCxnSpPr>
          <p:spPr>
            <a:xfrm>
              <a:off x="82847" y="4764921"/>
              <a:ext cx="4572002"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9" name="Group 13"/>
            <p:cNvGrpSpPr/>
            <p:nvPr/>
          </p:nvGrpSpPr>
          <p:grpSpPr>
            <a:xfrm>
              <a:off x="82848" y="4733305"/>
              <a:ext cx="4643997" cy="338554"/>
              <a:chOff x="82848" y="4733305"/>
              <a:chExt cx="4643997" cy="338554"/>
            </a:xfrm>
          </p:grpSpPr>
          <p:sp>
            <p:nvSpPr>
              <p:cNvPr id="10" name="TextBox 9"/>
              <p:cNvSpPr txBox="1"/>
              <p:nvPr/>
            </p:nvSpPr>
            <p:spPr>
              <a:xfrm>
                <a:off x="1697242" y="4733305"/>
                <a:ext cx="1547377" cy="338554"/>
              </a:xfrm>
              <a:prstGeom prst="rect">
                <a:avLst/>
              </a:prstGeom>
              <a:noFill/>
            </p:spPr>
            <p:txBody>
              <a:bodyPr wrap="square" rtlCol="0">
                <a:spAutoFit/>
              </a:bodyPr>
              <a:lstStyle/>
              <a:p>
                <a:pPr algn="ctr"/>
                <a:r>
                  <a:rPr lang="en-US" sz="1600" b="1" dirty="0"/>
                  <a:t>Time</a:t>
                </a:r>
                <a:r>
                  <a:rPr lang="en-US" sz="1600" b="1" baseline="-25000" dirty="0"/>
                  <a:t>1</a:t>
                </a:r>
              </a:p>
            </p:txBody>
          </p:sp>
          <p:sp>
            <p:nvSpPr>
              <p:cNvPr id="11" name="TextBox 10"/>
              <p:cNvSpPr txBox="1"/>
              <p:nvPr/>
            </p:nvSpPr>
            <p:spPr>
              <a:xfrm>
                <a:off x="82848" y="4733305"/>
                <a:ext cx="1544770" cy="338554"/>
              </a:xfrm>
              <a:prstGeom prst="rect">
                <a:avLst/>
              </a:prstGeom>
              <a:noFill/>
            </p:spPr>
            <p:txBody>
              <a:bodyPr wrap="square" rtlCol="0">
                <a:spAutoFit/>
              </a:bodyPr>
              <a:lstStyle/>
              <a:p>
                <a:pPr algn="ctr"/>
                <a:r>
                  <a:rPr lang="en-US" sz="1600" b="1" dirty="0"/>
                  <a:t>Time</a:t>
                </a:r>
                <a:r>
                  <a:rPr lang="en-US" sz="1600" b="1" baseline="-25000" dirty="0"/>
                  <a:t>0</a:t>
                </a:r>
              </a:p>
            </p:txBody>
          </p:sp>
          <p:sp>
            <p:nvSpPr>
              <p:cNvPr id="12" name="TextBox 11"/>
              <p:cNvSpPr txBox="1"/>
              <p:nvPr/>
            </p:nvSpPr>
            <p:spPr>
              <a:xfrm>
                <a:off x="3208373" y="4733305"/>
                <a:ext cx="1518472" cy="338554"/>
              </a:xfrm>
              <a:prstGeom prst="rect">
                <a:avLst/>
              </a:prstGeom>
              <a:noFill/>
            </p:spPr>
            <p:txBody>
              <a:bodyPr wrap="square" rtlCol="0">
                <a:spAutoFit/>
              </a:bodyPr>
              <a:lstStyle/>
              <a:p>
                <a:pPr algn="ctr"/>
                <a:r>
                  <a:rPr lang="en-US" sz="1600" b="1" dirty="0"/>
                  <a:t>Time</a:t>
                </a:r>
                <a:r>
                  <a:rPr lang="en-US" sz="1600" b="1" baseline="-25000" dirty="0"/>
                  <a:t>2</a:t>
                </a:r>
              </a:p>
            </p:txBody>
          </p:sp>
        </p:grpSp>
      </p:grpSp>
      <p:cxnSp>
        <p:nvCxnSpPr>
          <p:cNvPr id="13" name="Straight Connector 12"/>
          <p:cNvCxnSpPr/>
          <p:nvPr/>
        </p:nvCxnSpPr>
        <p:spPr>
          <a:xfrm flipH="1" flipV="1">
            <a:off x="3166398" y="766977"/>
            <a:ext cx="26278" cy="6046401"/>
          </a:xfrm>
          <a:prstGeom prst="line">
            <a:avLst/>
          </a:prstGeom>
          <a:ln w="1905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904021" y="705279"/>
            <a:ext cx="1032465" cy="165176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en-US" sz="1600" b="1" dirty="0">
                <a:solidFill>
                  <a:schemeClr val="tx1"/>
                </a:solidFill>
              </a:rPr>
              <a:t>Cache </a:t>
            </a:r>
          </a:p>
        </p:txBody>
      </p:sp>
      <p:grpSp>
        <p:nvGrpSpPr>
          <p:cNvPr id="15" name="Group 14"/>
          <p:cNvGrpSpPr/>
          <p:nvPr/>
        </p:nvGrpSpPr>
        <p:grpSpPr>
          <a:xfrm>
            <a:off x="2059852" y="978277"/>
            <a:ext cx="723065" cy="1286302"/>
            <a:chOff x="535851" y="978277"/>
            <a:chExt cx="723065" cy="1286302"/>
          </a:xfrm>
        </p:grpSpPr>
        <p:sp>
          <p:nvSpPr>
            <p:cNvPr id="16" name="Rectangle 15"/>
            <p:cNvSpPr/>
            <p:nvPr/>
          </p:nvSpPr>
          <p:spPr>
            <a:xfrm>
              <a:off x="535969" y="978277"/>
              <a:ext cx="720565" cy="288531"/>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tx1"/>
                  </a:solidFill>
                </a:rPr>
                <a:t>A[0]</a:t>
              </a:r>
            </a:p>
          </p:txBody>
        </p:sp>
        <p:sp>
          <p:nvSpPr>
            <p:cNvPr id="17" name="Rectangle 16"/>
            <p:cNvSpPr/>
            <p:nvPr/>
          </p:nvSpPr>
          <p:spPr>
            <a:xfrm>
              <a:off x="535851" y="1307244"/>
              <a:ext cx="720566" cy="288531"/>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tx1"/>
                  </a:solidFill>
                </a:rPr>
                <a:t>A[64]</a:t>
              </a:r>
            </a:p>
          </p:txBody>
        </p:sp>
        <p:sp>
          <p:nvSpPr>
            <p:cNvPr id="18" name="Rectangle 17"/>
            <p:cNvSpPr/>
            <p:nvPr/>
          </p:nvSpPr>
          <p:spPr>
            <a:xfrm>
              <a:off x="535969" y="1634083"/>
              <a:ext cx="722946" cy="288531"/>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tx1"/>
                  </a:solidFill>
                </a:rPr>
                <a:t>A[96]</a:t>
              </a:r>
            </a:p>
          </p:txBody>
        </p:sp>
        <p:sp>
          <p:nvSpPr>
            <p:cNvPr id="19" name="Rectangle 18"/>
            <p:cNvSpPr/>
            <p:nvPr/>
          </p:nvSpPr>
          <p:spPr>
            <a:xfrm>
              <a:off x="535969" y="1976048"/>
              <a:ext cx="722947" cy="288531"/>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tx1"/>
                  </a:solidFill>
                </a:rPr>
                <a:t>A[128]</a:t>
              </a:r>
            </a:p>
          </p:txBody>
        </p:sp>
      </p:grpSp>
      <p:sp>
        <p:nvSpPr>
          <p:cNvPr id="20" name="Rectangle 19"/>
          <p:cNvSpPr/>
          <p:nvPr/>
        </p:nvSpPr>
        <p:spPr>
          <a:xfrm>
            <a:off x="3376616" y="705065"/>
            <a:ext cx="1032465" cy="165176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en-US" sz="1600" b="1" dirty="0">
                <a:solidFill>
                  <a:schemeClr val="tx1"/>
                </a:solidFill>
              </a:rPr>
              <a:t>Cache </a:t>
            </a:r>
          </a:p>
        </p:txBody>
      </p:sp>
      <p:grpSp>
        <p:nvGrpSpPr>
          <p:cNvPr id="21" name="Group 20"/>
          <p:cNvGrpSpPr/>
          <p:nvPr/>
        </p:nvGrpSpPr>
        <p:grpSpPr>
          <a:xfrm>
            <a:off x="3532447" y="978063"/>
            <a:ext cx="723065" cy="1286302"/>
            <a:chOff x="2008446" y="978063"/>
            <a:chExt cx="723065" cy="1286302"/>
          </a:xfrm>
        </p:grpSpPr>
        <p:grpSp>
          <p:nvGrpSpPr>
            <p:cNvPr id="22" name="Group 29"/>
            <p:cNvGrpSpPr/>
            <p:nvPr/>
          </p:nvGrpSpPr>
          <p:grpSpPr>
            <a:xfrm>
              <a:off x="2008446" y="978063"/>
              <a:ext cx="723064" cy="944337"/>
              <a:chOff x="2008446" y="978063"/>
              <a:chExt cx="723064" cy="944337"/>
            </a:xfrm>
          </p:grpSpPr>
          <p:sp>
            <p:nvSpPr>
              <p:cNvPr id="24" name="Rectangle 23"/>
              <p:cNvSpPr/>
              <p:nvPr/>
            </p:nvSpPr>
            <p:spPr>
              <a:xfrm>
                <a:off x="2008564" y="978063"/>
                <a:ext cx="720565" cy="288531"/>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tx1"/>
                    </a:solidFill>
                  </a:rPr>
                  <a:t>A[0]</a:t>
                </a:r>
              </a:p>
            </p:txBody>
          </p:sp>
          <p:sp>
            <p:nvSpPr>
              <p:cNvPr id="25" name="Rectangle 24"/>
              <p:cNvSpPr/>
              <p:nvPr/>
            </p:nvSpPr>
            <p:spPr>
              <a:xfrm>
                <a:off x="2008446" y="1307030"/>
                <a:ext cx="720566" cy="288531"/>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tx1"/>
                    </a:solidFill>
                  </a:rPr>
                  <a:t>A[64]</a:t>
                </a:r>
              </a:p>
            </p:txBody>
          </p:sp>
          <p:sp>
            <p:nvSpPr>
              <p:cNvPr id="26" name="Rectangle 25"/>
              <p:cNvSpPr/>
              <p:nvPr/>
            </p:nvSpPr>
            <p:spPr>
              <a:xfrm>
                <a:off x="2008564" y="1633869"/>
                <a:ext cx="722946" cy="288531"/>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tx1"/>
                    </a:solidFill>
                  </a:rPr>
                  <a:t>A[96]</a:t>
                </a:r>
              </a:p>
            </p:txBody>
          </p:sp>
        </p:grpSp>
        <p:sp>
          <p:nvSpPr>
            <p:cNvPr id="23" name="Rectangle 22"/>
            <p:cNvSpPr/>
            <p:nvPr/>
          </p:nvSpPr>
          <p:spPr>
            <a:xfrm>
              <a:off x="2008564" y="1975834"/>
              <a:ext cx="722947" cy="288531"/>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tx1"/>
                  </a:solidFill>
                </a:rPr>
                <a:t>A[128]</a:t>
              </a:r>
            </a:p>
          </p:txBody>
        </p:sp>
      </p:grpSp>
      <p:sp>
        <p:nvSpPr>
          <p:cNvPr id="27" name="Rectangle 26"/>
          <p:cNvSpPr/>
          <p:nvPr/>
        </p:nvSpPr>
        <p:spPr>
          <a:xfrm>
            <a:off x="4975377" y="694966"/>
            <a:ext cx="1032465" cy="165176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en-US" sz="1600" b="1" dirty="0">
                <a:solidFill>
                  <a:schemeClr val="tx1"/>
                </a:solidFill>
              </a:rPr>
              <a:t>Cache </a:t>
            </a:r>
          </a:p>
        </p:txBody>
      </p:sp>
      <p:sp>
        <p:nvSpPr>
          <p:cNvPr id="28" name="Rectangle 27"/>
          <p:cNvSpPr/>
          <p:nvPr/>
        </p:nvSpPr>
        <p:spPr>
          <a:xfrm>
            <a:off x="5131326" y="967965"/>
            <a:ext cx="720565" cy="288531"/>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tx1"/>
                </a:solidFill>
              </a:rPr>
              <a:t>A[32]</a:t>
            </a:r>
          </a:p>
        </p:txBody>
      </p:sp>
      <p:grpSp>
        <p:nvGrpSpPr>
          <p:cNvPr id="29" name="Group 28"/>
          <p:cNvGrpSpPr/>
          <p:nvPr/>
        </p:nvGrpSpPr>
        <p:grpSpPr>
          <a:xfrm>
            <a:off x="5131208" y="1296932"/>
            <a:ext cx="723065" cy="957335"/>
            <a:chOff x="3607207" y="1296931"/>
            <a:chExt cx="723065" cy="957335"/>
          </a:xfrm>
        </p:grpSpPr>
        <p:sp>
          <p:nvSpPr>
            <p:cNvPr id="30" name="Rectangle 29"/>
            <p:cNvSpPr/>
            <p:nvPr/>
          </p:nvSpPr>
          <p:spPr>
            <a:xfrm>
              <a:off x="3607207" y="1296931"/>
              <a:ext cx="720566" cy="288531"/>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A[160]</a:t>
              </a:r>
            </a:p>
          </p:txBody>
        </p:sp>
        <p:sp>
          <p:nvSpPr>
            <p:cNvPr id="31" name="Rectangle 30"/>
            <p:cNvSpPr/>
            <p:nvPr/>
          </p:nvSpPr>
          <p:spPr>
            <a:xfrm>
              <a:off x="3607325" y="1623770"/>
              <a:ext cx="722946" cy="288531"/>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A[192]</a:t>
              </a:r>
            </a:p>
          </p:txBody>
        </p:sp>
        <p:sp>
          <p:nvSpPr>
            <p:cNvPr id="32" name="Rectangle 31"/>
            <p:cNvSpPr/>
            <p:nvPr/>
          </p:nvSpPr>
          <p:spPr>
            <a:xfrm>
              <a:off x="3607325" y="1965735"/>
              <a:ext cx="722947" cy="288531"/>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A[224]</a:t>
              </a:r>
            </a:p>
          </p:txBody>
        </p:sp>
      </p:grpSp>
      <p:grpSp>
        <p:nvGrpSpPr>
          <p:cNvPr id="33" name="Group 32"/>
          <p:cNvGrpSpPr/>
          <p:nvPr/>
        </p:nvGrpSpPr>
        <p:grpSpPr>
          <a:xfrm>
            <a:off x="1705525" y="4019520"/>
            <a:ext cx="1441717" cy="606829"/>
            <a:chOff x="1739227" y="5024352"/>
            <a:chExt cx="1441717" cy="606829"/>
          </a:xfrm>
        </p:grpSpPr>
        <p:sp>
          <p:nvSpPr>
            <p:cNvPr id="34" name="Rectangle 33"/>
            <p:cNvSpPr/>
            <p:nvPr/>
          </p:nvSpPr>
          <p:spPr>
            <a:xfrm>
              <a:off x="1739227" y="5024352"/>
              <a:ext cx="1441717" cy="330012"/>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t" anchorCtr="0"/>
            <a:lstStyle/>
            <a:p>
              <a:r>
                <a:rPr lang="en-US" sz="1400" b="1" dirty="0">
                  <a:solidFill>
                    <a:schemeClr val="tx1"/>
                  </a:solidFill>
                </a:rPr>
                <a:t>Warp</a:t>
              </a:r>
              <a:r>
                <a:rPr lang="en-US" sz="1400" b="1" baseline="-25000" dirty="0">
                  <a:solidFill>
                    <a:schemeClr val="tx1"/>
                  </a:solidFill>
                </a:rPr>
                <a:t>0</a:t>
              </a:r>
            </a:p>
          </p:txBody>
        </p:sp>
        <p:sp>
          <p:nvSpPr>
            <p:cNvPr id="35" name="Rectangle 34"/>
            <p:cNvSpPr/>
            <p:nvPr/>
          </p:nvSpPr>
          <p:spPr>
            <a:xfrm>
              <a:off x="2472432" y="5024352"/>
              <a:ext cx="175565" cy="330012"/>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chemeClr val="bg1"/>
                  </a:solidFill>
                </a:rPr>
                <a:t>1</a:t>
              </a:r>
            </a:p>
          </p:txBody>
        </p:sp>
        <p:sp>
          <p:nvSpPr>
            <p:cNvPr id="36" name="Rectangle 35"/>
            <p:cNvSpPr/>
            <p:nvPr/>
          </p:nvSpPr>
          <p:spPr>
            <a:xfrm>
              <a:off x="2653945" y="5024352"/>
              <a:ext cx="175565" cy="330012"/>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chemeClr val="bg1"/>
                  </a:solidFill>
                </a:rPr>
                <a:t>1</a:t>
              </a:r>
              <a:endParaRPr lang="en-US" sz="1400" b="1" baseline="-25000" dirty="0">
                <a:solidFill>
                  <a:schemeClr val="bg1"/>
                </a:solidFill>
              </a:endParaRPr>
            </a:p>
          </p:txBody>
        </p:sp>
        <p:sp>
          <p:nvSpPr>
            <p:cNvPr id="37" name="Rectangle 36"/>
            <p:cNvSpPr/>
            <p:nvPr/>
          </p:nvSpPr>
          <p:spPr>
            <a:xfrm>
              <a:off x="2829512" y="5024352"/>
              <a:ext cx="175565" cy="330012"/>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chemeClr val="bg1"/>
                  </a:solidFill>
                </a:rPr>
                <a:t>1</a:t>
              </a:r>
              <a:endParaRPr lang="en-US" sz="1400" b="1" baseline="-25000" dirty="0">
                <a:solidFill>
                  <a:schemeClr val="bg1"/>
                </a:solidFill>
              </a:endParaRPr>
            </a:p>
          </p:txBody>
        </p:sp>
        <p:sp>
          <p:nvSpPr>
            <p:cNvPr id="38" name="Rectangle 37"/>
            <p:cNvSpPr/>
            <p:nvPr/>
          </p:nvSpPr>
          <p:spPr>
            <a:xfrm>
              <a:off x="3005077" y="5024352"/>
              <a:ext cx="175565" cy="330012"/>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chemeClr val="bg1"/>
                  </a:solidFill>
                </a:rPr>
                <a:t>1</a:t>
              </a:r>
              <a:endParaRPr lang="en-US" sz="1400" b="1" baseline="-25000" dirty="0">
                <a:solidFill>
                  <a:schemeClr val="bg1"/>
                </a:solidFill>
              </a:endParaRPr>
            </a:p>
          </p:txBody>
        </p:sp>
        <p:sp>
          <p:nvSpPr>
            <p:cNvPr id="39" name="Rectangle 38"/>
            <p:cNvSpPr/>
            <p:nvPr/>
          </p:nvSpPr>
          <p:spPr>
            <a:xfrm>
              <a:off x="1740052" y="5351593"/>
              <a:ext cx="708227" cy="279588"/>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t" anchorCtr="0"/>
            <a:lstStyle/>
            <a:p>
              <a:r>
                <a:rPr lang="en-US" sz="1400" b="1" dirty="0">
                  <a:solidFill>
                    <a:schemeClr val="tx1"/>
                  </a:solidFill>
                </a:rPr>
                <a:t>2</a:t>
              </a:r>
              <a:r>
                <a:rPr lang="en-US" sz="1400" b="1" baseline="30000" dirty="0">
                  <a:solidFill>
                    <a:schemeClr val="tx1"/>
                  </a:solidFill>
                </a:rPr>
                <a:t>nd</a:t>
              </a:r>
              <a:r>
                <a:rPr lang="en-US" sz="1400" b="1" dirty="0">
                  <a:solidFill>
                    <a:schemeClr val="tx1"/>
                  </a:solidFill>
                </a:rPr>
                <a:t> </a:t>
              </a:r>
              <a:r>
                <a:rPr lang="en-US" sz="1400" b="1" dirty="0" err="1">
                  <a:solidFill>
                    <a:schemeClr val="tx1"/>
                  </a:solidFill>
                </a:rPr>
                <a:t>Iter</a:t>
              </a:r>
              <a:r>
                <a:rPr lang="en-US" sz="1400" b="1" dirty="0">
                  <a:solidFill>
                    <a:schemeClr val="tx1"/>
                  </a:solidFill>
                </a:rPr>
                <a:t>.</a:t>
              </a:r>
              <a:endParaRPr lang="en-US" sz="1400" b="1" baseline="-25000" dirty="0">
                <a:solidFill>
                  <a:schemeClr val="tx1"/>
                </a:solidFill>
              </a:endParaRPr>
            </a:p>
          </p:txBody>
        </p:sp>
      </p:grpSp>
      <p:grpSp>
        <p:nvGrpSpPr>
          <p:cNvPr id="40" name="Group 39"/>
          <p:cNvGrpSpPr/>
          <p:nvPr/>
        </p:nvGrpSpPr>
        <p:grpSpPr>
          <a:xfrm>
            <a:off x="3243259" y="4030617"/>
            <a:ext cx="1444855" cy="609600"/>
            <a:chOff x="3269276" y="4623114"/>
            <a:chExt cx="1444855" cy="609600"/>
          </a:xfrm>
        </p:grpSpPr>
        <p:sp>
          <p:nvSpPr>
            <p:cNvPr id="41" name="Rectangle 40"/>
            <p:cNvSpPr/>
            <p:nvPr/>
          </p:nvSpPr>
          <p:spPr>
            <a:xfrm>
              <a:off x="3269277" y="4623114"/>
              <a:ext cx="1441717" cy="330012"/>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t" anchorCtr="0"/>
            <a:lstStyle/>
            <a:p>
              <a:r>
                <a:rPr lang="en-US" sz="1400" b="1" dirty="0">
                  <a:solidFill>
                    <a:schemeClr val="tx1"/>
                  </a:solidFill>
                </a:rPr>
                <a:t>Warp</a:t>
              </a:r>
              <a:r>
                <a:rPr lang="en-US" sz="1400" b="1" baseline="-25000" dirty="0">
                  <a:solidFill>
                    <a:schemeClr val="tx1"/>
                  </a:solidFill>
                </a:rPr>
                <a:t>0</a:t>
              </a:r>
            </a:p>
          </p:txBody>
        </p:sp>
        <p:sp>
          <p:nvSpPr>
            <p:cNvPr id="42" name="Rectangle 41"/>
            <p:cNvSpPr/>
            <p:nvPr/>
          </p:nvSpPr>
          <p:spPr>
            <a:xfrm>
              <a:off x="4002482" y="4623114"/>
              <a:ext cx="175565" cy="330012"/>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chemeClr val="bg1"/>
                  </a:solidFill>
                </a:rPr>
                <a:t>1</a:t>
              </a:r>
            </a:p>
          </p:txBody>
        </p:sp>
        <p:sp>
          <p:nvSpPr>
            <p:cNvPr id="43" name="Rectangle 42"/>
            <p:cNvSpPr/>
            <p:nvPr/>
          </p:nvSpPr>
          <p:spPr>
            <a:xfrm>
              <a:off x="4187434" y="4623114"/>
              <a:ext cx="175565" cy="33001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chemeClr val="tx1"/>
                  </a:solidFill>
                </a:rPr>
                <a:t>0</a:t>
              </a:r>
              <a:endParaRPr lang="en-US" sz="1400" b="1" baseline="-25000" dirty="0">
                <a:solidFill>
                  <a:schemeClr val="tx1"/>
                </a:solidFill>
              </a:endParaRPr>
            </a:p>
          </p:txBody>
        </p:sp>
        <p:sp>
          <p:nvSpPr>
            <p:cNvPr id="44" name="Rectangle 43"/>
            <p:cNvSpPr/>
            <p:nvPr/>
          </p:nvSpPr>
          <p:spPr>
            <a:xfrm>
              <a:off x="4359562" y="4623114"/>
              <a:ext cx="175565" cy="33001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chemeClr val="tx1"/>
                  </a:solidFill>
                </a:rPr>
                <a:t>0</a:t>
              </a:r>
              <a:endParaRPr lang="en-US" sz="1400" b="1" baseline="-25000" dirty="0">
                <a:solidFill>
                  <a:schemeClr val="tx1"/>
                </a:solidFill>
              </a:endParaRPr>
            </a:p>
          </p:txBody>
        </p:sp>
        <p:sp>
          <p:nvSpPr>
            <p:cNvPr id="45" name="Rectangle 44"/>
            <p:cNvSpPr/>
            <p:nvPr/>
          </p:nvSpPr>
          <p:spPr>
            <a:xfrm>
              <a:off x="4538566" y="4623114"/>
              <a:ext cx="175565" cy="33001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chemeClr val="tx1"/>
                  </a:solidFill>
                </a:rPr>
                <a:t>0</a:t>
              </a:r>
              <a:endParaRPr lang="en-US" sz="1400" b="1" baseline="-25000" dirty="0">
                <a:solidFill>
                  <a:schemeClr val="tx1"/>
                </a:solidFill>
              </a:endParaRPr>
            </a:p>
          </p:txBody>
        </p:sp>
        <p:sp>
          <p:nvSpPr>
            <p:cNvPr id="46" name="Rectangle 45"/>
            <p:cNvSpPr/>
            <p:nvPr/>
          </p:nvSpPr>
          <p:spPr>
            <a:xfrm>
              <a:off x="3269276" y="4953126"/>
              <a:ext cx="840767" cy="279588"/>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t" anchorCtr="0"/>
            <a:lstStyle/>
            <a:p>
              <a:r>
                <a:rPr lang="en-US" sz="1400" b="1" dirty="0">
                  <a:solidFill>
                    <a:schemeClr val="tx1"/>
                  </a:solidFill>
                </a:rPr>
                <a:t>33</a:t>
              </a:r>
              <a:r>
                <a:rPr lang="en-US" sz="1400" b="1" baseline="30000" dirty="0">
                  <a:solidFill>
                    <a:schemeClr val="tx1"/>
                  </a:solidFill>
                </a:rPr>
                <a:t>rd</a:t>
              </a:r>
              <a:r>
                <a:rPr lang="en-US" sz="1400" b="1" dirty="0">
                  <a:solidFill>
                    <a:schemeClr val="tx1"/>
                  </a:solidFill>
                </a:rPr>
                <a:t> </a:t>
              </a:r>
              <a:r>
                <a:rPr lang="en-US" sz="1400" b="1" dirty="0" err="1">
                  <a:solidFill>
                    <a:schemeClr val="tx1"/>
                  </a:solidFill>
                </a:rPr>
                <a:t>Iter</a:t>
              </a:r>
              <a:r>
                <a:rPr lang="en-US" sz="1400" b="1" dirty="0">
                  <a:solidFill>
                    <a:schemeClr val="tx1"/>
                  </a:solidFill>
                </a:rPr>
                <a:t>.</a:t>
              </a:r>
              <a:endParaRPr lang="en-US" sz="1400" b="1" baseline="-25000" dirty="0">
                <a:solidFill>
                  <a:schemeClr val="tx1"/>
                </a:solidFill>
              </a:endParaRPr>
            </a:p>
          </p:txBody>
        </p:sp>
      </p:grpSp>
      <p:grpSp>
        <p:nvGrpSpPr>
          <p:cNvPr id="47" name="Group 46"/>
          <p:cNvGrpSpPr/>
          <p:nvPr/>
        </p:nvGrpSpPr>
        <p:grpSpPr>
          <a:xfrm>
            <a:off x="3219665" y="2655068"/>
            <a:ext cx="1441718" cy="606924"/>
            <a:chOff x="3268363" y="4746618"/>
            <a:chExt cx="1441718" cy="606924"/>
          </a:xfrm>
        </p:grpSpPr>
        <p:sp>
          <p:nvSpPr>
            <p:cNvPr id="48" name="Rectangle 47"/>
            <p:cNvSpPr/>
            <p:nvPr/>
          </p:nvSpPr>
          <p:spPr>
            <a:xfrm>
              <a:off x="3268364" y="5023530"/>
              <a:ext cx="1441717" cy="33001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t" anchorCtr="0"/>
            <a:lstStyle/>
            <a:p>
              <a:r>
                <a:rPr lang="en-US" sz="1400" b="1" dirty="0">
                  <a:solidFill>
                    <a:schemeClr val="bg1"/>
                  </a:solidFill>
                </a:rPr>
                <a:t>Warp</a:t>
              </a:r>
              <a:r>
                <a:rPr lang="en-US" sz="1400" b="1" baseline="-25000" dirty="0">
                  <a:solidFill>
                    <a:schemeClr val="bg1"/>
                  </a:solidFill>
                </a:rPr>
                <a:t>1</a:t>
              </a:r>
            </a:p>
          </p:txBody>
        </p:sp>
        <p:sp>
          <p:nvSpPr>
            <p:cNvPr id="49" name="Rectangle 48"/>
            <p:cNvSpPr/>
            <p:nvPr/>
          </p:nvSpPr>
          <p:spPr>
            <a:xfrm>
              <a:off x="4001569" y="5023530"/>
              <a:ext cx="175565" cy="330012"/>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rgbClr val="0C2A50"/>
                  </a:solidFill>
                </a:rPr>
                <a:t>0</a:t>
              </a:r>
            </a:p>
          </p:txBody>
        </p:sp>
        <p:sp>
          <p:nvSpPr>
            <p:cNvPr id="50" name="Rectangle 49"/>
            <p:cNvSpPr/>
            <p:nvPr/>
          </p:nvSpPr>
          <p:spPr>
            <a:xfrm>
              <a:off x="4183082" y="5023530"/>
              <a:ext cx="175565" cy="330012"/>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chemeClr val="bg1"/>
                  </a:solidFill>
                </a:rPr>
                <a:t>1</a:t>
              </a:r>
              <a:endParaRPr lang="en-US" sz="1400" b="1" baseline="-25000" dirty="0">
                <a:solidFill>
                  <a:schemeClr val="bg1"/>
                </a:solidFill>
              </a:endParaRPr>
            </a:p>
          </p:txBody>
        </p:sp>
        <p:sp>
          <p:nvSpPr>
            <p:cNvPr id="51" name="Rectangle 50"/>
            <p:cNvSpPr/>
            <p:nvPr/>
          </p:nvSpPr>
          <p:spPr>
            <a:xfrm>
              <a:off x="4358649" y="5023530"/>
              <a:ext cx="175565" cy="330012"/>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chemeClr val="bg1"/>
                  </a:solidFill>
                </a:rPr>
                <a:t>1</a:t>
              </a:r>
              <a:endParaRPr lang="en-US" sz="1400" b="1" baseline="-25000" dirty="0">
                <a:solidFill>
                  <a:schemeClr val="bg1"/>
                </a:solidFill>
              </a:endParaRPr>
            </a:p>
          </p:txBody>
        </p:sp>
        <p:sp>
          <p:nvSpPr>
            <p:cNvPr id="52" name="Rectangle 51"/>
            <p:cNvSpPr/>
            <p:nvPr/>
          </p:nvSpPr>
          <p:spPr>
            <a:xfrm>
              <a:off x="4534214" y="5023530"/>
              <a:ext cx="175565" cy="330012"/>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b="1" dirty="0">
                  <a:solidFill>
                    <a:schemeClr val="bg1"/>
                  </a:solidFill>
                </a:rPr>
                <a:t>1</a:t>
              </a:r>
              <a:endParaRPr lang="en-US" sz="1400" b="1" baseline="-25000" dirty="0">
                <a:solidFill>
                  <a:schemeClr val="bg1"/>
                </a:solidFill>
              </a:endParaRPr>
            </a:p>
          </p:txBody>
        </p:sp>
        <p:sp>
          <p:nvSpPr>
            <p:cNvPr id="53" name="Rectangle 52"/>
            <p:cNvSpPr/>
            <p:nvPr/>
          </p:nvSpPr>
          <p:spPr>
            <a:xfrm>
              <a:off x="3268363" y="4746618"/>
              <a:ext cx="699721" cy="279588"/>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t" anchorCtr="0"/>
            <a:lstStyle/>
            <a:p>
              <a:r>
                <a:rPr lang="en-US" sz="1400" b="1" dirty="0">
                  <a:solidFill>
                    <a:schemeClr val="bg1"/>
                  </a:solidFill>
                </a:rPr>
                <a:t>1</a:t>
              </a:r>
              <a:r>
                <a:rPr lang="en-US" sz="1400" b="1" baseline="30000" dirty="0">
                  <a:solidFill>
                    <a:schemeClr val="bg1"/>
                  </a:solidFill>
                </a:rPr>
                <a:t>st</a:t>
              </a:r>
              <a:r>
                <a:rPr lang="en-US" sz="1400" b="1" dirty="0">
                  <a:solidFill>
                    <a:schemeClr val="bg1"/>
                  </a:solidFill>
                </a:rPr>
                <a:t> </a:t>
              </a:r>
              <a:r>
                <a:rPr lang="en-US" sz="1400" b="1" dirty="0" err="1">
                  <a:solidFill>
                    <a:schemeClr val="bg1"/>
                  </a:solidFill>
                </a:rPr>
                <a:t>Iter</a:t>
              </a:r>
              <a:r>
                <a:rPr lang="en-US" sz="1400" b="1" dirty="0">
                  <a:solidFill>
                    <a:schemeClr val="bg1"/>
                  </a:solidFill>
                </a:rPr>
                <a:t>.</a:t>
              </a:r>
              <a:endParaRPr lang="en-US" sz="1400" b="1" baseline="-25000" dirty="0">
                <a:solidFill>
                  <a:schemeClr val="bg1"/>
                </a:solidFill>
              </a:endParaRPr>
            </a:p>
          </p:txBody>
        </p:sp>
      </p:grpSp>
      <p:sp>
        <p:nvSpPr>
          <p:cNvPr id="54" name="Rounded Rectangle 53"/>
          <p:cNvSpPr/>
          <p:nvPr/>
        </p:nvSpPr>
        <p:spPr>
          <a:xfrm>
            <a:off x="8431989" y="3464470"/>
            <a:ext cx="2050569" cy="272324"/>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Memory Divergence</a:t>
            </a:r>
            <a:endParaRPr lang="en-US" sz="1600" dirty="0">
              <a:solidFill>
                <a:schemeClr val="bg1"/>
              </a:solidFill>
            </a:endParaRPr>
          </a:p>
        </p:txBody>
      </p:sp>
      <p:sp>
        <p:nvSpPr>
          <p:cNvPr id="55" name="Rounded Rectangle 54"/>
          <p:cNvSpPr/>
          <p:nvPr/>
        </p:nvSpPr>
        <p:spPr>
          <a:xfrm>
            <a:off x="8517615" y="2873527"/>
            <a:ext cx="2016224" cy="311484"/>
          </a:xfrm>
          <a:prstGeom prst="round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Divergent Branch</a:t>
            </a:r>
            <a:endParaRPr lang="en-US" sz="1600" dirty="0">
              <a:solidFill>
                <a:schemeClr val="bg1"/>
              </a:solidFill>
            </a:endParaRPr>
          </a:p>
        </p:txBody>
      </p:sp>
      <p:grpSp>
        <p:nvGrpSpPr>
          <p:cNvPr id="56" name="Group 55"/>
          <p:cNvGrpSpPr/>
          <p:nvPr/>
        </p:nvGrpSpPr>
        <p:grpSpPr>
          <a:xfrm>
            <a:off x="1805122" y="2636913"/>
            <a:ext cx="8536828" cy="2047537"/>
            <a:chOff x="281122" y="2636912"/>
            <a:chExt cx="8536828" cy="2047537"/>
          </a:xfrm>
        </p:grpSpPr>
        <p:cxnSp>
          <p:nvCxnSpPr>
            <p:cNvPr id="57" name="Straight Connector 56"/>
            <p:cNvCxnSpPr/>
            <p:nvPr/>
          </p:nvCxnSpPr>
          <p:spPr>
            <a:xfrm flipH="1" flipV="1">
              <a:off x="314433" y="3975570"/>
              <a:ext cx="8394348" cy="23115"/>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flipV="1">
              <a:off x="365832" y="4656415"/>
              <a:ext cx="8299718" cy="28034"/>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365832" y="3288263"/>
              <a:ext cx="8299718"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281122" y="2636912"/>
              <a:ext cx="8536828"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61" name="Oval 60"/>
          <p:cNvSpPr/>
          <p:nvPr/>
        </p:nvSpPr>
        <p:spPr>
          <a:xfrm>
            <a:off x="4249954" y="4254558"/>
            <a:ext cx="436692" cy="404955"/>
          </a:xfrm>
          <a:prstGeom prst="ellipse">
            <a:avLst/>
          </a:prstGeom>
          <a:solidFill>
            <a:srgbClr val="00E2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CA" sz="1400" b="1" dirty="0">
                <a:solidFill>
                  <a:schemeClr val="tx1"/>
                </a:solidFill>
              </a:rPr>
              <a:t>Go</a:t>
            </a:r>
          </a:p>
        </p:txBody>
      </p:sp>
      <p:sp>
        <p:nvSpPr>
          <p:cNvPr id="62" name="Oval 61"/>
          <p:cNvSpPr/>
          <p:nvPr/>
        </p:nvSpPr>
        <p:spPr>
          <a:xfrm>
            <a:off x="5760825" y="4251461"/>
            <a:ext cx="436692" cy="404955"/>
          </a:xfrm>
          <a:prstGeom prst="ellipse">
            <a:avLst/>
          </a:prstGeom>
          <a:solidFill>
            <a:srgbClr val="00E2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CA" sz="1400" b="1" dirty="0">
                <a:solidFill>
                  <a:schemeClr val="tx1"/>
                </a:solidFill>
              </a:rPr>
              <a:t>Go</a:t>
            </a:r>
          </a:p>
        </p:txBody>
      </p:sp>
      <p:sp>
        <p:nvSpPr>
          <p:cNvPr id="63" name="Rectangle 62"/>
          <p:cNvSpPr/>
          <p:nvPr/>
        </p:nvSpPr>
        <p:spPr>
          <a:xfrm>
            <a:off x="3633477" y="5350768"/>
            <a:ext cx="638814" cy="598512"/>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nchorCtr="0"/>
          <a:lstStyle/>
          <a:p>
            <a:pPr algn="ctr"/>
            <a:r>
              <a:rPr lang="en-US" sz="1400" b="1" dirty="0">
                <a:solidFill>
                  <a:schemeClr val="bg1"/>
                </a:solidFill>
              </a:rPr>
              <a:t>Warp</a:t>
            </a:r>
            <a:r>
              <a:rPr lang="en-US" sz="1400" b="1" baseline="-25000" dirty="0">
                <a:solidFill>
                  <a:schemeClr val="bg1"/>
                </a:solidFill>
              </a:rPr>
              <a:t>1</a:t>
            </a:r>
          </a:p>
        </p:txBody>
      </p:sp>
      <p:sp>
        <p:nvSpPr>
          <p:cNvPr id="64" name="Rectangle 63"/>
          <p:cNvSpPr/>
          <p:nvPr/>
        </p:nvSpPr>
        <p:spPr>
          <a:xfrm>
            <a:off x="3633477" y="5932443"/>
            <a:ext cx="638814" cy="824886"/>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nchorCtr="0"/>
          <a:lstStyle/>
          <a:p>
            <a:pPr algn="ctr"/>
            <a:r>
              <a:rPr lang="en-US" sz="1400" b="1" dirty="0">
                <a:solidFill>
                  <a:schemeClr val="tx1"/>
                </a:solidFill>
              </a:rPr>
              <a:t>Warp</a:t>
            </a:r>
            <a:r>
              <a:rPr lang="en-US" sz="1400" b="1" baseline="-25000" dirty="0">
                <a:solidFill>
                  <a:schemeClr val="tx1"/>
                </a:solidFill>
              </a:rPr>
              <a:t>0</a:t>
            </a:r>
          </a:p>
        </p:txBody>
      </p:sp>
      <p:sp>
        <p:nvSpPr>
          <p:cNvPr id="65" name="Rectangle 64"/>
          <p:cNvSpPr/>
          <p:nvPr/>
        </p:nvSpPr>
        <p:spPr>
          <a:xfrm>
            <a:off x="5178062" y="5929237"/>
            <a:ext cx="638814" cy="576064"/>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nchorCtr="0"/>
          <a:lstStyle/>
          <a:p>
            <a:pPr algn="ctr"/>
            <a:r>
              <a:rPr lang="en-US" sz="1400" b="1" dirty="0">
                <a:solidFill>
                  <a:schemeClr val="bg1"/>
                </a:solidFill>
              </a:rPr>
              <a:t>Warp</a:t>
            </a:r>
            <a:r>
              <a:rPr lang="en-US" sz="1400" b="1" baseline="-25000" dirty="0">
                <a:solidFill>
                  <a:schemeClr val="bg1"/>
                </a:solidFill>
              </a:rPr>
              <a:t>1</a:t>
            </a:r>
          </a:p>
        </p:txBody>
      </p:sp>
      <p:sp>
        <p:nvSpPr>
          <p:cNvPr id="66" name="Rectangle 65"/>
          <p:cNvSpPr/>
          <p:nvPr/>
        </p:nvSpPr>
        <p:spPr>
          <a:xfrm>
            <a:off x="5178062" y="6517373"/>
            <a:ext cx="638814" cy="238472"/>
          </a:xfrm>
          <a:prstGeom prst="rect">
            <a:avLst/>
          </a:prstGeom>
          <a:solidFill>
            <a:srgbClr val="FFFFD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nchorCtr="0"/>
          <a:lstStyle/>
          <a:p>
            <a:pPr algn="ctr"/>
            <a:r>
              <a:rPr lang="en-US" sz="1400" b="1" dirty="0">
                <a:solidFill>
                  <a:schemeClr val="tx1"/>
                </a:solidFill>
              </a:rPr>
              <a:t>Warp</a:t>
            </a:r>
            <a:r>
              <a:rPr lang="en-US" sz="1400" b="1" baseline="-25000" dirty="0">
                <a:solidFill>
                  <a:schemeClr val="tx1"/>
                </a:solidFill>
              </a:rPr>
              <a:t>0</a:t>
            </a:r>
          </a:p>
        </p:txBody>
      </p:sp>
      <p:sp>
        <p:nvSpPr>
          <p:cNvPr id="67" name="Rounded Rectangle 66"/>
          <p:cNvSpPr/>
          <p:nvPr/>
        </p:nvSpPr>
        <p:spPr>
          <a:xfrm>
            <a:off x="1869940" y="6089612"/>
            <a:ext cx="1079495" cy="54747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tx1"/>
                </a:solidFill>
              </a:rPr>
              <a:t>No Footprint</a:t>
            </a:r>
            <a:endParaRPr lang="en-US" sz="1600" dirty="0">
              <a:solidFill>
                <a:schemeClr val="tx1"/>
              </a:solidFill>
            </a:endParaRPr>
          </a:p>
        </p:txBody>
      </p:sp>
      <p:sp>
        <p:nvSpPr>
          <p:cNvPr id="68" name="Text Placeholder 1"/>
          <p:cNvSpPr txBox="1">
            <a:spLocks/>
          </p:cNvSpPr>
          <p:nvPr/>
        </p:nvSpPr>
        <p:spPr>
          <a:xfrm>
            <a:off x="2274182" y="90018"/>
            <a:ext cx="7562850" cy="543076"/>
          </a:xfrm>
          <a:prstGeom prst="rect">
            <a:avLst/>
          </a:prstGeom>
        </p:spPr>
        <p:txBody>
          <a:bodyPr/>
          <a:lstStyle/>
          <a:p>
            <a:pPr algn="ctr" defTabSz="457200">
              <a:spcBef>
                <a:spcPct val="20000"/>
              </a:spcBef>
              <a:defRPr/>
            </a:pPr>
            <a:r>
              <a:rPr lang="en-US" sz="3200" b="1"/>
              <a:t>DAWS Operation Example</a:t>
            </a:r>
            <a:endParaRPr lang="en-US" sz="3200" b="1" dirty="0"/>
          </a:p>
        </p:txBody>
      </p:sp>
      <p:grpSp>
        <p:nvGrpSpPr>
          <p:cNvPr id="69" name="Group 68"/>
          <p:cNvGrpSpPr/>
          <p:nvPr/>
        </p:nvGrpSpPr>
        <p:grpSpPr>
          <a:xfrm>
            <a:off x="1510634" y="5041813"/>
            <a:ext cx="4733744" cy="1771564"/>
            <a:chOff x="-13366" y="5041813"/>
            <a:chExt cx="4733744" cy="1771564"/>
          </a:xfrm>
        </p:grpSpPr>
        <p:sp>
          <p:nvSpPr>
            <p:cNvPr id="70" name="TextBox 69"/>
            <p:cNvSpPr txBox="1"/>
            <p:nvPr/>
          </p:nvSpPr>
          <p:spPr>
            <a:xfrm>
              <a:off x="82847" y="5055299"/>
              <a:ext cx="1761409" cy="338554"/>
            </a:xfrm>
            <a:prstGeom prst="rect">
              <a:avLst/>
            </a:prstGeom>
            <a:solidFill>
              <a:schemeClr val="bg1"/>
            </a:solidFill>
            <a:ln>
              <a:solidFill>
                <a:schemeClr val="tx1"/>
              </a:solidFill>
            </a:ln>
          </p:spPr>
          <p:txBody>
            <a:bodyPr wrap="square" rtlCol="0">
              <a:spAutoFit/>
            </a:bodyPr>
            <a:lstStyle/>
            <a:p>
              <a:pPr algn="ctr"/>
              <a:r>
                <a:rPr lang="en-US" sz="1600" b="1" dirty="0"/>
                <a:t>Cache Footprint</a:t>
              </a:r>
              <a:endParaRPr lang="en-US" sz="1600" b="1" baseline="-25000" dirty="0"/>
            </a:p>
          </p:txBody>
        </p:sp>
        <p:grpSp>
          <p:nvGrpSpPr>
            <p:cNvPr id="71" name="Group 12"/>
            <p:cNvGrpSpPr/>
            <p:nvPr/>
          </p:nvGrpSpPr>
          <p:grpSpPr>
            <a:xfrm>
              <a:off x="-13366" y="5041813"/>
              <a:ext cx="4733744" cy="1771564"/>
              <a:chOff x="-13366" y="5041813"/>
              <a:chExt cx="4733744" cy="1771564"/>
            </a:xfrm>
          </p:grpSpPr>
          <p:grpSp>
            <p:nvGrpSpPr>
              <p:cNvPr id="72" name="Group 9"/>
              <p:cNvGrpSpPr/>
              <p:nvPr/>
            </p:nvGrpSpPr>
            <p:grpSpPr>
              <a:xfrm>
                <a:off x="-13366" y="5674275"/>
                <a:ext cx="1510866" cy="1080120"/>
                <a:chOff x="-13366" y="5674275"/>
                <a:chExt cx="1510866" cy="1080120"/>
              </a:xfrm>
            </p:grpSpPr>
            <p:cxnSp>
              <p:nvCxnSpPr>
                <p:cNvPr id="86" name="Straight Connector 85"/>
                <p:cNvCxnSpPr/>
                <p:nvPr/>
              </p:nvCxnSpPr>
              <p:spPr>
                <a:xfrm flipH="1">
                  <a:off x="231046" y="5971663"/>
                  <a:ext cx="1223435"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87" name="Group 3"/>
                <p:cNvGrpSpPr/>
                <p:nvPr/>
              </p:nvGrpSpPr>
              <p:grpSpPr>
                <a:xfrm>
                  <a:off x="-13366" y="5674275"/>
                  <a:ext cx="1510866" cy="1080120"/>
                  <a:chOff x="-13366" y="5509651"/>
                  <a:chExt cx="1510866" cy="1080120"/>
                </a:xfrm>
              </p:grpSpPr>
              <p:cxnSp>
                <p:nvCxnSpPr>
                  <p:cNvPr id="88" name="Straight Connector 87"/>
                  <p:cNvCxnSpPr/>
                  <p:nvPr/>
                </p:nvCxnSpPr>
                <p:spPr>
                  <a:xfrm flipV="1">
                    <a:off x="231348" y="5509651"/>
                    <a:ext cx="302" cy="1080120"/>
                  </a:xfrm>
                  <a:prstGeom prst="line">
                    <a:avLst/>
                  </a:prstGeom>
                  <a:ln w="1905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231650" y="6589771"/>
                    <a:ext cx="1265850" cy="0"/>
                  </a:xfrm>
                  <a:prstGeom prst="line">
                    <a:avLst/>
                  </a:prstGeom>
                  <a:ln w="1905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13366" y="5637762"/>
                    <a:ext cx="365087" cy="338554"/>
                  </a:xfrm>
                  <a:prstGeom prst="rect">
                    <a:avLst/>
                  </a:prstGeom>
                  <a:noFill/>
                </p:spPr>
                <p:txBody>
                  <a:bodyPr wrap="square" rtlCol="0">
                    <a:spAutoFit/>
                  </a:bodyPr>
                  <a:lstStyle/>
                  <a:p>
                    <a:pPr algn="ctr"/>
                    <a:r>
                      <a:rPr lang="en-US" sz="1600" b="1" dirty="0"/>
                      <a:t>4</a:t>
                    </a:r>
                    <a:endParaRPr lang="en-US" sz="1600" b="1" baseline="-25000" dirty="0"/>
                  </a:p>
                </p:txBody>
              </p:sp>
            </p:grpSp>
          </p:grpSp>
          <p:grpSp>
            <p:nvGrpSpPr>
              <p:cNvPr id="73" name="Group 10"/>
              <p:cNvGrpSpPr/>
              <p:nvPr/>
            </p:nvGrpSpPr>
            <p:grpSpPr>
              <a:xfrm>
                <a:off x="1547664" y="5677209"/>
                <a:ext cx="1551759" cy="1080120"/>
                <a:chOff x="1547664" y="5677209"/>
                <a:chExt cx="1551759" cy="1080120"/>
              </a:xfrm>
            </p:grpSpPr>
            <p:cxnSp>
              <p:nvCxnSpPr>
                <p:cNvPr id="81" name="Straight Connector 80"/>
                <p:cNvCxnSpPr/>
                <p:nvPr/>
              </p:nvCxnSpPr>
              <p:spPr>
                <a:xfrm flipH="1">
                  <a:off x="1832969" y="5932443"/>
                  <a:ext cx="1223435"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82" name="Group 1"/>
                <p:cNvGrpSpPr/>
                <p:nvPr/>
              </p:nvGrpSpPr>
              <p:grpSpPr>
                <a:xfrm>
                  <a:off x="1547664" y="5677209"/>
                  <a:ext cx="1551759" cy="1080120"/>
                  <a:chOff x="1627432" y="5462151"/>
                  <a:chExt cx="1551759" cy="1080120"/>
                </a:xfrm>
              </p:grpSpPr>
              <p:cxnSp>
                <p:nvCxnSpPr>
                  <p:cNvPr id="83" name="Straight Connector 82"/>
                  <p:cNvCxnSpPr/>
                  <p:nvPr/>
                </p:nvCxnSpPr>
                <p:spPr>
                  <a:xfrm flipV="1">
                    <a:off x="1913039" y="5462151"/>
                    <a:ext cx="302" cy="1080120"/>
                  </a:xfrm>
                  <a:prstGeom prst="line">
                    <a:avLst/>
                  </a:prstGeom>
                  <a:ln w="1905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1913341" y="6542271"/>
                    <a:ext cx="1265850" cy="0"/>
                  </a:xfrm>
                  <a:prstGeom prst="line">
                    <a:avLst/>
                  </a:prstGeom>
                  <a:ln w="1905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1627432" y="5531962"/>
                    <a:ext cx="365087" cy="338554"/>
                  </a:xfrm>
                  <a:prstGeom prst="rect">
                    <a:avLst/>
                  </a:prstGeom>
                  <a:noFill/>
                </p:spPr>
                <p:txBody>
                  <a:bodyPr wrap="square" rtlCol="0">
                    <a:spAutoFit/>
                  </a:bodyPr>
                  <a:lstStyle/>
                  <a:p>
                    <a:pPr algn="ctr"/>
                    <a:r>
                      <a:rPr lang="en-US" sz="1600" b="1" dirty="0"/>
                      <a:t>4</a:t>
                    </a:r>
                    <a:endParaRPr lang="en-US" sz="1600" b="1" baseline="-25000" dirty="0"/>
                  </a:p>
                </p:txBody>
              </p:sp>
            </p:grpSp>
          </p:grpSp>
          <p:grpSp>
            <p:nvGrpSpPr>
              <p:cNvPr id="74" name="Group 11"/>
              <p:cNvGrpSpPr/>
              <p:nvPr/>
            </p:nvGrpSpPr>
            <p:grpSpPr>
              <a:xfrm>
                <a:off x="3099870" y="5675725"/>
                <a:ext cx="1544138" cy="1080120"/>
                <a:chOff x="3099870" y="5675725"/>
                <a:chExt cx="1544138" cy="1080120"/>
              </a:xfrm>
            </p:grpSpPr>
            <p:cxnSp>
              <p:nvCxnSpPr>
                <p:cNvPr id="76" name="Straight Connector 75"/>
                <p:cNvCxnSpPr/>
                <p:nvPr/>
              </p:nvCxnSpPr>
              <p:spPr>
                <a:xfrm flipH="1">
                  <a:off x="3377554" y="5930959"/>
                  <a:ext cx="1223435"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grpSp>
              <p:nvGrpSpPr>
                <p:cNvPr id="77" name="Group 2"/>
                <p:cNvGrpSpPr/>
                <p:nvPr/>
              </p:nvGrpSpPr>
              <p:grpSpPr>
                <a:xfrm>
                  <a:off x="3099870" y="5675725"/>
                  <a:ext cx="1544138" cy="1080120"/>
                  <a:chOff x="3219229" y="5451801"/>
                  <a:chExt cx="1544138" cy="1080120"/>
                </a:xfrm>
              </p:grpSpPr>
              <p:cxnSp>
                <p:nvCxnSpPr>
                  <p:cNvPr id="78" name="Straight Connector 77"/>
                  <p:cNvCxnSpPr/>
                  <p:nvPr/>
                </p:nvCxnSpPr>
                <p:spPr>
                  <a:xfrm flipV="1">
                    <a:off x="3497215" y="5451801"/>
                    <a:ext cx="302" cy="1080120"/>
                  </a:xfrm>
                  <a:prstGeom prst="line">
                    <a:avLst/>
                  </a:prstGeom>
                  <a:ln w="19050">
                    <a:solidFill>
                      <a:schemeClr val="tx1"/>
                    </a:solidFill>
                    <a:prstDash val="solid"/>
                    <a:tailEnd type="stealth"/>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3497517" y="6531921"/>
                    <a:ext cx="1265850" cy="0"/>
                  </a:xfrm>
                  <a:prstGeom prst="line">
                    <a:avLst/>
                  </a:prstGeom>
                  <a:ln w="19050">
                    <a:solidFill>
                      <a:schemeClr val="tx1"/>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3219229" y="5488808"/>
                    <a:ext cx="365087" cy="338554"/>
                  </a:xfrm>
                  <a:prstGeom prst="rect">
                    <a:avLst/>
                  </a:prstGeom>
                  <a:noFill/>
                </p:spPr>
                <p:txBody>
                  <a:bodyPr wrap="square" rtlCol="0">
                    <a:spAutoFit/>
                  </a:bodyPr>
                  <a:lstStyle/>
                  <a:p>
                    <a:pPr algn="ctr"/>
                    <a:r>
                      <a:rPr lang="en-US" sz="1600" b="1" dirty="0"/>
                      <a:t>4</a:t>
                    </a:r>
                    <a:endParaRPr lang="en-US" sz="1600" b="1" baseline="-25000" dirty="0"/>
                  </a:p>
                </p:txBody>
              </p:sp>
            </p:grpSp>
          </p:grpSp>
          <p:sp>
            <p:nvSpPr>
              <p:cNvPr id="75" name="Rectangle 74"/>
              <p:cNvSpPr/>
              <p:nvPr/>
            </p:nvSpPr>
            <p:spPr>
              <a:xfrm>
                <a:off x="82847" y="5041813"/>
                <a:ext cx="4637531" cy="1771564"/>
              </a:xfrm>
              <a:prstGeom prst="rect">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grpSp>
      </p:grpSp>
      <p:grpSp>
        <p:nvGrpSpPr>
          <p:cNvPr id="91" name="Group 90"/>
          <p:cNvGrpSpPr/>
          <p:nvPr/>
        </p:nvGrpSpPr>
        <p:grpSpPr>
          <a:xfrm>
            <a:off x="7315200" y="3352800"/>
            <a:ext cx="2300872" cy="2988884"/>
            <a:chOff x="6012160" y="3320231"/>
            <a:chExt cx="2300872" cy="2988884"/>
          </a:xfrm>
        </p:grpSpPr>
        <p:sp>
          <p:nvSpPr>
            <p:cNvPr id="92" name="Oval 91"/>
            <p:cNvSpPr/>
            <p:nvPr/>
          </p:nvSpPr>
          <p:spPr>
            <a:xfrm>
              <a:off x="6012160" y="3320231"/>
              <a:ext cx="648072" cy="469946"/>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93" name="Straight Arrow Connector 92"/>
            <p:cNvCxnSpPr>
              <a:stCxn id="94" idx="0"/>
              <a:endCxn id="92" idx="4"/>
            </p:cNvCxnSpPr>
            <p:nvPr/>
          </p:nvCxnSpPr>
          <p:spPr>
            <a:xfrm flipH="1" flipV="1">
              <a:off x="6336196" y="3790177"/>
              <a:ext cx="1123626" cy="19530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4" name="Rounded Rectangle 93"/>
            <p:cNvSpPr/>
            <p:nvPr/>
          </p:nvSpPr>
          <p:spPr>
            <a:xfrm>
              <a:off x="6606612" y="5743196"/>
              <a:ext cx="1706420" cy="56591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Want to capture spatial locality</a:t>
              </a:r>
            </a:p>
          </p:txBody>
        </p:sp>
      </p:grpSp>
      <p:grpSp>
        <p:nvGrpSpPr>
          <p:cNvPr id="95" name="Group 94"/>
          <p:cNvGrpSpPr/>
          <p:nvPr/>
        </p:nvGrpSpPr>
        <p:grpSpPr>
          <a:xfrm>
            <a:off x="2927649" y="980728"/>
            <a:ext cx="460207" cy="1263508"/>
            <a:chOff x="1488277" y="990758"/>
            <a:chExt cx="460207" cy="1263508"/>
          </a:xfrm>
        </p:grpSpPr>
        <p:sp>
          <p:nvSpPr>
            <p:cNvPr id="96" name="Rounded Rectangle 95"/>
            <p:cNvSpPr/>
            <p:nvPr/>
          </p:nvSpPr>
          <p:spPr>
            <a:xfrm>
              <a:off x="1494249" y="1633869"/>
              <a:ext cx="454235" cy="26313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Hit</a:t>
              </a:r>
            </a:p>
          </p:txBody>
        </p:sp>
        <p:sp>
          <p:nvSpPr>
            <p:cNvPr id="97" name="Rounded Rectangle 96"/>
            <p:cNvSpPr/>
            <p:nvPr/>
          </p:nvSpPr>
          <p:spPr>
            <a:xfrm>
              <a:off x="1494248" y="1307244"/>
              <a:ext cx="454235" cy="26313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Hit</a:t>
              </a:r>
            </a:p>
          </p:txBody>
        </p:sp>
        <p:sp>
          <p:nvSpPr>
            <p:cNvPr id="98" name="Rounded Rectangle 97"/>
            <p:cNvSpPr/>
            <p:nvPr/>
          </p:nvSpPr>
          <p:spPr>
            <a:xfrm>
              <a:off x="1488277" y="990758"/>
              <a:ext cx="454235" cy="26313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Hit</a:t>
              </a:r>
            </a:p>
          </p:txBody>
        </p:sp>
        <p:sp>
          <p:nvSpPr>
            <p:cNvPr id="99" name="Rounded Rectangle 98"/>
            <p:cNvSpPr/>
            <p:nvPr/>
          </p:nvSpPr>
          <p:spPr>
            <a:xfrm>
              <a:off x="1494249" y="1991127"/>
              <a:ext cx="454235" cy="26313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Hit</a:t>
              </a:r>
            </a:p>
          </p:txBody>
        </p:sp>
      </p:grpSp>
      <p:sp>
        <p:nvSpPr>
          <p:cNvPr id="100" name="Oval 99"/>
          <p:cNvSpPr/>
          <p:nvPr/>
        </p:nvSpPr>
        <p:spPr>
          <a:xfrm>
            <a:off x="2694522" y="4303114"/>
            <a:ext cx="436692" cy="404955"/>
          </a:xfrm>
          <a:prstGeom prst="ellipse">
            <a:avLst/>
          </a:prstGeom>
          <a:solidFill>
            <a:srgbClr val="00E2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CA" sz="1400" b="1" dirty="0">
                <a:solidFill>
                  <a:schemeClr val="tx1"/>
                </a:solidFill>
              </a:rPr>
              <a:t>Go</a:t>
            </a:r>
          </a:p>
        </p:txBody>
      </p:sp>
      <p:grpSp>
        <p:nvGrpSpPr>
          <p:cNvPr id="101" name="Group 100"/>
          <p:cNvGrpSpPr/>
          <p:nvPr/>
        </p:nvGrpSpPr>
        <p:grpSpPr>
          <a:xfrm>
            <a:off x="4341600" y="980729"/>
            <a:ext cx="746288" cy="1267477"/>
            <a:chOff x="2640117" y="944666"/>
            <a:chExt cx="746288" cy="1267477"/>
          </a:xfrm>
        </p:grpSpPr>
        <p:sp>
          <p:nvSpPr>
            <p:cNvPr id="102" name="Rounded Rectangle 101"/>
            <p:cNvSpPr/>
            <p:nvPr/>
          </p:nvSpPr>
          <p:spPr>
            <a:xfrm>
              <a:off x="2640117" y="944666"/>
              <a:ext cx="737890" cy="26313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Hit x30</a:t>
              </a:r>
            </a:p>
          </p:txBody>
        </p:sp>
        <p:sp>
          <p:nvSpPr>
            <p:cNvPr id="103" name="Rounded Rectangle 102"/>
            <p:cNvSpPr/>
            <p:nvPr/>
          </p:nvSpPr>
          <p:spPr>
            <a:xfrm>
              <a:off x="2640117" y="1296931"/>
              <a:ext cx="737890" cy="26313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Hit x30</a:t>
              </a:r>
            </a:p>
          </p:txBody>
        </p:sp>
        <p:sp>
          <p:nvSpPr>
            <p:cNvPr id="104" name="Rounded Rectangle 103"/>
            <p:cNvSpPr/>
            <p:nvPr/>
          </p:nvSpPr>
          <p:spPr>
            <a:xfrm>
              <a:off x="2648515" y="1620699"/>
              <a:ext cx="737890" cy="26313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Hit x30</a:t>
              </a:r>
            </a:p>
          </p:txBody>
        </p:sp>
        <p:sp>
          <p:nvSpPr>
            <p:cNvPr id="105" name="Rounded Rectangle 104"/>
            <p:cNvSpPr/>
            <p:nvPr/>
          </p:nvSpPr>
          <p:spPr>
            <a:xfrm>
              <a:off x="2640117" y="1949004"/>
              <a:ext cx="737890" cy="26313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Hit x30</a:t>
              </a:r>
            </a:p>
          </p:txBody>
        </p:sp>
      </p:grpSp>
      <p:grpSp>
        <p:nvGrpSpPr>
          <p:cNvPr id="106" name="Group 105"/>
          <p:cNvGrpSpPr/>
          <p:nvPr/>
        </p:nvGrpSpPr>
        <p:grpSpPr>
          <a:xfrm>
            <a:off x="6384032" y="2285511"/>
            <a:ext cx="4149807" cy="2860606"/>
            <a:chOff x="4860031" y="2285511"/>
            <a:chExt cx="4149807" cy="2860606"/>
          </a:xfrm>
        </p:grpSpPr>
        <p:sp>
          <p:nvSpPr>
            <p:cNvPr id="107" name="Rectangle 106"/>
            <p:cNvSpPr/>
            <p:nvPr/>
          </p:nvSpPr>
          <p:spPr>
            <a:xfrm>
              <a:off x="4860031" y="2655068"/>
              <a:ext cx="4149807" cy="2491049"/>
            </a:xfrm>
            <a:prstGeom prst="rect">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08" name="TextBox 107"/>
            <p:cNvSpPr txBox="1"/>
            <p:nvPr/>
          </p:nvSpPr>
          <p:spPr>
            <a:xfrm>
              <a:off x="6392901" y="2285511"/>
              <a:ext cx="1084065" cy="369332"/>
            </a:xfrm>
            <a:prstGeom prst="rect">
              <a:avLst/>
            </a:prstGeom>
            <a:solidFill>
              <a:srgbClr val="002060"/>
            </a:solidFill>
          </p:spPr>
          <p:txBody>
            <a:bodyPr wrap="square" rtlCol="0">
              <a:spAutoFit/>
            </a:bodyPr>
            <a:lstStyle/>
            <a:p>
              <a:pPr algn="ctr"/>
              <a:r>
                <a:rPr lang="en-CA" b="1" dirty="0">
                  <a:solidFill>
                    <a:schemeClr val="bg1"/>
                  </a:solidFill>
                </a:rPr>
                <a:t>Loop</a:t>
              </a:r>
            </a:p>
          </p:txBody>
        </p:sp>
      </p:grpSp>
      <p:sp>
        <p:nvSpPr>
          <p:cNvPr id="109" name="Octagon 108"/>
          <p:cNvSpPr/>
          <p:nvPr/>
        </p:nvSpPr>
        <p:spPr>
          <a:xfrm>
            <a:off x="4110213" y="2420888"/>
            <a:ext cx="567068" cy="497894"/>
          </a:xfrm>
          <a:prstGeom prst="oct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CA" sz="1400" b="1" dirty="0"/>
              <a:t>Stop</a:t>
            </a:r>
          </a:p>
        </p:txBody>
      </p:sp>
      <p:sp>
        <p:nvSpPr>
          <p:cNvPr id="110" name="Oval 109"/>
          <p:cNvSpPr/>
          <p:nvPr/>
        </p:nvSpPr>
        <p:spPr>
          <a:xfrm>
            <a:off x="4260628" y="2581661"/>
            <a:ext cx="436692" cy="404955"/>
          </a:xfrm>
          <a:prstGeom prst="ellipse">
            <a:avLst/>
          </a:prstGeom>
          <a:solidFill>
            <a:srgbClr val="00E2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CA" sz="1400" b="1" dirty="0">
                <a:solidFill>
                  <a:schemeClr val="tx1"/>
                </a:solidFill>
              </a:rPr>
              <a:t>Go</a:t>
            </a:r>
          </a:p>
        </p:txBody>
      </p:sp>
      <p:grpSp>
        <p:nvGrpSpPr>
          <p:cNvPr id="111" name="Group 110"/>
          <p:cNvGrpSpPr/>
          <p:nvPr/>
        </p:nvGrpSpPr>
        <p:grpSpPr>
          <a:xfrm>
            <a:off x="1609881" y="5756004"/>
            <a:ext cx="6812128" cy="1138645"/>
            <a:chOff x="1500904" y="5444100"/>
            <a:chExt cx="6812128" cy="1138645"/>
          </a:xfrm>
        </p:grpSpPr>
        <p:sp>
          <p:nvSpPr>
            <p:cNvPr id="112" name="Oval 111"/>
            <p:cNvSpPr/>
            <p:nvPr/>
          </p:nvSpPr>
          <p:spPr>
            <a:xfrm>
              <a:off x="1500904" y="5444100"/>
              <a:ext cx="1569099" cy="1138645"/>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113" name="Straight Arrow Connector 112"/>
            <p:cNvCxnSpPr>
              <a:stCxn id="114" idx="1"/>
              <a:endCxn id="112" idx="6"/>
            </p:cNvCxnSpPr>
            <p:nvPr/>
          </p:nvCxnSpPr>
          <p:spPr>
            <a:xfrm flipH="1">
              <a:off x="3070003" y="5928997"/>
              <a:ext cx="3536609" cy="8442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4" name="Rounded Rectangle 113"/>
            <p:cNvSpPr/>
            <p:nvPr/>
          </p:nvSpPr>
          <p:spPr>
            <a:xfrm>
              <a:off x="6606612" y="5509797"/>
              <a:ext cx="1706420" cy="83839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No locality detected = no footprint</a:t>
              </a:r>
            </a:p>
          </p:txBody>
        </p:sp>
      </p:grpSp>
      <p:grpSp>
        <p:nvGrpSpPr>
          <p:cNvPr id="115" name="Group 114"/>
          <p:cNvGrpSpPr/>
          <p:nvPr/>
        </p:nvGrpSpPr>
        <p:grpSpPr>
          <a:xfrm>
            <a:off x="2854945" y="826986"/>
            <a:ext cx="5285231" cy="5224301"/>
            <a:chOff x="2151515" y="243172"/>
            <a:chExt cx="5285231" cy="5224301"/>
          </a:xfrm>
        </p:grpSpPr>
        <p:cxnSp>
          <p:nvCxnSpPr>
            <p:cNvPr id="116" name="Straight Arrow Connector 115"/>
            <p:cNvCxnSpPr>
              <a:stCxn id="117" idx="0"/>
              <a:endCxn id="118" idx="4"/>
            </p:cNvCxnSpPr>
            <p:nvPr/>
          </p:nvCxnSpPr>
          <p:spPr>
            <a:xfrm flipH="1" flipV="1">
              <a:off x="2475551" y="1773234"/>
              <a:ext cx="4053546" cy="322692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7" name="Rounded Rectangle 116"/>
            <p:cNvSpPr/>
            <p:nvPr/>
          </p:nvSpPr>
          <p:spPr>
            <a:xfrm>
              <a:off x="5621448" y="5000159"/>
              <a:ext cx="1815298" cy="467314"/>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Locality Detected</a:t>
              </a:r>
            </a:p>
          </p:txBody>
        </p:sp>
        <p:sp>
          <p:nvSpPr>
            <p:cNvPr id="118" name="Oval 117"/>
            <p:cNvSpPr/>
            <p:nvPr/>
          </p:nvSpPr>
          <p:spPr>
            <a:xfrm>
              <a:off x="2151515" y="243172"/>
              <a:ext cx="648072" cy="1530062"/>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grpSp>
      <p:grpSp>
        <p:nvGrpSpPr>
          <p:cNvPr id="119" name="Group 118"/>
          <p:cNvGrpSpPr/>
          <p:nvPr/>
        </p:nvGrpSpPr>
        <p:grpSpPr>
          <a:xfrm>
            <a:off x="7315201" y="3340055"/>
            <a:ext cx="3087259" cy="2686101"/>
            <a:chOff x="5402492" y="3192511"/>
            <a:chExt cx="3087259" cy="2686101"/>
          </a:xfrm>
        </p:grpSpPr>
        <p:sp>
          <p:nvSpPr>
            <p:cNvPr id="120" name="Oval 119"/>
            <p:cNvSpPr/>
            <p:nvPr/>
          </p:nvSpPr>
          <p:spPr>
            <a:xfrm>
              <a:off x="5402492" y="3192511"/>
              <a:ext cx="648072" cy="469946"/>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121" name="Straight Arrow Connector 120"/>
            <p:cNvCxnSpPr>
              <a:stCxn id="122" idx="0"/>
              <a:endCxn id="120" idx="4"/>
            </p:cNvCxnSpPr>
            <p:nvPr/>
          </p:nvCxnSpPr>
          <p:spPr>
            <a:xfrm flipH="1" flipV="1">
              <a:off x="5726528" y="3662457"/>
              <a:ext cx="1688883" cy="17488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2" name="Rounded Rectangle 121"/>
            <p:cNvSpPr/>
            <p:nvPr/>
          </p:nvSpPr>
          <p:spPr>
            <a:xfrm>
              <a:off x="6341070" y="5411298"/>
              <a:ext cx="2148681" cy="467314"/>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1 Diverged Load Detected</a:t>
              </a:r>
            </a:p>
          </p:txBody>
        </p:sp>
      </p:grpSp>
      <p:grpSp>
        <p:nvGrpSpPr>
          <p:cNvPr id="123" name="Group 122"/>
          <p:cNvGrpSpPr/>
          <p:nvPr/>
        </p:nvGrpSpPr>
        <p:grpSpPr>
          <a:xfrm>
            <a:off x="3365691" y="5736690"/>
            <a:ext cx="6955269" cy="1157958"/>
            <a:chOff x="-3219377" y="7790327"/>
            <a:chExt cx="6955269" cy="1157958"/>
          </a:xfrm>
        </p:grpSpPr>
        <p:cxnSp>
          <p:nvCxnSpPr>
            <p:cNvPr id="124" name="Straight Arrow Connector 123"/>
            <p:cNvCxnSpPr>
              <a:stCxn id="126" idx="1"/>
              <a:endCxn id="125" idx="6"/>
            </p:cNvCxnSpPr>
            <p:nvPr/>
          </p:nvCxnSpPr>
          <p:spPr>
            <a:xfrm flipH="1" flipV="1">
              <a:off x="-2163742" y="8369306"/>
              <a:ext cx="4172260" cy="1475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25" name="Oval 124"/>
            <p:cNvSpPr/>
            <p:nvPr/>
          </p:nvSpPr>
          <p:spPr>
            <a:xfrm>
              <a:off x="-3219377" y="7790327"/>
              <a:ext cx="1055635" cy="1157958"/>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26" name="Rounded Rectangle 125"/>
            <p:cNvSpPr/>
            <p:nvPr/>
          </p:nvSpPr>
          <p:spPr>
            <a:xfrm>
              <a:off x="2008518" y="8308794"/>
              <a:ext cx="1727374" cy="416127"/>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Footprint = 4X1</a:t>
              </a:r>
            </a:p>
          </p:txBody>
        </p:sp>
      </p:grpSp>
      <p:grpSp>
        <p:nvGrpSpPr>
          <p:cNvPr id="127" name="Group 126"/>
          <p:cNvGrpSpPr/>
          <p:nvPr/>
        </p:nvGrpSpPr>
        <p:grpSpPr>
          <a:xfrm>
            <a:off x="3472973" y="5204329"/>
            <a:ext cx="5120613" cy="893859"/>
            <a:chOff x="1821322" y="4448041"/>
            <a:chExt cx="5120613" cy="893859"/>
          </a:xfrm>
        </p:grpSpPr>
        <p:sp>
          <p:nvSpPr>
            <p:cNvPr id="128" name="Oval 127"/>
            <p:cNvSpPr/>
            <p:nvPr/>
          </p:nvSpPr>
          <p:spPr>
            <a:xfrm>
              <a:off x="1821322" y="4448041"/>
              <a:ext cx="868628" cy="846957"/>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129" name="Straight Arrow Connector 128"/>
            <p:cNvCxnSpPr>
              <a:stCxn id="130" idx="0"/>
              <a:endCxn id="128" idx="6"/>
            </p:cNvCxnSpPr>
            <p:nvPr/>
          </p:nvCxnSpPr>
          <p:spPr>
            <a:xfrm flipH="1" flipV="1">
              <a:off x="2689950" y="4871520"/>
              <a:ext cx="3177645" cy="5425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0" name="Rounded Rectangle 129"/>
            <p:cNvSpPr/>
            <p:nvPr/>
          </p:nvSpPr>
          <p:spPr>
            <a:xfrm>
              <a:off x="4793254" y="4925773"/>
              <a:ext cx="2148681" cy="416127"/>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Footprint = 3X1</a:t>
              </a:r>
            </a:p>
          </p:txBody>
        </p:sp>
      </p:grpSp>
      <p:sp>
        <p:nvSpPr>
          <p:cNvPr id="131" name="Rounded Rectangle 130"/>
          <p:cNvSpPr/>
          <p:nvPr/>
        </p:nvSpPr>
        <p:spPr>
          <a:xfrm>
            <a:off x="8776137" y="5435585"/>
            <a:ext cx="1706420" cy="838399"/>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Early warps profile loop for later warps</a:t>
            </a:r>
          </a:p>
        </p:txBody>
      </p:sp>
      <p:grpSp>
        <p:nvGrpSpPr>
          <p:cNvPr id="132" name="Group 131"/>
          <p:cNvGrpSpPr/>
          <p:nvPr/>
        </p:nvGrpSpPr>
        <p:grpSpPr>
          <a:xfrm>
            <a:off x="5138472" y="4035645"/>
            <a:ext cx="4318800" cy="1936019"/>
            <a:chOff x="5298859" y="3406641"/>
            <a:chExt cx="4318800" cy="1936019"/>
          </a:xfrm>
        </p:grpSpPr>
        <p:sp>
          <p:nvSpPr>
            <p:cNvPr id="133" name="Oval 132"/>
            <p:cNvSpPr/>
            <p:nvPr/>
          </p:nvSpPr>
          <p:spPr>
            <a:xfrm>
              <a:off x="5298859" y="3406641"/>
              <a:ext cx="1176641" cy="469946"/>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134" name="Straight Arrow Connector 133"/>
            <p:cNvCxnSpPr>
              <a:stCxn id="135" idx="0"/>
              <a:endCxn id="133" idx="4"/>
            </p:cNvCxnSpPr>
            <p:nvPr/>
          </p:nvCxnSpPr>
          <p:spPr>
            <a:xfrm flipH="1" flipV="1">
              <a:off x="5887180" y="3876587"/>
              <a:ext cx="2222714" cy="10491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5" name="Rounded Rectangle 134"/>
            <p:cNvSpPr/>
            <p:nvPr/>
          </p:nvSpPr>
          <p:spPr>
            <a:xfrm>
              <a:off x="6602128" y="4925773"/>
              <a:ext cx="3015531" cy="416887"/>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Warp 0 has branch divergence</a:t>
              </a:r>
            </a:p>
          </p:txBody>
        </p:sp>
      </p:grpSp>
      <p:grpSp>
        <p:nvGrpSpPr>
          <p:cNvPr id="136" name="Group 135"/>
          <p:cNvGrpSpPr/>
          <p:nvPr/>
        </p:nvGrpSpPr>
        <p:grpSpPr>
          <a:xfrm>
            <a:off x="4901553" y="705279"/>
            <a:ext cx="4740134" cy="5919803"/>
            <a:chOff x="2659935" y="-4109324"/>
            <a:chExt cx="4740134" cy="5919803"/>
          </a:xfrm>
        </p:grpSpPr>
        <p:sp>
          <p:nvSpPr>
            <p:cNvPr id="137" name="Oval 136"/>
            <p:cNvSpPr/>
            <p:nvPr/>
          </p:nvSpPr>
          <p:spPr>
            <a:xfrm>
              <a:off x="2659935" y="-4109324"/>
              <a:ext cx="1106287" cy="1715610"/>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138" name="Straight Arrow Connector 137"/>
            <p:cNvCxnSpPr>
              <a:stCxn id="139" idx="0"/>
              <a:endCxn id="137" idx="4"/>
            </p:cNvCxnSpPr>
            <p:nvPr/>
          </p:nvCxnSpPr>
          <p:spPr>
            <a:xfrm flipH="1" flipV="1">
              <a:off x="3213079" y="-2393714"/>
              <a:ext cx="3112650" cy="34786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9" name="Rounded Rectangle 138"/>
            <p:cNvSpPr/>
            <p:nvPr/>
          </p:nvSpPr>
          <p:spPr>
            <a:xfrm>
              <a:off x="5251388" y="1084964"/>
              <a:ext cx="2148681" cy="725515"/>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Both warps capture spatial locality together</a:t>
              </a:r>
            </a:p>
          </p:txBody>
        </p:sp>
      </p:grpSp>
      <p:grpSp>
        <p:nvGrpSpPr>
          <p:cNvPr id="140" name="Group 139"/>
          <p:cNvGrpSpPr/>
          <p:nvPr/>
        </p:nvGrpSpPr>
        <p:grpSpPr>
          <a:xfrm>
            <a:off x="3862243" y="3934416"/>
            <a:ext cx="4653263" cy="2736868"/>
            <a:chOff x="5130511" y="227536"/>
            <a:chExt cx="4653263" cy="2736868"/>
          </a:xfrm>
        </p:grpSpPr>
        <p:cxnSp>
          <p:nvCxnSpPr>
            <p:cNvPr id="141" name="Straight Arrow Connector 140"/>
            <p:cNvCxnSpPr>
              <a:stCxn id="143" idx="0"/>
              <a:endCxn id="142" idx="4"/>
            </p:cNvCxnSpPr>
            <p:nvPr/>
          </p:nvCxnSpPr>
          <p:spPr>
            <a:xfrm flipH="1" flipV="1">
              <a:off x="5618267" y="697482"/>
              <a:ext cx="3091167" cy="18129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2" name="Oval 141"/>
            <p:cNvSpPr/>
            <p:nvPr/>
          </p:nvSpPr>
          <p:spPr>
            <a:xfrm>
              <a:off x="5130511" y="227536"/>
              <a:ext cx="975511" cy="469946"/>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143" name="Rounded Rectangle 142"/>
            <p:cNvSpPr/>
            <p:nvPr/>
          </p:nvSpPr>
          <p:spPr>
            <a:xfrm>
              <a:off x="7635093" y="2510389"/>
              <a:ext cx="2148681" cy="454015"/>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4 Active threads</a:t>
              </a:r>
            </a:p>
          </p:txBody>
        </p:sp>
      </p:grpSp>
      <p:sp>
        <p:nvSpPr>
          <p:cNvPr id="144" name="Octagon 143"/>
          <p:cNvSpPr/>
          <p:nvPr/>
        </p:nvSpPr>
        <p:spPr>
          <a:xfrm>
            <a:off x="3980127" y="5146117"/>
            <a:ext cx="556268" cy="483336"/>
          </a:xfrm>
          <a:prstGeom prst="oct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CA" sz="1400" b="1" dirty="0"/>
              <a:t>Stop</a:t>
            </a:r>
          </a:p>
        </p:txBody>
      </p:sp>
      <p:grpSp>
        <p:nvGrpSpPr>
          <p:cNvPr id="145" name="Group 144"/>
          <p:cNvGrpSpPr/>
          <p:nvPr/>
        </p:nvGrpSpPr>
        <p:grpSpPr>
          <a:xfrm>
            <a:off x="4988956" y="6255158"/>
            <a:ext cx="3757534" cy="619521"/>
            <a:chOff x="4993275" y="5165587"/>
            <a:chExt cx="3757534" cy="619521"/>
          </a:xfrm>
        </p:grpSpPr>
        <p:sp>
          <p:nvSpPr>
            <p:cNvPr id="146" name="Oval 145"/>
            <p:cNvSpPr/>
            <p:nvPr/>
          </p:nvSpPr>
          <p:spPr>
            <a:xfrm>
              <a:off x="4993275" y="5315162"/>
              <a:ext cx="941465" cy="469946"/>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147" name="Straight Arrow Connector 146"/>
            <p:cNvCxnSpPr>
              <a:stCxn id="148" idx="0"/>
              <a:endCxn id="146" idx="6"/>
            </p:cNvCxnSpPr>
            <p:nvPr/>
          </p:nvCxnSpPr>
          <p:spPr>
            <a:xfrm flipH="1">
              <a:off x="5934740" y="5165587"/>
              <a:ext cx="1741729" cy="38454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8" name="Rounded Rectangle 147"/>
            <p:cNvSpPr/>
            <p:nvPr/>
          </p:nvSpPr>
          <p:spPr>
            <a:xfrm>
              <a:off x="6602128" y="5165587"/>
              <a:ext cx="2148681" cy="452723"/>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Footprint decreased</a:t>
              </a:r>
            </a:p>
          </p:txBody>
        </p:sp>
      </p:grpSp>
      <p:sp>
        <p:nvSpPr>
          <p:cNvPr id="149" name="Oval 148"/>
          <p:cNvSpPr/>
          <p:nvPr/>
        </p:nvSpPr>
        <p:spPr>
          <a:xfrm>
            <a:off x="5260538" y="3140880"/>
            <a:ext cx="1106287" cy="1715610"/>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150" name="Straight Arrow Connector 149"/>
          <p:cNvCxnSpPr>
            <a:stCxn id="139" idx="0"/>
            <a:endCxn id="149" idx="6"/>
          </p:cNvCxnSpPr>
          <p:nvPr/>
        </p:nvCxnSpPr>
        <p:spPr>
          <a:xfrm flipH="1" flipV="1">
            <a:off x="6366825" y="3998686"/>
            <a:ext cx="2200523" cy="190088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1" name="Oval 150"/>
          <p:cNvSpPr/>
          <p:nvPr/>
        </p:nvSpPr>
        <p:spPr>
          <a:xfrm>
            <a:off x="4906545" y="5416178"/>
            <a:ext cx="1106287" cy="1715610"/>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cxnSp>
        <p:nvCxnSpPr>
          <p:cNvPr id="152" name="Straight Arrow Connector 151"/>
          <p:cNvCxnSpPr>
            <a:stCxn id="139" idx="1"/>
            <a:endCxn id="151" idx="6"/>
          </p:cNvCxnSpPr>
          <p:nvPr/>
        </p:nvCxnSpPr>
        <p:spPr>
          <a:xfrm flipH="1">
            <a:off x="6012832" y="6262325"/>
            <a:ext cx="1480175" cy="116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53" name="Slide Number Placeholder 152"/>
          <p:cNvSpPr>
            <a:spLocks noGrp="1"/>
          </p:cNvSpPr>
          <p:nvPr>
            <p:ph type="sldNum" sz="quarter" idx="12"/>
          </p:nvPr>
        </p:nvSpPr>
        <p:spPr/>
        <p:txBody>
          <a:bodyPr/>
          <a:lstStyle/>
          <a:p>
            <a:fld id="{F23EC47D-D5CA-A042-A8D0-C217E3EA6E2F}" type="slidenum">
              <a:rPr lang="en-US" smtClean="0"/>
              <a:t>46</a:t>
            </a:fld>
            <a:endParaRPr lang="en-US"/>
          </a:p>
        </p:txBody>
      </p:sp>
    </p:spTree>
    <p:extLst>
      <p:ext uri="{BB962C8B-B14F-4D97-AF65-F5344CB8AC3E}">
        <p14:creationId xmlns:p14="http://schemas.microsoft.com/office/powerpoint/2010/main" val="10815554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91"/>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67"/>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00"/>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111"/>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3"/>
                                        </p:tgtEl>
                                        <p:attrNameLst>
                                          <p:attrName>style.visibility</p:attrName>
                                        </p:attrNameLst>
                                      </p:cBhvr>
                                      <p:to>
                                        <p:strVal val="visible"/>
                                      </p:to>
                                    </p:set>
                                  </p:childTnLst>
                                </p:cTn>
                              </p:par>
                              <p:par>
                                <p:cTn id="56" presetID="1" presetClass="exit" presetSubtype="0" fill="hold" nodeType="withEffect">
                                  <p:stCondLst>
                                    <p:cond delay="0"/>
                                  </p:stCondLst>
                                  <p:childTnLst>
                                    <p:set>
                                      <p:cBhvr>
                                        <p:cTn id="57" dur="1" fill="hold">
                                          <p:stCondLst>
                                            <p:cond delay="0"/>
                                          </p:stCondLst>
                                        </p:cTn>
                                        <p:tgtEl>
                                          <p:spTgt spid="111"/>
                                        </p:tgtEl>
                                        <p:attrNameLst>
                                          <p:attrName>style.visibility</p:attrName>
                                        </p:attrNameLst>
                                      </p:cBhvr>
                                      <p:to>
                                        <p:strVal val="hidden"/>
                                      </p:to>
                                    </p:set>
                                  </p:childTnLst>
                                </p:cTn>
                              </p:par>
                            </p:childTnLst>
                          </p:cTn>
                        </p:par>
                        <p:par>
                          <p:cTn id="58" fill="hold">
                            <p:stCondLst>
                              <p:cond delay="0"/>
                            </p:stCondLst>
                            <p:childTnLst>
                              <p:par>
                                <p:cTn id="59" presetID="0" presetClass="path" presetSubtype="0" accel="50000" decel="50000" fill="hold" nodeType="afterEffect">
                                  <p:stCondLst>
                                    <p:cond delay="0"/>
                                  </p:stCondLst>
                                  <p:childTnLst>
                                    <p:animMotion origin="layout" path="M -0.00122 -0.0044 L -0.00122 0.12153 C -0.00122 0.12176 -0.00105 0.13727 0.00086 0.1419 C 0.00868 0.16019 0.025 0.16783 0.03906 0.17384 C 0.04514 0.17338 0.05139 0.17361 0.05746 0.17246 C 0.06232 0.17153 0.06684 0.15949 0.06944 0.15486 C 0.071 0.14861 0.07326 0.14398 0.07482 0.1375 C 0.07586 0.13334 0.07708 0.12454 0.07708 0.12477 C 0.07604 0.10695 0.07621 0.08496 0.07152 0.06806 C 0.07222 0.02037 0.07274 -0.02778 0.07482 -0.07546 C 0.07586 -0.09768 0.07795 -0.10532 0.08142 -0.12477 C 0.08229 -0.13009 0.0835 -0.13541 0.08472 -0.14074 C 0.08541 -0.14352 0.0868 -0.1493 0.0868 -0.14907 C 0.08836 -0.16713 0.08802 -0.18588 0.10208 -0.19282 C 0.10538 -0.19722 0.10746 -0.19977 0.1118 -0.20162 C 0.12152 -0.20069 0.12604 -0.19861 0.13472 -0.19583 C 0.14531 -0.18565 0.1309 -0.19884 0.14114 -0.19143 C 0.1434 -0.18981 0.14774 -0.18565 0.14774 -0.18541 C 0.15069 -0.17986 0.15347 -0.17407 0.15642 -0.16828 C 0.15781 -0.16528 0.16076 -0.15949 0.16076 -0.15926 C 0.16545 -0.14051 0.1618 -0.12176 0.1618 -0.10162 L 0.1618 0.00139 " pathEditMode="relative" rAng="0" ptsTypes="AfffffffffffffffffffAA">
                                      <p:cBhvr>
                                        <p:cTn id="60" dur="2000" fill="hold"/>
                                        <p:tgtEl>
                                          <p:spTgt spid="33"/>
                                        </p:tgtEl>
                                        <p:attrNameLst>
                                          <p:attrName>ppt_x</p:attrName>
                                          <p:attrName>ppt_y</p:attrName>
                                        </p:attrNameLst>
                                      </p:cBhvr>
                                      <p:rCtr x="8333" y="-949"/>
                                    </p:animMotion>
                                  </p:childTnLst>
                                </p:cTn>
                              </p:par>
                            </p:childTnLst>
                          </p:cTn>
                        </p:par>
                        <p:par>
                          <p:cTn id="61" fill="hold">
                            <p:stCondLst>
                              <p:cond delay="2000"/>
                            </p:stCondLst>
                            <p:childTnLst>
                              <p:par>
                                <p:cTn id="62" presetID="1" presetClass="entr" presetSubtype="0" fill="hold" nodeType="afterEffect">
                                  <p:stCondLst>
                                    <p:cond delay="0"/>
                                  </p:stCondLst>
                                  <p:childTnLst>
                                    <p:set>
                                      <p:cBhvr>
                                        <p:cTn id="63" dur="1" fill="hold">
                                          <p:stCondLst>
                                            <p:cond delay="0"/>
                                          </p:stCondLst>
                                        </p:cTn>
                                        <p:tgtEl>
                                          <p:spTgt spid="95"/>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21"/>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115"/>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119"/>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140"/>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123"/>
                                        </p:tgtEl>
                                        <p:attrNameLst>
                                          <p:attrName>style.visibility</p:attrName>
                                        </p:attrNameLst>
                                      </p:cBhvr>
                                      <p:to>
                                        <p:strVal val="visible"/>
                                      </p:to>
                                    </p:set>
                                  </p:childTnLst>
                                </p:cTn>
                              </p:par>
                              <p:par>
                                <p:cTn id="80" presetID="1" presetClass="entr" presetSubtype="0" fill="hold" grpId="0" nodeType="withEffect">
                                  <p:stCondLst>
                                    <p:cond delay="0"/>
                                  </p:stCondLst>
                                  <p:childTnLst>
                                    <p:set>
                                      <p:cBhvr>
                                        <p:cTn id="81" dur="1" fill="hold">
                                          <p:stCondLst>
                                            <p:cond delay="0"/>
                                          </p:stCondLst>
                                        </p:cTn>
                                        <p:tgtEl>
                                          <p:spTgt spid="64"/>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xit" presetSubtype="0" fill="hold" nodeType="clickEffect">
                                  <p:stCondLst>
                                    <p:cond delay="0"/>
                                  </p:stCondLst>
                                  <p:childTnLst>
                                    <p:set>
                                      <p:cBhvr>
                                        <p:cTn id="85" dur="1" fill="hold">
                                          <p:stCondLst>
                                            <p:cond delay="0"/>
                                          </p:stCondLst>
                                        </p:cTn>
                                        <p:tgtEl>
                                          <p:spTgt spid="115"/>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119"/>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140"/>
                                        </p:tgtEl>
                                        <p:attrNameLst>
                                          <p:attrName>style.visibility</p:attrName>
                                        </p:attrNameLst>
                                      </p:cBhvr>
                                      <p:to>
                                        <p:strVal val="hidden"/>
                                      </p:to>
                                    </p:set>
                                  </p:childTnLst>
                                </p:cTn>
                              </p:par>
                              <p:par>
                                <p:cTn id="90" presetID="1" presetClass="exit" presetSubtype="0" fill="hold" nodeType="withEffect">
                                  <p:stCondLst>
                                    <p:cond delay="0"/>
                                  </p:stCondLst>
                                  <p:childTnLst>
                                    <p:set>
                                      <p:cBhvr>
                                        <p:cTn id="91" dur="1" fill="hold">
                                          <p:stCondLst>
                                            <p:cond delay="0"/>
                                          </p:stCondLst>
                                        </p:cTn>
                                        <p:tgtEl>
                                          <p:spTgt spid="123"/>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131"/>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nodeType="clickEffect">
                                  <p:stCondLst>
                                    <p:cond delay="0"/>
                                  </p:stCondLst>
                                  <p:childTnLst>
                                    <p:set>
                                      <p:cBhvr>
                                        <p:cTn id="99" dur="1" fill="hold">
                                          <p:stCondLst>
                                            <p:cond delay="0"/>
                                          </p:stCondLst>
                                        </p:cTn>
                                        <p:tgtEl>
                                          <p:spTgt spid="127"/>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63"/>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grpId="0" nodeType="clickEffect">
                                  <p:stCondLst>
                                    <p:cond delay="0"/>
                                  </p:stCondLst>
                                  <p:childTnLst>
                                    <p:set>
                                      <p:cBhvr>
                                        <p:cTn id="105" dur="1" fill="hold">
                                          <p:stCondLst>
                                            <p:cond delay="0"/>
                                          </p:stCondLst>
                                        </p:cTn>
                                        <p:tgtEl>
                                          <p:spTgt spid="109"/>
                                        </p:tgtEl>
                                        <p:attrNameLst>
                                          <p:attrName>style.visibility</p:attrName>
                                        </p:attrNameLst>
                                      </p:cBhvr>
                                      <p:to>
                                        <p:strVal val="visible"/>
                                      </p:to>
                                    </p:set>
                                  </p:childTnLst>
                                </p:cTn>
                              </p:par>
                              <p:par>
                                <p:cTn id="106" presetID="1" presetClass="entr" presetSubtype="0" fill="hold" grpId="0" nodeType="withEffect">
                                  <p:stCondLst>
                                    <p:cond delay="0"/>
                                  </p:stCondLst>
                                  <p:childTnLst>
                                    <p:set>
                                      <p:cBhvr>
                                        <p:cTn id="107" dur="1" fill="hold">
                                          <p:stCondLst>
                                            <p:cond delay="0"/>
                                          </p:stCondLst>
                                        </p:cTn>
                                        <p:tgtEl>
                                          <p:spTgt spid="144"/>
                                        </p:tgtEl>
                                        <p:attrNameLst>
                                          <p:attrName>style.visibility</p:attrName>
                                        </p:attrNameLst>
                                      </p:cBhvr>
                                      <p:to>
                                        <p:strVal val="visible"/>
                                      </p:to>
                                    </p:set>
                                  </p:childTnLst>
                                </p:cTn>
                              </p:par>
                              <p:par>
                                <p:cTn id="108" presetID="1" presetClass="entr" presetSubtype="0" fill="hold" grpId="0" nodeType="withEffect">
                                  <p:stCondLst>
                                    <p:cond delay="0"/>
                                  </p:stCondLst>
                                  <p:childTnLst>
                                    <p:set>
                                      <p:cBhvr>
                                        <p:cTn id="109" dur="1" fill="hold">
                                          <p:stCondLst>
                                            <p:cond delay="0"/>
                                          </p:stCondLst>
                                        </p:cTn>
                                        <p:tgtEl>
                                          <p:spTgt spid="61"/>
                                        </p:tgtEl>
                                        <p:attrNameLst>
                                          <p:attrName>style.visibility</p:attrName>
                                        </p:attrNameLst>
                                      </p:cBhvr>
                                      <p:to>
                                        <p:strVal val="visible"/>
                                      </p:to>
                                    </p:set>
                                  </p:childTnLst>
                                </p:cTn>
                              </p:par>
                              <p:par>
                                <p:cTn id="110" presetID="1" presetClass="exit" presetSubtype="0" fill="hold" grpId="1" nodeType="withEffect">
                                  <p:stCondLst>
                                    <p:cond delay="0"/>
                                  </p:stCondLst>
                                  <p:childTnLst>
                                    <p:set>
                                      <p:cBhvr>
                                        <p:cTn id="111" dur="1" fill="hold">
                                          <p:stCondLst>
                                            <p:cond delay="0"/>
                                          </p:stCondLst>
                                        </p:cTn>
                                        <p:tgtEl>
                                          <p:spTgt spid="131"/>
                                        </p:tgtEl>
                                        <p:attrNameLst>
                                          <p:attrName>style.visibility</p:attrName>
                                        </p:attrNameLst>
                                      </p:cBhvr>
                                      <p:to>
                                        <p:strVal val="hidden"/>
                                      </p:to>
                                    </p:set>
                                  </p:childTnLst>
                                </p:cTn>
                              </p:par>
                              <p:par>
                                <p:cTn id="112" presetID="1" presetClass="exit" presetSubtype="0" fill="hold" nodeType="withEffect">
                                  <p:stCondLst>
                                    <p:cond delay="0"/>
                                  </p:stCondLst>
                                  <p:childTnLst>
                                    <p:set>
                                      <p:cBhvr>
                                        <p:cTn id="113" dur="1" fill="hold">
                                          <p:stCondLst>
                                            <p:cond delay="0"/>
                                          </p:stCondLst>
                                        </p:cTn>
                                        <p:tgtEl>
                                          <p:spTgt spid="127"/>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0"/>
                                          </p:stCondLst>
                                        </p:cTn>
                                        <p:tgtEl>
                                          <p:spTgt spid="40"/>
                                        </p:tgtEl>
                                        <p:attrNameLst>
                                          <p:attrName>style.visibility</p:attrName>
                                        </p:attrNameLst>
                                      </p:cBhvr>
                                      <p:to>
                                        <p:strVal val="visible"/>
                                      </p:to>
                                    </p:set>
                                  </p:childTnLst>
                                </p:cTn>
                              </p:par>
                            </p:childTnLst>
                          </p:cTn>
                        </p:par>
                        <p:par>
                          <p:cTn id="118" fill="hold">
                            <p:stCondLst>
                              <p:cond delay="0"/>
                            </p:stCondLst>
                            <p:childTnLst>
                              <p:par>
                                <p:cTn id="119" presetID="0" presetClass="path" presetSubtype="0" accel="50000" decel="50000" fill="hold" nodeType="afterEffect">
                                  <p:stCondLst>
                                    <p:cond delay="0"/>
                                  </p:stCondLst>
                                  <p:childTnLst>
                                    <p:animMotion origin="layout" path="M -0.0066 -0.00046 C -0.00781 0.02037 -0.00764 0.01157 -0.00764 0.02592 L -0.0066 0.10648 C -0.00816 0.1125 -0.00816 0.11065 -0.0066 0.11898 C -0.00573 0.12338 -0.0033 0.13426 -1.11111E-6 0.13704 C 0.00833 0.14421 0.01927 0.14653 0.02865 0.14954 C 0.05087 0.14583 0.04688 0.15046 0.04531 0.12315 C 0.04636 0.10856 0.04601 0.09514 0.04965 0.08148 C 0.0507 0.0713 0.0533 0.06574 0.05521 0.05648 C 0.05695 0.04676 0.05886 0.03704 0.06077 0.02731 C 0.06337 -0.05857 0.06077 0.0368 0.06285 -0.1338 C 0.06337 -0.17454 0.06059 -0.1625 0.06511 -0.17963 C 0.06476 -0.18796 0.06528 -0.19653 0.06406 -0.20463 C 0.06389 -0.20625 0.05851 -0.20602 0.06181 -0.20602 L 0.05955 0.09259 L 0.06736 -0.21296 L 0.07396 0.09259 L 0.07622 -0.20741 L 0.08941 0.08148 L 0.0882 -0.20324 L 0.09827 0.07592 L 0.09601 -0.19908 L 0.10261 0.08009 L 0.10035 -0.20741 L 0.10816 0.05926 L 0.1092 -0.19491 L 0.11702 0.03148 L 0.12465 -0.20602 L 0.16337 0.00092 " pathEditMode="relative" rAng="0" ptsTypes="fAfffffffffffAAAAAAAAAAAAAAAA">
                                      <p:cBhvr>
                                        <p:cTn id="120" dur="2000" fill="hold"/>
                                        <p:tgtEl>
                                          <p:spTgt spid="40"/>
                                        </p:tgtEl>
                                        <p:attrNameLst>
                                          <p:attrName>ppt_x</p:attrName>
                                          <p:attrName>ppt_y</p:attrName>
                                        </p:attrNameLst>
                                      </p:cBhvr>
                                      <p:rCtr x="8420" y="-3079"/>
                                    </p:animMotion>
                                  </p:childTnLst>
                                </p:cTn>
                              </p:par>
                            </p:childTnLst>
                          </p:cTn>
                        </p:par>
                        <p:par>
                          <p:cTn id="121" fill="hold">
                            <p:stCondLst>
                              <p:cond delay="2000"/>
                            </p:stCondLst>
                            <p:childTnLst>
                              <p:par>
                                <p:cTn id="122" presetID="1" presetClass="entr" presetSubtype="0" fill="hold" grpId="0" nodeType="afterEffect">
                                  <p:stCondLst>
                                    <p:cond delay="0"/>
                                  </p:stCondLst>
                                  <p:childTnLst>
                                    <p:set>
                                      <p:cBhvr>
                                        <p:cTn id="123" dur="1" fill="hold">
                                          <p:stCondLst>
                                            <p:cond delay="0"/>
                                          </p:stCondLst>
                                        </p:cTn>
                                        <p:tgtEl>
                                          <p:spTgt spid="62"/>
                                        </p:tgtEl>
                                        <p:attrNameLst>
                                          <p:attrName>style.visibility</p:attrName>
                                        </p:attrNameLst>
                                      </p:cBhvr>
                                      <p:to>
                                        <p:strVal val="visible"/>
                                      </p:to>
                                    </p:set>
                                  </p:childTnLst>
                                </p:cTn>
                              </p:par>
                            </p:childTnLst>
                          </p:cTn>
                        </p:par>
                        <p:par>
                          <p:cTn id="124" fill="hold">
                            <p:stCondLst>
                              <p:cond delay="2000"/>
                            </p:stCondLst>
                            <p:childTnLst>
                              <p:par>
                                <p:cTn id="125" presetID="10" presetClass="entr" presetSubtype="0" fill="hold" nodeType="afterEffect">
                                  <p:stCondLst>
                                    <p:cond delay="0"/>
                                  </p:stCondLst>
                                  <p:childTnLst>
                                    <p:set>
                                      <p:cBhvr>
                                        <p:cTn id="126" dur="1" fill="hold">
                                          <p:stCondLst>
                                            <p:cond delay="0"/>
                                          </p:stCondLst>
                                        </p:cTn>
                                        <p:tgtEl>
                                          <p:spTgt spid="101"/>
                                        </p:tgtEl>
                                        <p:attrNameLst>
                                          <p:attrName>style.visibility</p:attrName>
                                        </p:attrNameLst>
                                      </p:cBhvr>
                                      <p:to>
                                        <p:strVal val="visible"/>
                                      </p:to>
                                    </p:set>
                                    <p:animEffect transition="in" filter="fade">
                                      <p:cBhvr>
                                        <p:cTn id="127" dur="500"/>
                                        <p:tgtEl>
                                          <p:spTgt spid="101"/>
                                        </p:tgtEl>
                                      </p:cBhvr>
                                    </p:animEffec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nodeType="clickEffect">
                                  <p:stCondLst>
                                    <p:cond delay="0"/>
                                  </p:stCondLst>
                                  <p:childTnLst>
                                    <p:set>
                                      <p:cBhvr>
                                        <p:cTn id="131" dur="1" fill="hold">
                                          <p:stCondLst>
                                            <p:cond delay="0"/>
                                          </p:stCondLst>
                                        </p:cTn>
                                        <p:tgtEl>
                                          <p:spTgt spid="132"/>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grpId="0" nodeType="clickEffect">
                                  <p:stCondLst>
                                    <p:cond delay="0"/>
                                  </p:stCondLst>
                                  <p:childTnLst>
                                    <p:set>
                                      <p:cBhvr>
                                        <p:cTn id="135" dur="1" fill="hold">
                                          <p:stCondLst>
                                            <p:cond delay="0"/>
                                          </p:stCondLst>
                                        </p:cTn>
                                        <p:tgtEl>
                                          <p:spTgt spid="66"/>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28"/>
                                        </p:tgtEl>
                                        <p:attrNameLst>
                                          <p:attrName>style.visibility</p:attrName>
                                        </p:attrNameLst>
                                      </p:cBhvr>
                                      <p:to>
                                        <p:strVal val="visible"/>
                                      </p:to>
                                    </p:set>
                                  </p:childTnLst>
                                </p:cTn>
                              </p:par>
                              <p:par>
                                <p:cTn id="138" presetID="1" presetClass="entr" presetSubtype="0" fill="hold" grpId="0" nodeType="withEffect">
                                  <p:stCondLst>
                                    <p:cond delay="0"/>
                                  </p:stCondLst>
                                  <p:childTnLst>
                                    <p:set>
                                      <p:cBhvr>
                                        <p:cTn id="139" dur="1" fill="hold">
                                          <p:stCondLst>
                                            <p:cond delay="0"/>
                                          </p:stCondLst>
                                        </p:cTn>
                                        <p:tgtEl>
                                          <p:spTgt spid="65"/>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145"/>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grpId="0" nodeType="clickEffect">
                                  <p:stCondLst>
                                    <p:cond delay="0"/>
                                  </p:stCondLst>
                                  <p:childTnLst>
                                    <p:set>
                                      <p:cBhvr>
                                        <p:cTn id="145" dur="1" fill="hold">
                                          <p:stCondLst>
                                            <p:cond delay="0"/>
                                          </p:stCondLst>
                                        </p:cTn>
                                        <p:tgtEl>
                                          <p:spTgt spid="110"/>
                                        </p:tgtEl>
                                        <p:attrNameLst>
                                          <p:attrName>style.visibility</p:attrName>
                                        </p:attrNameLst>
                                      </p:cBhvr>
                                      <p:to>
                                        <p:strVal val="visible"/>
                                      </p:to>
                                    </p:set>
                                  </p:childTnLst>
                                </p:cTn>
                              </p:par>
                              <p:par>
                                <p:cTn id="146" presetID="1" presetClass="entr" presetSubtype="0" fill="hold" nodeType="withEffect">
                                  <p:stCondLst>
                                    <p:cond delay="0"/>
                                  </p:stCondLst>
                                  <p:childTnLst>
                                    <p:set>
                                      <p:cBhvr>
                                        <p:cTn id="147" dur="1" fill="hold">
                                          <p:stCondLst>
                                            <p:cond delay="0"/>
                                          </p:stCondLst>
                                        </p:cTn>
                                        <p:tgtEl>
                                          <p:spTgt spid="47"/>
                                        </p:tgtEl>
                                        <p:attrNameLst>
                                          <p:attrName>style.visibility</p:attrName>
                                        </p:attrNameLst>
                                      </p:cBhvr>
                                      <p:to>
                                        <p:strVal val="visible"/>
                                      </p:to>
                                    </p:set>
                                  </p:childTnLst>
                                </p:cTn>
                              </p:par>
                            </p:childTnLst>
                          </p:cTn>
                        </p:par>
                        <p:par>
                          <p:cTn id="148" fill="hold">
                            <p:stCondLst>
                              <p:cond delay="0"/>
                            </p:stCondLst>
                            <p:childTnLst>
                              <p:par>
                                <p:cTn id="149" presetID="42" presetClass="path" presetSubtype="0" accel="50000" decel="50000" fill="hold" grpId="1" nodeType="afterEffect">
                                  <p:stCondLst>
                                    <p:cond delay="0"/>
                                  </p:stCondLst>
                                  <p:childTnLst>
                                    <p:animMotion origin="layout" path="M -2.77778E-7 2.96296E-6 L 0.16111 0.10463 " pathEditMode="relative" rAng="0" ptsTypes="AA">
                                      <p:cBhvr>
                                        <p:cTn id="150" dur="1000" fill="hold"/>
                                        <p:tgtEl>
                                          <p:spTgt spid="110"/>
                                        </p:tgtEl>
                                        <p:attrNameLst>
                                          <p:attrName>ppt_x</p:attrName>
                                          <p:attrName>ppt_y</p:attrName>
                                        </p:attrNameLst>
                                      </p:cBhvr>
                                      <p:rCtr x="8056" y="5231"/>
                                    </p:animMotion>
                                  </p:childTnLst>
                                </p:cTn>
                              </p:par>
                              <p:par>
                                <p:cTn id="151" presetID="42" presetClass="path" presetSubtype="0" accel="50000" decel="50000" fill="hold" nodeType="withEffect">
                                  <p:stCondLst>
                                    <p:cond delay="0"/>
                                  </p:stCondLst>
                                  <p:childTnLst>
                                    <p:animMotion origin="layout" path="M -0.00034 0.00185 L 0.1658 0.10208 " pathEditMode="relative" rAng="0" ptsTypes="AA">
                                      <p:cBhvr>
                                        <p:cTn id="152" dur="1000" fill="hold"/>
                                        <p:tgtEl>
                                          <p:spTgt spid="47"/>
                                        </p:tgtEl>
                                        <p:attrNameLst>
                                          <p:attrName>ppt_x</p:attrName>
                                          <p:attrName>ppt_y</p:attrName>
                                        </p:attrNameLst>
                                      </p:cBhvr>
                                      <p:rCtr x="8299" y="5000"/>
                                    </p:animMotion>
                                  </p:childTnLst>
                                </p:cTn>
                              </p:par>
                              <p:par>
                                <p:cTn id="153" presetID="1" presetClass="exit" presetSubtype="0" fill="hold" nodeType="withEffect">
                                  <p:stCondLst>
                                    <p:cond delay="0"/>
                                  </p:stCondLst>
                                  <p:childTnLst>
                                    <p:set>
                                      <p:cBhvr>
                                        <p:cTn id="154" dur="1" fill="hold">
                                          <p:stCondLst>
                                            <p:cond delay="0"/>
                                          </p:stCondLst>
                                        </p:cTn>
                                        <p:tgtEl>
                                          <p:spTgt spid="132"/>
                                        </p:tgtEl>
                                        <p:attrNameLst>
                                          <p:attrName>style.visibility</p:attrName>
                                        </p:attrNameLst>
                                      </p:cBhvr>
                                      <p:to>
                                        <p:strVal val="hidden"/>
                                      </p:to>
                                    </p:set>
                                  </p:childTnLst>
                                </p:cTn>
                              </p:par>
                              <p:par>
                                <p:cTn id="155" presetID="1" presetClass="exit" presetSubtype="0" fill="hold" nodeType="withEffect">
                                  <p:stCondLst>
                                    <p:cond delay="0"/>
                                  </p:stCondLst>
                                  <p:childTnLst>
                                    <p:set>
                                      <p:cBhvr>
                                        <p:cTn id="156" dur="1" fill="hold">
                                          <p:stCondLst>
                                            <p:cond delay="0"/>
                                          </p:stCondLst>
                                        </p:cTn>
                                        <p:tgtEl>
                                          <p:spTgt spid="145"/>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nodeType="clickEffect">
                                  <p:stCondLst>
                                    <p:cond delay="0"/>
                                  </p:stCondLst>
                                  <p:childTnLst>
                                    <p:set>
                                      <p:cBhvr>
                                        <p:cTn id="160" dur="1" fill="hold">
                                          <p:stCondLst>
                                            <p:cond delay="0"/>
                                          </p:stCondLst>
                                        </p:cTn>
                                        <p:tgtEl>
                                          <p:spTgt spid="29"/>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136"/>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150"/>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149"/>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151"/>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0" grpId="0" animBg="1"/>
      <p:bldP spid="27" grpId="0" animBg="1"/>
      <p:bldP spid="28" grpId="0" animBg="1"/>
      <p:bldP spid="54" grpId="0" animBg="1"/>
      <p:bldP spid="55" grpId="0" animBg="1"/>
      <p:bldP spid="61" grpId="0" animBg="1"/>
      <p:bldP spid="62" grpId="0" animBg="1"/>
      <p:bldP spid="63" grpId="0" animBg="1"/>
      <p:bldP spid="64" grpId="0" animBg="1"/>
      <p:bldP spid="65" grpId="0" animBg="1"/>
      <p:bldP spid="66" grpId="0" animBg="1"/>
      <p:bldP spid="67" grpId="0" animBg="1"/>
      <p:bldP spid="100" grpId="0" animBg="1"/>
      <p:bldP spid="109" grpId="0" animBg="1"/>
      <p:bldP spid="110" grpId="0" animBg="1"/>
      <p:bldP spid="110" grpId="1" animBg="1"/>
      <p:bldP spid="131" grpId="0" animBg="1"/>
      <p:bldP spid="131" grpId="1" animBg="1"/>
      <p:bldP spid="144" grpId="0" animBg="1"/>
      <p:bldP spid="149" grpId="0" animBg="1"/>
      <p:bldP spid="15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p:cNvSpPr txBox="1">
            <a:spLocks/>
          </p:cNvSpPr>
          <p:nvPr/>
        </p:nvSpPr>
        <p:spPr>
          <a:xfrm>
            <a:off x="1881014" y="228600"/>
            <a:ext cx="7562850" cy="543076"/>
          </a:xfrm>
          <a:prstGeom prst="rect">
            <a:avLst/>
          </a:prstGeom>
        </p:spPr>
        <p:txBody>
          <a:bodyPr>
            <a:normAutofit/>
          </a:bodyPr>
          <a:lstStyle>
            <a:lvl1pPr marL="0" marR="0" indent="0" algn="l" defTabSz="914400" rtl="0" eaLnBrk="1" fontAlgn="auto" latinLnBrk="0" hangingPunct="1">
              <a:lnSpc>
                <a:spcPct val="100000"/>
              </a:lnSpc>
              <a:spcBef>
                <a:spcPct val="0"/>
              </a:spcBef>
              <a:spcAft>
                <a:spcPts val="0"/>
              </a:spcAft>
              <a:buClrTx/>
              <a:buSzTx/>
              <a:buFontTx/>
              <a:buNone/>
              <a:tabLst/>
              <a:defRPr kumimoji="0" lang="en-US" sz="2400" b="1" i="0" u="none" strike="noStrike" kern="1200" cap="none" spc="0" normalizeH="0" baseline="0" noProof="0">
                <a:ln>
                  <a:noFill/>
                </a:ln>
                <a:solidFill>
                  <a:schemeClr val="tx1"/>
                </a:solidFill>
                <a:effectLst/>
                <a:uLnTx/>
                <a:uFillTx/>
                <a:latin typeface="Verdana" pitchFamily="34" charset="0"/>
                <a:ea typeface="ＭＳ Ｐゴシック" charset="-128"/>
                <a:cs typeface="ＭＳ Ｐゴシック"/>
              </a:defRPr>
            </a:lvl1pPr>
            <a:lvl2pPr marL="742950" indent="-285750" algn="l" defTabSz="457200" rtl="0" eaLnBrk="0" fontAlgn="base" hangingPunct="0">
              <a:spcBef>
                <a:spcPct val="20000"/>
              </a:spcBef>
              <a:spcAft>
                <a:spcPct val="0"/>
              </a:spcAft>
              <a:buFont typeface="Arial" pitchFamily="34" charset="0"/>
              <a:buNone/>
              <a:defRPr sz="2800" b="0" i="0" kern="1200">
                <a:solidFill>
                  <a:schemeClr val="tx1"/>
                </a:solidFill>
                <a:latin typeface="WhitneyHTF-Bold"/>
                <a:ea typeface="ＭＳ Ｐゴシック" charset="-128"/>
                <a:cs typeface="WhitneyHTF-Bold"/>
              </a:defRPr>
            </a:lvl2pPr>
            <a:lvl3pPr marL="1143000" indent="-228600" algn="l" defTabSz="457200" rtl="0" eaLnBrk="0" fontAlgn="base" hangingPunct="0">
              <a:spcBef>
                <a:spcPct val="20000"/>
              </a:spcBef>
              <a:spcAft>
                <a:spcPct val="0"/>
              </a:spcAft>
              <a:buFont typeface="Arial" pitchFamily="34" charset="0"/>
              <a:buNone/>
              <a:defRPr sz="2400" b="0" i="0" kern="1200">
                <a:solidFill>
                  <a:schemeClr val="tx1"/>
                </a:solidFill>
                <a:latin typeface="WhitneyHTF-Bold"/>
                <a:ea typeface="ＭＳ Ｐゴシック" charset="-128"/>
                <a:cs typeface="WhitneyHTF-Bold"/>
              </a:defRPr>
            </a:lvl3pPr>
            <a:lvl4pPr marL="1600200" indent="-228600" algn="l" defTabSz="457200" rtl="0" eaLnBrk="0" fontAlgn="base" hangingPunct="0">
              <a:spcBef>
                <a:spcPct val="20000"/>
              </a:spcBef>
              <a:spcAft>
                <a:spcPct val="0"/>
              </a:spcAft>
              <a:buFont typeface="Arial" pitchFamily="34" charset="0"/>
              <a:buNone/>
              <a:defRPr sz="2000" b="0" i="0" kern="1200">
                <a:solidFill>
                  <a:schemeClr val="tx1"/>
                </a:solidFill>
                <a:latin typeface="WhitneyHTF-Bold"/>
                <a:ea typeface="ＭＳ Ｐゴシック" charset="-128"/>
                <a:cs typeface="WhitneyHTF-Bold"/>
              </a:defRPr>
            </a:lvl4pPr>
            <a:lvl5pPr marL="2057400" indent="-228600" algn="l" defTabSz="457200" rtl="0" eaLnBrk="0" fontAlgn="base" hangingPunct="0">
              <a:spcBef>
                <a:spcPct val="20000"/>
              </a:spcBef>
              <a:spcAft>
                <a:spcPct val="0"/>
              </a:spcAft>
              <a:buFont typeface="Arial" pitchFamily="34" charset="0"/>
              <a:buNone/>
              <a:defRPr sz="2000" b="0" i="0" kern="1200">
                <a:solidFill>
                  <a:schemeClr val="tx1"/>
                </a:solidFill>
                <a:latin typeface="WhitneyHTF-Bold"/>
                <a:ea typeface="ＭＳ Ｐゴシック" charset="-128"/>
                <a:cs typeface="WhitneyHTF-Bol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CA" dirty="0"/>
              <a:t>Sparse MM Case Study Results</a:t>
            </a:r>
          </a:p>
        </p:txBody>
      </p:sp>
      <p:sp>
        <p:nvSpPr>
          <p:cNvPr id="8" name="Rounded Rectangle 7"/>
          <p:cNvSpPr/>
          <p:nvPr/>
        </p:nvSpPr>
        <p:spPr>
          <a:xfrm>
            <a:off x="7752184" y="1752600"/>
            <a:ext cx="2448272" cy="720080"/>
          </a:xfrm>
          <a:prstGeom prst="round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Bef>
                <a:spcPts val="120"/>
              </a:spcBef>
              <a:spcAft>
                <a:spcPts val="120"/>
              </a:spcAft>
            </a:pPr>
            <a:r>
              <a:rPr lang="en-US" sz="1600" b="1" dirty="0">
                <a:solidFill>
                  <a:schemeClr val="bg1"/>
                </a:solidFill>
              </a:rPr>
              <a:t>Within 4% of optimized with no programmer input</a:t>
            </a:r>
            <a:endParaRPr lang="en-US" sz="1600" dirty="0">
              <a:solidFill>
                <a:schemeClr val="bg1"/>
              </a:solidFill>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513" y="2514600"/>
            <a:ext cx="867886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rot="16200000">
            <a:off x="820237" y="3309681"/>
            <a:ext cx="2279898" cy="646331"/>
          </a:xfrm>
          <a:prstGeom prst="rect">
            <a:avLst/>
          </a:prstGeom>
          <a:noFill/>
        </p:spPr>
        <p:txBody>
          <a:bodyPr wrap="square" rtlCol="0">
            <a:spAutoFit/>
          </a:bodyPr>
          <a:lstStyle/>
          <a:p>
            <a:pPr algn="ctr"/>
            <a:r>
              <a:rPr lang="en-CA" b="1" dirty="0"/>
              <a:t>Divergent Code Execution time</a:t>
            </a:r>
          </a:p>
        </p:txBody>
      </p:sp>
      <p:grpSp>
        <p:nvGrpSpPr>
          <p:cNvPr id="3" name="Group 10"/>
          <p:cNvGrpSpPr/>
          <p:nvPr/>
        </p:nvGrpSpPr>
        <p:grpSpPr>
          <a:xfrm>
            <a:off x="2991693" y="2339726"/>
            <a:ext cx="1477963" cy="2460875"/>
            <a:chOff x="1539378" y="2390029"/>
            <a:chExt cx="1477963" cy="2460875"/>
          </a:xfrm>
        </p:grpSpPr>
        <p:pic>
          <p:nvPicPr>
            <p:cNvPr id="6" name="Picture 5"/>
            <p:cNvPicPr/>
            <p:nvPr>
              <p:extLst/>
            </p:nvPr>
          </p:nvPicPr>
          <p:blipFill>
            <a:blip r:embed="rId3"/>
            <a:stretch>
              <a:fillRect/>
            </a:stretch>
          </p:blipFill>
          <p:spPr>
            <a:xfrm>
              <a:off x="2123406" y="2390029"/>
              <a:ext cx="474750" cy="500981"/>
            </a:xfrm>
            <a:prstGeom prst="rect">
              <a:avLst/>
            </a:prstGeom>
          </p:spPr>
        </p:pic>
        <p:pic>
          <p:nvPicPr>
            <p:cNvPr id="7" name="Picture 6"/>
            <p:cNvPicPr/>
            <p:nvPr>
              <p:extLst/>
            </p:nvPr>
          </p:nvPicPr>
          <p:blipFill>
            <a:blip r:embed="rId4"/>
            <a:stretch>
              <a:fillRect/>
            </a:stretch>
          </p:blipFill>
          <p:spPr>
            <a:xfrm>
              <a:off x="1539378" y="4547691"/>
              <a:ext cx="1477963" cy="303213"/>
            </a:xfrm>
            <a:prstGeom prst="rect">
              <a:avLst/>
            </a:prstGeom>
          </p:spPr>
        </p:pic>
        <p:pic>
          <p:nvPicPr>
            <p:cNvPr id="308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696" y="2852936"/>
              <a:ext cx="1055687" cy="1594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3084"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1984" y="3124201"/>
            <a:ext cx="1066800" cy="167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5"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572264" y="3542731"/>
            <a:ext cx="1066800" cy="126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Arrow Connector 9"/>
          <p:cNvCxnSpPr>
            <a:stCxn id="8" idx="2"/>
            <a:endCxn id="9" idx="0"/>
          </p:cNvCxnSpPr>
          <p:nvPr/>
        </p:nvCxnSpPr>
        <p:spPr>
          <a:xfrm>
            <a:off x="8976320" y="2472681"/>
            <a:ext cx="129344" cy="7641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Oval 8"/>
          <p:cNvSpPr/>
          <p:nvPr/>
        </p:nvSpPr>
        <p:spPr>
          <a:xfrm>
            <a:off x="8493596" y="3236801"/>
            <a:ext cx="1224136" cy="792088"/>
          </a:xfrm>
          <a:prstGeom prst="ellipse">
            <a:avLst/>
          </a:prstGeom>
          <a:noFill/>
          <a:ln w="50800">
            <a:solidFill>
              <a:srgbClr val="00206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7" name="Text Placeholder 3"/>
          <p:cNvSpPr>
            <a:spLocks noGrp="1"/>
          </p:cNvSpPr>
          <p:nvPr>
            <p:ph idx="1"/>
          </p:nvPr>
        </p:nvSpPr>
        <p:spPr>
          <a:xfrm>
            <a:off x="2152775" y="973820"/>
            <a:ext cx="8229600" cy="4525963"/>
          </a:xfrm>
        </p:spPr>
        <p:txBody>
          <a:bodyPr>
            <a:normAutofit/>
          </a:bodyPr>
          <a:lstStyle/>
          <a:p>
            <a:pPr marL="285750" indent="-285750">
              <a:buFont typeface="Arial" pitchFamily="34" charset="0"/>
              <a:buChar char="•"/>
            </a:pPr>
            <a:r>
              <a:rPr lang="en-US" dirty="0"/>
              <a:t>Performance (normalized to optimized version)</a:t>
            </a:r>
          </a:p>
        </p:txBody>
      </p:sp>
      <p:sp>
        <p:nvSpPr>
          <p:cNvPr id="16" name="Slide Number Placeholder 15"/>
          <p:cNvSpPr>
            <a:spLocks noGrp="1"/>
          </p:cNvSpPr>
          <p:nvPr>
            <p:ph type="sldNum" sz="quarter" idx="12"/>
          </p:nvPr>
        </p:nvSpPr>
        <p:spPr>
          <a:xfrm>
            <a:off x="8077200" y="6324601"/>
            <a:ext cx="2133600" cy="365125"/>
          </a:xfrm>
        </p:spPr>
        <p:txBody>
          <a:bodyPr/>
          <a:lstStyle/>
          <a:p>
            <a:fld id="{F23EC47D-D5CA-A042-A8D0-C217E3EA6E2F}" type="slidenum">
              <a:rPr lang="en-US" smtClean="0"/>
              <a:t>47</a:t>
            </a:fld>
            <a:endParaRPr lang="en-US"/>
          </a:p>
        </p:txBody>
      </p:sp>
    </p:spTree>
    <p:extLst>
      <p:ext uri="{BB962C8B-B14F-4D97-AF65-F5344CB8AC3E}">
        <p14:creationId xmlns:p14="http://schemas.microsoft.com/office/powerpoint/2010/main" val="14006246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fontScale="90000"/>
          </a:bodyPr>
          <a:lstStyle/>
          <a:p>
            <a:r>
              <a:rPr lang="en-US" dirty="0" smtClean="0"/>
              <a:t>Memory Request Prioritization Buffer</a:t>
            </a:r>
            <a:br>
              <a:rPr lang="en-US" dirty="0" smtClean="0"/>
            </a:br>
            <a:r>
              <a:rPr lang="en-US" dirty="0" smtClean="0"/>
              <a:t>[</a:t>
            </a:r>
            <a:r>
              <a:rPr lang="en-US" dirty="0" err="1" smtClean="0"/>
              <a:t>Jia</a:t>
            </a:r>
            <a:r>
              <a:rPr lang="en-US" dirty="0" smtClean="0"/>
              <a:t> et al., HPCA 2014]</a:t>
            </a:r>
            <a:endParaRPr lang="en-US" dirty="0"/>
          </a:p>
        </p:txBody>
      </p:sp>
      <p:sp>
        <p:nvSpPr>
          <p:cNvPr id="3" name="Content Placeholder 2"/>
          <p:cNvSpPr>
            <a:spLocks noGrp="1"/>
          </p:cNvSpPr>
          <p:nvPr>
            <p:ph idx="1"/>
          </p:nvPr>
        </p:nvSpPr>
        <p:spPr>
          <a:xfrm>
            <a:off x="1981200" y="5456238"/>
            <a:ext cx="8229600" cy="1173163"/>
          </a:xfrm>
        </p:spPr>
        <p:txBody>
          <a:bodyPr>
            <a:normAutofit/>
          </a:bodyPr>
          <a:lstStyle/>
          <a:p>
            <a:r>
              <a:rPr lang="en-US" dirty="0" smtClean="0"/>
              <a:t>Reorder requests by sorting by Warp ID.</a:t>
            </a:r>
          </a:p>
          <a:p>
            <a:r>
              <a:rPr lang="en-US" dirty="0" smtClean="0"/>
              <a:t>Bypass when too many accesses to same cache set.</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48</a:t>
            </a:fld>
            <a:endParaRPr lang="en-US"/>
          </a:p>
        </p:txBody>
      </p:sp>
      <p:cxnSp>
        <p:nvCxnSpPr>
          <p:cNvPr id="13" name="Straight Arrow Connector 12"/>
          <p:cNvCxnSpPr/>
          <p:nvPr/>
        </p:nvCxnSpPr>
        <p:spPr>
          <a:xfrm>
            <a:off x="2438400" y="2095500"/>
            <a:ext cx="67056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 name="Rectangle 4"/>
          <p:cNvSpPr/>
          <p:nvPr/>
        </p:nvSpPr>
        <p:spPr>
          <a:xfrm>
            <a:off x="3429000" y="1828800"/>
            <a:ext cx="609600" cy="533400"/>
          </a:xfrm>
          <a:prstGeom prst="rect">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a:t>W3</a:t>
            </a:r>
            <a:endParaRPr lang="en-US" dirty="0"/>
          </a:p>
        </p:txBody>
      </p:sp>
      <p:sp>
        <p:nvSpPr>
          <p:cNvPr id="7" name="Rectangle 6"/>
          <p:cNvSpPr/>
          <p:nvPr/>
        </p:nvSpPr>
        <p:spPr>
          <a:xfrm>
            <a:off x="4267200" y="1828800"/>
            <a:ext cx="609600" cy="533400"/>
          </a:xfrm>
          <a:prstGeom prst="rect">
            <a:avLst/>
          </a:prstGeom>
          <a:gradFill>
            <a:gsLst>
              <a:gs pos="0">
                <a:schemeClr val="accent2">
                  <a:lumMod val="75000"/>
                </a:schemeClr>
              </a:gs>
              <a:gs pos="100000">
                <a:schemeClr val="accent2">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a:t>W2</a:t>
            </a:r>
            <a:endParaRPr lang="en-US" dirty="0"/>
          </a:p>
        </p:txBody>
      </p:sp>
      <p:sp>
        <p:nvSpPr>
          <p:cNvPr id="8" name="Rectangle 7"/>
          <p:cNvSpPr/>
          <p:nvPr/>
        </p:nvSpPr>
        <p:spPr>
          <a:xfrm>
            <a:off x="5105400" y="1828800"/>
            <a:ext cx="609600" cy="533400"/>
          </a:xfrm>
          <a:prstGeom prst="rect">
            <a:avLst/>
          </a:prstGeom>
          <a:gradFill>
            <a:gsLst>
              <a:gs pos="0">
                <a:schemeClr val="accent3">
                  <a:lumMod val="75000"/>
                </a:schemeClr>
              </a:gs>
              <a:gs pos="100000">
                <a:schemeClr val="accent3">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a:t>W1</a:t>
            </a:r>
            <a:endParaRPr lang="en-US" dirty="0"/>
          </a:p>
        </p:txBody>
      </p:sp>
      <p:sp>
        <p:nvSpPr>
          <p:cNvPr id="9" name="Rectangle 8"/>
          <p:cNvSpPr/>
          <p:nvPr/>
        </p:nvSpPr>
        <p:spPr>
          <a:xfrm>
            <a:off x="5943600" y="1828800"/>
            <a:ext cx="609600" cy="533400"/>
          </a:xfrm>
          <a:prstGeom prst="rect">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a:t>W3</a:t>
            </a:r>
            <a:endParaRPr lang="en-US" dirty="0"/>
          </a:p>
        </p:txBody>
      </p:sp>
      <p:sp>
        <p:nvSpPr>
          <p:cNvPr id="10" name="Rectangle 9"/>
          <p:cNvSpPr/>
          <p:nvPr/>
        </p:nvSpPr>
        <p:spPr>
          <a:xfrm>
            <a:off x="6781800" y="1828800"/>
            <a:ext cx="609600" cy="533400"/>
          </a:xfrm>
          <a:prstGeom prst="rect">
            <a:avLst/>
          </a:prstGeom>
          <a:gradFill>
            <a:gsLst>
              <a:gs pos="0">
                <a:schemeClr val="accent2">
                  <a:lumMod val="75000"/>
                </a:schemeClr>
              </a:gs>
              <a:gs pos="100000">
                <a:schemeClr val="accent2">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a:t>W2</a:t>
            </a:r>
            <a:endParaRPr lang="en-US" dirty="0"/>
          </a:p>
        </p:txBody>
      </p:sp>
      <p:sp>
        <p:nvSpPr>
          <p:cNvPr id="11" name="Rectangle 10"/>
          <p:cNvSpPr/>
          <p:nvPr/>
        </p:nvSpPr>
        <p:spPr>
          <a:xfrm>
            <a:off x="7620000" y="1828800"/>
            <a:ext cx="609600" cy="533400"/>
          </a:xfrm>
          <a:prstGeom prst="rect">
            <a:avLst/>
          </a:prstGeom>
          <a:gradFill>
            <a:gsLst>
              <a:gs pos="0">
                <a:schemeClr val="accent3">
                  <a:lumMod val="75000"/>
                </a:schemeClr>
              </a:gs>
              <a:gs pos="100000">
                <a:schemeClr val="accent3">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a:t>W1</a:t>
            </a:r>
            <a:endParaRPr lang="en-US" dirty="0"/>
          </a:p>
        </p:txBody>
      </p:sp>
      <p:cxnSp>
        <p:nvCxnSpPr>
          <p:cNvPr id="22" name="Straight Arrow Connector 21"/>
          <p:cNvCxnSpPr/>
          <p:nvPr/>
        </p:nvCxnSpPr>
        <p:spPr>
          <a:xfrm>
            <a:off x="2438400" y="3733800"/>
            <a:ext cx="48006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3124200" y="4800600"/>
            <a:ext cx="2209800"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flipV="1">
            <a:off x="3124200" y="3733800"/>
            <a:ext cx="0" cy="1066800"/>
          </a:xfrm>
          <a:prstGeom prst="line">
            <a:avLst/>
          </a:prstGeom>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3429000" y="4495800"/>
            <a:ext cx="609600" cy="533400"/>
          </a:xfrm>
          <a:prstGeom prst="rect">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a:t>W3</a:t>
            </a:r>
            <a:endParaRPr lang="en-US" dirty="0"/>
          </a:p>
        </p:txBody>
      </p:sp>
      <p:sp>
        <p:nvSpPr>
          <p:cNvPr id="17" name="Rectangle 16"/>
          <p:cNvSpPr/>
          <p:nvPr/>
        </p:nvSpPr>
        <p:spPr>
          <a:xfrm>
            <a:off x="4267200" y="4495800"/>
            <a:ext cx="609600" cy="533400"/>
          </a:xfrm>
          <a:prstGeom prst="rect">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a:t>W3</a:t>
            </a:r>
            <a:endParaRPr lang="en-US" dirty="0"/>
          </a:p>
        </p:txBody>
      </p:sp>
      <p:sp>
        <p:nvSpPr>
          <p:cNvPr id="18" name="Rectangle 17"/>
          <p:cNvSpPr/>
          <p:nvPr/>
        </p:nvSpPr>
        <p:spPr>
          <a:xfrm>
            <a:off x="3429000" y="3429000"/>
            <a:ext cx="609600" cy="533400"/>
          </a:xfrm>
          <a:prstGeom prst="rect">
            <a:avLst/>
          </a:prstGeom>
          <a:gradFill>
            <a:gsLst>
              <a:gs pos="0">
                <a:schemeClr val="accent2">
                  <a:lumMod val="75000"/>
                </a:schemeClr>
              </a:gs>
              <a:gs pos="100000">
                <a:schemeClr val="accent2">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a:t>W2</a:t>
            </a:r>
            <a:endParaRPr lang="en-US" dirty="0"/>
          </a:p>
        </p:txBody>
      </p:sp>
      <p:sp>
        <p:nvSpPr>
          <p:cNvPr id="19" name="Rectangle 18"/>
          <p:cNvSpPr/>
          <p:nvPr/>
        </p:nvSpPr>
        <p:spPr>
          <a:xfrm>
            <a:off x="4267200" y="3429000"/>
            <a:ext cx="609600" cy="533400"/>
          </a:xfrm>
          <a:prstGeom prst="rect">
            <a:avLst/>
          </a:prstGeom>
          <a:gradFill>
            <a:gsLst>
              <a:gs pos="0">
                <a:schemeClr val="accent2">
                  <a:lumMod val="75000"/>
                </a:schemeClr>
              </a:gs>
              <a:gs pos="100000">
                <a:schemeClr val="accent2">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a:t>W2</a:t>
            </a:r>
            <a:endParaRPr lang="en-US" dirty="0"/>
          </a:p>
        </p:txBody>
      </p:sp>
      <p:sp>
        <p:nvSpPr>
          <p:cNvPr id="20" name="Rectangle 19"/>
          <p:cNvSpPr/>
          <p:nvPr/>
        </p:nvSpPr>
        <p:spPr>
          <a:xfrm>
            <a:off x="5105400" y="3429000"/>
            <a:ext cx="609600" cy="533400"/>
          </a:xfrm>
          <a:prstGeom prst="rect">
            <a:avLst/>
          </a:prstGeom>
          <a:gradFill>
            <a:gsLst>
              <a:gs pos="0">
                <a:schemeClr val="accent3">
                  <a:lumMod val="75000"/>
                </a:schemeClr>
              </a:gs>
              <a:gs pos="100000">
                <a:schemeClr val="accent3">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a:t>W1</a:t>
            </a:r>
            <a:endParaRPr lang="en-US" dirty="0"/>
          </a:p>
        </p:txBody>
      </p:sp>
      <p:sp>
        <p:nvSpPr>
          <p:cNvPr id="21" name="Rectangle 20"/>
          <p:cNvSpPr/>
          <p:nvPr/>
        </p:nvSpPr>
        <p:spPr>
          <a:xfrm>
            <a:off x="5943600" y="3429000"/>
            <a:ext cx="609600" cy="533400"/>
          </a:xfrm>
          <a:prstGeom prst="rect">
            <a:avLst/>
          </a:prstGeom>
          <a:gradFill>
            <a:gsLst>
              <a:gs pos="0">
                <a:schemeClr val="accent3">
                  <a:lumMod val="75000"/>
                </a:schemeClr>
              </a:gs>
              <a:gs pos="100000">
                <a:schemeClr val="accent3">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2400" dirty="0"/>
              <a:t>W1</a:t>
            </a:r>
            <a:endParaRPr lang="en-US" dirty="0"/>
          </a:p>
        </p:txBody>
      </p:sp>
      <p:sp>
        <p:nvSpPr>
          <p:cNvPr id="31" name="TextBox 30"/>
          <p:cNvSpPr txBox="1"/>
          <p:nvPr/>
        </p:nvSpPr>
        <p:spPr>
          <a:xfrm>
            <a:off x="5486400" y="4659868"/>
            <a:ext cx="2646878" cy="369332"/>
          </a:xfrm>
          <a:prstGeom prst="rect">
            <a:avLst/>
          </a:prstGeom>
          <a:noFill/>
        </p:spPr>
        <p:txBody>
          <a:bodyPr wrap="none" rtlCol="0">
            <a:spAutoFit/>
          </a:bodyPr>
          <a:lstStyle/>
          <a:p>
            <a:r>
              <a:rPr lang="en-US" dirty="0"/>
              <a:t>Bypass accesses to hot set</a:t>
            </a:r>
          </a:p>
        </p:txBody>
      </p:sp>
      <p:sp>
        <p:nvSpPr>
          <p:cNvPr id="32" name="TextBox 31"/>
          <p:cNvSpPr txBox="1"/>
          <p:nvPr/>
        </p:nvSpPr>
        <p:spPr>
          <a:xfrm>
            <a:off x="7315200" y="3549134"/>
            <a:ext cx="2908232" cy="369332"/>
          </a:xfrm>
          <a:prstGeom prst="rect">
            <a:avLst/>
          </a:prstGeom>
          <a:noFill/>
        </p:spPr>
        <p:txBody>
          <a:bodyPr wrap="none" rtlCol="0">
            <a:spAutoFit/>
          </a:bodyPr>
          <a:lstStyle/>
          <a:p>
            <a:r>
              <a:rPr lang="en-US" dirty="0"/>
              <a:t>Reorder requests by warp ID </a:t>
            </a:r>
          </a:p>
        </p:txBody>
      </p:sp>
    </p:spTree>
    <p:extLst>
      <p:ext uri="{BB962C8B-B14F-4D97-AF65-F5344CB8AC3E}">
        <p14:creationId xmlns:p14="http://schemas.microsoft.com/office/powerpoint/2010/main" val="1730136941"/>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152400"/>
            <a:ext cx="9144000" cy="1143000"/>
          </a:xfrm>
        </p:spPr>
        <p:txBody>
          <a:bodyPr>
            <a:noAutofit/>
          </a:bodyPr>
          <a:lstStyle/>
          <a:p>
            <a:r>
              <a:rPr lang="en-US" sz="3600" dirty="0"/>
              <a:t>Priority-Based Cache Allocation in Throughput Processors [Li et al., HPCA 2015]</a:t>
            </a:r>
          </a:p>
        </p:txBody>
      </p:sp>
      <p:sp>
        <p:nvSpPr>
          <p:cNvPr id="3" name="Content Placeholder 2"/>
          <p:cNvSpPr>
            <a:spLocks noGrp="1"/>
          </p:cNvSpPr>
          <p:nvPr>
            <p:ph idx="1"/>
          </p:nvPr>
        </p:nvSpPr>
        <p:spPr>
          <a:xfrm>
            <a:off x="1981200" y="1600201"/>
            <a:ext cx="8229600" cy="1447800"/>
          </a:xfrm>
        </p:spPr>
        <p:txBody>
          <a:bodyPr>
            <a:normAutofit/>
          </a:bodyPr>
          <a:lstStyle/>
          <a:p>
            <a:r>
              <a:rPr lang="en-US" sz="2400" dirty="0"/>
              <a:t>CCWS leaves L2 and DRAM underutilized.</a:t>
            </a:r>
          </a:p>
          <a:p>
            <a:r>
              <a:rPr lang="en-US" sz="2400" dirty="0"/>
              <a:t>Allow some additional warps to execute but do not allow them to allocate space in cache:</a:t>
            </a:r>
          </a:p>
        </p:txBody>
      </p:sp>
      <p:sp>
        <p:nvSpPr>
          <p:cNvPr id="4" name="Slide Number Placeholder 3"/>
          <p:cNvSpPr>
            <a:spLocks noGrp="1"/>
          </p:cNvSpPr>
          <p:nvPr>
            <p:ph type="sldNum" sz="quarter" idx="12"/>
          </p:nvPr>
        </p:nvSpPr>
        <p:spPr/>
        <p:txBody>
          <a:bodyPr/>
          <a:lstStyle/>
          <a:p>
            <a:fld id="{F23EC47D-D5CA-A042-A8D0-C217E3EA6E2F}" type="slidenum">
              <a:rPr lang="en-US" smtClean="0"/>
              <a:t>49</a:t>
            </a:fld>
            <a:endParaRPr lang="en-US"/>
          </a:p>
        </p:txBody>
      </p:sp>
      <p:sp>
        <p:nvSpPr>
          <p:cNvPr id="5" name="Rectangle 4"/>
          <p:cNvSpPr/>
          <p:nvPr/>
        </p:nvSpPr>
        <p:spPr>
          <a:xfrm>
            <a:off x="5257800" y="3200400"/>
            <a:ext cx="1752600" cy="304800"/>
          </a:xfrm>
          <a:prstGeom prst="rect">
            <a:avLst/>
          </a:prstGeom>
          <a:gradFill>
            <a:gsLst>
              <a:gs pos="0">
                <a:srgbClr val="008000"/>
              </a:gs>
              <a:gs pos="100000">
                <a:srgbClr val="CCFFC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257800" y="3505200"/>
            <a:ext cx="1752600" cy="304800"/>
          </a:xfrm>
          <a:prstGeom prst="rect">
            <a:avLst/>
          </a:prstGeom>
          <a:gradFill>
            <a:gsLst>
              <a:gs pos="0">
                <a:srgbClr val="008000"/>
              </a:gs>
              <a:gs pos="100000">
                <a:srgbClr val="CCFFCC"/>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267200" y="3124200"/>
            <a:ext cx="871528" cy="369332"/>
          </a:xfrm>
          <a:prstGeom prst="rect">
            <a:avLst/>
          </a:prstGeom>
          <a:noFill/>
        </p:spPr>
        <p:txBody>
          <a:bodyPr wrap="none" rtlCol="0">
            <a:spAutoFit/>
          </a:bodyPr>
          <a:lstStyle/>
          <a:p>
            <a:r>
              <a:rPr lang="en-US" dirty="0"/>
              <a:t>Warp 0</a:t>
            </a:r>
          </a:p>
        </p:txBody>
      </p:sp>
      <p:sp>
        <p:nvSpPr>
          <p:cNvPr id="8" name="TextBox 7"/>
          <p:cNvSpPr txBox="1"/>
          <p:nvPr/>
        </p:nvSpPr>
        <p:spPr>
          <a:xfrm>
            <a:off x="4267200" y="3429000"/>
            <a:ext cx="871528" cy="369332"/>
          </a:xfrm>
          <a:prstGeom prst="rect">
            <a:avLst/>
          </a:prstGeom>
          <a:noFill/>
        </p:spPr>
        <p:txBody>
          <a:bodyPr wrap="none" rtlCol="0">
            <a:spAutoFit/>
          </a:bodyPr>
          <a:lstStyle/>
          <a:p>
            <a:r>
              <a:rPr lang="en-US" dirty="0"/>
              <a:t>Warp 1</a:t>
            </a:r>
          </a:p>
        </p:txBody>
      </p:sp>
      <p:sp>
        <p:nvSpPr>
          <p:cNvPr id="13" name="Left Brace 12"/>
          <p:cNvSpPr/>
          <p:nvPr/>
        </p:nvSpPr>
        <p:spPr>
          <a:xfrm>
            <a:off x="4114800" y="3200400"/>
            <a:ext cx="152400" cy="685800"/>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4" name="TextBox 13"/>
          <p:cNvSpPr txBox="1"/>
          <p:nvPr/>
        </p:nvSpPr>
        <p:spPr>
          <a:xfrm>
            <a:off x="2342188" y="3352800"/>
            <a:ext cx="1544012" cy="369332"/>
          </a:xfrm>
          <a:prstGeom prst="rect">
            <a:avLst/>
          </a:prstGeom>
          <a:noFill/>
        </p:spPr>
        <p:txBody>
          <a:bodyPr wrap="none" rtlCol="0">
            <a:spAutoFit/>
          </a:bodyPr>
          <a:lstStyle/>
          <a:p>
            <a:r>
              <a:rPr lang="en-US" dirty="0"/>
              <a:t>Normal Warps</a:t>
            </a:r>
          </a:p>
        </p:txBody>
      </p:sp>
      <p:sp>
        <p:nvSpPr>
          <p:cNvPr id="15" name="Rectangle 14"/>
          <p:cNvSpPr/>
          <p:nvPr/>
        </p:nvSpPr>
        <p:spPr>
          <a:xfrm>
            <a:off x="5245100" y="3962400"/>
            <a:ext cx="1752600" cy="304800"/>
          </a:xfrm>
          <a:prstGeom prst="rect">
            <a:avLst/>
          </a:prstGeom>
          <a:gradFill>
            <a:gsLst>
              <a:gs pos="0">
                <a:schemeClr val="tx2">
                  <a:lumMod val="60000"/>
                  <a:lumOff val="40000"/>
                </a:schemeClr>
              </a:gs>
              <a:gs pos="100000">
                <a:schemeClr val="tx2">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245100" y="4267200"/>
            <a:ext cx="1752600" cy="304800"/>
          </a:xfrm>
          <a:prstGeom prst="rect">
            <a:avLst/>
          </a:prstGeom>
          <a:gradFill>
            <a:gsLst>
              <a:gs pos="0">
                <a:schemeClr val="tx2">
                  <a:lumMod val="60000"/>
                  <a:lumOff val="40000"/>
                </a:schemeClr>
              </a:gs>
              <a:gs pos="100000">
                <a:schemeClr val="tx2">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p:cNvSpPr txBox="1"/>
          <p:nvPr/>
        </p:nvSpPr>
        <p:spPr>
          <a:xfrm>
            <a:off x="4254500" y="3886200"/>
            <a:ext cx="871528" cy="369332"/>
          </a:xfrm>
          <a:prstGeom prst="rect">
            <a:avLst/>
          </a:prstGeom>
          <a:noFill/>
        </p:spPr>
        <p:txBody>
          <a:bodyPr wrap="none" rtlCol="0">
            <a:spAutoFit/>
          </a:bodyPr>
          <a:lstStyle/>
          <a:p>
            <a:r>
              <a:rPr lang="en-US" dirty="0"/>
              <a:t>Warp 2</a:t>
            </a:r>
          </a:p>
        </p:txBody>
      </p:sp>
      <p:sp>
        <p:nvSpPr>
          <p:cNvPr id="18" name="TextBox 17"/>
          <p:cNvSpPr txBox="1"/>
          <p:nvPr/>
        </p:nvSpPr>
        <p:spPr>
          <a:xfrm>
            <a:off x="4254500" y="4191000"/>
            <a:ext cx="871528" cy="369332"/>
          </a:xfrm>
          <a:prstGeom prst="rect">
            <a:avLst/>
          </a:prstGeom>
          <a:noFill/>
        </p:spPr>
        <p:txBody>
          <a:bodyPr wrap="none" rtlCol="0">
            <a:spAutoFit/>
          </a:bodyPr>
          <a:lstStyle/>
          <a:p>
            <a:r>
              <a:rPr lang="en-US" dirty="0"/>
              <a:t>Warp 3</a:t>
            </a:r>
          </a:p>
        </p:txBody>
      </p:sp>
      <p:sp>
        <p:nvSpPr>
          <p:cNvPr id="19" name="Left Brace 18"/>
          <p:cNvSpPr/>
          <p:nvPr/>
        </p:nvSpPr>
        <p:spPr>
          <a:xfrm>
            <a:off x="4102100" y="3962400"/>
            <a:ext cx="165100" cy="90273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TextBox 19"/>
          <p:cNvSpPr txBox="1"/>
          <p:nvPr/>
        </p:nvSpPr>
        <p:spPr>
          <a:xfrm>
            <a:off x="2329489" y="4078070"/>
            <a:ext cx="1474081" cy="646331"/>
          </a:xfrm>
          <a:prstGeom prst="rect">
            <a:avLst/>
          </a:prstGeom>
          <a:noFill/>
        </p:spPr>
        <p:txBody>
          <a:bodyPr wrap="none" rtlCol="0">
            <a:spAutoFit/>
          </a:bodyPr>
          <a:lstStyle/>
          <a:p>
            <a:r>
              <a:rPr lang="en-US" dirty="0"/>
              <a:t>Non-Polluting</a:t>
            </a:r>
          </a:p>
          <a:p>
            <a:r>
              <a:rPr lang="en-US" dirty="0"/>
              <a:t>Warps</a:t>
            </a:r>
          </a:p>
        </p:txBody>
      </p:sp>
      <p:sp>
        <p:nvSpPr>
          <p:cNvPr id="21" name="Rectangle 20"/>
          <p:cNvSpPr/>
          <p:nvPr/>
        </p:nvSpPr>
        <p:spPr>
          <a:xfrm>
            <a:off x="5257800" y="4572000"/>
            <a:ext cx="1752600" cy="304800"/>
          </a:xfrm>
          <a:prstGeom prst="rect">
            <a:avLst/>
          </a:prstGeom>
          <a:gradFill>
            <a:gsLst>
              <a:gs pos="0">
                <a:schemeClr val="tx2">
                  <a:lumMod val="60000"/>
                  <a:lumOff val="40000"/>
                </a:schemeClr>
              </a:gs>
              <a:gs pos="100000">
                <a:schemeClr val="tx2">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267200" y="4495800"/>
            <a:ext cx="871528" cy="369332"/>
          </a:xfrm>
          <a:prstGeom prst="rect">
            <a:avLst/>
          </a:prstGeom>
          <a:noFill/>
        </p:spPr>
        <p:txBody>
          <a:bodyPr wrap="none" rtlCol="0">
            <a:spAutoFit/>
          </a:bodyPr>
          <a:lstStyle/>
          <a:p>
            <a:r>
              <a:rPr lang="en-US" dirty="0"/>
              <a:t>Warp 4</a:t>
            </a:r>
          </a:p>
        </p:txBody>
      </p:sp>
      <p:sp>
        <p:nvSpPr>
          <p:cNvPr id="23" name="TextBox 22"/>
          <p:cNvSpPr txBox="1"/>
          <p:nvPr/>
        </p:nvSpPr>
        <p:spPr>
          <a:xfrm>
            <a:off x="7391401" y="3276600"/>
            <a:ext cx="2723597" cy="369332"/>
          </a:xfrm>
          <a:prstGeom prst="rect">
            <a:avLst/>
          </a:prstGeom>
          <a:noFill/>
        </p:spPr>
        <p:txBody>
          <a:bodyPr wrap="none" rtlCol="0">
            <a:spAutoFit/>
          </a:bodyPr>
          <a:lstStyle/>
          <a:p>
            <a:r>
              <a:rPr lang="en-US" dirty="0"/>
              <a:t>Schedule and allocate in L1</a:t>
            </a:r>
          </a:p>
        </p:txBody>
      </p:sp>
      <p:sp>
        <p:nvSpPr>
          <p:cNvPr id="24" name="TextBox 23"/>
          <p:cNvSpPr txBox="1"/>
          <p:nvPr/>
        </p:nvSpPr>
        <p:spPr>
          <a:xfrm>
            <a:off x="7391401" y="4191000"/>
            <a:ext cx="2396735" cy="369332"/>
          </a:xfrm>
          <a:prstGeom prst="rect">
            <a:avLst/>
          </a:prstGeom>
          <a:noFill/>
        </p:spPr>
        <p:txBody>
          <a:bodyPr wrap="none" rtlCol="0">
            <a:spAutoFit/>
          </a:bodyPr>
          <a:lstStyle/>
          <a:p>
            <a:r>
              <a:rPr lang="en-US" dirty="0"/>
              <a:t>Schedule and bypass L1</a:t>
            </a:r>
          </a:p>
        </p:txBody>
      </p:sp>
      <p:sp>
        <p:nvSpPr>
          <p:cNvPr id="25" name="Rectangle 24"/>
          <p:cNvSpPr/>
          <p:nvPr/>
        </p:nvSpPr>
        <p:spPr>
          <a:xfrm>
            <a:off x="5245100" y="5081032"/>
            <a:ext cx="1752600" cy="304800"/>
          </a:xfrm>
          <a:prstGeom prst="rect">
            <a:avLst/>
          </a:prstGeom>
          <a:gradFill>
            <a:gsLst>
              <a:gs pos="0">
                <a:schemeClr val="accent6">
                  <a:lumMod val="60000"/>
                  <a:lumOff val="40000"/>
                </a:schemeClr>
              </a:gs>
              <a:gs pos="100000">
                <a:schemeClr val="accent6">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p:cNvSpPr/>
          <p:nvPr/>
        </p:nvSpPr>
        <p:spPr>
          <a:xfrm>
            <a:off x="5245100" y="5385832"/>
            <a:ext cx="1752600" cy="304800"/>
          </a:xfrm>
          <a:prstGeom prst="rect">
            <a:avLst/>
          </a:prstGeom>
          <a:gradFill>
            <a:gsLst>
              <a:gs pos="0">
                <a:schemeClr val="accent6">
                  <a:lumMod val="60000"/>
                  <a:lumOff val="40000"/>
                </a:schemeClr>
              </a:gs>
              <a:gs pos="100000">
                <a:schemeClr val="accent6">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4254500" y="5004832"/>
            <a:ext cx="871528" cy="369332"/>
          </a:xfrm>
          <a:prstGeom prst="rect">
            <a:avLst/>
          </a:prstGeom>
          <a:noFill/>
        </p:spPr>
        <p:txBody>
          <a:bodyPr wrap="none" rtlCol="0">
            <a:spAutoFit/>
          </a:bodyPr>
          <a:lstStyle/>
          <a:p>
            <a:r>
              <a:rPr lang="en-US" dirty="0"/>
              <a:t>Warp 5</a:t>
            </a:r>
          </a:p>
        </p:txBody>
      </p:sp>
      <p:sp>
        <p:nvSpPr>
          <p:cNvPr id="29" name="Left Brace 28"/>
          <p:cNvSpPr/>
          <p:nvPr/>
        </p:nvSpPr>
        <p:spPr>
          <a:xfrm>
            <a:off x="4102100" y="5081032"/>
            <a:ext cx="165100" cy="90273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0" name="TextBox 29"/>
          <p:cNvSpPr txBox="1"/>
          <p:nvPr/>
        </p:nvSpPr>
        <p:spPr>
          <a:xfrm>
            <a:off x="2329488" y="5196701"/>
            <a:ext cx="1716298" cy="369332"/>
          </a:xfrm>
          <a:prstGeom prst="rect">
            <a:avLst/>
          </a:prstGeom>
          <a:noFill/>
        </p:spPr>
        <p:txBody>
          <a:bodyPr wrap="none" rtlCol="0">
            <a:spAutoFit/>
          </a:bodyPr>
          <a:lstStyle/>
          <a:p>
            <a:r>
              <a:rPr lang="en-US" dirty="0"/>
              <a:t>Throttled Warps</a:t>
            </a:r>
          </a:p>
        </p:txBody>
      </p:sp>
      <p:sp>
        <p:nvSpPr>
          <p:cNvPr id="31" name="Rectangle 30"/>
          <p:cNvSpPr/>
          <p:nvPr/>
        </p:nvSpPr>
        <p:spPr>
          <a:xfrm>
            <a:off x="5257800" y="5690632"/>
            <a:ext cx="1752600" cy="304800"/>
          </a:xfrm>
          <a:prstGeom prst="rect">
            <a:avLst/>
          </a:prstGeom>
          <a:gradFill>
            <a:gsLst>
              <a:gs pos="0">
                <a:schemeClr val="accent6">
                  <a:lumMod val="60000"/>
                  <a:lumOff val="40000"/>
                </a:schemeClr>
              </a:gs>
              <a:gs pos="100000">
                <a:schemeClr val="accent6">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4191001" y="5614432"/>
            <a:ext cx="1063475" cy="369332"/>
          </a:xfrm>
          <a:prstGeom prst="rect">
            <a:avLst/>
          </a:prstGeom>
          <a:noFill/>
        </p:spPr>
        <p:txBody>
          <a:bodyPr wrap="none" rtlCol="0">
            <a:spAutoFit/>
          </a:bodyPr>
          <a:lstStyle/>
          <a:p>
            <a:r>
              <a:rPr lang="en-US" dirty="0"/>
              <a:t>Warp n-1</a:t>
            </a:r>
          </a:p>
        </p:txBody>
      </p:sp>
      <p:sp>
        <p:nvSpPr>
          <p:cNvPr id="33" name="TextBox 32"/>
          <p:cNvSpPr txBox="1"/>
          <p:nvPr/>
        </p:nvSpPr>
        <p:spPr>
          <a:xfrm>
            <a:off x="7391401" y="5321300"/>
            <a:ext cx="1540581" cy="369332"/>
          </a:xfrm>
          <a:prstGeom prst="rect">
            <a:avLst/>
          </a:prstGeom>
          <a:noFill/>
        </p:spPr>
        <p:txBody>
          <a:bodyPr wrap="none" rtlCol="0">
            <a:spAutoFit/>
          </a:bodyPr>
          <a:lstStyle/>
          <a:p>
            <a:r>
              <a:rPr lang="en-US" dirty="0"/>
              <a:t>Not scheduled</a:t>
            </a:r>
          </a:p>
        </p:txBody>
      </p:sp>
    </p:spTree>
    <p:extLst>
      <p:ext uri="{BB962C8B-B14F-4D97-AF65-F5344CB8AC3E}">
        <p14:creationId xmlns:p14="http://schemas.microsoft.com/office/powerpoint/2010/main" val="148298700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Title 1"/>
          <p:cNvSpPr>
            <a:spLocks noGrp="1"/>
          </p:cNvSpPr>
          <p:nvPr>
            <p:ph type="title"/>
          </p:nvPr>
        </p:nvSpPr>
        <p:spPr/>
        <p:txBody>
          <a:bodyPr/>
          <a:lstStyle/>
          <a:p>
            <a:r>
              <a:rPr lang="en-US" dirty="0" smtClean="0">
                <a:ea typeface="ＭＳ Ｐゴシック" pitchFamily="-65" charset="-128"/>
                <a:cs typeface="ＭＳ Ｐゴシック" pitchFamily="-65" charset="-128"/>
              </a:rPr>
              <a:t>Amdahl’s Law Limits this Approach</a:t>
            </a:r>
          </a:p>
        </p:txBody>
      </p:sp>
      <p:sp>
        <p:nvSpPr>
          <p:cNvPr id="161797" name="Slide Number Placeholder 5"/>
          <p:cNvSpPr>
            <a:spLocks noGrp="1"/>
          </p:cNvSpPr>
          <p:nvPr>
            <p:ph type="sldNum" sz="quarter" idx="12"/>
          </p:nvPr>
        </p:nvSpPr>
        <p:spPr>
          <a:noFill/>
        </p:spPr>
        <p:txBody>
          <a:bodyPr/>
          <a:lstStyle/>
          <a:p>
            <a:fld id="{20C5289F-637F-9A4D-907B-9E4AA8D9FE6B}" type="slidenum">
              <a:rPr lang="en-US" smtClean="0">
                <a:latin typeface="Arial" pitchFamily="-65" charset="0"/>
                <a:ea typeface="ＭＳ Ｐゴシック" pitchFamily="-65" charset="-128"/>
                <a:cs typeface="ＭＳ Ｐゴシック" pitchFamily="-65" charset="-128"/>
              </a:rPr>
              <a:pPr/>
              <a:t>5</a:t>
            </a:fld>
            <a:endParaRPr lang="en-US" smtClean="0">
              <a:latin typeface="Arial" pitchFamily="-65" charset="0"/>
              <a:ea typeface="ＭＳ Ｐゴシック" pitchFamily="-65" charset="-128"/>
              <a:cs typeface="ＭＳ Ｐゴシック" pitchFamily="-65" charset="-128"/>
            </a:endParaRPr>
          </a:p>
        </p:txBody>
      </p:sp>
      <p:sp>
        <p:nvSpPr>
          <p:cNvPr id="7" name="Rectangle 6"/>
          <p:cNvSpPr/>
          <p:nvPr/>
        </p:nvSpPr>
        <p:spPr>
          <a:xfrm>
            <a:off x="3609976" y="2057400"/>
            <a:ext cx="3705225" cy="53340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8" name="Rectangle 7"/>
          <p:cNvSpPr/>
          <p:nvPr/>
        </p:nvSpPr>
        <p:spPr>
          <a:xfrm>
            <a:off x="7315201" y="2057400"/>
            <a:ext cx="1171575" cy="533400"/>
          </a:xfrm>
          <a:prstGeom prst="rect">
            <a:avLst/>
          </a:prstGeom>
          <a:solidFill>
            <a:srgbClr val="0066FF"/>
          </a:solidFill>
          <a:ln>
            <a:solidFill>
              <a:srgbClr val="00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1800" name="TextBox 10"/>
          <p:cNvSpPr txBox="1">
            <a:spLocks noChangeArrowheads="1"/>
          </p:cNvSpPr>
          <p:nvPr/>
        </p:nvSpPr>
        <p:spPr bwMode="auto">
          <a:xfrm>
            <a:off x="7315201" y="1447801"/>
            <a:ext cx="2416495" cy="461665"/>
          </a:xfrm>
          <a:prstGeom prst="rect">
            <a:avLst/>
          </a:prstGeom>
          <a:noFill/>
          <a:ln w="9525">
            <a:noFill/>
            <a:miter lim="800000"/>
            <a:headEnd/>
            <a:tailEnd/>
          </a:ln>
        </p:spPr>
        <p:txBody>
          <a:bodyPr wrap="none">
            <a:prstTxWarp prst="textNoShape">
              <a:avLst/>
            </a:prstTxWarp>
            <a:spAutoFit/>
          </a:bodyPr>
          <a:lstStyle/>
          <a:p>
            <a:r>
              <a:rPr lang="en-US" sz="2400"/>
              <a:t>Easy to accelerate</a:t>
            </a:r>
          </a:p>
        </p:txBody>
      </p:sp>
      <p:sp>
        <p:nvSpPr>
          <p:cNvPr id="161801" name="TextBox 11"/>
          <p:cNvSpPr txBox="1">
            <a:spLocks noChangeArrowheads="1"/>
          </p:cNvSpPr>
          <p:nvPr/>
        </p:nvSpPr>
        <p:spPr bwMode="auto">
          <a:xfrm>
            <a:off x="3886201" y="1447801"/>
            <a:ext cx="2474267" cy="461665"/>
          </a:xfrm>
          <a:prstGeom prst="rect">
            <a:avLst/>
          </a:prstGeom>
          <a:noFill/>
          <a:ln w="9525">
            <a:noFill/>
            <a:miter lim="800000"/>
            <a:headEnd/>
            <a:tailEnd/>
          </a:ln>
        </p:spPr>
        <p:txBody>
          <a:bodyPr wrap="none">
            <a:prstTxWarp prst="textNoShape">
              <a:avLst/>
            </a:prstTxWarp>
            <a:spAutoFit/>
          </a:bodyPr>
          <a:lstStyle/>
          <a:p>
            <a:r>
              <a:rPr lang="en-US" sz="2400"/>
              <a:t>Hard to accelerate</a:t>
            </a:r>
          </a:p>
        </p:txBody>
      </p:sp>
      <p:sp>
        <p:nvSpPr>
          <p:cNvPr id="15" name="Rectangle 14"/>
          <p:cNvSpPr/>
          <p:nvPr/>
        </p:nvSpPr>
        <p:spPr>
          <a:xfrm>
            <a:off x="7315200" y="3276600"/>
            <a:ext cx="152400" cy="533400"/>
          </a:xfrm>
          <a:prstGeom prst="rect">
            <a:avLst/>
          </a:prstGeom>
          <a:solidFill>
            <a:srgbClr val="0066FF"/>
          </a:solidFill>
          <a:ln>
            <a:solidFill>
              <a:srgbClr val="00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aphicFrame>
        <p:nvGraphicFramePr>
          <p:cNvPr id="121859" name="Object 2"/>
          <p:cNvGraphicFramePr>
            <a:graphicFrameLocks noChangeAspect="1"/>
          </p:cNvGraphicFramePr>
          <p:nvPr/>
        </p:nvGraphicFramePr>
        <p:xfrm>
          <a:off x="2897188" y="4414838"/>
          <a:ext cx="5967412" cy="1071562"/>
        </p:xfrm>
        <a:graphic>
          <a:graphicData uri="http://schemas.openxmlformats.org/presentationml/2006/ole">
            <mc:AlternateContent xmlns:mc="http://schemas.openxmlformats.org/markup-compatibility/2006">
              <mc:Choice xmlns:v="urn:schemas-microsoft-com:vml" Requires="v">
                <p:oleObj spid="_x0000_s1030" name="Equation" r:id="rId3" imgW="3327400" imgH="596900" progId="Equation.3">
                  <p:embed/>
                </p:oleObj>
              </mc:Choice>
              <mc:Fallback>
                <p:oleObj name="Equation" r:id="rId3" imgW="3327400" imgH="596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7188" y="4414838"/>
                        <a:ext cx="5967412" cy="1071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Freeform 19"/>
          <p:cNvSpPr/>
          <p:nvPr/>
        </p:nvSpPr>
        <p:spPr>
          <a:xfrm>
            <a:off x="2743200" y="2286000"/>
            <a:ext cx="515938" cy="1219200"/>
          </a:xfrm>
          <a:custGeom>
            <a:avLst/>
            <a:gdLst>
              <a:gd name="connsiteX0" fmla="*/ 516467 w 516467"/>
              <a:gd name="connsiteY0" fmla="*/ 0 h 1219200"/>
              <a:gd name="connsiteX1" fmla="*/ 8467 w 516467"/>
              <a:gd name="connsiteY1" fmla="*/ 622300 h 1219200"/>
              <a:gd name="connsiteX2" fmla="*/ 465667 w 516467"/>
              <a:gd name="connsiteY2" fmla="*/ 1219200 h 1219200"/>
            </a:gdLst>
            <a:ahLst/>
            <a:cxnLst>
              <a:cxn ang="0">
                <a:pos x="connsiteX0" y="connsiteY0"/>
              </a:cxn>
              <a:cxn ang="0">
                <a:pos x="connsiteX1" y="connsiteY1"/>
              </a:cxn>
              <a:cxn ang="0">
                <a:pos x="connsiteX2" y="connsiteY2"/>
              </a:cxn>
            </a:cxnLst>
            <a:rect l="l" t="t" r="r" b="b"/>
            <a:pathLst>
              <a:path w="516467" h="1219200">
                <a:moveTo>
                  <a:pt x="516467" y="0"/>
                </a:moveTo>
                <a:cubicBezTo>
                  <a:pt x="266700" y="209550"/>
                  <a:pt x="16934" y="419100"/>
                  <a:pt x="8467" y="622300"/>
                </a:cubicBezTo>
                <a:cubicBezTo>
                  <a:pt x="0" y="825500"/>
                  <a:pt x="232833" y="1022350"/>
                  <a:pt x="465667" y="1219200"/>
                </a:cubicBezTo>
              </a:path>
            </a:pathLst>
          </a:custGeom>
          <a:ln w="76200">
            <a:solidFill>
              <a:srgbClr val="0066FF"/>
            </a:solidFill>
            <a:tailEnd type="stealth"/>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1" name="Rectangle 20"/>
          <p:cNvSpPr/>
          <p:nvPr/>
        </p:nvSpPr>
        <p:spPr>
          <a:xfrm>
            <a:off x="3581400" y="3276600"/>
            <a:ext cx="3733800" cy="53340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6028134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218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Autofit/>
          </a:bodyPr>
          <a:lstStyle/>
          <a:p>
            <a:r>
              <a:rPr lang="en-US" sz="3200" dirty="0"/>
              <a:t>  Coordinated criticality-Aware Warp Acceleration (CAWA) [Lee et al., ISCA 2015]</a:t>
            </a:r>
          </a:p>
        </p:txBody>
      </p:sp>
      <p:sp>
        <p:nvSpPr>
          <p:cNvPr id="3" name="Content Placeholder 2"/>
          <p:cNvSpPr>
            <a:spLocks noGrp="1"/>
          </p:cNvSpPr>
          <p:nvPr>
            <p:ph idx="1"/>
          </p:nvPr>
        </p:nvSpPr>
        <p:spPr>
          <a:xfrm>
            <a:off x="1981200" y="1371601"/>
            <a:ext cx="8229600" cy="4754563"/>
          </a:xfrm>
        </p:spPr>
        <p:txBody>
          <a:bodyPr>
            <a:normAutofit/>
          </a:bodyPr>
          <a:lstStyle/>
          <a:p>
            <a:r>
              <a:rPr lang="en-US" dirty="0"/>
              <a:t>Some warps execute longer than others due to lack of uniformity in underlying workload.</a:t>
            </a:r>
          </a:p>
          <a:p>
            <a:r>
              <a:rPr lang="en-US" dirty="0"/>
              <a:t>Give these warps more space in cache and more scheduling slots.</a:t>
            </a:r>
          </a:p>
          <a:p>
            <a:r>
              <a:rPr lang="en-US" dirty="0"/>
              <a:t>Estimate critical path by observing amount of branch divergence and memory stalls.</a:t>
            </a:r>
          </a:p>
          <a:p>
            <a:r>
              <a:rPr lang="en-US" dirty="0"/>
              <a:t>Also, predict if line inserted in line will be used by a warp that is critical using modified version of </a:t>
            </a:r>
            <a:r>
              <a:rPr lang="en-US" dirty="0" err="1"/>
              <a:t>SHiP</a:t>
            </a:r>
            <a:r>
              <a:rPr lang="en-US" dirty="0"/>
              <a:t> cache replacement algorithm. </a:t>
            </a:r>
          </a:p>
          <a:p>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50</a:t>
            </a:fld>
            <a:endParaRPr lang="en-US"/>
          </a:p>
        </p:txBody>
      </p:sp>
    </p:spTree>
    <p:extLst>
      <p:ext uri="{BB962C8B-B14F-4D97-AF65-F5344CB8AC3E}">
        <p14:creationId xmlns:p14="http://schemas.microsoft.com/office/powerpoint/2010/main" val="86741956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Other Memory System Performance  Considerations</a:t>
            </a:r>
          </a:p>
        </p:txBody>
      </p:sp>
      <p:sp>
        <p:nvSpPr>
          <p:cNvPr id="3" name="Content Placeholder 2"/>
          <p:cNvSpPr>
            <a:spLocks noGrp="1"/>
          </p:cNvSpPr>
          <p:nvPr>
            <p:ph idx="1"/>
          </p:nvPr>
        </p:nvSpPr>
        <p:spPr/>
        <p:txBody>
          <a:bodyPr>
            <a:normAutofit/>
          </a:bodyPr>
          <a:lstStyle/>
          <a:p>
            <a:r>
              <a:rPr lang="en-US" dirty="0" smtClean="0"/>
              <a:t>TLB Design for GPUs.</a:t>
            </a:r>
          </a:p>
          <a:p>
            <a:pPr lvl="1"/>
            <a:r>
              <a:rPr lang="en-US" dirty="0" smtClean="0"/>
              <a:t>Current GPUs have translation look aside buffers (makes managing multiple graphics application surfaces easier; does not support paging)</a:t>
            </a:r>
          </a:p>
          <a:p>
            <a:pPr lvl="1"/>
            <a:r>
              <a:rPr lang="en-US" dirty="0" smtClean="0"/>
              <a:t>How does large number of threads impact TLB design? </a:t>
            </a:r>
          </a:p>
          <a:p>
            <a:pPr lvl="1"/>
            <a:r>
              <a:rPr lang="en-US" dirty="0" smtClean="0"/>
              <a:t>E.g., Power et al., </a:t>
            </a:r>
            <a:r>
              <a:rPr lang="en-US" i="1" dirty="0"/>
              <a:t>Supporting x86-64 Address Translation for 100s of GPU </a:t>
            </a:r>
            <a:r>
              <a:rPr lang="en-US" i="1" dirty="0" smtClean="0"/>
              <a:t>Lanes</a:t>
            </a:r>
            <a:r>
              <a:rPr lang="en-US" dirty="0" smtClean="0"/>
              <a:t>, HPCA 2014.  Importance of multithreaded page table walker + page walk cache.</a:t>
            </a:r>
            <a:endParaRPr lang="en-US" dirty="0"/>
          </a:p>
          <a:p>
            <a:pPr lvl="1"/>
            <a:endParaRPr lang="en-US" dirty="0" smtClean="0"/>
          </a:p>
        </p:txBody>
      </p:sp>
      <p:sp>
        <p:nvSpPr>
          <p:cNvPr id="4" name="Slide Number Placeholder 3"/>
          <p:cNvSpPr>
            <a:spLocks noGrp="1"/>
          </p:cNvSpPr>
          <p:nvPr>
            <p:ph type="sldNum" sz="quarter" idx="12"/>
          </p:nvPr>
        </p:nvSpPr>
        <p:spPr/>
        <p:txBody>
          <a:bodyPr/>
          <a:lstStyle/>
          <a:p>
            <a:fld id="{F23EC47D-D5CA-A042-A8D0-C217E3EA6E2F}" type="slidenum">
              <a:rPr lang="en-US" smtClean="0"/>
              <a:t>51</a:t>
            </a:fld>
            <a:endParaRPr lang="en-US"/>
          </a:p>
        </p:txBody>
      </p:sp>
    </p:spTree>
    <p:extLst>
      <p:ext uri="{BB962C8B-B14F-4D97-AF65-F5344CB8AC3E}">
        <p14:creationId xmlns:p14="http://schemas.microsoft.com/office/powerpoint/2010/main" val="160166673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3200"/>
            <a:ext cx="8229600" cy="1143000"/>
          </a:xfrm>
        </p:spPr>
        <p:txBody>
          <a:bodyPr>
            <a:normAutofit fontScale="90000"/>
          </a:bodyPr>
          <a:lstStyle/>
          <a:p>
            <a:r>
              <a:rPr lang="en-US" i="1" dirty="0"/>
              <a:t>Research Direction </a:t>
            </a:r>
            <a:r>
              <a:rPr lang="en-US" i="1" dirty="0" smtClean="0"/>
              <a:t>3:</a:t>
            </a:r>
            <a:r>
              <a:rPr lang="en-US" i="1" dirty="0"/>
              <a:t/>
            </a:r>
            <a:br>
              <a:rPr lang="en-US" i="1" dirty="0"/>
            </a:br>
            <a:r>
              <a:rPr lang="en-US" dirty="0" smtClean="0"/>
              <a:t>Coherent Memory for Accelerators</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52</a:t>
            </a:fld>
            <a:endParaRPr lang="en-US"/>
          </a:p>
        </p:txBody>
      </p:sp>
    </p:spTree>
    <p:extLst>
      <p:ext uri="{BB962C8B-B14F-4D97-AF65-F5344CB8AC3E}">
        <p14:creationId xmlns:p14="http://schemas.microsoft.com/office/powerpoint/2010/main" val="50526638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8229600" cy="1143000"/>
          </a:xfrm>
        </p:spPr>
        <p:txBody>
          <a:bodyPr/>
          <a:lstStyle/>
          <a:p>
            <a:r>
              <a:rPr lang="en-US" dirty="0" smtClean="0"/>
              <a:t>Why GPU Coding Difficult?</a:t>
            </a:r>
            <a:endParaRPr lang="en-US" dirty="0"/>
          </a:p>
        </p:txBody>
      </p:sp>
      <p:sp>
        <p:nvSpPr>
          <p:cNvPr id="3" name="Content Placeholder 2"/>
          <p:cNvSpPr>
            <a:spLocks noGrp="1"/>
          </p:cNvSpPr>
          <p:nvPr>
            <p:ph idx="1"/>
          </p:nvPr>
        </p:nvSpPr>
        <p:spPr>
          <a:xfrm>
            <a:off x="1981200" y="1524001"/>
            <a:ext cx="8229600" cy="4525963"/>
          </a:xfrm>
        </p:spPr>
        <p:txBody>
          <a:bodyPr>
            <a:normAutofit/>
          </a:bodyPr>
          <a:lstStyle/>
          <a:p>
            <a:r>
              <a:rPr lang="en-US" dirty="0" smtClean="0"/>
              <a:t>Manual data movement CPU </a:t>
            </a:r>
            <a:r>
              <a:rPr lang="en-US" dirty="0" err="1" smtClean="0">
                <a:sym typeface="Wingdings"/>
              </a:rPr>
              <a:t></a:t>
            </a:r>
            <a:r>
              <a:rPr lang="en-US" dirty="0" smtClean="0">
                <a:sym typeface="Wingdings"/>
              </a:rPr>
              <a:t> GPU</a:t>
            </a:r>
            <a:endParaRPr lang="en-US" dirty="0" smtClean="0"/>
          </a:p>
          <a:p>
            <a:r>
              <a:rPr lang="en-US" dirty="0" smtClean="0"/>
              <a:t>Lack of generic I/O , system support on GPU</a:t>
            </a:r>
          </a:p>
          <a:p>
            <a:r>
              <a:rPr lang="en-US" dirty="0" smtClean="0"/>
              <a:t>Need for performance tuning to reduce</a:t>
            </a:r>
          </a:p>
          <a:p>
            <a:pPr lvl="1"/>
            <a:r>
              <a:rPr lang="en-US" dirty="0" smtClean="0"/>
              <a:t>off-chip accesses </a:t>
            </a:r>
          </a:p>
          <a:p>
            <a:pPr lvl="1"/>
            <a:r>
              <a:rPr lang="en-US" dirty="0" smtClean="0"/>
              <a:t>memory divergence</a:t>
            </a:r>
          </a:p>
          <a:p>
            <a:pPr lvl="1"/>
            <a:r>
              <a:rPr lang="en-US" dirty="0" smtClean="0"/>
              <a:t>control divergence</a:t>
            </a:r>
          </a:p>
          <a:p>
            <a:r>
              <a:rPr lang="en-US" dirty="0" smtClean="0">
                <a:solidFill>
                  <a:srgbClr val="000000"/>
                </a:solidFill>
              </a:rPr>
              <a:t>For complex algorithms, synchronization</a:t>
            </a:r>
          </a:p>
          <a:p>
            <a:r>
              <a:rPr lang="en-US" dirty="0" smtClean="0"/>
              <a:t>Non-deterministic behavior for buggy code </a:t>
            </a:r>
          </a:p>
          <a:p>
            <a:r>
              <a:rPr lang="en-US" dirty="0" smtClean="0"/>
              <a:t>Lack of good performance analysis tools</a:t>
            </a:r>
          </a:p>
          <a:p>
            <a:pPr lvl="1">
              <a:buNone/>
            </a:pPr>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53</a:t>
            </a:fld>
            <a:endParaRPr lang="en-US"/>
          </a:p>
        </p:txBody>
      </p:sp>
    </p:spTree>
    <p:extLst>
      <p:ext uri="{BB962C8B-B14F-4D97-AF65-F5344CB8AC3E}">
        <p14:creationId xmlns:p14="http://schemas.microsoft.com/office/powerpoint/2010/main" val="86180926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Manual CPU </a:t>
            </a:r>
            <a:r>
              <a:rPr lang="en-US" dirty="0" err="1" smtClean="0">
                <a:sym typeface="Wingdings"/>
              </a:rPr>
              <a:t></a:t>
            </a:r>
            <a:r>
              <a:rPr lang="en-US" dirty="0" smtClean="0">
                <a:sym typeface="Wingdings"/>
              </a:rPr>
              <a:t> GPU </a:t>
            </a:r>
            <a:r>
              <a:rPr lang="en-US" dirty="0" smtClean="0"/>
              <a:t>Data Movement</a:t>
            </a:r>
            <a:endParaRPr lang="en-US" dirty="0"/>
          </a:p>
        </p:txBody>
      </p:sp>
      <p:sp>
        <p:nvSpPr>
          <p:cNvPr id="3" name="Content Placeholder 2"/>
          <p:cNvSpPr>
            <a:spLocks noGrp="1"/>
          </p:cNvSpPr>
          <p:nvPr>
            <p:ph idx="1"/>
          </p:nvPr>
        </p:nvSpPr>
        <p:spPr>
          <a:xfrm>
            <a:off x="1981200" y="1417638"/>
            <a:ext cx="8229600" cy="4906962"/>
          </a:xfrm>
        </p:spPr>
        <p:txBody>
          <a:bodyPr>
            <a:noAutofit/>
          </a:bodyPr>
          <a:lstStyle/>
          <a:p>
            <a:r>
              <a:rPr lang="en-US" b="1" dirty="0"/>
              <a:t>Problem #1:</a:t>
            </a:r>
            <a:r>
              <a:rPr lang="en-US" dirty="0"/>
              <a:t> Programmer needs to identify data needed in a kernel and insert calls to move it to GPU</a:t>
            </a:r>
          </a:p>
          <a:p>
            <a:r>
              <a:rPr lang="en-US" b="1" dirty="0"/>
              <a:t>Problem #2: </a:t>
            </a:r>
            <a:r>
              <a:rPr lang="en-US" dirty="0"/>
              <a:t>Pointer on CPU does not work on GPU since different address spaces</a:t>
            </a:r>
          </a:p>
          <a:p>
            <a:r>
              <a:rPr lang="en-US" b="1" dirty="0"/>
              <a:t>Problem #3: </a:t>
            </a:r>
            <a:r>
              <a:rPr lang="en-US" dirty="0"/>
              <a:t>Bandwidth connecting CPU and GPU is order of magnitude smaller than GPU off-chip</a:t>
            </a:r>
          </a:p>
          <a:p>
            <a:r>
              <a:rPr lang="en-US" b="1" dirty="0"/>
              <a:t>Problem #4: </a:t>
            </a:r>
            <a:r>
              <a:rPr lang="en-US" dirty="0"/>
              <a:t>Latency to transfer data from CPU to GPU is order of magnitude higher than GPU off-chip</a:t>
            </a:r>
          </a:p>
          <a:p>
            <a:r>
              <a:rPr lang="en-US" b="1" dirty="0"/>
              <a:t>Problem #5: </a:t>
            </a:r>
            <a:r>
              <a:rPr lang="en-US" dirty="0"/>
              <a:t>Size of GPU DRAM memory much smaller than size of CPU main memory</a:t>
            </a:r>
          </a:p>
        </p:txBody>
      </p:sp>
      <p:sp>
        <p:nvSpPr>
          <p:cNvPr id="4" name="Slide Number Placeholder 3"/>
          <p:cNvSpPr>
            <a:spLocks noGrp="1"/>
          </p:cNvSpPr>
          <p:nvPr>
            <p:ph type="sldNum" sz="quarter" idx="12"/>
          </p:nvPr>
        </p:nvSpPr>
        <p:spPr/>
        <p:txBody>
          <a:bodyPr/>
          <a:lstStyle/>
          <a:p>
            <a:fld id="{F23EC47D-D5CA-A042-A8D0-C217E3EA6E2F}" type="slidenum">
              <a:rPr lang="en-US" smtClean="0"/>
              <a:t>54</a:t>
            </a:fld>
            <a:endParaRPr lang="en-US"/>
          </a:p>
        </p:txBody>
      </p:sp>
    </p:spTree>
    <p:extLst>
      <p:ext uri="{BB962C8B-B14F-4D97-AF65-F5344CB8AC3E}">
        <p14:creationId xmlns:p14="http://schemas.microsoft.com/office/powerpoint/2010/main" val="179858468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Identifying data to move CPU </a:t>
            </a:r>
            <a:r>
              <a:rPr lang="en-US" dirty="0" err="1" smtClean="0">
                <a:sym typeface="Wingdings"/>
              </a:rPr>
              <a:t></a:t>
            </a:r>
            <a:r>
              <a:rPr lang="en-US" dirty="0" smtClean="0">
                <a:sym typeface="Wingdings"/>
              </a:rPr>
              <a:t> GPU</a:t>
            </a:r>
            <a:endParaRPr lang="en-US" dirty="0"/>
          </a:p>
        </p:txBody>
      </p:sp>
      <p:sp>
        <p:nvSpPr>
          <p:cNvPr id="3" name="Content Placeholder 2"/>
          <p:cNvSpPr>
            <a:spLocks noGrp="1"/>
          </p:cNvSpPr>
          <p:nvPr>
            <p:ph idx="1"/>
          </p:nvPr>
        </p:nvSpPr>
        <p:spPr/>
        <p:txBody>
          <a:bodyPr/>
          <a:lstStyle/>
          <a:p>
            <a:r>
              <a:rPr lang="en-US" dirty="0" smtClean="0"/>
              <a:t>CUDA/</a:t>
            </a:r>
            <a:r>
              <a:rPr lang="en-US" dirty="0" err="1" smtClean="0"/>
              <a:t>OpenCL</a:t>
            </a:r>
            <a:r>
              <a:rPr lang="en-US" dirty="0" smtClean="0"/>
              <a:t>:  Job of programmer </a:t>
            </a:r>
            <a:r>
              <a:rPr lang="en-US" dirty="0" smtClean="0">
                <a:sym typeface="Wingdings"/>
              </a:rPr>
              <a:t></a:t>
            </a:r>
            <a:endParaRPr lang="en-US" dirty="0" smtClean="0"/>
          </a:p>
          <a:p>
            <a:endParaRPr lang="en-US" dirty="0"/>
          </a:p>
          <a:p>
            <a:r>
              <a:rPr lang="en-US" dirty="0" smtClean="0"/>
              <a:t>C++AMP passes job to compiler.  </a:t>
            </a:r>
          </a:p>
          <a:p>
            <a:endParaRPr lang="en-US" dirty="0" smtClean="0"/>
          </a:p>
          <a:p>
            <a:r>
              <a:rPr lang="en-US" dirty="0" err="1" smtClean="0"/>
              <a:t>OpenACC</a:t>
            </a:r>
            <a:r>
              <a:rPr lang="en-US" dirty="0" smtClean="0"/>
              <a:t> uses pragmas to indicate loops that should be offloaded to GPU.</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55</a:t>
            </a:fld>
            <a:endParaRPr lang="en-US"/>
          </a:p>
        </p:txBody>
      </p:sp>
    </p:spTree>
    <p:extLst>
      <p:ext uri="{BB962C8B-B14F-4D97-AF65-F5344CB8AC3E}">
        <p14:creationId xmlns:p14="http://schemas.microsoft.com/office/powerpoint/2010/main" val="83290158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Memory Model</a:t>
            </a:r>
            <a:endParaRPr lang="en-US" dirty="0"/>
          </a:p>
        </p:txBody>
      </p:sp>
      <p:sp>
        <p:nvSpPr>
          <p:cNvPr id="3" name="Content Placeholder 2"/>
          <p:cNvSpPr>
            <a:spLocks noGrp="1"/>
          </p:cNvSpPr>
          <p:nvPr>
            <p:ph idx="1"/>
          </p:nvPr>
        </p:nvSpPr>
        <p:spPr/>
        <p:txBody>
          <a:bodyPr>
            <a:normAutofit/>
          </a:bodyPr>
          <a:lstStyle/>
          <a:p>
            <a:pPr>
              <a:buNone/>
            </a:pPr>
            <a:r>
              <a:rPr lang="en-US" dirty="0"/>
              <a:t>R</a:t>
            </a:r>
            <a:r>
              <a:rPr lang="en-US" dirty="0" smtClean="0"/>
              <a:t>apid change (making </a:t>
            </a:r>
            <a:r>
              <a:rPr lang="en-US" dirty="0" smtClean="0">
                <a:solidFill>
                  <a:srgbClr val="0000FF"/>
                </a:solidFill>
              </a:rPr>
              <a:t>programming easier</a:t>
            </a:r>
            <a:r>
              <a:rPr lang="en-US" dirty="0" smtClean="0"/>
              <a:t>)</a:t>
            </a:r>
          </a:p>
          <a:p>
            <a:r>
              <a:rPr lang="en-US" dirty="0" smtClean="0"/>
              <a:t>Late 1990’s: fixed function graphics only</a:t>
            </a:r>
          </a:p>
          <a:p>
            <a:r>
              <a:rPr lang="en-US" dirty="0" smtClean="0"/>
              <a:t>2003: programmable graphics </a:t>
            </a:r>
            <a:r>
              <a:rPr lang="en-US" dirty="0" err="1" smtClean="0"/>
              <a:t>shaders</a:t>
            </a:r>
            <a:endParaRPr lang="en-US" dirty="0" smtClean="0"/>
          </a:p>
          <a:p>
            <a:r>
              <a:rPr lang="en-US" dirty="0" smtClean="0"/>
              <a:t>2006: + global/local/shared  (GeForce 8)</a:t>
            </a:r>
          </a:p>
          <a:p>
            <a:r>
              <a:rPr lang="en-US" dirty="0" smtClean="0"/>
              <a:t>2009: + caching of global/local </a:t>
            </a:r>
          </a:p>
          <a:p>
            <a:r>
              <a:rPr lang="en-US" dirty="0" smtClean="0"/>
              <a:t>2011: + unified virtual addressing</a:t>
            </a:r>
          </a:p>
          <a:p>
            <a:r>
              <a:rPr lang="en-US" dirty="0" smtClean="0"/>
              <a:t>2014: + unified memory / coherence</a:t>
            </a:r>
          </a:p>
        </p:txBody>
      </p:sp>
      <p:sp>
        <p:nvSpPr>
          <p:cNvPr id="4" name="Slide Number Placeholder 3"/>
          <p:cNvSpPr>
            <a:spLocks noGrp="1"/>
          </p:cNvSpPr>
          <p:nvPr>
            <p:ph type="sldNum" sz="quarter" idx="12"/>
          </p:nvPr>
        </p:nvSpPr>
        <p:spPr/>
        <p:txBody>
          <a:bodyPr/>
          <a:lstStyle/>
          <a:p>
            <a:fld id="{F23EC47D-D5CA-A042-A8D0-C217E3EA6E2F}" type="slidenum">
              <a:rPr lang="en-US" smtClean="0"/>
              <a:t>56</a:t>
            </a:fld>
            <a:endParaRPr lang="en-US"/>
          </a:p>
        </p:txBody>
      </p:sp>
    </p:spTree>
    <p:extLst>
      <p:ext uri="{BB962C8B-B14F-4D97-AF65-F5344CB8AC3E}">
        <p14:creationId xmlns:p14="http://schemas.microsoft.com/office/powerpoint/2010/main" val="127857837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Caching</a:t>
            </a:r>
            <a:endParaRPr lang="en-US" dirty="0"/>
          </a:p>
        </p:txBody>
      </p:sp>
      <p:sp>
        <p:nvSpPr>
          <p:cNvPr id="3" name="Content Placeholder 2"/>
          <p:cNvSpPr>
            <a:spLocks noGrp="1"/>
          </p:cNvSpPr>
          <p:nvPr>
            <p:ph idx="1"/>
          </p:nvPr>
        </p:nvSpPr>
        <p:spPr/>
        <p:txBody>
          <a:bodyPr>
            <a:normAutofit/>
          </a:bodyPr>
          <a:lstStyle/>
          <a:p>
            <a:r>
              <a:rPr lang="en-US" dirty="0"/>
              <a:t>S</a:t>
            </a:r>
            <a:r>
              <a:rPr lang="en-US" dirty="0" smtClean="0"/>
              <a:t>cratchpad uses explicit data movement. Extra work. Beneficial when reuse pattern statically predictable.</a:t>
            </a:r>
          </a:p>
          <a:p>
            <a:endParaRPr lang="en-US" dirty="0" smtClean="0"/>
          </a:p>
          <a:p>
            <a:r>
              <a:rPr lang="en-US" dirty="0" smtClean="0"/>
              <a:t>NVIDIA Fermi / AMD Southern Island add caches for accesses to global memory space.   </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57</a:t>
            </a:fld>
            <a:endParaRPr lang="en-US"/>
          </a:p>
        </p:txBody>
      </p:sp>
    </p:spTree>
    <p:extLst>
      <p:ext uri="{BB962C8B-B14F-4D97-AF65-F5344CB8AC3E}">
        <p14:creationId xmlns:p14="http://schemas.microsoft.com/office/powerpoint/2010/main" val="1345292708"/>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CPU memory vs. GPU global memory</a:t>
            </a:r>
            <a:endParaRPr lang="en-US" dirty="0"/>
          </a:p>
        </p:txBody>
      </p:sp>
      <p:sp>
        <p:nvSpPr>
          <p:cNvPr id="3" name="Content Placeholder 2"/>
          <p:cNvSpPr>
            <a:spLocks noGrp="1"/>
          </p:cNvSpPr>
          <p:nvPr>
            <p:ph idx="1"/>
          </p:nvPr>
        </p:nvSpPr>
        <p:spPr/>
        <p:txBody>
          <a:bodyPr>
            <a:normAutofit/>
          </a:bodyPr>
          <a:lstStyle/>
          <a:p>
            <a:r>
              <a:rPr lang="en-US" dirty="0" smtClean="0"/>
              <a:t>Prior to CUDA: input data is texture map.</a:t>
            </a:r>
          </a:p>
          <a:p>
            <a:r>
              <a:rPr lang="en-US" dirty="0" smtClean="0"/>
              <a:t>CUDA 1.0 introduces </a:t>
            </a:r>
            <a:r>
              <a:rPr lang="en-US" dirty="0" err="1" smtClean="0"/>
              <a:t>cudaMemcpy</a:t>
            </a:r>
            <a:endParaRPr lang="en-US" dirty="0" smtClean="0"/>
          </a:p>
          <a:p>
            <a:pPr lvl="1"/>
            <a:r>
              <a:rPr lang="en-US" dirty="0" smtClean="0"/>
              <a:t>Allows copy of data between CPU memory space to global memory on GPU</a:t>
            </a:r>
          </a:p>
          <a:p>
            <a:r>
              <a:rPr lang="en-US" dirty="0" smtClean="0"/>
              <a:t>Still has problems:</a:t>
            </a:r>
          </a:p>
          <a:p>
            <a:pPr lvl="1"/>
            <a:r>
              <a:rPr lang="en-US" dirty="0" smtClean="0"/>
              <a:t>#1: Programmer still has to think about it!</a:t>
            </a:r>
          </a:p>
          <a:p>
            <a:pPr lvl="1"/>
            <a:r>
              <a:rPr lang="en-US" dirty="0" smtClean="0"/>
              <a:t>#2: Communicate only at kernel grid boundaries</a:t>
            </a:r>
          </a:p>
          <a:p>
            <a:pPr lvl="1"/>
            <a:r>
              <a:rPr lang="en-US" dirty="0" smtClean="0"/>
              <a:t>#3: Different virtual address space </a:t>
            </a:r>
          </a:p>
          <a:p>
            <a:pPr lvl="2"/>
            <a:r>
              <a:rPr lang="en-US" dirty="0" smtClean="0"/>
              <a:t>pointer on CPU not a pointer on GPU =&gt; cannot easily share complex data structures between CPU and GPU</a:t>
            </a:r>
          </a:p>
          <a:p>
            <a:pPr lvl="1"/>
            <a:endParaRPr lang="en-US" dirty="0" smtClean="0"/>
          </a:p>
        </p:txBody>
      </p:sp>
      <p:sp>
        <p:nvSpPr>
          <p:cNvPr id="4" name="Slide Number Placeholder 3"/>
          <p:cNvSpPr>
            <a:spLocks noGrp="1"/>
          </p:cNvSpPr>
          <p:nvPr>
            <p:ph type="sldNum" sz="quarter" idx="12"/>
          </p:nvPr>
        </p:nvSpPr>
        <p:spPr/>
        <p:txBody>
          <a:bodyPr/>
          <a:lstStyle/>
          <a:p>
            <a:fld id="{F23EC47D-D5CA-A042-A8D0-C217E3EA6E2F}" type="slidenum">
              <a:rPr lang="en-US" smtClean="0"/>
              <a:t>58</a:t>
            </a:fld>
            <a:endParaRPr lang="en-US"/>
          </a:p>
        </p:txBody>
      </p:sp>
    </p:spTree>
    <p:extLst>
      <p:ext uri="{BB962C8B-B14F-4D97-AF65-F5344CB8AC3E}">
        <p14:creationId xmlns:p14="http://schemas.microsoft.com/office/powerpoint/2010/main" val="1626707740"/>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Fusion / Integrated GPUs</a:t>
            </a:r>
            <a:endParaRPr lang="en-US" dirty="0"/>
          </a:p>
        </p:txBody>
      </p:sp>
      <p:sp>
        <p:nvSpPr>
          <p:cNvPr id="3" name="Content Placeholder 2"/>
          <p:cNvSpPr>
            <a:spLocks noGrp="1"/>
          </p:cNvSpPr>
          <p:nvPr>
            <p:ph idx="1"/>
          </p:nvPr>
        </p:nvSpPr>
        <p:spPr/>
        <p:txBody>
          <a:bodyPr>
            <a:normAutofit/>
          </a:bodyPr>
          <a:lstStyle/>
          <a:p>
            <a:r>
              <a:rPr lang="en-US" dirty="0" smtClean="0"/>
              <a:t>Why integrate?</a:t>
            </a:r>
          </a:p>
          <a:p>
            <a:pPr lvl="1"/>
            <a:r>
              <a:rPr lang="en-US" dirty="0" smtClean="0"/>
              <a:t>One chip versus two (cf. Moore’s Law, VLSI)</a:t>
            </a:r>
          </a:p>
          <a:p>
            <a:pPr lvl="1"/>
            <a:r>
              <a:rPr lang="en-US" dirty="0" smtClean="0"/>
              <a:t>Latency and bandwidth of communication: shared physical address space, even if off-chip, eliminates copy: AMD Fusion. 1</a:t>
            </a:r>
            <a:r>
              <a:rPr lang="en-US" baseline="30000" dirty="0" smtClean="0"/>
              <a:t>st</a:t>
            </a:r>
            <a:r>
              <a:rPr lang="en-US" dirty="0" smtClean="0"/>
              <a:t> iteration 2011.  Same DRAM</a:t>
            </a:r>
          </a:p>
          <a:p>
            <a:pPr lvl="1"/>
            <a:r>
              <a:rPr lang="en-US" dirty="0" smtClean="0"/>
              <a:t>Shared virtual address space? (AMD </a:t>
            </a:r>
            <a:r>
              <a:rPr lang="en-US" dirty="0" err="1" smtClean="0"/>
              <a:t>Kavari</a:t>
            </a:r>
            <a:r>
              <a:rPr lang="en-US" dirty="0" smtClean="0"/>
              <a:t> 2014)</a:t>
            </a:r>
          </a:p>
          <a:p>
            <a:pPr lvl="1"/>
            <a:r>
              <a:rPr lang="en-US" dirty="0" smtClean="0"/>
              <a:t>Reduce latency to spawn kernel means kernel needs to do less to justify cost of launching</a:t>
            </a:r>
          </a:p>
        </p:txBody>
      </p:sp>
      <p:sp>
        <p:nvSpPr>
          <p:cNvPr id="4" name="Slide Number Placeholder 3"/>
          <p:cNvSpPr>
            <a:spLocks noGrp="1"/>
          </p:cNvSpPr>
          <p:nvPr>
            <p:ph type="sldNum" sz="quarter" idx="12"/>
          </p:nvPr>
        </p:nvSpPr>
        <p:spPr/>
        <p:txBody>
          <a:bodyPr/>
          <a:lstStyle/>
          <a:p>
            <a:fld id="{F23EC47D-D5CA-A042-A8D0-C217E3EA6E2F}" type="slidenum">
              <a:rPr lang="en-US" smtClean="0"/>
              <a:t>59</a:t>
            </a:fld>
            <a:endParaRPr lang="en-US"/>
          </a:p>
        </p:txBody>
      </p:sp>
    </p:spTree>
    <p:extLst>
      <p:ext uri="{BB962C8B-B14F-4D97-AF65-F5344CB8AC3E}">
        <p14:creationId xmlns:p14="http://schemas.microsoft.com/office/powerpoint/2010/main" val="46267622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itle 1"/>
          <p:cNvSpPr>
            <a:spLocks noGrp="1"/>
          </p:cNvSpPr>
          <p:nvPr>
            <p:ph type="title"/>
          </p:nvPr>
        </p:nvSpPr>
        <p:spPr>
          <a:xfrm>
            <a:off x="1981200" y="76201"/>
            <a:ext cx="8229600" cy="1139825"/>
          </a:xfrm>
        </p:spPr>
        <p:txBody>
          <a:bodyPr>
            <a:normAutofit fontScale="90000"/>
          </a:bodyPr>
          <a:lstStyle/>
          <a:p>
            <a:r>
              <a:rPr lang="en-US" dirty="0" smtClean="0">
                <a:ea typeface="ＭＳ Ｐゴシック" pitchFamily="-65" charset="-128"/>
                <a:cs typeface="ＭＳ Ｐゴシック" pitchFamily="-65" charset="-128"/>
              </a:rPr>
              <a:t>Question:  Can dividing line be moved?</a:t>
            </a:r>
          </a:p>
        </p:txBody>
      </p:sp>
      <p:sp>
        <p:nvSpPr>
          <p:cNvPr id="163844" name="Slide Number Placeholder 5"/>
          <p:cNvSpPr>
            <a:spLocks noGrp="1"/>
          </p:cNvSpPr>
          <p:nvPr>
            <p:ph type="sldNum" sz="quarter" idx="12"/>
          </p:nvPr>
        </p:nvSpPr>
        <p:spPr>
          <a:noFill/>
        </p:spPr>
        <p:txBody>
          <a:bodyPr/>
          <a:lstStyle/>
          <a:p>
            <a:fld id="{C85FABF0-D42D-B640-838A-78C39A61AB24}" type="slidenum">
              <a:rPr lang="en-US" smtClean="0">
                <a:latin typeface="Arial" pitchFamily="-65" charset="0"/>
                <a:ea typeface="ＭＳ Ｐゴシック" pitchFamily="-65" charset="-128"/>
                <a:cs typeface="ＭＳ Ｐゴシック" pitchFamily="-65" charset="-128"/>
              </a:rPr>
              <a:pPr/>
              <a:t>6</a:t>
            </a:fld>
            <a:endParaRPr lang="en-US" smtClean="0">
              <a:latin typeface="Arial" pitchFamily="-65" charset="0"/>
              <a:ea typeface="ＭＳ Ｐゴシック" pitchFamily="-65" charset="-128"/>
              <a:cs typeface="ＭＳ Ｐゴシック" pitchFamily="-65" charset="-128"/>
            </a:endParaRPr>
          </a:p>
        </p:txBody>
      </p:sp>
      <p:sp>
        <p:nvSpPr>
          <p:cNvPr id="163845" name="TextBox 10"/>
          <p:cNvSpPr txBox="1">
            <a:spLocks noChangeArrowheads="1"/>
          </p:cNvSpPr>
          <p:nvPr/>
        </p:nvSpPr>
        <p:spPr bwMode="auto">
          <a:xfrm>
            <a:off x="7315200" y="1687513"/>
            <a:ext cx="3046860" cy="369332"/>
          </a:xfrm>
          <a:prstGeom prst="rect">
            <a:avLst/>
          </a:prstGeom>
          <a:noFill/>
          <a:ln w="9525">
            <a:noFill/>
            <a:miter lim="800000"/>
            <a:headEnd/>
            <a:tailEnd/>
          </a:ln>
        </p:spPr>
        <p:txBody>
          <a:bodyPr wrap="none">
            <a:prstTxWarp prst="textNoShape">
              <a:avLst/>
            </a:prstTxWarp>
            <a:spAutoFit/>
          </a:bodyPr>
          <a:lstStyle/>
          <a:p>
            <a:r>
              <a:rPr lang="en-US"/>
              <a:t>easy to accelerate (Acc. Arch1)</a:t>
            </a:r>
          </a:p>
        </p:txBody>
      </p:sp>
      <p:sp>
        <p:nvSpPr>
          <p:cNvPr id="21" name="Rectangle 20"/>
          <p:cNvSpPr/>
          <p:nvPr/>
        </p:nvSpPr>
        <p:spPr>
          <a:xfrm>
            <a:off x="3657600" y="3200400"/>
            <a:ext cx="609600" cy="53340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 name="Rectangle 12"/>
          <p:cNvSpPr/>
          <p:nvPr/>
        </p:nvSpPr>
        <p:spPr>
          <a:xfrm>
            <a:off x="4267200" y="3200400"/>
            <a:ext cx="4267200" cy="533400"/>
          </a:xfrm>
          <a:prstGeom prst="rect">
            <a:avLst/>
          </a:prstGeom>
          <a:solidFill>
            <a:srgbClr val="0066FF"/>
          </a:solidFill>
          <a:ln>
            <a:solidFill>
              <a:srgbClr val="00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Freeform 13"/>
          <p:cNvSpPr/>
          <p:nvPr/>
        </p:nvSpPr>
        <p:spPr>
          <a:xfrm>
            <a:off x="2895600" y="3505200"/>
            <a:ext cx="515938" cy="1143000"/>
          </a:xfrm>
          <a:custGeom>
            <a:avLst/>
            <a:gdLst>
              <a:gd name="connsiteX0" fmla="*/ 516467 w 516467"/>
              <a:gd name="connsiteY0" fmla="*/ 0 h 1219200"/>
              <a:gd name="connsiteX1" fmla="*/ 8467 w 516467"/>
              <a:gd name="connsiteY1" fmla="*/ 622300 h 1219200"/>
              <a:gd name="connsiteX2" fmla="*/ 465667 w 516467"/>
              <a:gd name="connsiteY2" fmla="*/ 1219200 h 1219200"/>
            </a:gdLst>
            <a:ahLst/>
            <a:cxnLst>
              <a:cxn ang="0">
                <a:pos x="connsiteX0" y="connsiteY0"/>
              </a:cxn>
              <a:cxn ang="0">
                <a:pos x="connsiteX1" y="connsiteY1"/>
              </a:cxn>
              <a:cxn ang="0">
                <a:pos x="connsiteX2" y="connsiteY2"/>
              </a:cxn>
            </a:cxnLst>
            <a:rect l="l" t="t" r="r" b="b"/>
            <a:pathLst>
              <a:path w="516467" h="1219200">
                <a:moveTo>
                  <a:pt x="516467" y="0"/>
                </a:moveTo>
                <a:cubicBezTo>
                  <a:pt x="266700" y="209550"/>
                  <a:pt x="16934" y="419100"/>
                  <a:pt x="8467" y="622300"/>
                </a:cubicBezTo>
                <a:cubicBezTo>
                  <a:pt x="0" y="825500"/>
                  <a:pt x="232833" y="1022350"/>
                  <a:pt x="465667" y="1219200"/>
                </a:cubicBezTo>
              </a:path>
            </a:pathLst>
          </a:custGeom>
          <a:ln w="76200">
            <a:solidFill>
              <a:srgbClr val="0066FF"/>
            </a:solidFill>
            <a:tailEnd type="stealth"/>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16" name="Rectangle 15"/>
          <p:cNvSpPr/>
          <p:nvPr/>
        </p:nvSpPr>
        <p:spPr>
          <a:xfrm>
            <a:off x="3657600" y="4343400"/>
            <a:ext cx="609600" cy="53340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Rectangle 16"/>
          <p:cNvSpPr/>
          <p:nvPr/>
        </p:nvSpPr>
        <p:spPr>
          <a:xfrm>
            <a:off x="4267200" y="4343400"/>
            <a:ext cx="762000" cy="533400"/>
          </a:xfrm>
          <a:prstGeom prst="rect">
            <a:avLst/>
          </a:prstGeom>
          <a:solidFill>
            <a:srgbClr val="0066FF"/>
          </a:solidFill>
          <a:ln>
            <a:solidFill>
              <a:srgbClr val="00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6" name="Freeform 25"/>
          <p:cNvSpPr/>
          <p:nvPr/>
        </p:nvSpPr>
        <p:spPr>
          <a:xfrm>
            <a:off x="2913064" y="2362200"/>
            <a:ext cx="515937" cy="990600"/>
          </a:xfrm>
          <a:custGeom>
            <a:avLst/>
            <a:gdLst>
              <a:gd name="connsiteX0" fmla="*/ 516467 w 516467"/>
              <a:gd name="connsiteY0" fmla="*/ 0 h 1219200"/>
              <a:gd name="connsiteX1" fmla="*/ 8467 w 516467"/>
              <a:gd name="connsiteY1" fmla="*/ 622300 h 1219200"/>
              <a:gd name="connsiteX2" fmla="*/ 465667 w 516467"/>
              <a:gd name="connsiteY2" fmla="*/ 1219200 h 1219200"/>
            </a:gdLst>
            <a:ahLst/>
            <a:cxnLst>
              <a:cxn ang="0">
                <a:pos x="connsiteX0" y="connsiteY0"/>
              </a:cxn>
              <a:cxn ang="0">
                <a:pos x="connsiteX1" y="connsiteY1"/>
              </a:cxn>
              <a:cxn ang="0">
                <a:pos x="connsiteX2" y="connsiteY2"/>
              </a:cxn>
            </a:cxnLst>
            <a:rect l="l" t="t" r="r" b="b"/>
            <a:pathLst>
              <a:path w="516467" h="1219200">
                <a:moveTo>
                  <a:pt x="516467" y="0"/>
                </a:moveTo>
                <a:cubicBezTo>
                  <a:pt x="266700" y="209550"/>
                  <a:pt x="16934" y="419100"/>
                  <a:pt x="8467" y="622300"/>
                </a:cubicBezTo>
                <a:cubicBezTo>
                  <a:pt x="0" y="825500"/>
                  <a:pt x="232833" y="1022350"/>
                  <a:pt x="465667" y="1219200"/>
                </a:cubicBezTo>
              </a:path>
            </a:pathLst>
          </a:custGeom>
          <a:ln w="76200">
            <a:solidFill>
              <a:srgbClr val="0066FF"/>
            </a:solidFill>
            <a:tailEnd type="stealth"/>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en-US"/>
          </a:p>
        </p:txBody>
      </p:sp>
      <p:sp>
        <p:nvSpPr>
          <p:cNvPr id="27" name="Rectangle 26"/>
          <p:cNvSpPr/>
          <p:nvPr/>
        </p:nvSpPr>
        <p:spPr>
          <a:xfrm>
            <a:off x="3609976" y="2057400"/>
            <a:ext cx="3705225" cy="533400"/>
          </a:xfrm>
          <a:prstGeom prst="rect">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8" name="Rectangle 27"/>
          <p:cNvSpPr/>
          <p:nvPr/>
        </p:nvSpPr>
        <p:spPr>
          <a:xfrm>
            <a:off x="7315201" y="2057400"/>
            <a:ext cx="1171575" cy="533400"/>
          </a:xfrm>
          <a:prstGeom prst="rect">
            <a:avLst/>
          </a:prstGeom>
          <a:solidFill>
            <a:srgbClr val="0066FF"/>
          </a:solidFill>
          <a:ln>
            <a:solidFill>
              <a:srgbClr val="0066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3854" name="TextBox 29"/>
          <p:cNvSpPr txBox="1">
            <a:spLocks noChangeArrowheads="1"/>
          </p:cNvSpPr>
          <p:nvPr/>
        </p:nvSpPr>
        <p:spPr bwMode="auto">
          <a:xfrm>
            <a:off x="7321550" y="2819401"/>
            <a:ext cx="3046860" cy="646331"/>
          </a:xfrm>
          <a:prstGeom prst="rect">
            <a:avLst/>
          </a:prstGeom>
          <a:noFill/>
          <a:ln w="9525">
            <a:noFill/>
            <a:miter lim="800000"/>
            <a:headEnd/>
            <a:tailEnd/>
          </a:ln>
        </p:spPr>
        <p:txBody>
          <a:bodyPr wrap="none">
            <a:prstTxWarp prst="textNoShape">
              <a:avLst/>
            </a:prstTxWarp>
            <a:spAutoFit/>
          </a:bodyPr>
          <a:lstStyle/>
          <a:p>
            <a:r>
              <a:rPr lang="en-US"/>
              <a:t>easy to accelerate (Acc. Arch2)</a:t>
            </a:r>
          </a:p>
          <a:p>
            <a:endParaRPr lang="en-US"/>
          </a:p>
        </p:txBody>
      </p:sp>
      <p:cxnSp>
        <p:nvCxnSpPr>
          <p:cNvPr id="33" name="Straight Arrow Connector 32"/>
          <p:cNvCxnSpPr/>
          <p:nvPr/>
        </p:nvCxnSpPr>
        <p:spPr>
          <a:xfrm rot="10800000" flipV="1">
            <a:off x="4191000" y="2362200"/>
            <a:ext cx="3048000" cy="0"/>
          </a:xfrm>
          <a:prstGeom prst="straightConnector1">
            <a:avLst/>
          </a:prstGeom>
          <a:ln w="53975">
            <a:solidFill>
              <a:srgbClr val="0066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5159291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CPU Pointer not a GPU Pointer</a:t>
            </a:r>
            <a:endParaRPr lang="en-US" dirty="0"/>
          </a:p>
        </p:txBody>
      </p:sp>
      <p:sp>
        <p:nvSpPr>
          <p:cNvPr id="3" name="Content Placeholder 2"/>
          <p:cNvSpPr>
            <a:spLocks noGrp="1"/>
          </p:cNvSpPr>
          <p:nvPr>
            <p:ph idx="1"/>
          </p:nvPr>
        </p:nvSpPr>
        <p:spPr/>
        <p:txBody>
          <a:bodyPr/>
          <a:lstStyle/>
          <a:p>
            <a:r>
              <a:rPr lang="en-US" dirty="0" smtClean="0"/>
              <a:t>NVIDIA Unified Virtual Memory partially solves the problem but in a bad way:  </a:t>
            </a:r>
          </a:p>
          <a:p>
            <a:pPr lvl="1"/>
            <a:r>
              <a:rPr lang="en-US" dirty="0" smtClean="0"/>
              <a:t>GPU kernel reads from CPU memory space</a:t>
            </a:r>
          </a:p>
          <a:p>
            <a:r>
              <a:rPr lang="en-US" dirty="0" smtClean="0"/>
              <a:t>NVIDIA Uniform Memory (CUDA 6) improves by enabling automatic migration of data</a:t>
            </a:r>
          </a:p>
          <a:p>
            <a:r>
              <a:rPr lang="en-US" dirty="0" smtClean="0"/>
              <a:t>Limited academic work. </a:t>
            </a:r>
            <a:r>
              <a:rPr lang="en-US" dirty="0" err="1" smtClean="0"/>
              <a:t>Gelado</a:t>
            </a:r>
            <a:r>
              <a:rPr lang="en-US" dirty="0" smtClean="0"/>
              <a:t> et al. ASPLOS 2010.</a:t>
            </a:r>
          </a:p>
          <a:p>
            <a:pPr>
              <a:buNone/>
            </a:pP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60</a:t>
            </a:fld>
            <a:endParaRPr lang="en-US"/>
          </a:p>
        </p:txBody>
      </p:sp>
    </p:spTree>
    <p:extLst>
      <p:ext uri="{BB962C8B-B14F-4D97-AF65-F5344CB8AC3E}">
        <p14:creationId xmlns:p14="http://schemas.microsoft.com/office/powerpoint/2010/main" val="160994174"/>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CPU </a:t>
            </a:r>
            <a:r>
              <a:rPr lang="en-US" dirty="0" err="1" smtClean="0">
                <a:sym typeface="Wingdings"/>
              </a:rPr>
              <a:t></a:t>
            </a:r>
            <a:r>
              <a:rPr lang="en-US" dirty="0" smtClean="0">
                <a:sym typeface="Wingdings"/>
              </a:rPr>
              <a:t> GPU </a:t>
            </a:r>
            <a:r>
              <a:rPr lang="en-US" dirty="0" smtClean="0"/>
              <a:t>Bandwidth</a:t>
            </a:r>
            <a:endParaRPr lang="en-US" dirty="0"/>
          </a:p>
        </p:txBody>
      </p:sp>
      <p:sp>
        <p:nvSpPr>
          <p:cNvPr id="3" name="Content Placeholder 2"/>
          <p:cNvSpPr>
            <a:spLocks noGrp="1"/>
          </p:cNvSpPr>
          <p:nvPr>
            <p:ph idx="1"/>
          </p:nvPr>
        </p:nvSpPr>
        <p:spPr>
          <a:xfrm>
            <a:off x="1981200" y="1295401"/>
            <a:ext cx="8229600" cy="4525963"/>
          </a:xfrm>
        </p:spPr>
        <p:txBody>
          <a:bodyPr>
            <a:normAutofit/>
          </a:bodyPr>
          <a:lstStyle/>
          <a:p>
            <a:r>
              <a:rPr lang="en-US" dirty="0" smtClean="0"/>
              <a:t>Shared DRAM as found in AMD Fusion (recent Core i7) enables the elimination of copies from CPU to GPU.  Painful coding as of 2013.</a:t>
            </a:r>
          </a:p>
          <a:p>
            <a:endParaRPr lang="en-US" dirty="0" smtClean="0"/>
          </a:p>
          <a:p>
            <a:r>
              <a:rPr lang="en-US" dirty="0" smtClean="0"/>
              <a:t>One question how much benefit versus good coding.  Our limit study (WDDD 2008) found only ~50% gain.  </a:t>
            </a:r>
            <a:r>
              <a:rPr lang="en-US" dirty="0" err="1" smtClean="0"/>
              <a:t>Lustig</a:t>
            </a:r>
            <a:r>
              <a:rPr lang="en-US" dirty="0" smtClean="0"/>
              <a:t> &amp; </a:t>
            </a:r>
            <a:r>
              <a:rPr lang="en-US" dirty="0" err="1" smtClean="0"/>
              <a:t>Martonosi</a:t>
            </a:r>
            <a:r>
              <a:rPr lang="en-US" dirty="0" smtClean="0"/>
              <a:t> HPCA 2013.</a:t>
            </a:r>
          </a:p>
          <a:p>
            <a:endParaRPr lang="en-US" dirty="0" smtClean="0"/>
          </a:p>
          <a:p>
            <a:r>
              <a:rPr lang="en-US" dirty="0" smtClean="0"/>
              <a:t>Algorithm design—</a:t>
            </a:r>
            <a:r>
              <a:rPr lang="en-US" dirty="0" err="1" smtClean="0"/>
              <a:t>MummerGPU</a:t>
            </a:r>
            <a:r>
              <a:rPr lang="en-US" dirty="0" smtClean="0"/>
              <a:t>++</a:t>
            </a:r>
          </a:p>
          <a:p>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61</a:t>
            </a:fld>
            <a:endParaRPr lang="en-US"/>
          </a:p>
        </p:txBody>
      </p:sp>
    </p:spTree>
    <p:extLst>
      <p:ext uri="{BB962C8B-B14F-4D97-AF65-F5344CB8AC3E}">
        <p14:creationId xmlns:p14="http://schemas.microsoft.com/office/powerpoint/2010/main" val="2147170845"/>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CPU </a:t>
            </a:r>
            <a:r>
              <a:rPr lang="en-US" dirty="0" err="1" smtClean="0">
                <a:sym typeface="Wingdings"/>
              </a:rPr>
              <a:t></a:t>
            </a:r>
            <a:r>
              <a:rPr lang="en-US" dirty="0" smtClean="0">
                <a:sym typeface="Wingdings"/>
              </a:rPr>
              <a:t> GPU </a:t>
            </a:r>
            <a:r>
              <a:rPr lang="en-US" dirty="0" smtClean="0"/>
              <a:t>Latency</a:t>
            </a:r>
            <a:endParaRPr lang="en-US" dirty="0"/>
          </a:p>
        </p:txBody>
      </p:sp>
      <p:sp>
        <p:nvSpPr>
          <p:cNvPr id="3" name="Content Placeholder 2"/>
          <p:cNvSpPr>
            <a:spLocks noGrp="1"/>
          </p:cNvSpPr>
          <p:nvPr>
            <p:ph idx="1"/>
          </p:nvPr>
        </p:nvSpPr>
        <p:spPr>
          <a:xfrm>
            <a:off x="1981200" y="1371601"/>
            <a:ext cx="8229600" cy="4525963"/>
          </a:xfrm>
        </p:spPr>
        <p:txBody>
          <a:bodyPr>
            <a:normAutofit/>
          </a:bodyPr>
          <a:lstStyle/>
          <a:p>
            <a:r>
              <a:rPr lang="en-US" dirty="0" smtClean="0"/>
              <a:t>NVIDIA’s solution: </a:t>
            </a:r>
            <a:r>
              <a:rPr lang="en-US" dirty="0" smtClean="0">
                <a:solidFill>
                  <a:srgbClr val="0000FF"/>
                </a:solidFill>
              </a:rPr>
              <a:t>CUDA Streams</a:t>
            </a:r>
            <a:r>
              <a:rPr lang="en-US" dirty="0"/>
              <a:t>.</a:t>
            </a:r>
            <a:r>
              <a:rPr lang="en-US" dirty="0" smtClean="0"/>
              <a:t>  Overlap GPU kernel computation with memory transfer. </a:t>
            </a:r>
            <a:r>
              <a:rPr lang="en-US" dirty="0"/>
              <a:t>S</a:t>
            </a:r>
            <a:r>
              <a:rPr lang="en-US" dirty="0" smtClean="0"/>
              <a:t>tream = ordered sequence of data movement commands and kernels.  Streams scheduled independently.  </a:t>
            </a:r>
            <a:r>
              <a:rPr lang="en-US" dirty="0" smtClean="0">
                <a:solidFill>
                  <a:srgbClr val="FF0000"/>
                </a:solidFill>
              </a:rPr>
              <a:t>Very painful programming.</a:t>
            </a:r>
          </a:p>
          <a:p>
            <a:r>
              <a:rPr lang="en-US" dirty="0" smtClean="0"/>
              <a:t>Academic work:  Limit Study (WDDD 2008), </a:t>
            </a:r>
            <a:r>
              <a:rPr lang="en-US" dirty="0" err="1" smtClean="0"/>
              <a:t>Lustig</a:t>
            </a:r>
            <a:r>
              <a:rPr lang="en-US" dirty="0" smtClean="0"/>
              <a:t> &amp; </a:t>
            </a:r>
            <a:r>
              <a:rPr lang="en-US" dirty="0" err="1" smtClean="0"/>
              <a:t>Martonosi</a:t>
            </a:r>
            <a:r>
              <a:rPr lang="en-US" dirty="0" smtClean="0"/>
              <a:t> HPCA 2013, Compiler data movement (August, PLDI 2011).</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62</a:t>
            </a:fld>
            <a:endParaRPr lang="en-US"/>
          </a:p>
        </p:txBody>
      </p:sp>
    </p:spTree>
    <p:extLst>
      <p:ext uri="{BB962C8B-B14F-4D97-AF65-F5344CB8AC3E}">
        <p14:creationId xmlns:p14="http://schemas.microsoft.com/office/powerpoint/2010/main" val="1185187727"/>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GPU Memory Size</a:t>
            </a:r>
            <a:endParaRPr lang="en-US" dirty="0"/>
          </a:p>
        </p:txBody>
      </p:sp>
      <p:sp>
        <p:nvSpPr>
          <p:cNvPr id="3" name="Content Placeholder 2"/>
          <p:cNvSpPr>
            <a:spLocks noGrp="1"/>
          </p:cNvSpPr>
          <p:nvPr>
            <p:ph idx="1"/>
          </p:nvPr>
        </p:nvSpPr>
        <p:spPr/>
        <p:txBody>
          <a:bodyPr/>
          <a:lstStyle/>
          <a:p>
            <a:r>
              <a:rPr lang="en-US" dirty="0" smtClean="0"/>
              <a:t>CUDA Streams</a:t>
            </a:r>
          </a:p>
          <a:p>
            <a:endParaRPr lang="en-US" dirty="0" smtClean="0"/>
          </a:p>
          <a:p>
            <a:r>
              <a:rPr lang="en-US" dirty="0"/>
              <a:t>A</a:t>
            </a:r>
            <a:r>
              <a:rPr lang="en-US" dirty="0" smtClean="0"/>
              <a:t>cademic work: Treat GPU memory as cache on CPU memory (Kim et al., </a:t>
            </a:r>
            <a:r>
              <a:rPr lang="en-US" dirty="0" err="1" smtClean="0"/>
              <a:t>ScaleGPU</a:t>
            </a:r>
            <a:r>
              <a:rPr lang="en-US" dirty="0" smtClean="0"/>
              <a:t>, IEEE CAL early access).</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63</a:t>
            </a:fld>
            <a:endParaRPr lang="en-US"/>
          </a:p>
        </p:txBody>
      </p:sp>
    </p:spTree>
    <p:extLst>
      <p:ext uri="{BB962C8B-B14F-4D97-AF65-F5344CB8AC3E}">
        <p14:creationId xmlns:p14="http://schemas.microsoft.com/office/powerpoint/2010/main" val="1539301764"/>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to all these sub-issues?</a:t>
            </a:r>
            <a:endParaRPr lang="en-US" dirty="0"/>
          </a:p>
        </p:txBody>
      </p:sp>
      <p:sp>
        <p:nvSpPr>
          <p:cNvPr id="3" name="Content Placeholder 2"/>
          <p:cNvSpPr>
            <a:spLocks noGrp="1"/>
          </p:cNvSpPr>
          <p:nvPr>
            <p:ph idx="1"/>
          </p:nvPr>
        </p:nvSpPr>
        <p:spPr/>
        <p:txBody>
          <a:bodyPr/>
          <a:lstStyle/>
          <a:p>
            <a:r>
              <a:rPr lang="en-US" dirty="0" smtClean="0"/>
              <a:t>Heterogeneous System Architecture: Integrated CPU and GPU with coherence memory address space.</a:t>
            </a:r>
          </a:p>
          <a:p>
            <a:endParaRPr lang="en-US" dirty="0" smtClean="0"/>
          </a:p>
          <a:p>
            <a:r>
              <a:rPr lang="en-US" dirty="0" smtClean="0"/>
              <a:t>Need to figure out how to provide coherence between CPU and GPU.  </a:t>
            </a:r>
          </a:p>
          <a:p>
            <a:r>
              <a:rPr lang="en-US" dirty="0" smtClean="0"/>
              <a:t>Really two problems: Coherence within GPU and then between CPU and GPU.</a:t>
            </a:r>
          </a:p>
        </p:txBody>
      </p:sp>
      <p:sp>
        <p:nvSpPr>
          <p:cNvPr id="4" name="Slide Number Placeholder 3"/>
          <p:cNvSpPr>
            <a:spLocks noGrp="1"/>
          </p:cNvSpPr>
          <p:nvPr>
            <p:ph type="sldNum" sz="quarter" idx="12"/>
          </p:nvPr>
        </p:nvSpPr>
        <p:spPr/>
        <p:txBody>
          <a:bodyPr/>
          <a:lstStyle/>
          <a:p>
            <a:fld id="{F23EC47D-D5CA-A042-A8D0-C217E3EA6E2F}" type="slidenum">
              <a:rPr lang="en-US" smtClean="0"/>
              <a:t>64</a:t>
            </a:fld>
            <a:endParaRPr lang="en-US"/>
          </a:p>
        </p:txBody>
      </p:sp>
    </p:spTree>
    <p:extLst>
      <p:ext uri="{BB962C8B-B14F-4D97-AF65-F5344CB8AC3E}">
        <p14:creationId xmlns:p14="http://schemas.microsoft.com/office/powerpoint/2010/main" val="309252139"/>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3200"/>
            <a:ext cx="8229600" cy="1143000"/>
          </a:xfrm>
        </p:spPr>
        <p:txBody>
          <a:bodyPr>
            <a:normAutofit fontScale="90000"/>
          </a:bodyPr>
          <a:lstStyle/>
          <a:p>
            <a:r>
              <a:rPr lang="en-US" i="1" dirty="0"/>
              <a:t>Research Direction 4</a:t>
            </a:r>
            <a:r>
              <a:rPr lang="en-US" i="1" dirty="0" smtClean="0"/>
              <a:t>:</a:t>
            </a:r>
            <a:r>
              <a:rPr lang="en-US" i="1" dirty="0"/>
              <a:t/>
            </a:r>
            <a:br>
              <a:rPr lang="en-US" i="1" dirty="0"/>
            </a:br>
            <a:r>
              <a:rPr lang="en-US" dirty="0" smtClean="0"/>
              <a:t>Easier Programming with Synchronization</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65</a:t>
            </a:fld>
            <a:endParaRPr lang="en-US"/>
          </a:p>
        </p:txBody>
      </p:sp>
    </p:spTree>
    <p:extLst>
      <p:ext uri="{BB962C8B-B14F-4D97-AF65-F5344CB8AC3E}">
        <p14:creationId xmlns:p14="http://schemas.microsoft.com/office/powerpoint/2010/main" val="690274433"/>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Synchronization </a:t>
            </a:r>
            <a:endParaRPr lang="en-US" dirty="0"/>
          </a:p>
        </p:txBody>
      </p:sp>
      <p:sp>
        <p:nvSpPr>
          <p:cNvPr id="3" name="Content Placeholder 2"/>
          <p:cNvSpPr>
            <a:spLocks noGrp="1"/>
          </p:cNvSpPr>
          <p:nvPr>
            <p:ph idx="1"/>
          </p:nvPr>
        </p:nvSpPr>
        <p:spPr>
          <a:xfrm>
            <a:off x="1981200" y="1143001"/>
            <a:ext cx="8229600" cy="4983163"/>
          </a:xfrm>
        </p:spPr>
        <p:txBody>
          <a:bodyPr>
            <a:normAutofit fontScale="92500" lnSpcReduction="10000"/>
          </a:bodyPr>
          <a:lstStyle/>
          <a:p>
            <a:r>
              <a:rPr lang="en-US" dirty="0" smtClean="0"/>
              <a:t>Locks are not encouraged in current GPGPU programming manuals.  </a:t>
            </a:r>
          </a:p>
          <a:p>
            <a:r>
              <a:rPr lang="en-US" dirty="0" smtClean="0"/>
              <a:t>Interaction with SIMT stack can easily cause deadlocks:</a:t>
            </a:r>
          </a:p>
          <a:p>
            <a:endParaRPr lang="en-US" dirty="0"/>
          </a:p>
          <a:p>
            <a:pPr marL="0" indent="0">
              <a:buNone/>
            </a:pPr>
            <a:r>
              <a:rPr lang="en-US" sz="2100" dirty="0">
                <a:latin typeface="Consolas"/>
                <a:cs typeface="Consolas"/>
              </a:rPr>
              <a:t>  </a:t>
            </a:r>
            <a:r>
              <a:rPr lang="en-US" sz="2100" b="1" dirty="0">
                <a:solidFill>
                  <a:srgbClr val="0000FF"/>
                </a:solidFill>
                <a:latin typeface="Consolas"/>
                <a:cs typeface="Consolas"/>
              </a:rPr>
              <a:t>while</a:t>
            </a:r>
            <a:r>
              <a:rPr lang="en-US" sz="2100" dirty="0">
                <a:latin typeface="Consolas"/>
                <a:cs typeface="Consolas"/>
              </a:rPr>
              <a:t>( </a:t>
            </a:r>
            <a:r>
              <a:rPr lang="en-US" sz="2100" dirty="0" err="1">
                <a:solidFill>
                  <a:schemeClr val="accent5">
                    <a:lumMod val="75000"/>
                  </a:schemeClr>
                </a:solidFill>
                <a:latin typeface="Consolas"/>
                <a:cs typeface="Consolas"/>
              </a:rPr>
              <a:t>atomicCAS</a:t>
            </a:r>
            <a:r>
              <a:rPr lang="en-US" sz="2100" dirty="0">
                <a:latin typeface="Consolas"/>
                <a:cs typeface="Consolas"/>
              </a:rPr>
              <a:t>(&amp;lock[a[</a:t>
            </a:r>
            <a:r>
              <a:rPr lang="en-US" sz="2100" dirty="0" err="1">
                <a:latin typeface="Consolas"/>
                <a:cs typeface="Consolas"/>
              </a:rPr>
              <a:t>tid</a:t>
            </a:r>
            <a:r>
              <a:rPr lang="en-US" sz="2100" dirty="0">
                <a:latin typeface="Consolas"/>
                <a:cs typeface="Consolas"/>
              </a:rPr>
              <a:t>]],0,1) != 0 )</a:t>
            </a:r>
          </a:p>
          <a:p>
            <a:pPr marL="0" indent="0">
              <a:buNone/>
            </a:pPr>
            <a:r>
              <a:rPr lang="en-US" sz="2100" dirty="0">
                <a:latin typeface="Consolas"/>
                <a:cs typeface="Consolas"/>
              </a:rPr>
              <a:t>    ;  </a:t>
            </a:r>
            <a:r>
              <a:rPr lang="en-US" sz="2100" i="1" dirty="0">
                <a:solidFill>
                  <a:srgbClr val="008000"/>
                </a:solidFill>
                <a:latin typeface="Consolas"/>
                <a:cs typeface="Consolas"/>
              </a:rPr>
              <a:t>// deadlock here if a[</a:t>
            </a:r>
            <a:r>
              <a:rPr lang="en-US" sz="2100" i="1" dirty="0" err="1">
                <a:solidFill>
                  <a:srgbClr val="008000"/>
                </a:solidFill>
                <a:latin typeface="Consolas"/>
                <a:cs typeface="Consolas"/>
              </a:rPr>
              <a:t>i</a:t>
            </a:r>
            <a:r>
              <a:rPr lang="en-US" sz="2100" i="1" dirty="0">
                <a:solidFill>
                  <a:srgbClr val="008000"/>
                </a:solidFill>
                <a:latin typeface="Consolas"/>
                <a:cs typeface="Consolas"/>
              </a:rPr>
              <a:t>] = a[j] for any </a:t>
            </a:r>
            <a:r>
              <a:rPr lang="en-US" sz="2100" i="1" dirty="0" err="1">
                <a:solidFill>
                  <a:srgbClr val="008000"/>
                </a:solidFill>
                <a:latin typeface="Consolas"/>
                <a:cs typeface="Consolas"/>
              </a:rPr>
              <a:t>i,j</a:t>
            </a:r>
            <a:r>
              <a:rPr lang="en-US" sz="2100" i="1" dirty="0">
                <a:solidFill>
                  <a:srgbClr val="008000"/>
                </a:solidFill>
                <a:latin typeface="Consolas"/>
                <a:cs typeface="Consolas"/>
              </a:rPr>
              <a:t> = </a:t>
            </a:r>
            <a:r>
              <a:rPr lang="en-US" sz="2100" i="1" dirty="0" err="1">
                <a:solidFill>
                  <a:srgbClr val="008000"/>
                </a:solidFill>
                <a:latin typeface="Consolas"/>
                <a:cs typeface="Consolas"/>
              </a:rPr>
              <a:t>tid</a:t>
            </a:r>
            <a:r>
              <a:rPr lang="en-US" sz="2100" i="1" dirty="0">
                <a:solidFill>
                  <a:srgbClr val="008000"/>
                </a:solidFill>
                <a:latin typeface="Consolas"/>
                <a:cs typeface="Consolas"/>
              </a:rPr>
              <a:t> in warp</a:t>
            </a:r>
          </a:p>
          <a:p>
            <a:pPr marL="0" indent="0">
              <a:buNone/>
            </a:pPr>
            <a:r>
              <a:rPr lang="en-US" sz="2100" dirty="0">
                <a:latin typeface="Consolas"/>
                <a:cs typeface="Consolas"/>
              </a:rPr>
              <a:t>  </a:t>
            </a:r>
          </a:p>
          <a:p>
            <a:pPr marL="0" indent="0">
              <a:buNone/>
            </a:pPr>
            <a:r>
              <a:rPr lang="en-US" sz="2100" dirty="0">
                <a:latin typeface="Consolas"/>
                <a:cs typeface="Consolas"/>
              </a:rPr>
              <a:t>  </a:t>
            </a:r>
            <a:r>
              <a:rPr lang="en-US" sz="2100" i="1" dirty="0">
                <a:solidFill>
                  <a:srgbClr val="008000"/>
                </a:solidFill>
                <a:latin typeface="Consolas"/>
                <a:cs typeface="Consolas"/>
              </a:rPr>
              <a:t>// critical section goes here</a:t>
            </a:r>
          </a:p>
          <a:p>
            <a:pPr marL="0" indent="0">
              <a:buNone/>
            </a:pPr>
            <a:endParaRPr lang="en-US" sz="2100" dirty="0">
              <a:latin typeface="Consolas"/>
              <a:cs typeface="Consolas"/>
            </a:endParaRPr>
          </a:p>
          <a:p>
            <a:pPr marL="0" indent="0">
              <a:buNone/>
            </a:pPr>
            <a:r>
              <a:rPr lang="en-US" sz="2100" dirty="0">
                <a:latin typeface="Consolas"/>
                <a:cs typeface="Consolas"/>
              </a:rPr>
              <a:t>  </a:t>
            </a:r>
            <a:r>
              <a:rPr lang="en-US" sz="2100" dirty="0" err="1">
                <a:solidFill>
                  <a:srgbClr val="31859C"/>
                </a:solidFill>
                <a:latin typeface="Consolas"/>
                <a:cs typeface="Consolas"/>
              </a:rPr>
              <a:t>atomicExch</a:t>
            </a:r>
            <a:r>
              <a:rPr lang="en-US" sz="2100" dirty="0">
                <a:solidFill>
                  <a:srgbClr val="31859C"/>
                </a:solidFill>
                <a:latin typeface="Consolas"/>
                <a:cs typeface="Consolas"/>
              </a:rPr>
              <a:t> </a:t>
            </a:r>
            <a:r>
              <a:rPr lang="en-US" sz="2100" dirty="0">
                <a:latin typeface="Consolas"/>
                <a:cs typeface="Consolas"/>
              </a:rPr>
              <a:t>(&amp;lock[a[</a:t>
            </a:r>
            <a:r>
              <a:rPr lang="en-US" sz="2100" dirty="0" err="1">
                <a:latin typeface="Consolas"/>
                <a:cs typeface="Consolas"/>
              </a:rPr>
              <a:t>tid</a:t>
            </a:r>
            <a:r>
              <a:rPr lang="en-US" sz="2100" dirty="0">
                <a:latin typeface="Consolas"/>
                <a:cs typeface="Consolas"/>
              </a:rPr>
              <a:t>]], 0) ;</a:t>
            </a:r>
          </a:p>
          <a:p>
            <a:pPr marL="0" indent="0">
              <a:buNone/>
            </a:pPr>
            <a:r>
              <a:rPr lang="en-US" dirty="0"/>
              <a:t>	</a:t>
            </a:r>
            <a:endParaRPr lang="en-US" dirty="0" smtClean="0"/>
          </a:p>
          <a:p>
            <a:pPr marL="0" indent="0">
              <a:buNone/>
            </a:pPr>
            <a:r>
              <a:rPr lang="en-US" dirty="0" smtClean="0"/>
              <a:t>  </a:t>
            </a:r>
          </a:p>
          <a:p>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66</a:t>
            </a:fld>
            <a:endParaRPr lang="en-US"/>
          </a:p>
        </p:txBody>
      </p:sp>
    </p:spTree>
    <p:extLst>
      <p:ext uri="{BB962C8B-B14F-4D97-AF65-F5344CB8AC3E}">
        <p14:creationId xmlns:p14="http://schemas.microsoft.com/office/powerpoint/2010/main" val="73573433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685800"/>
            <a:ext cx="8229600" cy="5791200"/>
          </a:xfrm>
        </p:spPr>
        <p:txBody>
          <a:bodyPr>
            <a:normAutofit fontScale="92500" lnSpcReduction="20000"/>
          </a:bodyPr>
          <a:lstStyle/>
          <a:p>
            <a:pPr marL="0" indent="0">
              <a:buNone/>
            </a:pPr>
            <a:r>
              <a:rPr lang="en-US" dirty="0" smtClean="0"/>
              <a:t>Correct way to write critical section for GPGPU:</a:t>
            </a:r>
          </a:p>
          <a:p>
            <a:endParaRPr lang="en-US" dirty="0"/>
          </a:p>
          <a:p>
            <a:pPr marL="0" indent="0">
              <a:buNone/>
            </a:pPr>
            <a:r>
              <a:rPr lang="it-IT" sz="2100" dirty="0">
                <a:latin typeface="Consolas"/>
                <a:cs typeface="Consolas"/>
              </a:rPr>
              <a:t> </a:t>
            </a:r>
            <a:r>
              <a:rPr lang="it-IT" sz="2100" dirty="0" err="1">
                <a:latin typeface="Consolas"/>
                <a:cs typeface="Consolas"/>
              </a:rPr>
              <a:t>done</a:t>
            </a:r>
            <a:r>
              <a:rPr lang="it-IT" sz="2100" dirty="0">
                <a:latin typeface="Consolas"/>
                <a:cs typeface="Consolas"/>
              </a:rPr>
              <a:t> = false;</a:t>
            </a:r>
          </a:p>
          <a:p>
            <a:pPr marL="0" indent="0">
              <a:buNone/>
            </a:pPr>
            <a:r>
              <a:rPr lang="en-US" sz="2100" b="1" dirty="0">
                <a:solidFill>
                  <a:srgbClr val="0000FF"/>
                </a:solidFill>
                <a:latin typeface="Consolas"/>
                <a:cs typeface="Consolas"/>
              </a:rPr>
              <a:t> while</a:t>
            </a:r>
            <a:r>
              <a:rPr lang="en-US" sz="2100" dirty="0">
                <a:latin typeface="Consolas"/>
                <a:cs typeface="Consolas"/>
              </a:rPr>
              <a:t>( !done ) {</a:t>
            </a:r>
          </a:p>
          <a:p>
            <a:pPr marL="0" indent="0">
              <a:buNone/>
            </a:pPr>
            <a:r>
              <a:rPr lang="de-DE" sz="2100" dirty="0">
                <a:latin typeface="Consolas"/>
                <a:cs typeface="Consolas"/>
              </a:rPr>
              <a:t>   </a:t>
            </a:r>
            <a:r>
              <a:rPr lang="de-DE" sz="2100" b="1" dirty="0" err="1">
                <a:solidFill>
                  <a:srgbClr val="0000FF"/>
                </a:solidFill>
                <a:latin typeface="Consolas"/>
                <a:cs typeface="Consolas"/>
              </a:rPr>
              <a:t>if</a:t>
            </a:r>
            <a:r>
              <a:rPr lang="de-DE" sz="2100" dirty="0">
                <a:latin typeface="Consolas"/>
                <a:cs typeface="Consolas"/>
              </a:rPr>
              <a:t>( </a:t>
            </a:r>
            <a:r>
              <a:rPr lang="en-US" sz="2100" dirty="0" err="1">
                <a:solidFill>
                  <a:schemeClr val="accent5">
                    <a:lumMod val="75000"/>
                  </a:schemeClr>
                </a:solidFill>
                <a:latin typeface="Consolas"/>
                <a:cs typeface="Consolas"/>
              </a:rPr>
              <a:t>atomicCAS</a:t>
            </a:r>
            <a:r>
              <a:rPr lang="de-DE" sz="2100" dirty="0">
                <a:latin typeface="Consolas"/>
                <a:cs typeface="Consolas"/>
              </a:rPr>
              <a:t> (&amp;</a:t>
            </a:r>
            <a:r>
              <a:rPr lang="en-US" sz="2100" dirty="0">
                <a:latin typeface="Consolas"/>
                <a:cs typeface="Consolas"/>
              </a:rPr>
              <a:t>lock[a[</a:t>
            </a:r>
            <a:r>
              <a:rPr lang="en-US" sz="2100" dirty="0" err="1">
                <a:latin typeface="Consolas"/>
                <a:cs typeface="Consolas"/>
              </a:rPr>
              <a:t>tid</a:t>
            </a:r>
            <a:r>
              <a:rPr lang="en-US" sz="2100" dirty="0">
                <a:latin typeface="Consolas"/>
                <a:cs typeface="Consolas"/>
              </a:rPr>
              <a:t>]]</a:t>
            </a:r>
            <a:r>
              <a:rPr lang="de-DE" sz="2100" dirty="0">
                <a:latin typeface="Consolas"/>
                <a:cs typeface="Consolas"/>
              </a:rPr>
              <a:t>, 0 , 1 )==0 ) {</a:t>
            </a:r>
          </a:p>
          <a:p>
            <a:pPr marL="0" indent="0">
              <a:buNone/>
            </a:pPr>
            <a:endParaRPr lang="de-DE" sz="2100" dirty="0">
              <a:latin typeface="Consolas"/>
              <a:cs typeface="Consolas"/>
            </a:endParaRPr>
          </a:p>
          <a:p>
            <a:pPr marL="0" indent="0">
              <a:buNone/>
            </a:pPr>
            <a:r>
              <a:rPr lang="en-US" sz="2100" i="1" dirty="0">
                <a:solidFill>
                  <a:srgbClr val="008000"/>
                </a:solidFill>
                <a:latin typeface="Consolas"/>
                <a:cs typeface="Consolas"/>
              </a:rPr>
              <a:t>     // critical section goes here</a:t>
            </a:r>
          </a:p>
          <a:p>
            <a:pPr marL="0" indent="0">
              <a:buNone/>
            </a:pPr>
            <a:endParaRPr lang="de-DE" sz="2100" dirty="0">
              <a:latin typeface="Consolas"/>
              <a:cs typeface="Consolas"/>
            </a:endParaRPr>
          </a:p>
          <a:p>
            <a:pPr marL="0" indent="0">
              <a:buNone/>
            </a:pPr>
            <a:r>
              <a:rPr lang="de-DE" sz="2100" dirty="0">
                <a:latin typeface="Consolas"/>
                <a:cs typeface="Consolas"/>
              </a:rPr>
              <a:t>     </a:t>
            </a:r>
            <a:r>
              <a:rPr lang="en-US" sz="2100" dirty="0" err="1">
                <a:solidFill>
                  <a:srgbClr val="31859C"/>
                </a:solidFill>
                <a:latin typeface="Consolas"/>
                <a:cs typeface="Consolas"/>
              </a:rPr>
              <a:t>atomicExch</a:t>
            </a:r>
            <a:r>
              <a:rPr lang="de-DE" sz="2100" dirty="0">
                <a:latin typeface="Consolas"/>
                <a:cs typeface="Consolas"/>
              </a:rPr>
              <a:t>(&amp;</a:t>
            </a:r>
            <a:r>
              <a:rPr lang="en-US" sz="2100" dirty="0">
                <a:latin typeface="Consolas"/>
                <a:cs typeface="Consolas"/>
              </a:rPr>
              <a:t>lock[a[</a:t>
            </a:r>
            <a:r>
              <a:rPr lang="en-US" sz="2100" dirty="0" err="1">
                <a:latin typeface="Consolas"/>
                <a:cs typeface="Consolas"/>
              </a:rPr>
              <a:t>tid</a:t>
            </a:r>
            <a:r>
              <a:rPr lang="en-US" sz="2100" dirty="0">
                <a:latin typeface="Consolas"/>
                <a:cs typeface="Consolas"/>
              </a:rPr>
              <a:t>]]</a:t>
            </a:r>
            <a:r>
              <a:rPr lang="de-DE" sz="2100" dirty="0">
                <a:latin typeface="Consolas"/>
                <a:cs typeface="Consolas"/>
              </a:rPr>
              <a:t>, 0 ) ;</a:t>
            </a:r>
          </a:p>
          <a:p>
            <a:pPr marL="0" indent="0">
              <a:buNone/>
            </a:pPr>
            <a:r>
              <a:rPr lang="de-DE" sz="2100" dirty="0">
                <a:latin typeface="Consolas"/>
                <a:cs typeface="Consolas"/>
              </a:rPr>
              <a:t>   }</a:t>
            </a:r>
          </a:p>
          <a:p>
            <a:pPr marL="0" indent="0">
              <a:buNone/>
            </a:pPr>
            <a:r>
              <a:rPr lang="de-DE" sz="2100" dirty="0">
                <a:latin typeface="Consolas"/>
                <a:cs typeface="Consolas"/>
              </a:rPr>
              <a:t> }</a:t>
            </a:r>
            <a:endParaRPr lang="en-US" sz="2100" dirty="0">
              <a:latin typeface="Consolas"/>
              <a:cs typeface="Consolas"/>
            </a:endParaRPr>
          </a:p>
          <a:p>
            <a:pPr marL="0" indent="0">
              <a:buNone/>
            </a:pPr>
            <a:r>
              <a:rPr lang="en-US" dirty="0" smtClean="0"/>
              <a:t>  </a:t>
            </a:r>
          </a:p>
          <a:p>
            <a:pPr marL="0" indent="0">
              <a:buNone/>
            </a:pPr>
            <a:r>
              <a:rPr lang="en-US" dirty="0" smtClean="0"/>
              <a:t>Most current </a:t>
            </a:r>
            <a:r>
              <a:rPr lang="en-US" dirty="0"/>
              <a:t>GPGPU programs use barriers within thread blocks </a:t>
            </a:r>
            <a:r>
              <a:rPr lang="en-US" dirty="0" smtClean="0"/>
              <a:t>and/or lock-free </a:t>
            </a:r>
            <a:r>
              <a:rPr lang="en-US" dirty="0"/>
              <a:t>data structures</a:t>
            </a:r>
            <a:r>
              <a:rPr lang="en-US" dirty="0" smtClean="0"/>
              <a:t>.</a:t>
            </a:r>
          </a:p>
          <a:p>
            <a:pPr marL="0" indent="0">
              <a:buNone/>
            </a:pPr>
            <a:endParaRPr lang="en-US" dirty="0"/>
          </a:p>
          <a:p>
            <a:pPr marL="0" indent="0">
              <a:buNone/>
            </a:pPr>
            <a:r>
              <a:rPr lang="en-US" dirty="0" smtClean="0"/>
              <a:t>This leads to the following picture…</a:t>
            </a:r>
            <a:endParaRPr lang="en-US" dirty="0"/>
          </a:p>
          <a:p>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67</a:t>
            </a:fld>
            <a:endParaRPr lang="en-US"/>
          </a:p>
        </p:txBody>
      </p:sp>
    </p:spTree>
    <p:extLst>
      <p:ext uri="{BB962C8B-B14F-4D97-AF65-F5344CB8AC3E}">
        <p14:creationId xmlns:p14="http://schemas.microsoft.com/office/powerpoint/2010/main" val="276162533"/>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Rectangle 6"/>
          <p:cNvSpPr>
            <a:spLocks noGrp="1" noChangeArrowheads="1"/>
          </p:cNvSpPr>
          <p:nvPr>
            <p:ph type="sldNum" sz="quarter" idx="12"/>
          </p:nvPr>
        </p:nvSpPr>
        <p:spPr>
          <a:noFill/>
        </p:spPr>
        <p:txBody>
          <a:bodyPr/>
          <a:lstStyle/>
          <a:p>
            <a:fld id="{6B996D6F-878B-7147-88B4-EC221D9233CB}" type="slidenum">
              <a:rPr lang="en-US">
                <a:latin typeface="Arial" pitchFamily="-65" charset="0"/>
                <a:ea typeface="ＭＳ Ｐゴシック" pitchFamily="-65" charset="-128"/>
                <a:cs typeface="ＭＳ Ｐゴシック" pitchFamily="-65" charset="-128"/>
              </a:rPr>
              <a:pPr/>
              <a:t>68</a:t>
            </a:fld>
            <a:endParaRPr lang="en-US">
              <a:latin typeface="Arial" pitchFamily="-65" charset="0"/>
              <a:ea typeface="ＭＳ Ｐゴシック" pitchFamily="-65" charset="-128"/>
              <a:cs typeface="ＭＳ Ｐゴシック" pitchFamily="-65" charset="-128"/>
            </a:endParaRPr>
          </a:p>
        </p:txBody>
      </p:sp>
      <p:sp>
        <p:nvSpPr>
          <p:cNvPr id="250944" name="Rectangle 64"/>
          <p:cNvSpPr>
            <a:spLocks noChangeArrowheads="1"/>
          </p:cNvSpPr>
          <p:nvPr/>
        </p:nvSpPr>
        <p:spPr bwMode="auto">
          <a:xfrm>
            <a:off x="7239000" y="4495800"/>
            <a:ext cx="457200" cy="1295400"/>
          </a:xfrm>
          <a:prstGeom prst="rect">
            <a:avLst/>
          </a:prstGeom>
          <a:solidFill>
            <a:srgbClr val="FFCC00"/>
          </a:solidFill>
          <a:ln w="9525">
            <a:noFill/>
            <a:miter lim="800000"/>
            <a:headEnd/>
            <a:tailEnd/>
          </a:ln>
        </p:spPr>
        <p:txBody>
          <a:bodyPr wrap="none" anchor="ctr">
            <a:prstTxWarp prst="textNoShape">
              <a:avLst/>
            </a:prstTxWarp>
          </a:bodyPr>
          <a:lstStyle/>
          <a:p>
            <a:endParaRPr lang="en-CA"/>
          </a:p>
        </p:txBody>
      </p:sp>
      <p:sp>
        <p:nvSpPr>
          <p:cNvPr id="250941" name="Rectangle 61"/>
          <p:cNvSpPr>
            <a:spLocks noChangeArrowheads="1"/>
          </p:cNvSpPr>
          <p:nvPr/>
        </p:nvSpPr>
        <p:spPr bwMode="auto">
          <a:xfrm>
            <a:off x="2438400" y="4495800"/>
            <a:ext cx="1905000" cy="1295400"/>
          </a:xfrm>
          <a:prstGeom prst="rect">
            <a:avLst/>
          </a:prstGeom>
          <a:solidFill>
            <a:srgbClr val="FFCC00"/>
          </a:solidFill>
          <a:ln w="9525">
            <a:noFill/>
            <a:miter lim="800000"/>
            <a:headEnd/>
            <a:tailEnd/>
          </a:ln>
        </p:spPr>
        <p:txBody>
          <a:bodyPr wrap="none" anchor="ctr">
            <a:prstTxWarp prst="textNoShape">
              <a:avLst/>
            </a:prstTxWarp>
          </a:bodyPr>
          <a:lstStyle/>
          <a:p>
            <a:endParaRPr lang="en-CA"/>
          </a:p>
        </p:txBody>
      </p:sp>
      <p:sp>
        <p:nvSpPr>
          <p:cNvPr id="180230" name="Rectangle 3"/>
          <p:cNvSpPr>
            <a:spLocks noGrp="1" noChangeArrowheads="1"/>
          </p:cNvSpPr>
          <p:nvPr>
            <p:ph type="body" idx="1"/>
          </p:nvPr>
        </p:nvSpPr>
        <p:spPr>
          <a:xfrm>
            <a:off x="1981200" y="838201"/>
            <a:ext cx="8229600" cy="5292725"/>
          </a:xfrm>
        </p:spPr>
        <p:txBody>
          <a:bodyPr/>
          <a:lstStyle/>
          <a:p>
            <a:r>
              <a:rPr lang="en-US" dirty="0">
                <a:ea typeface="ＭＳ Ｐゴシック" pitchFamily="-65" charset="-128"/>
                <a:cs typeface="ＭＳ Ｐゴシック" pitchFamily="-65" charset="-128"/>
              </a:rPr>
              <a:t>Lifetime of GPU Application Development</a:t>
            </a:r>
          </a:p>
        </p:txBody>
      </p:sp>
      <p:grpSp>
        <p:nvGrpSpPr>
          <p:cNvPr id="2" name="Group 83"/>
          <p:cNvGrpSpPr>
            <a:grpSpLocks/>
          </p:cNvGrpSpPr>
          <p:nvPr/>
        </p:nvGrpSpPr>
        <p:grpSpPr bwMode="auto">
          <a:xfrm>
            <a:off x="1981201" y="1676401"/>
            <a:ext cx="3629025" cy="1979613"/>
            <a:chOff x="1179" y="1104"/>
            <a:chExt cx="2286" cy="1247"/>
          </a:xfrm>
        </p:grpSpPr>
        <p:sp>
          <p:nvSpPr>
            <p:cNvPr id="180288" name="Line 5"/>
            <p:cNvSpPr>
              <a:spLocks noChangeShapeType="1"/>
            </p:cNvSpPr>
            <p:nvPr/>
          </p:nvSpPr>
          <p:spPr bwMode="auto">
            <a:xfrm flipV="1">
              <a:off x="1438" y="1104"/>
              <a:ext cx="0" cy="1144"/>
            </a:xfrm>
            <a:prstGeom prst="line">
              <a:avLst/>
            </a:prstGeom>
            <a:noFill/>
            <a:ln w="76200">
              <a:solidFill>
                <a:schemeClr val="tx1"/>
              </a:solidFill>
              <a:round/>
              <a:headEnd/>
              <a:tailEnd type="stealth" w="med" len="med"/>
            </a:ln>
          </p:spPr>
          <p:txBody>
            <a:bodyPr>
              <a:prstTxWarp prst="textNoShape">
                <a:avLst/>
              </a:prstTxWarp>
            </a:bodyPr>
            <a:lstStyle/>
            <a:p>
              <a:endParaRPr lang="en-US"/>
            </a:p>
          </p:txBody>
        </p:sp>
        <p:sp>
          <p:nvSpPr>
            <p:cNvPr id="180289" name="Line 6"/>
            <p:cNvSpPr>
              <a:spLocks noChangeShapeType="1"/>
            </p:cNvSpPr>
            <p:nvPr/>
          </p:nvSpPr>
          <p:spPr bwMode="auto">
            <a:xfrm>
              <a:off x="1179" y="2080"/>
              <a:ext cx="2286" cy="0"/>
            </a:xfrm>
            <a:prstGeom prst="line">
              <a:avLst/>
            </a:prstGeom>
            <a:noFill/>
            <a:ln w="76200">
              <a:solidFill>
                <a:schemeClr val="tx1"/>
              </a:solidFill>
              <a:round/>
              <a:headEnd/>
              <a:tailEnd type="stealth" w="med" len="med"/>
            </a:ln>
          </p:spPr>
          <p:txBody>
            <a:bodyPr>
              <a:prstTxWarp prst="textNoShape">
                <a:avLst/>
              </a:prstTxWarp>
            </a:bodyPr>
            <a:lstStyle/>
            <a:p>
              <a:endParaRPr lang="en-US"/>
            </a:p>
          </p:txBody>
        </p:sp>
        <p:sp>
          <p:nvSpPr>
            <p:cNvPr id="180290" name="Text Box 8"/>
            <p:cNvSpPr txBox="1">
              <a:spLocks noChangeArrowheads="1"/>
            </p:cNvSpPr>
            <p:nvPr/>
          </p:nvSpPr>
          <p:spPr bwMode="auto">
            <a:xfrm>
              <a:off x="2091" y="2080"/>
              <a:ext cx="475" cy="271"/>
            </a:xfrm>
            <a:prstGeom prst="rect">
              <a:avLst/>
            </a:prstGeom>
            <a:noFill/>
            <a:ln w="9525">
              <a:noFill/>
              <a:miter lim="800000"/>
              <a:headEnd/>
              <a:tailEnd/>
            </a:ln>
          </p:spPr>
          <p:txBody>
            <a:bodyPr wrap="none">
              <a:prstTxWarp prst="textNoShape">
                <a:avLst/>
              </a:prstTxWarp>
              <a:spAutoFit/>
            </a:bodyPr>
            <a:lstStyle/>
            <a:p>
              <a:pPr defTabSz="4389438"/>
              <a:r>
                <a:rPr lang="en-US" sz="2200"/>
                <a:t>Time</a:t>
              </a:r>
            </a:p>
          </p:txBody>
        </p:sp>
      </p:grpSp>
      <p:grpSp>
        <p:nvGrpSpPr>
          <p:cNvPr id="3" name="Group 26"/>
          <p:cNvGrpSpPr>
            <a:grpSpLocks/>
          </p:cNvGrpSpPr>
          <p:nvPr/>
        </p:nvGrpSpPr>
        <p:grpSpPr bwMode="auto">
          <a:xfrm>
            <a:off x="2547938" y="1752600"/>
            <a:ext cx="4419600" cy="1371600"/>
            <a:chOff x="1584" y="1872"/>
            <a:chExt cx="2784" cy="864"/>
          </a:xfrm>
        </p:grpSpPr>
        <p:grpSp>
          <p:nvGrpSpPr>
            <p:cNvPr id="4" name="Group 23"/>
            <p:cNvGrpSpPr>
              <a:grpSpLocks/>
            </p:cNvGrpSpPr>
            <p:nvPr/>
          </p:nvGrpSpPr>
          <p:grpSpPr bwMode="auto">
            <a:xfrm>
              <a:off x="1584" y="2064"/>
              <a:ext cx="1632" cy="672"/>
              <a:chOff x="1584" y="2112"/>
              <a:chExt cx="1632" cy="624"/>
            </a:xfrm>
          </p:grpSpPr>
          <p:sp>
            <p:nvSpPr>
              <p:cNvPr id="180285" name="Line 18"/>
              <p:cNvSpPr>
                <a:spLocks noChangeShapeType="1"/>
              </p:cNvSpPr>
              <p:nvPr/>
            </p:nvSpPr>
            <p:spPr bwMode="auto">
              <a:xfrm>
                <a:off x="1584" y="2736"/>
                <a:ext cx="240" cy="0"/>
              </a:xfrm>
              <a:prstGeom prst="line">
                <a:avLst/>
              </a:prstGeom>
              <a:noFill/>
              <a:ln w="76200">
                <a:solidFill>
                  <a:schemeClr val="accent2"/>
                </a:solidFill>
                <a:round/>
                <a:headEnd/>
                <a:tailEnd/>
              </a:ln>
            </p:spPr>
            <p:txBody>
              <a:bodyPr>
                <a:prstTxWarp prst="textNoShape">
                  <a:avLst/>
                </a:prstTxWarp>
              </a:bodyPr>
              <a:lstStyle/>
              <a:p>
                <a:endParaRPr lang="en-US"/>
              </a:p>
            </p:txBody>
          </p:sp>
          <p:sp>
            <p:nvSpPr>
              <p:cNvPr id="180286" name="Line 19"/>
              <p:cNvSpPr>
                <a:spLocks noChangeShapeType="1"/>
              </p:cNvSpPr>
              <p:nvPr/>
            </p:nvSpPr>
            <p:spPr bwMode="auto">
              <a:xfrm flipV="1">
                <a:off x="1824" y="2112"/>
                <a:ext cx="48" cy="624"/>
              </a:xfrm>
              <a:prstGeom prst="line">
                <a:avLst/>
              </a:prstGeom>
              <a:noFill/>
              <a:ln w="76200">
                <a:solidFill>
                  <a:schemeClr val="accent2"/>
                </a:solidFill>
                <a:round/>
                <a:headEnd type="oval" w="sm" len="sm"/>
                <a:tailEnd type="oval" w="sm" len="sm"/>
              </a:ln>
            </p:spPr>
            <p:txBody>
              <a:bodyPr>
                <a:prstTxWarp prst="textNoShape">
                  <a:avLst/>
                </a:prstTxWarp>
              </a:bodyPr>
              <a:lstStyle/>
              <a:p>
                <a:endParaRPr lang="en-US"/>
              </a:p>
            </p:txBody>
          </p:sp>
          <p:sp>
            <p:nvSpPr>
              <p:cNvPr id="180287" name="Line 20"/>
              <p:cNvSpPr>
                <a:spLocks noChangeShapeType="1"/>
              </p:cNvSpPr>
              <p:nvPr/>
            </p:nvSpPr>
            <p:spPr bwMode="auto">
              <a:xfrm>
                <a:off x="1872" y="2112"/>
                <a:ext cx="1344" cy="0"/>
              </a:xfrm>
              <a:prstGeom prst="line">
                <a:avLst/>
              </a:prstGeom>
              <a:noFill/>
              <a:ln w="76200">
                <a:solidFill>
                  <a:schemeClr val="accent2"/>
                </a:solidFill>
                <a:round/>
                <a:headEnd/>
                <a:tailEnd/>
              </a:ln>
            </p:spPr>
            <p:txBody>
              <a:bodyPr>
                <a:prstTxWarp prst="textNoShape">
                  <a:avLst/>
                </a:prstTxWarp>
              </a:bodyPr>
              <a:lstStyle/>
              <a:p>
                <a:endParaRPr lang="en-US"/>
              </a:p>
            </p:txBody>
          </p:sp>
        </p:grpSp>
        <p:sp>
          <p:nvSpPr>
            <p:cNvPr id="180284" name="Text Box 9"/>
            <p:cNvSpPr txBox="1">
              <a:spLocks noChangeArrowheads="1"/>
            </p:cNvSpPr>
            <p:nvPr/>
          </p:nvSpPr>
          <p:spPr bwMode="auto">
            <a:xfrm>
              <a:off x="3168" y="1872"/>
              <a:ext cx="1200" cy="213"/>
            </a:xfrm>
            <a:prstGeom prst="rect">
              <a:avLst/>
            </a:prstGeom>
            <a:noFill/>
            <a:ln w="9525">
              <a:noFill/>
              <a:miter lim="800000"/>
              <a:headEnd/>
              <a:tailEnd/>
            </a:ln>
          </p:spPr>
          <p:txBody>
            <a:bodyPr lIns="0" tIns="0" rIns="0" bIns="0">
              <a:prstTxWarp prst="textNoShape">
                <a:avLst/>
              </a:prstTxWarp>
              <a:spAutoFit/>
            </a:bodyPr>
            <a:lstStyle/>
            <a:p>
              <a:pPr algn="ctr" defTabSz="4389438"/>
              <a:r>
                <a:rPr lang="en-US" sz="2200" b="1">
                  <a:solidFill>
                    <a:schemeClr val="accent2"/>
                  </a:solidFill>
                </a:rPr>
                <a:t>Functionality</a:t>
              </a:r>
              <a:r>
                <a:rPr lang="en-US" sz="2200"/>
                <a:t> </a:t>
              </a:r>
            </a:p>
          </p:txBody>
        </p:sp>
      </p:grpSp>
      <p:grpSp>
        <p:nvGrpSpPr>
          <p:cNvPr id="5" name="Group 78"/>
          <p:cNvGrpSpPr>
            <a:grpSpLocks/>
          </p:cNvGrpSpPr>
          <p:nvPr/>
        </p:nvGrpSpPr>
        <p:grpSpPr bwMode="auto">
          <a:xfrm>
            <a:off x="3081338" y="2057400"/>
            <a:ext cx="3886200" cy="1066800"/>
            <a:chOff x="1893" y="1280"/>
            <a:chExt cx="2448" cy="672"/>
          </a:xfrm>
        </p:grpSpPr>
        <p:grpSp>
          <p:nvGrpSpPr>
            <p:cNvPr id="6" name="Group 30"/>
            <p:cNvGrpSpPr>
              <a:grpSpLocks/>
            </p:cNvGrpSpPr>
            <p:nvPr/>
          </p:nvGrpSpPr>
          <p:grpSpPr bwMode="auto">
            <a:xfrm>
              <a:off x="1893" y="1328"/>
              <a:ext cx="1296" cy="624"/>
              <a:chOff x="1920" y="2112"/>
              <a:chExt cx="1296" cy="624"/>
            </a:xfrm>
          </p:grpSpPr>
          <p:sp>
            <p:nvSpPr>
              <p:cNvPr id="180278" name="Freeform 7"/>
              <p:cNvSpPr>
                <a:spLocks/>
              </p:cNvSpPr>
              <p:nvPr/>
            </p:nvSpPr>
            <p:spPr bwMode="auto">
              <a:xfrm>
                <a:off x="1920" y="2112"/>
                <a:ext cx="912" cy="621"/>
              </a:xfrm>
              <a:custGeom>
                <a:avLst/>
                <a:gdLst>
                  <a:gd name="T0" fmla="*/ 0 w 1776"/>
                  <a:gd name="T1" fmla="*/ 19 h 1056"/>
                  <a:gd name="T2" fmla="*/ 28 w 1776"/>
                  <a:gd name="T3" fmla="*/ 15 h 1056"/>
                  <a:gd name="T4" fmla="*/ 39 w 1776"/>
                  <a:gd name="T5" fmla="*/ 0 h 1056"/>
                  <a:gd name="T6" fmla="*/ 0 60000 65536"/>
                  <a:gd name="T7" fmla="*/ 0 60000 65536"/>
                  <a:gd name="T8" fmla="*/ 0 60000 65536"/>
                  <a:gd name="T9" fmla="*/ 0 w 1776"/>
                  <a:gd name="T10" fmla="*/ 0 h 1056"/>
                  <a:gd name="T11" fmla="*/ 1776 w 1776"/>
                  <a:gd name="T12" fmla="*/ 1056 h 1056"/>
                </a:gdLst>
                <a:ahLst/>
                <a:cxnLst>
                  <a:cxn ang="T6">
                    <a:pos x="T0" y="T1"/>
                  </a:cxn>
                  <a:cxn ang="T7">
                    <a:pos x="T2" y="T3"/>
                  </a:cxn>
                  <a:cxn ang="T8">
                    <a:pos x="T4" y="T5"/>
                  </a:cxn>
                </a:cxnLst>
                <a:rect l="T9" t="T10" r="T11" b="T12"/>
                <a:pathLst>
                  <a:path w="1776" h="1056">
                    <a:moveTo>
                      <a:pt x="0" y="1056"/>
                    </a:moveTo>
                    <a:cubicBezTo>
                      <a:pt x="500" y="1024"/>
                      <a:pt x="1000" y="992"/>
                      <a:pt x="1296" y="816"/>
                    </a:cubicBezTo>
                    <a:cubicBezTo>
                      <a:pt x="1592" y="640"/>
                      <a:pt x="1684" y="320"/>
                      <a:pt x="1776" y="0"/>
                    </a:cubicBezTo>
                  </a:path>
                </a:pathLst>
              </a:custGeom>
              <a:noFill/>
              <a:ln w="76200">
                <a:solidFill>
                  <a:srgbClr val="FF3300"/>
                </a:solidFill>
                <a:round/>
                <a:headEnd type="oval" w="sm" len="sm"/>
                <a:tailEnd/>
              </a:ln>
            </p:spPr>
            <p:txBody>
              <a:bodyPr>
                <a:prstTxWarp prst="textNoShape">
                  <a:avLst/>
                </a:prstTxWarp>
              </a:bodyPr>
              <a:lstStyle/>
              <a:p>
                <a:endParaRPr lang="en-US"/>
              </a:p>
            </p:txBody>
          </p:sp>
          <p:sp>
            <p:nvSpPr>
              <p:cNvPr id="180279" name="Line 12"/>
              <p:cNvSpPr>
                <a:spLocks noChangeShapeType="1"/>
              </p:cNvSpPr>
              <p:nvPr/>
            </p:nvSpPr>
            <p:spPr bwMode="auto">
              <a:xfrm>
                <a:off x="2832" y="2112"/>
                <a:ext cx="384" cy="0"/>
              </a:xfrm>
              <a:prstGeom prst="line">
                <a:avLst/>
              </a:prstGeom>
              <a:noFill/>
              <a:ln w="76200">
                <a:solidFill>
                  <a:srgbClr val="FF0000"/>
                </a:solidFill>
                <a:round/>
                <a:headEnd type="oval" w="sm" len="sm"/>
                <a:tailEnd/>
              </a:ln>
            </p:spPr>
            <p:txBody>
              <a:bodyPr>
                <a:prstTxWarp prst="textNoShape">
                  <a:avLst/>
                </a:prstTxWarp>
              </a:bodyPr>
              <a:lstStyle/>
              <a:p>
                <a:endParaRPr lang="en-US"/>
              </a:p>
            </p:txBody>
          </p:sp>
          <p:sp>
            <p:nvSpPr>
              <p:cNvPr id="180280" name="Oval 13"/>
              <p:cNvSpPr>
                <a:spLocks noChangeArrowheads="1"/>
              </p:cNvSpPr>
              <p:nvPr/>
            </p:nvSpPr>
            <p:spPr bwMode="auto">
              <a:xfrm>
                <a:off x="2736" y="2256"/>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sp>
            <p:nvSpPr>
              <p:cNvPr id="180281" name="Oval 14"/>
              <p:cNvSpPr>
                <a:spLocks noChangeArrowheads="1"/>
              </p:cNvSpPr>
              <p:nvPr/>
            </p:nvSpPr>
            <p:spPr bwMode="auto">
              <a:xfrm>
                <a:off x="2544" y="2544"/>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sp>
            <p:nvSpPr>
              <p:cNvPr id="180282" name="Oval 16"/>
              <p:cNvSpPr>
                <a:spLocks noChangeArrowheads="1"/>
              </p:cNvSpPr>
              <p:nvPr/>
            </p:nvSpPr>
            <p:spPr bwMode="auto">
              <a:xfrm>
                <a:off x="2208" y="2640"/>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grpSp>
        <p:sp>
          <p:nvSpPr>
            <p:cNvPr id="180277" name="Text Box 9"/>
            <p:cNvSpPr txBox="1">
              <a:spLocks noChangeArrowheads="1"/>
            </p:cNvSpPr>
            <p:nvPr/>
          </p:nvSpPr>
          <p:spPr bwMode="auto">
            <a:xfrm>
              <a:off x="3141" y="1280"/>
              <a:ext cx="1200" cy="269"/>
            </a:xfrm>
            <a:prstGeom prst="rect">
              <a:avLst/>
            </a:prstGeom>
            <a:noFill/>
            <a:ln w="9525">
              <a:noFill/>
              <a:miter lim="800000"/>
              <a:headEnd/>
              <a:tailEnd/>
            </a:ln>
          </p:spPr>
          <p:txBody>
            <a:bodyPr>
              <a:prstTxWarp prst="textNoShape">
                <a:avLst/>
              </a:prstTxWarp>
              <a:spAutoFit/>
            </a:bodyPr>
            <a:lstStyle/>
            <a:p>
              <a:pPr algn="ctr" defTabSz="4389438"/>
              <a:r>
                <a:rPr lang="en-US" sz="2200" b="1">
                  <a:solidFill>
                    <a:srgbClr val="FF0000"/>
                  </a:solidFill>
                </a:rPr>
                <a:t>Performance</a:t>
              </a:r>
              <a:r>
                <a:rPr lang="en-US" sz="2200"/>
                <a:t> </a:t>
              </a:r>
            </a:p>
          </p:txBody>
        </p:sp>
      </p:grpSp>
      <p:sp>
        <p:nvSpPr>
          <p:cNvPr id="180234" name="Date Placeholder 3"/>
          <p:cNvSpPr txBox="1">
            <a:spLocks noGrp="1"/>
          </p:cNvSpPr>
          <p:nvPr/>
        </p:nvSpPr>
        <p:spPr bwMode="auto">
          <a:xfrm>
            <a:off x="1981200" y="6243638"/>
            <a:ext cx="2286000" cy="457200"/>
          </a:xfrm>
          <a:prstGeom prst="rect">
            <a:avLst/>
          </a:prstGeom>
          <a:noFill/>
          <a:ln w="9525">
            <a:noFill/>
            <a:miter lim="800000"/>
            <a:headEnd/>
            <a:tailEnd/>
          </a:ln>
        </p:spPr>
        <p:txBody>
          <a:bodyPr anchor="b">
            <a:prstTxWarp prst="textNoShape">
              <a:avLst/>
            </a:prstTxWarp>
          </a:bodyPr>
          <a:lstStyle/>
          <a:p>
            <a:r>
              <a:rPr lang="en-US" sz="1000" b="1">
                <a:solidFill>
                  <a:schemeClr val="bg2"/>
                </a:solidFill>
              </a:rPr>
              <a:t>Wilson Fung, Inderpeet Singh, Andrew Brownsword, Tor Aamodt</a:t>
            </a:r>
          </a:p>
        </p:txBody>
      </p:sp>
      <p:sp>
        <p:nvSpPr>
          <p:cNvPr id="250928" name="Text Box 48"/>
          <p:cNvSpPr txBox="1">
            <a:spLocks noChangeArrowheads="1"/>
          </p:cNvSpPr>
          <p:nvPr/>
        </p:nvSpPr>
        <p:spPr bwMode="auto">
          <a:xfrm>
            <a:off x="2971800" y="4852989"/>
            <a:ext cx="375424" cy="584775"/>
          </a:xfrm>
          <a:prstGeom prst="rect">
            <a:avLst/>
          </a:prstGeom>
          <a:noFill/>
          <a:ln w="9525">
            <a:noFill/>
            <a:miter lim="800000"/>
            <a:headEnd/>
            <a:tailEnd/>
          </a:ln>
        </p:spPr>
        <p:txBody>
          <a:bodyPr wrap="none">
            <a:prstTxWarp prst="textNoShape">
              <a:avLst/>
            </a:prstTxWarp>
            <a:spAutoFit/>
          </a:bodyPr>
          <a:lstStyle/>
          <a:p>
            <a:r>
              <a:rPr lang="en-US" sz="3200" b="1">
                <a:solidFill>
                  <a:srgbClr val="FF0000"/>
                </a:solidFill>
              </a:rPr>
              <a:t>?</a:t>
            </a:r>
          </a:p>
        </p:txBody>
      </p:sp>
      <p:grpSp>
        <p:nvGrpSpPr>
          <p:cNvPr id="7" name="Group 80"/>
          <p:cNvGrpSpPr>
            <a:grpSpLocks/>
          </p:cNvGrpSpPr>
          <p:nvPr/>
        </p:nvGrpSpPr>
        <p:grpSpPr bwMode="auto">
          <a:xfrm>
            <a:off x="2547938" y="4648200"/>
            <a:ext cx="3548062" cy="1041400"/>
            <a:chOff x="549" y="2928"/>
            <a:chExt cx="2235" cy="656"/>
          </a:xfrm>
        </p:grpSpPr>
        <p:sp>
          <p:nvSpPr>
            <p:cNvPr id="180273" name="Line 36"/>
            <p:cNvSpPr>
              <a:spLocks noChangeShapeType="1"/>
            </p:cNvSpPr>
            <p:nvPr/>
          </p:nvSpPr>
          <p:spPr bwMode="auto">
            <a:xfrm flipV="1">
              <a:off x="549" y="3552"/>
              <a:ext cx="1035" cy="32"/>
            </a:xfrm>
            <a:prstGeom prst="line">
              <a:avLst/>
            </a:prstGeom>
            <a:noFill/>
            <a:ln w="76200">
              <a:solidFill>
                <a:schemeClr val="accent2"/>
              </a:solidFill>
              <a:round/>
              <a:headEnd/>
              <a:tailEnd/>
            </a:ln>
          </p:spPr>
          <p:txBody>
            <a:bodyPr>
              <a:prstTxWarp prst="textNoShape">
                <a:avLst/>
              </a:prstTxWarp>
            </a:bodyPr>
            <a:lstStyle/>
            <a:p>
              <a:endParaRPr lang="en-US"/>
            </a:p>
          </p:txBody>
        </p:sp>
        <p:sp>
          <p:nvSpPr>
            <p:cNvPr id="180274" name="Line 37"/>
            <p:cNvSpPr>
              <a:spLocks noChangeShapeType="1"/>
            </p:cNvSpPr>
            <p:nvPr/>
          </p:nvSpPr>
          <p:spPr bwMode="auto">
            <a:xfrm flipV="1">
              <a:off x="1584" y="2928"/>
              <a:ext cx="48" cy="624"/>
            </a:xfrm>
            <a:prstGeom prst="line">
              <a:avLst/>
            </a:prstGeom>
            <a:noFill/>
            <a:ln w="76200">
              <a:solidFill>
                <a:schemeClr val="accent2"/>
              </a:solidFill>
              <a:round/>
              <a:headEnd type="oval" w="sm" len="sm"/>
              <a:tailEnd type="oval" w="sm" len="sm"/>
            </a:ln>
          </p:spPr>
          <p:txBody>
            <a:bodyPr>
              <a:prstTxWarp prst="textNoShape">
                <a:avLst/>
              </a:prstTxWarp>
            </a:bodyPr>
            <a:lstStyle/>
            <a:p>
              <a:endParaRPr lang="en-US"/>
            </a:p>
          </p:txBody>
        </p:sp>
        <p:sp>
          <p:nvSpPr>
            <p:cNvPr id="180275" name="Line 38"/>
            <p:cNvSpPr>
              <a:spLocks noChangeShapeType="1"/>
            </p:cNvSpPr>
            <p:nvPr/>
          </p:nvSpPr>
          <p:spPr bwMode="auto">
            <a:xfrm>
              <a:off x="1632" y="2928"/>
              <a:ext cx="1152" cy="0"/>
            </a:xfrm>
            <a:prstGeom prst="line">
              <a:avLst/>
            </a:prstGeom>
            <a:noFill/>
            <a:ln w="76200">
              <a:solidFill>
                <a:schemeClr val="accent2"/>
              </a:solidFill>
              <a:round/>
              <a:headEnd/>
              <a:tailEnd/>
            </a:ln>
          </p:spPr>
          <p:txBody>
            <a:bodyPr>
              <a:prstTxWarp prst="textNoShape">
                <a:avLst/>
              </a:prstTxWarp>
            </a:bodyPr>
            <a:lstStyle/>
            <a:p>
              <a:endParaRPr lang="en-US"/>
            </a:p>
          </p:txBody>
        </p:sp>
      </p:grpSp>
      <p:grpSp>
        <p:nvGrpSpPr>
          <p:cNvPr id="8" name="Group 79"/>
          <p:cNvGrpSpPr>
            <a:grpSpLocks/>
          </p:cNvGrpSpPr>
          <p:nvPr/>
        </p:nvGrpSpPr>
        <p:grpSpPr bwMode="auto">
          <a:xfrm>
            <a:off x="4343400" y="4724400"/>
            <a:ext cx="1752600" cy="933450"/>
            <a:chOff x="1680" y="2976"/>
            <a:chExt cx="1104" cy="588"/>
          </a:xfrm>
        </p:grpSpPr>
        <p:sp>
          <p:nvSpPr>
            <p:cNvPr id="180268" name="Freeform 7"/>
            <p:cNvSpPr>
              <a:spLocks/>
            </p:cNvSpPr>
            <p:nvPr/>
          </p:nvSpPr>
          <p:spPr bwMode="auto">
            <a:xfrm>
              <a:off x="1680" y="2976"/>
              <a:ext cx="912" cy="576"/>
            </a:xfrm>
            <a:custGeom>
              <a:avLst/>
              <a:gdLst>
                <a:gd name="T0" fmla="*/ 0 w 1776"/>
                <a:gd name="T1" fmla="*/ 13 h 1056"/>
                <a:gd name="T2" fmla="*/ 28 w 1776"/>
                <a:gd name="T3" fmla="*/ 10 h 1056"/>
                <a:gd name="T4" fmla="*/ 39 w 1776"/>
                <a:gd name="T5" fmla="*/ 0 h 1056"/>
                <a:gd name="T6" fmla="*/ 0 60000 65536"/>
                <a:gd name="T7" fmla="*/ 0 60000 65536"/>
                <a:gd name="T8" fmla="*/ 0 60000 65536"/>
                <a:gd name="T9" fmla="*/ 0 w 1776"/>
                <a:gd name="T10" fmla="*/ 0 h 1056"/>
                <a:gd name="T11" fmla="*/ 1776 w 1776"/>
                <a:gd name="T12" fmla="*/ 1056 h 1056"/>
              </a:gdLst>
              <a:ahLst/>
              <a:cxnLst>
                <a:cxn ang="T6">
                  <a:pos x="T0" y="T1"/>
                </a:cxn>
                <a:cxn ang="T7">
                  <a:pos x="T2" y="T3"/>
                </a:cxn>
                <a:cxn ang="T8">
                  <a:pos x="T4" y="T5"/>
                </a:cxn>
              </a:cxnLst>
              <a:rect l="T9" t="T10" r="T11" b="T12"/>
              <a:pathLst>
                <a:path w="1776" h="1056">
                  <a:moveTo>
                    <a:pt x="0" y="1056"/>
                  </a:moveTo>
                  <a:cubicBezTo>
                    <a:pt x="500" y="1024"/>
                    <a:pt x="1000" y="992"/>
                    <a:pt x="1296" y="816"/>
                  </a:cubicBezTo>
                  <a:cubicBezTo>
                    <a:pt x="1592" y="640"/>
                    <a:pt x="1684" y="320"/>
                    <a:pt x="1776" y="0"/>
                  </a:cubicBezTo>
                </a:path>
              </a:pathLst>
            </a:custGeom>
            <a:noFill/>
            <a:ln w="76200">
              <a:solidFill>
                <a:srgbClr val="FF3300"/>
              </a:solidFill>
              <a:round/>
              <a:headEnd type="oval" w="sm" len="sm"/>
              <a:tailEnd/>
            </a:ln>
          </p:spPr>
          <p:txBody>
            <a:bodyPr>
              <a:prstTxWarp prst="textNoShape">
                <a:avLst/>
              </a:prstTxWarp>
            </a:bodyPr>
            <a:lstStyle/>
            <a:p>
              <a:endParaRPr lang="en-US"/>
            </a:p>
          </p:txBody>
        </p:sp>
        <p:sp>
          <p:nvSpPr>
            <p:cNvPr id="180269" name="Line 42"/>
            <p:cNvSpPr>
              <a:spLocks noChangeShapeType="1"/>
            </p:cNvSpPr>
            <p:nvPr/>
          </p:nvSpPr>
          <p:spPr bwMode="auto">
            <a:xfrm>
              <a:off x="2592" y="2976"/>
              <a:ext cx="192" cy="0"/>
            </a:xfrm>
            <a:prstGeom prst="line">
              <a:avLst/>
            </a:prstGeom>
            <a:noFill/>
            <a:ln w="76200">
              <a:solidFill>
                <a:srgbClr val="FF0000"/>
              </a:solidFill>
              <a:round/>
              <a:headEnd type="oval" w="sm" len="sm"/>
              <a:tailEnd/>
            </a:ln>
          </p:spPr>
          <p:txBody>
            <a:bodyPr>
              <a:prstTxWarp prst="textNoShape">
                <a:avLst/>
              </a:prstTxWarp>
            </a:bodyPr>
            <a:lstStyle/>
            <a:p>
              <a:endParaRPr lang="en-US"/>
            </a:p>
          </p:txBody>
        </p:sp>
        <p:sp>
          <p:nvSpPr>
            <p:cNvPr id="180270" name="Oval 43"/>
            <p:cNvSpPr>
              <a:spLocks noChangeArrowheads="1"/>
            </p:cNvSpPr>
            <p:nvPr/>
          </p:nvSpPr>
          <p:spPr bwMode="auto">
            <a:xfrm>
              <a:off x="2496" y="3120"/>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sp>
          <p:nvSpPr>
            <p:cNvPr id="180271" name="Oval 44"/>
            <p:cNvSpPr>
              <a:spLocks noChangeArrowheads="1"/>
            </p:cNvSpPr>
            <p:nvPr/>
          </p:nvSpPr>
          <p:spPr bwMode="auto">
            <a:xfrm>
              <a:off x="2304" y="3360"/>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sp>
          <p:nvSpPr>
            <p:cNvPr id="180272" name="Oval 45"/>
            <p:cNvSpPr>
              <a:spLocks noChangeArrowheads="1"/>
            </p:cNvSpPr>
            <p:nvPr/>
          </p:nvSpPr>
          <p:spPr bwMode="auto">
            <a:xfrm>
              <a:off x="1968" y="3468"/>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grpSp>
      <p:grpSp>
        <p:nvGrpSpPr>
          <p:cNvPr id="9" name="Group 81"/>
          <p:cNvGrpSpPr>
            <a:grpSpLocks/>
          </p:cNvGrpSpPr>
          <p:nvPr/>
        </p:nvGrpSpPr>
        <p:grpSpPr bwMode="auto">
          <a:xfrm>
            <a:off x="1981200" y="3810001"/>
            <a:ext cx="4191000" cy="2411413"/>
            <a:chOff x="192" y="2400"/>
            <a:chExt cx="2640" cy="1519"/>
          </a:xfrm>
        </p:grpSpPr>
        <p:sp>
          <p:nvSpPr>
            <p:cNvPr id="180264" name="Line 5"/>
            <p:cNvSpPr>
              <a:spLocks noChangeShapeType="1"/>
            </p:cNvSpPr>
            <p:nvPr/>
          </p:nvSpPr>
          <p:spPr bwMode="auto">
            <a:xfrm flipV="1">
              <a:off x="451" y="2672"/>
              <a:ext cx="0" cy="1144"/>
            </a:xfrm>
            <a:prstGeom prst="line">
              <a:avLst/>
            </a:prstGeom>
            <a:noFill/>
            <a:ln w="76200">
              <a:solidFill>
                <a:schemeClr val="tx1"/>
              </a:solidFill>
              <a:round/>
              <a:headEnd/>
              <a:tailEnd type="stealth" w="med" len="med"/>
            </a:ln>
          </p:spPr>
          <p:txBody>
            <a:bodyPr>
              <a:prstTxWarp prst="textNoShape">
                <a:avLst/>
              </a:prstTxWarp>
            </a:bodyPr>
            <a:lstStyle/>
            <a:p>
              <a:endParaRPr lang="en-US"/>
            </a:p>
          </p:txBody>
        </p:sp>
        <p:sp>
          <p:nvSpPr>
            <p:cNvPr id="180265" name="Line 6"/>
            <p:cNvSpPr>
              <a:spLocks noChangeShapeType="1"/>
            </p:cNvSpPr>
            <p:nvPr/>
          </p:nvSpPr>
          <p:spPr bwMode="auto">
            <a:xfrm>
              <a:off x="192" y="3648"/>
              <a:ext cx="2640" cy="0"/>
            </a:xfrm>
            <a:prstGeom prst="line">
              <a:avLst/>
            </a:prstGeom>
            <a:noFill/>
            <a:ln w="76200">
              <a:solidFill>
                <a:schemeClr val="tx1"/>
              </a:solidFill>
              <a:round/>
              <a:headEnd/>
              <a:tailEnd type="stealth" w="med" len="med"/>
            </a:ln>
          </p:spPr>
          <p:txBody>
            <a:bodyPr>
              <a:prstTxWarp prst="textNoShape">
                <a:avLst/>
              </a:prstTxWarp>
            </a:bodyPr>
            <a:lstStyle/>
            <a:p>
              <a:endParaRPr lang="en-US"/>
            </a:p>
          </p:txBody>
        </p:sp>
        <p:sp>
          <p:nvSpPr>
            <p:cNvPr id="180266" name="Text Box 8"/>
            <p:cNvSpPr txBox="1">
              <a:spLocks noChangeArrowheads="1"/>
            </p:cNvSpPr>
            <p:nvPr/>
          </p:nvSpPr>
          <p:spPr bwMode="auto">
            <a:xfrm>
              <a:off x="1392" y="3648"/>
              <a:ext cx="475" cy="271"/>
            </a:xfrm>
            <a:prstGeom prst="rect">
              <a:avLst/>
            </a:prstGeom>
            <a:noFill/>
            <a:ln w="9525">
              <a:noFill/>
              <a:miter lim="800000"/>
              <a:headEnd/>
              <a:tailEnd/>
            </a:ln>
          </p:spPr>
          <p:txBody>
            <a:bodyPr wrap="none">
              <a:prstTxWarp prst="textNoShape">
                <a:avLst/>
              </a:prstTxWarp>
              <a:spAutoFit/>
            </a:bodyPr>
            <a:lstStyle/>
            <a:p>
              <a:pPr defTabSz="4389438"/>
              <a:r>
                <a:rPr lang="en-US" sz="2200"/>
                <a:t>Time</a:t>
              </a:r>
            </a:p>
          </p:txBody>
        </p:sp>
        <p:sp>
          <p:nvSpPr>
            <p:cNvPr id="180267" name="Text Box 8"/>
            <p:cNvSpPr txBox="1">
              <a:spLocks noChangeArrowheads="1"/>
            </p:cNvSpPr>
            <p:nvPr/>
          </p:nvSpPr>
          <p:spPr bwMode="auto">
            <a:xfrm>
              <a:off x="240" y="2400"/>
              <a:ext cx="2400" cy="271"/>
            </a:xfrm>
            <a:prstGeom prst="rect">
              <a:avLst/>
            </a:prstGeom>
            <a:noFill/>
            <a:ln w="9525">
              <a:noFill/>
              <a:miter lim="800000"/>
              <a:headEnd/>
              <a:tailEnd/>
            </a:ln>
          </p:spPr>
          <p:txBody>
            <a:bodyPr wrap="none">
              <a:prstTxWarp prst="textNoShape">
                <a:avLst/>
              </a:prstTxWarp>
              <a:spAutoFit/>
            </a:bodyPr>
            <a:lstStyle/>
            <a:p>
              <a:pPr defTabSz="4389438"/>
              <a:r>
                <a:rPr lang="en-US" sz="2200" u="sng" dirty="0"/>
                <a:t>Fine-Grained Locking/Lock-Free</a:t>
              </a:r>
            </a:p>
          </p:txBody>
        </p:sp>
      </p:grpSp>
      <p:grpSp>
        <p:nvGrpSpPr>
          <p:cNvPr id="10" name="Group 71"/>
          <p:cNvGrpSpPr>
            <a:grpSpLocks/>
          </p:cNvGrpSpPr>
          <p:nvPr/>
        </p:nvGrpSpPr>
        <p:grpSpPr bwMode="auto">
          <a:xfrm>
            <a:off x="6781800" y="3810001"/>
            <a:ext cx="3124200" cy="2411413"/>
            <a:chOff x="3312" y="2400"/>
            <a:chExt cx="1968" cy="1519"/>
          </a:xfrm>
        </p:grpSpPr>
        <p:sp>
          <p:nvSpPr>
            <p:cNvPr id="180256" name="Line 5"/>
            <p:cNvSpPr>
              <a:spLocks noChangeShapeType="1"/>
            </p:cNvSpPr>
            <p:nvPr/>
          </p:nvSpPr>
          <p:spPr bwMode="auto">
            <a:xfrm flipV="1">
              <a:off x="3571" y="2672"/>
              <a:ext cx="0" cy="1144"/>
            </a:xfrm>
            <a:prstGeom prst="line">
              <a:avLst/>
            </a:prstGeom>
            <a:noFill/>
            <a:ln w="76200">
              <a:solidFill>
                <a:schemeClr val="tx1"/>
              </a:solidFill>
              <a:round/>
              <a:headEnd/>
              <a:tailEnd type="stealth" w="med" len="med"/>
            </a:ln>
          </p:spPr>
          <p:txBody>
            <a:bodyPr>
              <a:prstTxWarp prst="textNoShape">
                <a:avLst/>
              </a:prstTxWarp>
            </a:bodyPr>
            <a:lstStyle/>
            <a:p>
              <a:endParaRPr lang="en-US"/>
            </a:p>
          </p:txBody>
        </p:sp>
        <p:sp>
          <p:nvSpPr>
            <p:cNvPr id="180257" name="Line 6"/>
            <p:cNvSpPr>
              <a:spLocks noChangeShapeType="1"/>
            </p:cNvSpPr>
            <p:nvPr/>
          </p:nvSpPr>
          <p:spPr bwMode="auto">
            <a:xfrm>
              <a:off x="3312" y="3648"/>
              <a:ext cx="1968" cy="0"/>
            </a:xfrm>
            <a:prstGeom prst="line">
              <a:avLst/>
            </a:prstGeom>
            <a:noFill/>
            <a:ln w="76200">
              <a:solidFill>
                <a:schemeClr val="tx1"/>
              </a:solidFill>
              <a:round/>
              <a:headEnd/>
              <a:tailEnd type="stealth" w="med" len="med"/>
            </a:ln>
          </p:spPr>
          <p:txBody>
            <a:bodyPr>
              <a:prstTxWarp prst="textNoShape">
                <a:avLst/>
              </a:prstTxWarp>
            </a:bodyPr>
            <a:lstStyle/>
            <a:p>
              <a:endParaRPr lang="en-US"/>
            </a:p>
          </p:txBody>
        </p:sp>
        <p:sp>
          <p:nvSpPr>
            <p:cNvPr id="180258" name="Text Box 8"/>
            <p:cNvSpPr txBox="1">
              <a:spLocks noChangeArrowheads="1"/>
            </p:cNvSpPr>
            <p:nvPr/>
          </p:nvSpPr>
          <p:spPr bwMode="auto">
            <a:xfrm>
              <a:off x="4128" y="3648"/>
              <a:ext cx="475" cy="271"/>
            </a:xfrm>
            <a:prstGeom prst="rect">
              <a:avLst/>
            </a:prstGeom>
            <a:noFill/>
            <a:ln w="9525">
              <a:noFill/>
              <a:miter lim="800000"/>
              <a:headEnd/>
              <a:tailEnd/>
            </a:ln>
          </p:spPr>
          <p:txBody>
            <a:bodyPr wrap="none">
              <a:prstTxWarp prst="textNoShape">
                <a:avLst/>
              </a:prstTxWarp>
              <a:spAutoFit/>
            </a:bodyPr>
            <a:lstStyle/>
            <a:p>
              <a:pPr defTabSz="4389438"/>
              <a:r>
                <a:rPr lang="en-US" sz="2200"/>
                <a:t>Time</a:t>
              </a:r>
            </a:p>
          </p:txBody>
        </p:sp>
        <p:grpSp>
          <p:nvGrpSpPr>
            <p:cNvPr id="11" name="Group 70"/>
            <p:cNvGrpSpPr>
              <a:grpSpLocks/>
            </p:cNvGrpSpPr>
            <p:nvPr/>
          </p:nvGrpSpPr>
          <p:grpSpPr bwMode="auto">
            <a:xfrm>
              <a:off x="3669" y="2928"/>
              <a:ext cx="1515" cy="656"/>
              <a:chOff x="3669" y="2928"/>
              <a:chExt cx="1515" cy="656"/>
            </a:xfrm>
          </p:grpSpPr>
          <p:sp>
            <p:nvSpPr>
              <p:cNvPr id="180261" name="Line 52"/>
              <p:cNvSpPr>
                <a:spLocks noChangeShapeType="1"/>
              </p:cNvSpPr>
              <p:nvPr/>
            </p:nvSpPr>
            <p:spPr bwMode="auto">
              <a:xfrm flipV="1">
                <a:off x="3669" y="3552"/>
                <a:ext cx="123" cy="32"/>
              </a:xfrm>
              <a:prstGeom prst="line">
                <a:avLst/>
              </a:prstGeom>
              <a:noFill/>
              <a:ln w="76200">
                <a:solidFill>
                  <a:schemeClr val="accent2"/>
                </a:solidFill>
                <a:round/>
                <a:headEnd/>
                <a:tailEnd/>
              </a:ln>
            </p:spPr>
            <p:txBody>
              <a:bodyPr>
                <a:prstTxWarp prst="textNoShape">
                  <a:avLst/>
                </a:prstTxWarp>
              </a:bodyPr>
              <a:lstStyle/>
              <a:p>
                <a:endParaRPr lang="en-US"/>
              </a:p>
            </p:txBody>
          </p:sp>
          <p:sp>
            <p:nvSpPr>
              <p:cNvPr id="180262" name="Line 53"/>
              <p:cNvSpPr>
                <a:spLocks noChangeShapeType="1"/>
              </p:cNvSpPr>
              <p:nvPr/>
            </p:nvSpPr>
            <p:spPr bwMode="auto">
              <a:xfrm flipV="1">
                <a:off x="3792" y="2928"/>
                <a:ext cx="48" cy="624"/>
              </a:xfrm>
              <a:prstGeom prst="line">
                <a:avLst/>
              </a:prstGeom>
              <a:noFill/>
              <a:ln w="76200">
                <a:solidFill>
                  <a:schemeClr val="accent2"/>
                </a:solidFill>
                <a:round/>
                <a:headEnd type="oval" w="sm" len="sm"/>
                <a:tailEnd type="oval" w="sm" len="sm"/>
              </a:ln>
            </p:spPr>
            <p:txBody>
              <a:bodyPr>
                <a:prstTxWarp prst="textNoShape">
                  <a:avLst/>
                </a:prstTxWarp>
              </a:bodyPr>
              <a:lstStyle/>
              <a:p>
                <a:endParaRPr lang="en-US"/>
              </a:p>
            </p:txBody>
          </p:sp>
          <p:sp>
            <p:nvSpPr>
              <p:cNvPr id="180263" name="Line 54"/>
              <p:cNvSpPr>
                <a:spLocks noChangeShapeType="1"/>
              </p:cNvSpPr>
              <p:nvPr/>
            </p:nvSpPr>
            <p:spPr bwMode="auto">
              <a:xfrm flipV="1">
                <a:off x="3840" y="2928"/>
                <a:ext cx="1344" cy="0"/>
              </a:xfrm>
              <a:prstGeom prst="line">
                <a:avLst/>
              </a:prstGeom>
              <a:noFill/>
              <a:ln w="76200">
                <a:solidFill>
                  <a:schemeClr val="accent2"/>
                </a:solidFill>
                <a:round/>
                <a:headEnd/>
                <a:tailEnd/>
              </a:ln>
            </p:spPr>
            <p:txBody>
              <a:bodyPr>
                <a:prstTxWarp prst="textNoShape">
                  <a:avLst/>
                </a:prstTxWarp>
              </a:bodyPr>
              <a:lstStyle/>
              <a:p>
                <a:endParaRPr lang="en-US"/>
              </a:p>
            </p:txBody>
          </p:sp>
        </p:grpSp>
        <p:sp>
          <p:nvSpPr>
            <p:cNvPr id="180260" name="Text Box 8"/>
            <p:cNvSpPr txBox="1">
              <a:spLocks noChangeArrowheads="1"/>
            </p:cNvSpPr>
            <p:nvPr/>
          </p:nvSpPr>
          <p:spPr bwMode="auto">
            <a:xfrm>
              <a:off x="3408" y="2400"/>
              <a:ext cx="1729" cy="271"/>
            </a:xfrm>
            <a:prstGeom prst="rect">
              <a:avLst/>
            </a:prstGeom>
            <a:noFill/>
            <a:ln w="9525">
              <a:noFill/>
              <a:miter lim="800000"/>
              <a:headEnd/>
              <a:tailEnd/>
            </a:ln>
          </p:spPr>
          <p:txBody>
            <a:bodyPr wrap="none">
              <a:prstTxWarp prst="textNoShape">
                <a:avLst/>
              </a:prstTxWarp>
              <a:spAutoFit/>
            </a:bodyPr>
            <a:lstStyle/>
            <a:p>
              <a:pPr defTabSz="4389438"/>
              <a:r>
                <a:rPr lang="en-US" sz="2200" u="sng"/>
                <a:t>Transactional Memory</a:t>
              </a:r>
            </a:p>
          </p:txBody>
        </p:sp>
      </p:grpSp>
      <p:sp>
        <p:nvSpPr>
          <p:cNvPr id="250945" name="Line 65"/>
          <p:cNvSpPr>
            <a:spLocks noChangeShapeType="1"/>
          </p:cNvSpPr>
          <p:nvPr/>
        </p:nvSpPr>
        <p:spPr bwMode="auto">
          <a:xfrm>
            <a:off x="6400800" y="3810000"/>
            <a:ext cx="0" cy="2438400"/>
          </a:xfrm>
          <a:prstGeom prst="line">
            <a:avLst/>
          </a:prstGeom>
          <a:noFill/>
          <a:ln w="9525">
            <a:solidFill>
              <a:schemeClr val="tx1"/>
            </a:solidFill>
            <a:round/>
            <a:headEnd/>
            <a:tailEnd/>
          </a:ln>
        </p:spPr>
        <p:txBody>
          <a:bodyPr>
            <a:prstTxWarp prst="textNoShape">
              <a:avLst/>
            </a:prstTxWarp>
          </a:bodyPr>
          <a:lstStyle/>
          <a:p>
            <a:endParaRPr lang="en-US"/>
          </a:p>
        </p:txBody>
      </p:sp>
      <p:grpSp>
        <p:nvGrpSpPr>
          <p:cNvPr id="12" name="Group 70"/>
          <p:cNvGrpSpPr>
            <a:grpSpLocks/>
          </p:cNvGrpSpPr>
          <p:nvPr/>
        </p:nvGrpSpPr>
        <p:grpSpPr bwMode="auto">
          <a:xfrm>
            <a:off x="7696200" y="4724400"/>
            <a:ext cx="2057400" cy="933450"/>
            <a:chOff x="3888" y="2976"/>
            <a:chExt cx="1296" cy="588"/>
          </a:xfrm>
        </p:grpSpPr>
        <p:sp>
          <p:nvSpPr>
            <p:cNvPr id="180251" name="Freeform 7"/>
            <p:cNvSpPr>
              <a:spLocks/>
            </p:cNvSpPr>
            <p:nvPr/>
          </p:nvSpPr>
          <p:spPr bwMode="auto">
            <a:xfrm>
              <a:off x="3888" y="2976"/>
              <a:ext cx="912" cy="576"/>
            </a:xfrm>
            <a:custGeom>
              <a:avLst/>
              <a:gdLst>
                <a:gd name="T0" fmla="*/ 0 w 1776"/>
                <a:gd name="T1" fmla="*/ 13 h 1056"/>
                <a:gd name="T2" fmla="*/ 28 w 1776"/>
                <a:gd name="T3" fmla="*/ 10 h 1056"/>
                <a:gd name="T4" fmla="*/ 39 w 1776"/>
                <a:gd name="T5" fmla="*/ 0 h 1056"/>
                <a:gd name="T6" fmla="*/ 0 60000 65536"/>
                <a:gd name="T7" fmla="*/ 0 60000 65536"/>
                <a:gd name="T8" fmla="*/ 0 60000 65536"/>
                <a:gd name="T9" fmla="*/ 0 w 1776"/>
                <a:gd name="T10" fmla="*/ 0 h 1056"/>
                <a:gd name="T11" fmla="*/ 1776 w 1776"/>
                <a:gd name="T12" fmla="*/ 1056 h 1056"/>
              </a:gdLst>
              <a:ahLst/>
              <a:cxnLst>
                <a:cxn ang="T6">
                  <a:pos x="T0" y="T1"/>
                </a:cxn>
                <a:cxn ang="T7">
                  <a:pos x="T2" y="T3"/>
                </a:cxn>
                <a:cxn ang="T8">
                  <a:pos x="T4" y="T5"/>
                </a:cxn>
              </a:cxnLst>
              <a:rect l="T9" t="T10" r="T11" b="T12"/>
              <a:pathLst>
                <a:path w="1776" h="1056">
                  <a:moveTo>
                    <a:pt x="0" y="1056"/>
                  </a:moveTo>
                  <a:cubicBezTo>
                    <a:pt x="500" y="1024"/>
                    <a:pt x="1000" y="992"/>
                    <a:pt x="1296" y="816"/>
                  </a:cubicBezTo>
                  <a:cubicBezTo>
                    <a:pt x="1592" y="640"/>
                    <a:pt x="1684" y="320"/>
                    <a:pt x="1776" y="0"/>
                  </a:cubicBezTo>
                </a:path>
              </a:pathLst>
            </a:custGeom>
            <a:noFill/>
            <a:ln w="76200">
              <a:solidFill>
                <a:srgbClr val="FF3300"/>
              </a:solidFill>
              <a:round/>
              <a:headEnd type="oval" w="sm" len="sm"/>
              <a:tailEnd/>
            </a:ln>
          </p:spPr>
          <p:txBody>
            <a:bodyPr>
              <a:prstTxWarp prst="textNoShape">
                <a:avLst/>
              </a:prstTxWarp>
            </a:bodyPr>
            <a:lstStyle/>
            <a:p>
              <a:endParaRPr lang="en-US"/>
            </a:p>
          </p:txBody>
        </p:sp>
        <p:sp>
          <p:nvSpPr>
            <p:cNvPr id="180252" name="Line 56"/>
            <p:cNvSpPr>
              <a:spLocks noChangeShapeType="1"/>
            </p:cNvSpPr>
            <p:nvPr/>
          </p:nvSpPr>
          <p:spPr bwMode="auto">
            <a:xfrm>
              <a:off x="4800" y="2976"/>
              <a:ext cx="384" cy="0"/>
            </a:xfrm>
            <a:prstGeom prst="line">
              <a:avLst/>
            </a:prstGeom>
            <a:noFill/>
            <a:ln w="76200">
              <a:solidFill>
                <a:srgbClr val="FF0000"/>
              </a:solidFill>
              <a:round/>
              <a:headEnd type="oval" w="sm" len="sm"/>
              <a:tailEnd/>
            </a:ln>
          </p:spPr>
          <p:txBody>
            <a:bodyPr>
              <a:prstTxWarp prst="textNoShape">
                <a:avLst/>
              </a:prstTxWarp>
            </a:bodyPr>
            <a:lstStyle/>
            <a:p>
              <a:endParaRPr lang="en-US"/>
            </a:p>
          </p:txBody>
        </p:sp>
        <p:sp>
          <p:nvSpPr>
            <p:cNvPr id="180253" name="Oval 57"/>
            <p:cNvSpPr>
              <a:spLocks noChangeArrowheads="1"/>
            </p:cNvSpPr>
            <p:nvPr/>
          </p:nvSpPr>
          <p:spPr bwMode="auto">
            <a:xfrm>
              <a:off x="4704" y="3120"/>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sp>
          <p:nvSpPr>
            <p:cNvPr id="180254" name="Oval 58"/>
            <p:cNvSpPr>
              <a:spLocks noChangeArrowheads="1"/>
            </p:cNvSpPr>
            <p:nvPr/>
          </p:nvSpPr>
          <p:spPr bwMode="auto">
            <a:xfrm>
              <a:off x="4512" y="3360"/>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sp>
          <p:nvSpPr>
            <p:cNvPr id="180255" name="Oval 59"/>
            <p:cNvSpPr>
              <a:spLocks noChangeArrowheads="1"/>
            </p:cNvSpPr>
            <p:nvPr/>
          </p:nvSpPr>
          <p:spPr bwMode="auto">
            <a:xfrm>
              <a:off x="4176" y="3468"/>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grpSp>
      <p:grpSp>
        <p:nvGrpSpPr>
          <p:cNvPr id="13" name="Group 69"/>
          <p:cNvGrpSpPr>
            <a:grpSpLocks/>
          </p:cNvGrpSpPr>
          <p:nvPr/>
        </p:nvGrpSpPr>
        <p:grpSpPr bwMode="auto">
          <a:xfrm>
            <a:off x="7696200" y="5029201"/>
            <a:ext cx="2057400" cy="652463"/>
            <a:chOff x="3888" y="3168"/>
            <a:chExt cx="1296" cy="411"/>
          </a:xfrm>
        </p:grpSpPr>
        <p:sp>
          <p:nvSpPr>
            <p:cNvPr id="180246" name="Freeform 7"/>
            <p:cNvSpPr>
              <a:spLocks/>
            </p:cNvSpPr>
            <p:nvPr/>
          </p:nvSpPr>
          <p:spPr bwMode="auto">
            <a:xfrm>
              <a:off x="3888" y="3168"/>
              <a:ext cx="912" cy="388"/>
            </a:xfrm>
            <a:custGeom>
              <a:avLst/>
              <a:gdLst>
                <a:gd name="T0" fmla="*/ 0 w 1776"/>
                <a:gd name="T1" fmla="*/ 3 h 1056"/>
                <a:gd name="T2" fmla="*/ 28 w 1776"/>
                <a:gd name="T3" fmla="*/ 2 h 1056"/>
                <a:gd name="T4" fmla="*/ 39 w 1776"/>
                <a:gd name="T5" fmla="*/ 0 h 1056"/>
                <a:gd name="T6" fmla="*/ 0 60000 65536"/>
                <a:gd name="T7" fmla="*/ 0 60000 65536"/>
                <a:gd name="T8" fmla="*/ 0 60000 65536"/>
                <a:gd name="T9" fmla="*/ 0 w 1776"/>
                <a:gd name="T10" fmla="*/ 0 h 1056"/>
                <a:gd name="T11" fmla="*/ 1776 w 1776"/>
                <a:gd name="T12" fmla="*/ 1056 h 1056"/>
              </a:gdLst>
              <a:ahLst/>
              <a:cxnLst>
                <a:cxn ang="T6">
                  <a:pos x="T0" y="T1"/>
                </a:cxn>
                <a:cxn ang="T7">
                  <a:pos x="T2" y="T3"/>
                </a:cxn>
                <a:cxn ang="T8">
                  <a:pos x="T4" y="T5"/>
                </a:cxn>
              </a:cxnLst>
              <a:rect l="T9" t="T10" r="T11" b="T12"/>
              <a:pathLst>
                <a:path w="1776" h="1056">
                  <a:moveTo>
                    <a:pt x="0" y="1056"/>
                  </a:moveTo>
                  <a:cubicBezTo>
                    <a:pt x="500" y="1024"/>
                    <a:pt x="1000" y="992"/>
                    <a:pt x="1296" y="816"/>
                  </a:cubicBezTo>
                  <a:cubicBezTo>
                    <a:pt x="1592" y="640"/>
                    <a:pt x="1684" y="320"/>
                    <a:pt x="1776" y="0"/>
                  </a:cubicBezTo>
                </a:path>
              </a:pathLst>
            </a:custGeom>
            <a:noFill/>
            <a:ln w="76200">
              <a:solidFill>
                <a:srgbClr val="FF3300"/>
              </a:solidFill>
              <a:round/>
              <a:headEnd type="oval" w="sm" len="sm"/>
              <a:tailEnd/>
            </a:ln>
          </p:spPr>
          <p:txBody>
            <a:bodyPr>
              <a:prstTxWarp prst="textNoShape">
                <a:avLst/>
              </a:prstTxWarp>
            </a:bodyPr>
            <a:lstStyle/>
            <a:p>
              <a:endParaRPr lang="en-US"/>
            </a:p>
          </p:txBody>
        </p:sp>
        <p:sp>
          <p:nvSpPr>
            <p:cNvPr id="180247" name="Line 73"/>
            <p:cNvSpPr>
              <a:spLocks noChangeShapeType="1"/>
            </p:cNvSpPr>
            <p:nvPr/>
          </p:nvSpPr>
          <p:spPr bwMode="auto">
            <a:xfrm>
              <a:off x="4800" y="3168"/>
              <a:ext cx="384" cy="0"/>
            </a:xfrm>
            <a:prstGeom prst="line">
              <a:avLst/>
            </a:prstGeom>
            <a:noFill/>
            <a:ln w="76200">
              <a:solidFill>
                <a:srgbClr val="FF0000"/>
              </a:solidFill>
              <a:round/>
              <a:headEnd type="oval" w="sm" len="sm"/>
              <a:tailEnd/>
            </a:ln>
          </p:spPr>
          <p:txBody>
            <a:bodyPr>
              <a:prstTxWarp prst="textNoShape">
                <a:avLst/>
              </a:prstTxWarp>
            </a:bodyPr>
            <a:lstStyle/>
            <a:p>
              <a:endParaRPr lang="en-US"/>
            </a:p>
          </p:txBody>
        </p:sp>
        <p:sp>
          <p:nvSpPr>
            <p:cNvPr id="180248" name="Oval 74"/>
            <p:cNvSpPr>
              <a:spLocks noChangeArrowheads="1"/>
            </p:cNvSpPr>
            <p:nvPr/>
          </p:nvSpPr>
          <p:spPr bwMode="auto">
            <a:xfrm>
              <a:off x="4704" y="3265"/>
              <a:ext cx="96" cy="95"/>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sp>
          <p:nvSpPr>
            <p:cNvPr id="180249" name="Oval 75"/>
            <p:cNvSpPr>
              <a:spLocks noChangeArrowheads="1"/>
            </p:cNvSpPr>
            <p:nvPr/>
          </p:nvSpPr>
          <p:spPr bwMode="auto">
            <a:xfrm>
              <a:off x="4512" y="3419"/>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sp>
          <p:nvSpPr>
            <p:cNvPr id="180250" name="Oval 76"/>
            <p:cNvSpPr>
              <a:spLocks noChangeArrowheads="1"/>
            </p:cNvSpPr>
            <p:nvPr/>
          </p:nvSpPr>
          <p:spPr bwMode="auto">
            <a:xfrm>
              <a:off x="4176" y="3483"/>
              <a:ext cx="96" cy="96"/>
            </a:xfrm>
            <a:prstGeom prst="ellipse">
              <a:avLst/>
            </a:prstGeom>
            <a:solidFill>
              <a:srgbClr val="FF0000"/>
            </a:solidFill>
            <a:ln w="9525">
              <a:noFill/>
              <a:round/>
              <a:headEnd/>
              <a:tailEnd/>
            </a:ln>
          </p:spPr>
          <p:txBody>
            <a:bodyPr wrap="none" anchor="ctr">
              <a:prstTxWarp prst="textNoShape">
                <a:avLst/>
              </a:prstTxWarp>
            </a:bodyPr>
            <a:lstStyle/>
            <a:p>
              <a:endParaRPr lang="en-CA"/>
            </a:p>
          </p:txBody>
        </p:sp>
      </p:grpSp>
      <p:grpSp>
        <p:nvGrpSpPr>
          <p:cNvPr id="14" name="Group 86"/>
          <p:cNvGrpSpPr>
            <a:grpSpLocks/>
          </p:cNvGrpSpPr>
          <p:nvPr/>
        </p:nvGrpSpPr>
        <p:grpSpPr bwMode="auto">
          <a:xfrm>
            <a:off x="5867400" y="2743200"/>
            <a:ext cx="4724400" cy="1981200"/>
            <a:chOff x="2784" y="1728"/>
            <a:chExt cx="2976" cy="1248"/>
          </a:xfrm>
        </p:grpSpPr>
        <p:sp>
          <p:nvSpPr>
            <p:cNvPr id="180244" name="Rectangle 82"/>
            <p:cNvSpPr>
              <a:spLocks noChangeArrowheads="1"/>
            </p:cNvSpPr>
            <p:nvPr/>
          </p:nvSpPr>
          <p:spPr bwMode="auto">
            <a:xfrm>
              <a:off x="2976" y="1728"/>
              <a:ext cx="2784" cy="634"/>
            </a:xfrm>
            <a:prstGeom prst="rect">
              <a:avLst/>
            </a:prstGeom>
            <a:solidFill>
              <a:srgbClr val="FFCCFF"/>
            </a:solidFill>
            <a:ln w="9525">
              <a:noFill/>
              <a:miter lim="800000"/>
              <a:headEnd/>
              <a:tailEnd/>
            </a:ln>
          </p:spPr>
          <p:txBody>
            <a:bodyPr>
              <a:prstTxWarp prst="textNoShape">
                <a:avLst/>
              </a:prstTxWarp>
              <a:spAutoFit/>
            </a:bodyPr>
            <a:lstStyle/>
            <a:p>
              <a:pPr eaLnBrk="0" hangingPunct="0">
                <a:spcBef>
                  <a:spcPct val="20000"/>
                </a:spcBef>
                <a:buSzPct val="65000"/>
                <a:buFont typeface="Wingdings" pitchFamily="-65" charset="2"/>
                <a:buNone/>
              </a:pPr>
              <a:r>
                <a:rPr lang="en-US" sz="2000"/>
                <a:t>E.g. N-Body with 5M bodies </a:t>
              </a:r>
              <a:br>
                <a:rPr lang="en-US" sz="2000"/>
              </a:br>
              <a:r>
                <a:rPr lang="en-US" sz="2000"/>
                <a:t>CUDA SDK: O(n</a:t>
              </a:r>
              <a:r>
                <a:rPr lang="en-US" sz="2000" baseline="30000"/>
                <a:t>2</a:t>
              </a:r>
              <a:r>
                <a:rPr lang="en-US" sz="2000"/>
                <a:t>) – </a:t>
              </a:r>
              <a:r>
                <a:rPr lang="en-US" sz="2000">
                  <a:solidFill>
                    <a:srgbClr val="FF0000"/>
                  </a:solidFill>
                </a:rPr>
                <a:t>1640 s (barrier)</a:t>
              </a:r>
              <a:r>
                <a:rPr lang="en-US" sz="2000"/>
                <a:t/>
              </a:r>
              <a:br>
                <a:rPr lang="en-US" sz="2000"/>
              </a:br>
              <a:r>
                <a:rPr lang="en-US" sz="2000"/>
                <a:t>Barnes Hut: O(nLogn) – </a:t>
              </a:r>
              <a:r>
                <a:rPr lang="en-US" sz="2000">
                  <a:solidFill>
                    <a:srgbClr val="0000FF"/>
                  </a:solidFill>
                </a:rPr>
                <a:t>5.2 s (locks)</a:t>
              </a:r>
            </a:p>
          </p:txBody>
        </p:sp>
        <p:sp>
          <p:nvSpPr>
            <p:cNvPr id="180245" name="Line 84"/>
            <p:cNvSpPr>
              <a:spLocks noChangeShapeType="1"/>
            </p:cNvSpPr>
            <p:nvPr/>
          </p:nvSpPr>
          <p:spPr bwMode="auto">
            <a:xfrm flipH="1">
              <a:off x="2784" y="2352"/>
              <a:ext cx="192" cy="624"/>
            </a:xfrm>
            <a:prstGeom prst="line">
              <a:avLst/>
            </a:prstGeom>
            <a:noFill/>
            <a:ln w="57150">
              <a:solidFill>
                <a:schemeClr val="tx1"/>
              </a:solidFill>
              <a:round/>
              <a:headEnd/>
              <a:tailEnd/>
            </a:ln>
          </p:spPr>
          <p:txBody>
            <a:bodyPr>
              <a:prstTxWarp prst="textNoShape">
                <a:avLst/>
              </a:prstTxWarp>
            </a:bodyPr>
            <a:lstStyle/>
            <a:p>
              <a:endParaRPr lang="en-US"/>
            </a:p>
          </p:txBody>
        </p:sp>
      </p:grpSp>
    </p:spTree>
    <p:extLst>
      <p:ext uri="{BB962C8B-B14F-4D97-AF65-F5344CB8AC3E}">
        <p14:creationId xmlns:p14="http://schemas.microsoft.com/office/powerpoint/2010/main" val="7515309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094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09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09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094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944" grpId="0" animBg="1"/>
      <p:bldP spid="250941" grpId="0" animBg="1"/>
      <p:bldP spid="250928" grpId="0"/>
      <p:bldP spid="25094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6" name="Slide Number Placeholder 5"/>
          <p:cNvSpPr>
            <a:spLocks noGrp="1"/>
          </p:cNvSpPr>
          <p:nvPr>
            <p:ph type="sldNum" sz="quarter" idx="12"/>
          </p:nvPr>
        </p:nvSpPr>
        <p:spPr>
          <a:noFill/>
        </p:spPr>
        <p:txBody>
          <a:bodyPr/>
          <a:lstStyle/>
          <a:p>
            <a:fld id="{E7D57034-1FE2-CE40-ABCE-841AA60BCC15}" type="slidenum">
              <a:rPr lang="en-US">
                <a:latin typeface="Arial" pitchFamily="-65" charset="0"/>
                <a:ea typeface="ＭＳ Ｐゴシック" pitchFamily="-65" charset="-128"/>
                <a:cs typeface="ＭＳ Ｐゴシック" pitchFamily="-65" charset="-128"/>
              </a:rPr>
              <a:pPr/>
              <a:t>69</a:t>
            </a:fld>
            <a:endParaRPr lang="en-US">
              <a:latin typeface="Arial" pitchFamily="-65" charset="0"/>
              <a:ea typeface="ＭＳ Ｐゴシック" pitchFamily="-65" charset="-128"/>
              <a:cs typeface="ＭＳ Ｐゴシック" pitchFamily="-65" charset="-128"/>
            </a:endParaRPr>
          </a:p>
        </p:txBody>
      </p:sp>
      <p:sp>
        <p:nvSpPr>
          <p:cNvPr id="182277" name="Rectangle 2"/>
          <p:cNvSpPr>
            <a:spLocks noGrp="1" noChangeArrowheads="1"/>
          </p:cNvSpPr>
          <p:nvPr>
            <p:ph type="title"/>
          </p:nvPr>
        </p:nvSpPr>
        <p:spPr/>
        <p:txBody>
          <a:bodyPr/>
          <a:lstStyle/>
          <a:p>
            <a:r>
              <a:rPr lang="en-US">
                <a:ea typeface="ＭＳ Ｐゴシック" pitchFamily="-65" charset="-128"/>
                <a:cs typeface="ＭＳ Ｐゴシック" pitchFamily="-65" charset="-128"/>
              </a:rPr>
              <a:t>Transactional Memory</a:t>
            </a:r>
          </a:p>
        </p:txBody>
      </p:sp>
      <p:sp>
        <p:nvSpPr>
          <p:cNvPr id="115715" name="Rectangle 3"/>
          <p:cNvSpPr>
            <a:spLocks noGrp="1" noChangeArrowheads="1"/>
          </p:cNvSpPr>
          <p:nvPr>
            <p:ph type="body" idx="1"/>
          </p:nvPr>
        </p:nvSpPr>
        <p:spPr>
          <a:xfrm>
            <a:off x="1981200" y="1371600"/>
            <a:ext cx="8229600" cy="1981200"/>
          </a:xfrm>
        </p:spPr>
        <p:txBody>
          <a:bodyPr/>
          <a:lstStyle/>
          <a:p>
            <a:pPr>
              <a:lnSpc>
                <a:spcPct val="90000"/>
              </a:lnSpc>
            </a:pPr>
            <a:r>
              <a:rPr lang="en-US" smtClean="0">
                <a:ea typeface="ＭＳ Ｐゴシック" pitchFamily="-65" charset="-128"/>
                <a:cs typeface="ＭＳ Ｐゴシック" pitchFamily="-65" charset="-128"/>
              </a:rPr>
              <a:t>Programmer specifies atomic code blocks called </a:t>
            </a:r>
            <a:r>
              <a:rPr lang="en-US" u="sng" smtClean="0">
                <a:ea typeface="ＭＳ Ｐゴシック" pitchFamily="-65" charset="-128"/>
                <a:cs typeface="ＭＳ Ｐゴシック" pitchFamily="-65" charset="-128"/>
              </a:rPr>
              <a:t>transactions</a:t>
            </a:r>
            <a:r>
              <a:rPr lang="en-US" smtClean="0">
                <a:ea typeface="ＭＳ Ｐゴシック" pitchFamily="-65" charset="-128"/>
                <a:cs typeface="ＭＳ Ｐゴシック" pitchFamily="-65" charset="-128"/>
              </a:rPr>
              <a:t> [Herlihy’93]</a:t>
            </a:r>
            <a:endParaRPr lang="en-US" u="sng" smtClean="0">
              <a:ea typeface="ＭＳ Ｐゴシック" pitchFamily="-65" charset="-128"/>
              <a:cs typeface="ＭＳ Ｐゴシック" pitchFamily="-65" charset="-128"/>
            </a:endParaRPr>
          </a:p>
        </p:txBody>
      </p:sp>
      <p:sp>
        <p:nvSpPr>
          <p:cNvPr id="115716" name="Rectangle 4"/>
          <p:cNvSpPr>
            <a:spLocks noChangeArrowheads="1"/>
          </p:cNvSpPr>
          <p:nvPr/>
        </p:nvSpPr>
        <p:spPr bwMode="auto">
          <a:xfrm>
            <a:off x="6553200" y="2895600"/>
            <a:ext cx="3581400" cy="2514600"/>
          </a:xfrm>
          <a:prstGeom prst="rect">
            <a:avLst/>
          </a:prstGeom>
          <a:noFill/>
          <a:ln w="9525">
            <a:noFill/>
            <a:miter lim="800000"/>
            <a:headEnd/>
            <a:tailEnd/>
          </a:ln>
        </p:spPr>
        <p:txBody>
          <a:bodyPr wrap="none">
            <a:prstTxWarp prst="textNoShape">
              <a:avLst/>
            </a:prstTxWarp>
          </a:bodyPr>
          <a:lstStyle/>
          <a:p>
            <a:pPr defTabSz="4389438"/>
            <a:r>
              <a:rPr lang="en-US" sz="2400" b="1" u="sng">
                <a:latin typeface="Courier New" pitchFamily="-65" charset="0"/>
              </a:rPr>
              <a:t>TM Version:</a:t>
            </a:r>
          </a:p>
          <a:p>
            <a:pPr defTabSz="4389438"/>
            <a:r>
              <a:rPr lang="en-US" sz="2400" b="1">
                <a:latin typeface="Courier New" pitchFamily="-65" charset="0"/>
              </a:rPr>
              <a:t>atomic {</a:t>
            </a:r>
          </a:p>
          <a:p>
            <a:pPr defTabSz="4389438"/>
            <a:r>
              <a:rPr lang="en-US" sz="2400" b="1">
                <a:latin typeface="Courier New" pitchFamily="-65" charset="0"/>
              </a:rPr>
              <a:t>  X[c] = X[a]+X[b];</a:t>
            </a:r>
          </a:p>
          <a:p>
            <a:pPr defTabSz="4389438"/>
            <a:r>
              <a:rPr lang="en-US" sz="2400" b="1">
                <a:latin typeface="Courier New" pitchFamily="-65" charset="0"/>
              </a:rPr>
              <a:t>}</a:t>
            </a:r>
          </a:p>
        </p:txBody>
      </p:sp>
      <p:sp>
        <p:nvSpPr>
          <p:cNvPr id="115717" name="Rectangle 5"/>
          <p:cNvSpPr>
            <a:spLocks noChangeArrowheads="1"/>
          </p:cNvSpPr>
          <p:nvPr/>
        </p:nvSpPr>
        <p:spPr bwMode="auto">
          <a:xfrm>
            <a:off x="2057400" y="2895600"/>
            <a:ext cx="3657600" cy="2971800"/>
          </a:xfrm>
          <a:prstGeom prst="rect">
            <a:avLst/>
          </a:prstGeom>
          <a:noFill/>
          <a:ln w="9525">
            <a:noFill/>
            <a:miter lim="800000"/>
            <a:headEnd/>
            <a:tailEnd/>
          </a:ln>
        </p:spPr>
        <p:txBody>
          <a:bodyPr wrap="none">
            <a:prstTxWarp prst="textNoShape">
              <a:avLst/>
            </a:prstTxWarp>
          </a:bodyPr>
          <a:lstStyle/>
          <a:p>
            <a:pPr defTabSz="4389438"/>
            <a:r>
              <a:rPr lang="en-US" sz="2400" b="1" u="sng">
                <a:latin typeface="Courier New" pitchFamily="-65" charset="0"/>
              </a:rPr>
              <a:t>Lock Version:</a:t>
            </a:r>
          </a:p>
          <a:p>
            <a:pPr defTabSz="4389438"/>
            <a:r>
              <a:rPr lang="en-US" sz="2400" b="1">
                <a:latin typeface="Courier New" pitchFamily="-65" charset="0"/>
              </a:rPr>
              <a:t>Lock(X[a]);</a:t>
            </a:r>
          </a:p>
          <a:p>
            <a:pPr defTabSz="4389438"/>
            <a:r>
              <a:rPr lang="en-US" sz="2400" b="1">
                <a:latin typeface="Courier New" pitchFamily="-65" charset="0"/>
              </a:rPr>
              <a:t>Lock(X[b]);</a:t>
            </a:r>
          </a:p>
          <a:p>
            <a:pPr defTabSz="4389438"/>
            <a:r>
              <a:rPr lang="en-US" sz="2400" b="1">
                <a:latin typeface="Courier New" pitchFamily="-65" charset="0"/>
              </a:rPr>
              <a:t>Lock(X[c]);</a:t>
            </a:r>
          </a:p>
          <a:p>
            <a:pPr defTabSz="4389438"/>
            <a:r>
              <a:rPr lang="en-US" sz="2400" b="1">
                <a:latin typeface="Courier New" pitchFamily="-65" charset="0"/>
              </a:rPr>
              <a:t>  X[c] = X[a]+X[b];</a:t>
            </a:r>
          </a:p>
          <a:p>
            <a:pPr defTabSz="4389438"/>
            <a:r>
              <a:rPr lang="en-US" sz="2400" b="1">
                <a:latin typeface="Courier New" pitchFamily="-65" charset="0"/>
              </a:rPr>
              <a:t>Unlock(X[c]);</a:t>
            </a:r>
          </a:p>
          <a:p>
            <a:pPr defTabSz="4389438"/>
            <a:r>
              <a:rPr lang="en-US" sz="2400" b="1">
                <a:latin typeface="Courier New" pitchFamily="-65" charset="0"/>
              </a:rPr>
              <a:t>Unlock(X[b]);</a:t>
            </a:r>
          </a:p>
          <a:p>
            <a:pPr defTabSz="4389438"/>
            <a:r>
              <a:rPr lang="en-US" sz="2400" b="1">
                <a:latin typeface="Courier New" pitchFamily="-65" charset="0"/>
              </a:rPr>
              <a:t>Unlock(X[a]);</a:t>
            </a:r>
          </a:p>
        </p:txBody>
      </p:sp>
      <p:sp>
        <p:nvSpPr>
          <p:cNvPr id="115718" name="AutoShape 6"/>
          <p:cNvSpPr>
            <a:spLocks noChangeArrowheads="1"/>
          </p:cNvSpPr>
          <p:nvPr/>
        </p:nvSpPr>
        <p:spPr bwMode="auto">
          <a:xfrm>
            <a:off x="5638800" y="3505200"/>
            <a:ext cx="838200" cy="609600"/>
          </a:xfrm>
          <a:prstGeom prst="rightArrow">
            <a:avLst>
              <a:gd name="adj1" fmla="val 50000"/>
              <a:gd name="adj2" fmla="val 34375"/>
            </a:avLst>
          </a:prstGeom>
          <a:solidFill>
            <a:srgbClr val="33CC33"/>
          </a:solidFill>
          <a:ln w="9525">
            <a:solidFill>
              <a:schemeClr val="tx1"/>
            </a:solidFill>
            <a:miter lim="800000"/>
            <a:headEnd/>
            <a:tailEnd/>
          </a:ln>
        </p:spPr>
        <p:txBody>
          <a:bodyPr wrap="none" anchor="ctr">
            <a:prstTxWarp prst="textNoShape">
              <a:avLst/>
            </a:prstTxWarp>
          </a:bodyPr>
          <a:lstStyle/>
          <a:p>
            <a:endParaRPr lang="en-US"/>
          </a:p>
        </p:txBody>
      </p:sp>
      <p:grpSp>
        <p:nvGrpSpPr>
          <p:cNvPr id="2" name="Group 12"/>
          <p:cNvGrpSpPr>
            <a:grpSpLocks/>
          </p:cNvGrpSpPr>
          <p:nvPr/>
        </p:nvGrpSpPr>
        <p:grpSpPr bwMode="auto">
          <a:xfrm>
            <a:off x="1981201" y="3338514"/>
            <a:ext cx="7407275" cy="1817688"/>
            <a:chOff x="336" y="2736"/>
            <a:chExt cx="4666" cy="1145"/>
          </a:xfrm>
        </p:grpSpPr>
        <p:sp>
          <p:nvSpPr>
            <p:cNvPr id="182283" name="Line 8"/>
            <p:cNvSpPr>
              <a:spLocks noChangeShapeType="1"/>
            </p:cNvSpPr>
            <p:nvPr/>
          </p:nvSpPr>
          <p:spPr bwMode="auto">
            <a:xfrm>
              <a:off x="2160" y="3052"/>
              <a:ext cx="672" cy="605"/>
            </a:xfrm>
            <a:prstGeom prst="line">
              <a:avLst/>
            </a:prstGeom>
            <a:noFill/>
            <a:ln w="57150">
              <a:solidFill>
                <a:srgbClr val="FF3300"/>
              </a:solidFill>
              <a:round/>
              <a:headEnd/>
              <a:tailEnd/>
            </a:ln>
          </p:spPr>
          <p:txBody>
            <a:bodyPr>
              <a:prstTxWarp prst="textNoShape">
                <a:avLst/>
              </a:prstTxWarp>
            </a:bodyPr>
            <a:lstStyle/>
            <a:p>
              <a:endParaRPr lang="en-US"/>
            </a:p>
          </p:txBody>
        </p:sp>
        <p:sp>
          <p:nvSpPr>
            <p:cNvPr id="182284" name="Text Box 9"/>
            <p:cNvSpPr txBox="1">
              <a:spLocks noChangeArrowheads="1"/>
            </p:cNvSpPr>
            <p:nvPr/>
          </p:nvSpPr>
          <p:spPr bwMode="auto">
            <a:xfrm>
              <a:off x="2832" y="3513"/>
              <a:ext cx="2170" cy="368"/>
            </a:xfrm>
            <a:prstGeom prst="rect">
              <a:avLst/>
            </a:prstGeom>
            <a:noFill/>
            <a:ln w="9525">
              <a:noFill/>
              <a:miter lim="800000"/>
              <a:headEnd/>
              <a:tailEnd/>
            </a:ln>
          </p:spPr>
          <p:txBody>
            <a:bodyPr wrap="none">
              <a:prstTxWarp prst="textNoShape">
                <a:avLst/>
              </a:prstTxWarp>
              <a:spAutoFit/>
            </a:bodyPr>
            <a:lstStyle/>
            <a:p>
              <a:pPr defTabSz="4389438"/>
              <a:r>
                <a:rPr lang="en-US" sz="3200">
                  <a:solidFill>
                    <a:srgbClr val="FF3300"/>
                  </a:solidFill>
                </a:rPr>
                <a:t>Potential Deadlock!</a:t>
              </a:r>
            </a:p>
          </p:txBody>
        </p:sp>
        <p:sp>
          <p:nvSpPr>
            <p:cNvPr id="182285" name="Rectangle 11"/>
            <p:cNvSpPr>
              <a:spLocks noChangeArrowheads="1"/>
            </p:cNvSpPr>
            <p:nvPr/>
          </p:nvSpPr>
          <p:spPr bwMode="auto">
            <a:xfrm>
              <a:off x="336" y="2736"/>
              <a:ext cx="1824" cy="681"/>
            </a:xfrm>
            <a:prstGeom prst="rect">
              <a:avLst/>
            </a:prstGeom>
            <a:noFill/>
            <a:ln w="57150">
              <a:solidFill>
                <a:srgbClr val="FF0000"/>
              </a:solidFill>
              <a:miter lim="800000"/>
              <a:headEnd/>
              <a:tailEnd/>
            </a:ln>
          </p:spPr>
          <p:txBody>
            <a:bodyPr wrap="none" anchor="ctr">
              <a:prstTxWarp prst="textNoShape">
                <a:avLst/>
              </a:prstTxWarp>
            </a:bodyPr>
            <a:lstStyle/>
            <a:p>
              <a:endParaRPr lang="en-US"/>
            </a:p>
          </p:txBody>
        </p:sp>
      </p:grpSp>
    </p:spTree>
    <p:extLst>
      <p:ext uri="{BB962C8B-B14F-4D97-AF65-F5344CB8AC3E}">
        <p14:creationId xmlns:p14="http://schemas.microsoft.com/office/powerpoint/2010/main" val="15583461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57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57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57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57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p:bldP spid="115716" grpId="0"/>
      <p:bldP spid="115717" grpId="0"/>
      <p:bldP spid="1157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3778250" y="2590800"/>
            <a:ext cx="4603750" cy="3841402"/>
          </a:xfrm>
          <a:prstGeom prst="ellipse">
            <a:avLst/>
          </a:prstGeom>
          <a:solidFill>
            <a:srgbClr val="FFFF00"/>
          </a:solidFill>
          <a:ln w="4445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4000" dirty="0">
              <a:solidFill>
                <a:schemeClr val="tx1"/>
              </a:solidFill>
            </a:endParaRPr>
          </a:p>
        </p:txBody>
      </p:sp>
      <p:sp>
        <p:nvSpPr>
          <p:cNvPr id="2" name="Title 1"/>
          <p:cNvSpPr>
            <a:spLocks noGrp="1"/>
          </p:cNvSpPr>
          <p:nvPr>
            <p:ph type="title"/>
          </p:nvPr>
        </p:nvSpPr>
        <p:spPr>
          <a:xfrm>
            <a:off x="1981200" y="1"/>
            <a:ext cx="8229600" cy="884237"/>
          </a:xfrm>
        </p:spPr>
        <p:txBody>
          <a:bodyPr/>
          <a:lstStyle/>
          <a:p>
            <a:r>
              <a:rPr lang="en-CA" dirty="0" smtClean="0"/>
              <a:t>Forward-Looking GPU Software</a:t>
            </a:r>
            <a:endParaRPr lang="en-CA" dirty="0"/>
          </a:p>
        </p:txBody>
      </p:sp>
      <p:sp>
        <p:nvSpPr>
          <p:cNvPr id="3" name="Content Placeholder 2"/>
          <p:cNvSpPr>
            <a:spLocks noGrp="1"/>
          </p:cNvSpPr>
          <p:nvPr>
            <p:ph sz="quarter" idx="1"/>
          </p:nvPr>
        </p:nvSpPr>
        <p:spPr>
          <a:xfrm>
            <a:off x="1981200" y="884238"/>
            <a:ext cx="8229600" cy="4525963"/>
          </a:xfrm>
        </p:spPr>
        <p:txBody>
          <a:bodyPr/>
          <a:lstStyle/>
          <a:p>
            <a:r>
              <a:rPr lang="en-CA" dirty="0" smtClean="0"/>
              <a:t>Still Massively Parallel</a:t>
            </a:r>
          </a:p>
          <a:p>
            <a:r>
              <a:rPr lang="en-CA" dirty="0" smtClean="0"/>
              <a:t>Less Structured</a:t>
            </a:r>
          </a:p>
          <a:p>
            <a:pPr lvl="1"/>
            <a:r>
              <a:rPr lang="en-CA" dirty="0" smtClean="0"/>
              <a:t>Memory access and control flow patterns are less predictable</a:t>
            </a:r>
            <a:endParaRPr lang="en-CA"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7</a:t>
            </a:fld>
            <a:endParaRPr lang="en-US"/>
          </a:p>
        </p:txBody>
      </p:sp>
      <p:sp>
        <p:nvSpPr>
          <p:cNvPr id="5" name="Oval 4"/>
          <p:cNvSpPr/>
          <p:nvPr/>
        </p:nvSpPr>
        <p:spPr>
          <a:xfrm>
            <a:off x="4248150" y="3960582"/>
            <a:ext cx="2667000" cy="2450068"/>
          </a:xfrm>
          <a:prstGeom prst="ellipse">
            <a:avLst/>
          </a:prstGeom>
          <a:solidFill>
            <a:srgbClr val="92D050"/>
          </a:solidFill>
          <a:ln w="44450"/>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CA" sz="4000" dirty="0">
              <a:solidFill>
                <a:schemeClr val="tx1"/>
              </a:solidFill>
            </a:endParaRPr>
          </a:p>
        </p:txBody>
      </p:sp>
      <p:sp>
        <p:nvSpPr>
          <p:cNvPr id="6" name="TextBox 5"/>
          <p:cNvSpPr txBox="1"/>
          <p:nvPr/>
        </p:nvSpPr>
        <p:spPr>
          <a:xfrm>
            <a:off x="4616450" y="4216120"/>
            <a:ext cx="1981200" cy="646331"/>
          </a:xfrm>
          <a:prstGeom prst="rect">
            <a:avLst/>
          </a:prstGeom>
          <a:noFill/>
        </p:spPr>
        <p:txBody>
          <a:bodyPr wrap="square" rtlCol="0">
            <a:spAutoFit/>
          </a:bodyPr>
          <a:lstStyle/>
          <a:p>
            <a:pPr algn="ctr"/>
            <a:r>
              <a:rPr lang="en-CA" dirty="0"/>
              <a:t>Execute efficiently on a GPU today</a:t>
            </a:r>
          </a:p>
        </p:txBody>
      </p:sp>
      <p:sp>
        <p:nvSpPr>
          <p:cNvPr id="7" name="TextBox 6"/>
          <p:cNvSpPr txBox="1"/>
          <p:nvPr/>
        </p:nvSpPr>
        <p:spPr>
          <a:xfrm>
            <a:off x="4248150" y="4908931"/>
            <a:ext cx="1587500" cy="646331"/>
          </a:xfrm>
          <a:prstGeom prst="rect">
            <a:avLst/>
          </a:prstGeom>
          <a:noFill/>
        </p:spPr>
        <p:txBody>
          <a:bodyPr wrap="square" rtlCol="0">
            <a:spAutoFit/>
          </a:bodyPr>
          <a:lstStyle/>
          <a:p>
            <a:pPr algn="ctr"/>
            <a:r>
              <a:rPr lang="en-US" b="1" dirty="0"/>
              <a:t>Graphics </a:t>
            </a:r>
            <a:r>
              <a:rPr lang="en-US" b="1" dirty="0" err="1"/>
              <a:t>Shaders</a:t>
            </a:r>
            <a:endParaRPr lang="en-CA" b="1" dirty="0"/>
          </a:p>
        </p:txBody>
      </p:sp>
      <p:sp>
        <p:nvSpPr>
          <p:cNvPr id="8" name="TextBox 7"/>
          <p:cNvSpPr txBox="1"/>
          <p:nvPr/>
        </p:nvSpPr>
        <p:spPr>
          <a:xfrm>
            <a:off x="4940300" y="5555262"/>
            <a:ext cx="1587500" cy="646331"/>
          </a:xfrm>
          <a:prstGeom prst="rect">
            <a:avLst/>
          </a:prstGeom>
          <a:noFill/>
        </p:spPr>
        <p:txBody>
          <a:bodyPr wrap="square" rtlCol="0">
            <a:spAutoFit/>
          </a:bodyPr>
          <a:lstStyle/>
          <a:p>
            <a:pPr algn="ctr"/>
            <a:r>
              <a:rPr lang="en-US" b="1" dirty="0"/>
              <a:t>Matrix Multiply</a:t>
            </a:r>
            <a:endParaRPr lang="en-CA" b="1" dirty="0"/>
          </a:p>
        </p:txBody>
      </p:sp>
      <p:sp>
        <p:nvSpPr>
          <p:cNvPr id="9" name="TextBox 8"/>
          <p:cNvSpPr txBox="1"/>
          <p:nvPr/>
        </p:nvSpPr>
        <p:spPr>
          <a:xfrm>
            <a:off x="5630533" y="5093596"/>
            <a:ext cx="1092200" cy="369332"/>
          </a:xfrm>
          <a:prstGeom prst="rect">
            <a:avLst/>
          </a:prstGeom>
          <a:noFill/>
        </p:spPr>
        <p:txBody>
          <a:bodyPr wrap="square" rtlCol="0">
            <a:spAutoFit/>
          </a:bodyPr>
          <a:lstStyle/>
          <a:p>
            <a:pPr algn="ctr"/>
            <a:r>
              <a:rPr lang="en-US" b="1" dirty="0"/>
              <a:t>…</a:t>
            </a:r>
            <a:endParaRPr lang="en-CA" b="1" dirty="0"/>
          </a:p>
        </p:txBody>
      </p:sp>
      <p:sp>
        <p:nvSpPr>
          <p:cNvPr id="11" name="TextBox 10"/>
          <p:cNvSpPr txBox="1"/>
          <p:nvPr/>
        </p:nvSpPr>
        <p:spPr>
          <a:xfrm>
            <a:off x="5075447" y="2743201"/>
            <a:ext cx="1981200" cy="646331"/>
          </a:xfrm>
          <a:prstGeom prst="rect">
            <a:avLst/>
          </a:prstGeom>
          <a:noFill/>
        </p:spPr>
        <p:txBody>
          <a:bodyPr wrap="square" rtlCol="0">
            <a:spAutoFit/>
          </a:bodyPr>
          <a:lstStyle/>
          <a:p>
            <a:pPr algn="ctr"/>
            <a:r>
              <a:rPr lang="en-CA" dirty="0"/>
              <a:t>Less efficient on today’s GPU</a:t>
            </a:r>
          </a:p>
        </p:txBody>
      </p:sp>
      <p:sp>
        <p:nvSpPr>
          <p:cNvPr id="12" name="TextBox 11"/>
          <p:cNvSpPr txBox="1"/>
          <p:nvPr/>
        </p:nvSpPr>
        <p:spPr>
          <a:xfrm>
            <a:off x="5732612" y="3640380"/>
            <a:ext cx="1587500" cy="369332"/>
          </a:xfrm>
          <a:prstGeom prst="rect">
            <a:avLst/>
          </a:prstGeom>
          <a:noFill/>
        </p:spPr>
        <p:txBody>
          <a:bodyPr wrap="square" rtlCol="0">
            <a:spAutoFit/>
          </a:bodyPr>
          <a:lstStyle/>
          <a:p>
            <a:pPr algn="ctr"/>
            <a:r>
              <a:rPr lang="en-US" b="1" dirty="0" err="1"/>
              <a:t>Raytracing</a:t>
            </a:r>
            <a:endParaRPr lang="en-CA" b="1" dirty="0"/>
          </a:p>
        </p:txBody>
      </p:sp>
      <p:sp>
        <p:nvSpPr>
          <p:cNvPr id="13" name="TextBox 12"/>
          <p:cNvSpPr txBox="1"/>
          <p:nvPr/>
        </p:nvSpPr>
        <p:spPr>
          <a:xfrm>
            <a:off x="4043033" y="3314252"/>
            <a:ext cx="1587500" cy="646331"/>
          </a:xfrm>
          <a:prstGeom prst="rect">
            <a:avLst/>
          </a:prstGeom>
          <a:noFill/>
        </p:spPr>
        <p:txBody>
          <a:bodyPr wrap="square" rtlCol="0">
            <a:spAutoFit/>
          </a:bodyPr>
          <a:lstStyle/>
          <a:p>
            <a:pPr algn="ctr"/>
            <a:r>
              <a:rPr lang="en-US" b="1" dirty="0"/>
              <a:t>Molecular Dynamics</a:t>
            </a:r>
            <a:endParaRPr lang="en-CA" b="1" dirty="0"/>
          </a:p>
        </p:txBody>
      </p:sp>
      <p:sp>
        <p:nvSpPr>
          <p:cNvPr id="14" name="TextBox 13"/>
          <p:cNvSpPr txBox="1"/>
          <p:nvPr/>
        </p:nvSpPr>
        <p:spPr>
          <a:xfrm>
            <a:off x="6744299" y="4262600"/>
            <a:ext cx="1587500" cy="646331"/>
          </a:xfrm>
          <a:prstGeom prst="rect">
            <a:avLst/>
          </a:prstGeom>
          <a:noFill/>
        </p:spPr>
        <p:txBody>
          <a:bodyPr wrap="square" rtlCol="0">
            <a:spAutoFit/>
          </a:bodyPr>
          <a:lstStyle/>
          <a:p>
            <a:pPr algn="ctr"/>
            <a:r>
              <a:rPr lang="en-US" b="1" dirty="0"/>
              <a:t>Object Classification</a:t>
            </a:r>
            <a:endParaRPr lang="en-CA" b="1" dirty="0"/>
          </a:p>
        </p:txBody>
      </p:sp>
      <p:sp>
        <p:nvSpPr>
          <p:cNvPr id="15" name="TextBox 14"/>
          <p:cNvSpPr txBox="1"/>
          <p:nvPr/>
        </p:nvSpPr>
        <p:spPr>
          <a:xfrm>
            <a:off x="6915151" y="5000950"/>
            <a:ext cx="924225" cy="369332"/>
          </a:xfrm>
          <a:prstGeom prst="rect">
            <a:avLst/>
          </a:prstGeom>
          <a:noFill/>
        </p:spPr>
        <p:txBody>
          <a:bodyPr wrap="square" rtlCol="0">
            <a:spAutoFit/>
          </a:bodyPr>
          <a:lstStyle/>
          <a:p>
            <a:pPr algn="ctr"/>
            <a:r>
              <a:rPr lang="en-US" b="1" dirty="0"/>
              <a:t>…</a:t>
            </a:r>
            <a:endParaRPr lang="en-CA" b="1" dirty="0"/>
          </a:p>
        </p:txBody>
      </p:sp>
    </p:spTree>
    <p:extLst>
      <p:ext uri="{BB962C8B-B14F-4D97-AF65-F5344CB8AC3E}">
        <p14:creationId xmlns:p14="http://schemas.microsoft.com/office/powerpoint/2010/main" val="71496432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0" name="Slide Number Placeholder 5"/>
          <p:cNvSpPr>
            <a:spLocks noGrp="1"/>
          </p:cNvSpPr>
          <p:nvPr>
            <p:ph type="sldNum" sz="quarter" idx="12"/>
          </p:nvPr>
        </p:nvSpPr>
        <p:spPr>
          <a:noFill/>
        </p:spPr>
        <p:txBody>
          <a:bodyPr/>
          <a:lstStyle/>
          <a:p>
            <a:fld id="{436D183B-B0DF-A441-9F04-7942475929BB}" type="slidenum">
              <a:rPr lang="en-US">
                <a:latin typeface="Arial" pitchFamily="-65" charset="0"/>
                <a:ea typeface="ＭＳ Ｐゴシック" pitchFamily="-65" charset="-128"/>
                <a:cs typeface="ＭＳ Ｐゴシック" pitchFamily="-65" charset="-128"/>
              </a:rPr>
              <a:pPr/>
              <a:t>70</a:t>
            </a:fld>
            <a:endParaRPr lang="en-US">
              <a:latin typeface="Arial" pitchFamily="-65" charset="0"/>
              <a:ea typeface="ＭＳ Ｐゴシック" pitchFamily="-65" charset="-128"/>
              <a:cs typeface="ＭＳ Ｐゴシック" pitchFamily="-65" charset="-128"/>
            </a:endParaRPr>
          </a:p>
        </p:txBody>
      </p:sp>
      <p:sp>
        <p:nvSpPr>
          <p:cNvPr id="183301" name="Rectangle 2"/>
          <p:cNvSpPr>
            <a:spLocks noGrp="1" noChangeArrowheads="1"/>
          </p:cNvSpPr>
          <p:nvPr>
            <p:ph type="title"/>
          </p:nvPr>
        </p:nvSpPr>
        <p:spPr/>
        <p:txBody>
          <a:bodyPr/>
          <a:lstStyle/>
          <a:p>
            <a:r>
              <a:rPr lang="en-US">
                <a:ea typeface="ＭＳ Ｐゴシック" pitchFamily="-65" charset="-128"/>
                <a:cs typeface="ＭＳ Ｐゴシック" pitchFamily="-65" charset="-128"/>
              </a:rPr>
              <a:t>Transactional Memory</a:t>
            </a:r>
          </a:p>
        </p:txBody>
      </p:sp>
      <p:sp>
        <p:nvSpPr>
          <p:cNvPr id="116757" name="Line 21"/>
          <p:cNvSpPr>
            <a:spLocks noChangeShapeType="1"/>
          </p:cNvSpPr>
          <p:nvPr/>
        </p:nvSpPr>
        <p:spPr bwMode="auto">
          <a:xfrm>
            <a:off x="6172200" y="3352800"/>
            <a:ext cx="0" cy="2743200"/>
          </a:xfrm>
          <a:prstGeom prst="line">
            <a:avLst/>
          </a:prstGeom>
          <a:noFill/>
          <a:ln w="9525">
            <a:solidFill>
              <a:schemeClr val="tx1"/>
            </a:solidFill>
            <a:round/>
            <a:headEnd/>
            <a:tailEnd/>
          </a:ln>
        </p:spPr>
        <p:txBody>
          <a:bodyPr>
            <a:prstTxWarp prst="textNoShape">
              <a:avLst/>
            </a:prstTxWarp>
          </a:bodyPr>
          <a:lstStyle/>
          <a:p>
            <a:endParaRPr lang="en-US"/>
          </a:p>
        </p:txBody>
      </p:sp>
      <p:grpSp>
        <p:nvGrpSpPr>
          <p:cNvPr id="2" name="Group 74"/>
          <p:cNvGrpSpPr>
            <a:grpSpLocks/>
          </p:cNvGrpSpPr>
          <p:nvPr/>
        </p:nvGrpSpPr>
        <p:grpSpPr bwMode="auto">
          <a:xfrm>
            <a:off x="2209800" y="5029200"/>
            <a:ext cx="3429000" cy="838200"/>
            <a:chOff x="432" y="3168"/>
            <a:chExt cx="2160" cy="528"/>
          </a:xfrm>
        </p:grpSpPr>
        <p:sp>
          <p:nvSpPr>
            <p:cNvPr id="183351" name="Line 6"/>
            <p:cNvSpPr>
              <a:spLocks noChangeShapeType="1"/>
            </p:cNvSpPr>
            <p:nvPr/>
          </p:nvSpPr>
          <p:spPr bwMode="auto">
            <a:xfrm>
              <a:off x="792" y="3168"/>
              <a:ext cx="0" cy="192"/>
            </a:xfrm>
            <a:prstGeom prst="line">
              <a:avLst/>
            </a:prstGeom>
            <a:noFill/>
            <a:ln w="76200">
              <a:solidFill>
                <a:schemeClr val="tx1"/>
              </a:solidFill>
              <a:round/>
              <a:headEnd/>
              <a:tailEnd type="triangle" w="med" len="med"/>
            </a:ln>
          </p:spPr>
          <p:txBody>
            <a:bodyPr>
              <a:prstTxWarp prst="textNoShape">
                <a:avLst/>
              </a:prstTxWarp>
            </a:bodyPr>
            <a:lstStyle/>
            <a:p>
              <a:endParaRPr lang="en-US"/>
            </a:p>
          </p:txBody>
        </p:sp>
        <p:sp>
          <p:nvSpPr>
            <p:cNvPr id="183352" name="Text Box 8"/>
            <p:cNvSpPr txBox="1">
              <a:spLocks noChangeArrowheads="1"/>
            </p:cNvSpPr>
            <p:nvPr/>
          </p:nvSpPr>
          <p:spPr bwMode="auto">
            <a:xfrm>
              <a:off x="432" y="3312"/>
              <a:ext cx="720" cy="288"/>
            </a:xfrm>
            <a:prstGeom prst="rect">
              <a:avLst/>
            </a:prstGeom>
            <a:noFill/>
            <a:ln w="9525">
              <a:noFill/>
              <a:miter lim="800000"/>
              <a:headEnd/>
              <a:tailEnd/>
            </a:ln>
          </p:spPr>
          <p:txBody>
            <a:bodyPr lIns="0" rIns="0">
              <a:prstTxWarp prst="textNoShape">
                <a:avLst/>
              </a:prstTxWarp>
              <a:spAutoFit/>
            </a:bodyPr>
            <a:lstStyle/>
            <a:p>
              <a:pPr algn="ctr" defTabSz="4389438"/>
              <a:r>
                <a:rPr lang="en-US" sz="2400"/>
                <a:t>Commit</a:t>
              </a:r>
            </a:p>
          </p:txBody>
        </p:sp>
        <p:sp>
          <p:nvSpPr>
            <p:cNvPr id="183353" name="Line 32"/>
            <p:cNvSpPr>
              <a:spLocks noChangeShapeType="1"/>
            </p:cNvSpPr>
            <p:nvPr/>
          </p:nvSpPr>
          <p:spPr bwMode="auto">
            <a:xfrm>
              <a:off x="2232" y="3264"/>
              <a:ext cx="0" cy="192"/>
            </a:xfrm>
            <a:prstGeom prst="line">
              <a:avLst/>
            </a:prstGeom>
            <a:noFill/>
            <a:ln w="76200">
              <a:solidFill>
                <a:schemeClr val="tx1"/>
              </a:solidFill>
              <a:round/>
              <a:headEnd/>
              <a:tailEnd type="triangle" w="med" len="med"/>
            </a:ln>
          </p:spPr>
          <p:txBody>
            <a:bodyPr>
              <a:prstTxWarp prst="textNoShape">
                <a:avLst/>
              </a:prstTxWarp>
            </a:bodyPr>
            <a:lstStyle/>
            <a:p>
              <a:endParaRPr lang="en-US"/>
            </a:p>
          </p:txBody>
        </p:sp>
        <p:sp>
          <p:nvSpPr>
            <p:cNvPr id="183354" name="Text Box 33"/>
            <p:cNvSpPr txBox="1">
              <a:spLocks noChangeArrowheads="1"/>
            </p:cNvSpPr>
            <p:nvPr/>
          </p:nvSpPr>
          <p:spPr bwMode="auto">
            <a:xfrm>
              <a:off x="1872" y="3408"/>
              <a:ext cx="720" cy="288"/>
            </a:xfrm>
            <a:prstGeom prst="rect">
              <a:avLst/>
            </a:prstGeom>
            <a:noFill/>
            <a:ln w="9525">
              <a:noFill/>
              <a:miter lim="800000"/>
              <a:headEnd/>
              <a:tailEnd/>
            </a:ln>
          </p:spPr>
          <p:txBody>
            <a:bodyPr lIns="0" rIns="0">
              <a:prstTxWarp prst="textNoShape">
                <a:avLst/>
              </a:prstTxWarp>
              <a:spAutoFit/>
            </a:bodyPr>
            <a:lstStyle/>
            <a:p>
              <a:pPr algn="ctr" defTabSz="4389438"/>
              <a:r>
                <a:rPr lang="en-US" sz="2400"/>
                <a:t>Commit</a:t>
              </a:r>
            </a:p>
          </p:txBody>
        </p:sp>
      </p:grpSp>
      <p:grpSp>
        <p:nvGrpSpPr>
          <p:cNvPr id="3" name="Group 73"/>
          <p:cNvGrpSpPr>
            <a:grpSpLocks/>
          </p:cNvGrpSpPr>
          <p:nvPr/>
        </p:nvGrpSpPr>
        <p:grpSpPr bwMode="auto">
          <a:xfrm>
            <a:off x="1828800" y="3200400"/>
            <a:ext cx="4038600" cy="2362200"/>
            <a:chOff x="192" y="2016"/>
            <a:chExt cx="2544" cy="1488"/>
          </a:xfrm>
        </p:grpSpPr>
        <p:sp>
          <p:nvSpPr>
            <p:cNvPr id="183338" name="Rectangle 4"/>
            <p:cNvSpPr>
              <a:spLocks noChangeArrowheads="1"/>
            </p:cNvSpPr>
            <p:nvPr/>
          </p:nvSpPr>
          <p:spPr bwMode="auto">
            <a:xfrm>
              <a:off x="432" y="2880"/>
              <a:ext cx="720" cy="288"/>
            </a:xfrm>
            <a:prstGeom prst="rect">
              <a:avLst/>
            </a:prstGeom>
            <a:solidFill>
              <a:srgbClr val="99FF66"/>
            </a:solidFill>
            <a:ln w="9525">
              <a:noFill/>
              <a:miter lim="800000"/>
              <a:headEnd/>
              <a:tailEnd/>
            </a:ln>
          </p:spPr>
          <p:txBody>
            <a:bodyPr wrap="none" anchor="ctr">
              <a:prstTxWarp prst="textNoShape">
                <a:avLst/>
              </a:prstTxWarp>
            </a:bodyPr>
            <a:lstStyle/>
            <a:p>
              <a:pPr algn="ctr" defTabSz="4389438"/>
              <a:r>
                <a:rPr lang="en-US" sz="2800" b="1"/>
                <a:t>TX1</a:t>
              </a:r>
            </a:p>
          </p:txBody>
        </p:sp>
        <p:sp>
          <p:nvSpPr>
            <p:cNvPr id="183339" name="Rectangle 9"/>
            <p:cNvSpPr>
              <a:spLocks noChangeArrowheads="1"/>
            </p:cNvSpPr>
            <p:nvPr/>
          </p:nvSpPr>
          <p:spPr bwMode="auto">
            <a:xfrm>
              <a:off x="192" y="2016"/>
              <a:ext cx="2544" cy="523"/>
            </a:xfrm>
            <a:prstGeom prst="rect">
              <a:avLst/>
            </a:prstGeom>
            <a:noFill/>
            <a:ln w="9525">
              <a:noFill/>
              <a:miter lim="800000"/>
              <a:headEnd/>
              <a:tailEnd/>
            </a:ln>
          </p:spPr>
          <p:txBody>
            <a:bodyPr>
              <a:prstTxWarp prst="textNoShape">
                <a:avLst/>
              </a:prstTxWarp>
              <a:spAutoFit/>
            </a:bodyPr>
            <a:lstStyle/>
            <a:p>
              <a:pPr algn="ctr" defTabSz="4389438"/>
              <a:r>
                <a:rPr lang="en-US" sz="2400"/>
                <a:t>Non-conflicting transactions may run in parallel</a:t>
              </a:r>
            </a:p>
          </p:txBody>
        </p:sp>
        <p:sp>
          <p:nvSpPr>
            <p:cNvPr id="183340" name="Rectangle 31"/>
            <p:cNvSpPr>
              <a:spLocks noChangeArrowheads="1"/>
            </p:cNvSpPr>
            <p:nvPr/>
          </p:nvSpPr>
          <p:spPr bwMode="auto">
            <a:xfrm>
              <a:off x="1872" y="2976"/>
              <a:ext cx="720" cy="288"/>
            </a:xfrm>
            <a:prstGeom prst="rect">
              <a:avLst/>
            </a:prstGeom>
            <a:solidFill>
              <a:srgbClr val="FFCC00"/>
            </a:solidFill>
            <a:ln w="9525">
              <a:noFill/>
              <a:miter lim="800000"/>
              <a:headEnd/>
              <a:tailEnd/>
            </a:ln>
          </p:spPr>
          <p:txBody>
            <a:bodyPr wrap="none" anchor="ctr">
              <a:prstTxWarp prst="textNoShape">
                <a:avLst/>
              </a:prstTxWarp>
            </a:bodyPr>
            <a:lstStyle/>
            <a:p>
              <a:pPr algn="ctr" defTabSz="4389438"/>
              <a:r>
                <a:rPr lang="en-US" sz="2800" b="1"/>
                <a:t>TX2</a:t>
              </a:r>
            </a:p>
          </p:txBody>
        </p:sp>
        <p:sp>
          <p:nvSpPr>
            <p:cNvPr id="183341" name="Line 38"/>
            <p:cNvSpPr>
              <a:spLocks noChangeShapeType="1"/>
            </p:cNvSpPr>
            <p:nvPr/>
          </p:nvSpPr>
          <p:spPr bwMode="auto">
            <a:xfrm flipH="1">
              <a:off x="1152" y="2832"/>
              <a:ext cx="240" cy="96"/>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183342" name="Line 39"/>
            <p:cNvSpPr>
              <a:spLocks noChangeShapeType="1"/>
            </p:cNvSpPr>
            <p:nvPr/>
          </p:nvSpPr>
          <p:spPr bwMode="auto">
            <a:xfrm>
              <a:off x="1152" y="3072"/>
              <a:ext cx="240" cy="144"/>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183343" name="Line 40"/>
            <p:cNvSpPr>
              <a:spLocks noChangeShapeType="1"/>
            </p:cNvSpPr>
            <p:nvPr/>
          </p:nvSpPr>
          <p:spPr bwMode="auto">
            <a:xfrm>
              <a:off x="1632" y="3024"/>
              <a:ext cx="240" cy="48"/>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183344" name="Line 41"/>
            <p:cNvSpPr>
              <a:spLocks noChangeShapeType="1"/>
            </p:cNvSpPr>
            <p:nvPr/>
          </p:nvSpPr>
          <p:spPr bwMode="auto">
            <a:xfrm flipH="1">
              <a:off x="1632" y="3168"/>
              <a:ext cx="240" cy="240"/>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grpSp>
          <p:nvGrpSpPr>
            <p:cNvPr id="4" name="Group 43"/>
            <p:cNvGrpSpPr>
              <a:grpSpLocks/>
            </p:cNvGrpSpPr>
            <p:nvPr/>
          </p:nvGrpSpPr>
          <p:grpSpPr bwMode="auto">
            <a:xfrm>
              <a:off x="1190" y="2519"/>
              <a:ext cx="636" cy="985"/>
              <a:chOff x="1190" y="2519"/>
              <a:chExt cx="636" cy="985"/>
            </a:xfrm>
          </p:grpSpPr>
          <p:sp>
            <p:nvSpPr>
              <p:cNvPr id="183346" name="Rectangle 34"/>
              <p:cNvSpPr>
                <a:spLocks noChangeArrowheads="1"/>
              </p:cNvSpPr>
              <p:nvPr/>
            </p:nvSpPr>
            <p:spPr bwMode="auto">
              <a:xfrm>
                <a:off x="1392" y="2736"/>
                <a:ext cx="240" cy="192"/>
              </a:xfrm>
              <a:prstGeom prst="rect">
                <a:avLst/>
              </a:prstGeom>
              <a:noFill/>
              <a:ln w="9525">
                <a:solidFill>
                  <a:schemeClr val="tx1"/>
                </a:solidFill>
                <a:miter lim="800000"/>
                <a:headEnd/>
                <a:tailEnd/>
              </a:ln>
            </p:spPr>
            <p:txBody>
              <a:bodyPr wrap="none" anchor="ctr">
                <a:prstTxWarp prst="textNoShape">
                  <a:avLst/>
                </a:prstTxWarp>
              </a:bodyPr>
              <a:lstStyle/>
              <a:p>
                <a:pPr algn="ctr"/>
                <a:r>
                  <a:rPr lang="en-US" b="1"/>
                  <a:t>A</a:t>
                </a:r>
              </a:p>
            </p:txBody>
          </p:sp>
          <p:sp>
            <p:nvSpPr>
              <p:cNvPr id="183347" name="Rectangle 35"/>
              <p:cNvSpPr>
                <a:spLocks noChangeArrowheads="1"/>
              </p:cNvSpPr>
              <p:nvPr/>
            </p:nvSpPr>
            <p:spPr bwMode="auto">
              <a:xfrm>
                <a:off x="1392" y="2928"/>
                <a:ext cx="240" cy="192"/>
              </a:xfrm>
              <a:prstGeom prst="rect">
                <a:avLst/>
              </a:prstGeom>
              <a:noFill/>
              <a:ln w="9525">
                <a:solidFill>
                  <a:schemeClr val="tx1"/>
                </a:solidFill>
                <a:miter lim="800000"/>
                <a:headEnd/>
                <a:tailEnd/>
              </a:ln>
            </p:spPr>
            <p:txBody>
              <a:bodyPr wrap="none" anchor="ctr">
                <a:prstTxWarp prst="textNoShape">
                  <a:avLst/>
                </a:prstTxWarp>
              </a:bodyPr>
              <a:lstStyle/>
              <a:p>
                <a:pPr algn="ctr"/>
                <a:r>
                  <a:rPr lang="en-US" b="1"/>
                  <a:t>B</a:t>
                </a:r>
              </a:p>
            </p:txBody>
          </p:sp>
          <p:sp>
            <p:nvSpPr>
              <p:cNvPr id="183348" name="Rectangle 36"/>
              <p:cNvSpPr>
                <a:spLocks noChangeArrowheads="1"/>
              </p:cNvSpPr>
              <p:nvPr/>
            </p:nvSpPr>
            <p:spPr bwMode="auto">
              <a:xfrm>
                <a:off x="1392" y="3120"/>
                <a:ext cx="240" cy="192"/>
              </a:xfrm>
              <a:prstGeom prst="rect">
                <a:avLst/>
              </a:prstGeom>
              <a:noFill/>
              <a:ln w="9525">
                <a:solidFill>
                  <a:schemeClr val="tx1"/>
                </a:solidFill>
                <a:miter lim="800000"/>
                <a:headEnd/>
                <a:tailEnd/>
              </a:ln>
            </p:spPr>
            <p:txBody>
              <a:bodyPr wrap="none" anchor="ctr">
                <a:prstTxWarp prst="textNoShape">
                  <a:avLst/>
                </a:prstTxWarp>
              </a:bodyPr>
              <a:lstStyle/>
              <a:p>
                <a:pPr algn="ctr"/>
                <a:r>
                  <a:rPr lang="en-US" b="1"/>
                  <a:t>C</a:t>
                </a:r>
              </a:p>
            </p:txBody>
          </p:sp>
          <p:sp>
            <p:nvSpPr>
              <p:cNvPr id="183349" name="Rectangle 37"/>
              <p:cNvSpPr>
                <a:spLocks noChangeArrowheads="1"/>
              </p:cNvSpPr>
              <p:nvPr/>
            </p:nvSpPr>
            <p:spPr bwMode="auto">
              <a:xfrm>
                <a:off x="1392" y="3312"/>
                <a:ext cx="240" cy="192"/>
              </a:xfrm>
              <a:prstGeom prst="rect">
                <a:avLst/>
              </a:prstGeom>
              <a:noFill/>
              <a:ln w="9525">
                <a:solidFill>
                  <a:schemeClr val="tx1"/>
                </a:solidFill>
                <a:miter lim="800000"/>
                <a:headEnd/>
                <a:tailEnd/>
              </a:ln>
            </p:spPr>
            <p:txBody>
              <a:bodyPr wrap="none" anchor="ctr">
                <a:prstTxWarp prst="textNoShape">
                  <a:avLst/>
                </a:prstTxWarp>
              </a:bodyPr>
              <a:lstStyle/>
              <a:p>
                <a:pPr algn="ctr"/>
                <a:r>
                  <a:rPr lang="en-US" b="1"/>
                  <a:t>D</a:t>
                </a:r>
              </a:p>
            </p:txBody>
          </p:sp>
          <p:sp>
            <p:nvSpPr>
              <p:cNvPr id="183350" name="Text Box 42"/>
              <p:cNvSpPr txBox="1">
                <a:spLocks noChangeArrowheads="1"/>
              </p:cNvSpPr>
              <p:nvPr/>
            </p:nvSpPr>
            <p:spPr bwMode="auto">
              <a:xfrm>
                <a:off x="1190" y="2519"/>
                <a:ext cx="636" cy="231"/>
              </a:xfrm>
              <a:prstGeom prst="rect">
                <a:avLst/>
              </a:prstGeom>
              <a:noFill/>
              <a:ln w="9525">
                <a:noFill/>
                <a:miter lim="800000"/>
                <a:headEnd/>
                <a:tailEnd/>
              </a:ln>
            </p:spPr>
            <p:txBody>
              <a:bodyPr wrap="none">
                <a:prstTxWarp prst="textNoShape">
                  <a:avLst/>
                </a:prstTxWarp>
                <a:spAutoFit/>
              </a:bodyPr>
              <a:lstStyle/>
              <a:p>
                <a:r>
                  <a:rPr lang="en-US"/>
                  <a:t>Memory</a:t>
                </a:r>
              </a:p>
            </p:txBody>
          </p:sp>
        </p:grpSp>
      </p:grpSp>
      <p:grpSp>
        <p:nvGrpSpPr>
          <p:cNvPr id="5" name="Group 80"/>
          <p:cNvGrpSpPr>
            <a:grpSpLocks/>
          </p:cNvGrpSpPr>
          <p:nvPr/>
        </p:nvGrpSpPr>
        <p:grpSpPr bwMode="auto">
          <a:xfrm>
            <a:off x="6400800" y="3200400"/>
            <a:ext cx="4038600" cy="2325688"/>
            <a:chOff x="3072" y="2016"/>
            <a:chExt cx="2544" cy="1465"/>
          </a:xfrm>
        </p:grpSpPr>
        <p:sp>
          <p:nvSpPr>
            <p:cNvPr id="183325" name="Rectangle 10"/>
            <p:cNvSpPr>
              <a:spLocks noChangeArrowheads="1"/>
            </p:cNvSpPr>
            <p:nvPr/>
          </p:nvSpPr>
          <p:spPr bwMode="auto">
            <a:xfrm>
              <a:off x="3072" y="2016"/>
              <a:ext cx="2544" cy="523"/>
            </a:xfrm>
            <a:prstGeom prst="rect">
              <a:avLst/>
            </a:prstGeom>
            <a:noFill/>
            <a:ln w="9525">
              <a:noFill/>
              <a:miter lim="800000"/>
              <a:headEnd/>
              <a:tailEnd/>
            </a:ln>
          </p:spPr>
          <p:txBody>
            <a:bodyPr>
              <a:prstTxWarp prst="textNoShape">
                <a:avLst/>
              </a:prstTxWarp>
              <a:spAutoFit/>
            </a:bodyPr>
            <a:lstStyle/>
            <a:p>
              <a:pPr algn="ctr" defTabSz="4389438"/>
              <a:r>
                <a:rPr lang="en-US" sz="2400"/>
                <a:t>Conflicting transactions automatically serialized</a:t>
              </a:r>
            </a:p>
          </p:txBody>
        </p:sp>
        <p:sp>
          <p:nvSpPr>
            <p:cNvPr id="183326" name="Rectangle 46"/>
            <p:cNvSpPr>
              <a:spLocks noChangeArrowheads="1"/>
            </p:cNvSpPr>
            <p:nvPr/>
          </p:nvSpPr>
          <p:spPr bwMode="auto">
            <a:xfrm>
              <a:off x="3264" y="2784"/>
              <a:ext cx="720" cy="288"/>
            </a:xfrm>
            <a:prstGeom prst="rect">
              <a:avLst/>
            </a:prstGeom>
            <a:solidFill>
              <a:srgbClr val="99FF66"/>
            </a:solidFill>
            <a:ln w="9525">
              <a:noFill/>
              <a:miter lim="800000"/>
              <a:headEnd/>
              <a:tailEnd/>
            </a:ln>
          </p:spPr>
          <p:txBody>
            <a:bodyPr wrap="none" anchor="ctr">
              <a:prstTxWarp prst="textNoShape">
                <a:avLst/>
              </a:prstTxWarp>
            </a:bodyPr>
            <a:lstStyle/>
            <a:p>
              <a:pPr algn="ctr" defTabSz="4389438"/>
              <a:r>
                <a:rPr lang="en-US" sz="2800" b="1"/>
                <a:t>TX1</a:t>
              </a:r>
            </a:p>
          </p:txBody>
        </p:sp>
        <p:grpSp>
          <p:nvGrpSpPr>
            <p:cNvPr id="6" name="Group 49"/>
            <p:cNvGrpSpPr>
              <a:grpSpLocks/>
            </p:cNvGrpSpPr>
            <p:nvPr/>
          </p:nvGrpSpPr>
          <p:grpSpPr bwMode="auto">
            <a:xfrm>
              <a:off x="4032" y="2496"/>
              <a:ext cx="636" cy="985"/>
              <a:chOff x="1190" y="2519"/>
              <a:chExt cx="636" cy="985"/>
            </a:xfrm>
          </p:grpSpPr>
          <p:sp>
            <p:nvSpPr>
              <p:cNvPr id="183333" name="Rectangle 50"/>
              <p:cNvSpPr>
                <a:spLocks noChangeArrowheads="1"/>
              </p:cNvSpPr>
              <p:nvPr/>
            </p:nvSpPr>
            <p:spPr bwMode="auto">
              <a:xfrm>
                <a:off x="1392" y="2736"/>
                <a:ext cx="240" cy="192"/>
              </a:xfrm>
              <a:prstGeom prst="rect">
                <a:avLst/>
              </a:prstGeom>
              <a:noFill/>
              <a:ln w="9525">
                <a:solidFill>
                  <a:schemeClr val="tx1"/>
                </a:solidFill>
                <a:miter lim="800000"/>
                <a:headEnd/>
                <a:tailEnd/>
              </a:ln>
            </p:spPr>
            <p:txBody>
              <a:bodyPr wrap="none" anchor="ctr">
                <a:prstTxWarp prst="textNoShape">
                  <a:avLst/>
                </a:prstTxWarp>
              </a:bodyPr>
              <a:lstStyle/>
              <a:p>
                <a:pPr algn="ctr"/>
                <a:r>
                  <a:rPr lang="en-US" b="1"/>
                  <a:t>A</a:t>
                </a:r>
              </a:p>
            </p:txBody>
          </p:sp>
          <p:sp>
            <p:nvSpPr>
              <p:cNvPr id="183334" name="Rectangle 51"/>
              <p:cNvSpPr>
                <a:spLocks noChangeArrowheads="1"/>
              </p:cNvSpPr>
              <p:nvPr/>
            </p:nvSpPr>
            <p:spPr bwMode="auto">
              <a:xfrm>
                <a:off x="1392" y="2928"/>
                <a:ext cx="240" cy="192"/>
              </a:xfrm>
              <a:prstGeom prst="rect">
                <a:avLst/>
              </a:prstGeom>
              <a:solidFill>
                <a:srgbClr val="FF6600"/>
              </a:solidFill>
              <a:ln w="9525">
                <a:solidFill>
                  <a:schemeClr val="tx1"/>
                </a:solidFill>
                <a:miter lim="800000"/>
                <a:headEnd/>
                <a:tailEnd/>
              </a:ln>
            </p:spPr>
            <p:txBody>
              <a:bodyPr wrap="none" anchor="ctr">
                <a:prstTxWarp prst="textNoShape">
                  <a:avLst/>
                </a:prstTxWarp>
              </a:bodyPr>
              <a:lstStyle/>
              <a:p>
                <a:pPr algn="ctr"/>
                <a:r>
                  <a:rPr lang="en-US" b="1"/>
                  <a:t>B</a:t>
                </a:r>
              </a:p>
            </p:txBody>
          </p:sp>
          <p:sp>
            <p:nvSpPr>
              <p:cNvPr id="183335" name="Rectangle 52"/>
              <p:cNvSpPr>
                <a:spLocks noChangeArrowheads="1"/>
              </p:cNvSpPr>
              <p:nvPr/>
            </p:nvSpPr>
            <p:spPr bwMode="auto">
              <a:xfrm>
                <a:off x="1392" y="3120"/>
                <a:ext cx="240" cy="192"/>
              </a:xfrm>
              <a:prstGeom prst="rect">
                <a:avLst/>
              </a:prstGeom>
              <a:noFill/>
              <a:ln w="9525">
                <a:solidFill>
                  <a:schemeClr val="tx1"/>
                </a:solidFill>
                <a:miter lim="800000"/>
                <a:headEnd/>
                <a:tailEnd/>
              </a:ln>
            </p:spPr>
            <p:txBody>
              <a:bodyPr wrap="none" anchor="ctr">
                <a:prstTxWarp prst="textNoShape">
                  <a:avLst/>
                </a:prstTxWarp>
              </a:bodyPr>
              <a:lstStyle/>
              <a:p>
                <a:pPr algn="ctr"/>
                <a:r>
                  <a:rPr lang="en-US" b="1"/>
                  <a:t>C</a:t>
                </a:r>
              </a:p>
            </p:txBody>
          </p:sp>
          <p:sp>
            <p:nvSpPr>
              <p:cNvPr id="183336" name="Rectangle 53"/>
              <p:cNvSpPr>
                <a:spLocks noChangeArrowheads="1"/>
              </p:cNvSpPr>
              <p:nvPr/>
            </p:nvSpPr>
            <p:spPr bwMode="auto">
              <a:xfrm>
                <a:off x="1392" y="3312"/>
                <a:ext cx="240" cy="192"/>
              </a:xfrm>
              <a:prstGeom prst="rect">
                <a:avLst/>
              </a:prstGeom>
              <a:noFill/>
              <a:ln w="9525">
                <a:solidFill>
                  <a:schemeClr val="tx1"/>
                </a:solidFill>
                <a:miter lim="800000"/>
                <a:headEnd/>
                <a:tailEnd/>
              </a:ln>
            </p:spPr>
            <p:txBody>
              <a:bodyPr wrap="none" anchor="ctr">
                <a:prstTxWarp prst="textNoShape">
                  <a:avLst/>
                </a:prstTxWarp>
              </a:bodyPr>
              <a:lstStyle/>
              <a:p>
                <a:pPr algn="ctr"/>
                <a:r>
                  <a:rPr lang="en-US" b="1"/>
                  <a:t>D</a:t>
                </a:r>
              </a:p>
            </p:txBody>
          </p:sp>
          <p:sp>
            <p:nvSpPr>
              <p:cNvPr id="183337" name="Text Box 54"/>
              <p:cNvSpPr txBox="1">
                <a:spLocks noChangeArrowheads="1"/>
              </p:cNvSpPr>
              <p:nvPr/>
            </p:nvSpPr>
            <p:spPr bwMode="auto">
              <a:xfrm>
                <a:off x="1190" y="2519"/>
                <a:ext cx="636" cy="231"/>
              </a:xfrm>
              <a:prstGeom prst="rect">
                <a:avLst/>
              </a:prstGeom>
              <a:noFill/>
              <a:ln w="9525">
                <a:noFill/>
                <a:miter lim="800000"/>
                <a:headEnd/>
                <a:tailEnd/>
              </a:ln>
            </p:spPr>
            <p:txBody>
              <a:bodyPr wrap="none">
                <a:prstTxWarp prst="textNoShape">
                  <a:avLst/>
                </a:prstTxWarp>
                <a:spAutoFit/>
              </a:bodyPr>
              <a:lstStyle/>
              <a:p>
                <a:r>
                  <a:rPr lang="en-US"/>
                  <a:t>Memory</a:t>
                </a:r>
              </a:p>
            </p:txBody>
          </p:sp>
        </p:grpSp>
        <p:sp>
          <p:nvSpPr>
            <p:cNvPr id="183328" name="Rectangle 57"/>
            <p:cNvSpPr>
              <a:spLocks noChangeArrowheads="1"/>
            </p:cNvSpPr>
            <p:nvPr/>
          </p:nvSpPr>
          <p:spPr bwMode="auto">
            <a:xfrm>
              <a:off x="4704" y="2832"/>
              <a:ext cx="720" cy="288"/>
            </a:xfrm>
            <a:prstGeom prst="rect">
              <a:avLst/>
            </a:prstGeom>
            <a:solidFill>
              <a:srgbClr val="FFCC00"/>
            </a:solidFill>
            <a:ln w="9525">
              <a:noFill/>
              <a:miter lim="800000"/>
              <a:headEnd/>
              <a:tailEnd/>
            </a:ln>
          </p:spPr>
          <p:txBody>
            <a:bodyPr wrap="none" anchor="ctr">
              <a:prstTxWarp prst="textNoShape">
                <a:avLst/>
              </a:prstTxWarp>
            </a:bodyPr>
            <a:lstStyle/>
            <a:p>
              <a:pPr algn="ctr" defTabSz="4389438"/>
              <a:r>
                <a:rPr lang="en-US" sz="2800" b="1"/>
                <a:t>TX2</a:t>
              </a:r>
            </a:p>
          </p:txBody>
        </p:sp>
        <p:sp>
          <p:nvSpPr>
            <p:cNvPr id="183329" name="Line 60"/>
            <p:cNvSpPr>
              <a:spLocks noChangeShapeType="1"/>
            </p:cNvSpPr>
            <p:nvPr/>
          </p:nvSpPr>
          <p:spPr bwMode="auto">
            <a:xfrm flipH="1">
              <a:off x="3984" y="2784"/>
              <a:ext cx="240" cy="96"/>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183330" name="Line 61"/>
            <p:cNvSpPr>
              <a:spLocks noChangeShapeType="1"/>
            </p:cNvSpPr>
            <p:nvPr/>
          </p:nvSpPr>
          <p:spPr bwMode="auto">
            <a:xfrm>
              <a:off x="3984" y="3024"/>
              <a:ext cx="240" cy="0"/>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183331" name="Line 62"/>
            <p:cNvSpPr>
              <a:spLocks noChangeShapeType="1"/>
            </p:cNvSpPr>
            <p:nvPr/>
          </p:nvSpPr>
          <p:spPr bwMode="auto">
            <a:xfrm>
              <a:off x="4464" y="2976"/>
              <a:ext cx="240" cy="0"/>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sp>
          <p:nvSpPr>
            <p:cNvPr id="183332" name="Line 63"/>
            <p:cNvSpPr>
              <a:spLocks noChangeShapeType="1"/>
            </p:cNvSpPr>
            <p:nvPr/>
          </p:nvSpPr>
          <p:spPr bwMode="auto">
            <a:xfrm flipH="1">
              <a:off x="4464" y="3120"/>
              <a:ext cx="240" cy="240"/>
            </a:xfrm>
            <a:prstGeom prst="line">
              <a:avLst/>
            </a:prstGeom>
            <a:noFill/>
            <a:ln w="19050">
              <a:solidFill>
                <a:schemeClr val="tx1"/>
              </a:solidFill>
              <a:round/>
              <a:headEnd/>
              <a:tailEnd type="triangle" w="med" len="med"/>
            </a:ln>
          </p:spPr>
          <p:txBody>
            <a:bodyPr>
              <a:prstTxWarp prst="textNoShape">
                <a:avLst/>
              </a:prstTxWarp>
            </a:bodyPr>
            <a:lstStyle/>
            <a:p>
              <a:endParaRPr lang="en-US"/>
            </a:p>
          </p:txBody>
        </p:sp>
      </p:grpSp>
      <p:grpSp>
        <p:nvGrpSpPr>
          <p:cNvPr id="7" name="Group 77"/>
          <p:cNvGrpSpPr>
            <a:grpSpLocks/>
          </p:cNvGrpSpPr>
          <p:nvPr/>
        </p:nvGrpSpPr>
        <p:grpSpPr bwMode="auto">
          <a:xfrm>
            <a:off x="6705600" y="4876800"/>
            <a:ext cx="3429000" cy="685800"/>
            <a:chOff x="3264" y="3072"/>
            <a:chExt cx="2160" cy="432"/>
          </a:xfrm>
        </p:grpSpPr>
        <p:sp>
          <p:nvSpPr>
            <p:cNvPr id="183320" name="Line 47"/>
            <p:cNvSpPr>
              <a:spLocks noChangeShapeType="1"/>
            </p:cNvSpPr>
            <p:nvPr/>
          </p:nvSpPr>
          <p:spPr bwMode="auto">
            <a:xfrm>
              <a:off x="3624" y="3072"/>
              <a:ext cx="0" cy="192"/>
            </a:xfrm>
            <a:prstGeom prst="line">
              <a:avLst/>
            </a:prstGeom>
            <a:noFill/>
            <a:ln w="76200">
              <a:solidFill>
                <a:schemeClr val="tx1"/>
              </a:solidFill>
              <a:round/>
              <a:headEnd/>
              <a:tailEnd type="triangle" w="med" len="med"/>
            </a:ln>
          </p:spPr>
          <p:txBody>
            <a:bodyPr>
              <a:prstTxWarp prst="textNoShape">
                <a:avLst/>
              </a:prstTxWarp>
            </a:bodyPr>
            <a:lstStyle/>
            <a:p>
              <a:endParaRPr lang="en-US"/>
            </a:p>
          </p:txBody>
        </p:sp>
        <p:sp>
          <p:nvSpPr>
            <p:cNvPr id="183321" name="Text Box 48"/>
            <p:cNvSpPr txBox="1">
              <a:spLocks noChangeArrowheads="1"/>
            </p:cNvSpPr>
            <p:nvPr/>
          </p:nvSpPr>
          <p:spPr bwMode="auto">
            <a:xfrm>
              <a:off x="3264" y="3216"/>
              <a:ext cx="720" cy="288"/>
            </a:xfrm>
            <a:prstGeom prst="rect">
              <a:avLst/>
            </a:prstGeom>
            <a:noFill/>
            <a:ln w="9525">
              <a:noFill/>
              <a:miter lim="800000"/>
              <a:headEnd/>
              <a:tailEnd/>
            </a:ln>
          </p:spPr>
          <p:txBody>
            <a:bodyPr lIns="0" rIns="0">
              <a:prstTxWarp prst="textNoShape">
                <a:avLst/>
              </a:prstTxWarp>
              <a:spAutoFit/>
            </a:bodyPr>
            <a:lstStyle/>
            <a:p>
              <a:pPr algn="ctr" defTabSz="4389438"/>
              <a:r>
                <a:rPr lang="en-US" sz="2400"/>
                <a:t>Commit</a:t>
              </a:r>
            </a:p>
          </p:txBody>
        </p:sp>
        <p:sp>
          <p:nvSpPr>
            <p:cNvPr id="183322" name="Text Box 59"/>
            <p:cNvSpPr txBox="1">
              <a:spLocks noChangeArrowheads="1"/>
            </p:cNvSpPr>
            <p:nvPr/>
          </p:nvSpPr>
          <p:spPr bwMode="auto">
            <a:xfrm>
              <a:off x="4704" y="3216"/>
              <a:ext cx="720" cy="288"/>
            </a:xfrm>
            <a:prstGeom prst="rect">
              <a:avLst/>
            </a:prstGeom>
            <a:noFill/>
            <a:ln w="9525">
              <a:noFill/>
              <a:miter lim="800000"/>
              <a:headEnd/>
              <a:tailEnd/>
            </a:ln>
          </p:spPr>
          <p:txBody>
            <a:bodyPr lIns="0" rIns="0">
              <a:prstTxWarp prst="textNoShape">
                <a:avLst/>
              </a:prstTxWarp>
              <a:spAutoFit/>
            </a:bodyPr>
            <a:lstStyle/>
            <a:p>
              <a:pPr algn="ctr" defTabSz="4389438"/>
              <a:r>
                <a:rPr lang="en-US" sz="2400"/>
                <a:t>Abort</a:t>
              </a:r>
            </a:p>
          </p:txBody>
        </p:sp>
        <p:sp>
          <p:nvSpPr>
            <p:cNvPr id="183323" name="Line 58"/>
            <p:cNvSpPr>
              <a:spLocks noChangeShapeType="1"/>
            </p:cNvSpPr>
            <p:nvPr/>
          </p:nvSpPr>
          <p:spPr bwMode="auto">
            <a:xfrm>
              <a:off x="5064" y="3120"/>
              <a:ext cx="0" cy="192"/>
            </a:xfrm>
            <a:prstGeom prst="line">
              <a:avLst/>
            </a:prstGeom>
            <a:noFill/>
            <a:ln w="76200">
              <a:solidFill>
                <a:schemeClr val="tx1"/>
              </a:solidFill>
              <a:round/>
              <a:headEnd/>
              <a:tailEnd type="triangle" w="med" len="med"/>
            </a:ln>
          </p:spPr>
          <p:txBody>
            <a:bodyPr>
              <a:prstTxWarp prst="textNoShape">
                <a:avLst/>
              </a:prstTxWarp>
            </a:bodyPr>
            <a:lstStyle/>
            <a:p>
              <a:endParaRPr lang="en-US"/>
            </a:p>
          </p:txBody>
        </p:sp>
        <p:sp>
          <p:nvSpPr>
            <p:cNvPr id="183324" name="Line 20"/>
            <p:cNvSpPr>
              <a:spLocks noChangeShapeType="1"/>
            </p:cNvSpPr>
            <p:nvPr/>
          </p:nvSpPr>
          <p:spPr bwMode="auto">
            <a:xfrm>
              <a:off x="4080" y="3408"/>
              <a:ext cx="576" cy="0"/>
            </a:xfrm>
            <a:prstGeom prst="line">
              <a:avLst/>
            </a:prstGeom>
            <a:noFill/>
            <a:ln w="76200">
              <a:solidFill>
                <a:srgbClr val="FF3300"/>
              </a:solidFill>
              <a:round/>
              <a:headEnd/>
              <a:tailEnd type="triangle" w="med" len="med"/>
            </a:ln>
          </p:spPr>
          <p:txBody>
            <a:bodyPr>
              <a:prstTxWarp prst="textNoShape">
                <a:avLst/>
              </a:prstTxWarp>
            </a:bodyPr>
            <a:lstStyle/>
            <a:p>
              <a:endParaRPr lang="en-US"/>
            </a:p>
          </p:txBody>
        </p:sp>
      </p:grpSp>
      <p:grpSp>
        <p:nvGrpSpPr>
          <p:cNvPr id="8" name="Group 78"/>
          <p:cNvGrpSpPr>
            <a:grpSpLocks/>
          </p:cNvGrpSpPr>
          <p:nvPr/>
        </p:nvGrpSpPr>
        <p:grpSpPr bwMode="auto">
          <a:xfrm>
            <a:off x="8991600" y="5486400"/>
            <a:ext cx="1143000" cy="1143000"/>
            <a:chOff x="4704" y="3456"/>
            <a:chExt cx="720" cy="720"/>
          </a:xfrm>
        </p:grpSpPr>
        <p:sp>
          <p:nvSpPr>
            <p:cNvPr id="183316" name="Text Box 67"/>
            <p:cNvSpPr txBox="1">
              <a:spLocks noChangeArrowheads="1"/>
            </p:cNvSpPr>
            <p:nvPr/>
          </p:nvSpPr>
          <p:spPr bwMode="auto">
            <a:xfrm>
              <a:off x="4704" y="3888"/>
              <a:ext cx="720" cy="288"/>
            </a:xfrm>
            <a:prstGeom prst="rect">
              <a:avLst/>
            </a:prstGeom>
            <a:noFill/>
            <a:ln w="9525">
              <a:noFill/>
              <a:miter lim="800000"/>
              <a:headEnd/>
              <a:tailEnd/>
            </a:ln>
          </p:spPr>
          <p:txBody>
            <a:bodyPr lIns="0" rIns="0">
              <a:prstTxWarp prst="textNoShape">
                <a:avLst/>
              </a:prstTxWarp>
              <a:spAutoFit/>
            </a:bodyPr>
            <a:lstStyle/>
            <a:p>
              <a:pPr algn="ctr" defTabSz="4389438"/>
              <a:r>
                <a:rPr lang="en-US" sz="2400"/>
                <a:t>Commit</a:t>
              </a:r>
            </a:p>
          </p:txBody>
        </p:sp>
        <p:grpSp>
          <p:nvGrpSpPr>
            <p:cNvPr id="9" name="Group 71"/>
            <p:cNvGrpSpPr>
              <a:grpSpLocks/>
            </p:cNvGrpSpPr>
            <p:nvPr/>
          </p:nvGrpSpPr>
          <p:grpSpPr bwMode="auto">
            <a:xfrm>
              <a:off x="4704" y="3456"/>
              <a:ext cx="720" cy="528"/>
              <a:chOff x="4704" y="3456"/>
              <a:chExt cx="768" cy="528"/>
            </a:xfrm>
          </p:grpSpPr>
          <p:sp>
            <p:nvSpPr>
              <p:cNvPr id="183318" name="Line 66"/>
              <p:cNvSpPr>
                <a:spLocks noChangeShapeType="1"/>
              </p:cNvSpPr>
              <p:nvPr/>
            </p:nvSpPr>
            <p:spPr bwMode="auto">
              <a:xfrm>
                <a:off x="5088" y="3456"/>
                <a:ext cx="0" cy="528"/>
              </a:xfrm>
              <a:prstGeom prst="line">
                <a:avLst/>
              </a:prstGeom>
              <a:noFill/>
              <a:ln w="76200">
                <a:solidFill>
                  <a:schemeClr val="tx1"/>
                </a:solidFill>
                <a:round/>
                <a:headEnd/>
                <a:tailEnd type="triangle" w="med" len="med"/>
              </a:ln>
            </p:spPr>
            <p:txBody>
              <a:bodyPr>
                <a:prstTxWarp prst="textNoShape">
                  <a:avLst/>
                </a:prstTxWarp>
              </a:bodyPr>
              <a:lstStyle/>
              <a:p>
                <a:endParaRPr lang="en-US"/>
              </a:p>
            </p:txBody>
          </p:sp>
          <p:sp>
            <p:nvSpPr>
              <p:cNvPr id="183319" name="Rectangle 65"/>
              <p:cNvSpPr>
                <a:spLocks noChangeArrowheads="1"/>
              </p:cNvSpPr>
              <p:nvPr/>
            </p:nvSpPr>
            <p:spPr bwMode="auto">
              <a:xfrm>
                <a:off x="4704" y="3504"/>
                <a:ext cx="768" cy="288"/>
              </a:xfrm>
              <a:prstGeom prst="rect">
                <a:avLst/>
              </a:prstGeom>
              <a:solidFill>
                <a:srgbClr val="FFCC00"/>
              </a:solidFill>
              <a:ln w="9525">
                <a:noFill/>
                <a:miter lim="800000"/>
                <a:headEnd/>
                <a:tailEnd/>
              </a:ln>
            </p:spPr>
            <p:txBody>
              <a:bodyPr wrap="none" anchor="ctr">
                <a:prstTxWarp prst="textNoShape">
                  <a:avLst/>
                </a:prstTxWarp>
              </a:bodyPr>
              <a:lstStyle/>
              <a:p>
                <a:pPr algn="ctr" defTabSz="4389438"/>
                <a:r>
                  <a:rPr lang="en-US" sz="2800" b="1"/>
                  <a:t>TX2</a:t>
                </a:r>
              </a:p>
            </p:txBody>
          </p:sp>
        </p:grpSp>
      </p:grpSp>
      <p:sp>
        <p:nvSpPr>
          <p:cNvPr id="183308" name="Text Box 82"/>
          <p:cNvSpPr txBox="1">
            <a:spLocks noChangeArrowheads="1"/>
          </p:cNvSpPr>
          <p:nvPr/>
        </p:nvSpPr>
        <p:spPr bwMode="auto">
          <a:xfrm>
            <a:off x="2727326" y="1258889"/>
            <a:ext cx="2781595" cy="461665"/>
          </a:xfrm>
          <a:prstGeom prst="rect">
            <a:avLst/>
          </a:prstGeom>
          <a:noFill/>
          <a:ln w="9525">
            <a:noFill/>
            <a:miter lim="800000"/>
            <a:headEnd/>
            <a:tailEnd/>
          </a:ln>
        </p:spPr>
        <p:txBody>
          <a:bodyPr wrap="none">
            <a:prstTxWarp prst="textNoShape">
              <a:avLst/>
            </a:prstTxWarp>
            <a:spAutoFit/>
          </a:bodyPr>
          <a:lstStyle/>
          <a:p>
            <a:r>
              <a:rPr lang="en-US" sz="2400"/>
              <a:t>Programmers’ View: </a:t>
            </a:r>
          </a:p>
        </p:txBody>
      </p:sp>
      <p:sp>
        <p:nvSpPr>
          <p:cNvPr id="183309" name="Rectangle 85"/>
          <p:cNvSpPr>
            <a:spLocks noChangeArrowheads="1"/>
          </p:cNvSpPr>
          <p:nvPr/>
        </p:nvSpPr>
        <p:spPr bwMode="auto">
          <a:xfrm>
            <a:off x="4267200" y="1828800"/>
            <a:ext cx="1143000" cy="457200"/>
          </a:xfrm>
          <a:prstGeom prst="rect">
            <a:avLst/>
          </a:prstGeom>
          <a:solidFill>
            <a:srgbClr val="99FF66"/>
          </a:solidFill>
          <a:ln w="9525">
            <a:noFill/>
            <a:miter lim="800000"/>
            <a:headEnd/>
            <a:tailEnd/>
          </a:ln>
        </p:spPr>
        <p:txBody>
          <a:bodyPr wrap="none" anchor="ctr">
            <a:prstTxWarp prst="textNoShape">
              <a:avLst/>
            </a:prstTxWarp>
          </a:bodyPr>
          <a:lstStyle/>
          <a:p>
            <a:pPr algn="ctr" defTabSz="4389438"/>
            <a:r>
              <a:rPr lang="en-US" sz="2800" b="1"/>
              <a:t>TX1</a:t>
            </a:r>
          </a:p>
        </p:txBody>
      </p:sp>
      <p:sp>
        <p:nvSpPr>
          <p:cNvPr id="183310" name="Rectangle 87"/>
          <p:cNvSpPr>
            <a:spLocks noChangeArrowheads="1"/>
          </p:cNvSpPr>
          <p:nvPr/>
        </p:nvSpPr>
        <p:spPr bwMode="auto">
          <a:xfrm>
            <a:off x="4267200" y="2438400"/>
            <a:ext cx="1143000" cy="457200"/>
          </a:xfrm>
          <a:prstGeom prst="rect">
            <a:avLst/>
          </a:prstGeom>
          <a:solidFill>
            <a:srgbClr val="FFCC00"/>
          </a:solidFill>
          <a:ln w="9525">
            <a:noFill/>
            <a:miter lim="800000"/>
            <a:headEnd/>
            <a:tailEnd/>
          </a:ln>
        </p:spPr>
        <p:txBody>
          <a:bodyPr wrap="none" anchor="ctr">
            <a:prstTxWarp prst="textNoShape">
              <a:avLst/>
            </a:prstTxWarp>
          </a:bodyPr>
          <a:lstStyle/>
          <a:p>
            <a:pPr algn="ctr" defTabSz="4389438"/>
            <a:r>
              <a:rPr lang="en-US" sz="2800" b="1"/>
              <a:t>TX2</a:t>
            </a:r>
          </a:p>
        </p:txBody>
      </p:sp>
      <p:sp>
        <p:nvSpPr>
          <p:cNvPr id="183311" name="Rectangle 98"/>
          <p:cNvSpPr>
            <a:spLocks noChangeArrowheads="1"/>
          </p:cNvSpPr>
          <p:nvPr/>
        </p:nvSpPr>
        <p:spPr bwMode="auto">
          <a:xfrm>
            <a:off x="6400800" y="2438400"/>
            <a:ext cx="1143000" cy="457200"/>
          </a:xfrm>
          <a:prstGeom prst="rect">
            <a:avLst/>
          </a:prstGeom>
          <a:solidFill>
            <a:srgbClr val="99FF66"/>
          </a:solidFill>
          <a:ln w="9525">
            <a:noFill/>
            <a:miter lim="800000"/>
            <a:headEnd/>
            <a:tailEnd/>
          </a:ln>
        </p:spPr>
        <p:txBody>
          <a:bodyPr wrap="none" anchor="ctr">
            <a:prstTxWarp prst="textNoShape">
              <a:avLst/>
            </a:prstTxWarp>
          </a:bodyPr>
          <a:lstStyle/>
          <a:p>
            <a:pPr algn="ctr" defTabSz="4389438"/>
            <a:r>
              <a:rPr lang="en-US" sz="2800" b="1"/>
              <a:t>TX1</a:t>
            </a:r>
          </a:p>
        </p:txBody>
      </p:sp>
      <p:sp>
        <p:nvSpPr>
          <p:cNvPr id="183312" name="Rectangle 99"/>
          <p:cNvSpPr>
            <a:spLocks noChangeArrowheads="1"/>
          </p:cNvSpPr>
          <p:nvPr/>
        </p:nvSpPr>
        <p:spPr bwMode="auto">
          <a:xfrm>
            <a:off x="6400800" y="1828800"/>
            <a:ext cx="1143000" cy="457200"/>
          </a:xfrm>
          <a:prstGeom prst="rect">
            <a:avLst/>
          </a:prstGeom>
          <a:solidFill>
            <a:srgbClr val="FFCC00"/>
          </a:solidFill>
          <a:ln w="9525">
            <a:noFill/>
            <a:miter lim="800000"/>
            <a:headEnd/>
            <a:tailEnd/>
          </a:ln>
        </p:spPr>
        <p:txBody>
          <a:bodyPr wrap="none" anchor="ctr">
            <a:prstTxWarp prst="textNoShape">
              <a:avLst/>
            </a:prstTxWarp>
          </a:bodyPr>
          <a:lstStyle/>
          <a:p>
            <a:pPr algn="ctr" defTabSz="4389438"/>
            <a:r>
              <a:rPr lang="en-US" sz="2800" b="1"/>
              <a:t>TX2</a:t>
            </a:r>
          </a:p>
        </p:txBody>
      </p:sp>
      <p:sp>
        <p:nvSpPr>
          <p:cNvPr id="183313" name="Text Box 100"/>
          <p:cNvSpPr txBox="1">
            <a:spLocks noChangeArrowheads="1"/>
          </p:cNvSpPr>
          <p:nvPr/>
        </p:nvSpPr>
        <p:spPr bwMode="auto">
          <a:xfrm>
            <a:off x="5715000" y="2133601"/>
            <a:ext cx="554960" cy="461665"/>
          </a:xfrm>
          <a:prstGeom prst="rect">
            <a:avLst/>
          </a:prstGeom>
          <a:noFill/>
          <a:ln w="9525">
            <a:noFill/>
            <a:miter lim="800000"/>
            <a:headEnd/>
            <a:tailEnd/>
          </a:ln>
        </p:spPr>
        <p:txBody>
          <a:bodyPr wrap="none">
            <a:prstTxWarp prst="textNoShape">
              <a:avLst/>
            </a:prstTxWarp>
            <a:spAutoFit/>
          </a:bodyPr>
          <a:lstStyle/>
          <a:p>
            <a:r>
              <a:rPr lang="en-US" sz="2400"/>
              <a:t>OR</a:t>
            </a:r>
          </a:p>
        </p:txBody>
      </p:sp>
      <p:sp>
        <p:nvSpPr>
          <p:cNvPr id="183314" name="AutoShape 102"/>
          <p:cNvSpPr>
            <a:spLocks noChangeArrowheads="1"/>
          </p:cNvSpPr>
          <p:nvPr/>
        </p:nvSpPr>
        <p:spPr bwMode="auto">
          <a:xfrm>
            <a:off x="7467600" y="1828800"/>
            <a:ext cx="533400" cy="1295400"/>
          </a:xfrm>
          <a:prstGeom prst="downArrow">
            <a:avLst>
              <a:gd name="adj1" fmla="val 50000"/>
              <a:gd name="adj2" fmla="val 36901"/>
            </a:avLst>
          </a:prstGeom>
          <a:solidFill>
            <a:srgbClr val="003399"/>
          </a:solidFill>
          <a:ln w="9525">
            <a:noFill/>
            <a:miter lim="800000"/>
            <a:headEnd/>
            <a:tailEnd/>
          </a:ln>
        </p:spPr>
        <p:txBody>
          <a:bodyPr vert="eaVert" wrap="none" anchor="ctr">
            <a:prstTxWarp prst="textNoShape">
              <a:avLst/>
            </a:prstTxWarp>
          </a:bodyPr>
          <a:lstStyle/>
          <a:p>
            <a:pPr algn="ctr"/>
            <a:r>
              <a:rPr lang="en-US" b="1">
                <a:solidFill>
                  <a:schemeClr val="bg1"/>
                </a:solidFill>
              </a:rPr>
              <a:t>Time</a:t>
            </a:r>
          </a:p>
        </p:txBody>
      </p:sp>
      <p:sp>
        <p:nvSpPr>
          <p:cNvPr id="183315" name="AutoShape 103"/>
          <p:cNvSpPr>
            <a:spLocks noChangeArrowheads="1"/>
          </p:cNvSpPr>
          <p:nvPr/>
        </p:nvSpPr>
        <p:spPr bwMode="auto">
          <a:xfrm>
            <a:off x="5334000" y="1828800"/>
            <a:ext cx="533400" cy="1295400"/>
          </a:xfrm>
          <a:prstGeom prst="downArrow">
            <a:avLst>
              <a:gd name="adj1" fmla="val 50000"/>
              <a:gd name="adj2" fmla="val 36901"/>
            </a:avLst>
          </a:prstGeom>
          <a:solidFill>
            <a:srgbClr val="003399"/>
          </a:solidFill>
          <a:ln w="9525">
            <a:noFill/>
            <a:miter lim="800000"/>
            <a:headEnd/>
            <a:tailEnd/>
          </a:ln>
        </p:spPr>
        <p:txBody>
          <a:bodyPr vert="eaVert" wrap="none" anchor="ctr">
            <a:prstTxWarp prst="textNoShape">
              <a:avLst/>
            </a:prstTxWarp>
          </a:bodyPr>
          <a:lstStyle/>
          <a:p>
            <a:pPr algn="ctr"/>
            <a:r>
              <a:rPr lang="en-US" b="1">
                <a:solidFill>
                  <a:schemeClr val="bg1"/>
                </a:solidFill>
              </a:rPr>
              <a:t>Time</a:t>
            </a:r>
          </a:p>
        </p:txBody>
      </p:sp>
    </p:spTree>
    <p:extLst>
      <p:ext uri="{BB962C8B-B14F-4D97-AF65-F5344CB8AC3E}">
        <p14:creationId xmlns:p14="http://schemas.microsoft.com/office/powerpoint/2010/main" val="4139573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675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57"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7" name="Rectangle 6"/>
          <p:cNvSpPr>
            <a:spLocks noGrp="1" noChangeArrowheads="1"/>
          </p:cNvSpPr>
          <p:nvPr>
            <p:ph type="sldNum" sz="quarter" idx="12"/>
          </p:nvPr>
        </p:nvSpPr>
        <p:spPr>
          <a:noFill/>
        </p:spPr>
        <p:txBody>
          <a:bodyPr/>
          <a:lstStyle/>
          <a:p>
            <a:fld id="{57109626-7134-364A-822A-0D4BDEB1C7FA}" type="slidenum">
              <a:rPr lang="en-US">
                <a:latin typeface="Arial" pitchFamily="-65" charset="0"/>
                <a:ea typeface="ＭＳ Ｐゴシック" pitchFamily="-65" charset="-128"/>
                <a:cs typeface="ＭＳ Ｐゴシック" pitchFamily="-65" charset="-128"/>
              </a:rPr>
              <a:pPr/>
              <a:t>71</a:t>
            </a:fld>
            <a:endParaRPr lang="en-US">
              <a:latin typeface="Arial" pitchFamily="-65" charset="0"/>
              <a:ea typeface="ＭＳ Ｐゴシック" pitchFamily="-65" charset="-128"/>
              <a:cs typeface="ＭＳ Ｐゴシック" pitchFamily="-65" charset="-128"/>
            </a:endParaRPr>
          </a:p>
        </p:txBody>
      </p:sp>
      <p:sp>
        <p:nvSpPr>
          <p:cNvPr id="185349" name="Footer Placeholder 4"/>
          <p:cNvSpPr txBox="1">
            <a:spLocks noGrp="1"/>
          </p:cNvSpPr>
          <p:nvPr/>
        </p:nvSpPr>
        <p:spPr bwMode="auto">
          <a:xfrm>
            <a:off x="4648200" y="6248400"/>
            <a:ext cx="2895600" cy="457200"/>
          </a:xfrm>
          <a:prstGeom prst="rect">
            <a:avLst/>
          </a:prstGeom>
          <a:noFill/>
          <a:ln w="9525">
            <a:noFill/>
            <a:miter lim="800000"/>
            <a:headEnd/>
            <a:tailEnd/>
          </a:ln>
        </p:spPr>
        <p:txBody>
          <a:bodyPr anchor="b">
            <a:prstTxWarp prst="textNoShape">
              <a:avLst/>
            </a:prstTxWarp>
          </a:bodyPr>
          <a:lstStyle/>
          <a:p>
            <a:pPr algn="ctr"/>
            <a:r>
              <a:rPr lang="en-US" sz="1200" b="1">
                <a:solidFill>
                  <a:schemeClr val="bg2"/>
                </a:solidFill>
              </a:rPr>
              <a:t>Hardware TM for GPU Architectures</a:t>
            </a:r>
          </a:p>
        </p:txBody>
      </p:sp>
      <p:sp>
        <p:nvSpPr>
          <p:cNvPr id="185350" name="Slide Number Placeholder 5"/>
          <p:cNvSpPr txBox="1">
            <a:spLocks noGrp="1"/>
          </p:cNvSpPr>
          <p:nvPr/>
        </p:nvSpPr>
        <p:spPr bwMode="auto">
          <a:xfrm>
            <a:off x="8077200" y="6243638"/>
            <a:ext cx="2133600" cy="457200"/>
          </a:xfrm>
          <a:prstGeom prst="rect">
            <a:avLst/>
          </a:prstGeom>
          <a:noFill/>
          <a:ln w="9525">
            <a:noFill/>
            <a:miter lim="800000"/>
            <a:headEnd/>
            <a:tailEnd/>
          </a:ln>
        </p:spPr>
        <p:txBody>
          <a:bodyPr anchor="b">
            <a:prstTxWarp prst="textNoShape">
              <a:avLst/>
            </a:prstTxWarp>
          </a:bodyPr>
          <a:lstStyle/>
          <a:p>
            <a:pPr algn="r"/>
            <a:fld id="{3C81AD56-67B2-EB4B-87DC-89CC0C44C8AE}" type="slidenum">
              <a:rPr lang="en-US" sz="1200">
                <a:solidFill>
                  <a:schemeClr val="bg2"/>
                </a:solidFill>
              </a:rPr>
              <a:pPr algn="r"/>
              <a:t>71</a:t>
            </a:fld>
            <a:endParaRPr lang="en-US" sz="1200">
              <a:solidFill>
                <a:schemeClr val="bg2"/>
              </a:solidFill>
            </a:endParaRPr>
          </a:p>
        </p:txBody>
      </p:sp>
      <p:sp>
        <p:nvSpPr>
          <p:cNvPr id="185351" name="Rectangle 2"/>
          <p:cNvSpPr>
            <a:spLocks noGrp="1" noChangeArrowheads="1"/>
          </p:cNvSpPr>
          <p:nvPr>
            <p:ph type="title"/>
          </p:nvPr>
        </p:nvSpPr>
        <p:spPr/>
        <p:txBody>
          <a:bodyPr/>
          <a:lstStyle/>
          <a:p>
            <a:r>
              <a:rPr lang="en-US">
                <a:ea typeface="ＭＳ Ｐゴシック" pitchFamily="-65" charset="-128"/>
                <a:cs typeface="ＭＳ Ｐゴシック" pitchFamily="-65" charset="-128"/>
              </a:rPr>
              <a:t>Are TM and GPUs Incompatible?</a:t>
            </a:r>
          </a:p>
        </p:txBody>
      </p:sp>
      <p:sp>
        <p:nvSpPr>
          <p:cNvPr id="172038" name="Rectangle 3"/>
          <p:cNvSpPr>
            <a:spLocks noGrp="1" noChangeArrowheads="1"/>
          </p:cNvSpPr>
          <p:nvPr>
            <p:ph type="body" idx="1"/>
          </p:nvPr>
        </p:nvSpPr>
        <p:spPr>
          <a:xfrm>
            <a:off x="1981200" y="1371600"/>
            <a:ext cx="8229600" cy="4419600"/>
          </a:xfrm>
        </p:spPr>
        <p:txBody>
          <a:bodyPr/>
          <a:lstStyle/>
          <a:p>
            <a:pPr>
              <a:buFont typeface="Wingdings" pitchFamily="-65" charset="2"/>
              <a:buNone/>
            </a:pPr>
            <a:r>
              <a:rPr lang="en-US" smtClean="0">
                <a:ea typeface="ＭＳ Ｐゴシック" pitchFamily="-65" charset="-128"/>
                <a:cs typeface="ＭＳ Ｐゴシック" pitchFamily="-65" charset="-128"/>
              </a:rPr>
              <a:t>GPU uarch very different from multicore CPU…</a:t>
            </a:r>
          </a:p>
          <a:p>
            <a:endParaRPr lang="en-US" smtClean="0">
              <a:ea typeface="ＭＳ Ｐゴシック" pitchFamily="-65" charset="-128"/>
              <a:cs typeface="ＭＳ Ｐゴシック" pitchFamily="-65" charset="-128"/>
            </a:endParaRPr>
          </a:p>
          <a:p>
            <a:pPr>
              <a:buFont typeface="Wingdings" pitchFamily="-65" charset="2"/>
              <a:buNone/>
            </a:pPr>
            <a:r>
              <a:rPr lang="en-US" b="1" u="sng" smtClean="0">
                <a:ea typeface="ＭＳ Ｐゴシック" pitchFamily="-65" charset="-128"/>
                <a:cs typeface="ＭＳ Ｐゴシック" pitchFamily="-65" charset="-128"/>
              </a:rPr>
              <a:t>KILO TM</a:t>
            </a:r>
            <a:r>
              <a:rPr lang="en-US" smtClean="0">
                <a:ea typeface="ＭＳ Ｐゴシック" pitchFamily="-65" charset="-128"/>
                <a:cs typeface="ＭＳ Ｐゴシック" pitchFamily="-65" charset="-128"/>
              </a:rPr>
              <a:t> [MICRO’11, IEEE Micro Top Picks]</a:t>
            </a:r>
          </a:p>
          <a:p>
            <a:endParaRPr lang="en-US" sz="2400">
              <a:ea typeface="ＭＳ Ｐゴシック" pitchFamily="-65" charset="-128"/>
              <a:cs typeface="ＭＳ Ｐゴシック" pitchFamily="-65" charset="-128"/>
            </a:endParaRPr>
          </a:p>
          <a:p>
            <a:r>
              <a:rPr lang="en-US" sz="2400">
                <a:ea typeface="ＭＳ Ｐゴシック" pitchFamily="-65" charset="-128"/>
                <a:cs typeface="ＭＳ Ｐゴシック" pitchFamily="-65" charset="-128"/>
              </a:rPr>
              <a:t>Hardware TM for GPUs</a:t>
            </a:r>
          </a:p>
          <a:p>
            <a:r>
              <a:rPr lang="en-US" sz="2400">
                <a:ea typeface="ＭＳ Ｐゴシック" pitchFamily="-65" charset="-128"/>
                <a:cs typeface="ＭＳ Ｐゴシック" pitchFamily="-65" charset="-128"/>
              </a:rPr>
              <a:t>Half performance of fine grained locking</a:t>
            </a:r>
          </a:p>
          <a:p>
            <a:pPr marL="342900" lvl="1" indent="-342900">
              <a:buSzPct val="65000"/>
              <a:buFont typeface="Wingdings" pitchFamily="-65" charset="2"/>
              <a:buChar char="n"/>
            </a:pPr>
            <a:r>
              <a:rPr lang="en-US" smtClean="0"/>
              <a:t>Chip area overhead of 0.5%</a:t>
            </a:r>
            <a:endParaRPr lang="en-US" baseline="30000" smtClean="0"/>
          </a:p>
          <a:p>
            <a:endParaRPr lang="en-US">
              <a:ea typeface="ＭＳ Ｐゴシック" pitchFamily="-65" charset="-128"/>
              <a:cs typeface="ＭＳ Ｐゴシック" pitchFamily="-65" charset="-128"/>
            </a:endParaRPr>
          </a:p>
        </p:txBody>
      </p:sp>
    </p:spTree>
    <p:extLst>
      <p:ext uri="{BB962C8B-B14F-4D97-AF65-F5344CB8AC3E}">
        <p14:creationId xmlns:p14="http://schemas.microsoft.com/office/powerpoint/2010/main" val="11166579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0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203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2038">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2038">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203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8"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3200"/>
            <a:ext cx="8229600" cy="1143000"/>
          </a:xfrm>
        </p:spPr>
        <p:txBody>
          <a:bodyPr>
            <a:normAutofit fontScale="90000"/>
          </a:bodyPr>
          <a:lstStyle/>
          <a:p>
            <a:r>
              <a:rPr lang="en-US" i="1" dirty="0"/>
              <a:t>Research Direction </a:t>
            </a:r>
            <a:r>
              <a:rPr lang="en-US" i="1" dirty="0" smtClean="0"/>
              <a:t>5:</a:t>
            </a:r>
            <a:r>
              <a:rPr lang="en-US" i="1" dirty="0"/>
              <a:t/>
            </a:r>
            <a:br>
              <a:rPr lang="en-US" i="1" dirty="0"/>
            </a:br>
            <a:r>
              <a:rPr lang="en-US" dirty="0" smtClean="0"/>
              <a:t>GPU Power Efficiency</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72</a:t>
            </a:fld>
            <a:endParaRPr lang="en-US"/>
          </a:p>
        </p:txBody>
      </p:sp>
    </p:spTree>
    <p:extLst>
      <p:ext uri="{BB962C8B-B14F-4D97-AF65-F5344CB8AC3E}">
        <p14:creationId xmlns:p14="http://schemas.microsoft.com/office/powerpoint/2010/main" val="1663618621"/>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GPU power</a:t>
            </a:r>
            <a:endParaRPr lang="en-US" dirty="0"/>
          </a:p>
        </p:txBody>
      </p:sp>
      <p:sp>
        <p:nvSpPr>
          <p:cNvPr id="3" name="Content Placeholder 2"/>
          <p:cNvSpPr>
            <a:spLocks noGrp="1"/>
          </p:cNvSpPr>
          <p:nvPr>
            <p:ph idx="1"/>
          </p:nvPr>
        </p:nvSpPr>
        <p:spPr/>
        <p:txBody>
          <a:bodyPr/>
          <a:lstStyle/>
          <a:p>
            <a:r>
              <a:rPr lang="en-US" dirty="0" smtClean="0"/>
              <a:t>More efficient than CPU but</a:t>
            </a:r>
          </a:p>
          <a:p>
            <a:pPr lvl="1"/>
            <a:r>
              <a:rPr lang="en-US" dirty="0" smtClean="0"/>
              <a:t>Consumes a lot of power</a:t>
            </a:r>
          </a:p>
          <a:p>
            <a:pPr lvl="1"/>
            <a:r>
              <a:rPr lang="en-US" dirty="0" smtClean="0"/>
              <a:t>Much less efficient than ASIC or FPGAs</a:t>
            </a:r>
          </a:p>
          <a:p>
            <a:pPr lvl="1"/>
            <a:r>
              <a:rPr lang="en-US" dirty="0" smtClean="0"/>
              <a:t>What can be done to reduce power consumption?</a:t>
            </a:r>
          </a:p>
          <a:p>
            <a:r>
              <a:rPr lang="en-US" dirty="0" smtClean="0"/>
              <a:t>Look at the most power hungry components</a:t>
            </a:r>
          </a:p>
          <a:p>
            <a:pPr lvl="1"/>
            <a:r>
              <a:rPr lang="en-US" dirty="0" smtClean="0"/>
              <a:t>What can be duty cycled/power gated</a:t>
            </a:r>
            <a:r>
              <a:rPr lang="en-US" dirty="0" smtClean="0"/>
              <a:t>?</a:t>
            </a:r>
          </a:p>
          <a:p>
            <a:pPr lvl="1"/>
            <a:r>
              <a:rPr lang="en-US" dirty="0" smtClean="0"/>
              <a:t>Can we make GPUs more energy elastic?</a:t>
            </a:r>
            <a:endParaRPr lang="en-US" dirty="0" smtClean="0"/>
          </a:p>
          <a:p>
            <a:pPr lvl="1"/>
            <a:r>
              <a:rPr lang="en-US" dirty="0" err="1" smtClean="0"/>
              <a:t>GPUWattch</a:t>
            </a:r>
            <a:r>
              <a:rPr lang="en-US" dirty="0" smtClean="0"/>
              <a:t> to evaluate ideas</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73</a:t>
            </a:fld>
            <a:endParaRPr lang="en-US"/>
          </a:p>
        </p:txBody>
      </p:sp>
    </p:spTree>
    <p:extLst>
      <p:ext uri="{BB962C8B-B14F-4D97-AF65-F5344CB8AC3E}">
        <p14:creationId xmlns:p14="http://schemas.microsoft.com/office/powerpoint/2010/main" val="201079207"/>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Other Research Directions….</a:t>
            </a:r>
            <a:endParaRPr lang="en-US" dirty="0"/>
          </a:p>
        </p:txBody>
      </p:sp>
      <p:sp>
        <p:nvSpPr>
          <p:cNvPr id="3" name="Content Placeholder 2"/>
          <p:cNvSpPr>
            <a:spLocks noGrp="1"/>
          </p:cNvSpPr>
          <p:nvPr>
            <p:ph idx="1"/>
          </p:nvPr>
        </p:nvSpPr>
        <p:spPr>
          <a:xfrm>
            <a:off x="1981200" y="1143001"/>
            <a:ext cx="8229600" cy="5578475"/>
          </a:xfrm>
        </p:spPr>
        <p:txBody>
          <a:bodyPr>
            <a:normAutofit/>
          </a:bodyPr>
          <a:lstStyle/>
          <a:p>
            <a:r>
              <a:rPr lang="en-US" dirty="0" smtClean="0"/>
              <a:t>Non-deterministic behavior for buggy code </a:t>
            </a:r>
          </a:p>
          <a:p>
            <a:pPr lvl="1"/>
            <a:r>
              <a:rPr lang="en-US" dirty="0" err="1" smtClean="0"/>
              <a:t>GPUDet</a:t>
            </a:r>
            <a:r>
              <a:rPr lang="en-US" dirty="0" smtClean="0"/>
              <a:t> ASPLOS 2013</a:t>
            </a:r>
          </a:p>
          <a:p>
            <a:pPr lvl="1">
              <a:buNone/>
            </a:pPr>
            <a:endParaRPr lang="en-US" dirty="0" smtClean="0"/>
          </a:p>
          <a:p>
            <a:pPr lvl="1">
              <a:buNone/>
            </a:pPr>
            <a:endParaRPr lang="en-US" dirty="0" smtClean="0"/>
          </a:p>
          <a:p>
            <a:pPr lvl="1">
              <a:buNone/>
            </a:pPr>
            <a:endParaRPr lang="en-US" dirty="0"/>
          </a:p>
          <a:p>
            <a:pPr lvl="1">
              <a:buNone/>
            </a:pPr>
            <a:endParaRPr lang="en-US" dirty="0" smtClean="0"/>
          </a:p>
          <a:p>
            <a:endParaRPr lang="en-US" dirty="0" smtClean="0"/>
          </a:p>
          <a:p>
            <a:endParaRPr lang="en-US" dirty="0"/>
          </a:p>
          <a:p>
            <a:r>
              <a:rPr lang="en-US" dirty="0" smtClean="0"/>
              <a:t>Lack of good performance analysis tools</a:t>
            </a:r>
          </a:p>
          <a:p>
            <a:pPr lvl="1"/>
            <a:r>
              <a:rPr lang="en-US" dirty="0" smtClean="0"/>
              <a:t>NVIDIA Profiler/Parallel </a:t>
            </a:r>
            <a:r>
              <a:rPr lang="en-US" dirty="0" err="1" smtClean="0"/>
              <a:t>NSight</a:t>
            </a:r>
            <a:endParaRPr lang="en-US" dirty="0" smtClean="0"/>
          </a:p>
          <a:p>
            <a:pPr lvl="1"/>
            <a:r>
              <a:rPr lang="en-US" dirty="0" err="1" smtClean="0"/>
              <a:t>AerialVision</a:t>
            </a:r>
            <a:r>
              <a:rPr lang="en-US" dirty="0" smtClean="0"/>
              <a:t> [ISPASS 2010]</a:t>
            </a:r>
          </a:p>
          <a:p>
            <a:pPr lvl="1"/>
            <a:r>
              <a:rPr lang="en-US" dirty="0" smtClean="0"/>
              <a:t>GPU analytical </a:t>
            </a:r>
            <a:r>
              <a:rPr lang="en-US" dirty="0" err="1" smtClean="0"/>
              <a:t>perf</a:t>
            </a:r>
            <a:r>
              <a:rPr lang="en-US" dirty="0" smtClean="0"/>
              <a:t>/power models (</a:t>
            </a:r>
            <a:r>
              <a:rPr lang="en-US" dirty="0" err="1" smtClean="0"/>
              <a:t>Hyesoon</a:t>
            </a:r>
            <a:r>
              <a:rPr lang="en-US" dirty="0" smtClean="0"/>
              <a:t> Kim)</a:t>
            </a:r>
          </a:p>
          <a:p>
            <a:pPr lvl="1"/>
            <a:endParaRPr lang="en-US" dirty="0" smtClean="0"/>
          </a:p>
          <a:p>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74</a:t>
            </a:fld>
            <a:endParaRPr lang="en-US" dirty="0"/>
          </a:p>
        </p:txBody>
      </p:sp>
      <p:graphicFrame>
        <p:nvGraphicFramePr>
          <p:cNvPr id="5" name="Chart 4"/>
          <p:cNvGraphicFramePr>
            <a:graphicFrameLocks noGrp="1"/>
          </p:cNvGraphicFramePr>
          <p:nvPr>
            <p:extLst>
              <p:ext uri="{D42A27DB-BD31-4B8C-83A1-F6EECF244321}">
                <p14:modId xmlns:p14="http://schemas.microsoft.com/office/powerpoint/2010/main" val="4281736347"/>
              </p:ext>
            </p:extLst>
          </p:nvPr>
        </p:nvGraphicFramePr>
        <p:xfrm>
          <a:off x="3581400" y="2057400"/>
          <a:ext cx="4064000" cy="2768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464553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lstStyle/>
          <a:p>
            <a:r>
              <a:rPr lang="en-US" dirty="0" smtClean="0"/>
              <a:t>Lack of I/O and System Support…</a:t>
            </a:r>
            <a:endParaRPr lang="en-US" dirty="0"/>
          </a:p>
        </p:txBody>
      </p:sp>
      <p:sp>
        <p:nvSpPr>
          <p:cNvPr id="3" name="Content Placeholder 2"/>
          <p:cNvSpPr>
            <a:spLocks noGrp="1"/>
          </p:cNvSpPr>
          <p:nvPr>
            <p:ph idx="1"/>
          </p:nvPr>
        </p:nvSpPr>
        <p:spPr>
          <a:xfrm>
            <a:off x="1981200" y="990600"/>
            <a:ext cx="8229600" cy="5181600"/>
          </a:xfrm>
        </p:spPr>
        <p:txBody>
          <a:bodyPr>
            <a:normAutofit/>
          </a:bodyPr>
          <a:lstStyle/>
          <a:p>
            <a:r>
              <a:rPr lang="en-US" dirty="0" smtClean="0"/>
              <a:t>Support for </a:t>
            </a:r>
            <a:r>
              <a:rPr lang="en-US" dirty="0" err="1" smtClean="0"/>
              <a:t>printf</a:t>
            </a:r>
            <a:r>
              <a:rPr lang="en-US" dirty="0" smtClean="0"/>
              <a:t>, </a:t>
            </a:r>
            <a:r>
              <a:rPr lang="en-US" dirty="0" err="1" smtClean="0"/>
              <a:t>malloc</a:t>
            </a:r>
            <a:r>
              <a:rPr lang="en-US" dirty="0" smtClean="0"/>
              <a:t> from kernel in CUDA</a:t>
            </a:r>
          </a:p>
          <a:p>
            <a:r>
              <a:rPr lang="en-US" dirty="0" smtClean="0"/>
              <a:t>File system I/O?</a:t>
            </a:r>
          </a:p>
          <a:p>
            <a:r>
              <a:rPr lang="en-US" dirty="0" err="1" smtClean="0"/>
              <a:t>GPUfs</a:t>
            </a:r>
            <a:r>
              <a:rPr lang="en-US" dirty="0" smtClean="0"/>
              <a:t> (ASPLOS 2013):</a:t>
            </a:r>
          </a:p>
          <a:p>
            <a:pPr lvl="1"/>
            <a:r>
              <a:rPr lang="en-US" dirty="0" smtClean="0"/>
              <a:t>POSIX-like file system API</a:t>
            </a:r>
          </a:p>
          <a:p>
            <a:pPr lvl="1"/>
            <a:r>
              <a:rPr lang="en-US" dirty="0" smtClean="0"/>
              <a:t>One file per warp to avoid control divergence</a:t>
            </a:r>
          </a:p>
          <a:p>
            <a:pPr lvl="1"/>
            <a:r>
              <a:rPr lang="en-US" dirty="0" smtClean="0"/>
              <a:t>Weak file system consistency model (close-&gt;open)</a:t>
            </a:r>
          </a:p>
          <a:p>
            <a:pPr lvl="1"/>
            <a:r>
              <a:rPr lang="en-US" dirty="0" smtClean="0"/>
              <a:t>Performance API: O_GWRONCE, O_GWRONCE</a:t>
            </a:r>
          </a:p>
          <a:p>
            <a:pPr lvl="1"/>
            <a:r>
              <a:rPr lang="en-US" dirty="0" smtClean="0"/>
              <a:t>Eliminate seek pointer</a:t>
            </a:r>
          </a:p>
          <a:p>
            <a:r>
              <a:rPr lang="en-US" dirty="0" err="1" smtClean="0"/>
              <a:t>GPUnet</a:t>
            </a:r>
            <a:r>
              <a:rPr lang="en-US" dirty="0" smtClean="0"/>
              <a:t> (OSDI 2014): </a:t>
            </a:r>
            <a:r>
              <a:rPr lang="en-US" dirty="0" err="1" smtClean="0"/>
              <a:t>Posix</a:t>
            </a:r>
            <a:r>
              <a:rPr lang="en-US" dirty="0" smtClean="0"/>
              <a:t> like API for sockets programming on GPGPU.</a:t>
            </a:r>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75</a:t>
            </a:fld>
            <a:endParaRPr lang="en-US"/>
          </a:p>
        </p:txBody>
      </p:sp>
    </p:spTree>
    <p:extLst>
      <p:ext uri="{BB962C8B-B14F-4D97-AF65-F5344CB8AC3E}">
        <p14:creationId xmlns:p14="http://schemas.microsoft.com/office/powerpoint/2010/main" val="279949985"/>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lstStyle/>
          <a:p>
            <a:r>
              <a:rPr lang="en-US" dirty="0" smtClean="0"/>
              <a:t>Conclusions</a:t>
            </a:r>
            <a:endParaRPr lang="en-US" dirty="0"/>
          </a:p>
        </p:txBody>
      </p:sp>
      <p:sp>
        <p:nvSpPr>
          <p:cNvPr id="3" name="Content Placeholder 2"/>
          <p:cNvSpPr>
            <a:spLocks noGrp="1"/>
          </p:cNvSpPr>
          <p:nvPr>
            <p:ph idx="1"/>
          </p:nvPr>
        </p:nvSpPr>
        <p:spPr>
          <a:xfrm>
            <a:off x="1981200" y="1447801"/>
            <a:ext cx="8229600" cy="4525963"/>
          </a:xfrm>
        </p:spPr>
        <p:txBody>
          <a:bodyPr>
            <a:normAutofit/>
          </a:bodyPr>
          <a:lstStyle/>
          <a:p>
            <a:r>
              <a:rPr lang="en-US" dirty="0" smtClean="0"/>
              <a:t>GPU Computing is growing in importance due to energy efficiency concerns </a:t>
            </a:r>
          </a:p>
          <a:p>
            <a:r>
              <a:rPr lang="en-US" dirty="0" smtClean="0"/>
              <a:t>GPU architecture has evolved quickly and likely to continue to do so</a:t>
            </a:r>
          </a:p>
          <a:p>
            <a:r>
              <a:rPr lang="en-US" dirty="0" smtClean="0"/>
              <a:t>We discussed some of the important microarchitecture bottlenecks and recent research.</a:t>
            </a:r>
          </a:p>
          <a:p>
            <a:r>
              <a:rPr lang="en-US" dirty="0" smtClean="0"/>
              <a:t>Also discussed some directions for improving programming model</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76</a:t>
            </a:fld>
            <a:endParaRPr lang="en-US"/>
          </a:p>
        </p:txBody>
      </p:sp>
    </p:spTree>
    <p:extLst>
      <p:ext uri="{BB962C8B-B14F-4D97-AF65-F5344CB8AC3E}">
        <p14:creationId xmlns:p14="http://schemas.microsoft.com/office/powerpoint/2010/main" val="213021096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Number Placeholder 4"/>
          <p:cNvSpPr>
            <a:spLocks noGrp="1"/>
          </p:cNvSpPr>
          <p:nvPr>
            <p:ph type="sldNum" sz="quarter" idx="12"/>
          </p:nvPr>
        </p:nvSpPr>
        <p:spPr>
          <a:noFill/>
        </p:spPr>
        <p:txBody>
          <a:bodyPr/>
          <a:lstStyle/>
          <a:p>
            <a:fld id="{D65AB619-690A-0A4C-8BA3-B997004A52BE}" type="slidenum">
              <a:rPr lang="en-CA" smtClean="0">
                <a:latin typeface="Arial" pitchFamily="-65" charset="0"/>
                <a:ea typeface="ＭＳ Ｐゴシック" pitchFamily="-65" charset="-128"/>
                <a:cs typeface="ＭＳ Ｐゴシック" pitchFamily="-65" charset="-128"/>
              </a:rPr>
              <a:pPr/>
              <a:t>8</a:t>
            </a:fld>
            <a:endParaRPr lang="en-CA" smtClean="0">
              <a:latin typeface="Arial" pitchFamily="-65" charset="0"/>
              <a:ea typeface="ＭＳ Ｐゴシック" pitchFamily="-65" charset="-128"/>
              <a:cs typeface="ＭＳ Ｐゴシック" pitchFamily="-65" charset="-128"/>
            </a:endParaRPr>
          </a:p>
        </p:txBody>
      </p:sp>
      <p:cxnSp>
        <p:nvCxnSpPr>
          <p:cNvPr id="12" name="Straight Arrow Connector 11"/>
          <p:cNvCxnSpPr/>
          <p:nvPr/>
        </p:nvCxnSpPr>
        <p:spPr>
          <a:xfrm rot="5400000" flipH="1" flipV="1">
            <a:off x="1481138" y="3167063"/>
            <a:ext cx="3592513" cy="1588"/>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276600" y="4953001"/>
            <a:ext cx="5943600" cy="11113"/>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4869" name="TextBox 17"/>
          <p:cNvSpPr txBox="1">
            <a:spLocks noChangeArrowheads="1"/>
          </p:cNvSpPr>
          <p:nvPr/>
        </p:nvSpPr>
        <p:spPr bwMode="auto">
          <a:xfrm>
            <a:off x="1676401" y="2895601"/>
            <a:ext cx="1449115" cy="646331"/>
          </a:xfrm>
          <a:prstGeom prst="rect">
            <a:avLst/>
          </a:prstGeom>
          <a:noFill/>
          <a:ln w="9525">
            <a:noFill/>
            <a:miter lim="800000"/>
            <a:headEnd/>
            <a:tailEnd/>
          </a:ln>
        </p:spPr>
        <p:txBody>
          <a:bodyPr wrap="none">
            <a:prstTxWarp prst="textNoShape">
              <a:avLst/>
            </a:prstTxWarp>
            <a:spAutoFit/>
          </a:bodyPr>
          <a:lstStyle/>
          <a:p>
            <a:r>
              <a:rPr lang="en-US"/>
              <a:t>Ease of </a:t>
            </a:r>
          </a:p>
          <a:p>
            <a:r>
              <a:rPr lang="en-US"/>
              <a:t>Programming</a:t>
            </a:r>
          </a:p>
        </p:txBody>
      </p:sp>
      <p:sp>
        <p:nvSpPr>
          <p:cNvPr id="164870" name="TextBox 18"/>
          <p:cNvSpPr txBox="1">
            <a:spLocks noChangeArrowheads="1"/>
          </p:cNvSpPr>
          <p:nvPr/>
        </p:nvSpPr>
        <p:spPr bwMode="auto">
          <a:xfrm>
            <a:off x="4876801" y="4953000"/>
            <a:ext cx="1767243" cy="369332"/>
          </a:xfrm>
          <a:prstGeom prst="rect">
            <a:avLst/>
          </a:prstGeom>
          <a:noFill/>
          <a:ln w="9525">
            <a:noFill/>
            <a:miter lim="800000"/>
            <a:headEnd/>
            <a:tailEnd/>
          </a:ln>
        </p:spPr>
        <p:txBody>
          <a:bodyPr wrap="none">
            <a:prstTxWarp prst="textNoShape">
              <a:avLst/>
            </a:prstTxWarp>
            <a:spAutoFit/>
          </a:bodyPr>
          <a:lstStyle/>
          <a:p>
            <a:r>
              <a:rPr lang="en-US" dirty="0"/>
              <a:t>Energy Efficiency</a:t>
            </a:r>
          </a:p>
        </p:txBody>
      </p:sp>
      <p:pic>
        <p:nvPicPr>
          <p:cNvPr id="164871" name="Picture 5"/>
          <p:cNvPicPr>
            <a:picLocks noChangeAspect="1" noChangeArrowheads="1"/>
          </p:cNvPicPr>
          <p:nvPr/>
        </p:nvPicPr>
        <p:blipFill>
          <a:blip r:embed="rId3"/>
          <a:srcRect/>
          <a:stretch>
            <a:fillRect/>
          </a:stretch>
        </p:blipFill>
        <p:spPr bwMode="auto">
          <a:xfrm>
            <a:off x="3886200" y="1524000"/>
            <a:ext cx="534988" cy="609600"/>
          </a:xfrm>
          <a:prstGeom prst="rect">
            <a:avLst/>
          </a:prstGeom>
          <a:noFill/>
          <a:ln w="9525">
            <a:noFill/>
            <a:round/>
            <a:headEnd/>
            <a:tailEnd/>
          </a:ln>
        </p:spPr>
      </p:pic>
      <p:pic>
        <p:nvPicPr>
          <p:cNvPr id="164872" name="Picture 5" descr="Nehalem_Die_Shot_2-small.jpg"/>
          <p:cNvPicPr>
            <a:picLocks noChangeAspect="1"/>
          </p:cNvPicPr>
          <p:nvPr/>
        </p:nvPicPr>
        <p:blipFill>
          <a:blip r:embed="rId4"/>
          <a:srcRect/>
          <a:stretch>
            <a:fillRect/>
          </a:stretch>
        </p:blipFill>
        <p:spPr bwMode="auto">
          <a:xfrm>
            <a:off x="3883025" y="2514600"/>
            <a:ext cx="762000" cy="528638"/>
          </a:xfrm>
          <a:prstGeom prst="rect">
            <a:avLst/>
          </a:prstGeom>
          <a:noFill/>
          <a:ln w="9525">
            <a:noFill/>
            <a:miter lim="800000"/>
            <a:headEnd/>
            <a:tailEnd/>
          </a:ln>
        </p:spPr>
      </p:pic>
      <p:pic>
        <p:nvPicPr>
          <p:cNvPr id="164873" name="Picture 4" descr="25%"/>
          <p:cNvPicPr>
            <a:picLocks noChangeAspect="1" noChangeArrowheads="1"/>
          </p:cNvPicPr>
          <p:nvPr/>
        </p:nvPicPr>
        <p:blipFill>
          <a:blip r:embed="rId5"/>
          <a:srcRect/>
          <a:stretch>
            <a:fillRect/>
          </a:stretch>
        </p:blipFill>
        <p:spPr bwMode="auto">
          <a:xfrm>
            <a:off x="8077200" y="4332288"/>
            <a:ext cx="533400" cy="539750"/>
          </a:xfrm>
          <a:prstGeom prst="rect">
            <a:avLst/>
          </a:prstGeom>
          <a:noFill/>
          <a:ln w="12700">
            <a:noFill/>
            <a:miter lim="800000"/>
            <a:headEnd/>
            <a:tailEnd/>
          </a:ln>
        </p:spPr>
      </p:pic>
      <p:sp>
        <p:nvSpPr>
          <p:cNvPr id="164874" name="TextBox 35"/>
          <p:cNvSpPr txBox="1">
            <a:spLocks noChangeArrowheads="1"/>
          </p:cNvSpPr>
          <p:nvPr/>
        </p:nvSpPr>
        <p:spPr bwMode="auto">
          <a:xfrm>
            <a:off x="7924801" y="1371601"/>
            <a:ext cx="1248419" cy="584775"/>
          </a:xfrm>
          <a:prstGeom prst="rect">
            <a:avLst/>
          </a:prstGeom>
          <a:noFill/>
          <a:ln w="9525">
            <a:noFill/>
            <a:miter lim="800000"/>
            <a:headEnd/>
            <a:tailEnd/>
          </a:ln>
        </p:spPr>
        <p:txBody>
          <a:bodyPr wrap="none">
            <a:prstTxWarp prst="textNoShape">
              <a:avLst/>
            </a:prstTxWarp>
            <a:spAutoFit/>
          </a:bodyPr>
          <a:lstStyle/>
          <a:p>
            <a:r>
              <a:rPr lang="en-US" sz="3200" b="1">
                <a:solidFill>
                  <a:srgbClr val="0000FF"/>
                </a:solidFill>
              </a:rPr>
              <a:t>Better</a:t>
            </a:r>
          </a:p>
        </p:txBody>
      </p:sp>
      <p:cxnSp>
        <p:nvCxnSpPr>
          <p:cNvPr id="47" name="Straight Arrow Connector 46"/>
          <p:cNvCxnSpPr/>
          <p:nvPr/>
        </p:nvCxnSpPr>
        <p:spPr>
          <a:xfrm>
            <a:off x="7065964" y="3886200"/>
            <a:ext cx="630237" cy="1588"/>
          </a:xfrm>
          <a:prstGeom prst="straightConnector1">
            <a:avLst/>
          </a:prstGeom>
          <a:ln w="6667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pic>
        <p:nvPicPr>
          <p:cNvPr id="164876" name="Picture 50"/>
          <p:cNvPicPr>
            <a:picLocks noChangeAspect="1"/>
          </p:cNvPicPr>
          <p:nvPr/>
        </p:nvPicPr>
        <p:blipFill>
          <a:blip r:embed="rId6"/>
          <a:srcRect/>
          <a:stretch>
            <a:fillRect/>
          </a:stretch>
        </p:blipFill>
        <p:spPr bwMode="auto">
          <a:xfrm>
            <a:off x="6477001" y="3886200"/>
            <a:ext cx="588963" cy="541338"/>
          </a:xfrm>
          <a:prstGeom prst="rect">
            <a:avLst/>
          </a:prstGeom>
          <a:noFill/>
          <a:ln w="9525">
            <a:noFill/>
            <a:miter lim="800000"/>
            <a:headEnd/>
            <a:tailEnd/>
          </a:ln>
        </p:spPr>
      </p:pic>
      <p:pic>
        <p:nvPicPr>
          <p:cNvPr id="164877" name="Picture 52"/>
          <p:cNvPicPr>
            <a:picLocks noChangeAspect="1"/>
          </p:cNvPicPr>
          <p:nvPr/>
        </p:nvPicPr>
        <p:blipFill>
          <a:blip r:embed="rId7"/>
          <a:srcRect/>
          <a:stretch>
            <a:fillRect/>
          </a:stretch>
        </p:blipFill>
        <p:spPr bwMode="auto">
          <a:xfrm>
            <a:off x="4770438" y="3200401"/>
            <a:ext cx="685800" cy="506413"/>
          </a:xfrm>
          <a:prstGeom prst="rect">
            <a:avLst/>
          </a:prstGeom>
          <a:noFill/>
          <a:ln w="9525">
            <a:noFill/>
            <a:miter lim="800000"/>
            <a:headEnd/>
            <a:tailEnd/>
          </a:ln>
        </p:spPr>
      </p:pic>
      <p:cxnSp>
        <p:nvCxnSpPr>
          <p:cNvPr id="17" name="Straight Arrow Connector 16"/>
          <p:cNvCxnSpPr/>
          <p:nvPr/>
        </p:nvCxnSpPr>
        <p:spPr>
          <a:xfrm rot="5400000" flipH="1" flipV="1">
            <a:off x="6868319" y="3058319"/>
            <a:ext cx="990600" cy="665162"/>
          </a:xfrm>
          <a:prstGeom prst="straightConnector1">
            <a:avLst/>
          </a:prstGeom>
          <a:ln w="66675">
            <a:solidFill>
              <a:srgbClr val="0000FF"/>
            </a:solidFill>
            <a:prstDash val="sysDot"/>
            <a:tailEnd type="arrow"/>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rot="5400000" flipH="1" flipV="1">
            <a:off x="6539311" y="3387329"/>
            <a:ext cx="983458" cy="1588"/>
          </a:xfrm>
          <a:prstGeom prst="straightConnector1">
            <a:avLst/>
          </a:prstGeom>
          <a:ln w="66675">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26" name="TextBox 65"/>
          <p:cNvSpPr txBox="1">
            <a:spLocks noChangeArrowheads="1"/>
          </p:cNvSpPr>
          <p:nvPr/>
        </p:nvSpPr>
        <p:spPr bwMode="auto">
          <a:xfrm>
            <a:off x="3886201" y="228601"/>
            <a:ext cx="4546587" cy="646331"/>
          </a:xfrm>
          <a:prstGeom prst="rect">
            <a:avLst/>
          </a:prstGeom>
          <a:noFill/>
          <a:ln w="9525">
            <a:noFill/>
            <a:miter lim="800000"/>
            <a:headEnd/>
            <a:tailEnd/>
          </a:ln>
        </p:spPr>
        <p:txBody>
          <a:bodyPr wrap="none">
            <a:prstTxWarp prst="textNoShape">
              <a:avLst/>
            </a:prstTxWarp>
            <a:spAutoFit/>
          </a:bodyPr>
          <a:lstStyle/>
          <a:p>
            <a:r>
              <a:rPr lang="en-US" sz="3600" dirty="0">
                <a:solidFill>
                  <a:srgbClr val="0066FF"/>
                </a:solidFill>
              </a:rPr>
              <a:t>Two Routes to “Better”</a:t>
            </a:r>
          </a:p>
        </p:txBody>
      </p:sp>
    </p:spTree>
    <p:extLst>
      <p:ext uri="{BB962C8B-B14F-4D97-AF65-F5344CB8AC3E}">
        <p14:creationId xmlns:p14="http://schemas.microsoft.com/office/powerpoint/2010/main" val="12344557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3200"/>
            <a:ext cx="8229600" cy="1143000"/>
          </a:xfrm>
        </p:spPr>
        <p:txBody>
          <a:bodyPr>
            <a:normAutofit fontScale="90000"/>
          </a:bodyPr>
          <a:lstStyle/>
          <a:p>
            <a:r>
              <a:rPr lang="en-US" i="1" dirty="0" smtClean="0"/>
              <a:t>Research Direction 1:</a:t>
            </a:r>
            <a:br>
              <a:rPr lang="en-US" i="1" dirty="0" smtClean="0"/>
            </a:br>
            <a:r>
              <a:rPr lang="en-US" dirty="0" smtClean="0"/>
              <a:t>Mitigating SIMT Control Divergence</a:t>
            </a:r>
            <a:endParaRPr lang="en-US" dirty="0"/>
          </a:p>
        </p:txBody>
      </p:sp>
      <p:sp>
        <p:nvSpPr>
          <p:cNvPr id="4" name="Slide Number Placeholder 3"/>
          <p:cNvSpPr>
            <a:spLocks noGrp="1"/>
          </p:cNvSpPr>
          <p:nvPr>
            <p:ph type="sldNum" sz="quarter" idx="12"/>
          </p:nvPr>
        </p:nvSpPr>
        <p:spPr/>
        <p:txBody>
          <a:bodyPr/>
          <a:lstStyle/>
          <a:p>
            <a:fld id="{F23EC47D-D5CA-A042-A8D0-C217E3EA6E2F}" type="slidenum">
              <a:rPr lang="en-US" smtClean="0"/>
              <a:t>9</a:t>
            </a:fld>
            <a:endParaRPr lang="en-US"/>
          </a:p>
        </p:txBody>
      </p:sp>
    </p:spTree>
    <p:extLst>
      <p:ext uri="{BB962C8B-B14F-4D97-AF65-F5344CB8AC3E}">
        <p14:creationId xmlns:p14="http://schemas.microsoft.com/office/powerpoint/2010/main" val="89420234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2927</TotalTime>
  <Words>5709</Words>
  <Application>Microsoft Macintosh PowerPoint</Application>
  <PresentationFormat>Custom</PresentationFormat>
  <Paragraphs>1741</Paragraphs>
  <Slides>76</Slides>
  <Notes>18</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76</vt:i4>
      </vt:variant>
    </vt:vector>
  </HeadingPairs>
  <TitlesOfParts>
    <vt:vector size="79" baseType="lpstr">
      <vt:lpstr>Office Theme</vt:lpstr>
      <vt:lpstr>Equation</vt:lpstr>
      <vt:lpstr>Visio</vt:lpstr>
      <vt:lpstr>GPU Architecture Research Directions</vt:lpstr>
      <vt:lpstr>PowerPoint Presentation</vt:lpstr>
      <vt:lpstr>PowerPoint Presentation</vt:lpstr>
      <vt:lpstr>PowerPoint Presentation</vt:lpstr>
      <vt:lpstr>Amdahl’s Law Limits this Approach</vt:lpstr>
      <vt:lpstr>Question:  Can dividing line be moved?</vt:lpstr>
      <vt:lpstr>Forward-Looking GPU Software</vt:lpstr>
      <vt:lpstr>PowerPoint Presentation</vt:lpstr>
      <vt:lpstr>Research Direction 1: Mitigating SIMT Control Divergence</vt:lpstr>
      <vt:lpstr>Recall: SIMT Hardware Stack</vt:lpstr>
      <vt:lpstr>Performance vs. Warp Size</vt:lpstr>
      <vt:lpstr>Dynamic Warp Formation  (Fung MICRO’07)</vt:lpstr>
      <vt:lpstr>Dynamic Warp Formation:  Hardware Implementation</vt:lpstr>
      <vt:lpstr>DWF Pathologies:  Starvation</vt:lpstr>
      <vt:lpstr>DWF Pathologies:  Extra Uncoalesced Accesses</vt:lpstr>
      <vt:lpstr>DWF Pathologies: Implicit Warp Sync.</vt:lpstr>
      <vt:lpstr>Observation</vt:lpstr>
      <vt:lpstr>Thread Block Compaction</vt:lpstr>
      <vt:lpstr>Thread Block Compaction</vt:lpstr>
      <vt:lpstr>Thread Compactor</vt:lpstr>
      <vt:lpstr>Experimental Results</vt:lpstr>
      <vt:lpstr>Recent work on warp divergence</vt:lpstr>
      <vt:lpstr>Thread Frontiers  [Diamos et al., MICRO 2011]</vt:lpstr>
      <vt:lpstr>Temporal SIMT</vt:lpstr>
      <vt:lpstr>Temporal SIMT Optimizations</vt:lpstr>
      <vt:lpstr>Scalar Instructions in SIMT Lanes</vt:lpstr>
      <vt:lpstr>Variable Warp-Size Architecture</vt:lpstr>
      <vt:lpstr>Divergent Application Performance</vt:lpstr>
      <vt:lpstr>Convergent Application Performance</vt:lpstr>
      <vt:lpstr>Research Direction 2: Mitigating High GPGPU Memory Bandwidth Demands</vt:lpstr>
      <vt:lpstr>Reducing Off-Chip Access / Divergence</vt:lpstr>
      <vt:lpstr>PowerPoint Presentation</vt:lpstr>
      <vt:lpstr>Thread Scheduling Analogy [MICRO 2012]</vt:lpstr>
      <vt:lpstr>Use Memory System Feedback [MICRO 2012]</vt:lpstr>
      <vt:lpstr>PowerPoint Presentation</vt:lpstr>
      <vt:lpstr>PowerPoint Presentation</vt:lpstr>
      <vt:lpstr>PowerPoint Presentation</vt:lpstr>
      <vt:lpstr>PowerPoint Presentation</vt:lpstr>
      <vt:lpstr>PowerPoint Presentation</vt:lpstr>
      <vt:lpstr>PowerPoint Presentation</vt:lpstr>
      <vt:lpstr>Static Wavefront Limiting [Rogers et al., MICRO 2012]</vt:lpstr>
      <vt:lpstr>Improve upon CCWS?</vt:lpstr>
      <vt:lpstr>Programmability case study [MICRO 2013]</vt:lpstr>
      <vt:lpstr>Observations [Rogers et al., MICRO 2013]</vt:lpstr>
      <vt:lpstr>Footprint Prediction</vt:lpstr>
      <vt:lpstr>PowerPoint Presentation</vt:lpstr>
      <vt:lpstr>PowerPoint Presentation</vt:lpstr>
      <vt:lpstr>Memory Request Prioritization Buffer [Jia et al., HPCA 2014]</vt:lpstr>
      <vt:lpstr>Priority-Based Cache Allocation in Throughput Processors [Li et al., HPCA 2015]</vt:lpstr>
      <vt:lpstr>  Coordinated criticality-Aware Warp Acceleration (CAWA) [Lee et al., ISCA 2015]</vt:lpstr>
      <vt:lpstr>Other Memory System Performance  Considerations</vt:lpstr>
      <vt:lpstr>Research Direction 3: Coherent Memory for Accelerators</vt:lpstr>
      <vt:lpstr>Why GPU Coding Difficult?</vt:lpstr>
      <vt:lpstr>Manual CPU  GPU Data Movement</vt:lpstr>
      <vt:lpstr>Identifying data to move CPU  GPU</vt:lpstr>
      <vt:lpstr>Memory Model</vt:lpstr>
      <vt:lpstr>Caching</vt:lpstr>
      <vt:lpstr>CPU memory vs. GPU global memory</vt:lpstr>
      <vt:lpstr>Fusion / Integrated GPUs</vt:lpstr>
      <vt:lpstr>CPU Pointer not a GPU Pointer</vt:lpstr>
      <vt:lpstr>CPU  GPU Bandwidth</vt:lpstr>
      <vt:lpstr>CPU  GPU Latency</vt:lpstr>
      <vt:lpstr>GPU Memory Size</vt:lpstr>
      <vt:lpstr>Solution to all these sub-issues?</vt:lpstr>
      <vt:lpstr>Research Direction 4: Easier Programming with Synchronization</vt:lpstr>
      <vt:lpstr>Synchronization </vt:lpstr>
      <vt:lpstr>PowerPoint Presentation</vt:lpstr>
      <vt:lpstr>PowerPoint Presentation</vt:lpstr>
      <vt:lpstr>Transactional Memory</vt:lpstr>
      <vt:lpstr>Transactional Memory</vt:lpstr>
      <vt:lpstr>Are TM and GPUs Incompatible?</vt:lpstr>
      <vt:lpstr>Research Direction 5: GPU Power Efficiency</vt:lpstr>
      <vt:lpstr>GPU power</vt:lpstr>
      <vt:lpstr>Other Research Directions….</vt:lpstr>
      <vt:lpstr>Lack of I/O and System Support…</vt:lpstr>
      <vt:lpstr>Conclusions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Tala Abughazaleh</dc:creator>
  <cp:lastModifiedBy>Nael Abu-Ghazaleh</cp:lastModifiedBy>
  <cp:revision>4</cp:revision>
  <dcterms:created xsi:type="dcterms:W3CDTF">2015-11-16T16:08:40Z</dcterms:created>
  <dcterms:modified xsi:type="dcterms:W3CDTF">2019-11-25T21:35:48Z</dcterms:modified>
</cp:coreProperties>
</file>