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1" r:id="rId5"/>
  </p:sldMasterIdLst>
  <p:notesMasterIdLst>
    <p:notesMasterId r:id="rId32"/>
  </p:notesMasterIdLst>
  <p:sldIdLst>
    <p:sldId id="256" r:id="rId6"/>
    <p:sldId id="282" r:id="rId7"/>
    <p:sldId id="292" r:id="rId8"/>
    <p:sldId id="293" r:id="rId9"/>
    <p:sldId id="294" r:id="rId10"/>
    <p:sldId id="295" r:id="rId11"/>
    <p:sldId id="307" r:id="rId12"/>
    <p:sldId id="308" r:id="rId13"/>
    <p:sldId id="298" r:id="rId14"/>
    <p:sldId id="300" r:id="rId15"/>
    <p:sldId id="313" r:id="rId16"/>
    <p:sldId id="301" r:id="rId17"/>
    <p:sldId id="299" r:id="rId18"/>
    <p:sldId id="306" r:id="rId19"/>
    <p:sldId id="304" r:id="rId20"/>
    <p:sldId id="303" r:id="rId21"/>
    <p:sldId id="305" r:id="rId22"/>
    <p:sldId id="309" r:id="rId23"/>
    <p:sldId id="310" r:id="rId24"/>
    <p:sldId id="311" r:id="rId25"/>
    <p:sldId id="314" r:id="rId26"/>
    <p:sldId id="315" r:id="rId27"/>
    <p:sldId id="316" r:id="rId28"/>
    <p:sldId id="317" r:id="rId29"/>
    <p:sldId id="318" r:id="rId30"/>
    <p:sldId id="312" r:id="rId31"/>
  </p:sldIdLst>
  <p:sldSz cx="9144000" cy="6858000" type="screen4x3"/>
  <p:notesSz cx="7023100" cy="92694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83" autoAdjust="0"/>
  </p:normalViewPr>
  <p:slideViewPr>
    <p:cSldViewPr>
      <p:cViewPr varScale="1">
        <p:scale>
          <a:sx n="56" d="100"/>
          <a:sy n="56" d="100"/>
        </p:scale>
        <p:origin x="-272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1"/>
          <p:cNvSpPr>
            <a:spLocks noChangeArrowheads="1"/>
          </p:cNvSpPr>
          <p:nvPr/>
        </p:nvSpPr>
        <p:spPr bwMode="auto">
          <a:xfrm>
            <a:off x="0" y="0"/>
            <a:ext cx="7024688" cy="9271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9891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978275" y="8804275"/>
            <a:ext cx="3043238" cy="4635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3C8E0B34-5E88-4AA5-9F11-5388C0C72756}" type="slidenum">
              <a:rPr lang="en-US" sz="12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5325"/>
            <a:ext cx="4635500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1675" y="4403725"/>
            <a:ext cx="5619750" cy="4079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978275" y="8804275"/>
            <a:ext cx="3043238" cy="4635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3995B5AA-8EAF-4CB0-A2AB-6AA58EEE9184}" type="slidenum">
              <a:rPr lang="en-US" sz="12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5325"/>
            <a:ext cx="4635500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1675" y="4403725"/>
            <a:ext cx="5619750" cy="4079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Do we need to explain CUDA streams first? Possibly...</a:t>
            </a:r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7531" y="8804043"/>
            <a:ext cx="3043979" cy="463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383CDD-0148-4B18-AE6B-029774ABCD0A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7531" y="8804043"/>
            <a:ext cx="3043979" cy="463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383CDD-0148-4B18-AE6B-029774ABCD0A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978275" y="8804275"/>
            <a:ext cx="3043238" cy="4635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3C8E0B34-5E88-4AA5-9F11-5388C0C72756}" type="slidenum">
              <a:rPr lang="en-US" sz="12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22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5325"/>
            <a:ext cx="4635500" cy="3476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1675" y="4403725"/>
            <a:ext cx="5619750" cy="4079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6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6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1979613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91200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62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74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49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923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4613"/>
            <a:ext cx="7923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0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15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68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4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663" y="1905000"/>
            <a:ext cx="41306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05000"/>
            <a:ext cx="413226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6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50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37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1166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9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2530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75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5450"/>
            <a:ext cx="2114550" cy="6127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25450"/>
            <a:ext cx="6191250" cy="6127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6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87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4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6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1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936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677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304800" y="228600"/>
            <a:ext cx="1588" cy="6400800"/>
          </a:xfrm>
          <a:prstGeom prst="line">
            <a:avLst/>
          </a:prstGeom>
          <a:noFill/>
          <a:ln w="3816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381000" y="228600"/>
            <a:ext cx="1588" cy="6400800"/>
          </a:xfrm>
          <a:prstGeom prst="line">
            <a:avLst/>
          </a:prstGeom>
          <a:noFill/>
          <a:ln w="3816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9232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9232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5pPr>
      <a:lvl6pPr marL="15367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19939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24511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29083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25450"/>
            <a:ext cx="670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7663" y="1905000"/>
            <a:ext cx="84153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81000" y="1600200"/>
            <a:ext cx="8382000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31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6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21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›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428750"/>
            <a:ext cx="8153400" cy="2859088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CS/EE 217</a:t>
            </a:r>
            <a:br>
              <a:rPr lang="en-US" dirty="0" smtClean="0"/>
            </a:br>
            <a:r>
              <a:rPr lang="en-US" dirty="0" smtClean="0"/>
              <a:t>GPU Architecture and Parallel Programming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10: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Data Transfer and CUDA Streams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Multi-Stream Host Code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303213" y="1295400"/>
            <a:ext cx="819452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cudaStream_t</a:t>
            </a:r>
            <a:r>
              <a:rPr lang="en-US" dirty="0">
                <a:solidFill>
                  <a:schemeClr val="tx1"/>
                </a:solidFill>
              </a:rPr>
              <a:t>	stream0, stream1;</a:t>
            </a:r>
          </a:p>
          <a:p>
            <a:r>
              <a:rPr lang="en-US" dirty="0" err="1">
                <a:solidFill>
                  <a:schemeClr val="tx1"/>
                </a:solidFill>
              </a:rPr>
              <a:t>cudaStreamCreate</a:t>
            </a:r>
            <a:r>
              <a:rPr lang="en-US" dirty="0">
                <a:solidFill>
                  <a:schemeClr val="tx1"/>
                </a:solidFill>
              </a:rPr>
              <a:t>( &amp;stream0);</a:t>
            </a:r>
          </a:p>
          <a:p>
            <a:r>
              <a:rPr lang="en-US" dirty="0" err="1">
                <a:solidFill>
                  <a:schemeClr val="tx1"/>
                </a:solidFill>
              </a:rPr>
              <a:t>cudaStreamCreate</a:t>
            </a:r>
            <a:r>
              <a:rPr lang="en-US" dirty="0">
                <a:solidFill>
                  <a:schemeClr val="tx1"/>
                </a:solidFill>
              </a:rPr>
              <a:t>( &amp;stream1)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float *d_A0, *d_B0, *d_C0;	// device memory for stream 0</a:t>
            </a:r>
          </a:p>
          <a:p>
            <a:r>
              <a:rPr lang="en-US" dirty="0">
                <a:solidFill>
                  <a:schemeClr val="tx1"/>
                </a:solidFill>
              </a:rPr>
              <a:t>float *d_A1, *d_B1, *d_C1;  // device memory for stream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// </a:t>
            </a:r>
            <a:r>
              <a:rPr lang="en-US" dirty="0" err="1">
                <a:solidFill>
                  <a:schemeClr val="tx1"/>
                </a:solidFill>
              </a:rPr>
              <a:t>cudaMalloc</a:t>
            </a:r>
            <a:r>
              <a:rPr lang="en-US" dirty="0">
                <a:solidFill>
                  <a:schemeClr val="tx1"/>
                </a:solidFill>
              </a:rPr>
              <a:t> for d_A0, d_B0, d_C0, d_A1, d_B1, d_C1 go </a:t>
            </a:r>
            <a:r>
              <a:rPr lang="en-US" dirty="0" smtClean="0">
                <a:solidFill>
                  <a:schemeClr val="tx1"/>
                </a:solidFill>
              </a:rPr>
              <a:t>here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8288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=0;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&lt;n;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+=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*2) {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(d_A0, </a:t>
            </a:r>
            <a:r>
              <a:rPr lang="en-US" dirty="0" err="1">
                <a:solidFill>
                  <a:schemeClr val="tx1"/>
                </a:solidFill>
              </a:rPr>
              <a:t>h_A+i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(d_B0, </a:t>
            </a:r>
            <a:r>
              <a:rPr lang="en-US" dirty="0" err="1">
                <a:solidFill>
                  <a:schemeClr val="tx1"/>
                </a:solidFill>
              </a:rPr>
              <a:t>h_B+i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&gt;&gt;&gt; (…);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(d_C0, </a:t>
            </a:r>
            <a:r>
              <a:rPr lang="en-US" dirty="0" err="1">
                <a:solidFill>
                  <a:schemeClr val="tx1"/>
                </a:solidFill>
              </a:rPr>
              <a:t>h_C+I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620413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Multi-Stream Host Code</a:t>
            </a:r>
            <a:br>
              <a:rPr lang="en-US" smtClean="0"/>
            </a:br>
            <a:r>
              <a:rPr lang="en-US" smtClean="0"/>
              <a:t>(Cont.)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03213" y="1295400"/>
            <a:ext cx="89931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=0;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&lt;n;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+=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*2) {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(d_A0, </a:t>
            </a:r>
            <a:r>
              <a:rPr lang="en-US" dirty="0" err="1">
                <a:solidFill>
                  <a:schemeClr val="tx1"/>
                </a:solidFill>
              </a:rPr>
              <a:t>h_A+i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(d_B0, </a:t>
            </a:r>
            <a:r>
              <a:rPr lang="en-US" dirty="0" err="1">
                <a:solidFill>
                  <a:schemeClr val="tx1"/>
                </a:solidFill>
              </a:rPr>
              <a:t>h_B+i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 smtClean="0">
                <a:solidFill>
                  <a:srgbClr val="FF0000"/>
                </a:solidFill>
              </a:rPr>
              <a:t>stream0</a:t>
            </a:r>
            <a:r>
              <a:rPr lang="en-US" dirty="0" smtClean="0">
                <a:solidFill>
                  <a:schemeClr val="tx1"/>
                </a:solidFill>
              </a:rPr>
              <a:t>&gt;&gt;&gt;(</a:t>
            </a:r>
            <a:r>
              <a:rPr lang="en-US" dirty="0">
                <a:solidFill>
                  <a:schemeClr val="tx1"/>
                </a:solidFill>
              </a:rPr>
              <a:t>d_A0, d_B0,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(d_C0, </a:t>
            </a:r>
            <a:r>
              <a:rPr lang="en-US" dirty="0" err="1">
                <a:solidFill>
                  <a:schemeClr val="tx1"/>
                </a:solidFill>
              </a:rPr>
              <a:t>h_C+I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(d_A1, </a:t>
            </a:r>
            <a:r>
              <a:rPr lang="en-US" dirty="0" err="1">
                <a:solidFill>
                  <a:schemeClr val="tx1"/>
                </a:solidFill>
              </a:rPr>
              <a:t>h_A+i+SegSize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(d_B1, </a:t>
            </a:r>
            <a:r>
              <a:rPr lang="en-US" dirty="0" err="1">
                <a:solidFill>
                  <a:schemeClr val="tx1"/>
                </a:solidFill>
              </a:rPr>
              <a:t>h_B+i+SegSize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&gt;&gt;&gt;(d_A1, d_B1,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(d_C1, </a:t>
            </a:r>
            <a:r>
              <a:rPr lang="en-US" dirty="0" err="1">
                <a:solidFill>
                  <a:schemeClr val="tx1"/>
                </a:solidFill>
              </a:rPr>
              <a:t>h_C+i+SegSize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96938" y="76200"/>
            <a:ext cx="7923212" cy="1141413"/>
          </a:xfrm>
        </p:spPr>
        <p:txBody>
          <a:bodyPr/>
          <a:lstStyle/>
          <a:p>
            <a:r>
              <a:rPr lang="en-US" smtClean="0"/>
              <a:t>A View Closer to Reality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286000" y="3424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A.1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286000" y="3800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B.1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286000" y="4181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C.1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2286000" y="4562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A.2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2286000" y="4943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B.2</a:t>
            </a:r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4876800" y="3429000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1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4876800" y="3805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2</a:t>
            </a:r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4876800" y="4186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4876800" y="4567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4876800" y="4948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2944813" y="6002338"/>
            <a:ext cx="1101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>
                <a:solidFill>
                  <a:schemeClr val="tx1"/>
                </a:solidFill>
              </a:rPr>
              <a:t>Stream 0</a:t>
            </a:r>
          </a:p>
        </p:txBody>
      </p:sp>
      <p:sp>
        <p:nvSpPr>
          <p:cNvPr id="14350" name="TextBox 15"/>
          <p:cNvSpPr txBox="1">
            <a:spLocks noChangeArrowheads="1"/>
          </p:cNvSpPr>
          <p:nvPr/>
        </p:nvSpPr>
        <p:spPr bwMode="auto">
          <a:xfrm>
            <a:off x="4756150" y="6002338"/>
            <a:ext cx="1011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2057400" y="1828800"/>
            <a:ext cx="1847850" cy="3968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Copy </a:t>
            </a:r>
          </a:p>
          <a:p>
            <a:pPr algn="ctr" eaLnBrk="0" hangingPunct="0"/>
            <a:r>
              <a:rPr lang="en-US">
                <a:solidFill>
                  <a:schemeClr val="tx1"/>
                </a:solidFill>
              </a:rPr>
              <a:t>Engine</a:t>
            </a:r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2286000" y="1143000"/>
            <a:ext cx="7239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UP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3009900" y="1143000"/>
            <a:ext cx="7239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Down</a:t>
            </a:r>
          </a:p>
        </p:txBody>
      </p:sp>
      <p:sp>
        <p:nvSpPr>
          <p:cNvPr id="14354" name="Up Arrow 19"/>
          <p:cNvSpPr>
            <a:spLocks noChangeArrowheads="1"/>
          </p:cNvSpPr>
          <p:nvPr/>
        </p:nvSpPr>
        <p:spPr bwMode="auto">
          <a:xfrm>
            <a:off x="2894013" y="2649538"/>
            <a:ext cx="357187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4724400" y="1827213"/>
            <a:ext cx="1758950" cy="397033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Kernel Engine</a:t>
            </a:r>
          </a:p>
        </p:txBody>
      </p:sp>
      <p:sp>
        <p:nvSpPr>
          <p:cNvPr id="14356" name="Up Arrow 21"/>
          <p:cNvSpPr>
            <a:spLocks noChangeArrowheads="1"/>
          </p:cNvSpPr>
          <p:nvPr/>
        </p:nvSpPr>
        <p:spPr bwMode="auto">
          <a:xfrm>
            <a:off x="5429250" y="2649538"/>
            <a:ext cx="357188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7" name="Up Arrow 24"/>
          <p:cNvSpPr>
            <a:spLocks noChangeArrowheads="1"/>
          </p:cNvSpPr>
          <p:nvPr/>
        </p:nvSpPr>
        <p:spPr bwMode="auto">
          <a:xfrm>
            <a:off x="2970213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8" name="Up Arrow 25"/>
          <p:cNvSpPr>
            <a:spLocks noChangeArrowheads="1"/>
          </p:cNvSpPr>
          <p:nvPr/>
        </p:nvSpPr>
        <p:spPr bwMode="auto">
          <a:xfrm>
            <a:off x="5480050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9" name="Up Arrow 26"/>
          <p:cNvSpPr>
            <a:spLocks noChangeArrowheads="1"/>
          </p:cNvSpPr>
          <p:nvPr/>
        </p:nvSpPr>
        <p:spPr bwMode="auto">
          <a:xfrm rot="2475889">
            <a:off x="3727450" y="5734050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60" name="Up Arrow 27"/>
          <p:cNvSpPr>
            <a:spLocks noChangeArrowheads="1"/>
          </p:cNvSpPr>
          <p:nvPr/>
        </p:nvSpPr>
        <p:spPr bwMode="auto">
          <a:xfrm rot="-2231545">
            <a:off x="4679950" y="5765800"/>
            <a:ext cx="357188" cy="619125"/>
          </a:xfrm>
          <a:prstGeom prst="upArrow">
            <a:avLst>
              <a:gd name="adj1" fmla="val 50000"/>
              <a:gd name="adj2" fmla="val 5002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61" name="TextBox 28"/>
          <p:cNvSpPr txBox="1">
            <a:spLocks noChangeArrowheads="1"/>
          </p:cNvSpPr>
          <p:nvPr/>
        </p:nvSpPr>
        <p:spPr bwMode="auto">
          <a:xfrm>
            <a:off x="2289175" y="6326188"/>
            <a:ext cx="4194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Operations (Kernels, MemCpys)</a:t>
            </a:r>
          </a:p>
        </p:txBody>
      </p:sp>
      <p:cxnSp>
        <p:nvCxnSpPr>
          <p:cNvPr id="14362" name="Straight Arrow Connector 3"/>
          <p:cNvCxnSpPr>
            <a:cxnSpLocks noChangeShapeType="1"/>
            <a:stCxn id="14341" idx="3"/>
          </p:cNvCxnSpPr>
          <p:nvPr/>
        </p:nvCxnSpPr>
        <p:spPr bwMode="auto">
          <a:xfrm flipV="1">
            <a:off x="3733800" y="3695700"/>
            <a:ext cx="1143000" cy="676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3" name="Straight Arrow Connector 32"/>
          <p:cNvCxnSpPr>
            <a:cxnSpLocks noChangeShapeType="1"/>
            <a:endCxn id="14339" idx="3"/>
          </p:cNvCxnSpPr>
          <p:nvPr/>
        </p:nvCxnSpPr>
        <p:spPr bwMode="auto">
          <a:xfrm flipH="1">
            <a:off x="3733800" y="3505200"/>
            <a:ext cx="1143000" cy="109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4" name="Straight Arrow Connector 35"/>
          <p:cNvCxnSpPr>
            <a:cxnSpLocks noChangeShapeType="1"/>
            <a:stCxn id="14344" idx="1"/>
            <a:endCxn id="14340" idx="3"/>
          </p:cNvCxnSpPr>
          <p:nvPr/>
        </p:nvCxnSpPr>
        <p:spPr bwMode="auto">
          <a:xfrm flipH="1">
            <a:off x="3733800" y="3619500"/>
            <a:ext cx="1143000" cy="371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5" name="Rectangle 38"/>
          <p:cNvSpPr>
            <a:spLocks noChangeArrowheads="1"/>
          </p:cNvSpPr>
          <p:nvPr/>
        </p:nvSpPr>
        <p:spPr bwMode="auto">
          <a:xfrm>
            <a:off x="2289175" y="5324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C.2</a:t>
            </a:r>
          </a:p>
        </p:txBody>
      </p:sp>
      <p:cxnSp>
        <p:nvCxnSpPr>
          <p:cNvPr id="14366" name="Straight Arrow Connector 40"/>
          <p:cNvCxnSpPr>
            <a:cxnSpLocks noChangeShapeType="1"/>
            <a:stCxn id="14345" idx="1"/>
            <a:endCxn id="14342" idx="3"/>
          </p:cNvCxnSpPr>
          <p:nvPr/>
        </p:nvCxnSpPr>
        <p:spPr bwMode="auto">
          <a:xfrm flipH="1">
            <a:off x="3733800" y="3995738"/>
            <a:ext cx="1143000" cy="757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7" name="Straight Arrow Connector 42"/>
          <p:cNvCxnSpPr>
            <a:cxnSpLocks noChangeShapeType="1"/>
            <a:stCxn id="14345" idx="1"/>
            <a:endCxn id="14343" idx="3"/>
          </p:cNvCxnSpPr>
          <p:nvPr/>
        </p:nvCxnSpPr>
        <p:spPr bwMode="auto">
          <a:xfrm flipH="1">
            <a:off x="3733800" y="3995738"/>
            <a:ext cx="1143000" cy="1138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8" name="Straight Arrow Connector 44"/>
          <p:cNvCxnSpPr>
            <a:cxnSpLocks noChangeShapeType="1"/>
            <a:stCxn id="14365" idx="3"/>
          </p:cNvCxnSpPr>
          <p:nvPr/>
        </p:nvCxnSpPr>
        <p:spPr bwMode="auto">
          <a:xfrm flipV="1">
            <a:off x="3736975" y="4114800"/>
            <a:ext cx="1139825" cy="1400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 quite the overlap we want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923213" cy="4799012"/>
          </a:xfrm>
        </p:spPr>
        <p:txBody>
          <a:bodyPr/>
          <a:lstStyle/>
          <a:p>
            <a:r>
              <a:rPr lang="en-US" smtClean="0"/>
              <a:t>C.1 blocks A.2 and B.2 in the copy engine queue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798513" y="29718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A.1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870076" y="297973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B.1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5254626" y="29972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C.1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5256213" y="3997325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dirty="0"/>
              <a:t>Trans A.2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3008313" y="29718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C.1 = A.1 + B.1</a:t>
            </a:r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6399213" y="3997325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B.2</a:t>
            </a:r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7502525" y="3997325"/>
            <a:ext cx="1336675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C.2 = A.2 + B.2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Better Multi-Stream Host Code</a:t>
            </a:r>
            <a:br>
              <a:rPr lang="en-US" smtClean="0"/>
            </a:br>
            <a:r>
              <a:rPr lang="en-US" smtClean="0"/>
              <a:t>(Cont.)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03213" y="1295400"/>
            <a:ext cx="90709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=0;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&lt;n;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+=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*2) {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(d_A0, </a:t>
            </a:r>
            <a:r>
              <a:rPr lang="en-US" dirty="0" err="1">
                <a:solidFill>
                  <a:schemeClr val="tx1"/>
                </a:solidFill>
              </a:rPr>
              <a:t>h_A+i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(d_B0, </a:t>
            </a:r>
            <a:r>
              <a:rPr lang="en-US" dirty="0" err="1">
                <a:solidFill>
                  <a:schemeClr val="tx1"/>
                </a:solidFill>
              </a:rPr>
              <a:t>h_B+i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(d_A1, </a:t>
            </a:r>
            <a:r>
              <a:rPr lang="en-US" dirty="0" err="1">
                <a:solidFill>
                  <a:schemeClr val="tx1"/>
                </a:solidFill>
              </a:rPr>
              <a:t>h_A+i+SegSize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(d_B1, </a:t>
            </a:r>
            <a:r>
              <a:rPr lang="en-US" dirty="0" err="1">
                <a:solidFill>
                  <a:schemeClr val="tx1"/>
                </a:solidFill>
              </a:rPr>
              <a:t>h_B+i+SegSize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 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 smtClean="0">
                <a:solidFill>
                  <a:srgbClr val="FF0000"/>
                </a:solidFill>
              </a:rPr>
              <a:t>stream0</a:t>
            </a:r>
            <a:r>
              <a:rPr lang="en-US" dirty="0" smtClean="0">
                <a:solidFill>
                  <a:schemeClr val="tx1"/>
                </a:solidFill>
              </a:rPr>
              <a:t>&gt;&gt;&gt;(</a:t>
            </a:r>
            <a:r>
              <a:rPr lang="en-US" dirty="0">
                <a:solidFill>
                  <a:schemeClr val="tx1"/>
                </a:solidFill>
              </a:rPr>
              <a:t>d_A0, d_B0,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vecAdd</a:t>
            </a:r>
            <a:r>
              <a:rPr lang="en-US" dirty="0">
                <a:solidFill>
                  <a:schemeClr val="tx1"/>
                </a:solidFill>
              </a:rPr>
              <a:t>&lt;&lt;&lt;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/256, 256, 0,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&gt;&gt;&gt;(d_A1, d_B1, …);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(d_C0, </a:t>
            </a:r>
            <a:r>
              <a:rPr lang="en-US" dirty="0" err="1">
                <a:solidFill>
                  <a:schemeClr val="tx1"/>
                </a:solidFill>
              </a:rPr>
              <a:t>h_C+I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stream0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cudaMemCpyAsync</a:t>
            </a:r>
            <a:r>
              <a:rPr lang="en-US" dirty="0">
                <a:solidFill>
                  <a:schemeClr val="tx1"/>
                </a:solidFill>
              </a:rPr>
              <a:t>(d_C1, </a:t>
            </a:r>
            <a:r>
              <a:rPr lang="en-US" dirty="0" err="1">
                <a:solidFill>
                  <a:schemeClr val="tx1"/>
                </a:solidFill>
              </a:rPr>
              <a:t>h_C+i+SegSize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chemeClr val="tx1"/>
                </a:solidFill>
              </a:rPr>
              <a:t>					</a:t>
            </a:r>
            <a:r>
              <a:rPr lang="en-US" dirty="0" err="1">
                <a:solidFill>
                  <a:schemeClr val="tx1"/>
                </a:solidFill>
              </a:rPr>
              <a:t>SegSize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sizeof</a:t>
            </a:r>
            <a:r>
              <a:rPr lang="en-US" dirty="0">
                <a:solidFill>
                  <a:schemeClr val="tx1"/>
                </a:solidFill>
              </a:rPr>
              <a:t>(float),.., </a:t>
            </a:r>
            <a:r>
              <a:rPr lang="en-US" dirty="0">
                <a:solidFill>
                  <a:srgbClr val="FF0000"/>
                </a:solidFill>
              </a:rPr>
              <a:t>stream1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96938" y="76200"/>
            <a:ext cx="7923212" cy="1141413"/>
          </a:xfrm>
        </p:spPr>
        <p:txBody>
          <a:bodyPr/>
          <a:lstStyle/>
          <a:p>
            <a:r>
              <a:rPr lang="en-US" smtClean="0"/>
              <a:t>A View Closer to Reality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286000" y="3424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A.1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2286000" y="3800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B.1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2286000" y="4181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A.2</a:t>
            </a: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2286000" y="4562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B.2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2286000" y="4943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C.1</a:t>
            </a:r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4876800" y="3429000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1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4876800" y="3805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2</a:t>
            </a:r>
          </a:p>
        </p:txBody>
      </p:sp>
      <p:sp>
        <p:nvSpPr>
          <p:cNvPr id="17418" name="Rectangle 11"/>
          <p:cNvSpPr>
            <a:spLocks noChangeArrowheads="1"/>
          </p:cNvSpPr>
          <p:nvPr/>
        </p:nvSpPr>
        <p:spPr bwMode="auto">
          <a:xfrm>
            <a:off x="4876800" y="4186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4876800" y="4567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4876800" y="4948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21" name="TextBox 14"/>
          <p:cNvSpPr txBox="1">
            <a:spLocks noChangeArrowheads="1"/>
          </p:cNvSpPr>
          <p:nvPr/>
        </p:nvSpPr>
        <p:spPr bwMode="auto">
          <a:xfrm>
            <a:off x="2944813" y="6002338"/>
            <a:ext cx="1101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>
                <a:solidFill>
                  <a:schemeClr val="tx1"/>
                </a:solidFill>
              </a:rPr>
              <a:t>Stream 0</a:t>
            </a:r>
          </a:p>
        </p:txBody>
      </p:sp>
      <p:sp>
        <p:nvSpPr>
          <p:cNvPr id="17422" name="TextBox 15"/>
          <p:cNvSpPr txBox="1">
            <a:spLocks noChangeArrowheads="1"/>
          </p:cNvSpPr>
          <p:nvPr/>
        </p:nvSpPr>
        <p:spPr bwMode="auto">
          <a:xfrm>
            <a:off x="4756150" y="6002338"/>
            <a:ext cx="1011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7423" name="Rectangle 16"/>
          <p:cNvSpPr>
            <a:spLocks noChangeArrowheads="1"/>
          </p:cNvSpPr>
          <p:nvPr/>
        </p:nvSpPr>
        <p:spPr bwMode="auto">
          <a:xfrm>
            <a:off x="2057400" y="1828800"/>
            <a:ext cx="1847850" cy="3968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Copy </a:t>
            </a:r>
          </a:p>
          <a:p>
            <a:pPr algn="ctr" eaLnBrk="0" hangingPunct="0"/>
            <a:r>
              <a:rPr lang="en-US">
                <a:solidFill>
                  <a:schemeClr val="tx1"/>
                </a:solidFill>
              </a:rPr>
              <a:t>Engine</a:t>
            </a:r>
          </a:p>
        </p:txBody>
      </p:sp>
      <p:sp>
        <p:nvSpPr>
          <p:cNvPr id="17424" name="Rectangle 17"/>
          <p:cNvSpPr>
            <a:spLocks noChangeArrowheads="1"/>
          </p:cNvSpPr>
          <p:nvPr/>
        </p:nvSpPr>
        <p:spPr bwMode="auto">
          <a:xfrm>
            <a:off x="2286000" y="1143000"/>
            <a:ext cx="7239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UP</a:t>
            </a:r>
          </a:p>
        </p:txBody>
      </p:sp>
      <p:sp>
        <p:nvSpPr>
          <p:cNvPr id="17425" name="Rectangle 18"/>
          <p:cNvSpPr>
            <a:spLocks noChangeArrowheads="1"/>
          </p:cNvSpPr>
          <p:nvPr/>
        </p:nvSpPr>
        <p:spPr bwMode="auto">
          <a:xfrm>
            <a:off x="3009900" y="1143000"/>
            <a:ext cx="7239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PCI Down</a:t>
            </a:r>
          </a:p>
        </p:txBody>
      </p:sp>
      <p:sp>
        <p:nvSpPr>
          <p:cNvPr id="17426" name="Up Arrow 19"/>
          <p:cNvSpPr>
            <a:spLocks noChangeArrowheads="1"/>
          </p:cNvSpPr>
          <p:nvPr/>
        </p:nvSpPr>
        <p:spPr bwMode="auto">
          <a:xfrm>
            <a:off x="2894013" y="2649538"/>
            <a:ext cx="357187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27" name="Rectangle 20"/>
          <p:cNvSpPr>
            <a:spLocks noChangeArrowheads="1"/>
          </p:cNvSpPr>
          <p:nvPr/>
        </p:nvSpPr>
        <p:spPr bwMode="auto">
          <a:xfrm>
            <a:off x="4724400" y="1827213"/>
            <a:ext cx="1758950" cy="397033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Kernel Engine</a:t>
            </a:r>
          </a:p>
        </p:txBody>
      </p:sp>
      <p:sp>
        <p:nvSpPr>
          <p:cNvPr id="17428" name="Up Arrow 21"/>
          <p:cNvSpPr>
            <a:spLocks noChangeArrowheads="1"/>
          </p:cNvSpPr>
          <p:nvPr/>
        </p:nvSpPr>
        <p:spPr bwMode="auto">
          <a:xfrm>
            <a:off x="5429250" y="2649538"/>
            <a:ext cx="357188" cy="528637"/>
          </a:xfrm>
          <a:prstGeom prst="upArrow">
            <a:avLst>
              <a:gd name="adj1" fmla="val 50000"/>
              <a:gd name="adj2" fmla="val 4990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29" name="Up Arrow 24"/>
          <p:cNvSpPr>
            <a:spLocks noChangeArrowheads="1"/>
          </p:cNvSpPr>
          <p:nvPr/>
        </p:nvSpPr>
        <p:spPr bwMode="auto">
          <a:xfrm>
            <a:off x="2970213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0" name="Up Arrow 25"/>
          <p:cNvSpPr>
            <a:spLocks noChangeArrowheads="1"/>
          </p:cNvSpPr>
          <p:nvPr/>
        </p:nvSpPr>
        <p:spPr bwMode="auto">
          <a:xfrm>
            <a:off x="5480050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1" name="Up Arrow 26"/>
          <p:cNvSpPr>
            <a:spLocks noChangeArrowheads="1"/>
          </p:cNvSpPr>
          <p:nvPr/>
        </p:nvSpPr>
        <p:spPr bwMode="auto">
          <a:xfrm rot="2475889">
            <a:off x="3727450" y="5734050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2" name="Up Arrow 27"/>
          <p:cNvSpPr>
            <a:spLocks noChangeArrowheads="1"/>
          </p:cNvSpPr>
          <p:nvPr/>
        </p:nvSpPr>
        <p:spPr bwMode="auto">
          <a:xfrm rot="-2231545">
            <a:off x="4679950" y="5765800"/>
            <a:ext cx="357188" cy="619125"/>
          </a:xfrm>
          <a:prstGeom prst="upArrow">
            <a:avLst>
              <a:gd name="adj1" fmla="val 50000"/>
              <a:gd name="adj2" fmla="val 5002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433" name="TextBox 28"/>
          <p:cNvSpPr txBox="1">
            <a:spLocks noChangeArrowheads="1"/>
          </p:cNvSpPr>
          <p:nvPr/>
        </p:nvSpPr>
        <p:spPr bwMode="auto">
          <a:xfrm>
            <a:off x="2289175" y="6326188"/>
            <a:ext cx="4194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Operations (Kernels, MemCpys)</a:t>
            </a:r>
          </a:p>
        </p:txBody>
      </p:sp>
      <p:cxnSp>
        <p:nvCxnSpPr>
          <p:cNvPr id="17434" name="Straight Arrow Connector 3"/>
          <p:cNvCxnSpPr>
            <a:cxnSpLocks noChangeShapeType="1"/>
            <a:stCxn id="17415" idx="3"/>
          </p:cNvCxnSpPr>
          <p:nvPr/>
        </p:nvCxnSpPr>
        <p:spPr bwMode="auto">
          <a:xfrm flipV="1">
            <a:off x="3733800" y="3695700"/>
            <a:ext cx="1143000" cy="1438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5" name="Straight Arrow Connector 32"/>
          <p:cNvCxnSpPr>
            <a:cxnSpLocks noChangeShapeType="1"/>
            <a:endCxn id="17411" idx="3"/>
          </p:cNvCxnSpPr>
          <p:nvPr/>
        </p:nvCxnSpPr>
        <p:spPr bwMode="auto">
          <a:xfrm flipH="1">
            <a:off x="3733800" y="3505200"/>
            <a:ext cx="1143000" cy="109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6" name="Straight Arrow Connector 35"/>
          <p:cNvCxnSpPr>
            <a:cxnSpLocks noChangeShapeType="1"/>
            <a:stCxn id="17416" idx="1"/>
            <a:endCxn id="17412" idx="3"/>
          </p:cNvCxnSpPr>
          <p:nvPr/>
        </p:nvCxnSpPr>
        <p:spPr bwMode="auto">
          <a:xfrm flipH="1">
            <a:off x="3733800" y="3619500"/>
            <a:ext cx="1143000" cy="371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7" name="Rectangle 38"/>
          <p:cNvSpPr>
            <a:spLocks noChangeArrowheads="1"/>
          </p:cNvSpPr>
          <p:nvPr/>
        </p:nvSpPr>
        <p:spPr bwMode="auto">
          <a:xfrm>
            <a:off x="2289175" y="5324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C.2</a:t>
            </a:r>
          </a:p>
        </p:txBody>
      </p:sp>
      <p:cxnSp>
        <p:nvCxnSpPr>
          <p:cNvPr id="17438" name="Straight Arrow Connector 40"/>
          <p:cNvCxnSpPr>
            <a:cxnSpLocks noChangeShapeType="1"/>
            <a:stCxn id="17417" idx="1"/>
          </p:cNvCxnSpPr>
          <p:nvPr/>
        </p:nvCxnSpPr>
        <p:spPr bwMode="auto">
          <a:xfrm flipH="1">
            <a:off x="3736975" y="3995738"/>
            <a:ext cx="1139825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9" name="Straight Arrow Connector 42"/>
          <p:cNvCxnSpPr>
            <a:cxnSpLocks noChangeShapeType="1"/>
            <a:stCxn id="17417" idx="1"/>
            <a:endCxn id="17414" idx="3"/>
          </p:cNvCxnSpPr>
          <p:nvPr/>
        </p:nvCxnSpPr>
        <p:spPr bwMode="auto">
          <a:xfrm flipH="1">
            <a:off x="3733800" y="3995738"/>
            <a:ext cx="1143000" cy="757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0" name="Straight Arrow Connector 44"/>
          <p:cNvCxnSpPr>
            <a:cxnSpLocks noChangeShapeType="1"/>
            <a:stCxn id="17437" idx="3"/>
          </p:cNvCxnSpPr>
          <p:nvPr/>
        </p:nvCxnSpPr>
        <p:spPr bwMode="auto">
          <a:xfrm flipV="1">
            <a:off x="3736975" y="4114800"/>
            <a:ext cx="1139825" cy="1400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Overlapped (Pipelined) Timing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195388"/>
            <a:ext cx="7923213" cy="4799012"/>
          </a:xfrm>
        </p:spPr>
        <p:txBody>
          <a:bodyPr/>
          <a:lstStyle/>
          <a:p>
            <a:r>
              <a:rPr lang="en-US" smtClean="0"/>
              <a:t>Divide large vectors into segments</a:t>
            </a:r>
          </a:p>
          <a:p>
            <a:r>
              <a:rPr lang="en-US" smtClean="0"/>
              <a:t>Overlap transfer and compute of adjacent segments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8100" y="29718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A.1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109663" y="297973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B.1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4494213" y="29972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C.1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2247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A.2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2247900" y="29718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C.1 = A.1 + B.1</a:t>
            </a: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3390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B.2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4494213" y="40005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C.2 = A.2 + B.2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4494213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A.3</a:t>
            </a:r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5616575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B.3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67437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C.2</a:t>
            </a:r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6743700" y="49911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C.3 = A.3 + B.3</a:t>
            </a: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6743700" y="599598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A.4</a:t>
            </a:r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7840663" y="600075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B.4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4424363" y="2743200"/>
            <a:ext cx="2203450" cy="3505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6743700" y="4000500"/>
            <a:ext cx="2193925" cy="28575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multiple real queues for each engine</a:t>
            </a:r>
          </a:p>
          <a:p>
            <a:r>
              <a:rPr lang="en-US" dirty="0" smtClean="0"/>
              <a:t>Allow much more concurrency by allowing some streams to make progress for an engine while others are blocked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0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itle 1"/>
          <p:cNvSpPr>
            <a:spLocks noGrp="1"/>
          </p:cNvSpPr>
          <p:nvPr>
            <p:ph type="title"/>
          </p:nvPr>
        </p:nvSpPr>
        <p:spPr>
          <a:xfrm>
            <a:off x="464344" y="261408"/>
            <a:ext cx="7670271" cy="656584"/>
          </a:xfrm>
        </p:spPr>
        <p:txBody>
          <a:bodyPr/>
          <a:lstStyle/>
          <a:p>
            <a:pPr eaLnBrk="1" hangingPunct="1"/>
            <a:r>
              <a:rPr lang="en-US" dirty="0" smtClean="0"/>
              <a:t>Fermi (and older) Concurrency</a:t>
            </a:r>
          </a:p>
        </p:txBody>
      </p:sp>
      <p:sp>
        <p:nvSpPr>
          <p:cNvPr id="35846" name="Content Placeholder 2"/>
          <p:cNvSpPr>
            <a:spLocks noGrp="1"/>
          </p:cNvSpPr>
          <p:nvPr>
            <p:ph idx="1"/>
          </p:nvPr>
        </p:nvSpPr>
        <p:spPr>
          <a:xfrm>
            <a:off x="750094" y="4648200"/>
            <a:ext cx="7631907" cy="1930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73B900"/>
                </a:solidFill>
              </a:rPr>
              <a:t>Fermi allows 16-way concurrency</a:t>
            </a:r>
          </a:p>
          <a:p>
            <a:pPr lvl="1"/>
            <a:r>
              <a:rPr lang="en-US" sz="1800" smtClean="0"/>
              <a:t>Up to 16 grids can run at once</a:t>
            </a:r>
          </a:p>
          <a:p>
            <a:pPr lvl="1"/>
            <a:r>
              <a:rPr lang="en-US" sz="1800" smtClean="0"/>
              <a:t>But CUDA streams multiplex into a single queue</a:t>
            </a:r>
          </a:p>
          <a:p>
            <a:pPr lvl="1"/>
            <a:r>
              <a:rPr lang="en-US" sz="1800" smtClean="0"/>
              <a:t>Overlap only at stream edges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571986" y="1630890"/>
            <a:ext cx="1810014" cy="2523068"/>
            <a:chOff x="6324600" y="1581150"/>
            <a:chExt cx="1810014" cy="1892301"/>
          </a:xfrm>
        </p:grpSpPr>
        <p:sp>
          <p:nvSpPr>
            <p:cNvPr id="6" name="Rounded Rectangle 5"/>
            <p:cNvSpPr/>
            <p:nvPr/>
          </p:nvSpPr>
          <p:spPr>
            <a:xfrm>
              <a:off x="6324600" y="2296607"/>
              <a:ext cx="1796785" cy="47744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73B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r>
                <a:rPr lang="en-US" sz="1400" smtClean="0"/>
                <a:t>P -- Q -- R</a:t>
              </a:r>
              <a:endParaRPr lang="en-US" sz="140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324600" y="1581150"/>
              <a:ext cx="1796785" cy="477442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73B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r>
                <a:rPr lang="en-US" sz="1400" smtClean="0"/>
                <a:t>A -- B -- C</a:t>
              </a:r>
              <a:endParaRPr lang="en-US" sz="14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337829" y="2996010"/>
              <a:ext cx="1796785" cy="47744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73B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76197" tIns="38098" rIns="76197" bIns="38098" anchor="ctr"/>
            <a:lstStyle/>
            <a:p>
              <a:pPr algn="ctr">
                <a:defRPr/>
              </a:pPr>
              <a:r>
                <a:rPr lang="en-US" sz="1400" smtClean="0"/>
                <a:t>X -- Y</a:t>
              </a:r>
              <a:r>
                <a:rPr lang="en-US" sz="1400"/>
                <a:t> </a:t>
              </a:r>
              <a:r>
                <a:rPr lang="en-US" sz="1400" smtClean="0"/>
                <a:t>-- Z</a:t>
              </a:r>
              <a:endParaRPr lang="en-US" sz="140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135849" y="2267479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35848" y="3238446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Stream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5851" y="4153957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Stream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13930" y="3547779"/>
            <a:ext cx="1231100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/>
              <a:t>Hardware Work Queue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711729" y="2499499"/>
            <a:ext cx="4445000" cy="846667"/>
            <a:chOff x="464343" y="2361009"/>
            <a:chExt cx="4445000" cy="635000"/>
          </a:xfrm>
        </p:grpSpPr>
        <p:sp>
          <p:nvSpPr>
            <p:cNvPr id="22" name="Left Arrow 21"/>
            <p:cNvSpPr/>
            <p:nvPr/>
          </p:nvSpPr>
          <p:spPr>
            <a:xfrm>
              <a:off x="464343" y="2535328"/>
              <a:ext cx="4445000" cy="317500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54843" y="2361009"/>
              <a:ext cx="4254500" cy="635000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54843" y="2361009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54843" y="2996009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57" name="TextBox 16"/>
            <p:cNvSpPr txBox="1">
              <a:spLocks noChangeArrowheads="1"/>
            </p:cNvSpPr>
            <p:nvPr/>
          </p:nvSpPr>
          <p:spPr bwMode="auto">
            <a:xfrm>
              <a:off x="654843" y="2531665"/>
              <a:ext cx="4254500" cy="25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A--B--C     P--Q--R     X--Y--Z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1924843" y="2515790"/>
              <a:ext cx="698500" cy="381000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964656" y="2515790"/>
              <a:ext cx="698500" cy="381000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0" name="Curved Connector 29"/>
          <p:cNvCxnSpPr/>
          <p:nvPr/>
        </p:nvCxnSpPr>
        <p:spPr>
          <a:xfrm rot="10800000" flipV="1">
            <a:off x="5169964" y="1959220"/>
            <a:ext cx="1271081" cy="752331"/>
          </a:xfrm>
          <a:prstGeom prst="curvedConnector3">
            <a:avLst>
              <a:gd name="adj1" fmla="val 50000"/>
            </a:avLst>
          </a:prstGeom>
          <a:ln w="44450">
            <a:solidFill>
              <a:srgbClr val="73B9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/>
        </p:nvCxnSpPr>
        <p:spPr>
          <a:xfrm rot="10800000">
            <a:off x="5169964" y="3134884"/>
            <a:ext cx="1282962" cy="710816"/>
          </a:xfrm>
          <a:prstGeom prst="curvedConnector3">
            <a:avLst>
              <a:gd name="adj1" fmla="val 50000"/>
            </a:avLst>
          </a:prstGeom>
          <a:ln w="44450">
            <a:solidFill>
              <a:srgbClr val="73B9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169964" y="2921000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96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To learn more advanced features of the CUDA APIs for data transfer and kernel launch </a:t>
            </a:r>
          </a:p>
          <a:p>
            <a:pPr lvl="1" eaLnBrk="1" hangingPunct="1"/>
            <a:r>
              <a:rPr lang="en-US" sz="2400" dirty="0" smtClean="0"/>
              <a:t>Task parallelism for overlapping data transfer with kernel computation</a:t>
            </a:r>
          </a:p>
          <a:p>
            <a:pPr lvl="1" eaLnBrk="1" hangingPunct="1"/>
            <a:r>
              <a:rPr lang="en-US" sz="2400" dirty="0" smtClean="0"/>
              <a:t>CUDA streams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Kepler Improved Concurrency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71986" y="2584833"/>
            <a:ext cx="1796785" cy="636588"/>
          </a:xfrm>
          <a:prstGeom prst="roundRect">
            <a:avLst/>
          </a:prstGeom>
          <a:solidFill>
            <a:srgbClr val="002060"/>
          </a:solidFill>
          <a:ln>
            <a:solidFill>
              <a:srgbClr val="73B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anchor="ctr"/>
          <a:lstStyle/>
          <a:p>
            <a:pPr algn="ctr">
              <a:defRPr/>
            </a:pPr>
            <a:r>
              <a:rPr lang="en-US" sz="1400" smtClean="0"/>
              <a:t>P -- Q -- R</a:t>
            </a:r>
            <a:endParaRPr lang="en-US" sz="1400"/>
          </a:p>
        </p:txBody>
      </p:sp>
      <p:sp>
        <p:nvSpPr>
          <p:cNvPr id="5" name="Rounded Rectangle 4"/>
          <p:cNvSpPr/>
          <p:nvPr/>
        </p:nvSpPr>
        <p:spPr>
          <a:xfrm>
            <a:off x="6571986" y="1630890"/>
            <a:ext cx="1796785" cy="636589"/>
          </a:xfrm>
          <a:prstGeom prst="roundRect">
            <a:avLst/>
          </a:prstGeom>
          <a:solidFill>
            <a:srgbClr val="002060"/>
          </a:solidFill>
          <a:ln>
            <a:solidFill>
              <a:srgbClr val="73B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anchor="ctr"/>
          <a:lstStyle/>
          <a:p>
            <a:pPr algn="ctr">
              <a:defRPr/>
            </a:pPr>
            <a:r>
              <a:rPr lang="en-US" sz="1400" smtClean="0"/>
              <a:t>A -- B -- C</a:t>
            </a:r>
            <a:endParaRPr lang="en-US" sz="1400"/>
          </a:p>
        </p:txBody>
      </p:sp>
      <p:sp>
        <p:nvSpPr>
          <p:cNvPr id="7" name="Rounded Rectangle 6"/>
          <p:cNvSpPr/>
          <p:nvPr/>
        </p:nvSpPr>
        <p:spPr>
          <a:xfrm>
            <a:off x="6585216" y="3517370"/>
            <a:ext cx="1796785" cy="636588"/>
          </a:xfrm>
          <a:prstGeom prst="roundRect">
            <a:avLst/>
          </a:prstGeom>
          <a:solidFill>
            <a:srgbClr val="002060"/>
          </a:solidFill>
          <a:ln>
            <a:solidFill>
              <a:srgbClr val="73B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6197" tIns="38098" rIns="76197" bIns="38098" anchor="ctr"/>
          <a:lstStyle/>
          <a:p>
            <a:pPr algn="ctr">
              <a:defRPr/>
            </a:pPr>
            <a:r>
              <a:rPr lang="en-US" sz="1400" smtClean="0"/>
              <a:t>X -- Y</a:t>
            </a:r>
            <a:r>
              <a:rPr lang="en-US" sz="1400"/>
              <a:t> </a:t>
            </a:r>
            <a:r>
              <a:rPr lang="en-US" sz="1400" smtClean="0"/>
              <a:t>-- Z</a:t>
            </a:r>
            <a:endParaRPr lang="en-US" sz="1400"/>
          </a:p>
        </p:txBody>
      </p:sp>
      <p:sp>
        <p:nvSpPr>
          <p:cNvPr id="13" name="TextBox 12"/>
          <p:cNvSpPr txBox="1"/>
          <p:nvPr/>
        </p:nvSpPr>
        <p:spPr>
          <a:xfrm>
            <a:off x="7135849" y="2267479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35849" y="3226327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schemeClr val="tx1"/>
                </a:solidFill>
              </a:rPr>
              <a:t>Stream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5851" y="4153957"/>
            <a:ext cx="567457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>
                <a:solidFill>
                  <a:schemeClr val="tx1"/>
                </a:solidFill>
              </a:rPr>
              <a:t>Stream 3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5169964" y="2897499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30242" y="3937000"/>
            <a:ext cx="1702383" cy="215440"/>
          </a:xfrm>
          <a:prstGeom prst="rect">
            <a:avLst/>
          </a:prstGeom>
          <a:noFill/>
        </p:spPr>
        <p:txBody>
          <a:bodyPr wrap="none" lIns="76197" tIns="38098" rIns="76197" bIns="38098">
            <a:spAutoFit/>
          </a:bodyPr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Multiple Hardware Work Queues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464343" y="1878049"/>
            <a:ext cx="4445000" cy="460376"/>
            <a:chOff x="464343" y="1397195"/>
            <a:chExt cx="4445000" cy="345282"/>
          </a:xfrm>
        </p:grpSpPr>
        <p:sp>
          <p:nvSpPr>
            <p:cNvPr id="24" name="Left Arrow 23"/>
            <p:cNvSpPr/>
            <p:nvPr/>
          </p:nvSpPr>
          <p:spPr>
            <a:xfrm>
              <a:off x="464343" y="1504657"/>
              <a:ext cx="4445000" cy="170962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4843" y="1397195"/>
              <a:ext cx="4254500" cy="345282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654843" y="1397195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54843" y="1742477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13"/>
            <p:cNvSpPr txBox="1">
              <a:spLocks noChangeArrowheads="1"/>
            </p:cNvSpPr>
            <p:nvPr/>
          </p:nvSpPr>
          <p:spPr bwMode="auto">
            <a:xfrm>
              <a:off x="654843" y="1409102"/>
              <a:ext cx="4254500" cy="25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A--B--C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64343" y="2663859"/>
            <a:ext cx="4445000" cy="460376"/>
            <a:chOff x="464343" y="2004414"/>
            <a:chExt cx="4445000" cy="345282"/>
          </a:xfrm>
        </p:grpSpPr>
        <p:sp>
          <p:nvSpPr>
            <p:cNvPr id="23" name="Left Arrow 22"/>
            <p:cNvSpPr/>
            <p:nvPr/>
          </p:nvSpPr>
          <p:spPr>
            <a:xfrm>
              <a:off x="464343" y="2115233"/>
              <a:ext cx="4445000" cy="170962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4843" y="2004415"/>
              <a:ext cx="4254500" cy="345281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54843" y="2004414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54843" y="2349695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20"/>
            <p:cNvSpPr txBox="1">
              <a:spLocks noChangeArrowheads="1"/>
            </p:cNvSpPr>
            <p:nvPr/>
          </p:nvSpPr>
          <p:spPr bwMode="auto">
            <a:xfrm>
              <a:off x="654843" y="2016320"/>
              <a:ext cx="4254500" cy="25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P--Q--R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64343" y="3449671"/>
            <a:ext cx="4445000" cy="460376"/>
            <a:chOff x="464343" y="2575914"/>
            <a:chExt cx="4445000" cy="345282"/>
          </a:xfrm>
        </p:grpSpPr>
        <p:sp>
          <p:nvSpPr>
            <p:cNvPr id="25" name="Left Arrow 24"/>
            <p:cNvSpPr/>
            <p:nvPr/>
          </p:nvSpPr>
          <p:spPr>
            <a:xfrm>
              <a:off x="464343" y="2667195"/>
              <a:ext cx="4445000" cy="170962"/>
            </a:xfrm>
            <a:prstGeom prst="leftArrow">
              <a:avLst/>
            </a:prstGeom>
            <a:gradFill>
              <a:gsLst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4843" y="2575915"/>
              <a:ext cx="4254500" cy="345281"/>
            </a:xfrm>
            <a:prstGeom prst="rect">
              <a:avLst/>
            </a:prstGeom>
            <a:gradFill flip="none" rotWithShape="1">
              <a:gsLst>
                <a:gs pos="1000">
                  <a:schemeClr val="bg1">
                    <a:alpha val="0"/>
                  </a:schemeClr>
                </a:gs>
                <a:gs pos="50000">
                  <a:srgbClr val="002060"/>
                </a:gs>
                <a:gs pos="99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6197" tIns="38098" rIns="76197" bIns="38098"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54843" y="2575914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54843" y="2921195"/>
              <a:ext cx="4254500" cy="0"/>
            </a:xfrm>
            <a:prstGeom prst="line">
              <a:avLst/>
            </a:prstGeom>
            <a:ln>
              <a:solidFill>
                <a:srgbClr val="73B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24"/>
            <p:cNvSpPr txBox="1">
              <a:spLocks noChangeArrowheads="1"/>
            </p:cNvSpPr>
            <p:nvPr/>
          </p:nvSpPr>
          <p:spPr bwMode="auto">
            <a:xfrm>
              <a:off x="654843" y="2587820"/>
              <a:ext cx="4254500" cy="25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6197" tIns="38098" rIns="76197" bIns="38098">
              <a:spAutoFit/>
            </a:bodyPr>
            <a:lstStyle/>
            <a:p>
              <a:pPr algn="ctr"/>
              <a:r>
                <a:rPr lang="en-US" sz="1700"/>
                <a:t>X--Y--Z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 flipH="1">
            <a:off x="5181600" y="2111685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181600" y="3683311"/>
            <a:ext cx="1271080" cy="0"/>
          </a:xfrm>
          <a:prstGeom prst="straightConnector1">
            <a:avLst/>
          </a:prstGeom>
          <a:ln w="38100">
            <a:solidFill>
              <a:srgbClr val="73B9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ontent Placeholder 2"/>
          <p:cNvSpPr txBox="1">
            <a:spLocks/>
          </p:cNvSpPr>
          <p:nvPr/>
        </p:nvSpPr>
        <p:spPr>
          <a:xfrm>
            <a:off x="685800" y="4656315"/>
            <a:ext cx="8229600" cy="2125485"/>
          </a:xfrm>
          <a:prstGeom prst="rect">
            <a:avLst/>
          </a:prstGeom>
        </p:spPr>
        <p:txBody>
          <a:bodyPr/>
          <a:lstStyle/>
          <a:p>
            <a:pPr marL="285739" marR="0" lvl="0" indent="-285739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73B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Kepler allows 32-way concurrency</a:t>
            </a:r>
          </a:p>
          <a:p>
            <a:pPr marL="742939" lvl="1" indent="-285739" fontAlgn="base"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work queue per stream</a:t>
            </a:r>
          </a:p>
          <a:p>
            <a:pPr marL="742939" lvl="1" indent="-285739" fontAlgn="base"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Concurrency at full-stream level</a:t>
            </a:r>
          </a:p>
          <a:p>
            <a:pPr marL="742939" lvl="1" indent="-285739" fontAlgn="base"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inter-stream dependencies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52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cudaStreamSynchronize</a:t>
            </a:r>
            <a:r>
              <a:rPr lang="en-US" sz="2800" dirty="0" smtClean="0"/>
              <a:t>(</a:t>
            </a:r>
            <a:r>
              <a:rPr lang="en-US" sz="2800" dirty="0" err="1" smtClean="0"/>
              <a:t>stream_id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Used in host code</a:t>
            </a:r>
          </a:p>
          <a:p>
            <a:pPr lvl="1"/>
            <a:r>
              <a:rPr lang="en-US" sz="2400" dirty="0" smtClean="0"/>
              <a:t>Takes a stream identifier parameter</a:t>
            </a:r>
          </a:p>
          <a:p>
            <a:pPr lvl="1"/>
            <a:r>
              <a:rPr lang="en-US" sz="2400" dirty="0" smtClean="0"/>
              <a:t>Waits until all tasks in the stream </a:t>
            </a:r>
            <a:r>
              <a:rPr lang="en-US" sz="2400" smtClean="0"/>
              <a:t>have completed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This is different from </a:t>
            </a:r>
            <a:r>
              <a:rPr lang="en-US" sz="2800" dirty="0" err="1" smtClean="0"/>
              <a:t>cudaDeviceSynchronize</a:t>
            </a:r>
            <a:r>
              <a:rPr lang="en-US" sz="2800" dirty="0" smtClean="0"/>
              <a:t>()</a:t>
            </a:r>
          </a:p>
          <a:p>
            <a:pPr lvl="1"/>
            <a:r>
              <a:rPr lang="en-US" sz="2400" dirty="0" smtClean="0"/>
              <a:t>Also used in host code</a:t>
            </a:r>
          </a:p>
          <a:p>
            <a:pPr lvl="1"/>
            <a:r>
              <a:rPr lang="en-US" sz="2400" dirty="0" smtClean="0"/>
              <a:t>No parameter</a:t>
            </a:r>
          </a:p>
          <a:p>
            <a:pPr lvl="1"/>
            <a:r>
              <a:rPr lang="en-US" sz="2400" dirty="0" smtClean="0"/>
              <a:t>Waits until all tasks in all streams have completed for current device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9495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3413" cy="455613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FA860356-DF3F-44DA-B501-80E189171EBE}" type="slidenum">
              <a:rPr lang="en-US" sz="14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22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8305800" cy="1054100"/>
          </a:xfrm>
        </p:spPr>
        <p:txBody>
          <a:bodyPr tIns="252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Streams (review)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87450"/>
            <a:ext cx="4343400" cy="44831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</a:t>
            </a:r>
            <a:r>
              <a:rPr lang="en-US" dirty="0" smtClean="0"/>
              <a:t>evice requests made from the host code are put into a queue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Queue is read and processed asynchronously by the driver and device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Driver ensures that commands in the queue are processed in sequence.  Memory copies end before kernel launch, etc.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6699250" y="1144588"/>
            <a:ext cx="1530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host thread</a:t>
            </a: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096205"/>
              </p:ext>
            </p:extLst>
          </p:nvPr>
        </p:nvGraphicFramePr>
        <p:xfrm>
          <a:off x="7308850" y="2286000"/>
          <a:ext cx="469900" cy="2926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0267" name="Line 38"/>
          <p:cNvSpPr>
            <a:spLocks noChangeShapeType="1"/>
          </p:cNvSpPr>
          <p:nvPr/>
        </p:nvSpPr>
        <p:spPr bwMode="auto">
          <a:xfrm>
            <a:off x="7543800" y="16002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39"/>
          <p:cNvSpPr txBox="1">
            <a:spLocks noChangeArrowheads="1"/>
          </p:cNvSpPr>
          <p:nvPr/>
        </p:nvSpPr>
        <p:spPr bwMode="auto">
          <a:xfrm>
            <a:off x="5257800" y="1784350"/>
            <a:ext cx="17907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0000"/>
                </a:solidFill>
              </a:rPr>
              <a:t>cudaMemcpy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Kernel launch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</a:rPr>
              <a:t>sync</a:t>
            </a:r>
          </a:p>
        </p:txBody>
      </p:sp>
      <p:sp>
        <p:nvSpPr>
          <p:cNvPr id="10269" name="Text Box 40"/>
          <p:cNvSpPr txBox="1">
            <a:spLocks noChangeArrowheads="1"/>
          </p:cNvSpPr>
          <p:nvPr/>
        </p:nvSpPr>
        <p:spPr bwMode="auto">
          <a:xfrm>
            <a:off x="8001000" y="3429000"/>
            <a:ext cx="619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fifo</a:t>
            </a:r>
          </a:p>
        </p:txBody>
      </p:sp>
      <p:sp>
        <p:nvSpPr>
          <p:cNvPr id="10270" name="Text Box 41"/>
          <p:cNvSpPr txBox="1">
            <a:spLocks noChangeArrowheads="1"/>
          </p:cNvSpPr>
          <p:nvPr/>
        </p:nvSpPr>
        <p:spPr bwMode="auto">
          <a:xfrm>
            <a:off x="6673850" y="5943600"/>
            <a:ext cx="17843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device driver</a:t>
            </a:r>
          </a:p>
        </p:txBody>
      </p:sp>
      <p:sp>
        <p:nvSpPr>
          <p:cNvPr id="10271" name="Line 42"/>
          <p:cNvSpPr>
            <a:spLocks noChangeShapeType="1"/>
          </p:cNvSpPr>
          <p:nvPr/>
        </p:nvSpPr>
        <p:spPr bwMode="auto">
          <a:xfrm>
            <a:off x="7543800" y="52578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938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Execution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1" y="2133600"/>
            <a:ext cx="838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562600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Device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588497" y="2362200"/>
            <a:ext cx="7250703" cy="4465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994618" y="1853418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time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676400" y="5867400"/>
            <a:ext cx="7074897" cy="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200215"/>
              </p:ext>
            </p:extLst>
          </p:nvPr>
        </p:nvGraphicFramePr>
        <p:xfrm>
          <a:off x="1822449" y="2797785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>
            <a:off x="2057400" y="2169467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652149" y="2180778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 rot="5400000">
            <a:off x="1649339" y="1468229"/>
            <a:ext cx="8161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5400000">
            <a:off x="2244474" y="1509250"/>
            <a:ext cx="816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B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247799" y="2180779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 rot="5400000">
            <a:off x="3342552" y="1490957"/>
            <a:ext cx="816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5400000">
            <a:off x="2875742" y="1479479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Kernel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750676" y="2169222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3172200" y="5661267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 rot="5400000">
            <a:off x="2760919" y="6294450"/>
            <a:ext cx="81612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A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2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92912"/>
              </p:ext>
            </p:extLst>
          </p:nvPr>
        </p:nvGraphicFramePr>
        <p:xfrm>
          <a:off x="2395164" y="2797785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78635"/>
              </p:ext>
            </p:extLst>
          </p:nvPr>
        </p:nvGraphicFramePr>
        <p:xfrm>
          <a:off x="2988677" y="2804723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2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69438"/>
              </p:ext>
            </p:extLst>
          </p:nvPr>
        </p:nvGraphicFramePr>
        <p:xfrm>
          <a:off x="3581399" y="2804723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30" name="Straight Connector 29"/>
          <p:cNvCxnSpPr/>
          <p:nvPr/>
        </p:nvCxnSpPr>
        <p:spPr bwMode="auto">
          <a:xfrm>
            <a:off x="4363497" y="5661267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 rot="5400000">
            <a:off x="3952152" y="6294450"/>
            <a:ext cx="81624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B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3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46069"/>
              </p:ext>
            </p:extLst>
          </p:nvPr>
        </p:nvGraphicFramePr>
        <p:xfrm>
          <a:off x="4192365" y="2804723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 bwMode="auto">
          <a:xfrm>
            <a:off x="5410200" y="5670137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 rot="5400000">
            <a:off x="5038143" y="6249512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Kernel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5400000">
            <a:off x="6068875" y="6296383"/>
            <a:ext cx="816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6477000" y="5651105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 rot="5400000">
            <a:off x="3721131" y="1482332"/>
            <a:ext cx="1047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Print C???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244670" y="2160597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 rot="5400000">
            <a:off x="6319136" y="2520157"/>
            <a:ext cx="26677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 available for 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5400000">
            <a:off x="7164573" y="634003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dirty="0" smtClean="0">
                <a:solidFill>
                  <a:schemeClr val="tx1"/>
                </a:solidFill>
              </a:rPr>
              <a:t>one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478922" y="5694752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17353"/>
              </p:ext>
            </p:extLst>
          </p:nvPr>
        </p:nvGraphicFramePr>
        <p:xfrm>
          <a:off x="5191322" y="2804723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4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873641"/>
              </p:ext>
            </p:extLst>
          </p:nvPr>
        </p:nvGraphicFramePr>
        <p:xfrm>
          <a:off x="6257832" y="2797785"/>
          <a:ext cx="469900" cy="256025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45" name="Straight Arrow Connector 44"/>
          <p:cNvCxnSpPr/>
          <p:nvPr/>
        </p:nvCxnSpPr>
        <p:spPr bwMode="auto">
          <a:xfrm>
            <a:off x="2057399" y="2595265"/>
            <a:ext cx="61491" cy="258633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647947" y="2596017"/>
            <a:ext cx="52540" cy="220260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3240669" y="2598932"/>
            <a:ext cx="97588" cy="219968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2630114" y="5257800"/>
            <a:ext cx="531895" cy="3513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3919954" y="5257800"/>
            <a:ext cx="401804" cy="36540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4529554" y="5240882"/>
            <a:ext cx="880646" cy="38231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5462041" y="5250772"/>
            <a:ext cx="927548" cy="37242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7876079" y="538428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time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3750676" y="2595265"/>
            <a:ext cx="65673" cy="182433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9597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0" grpId="1"/>
      <p:bldP spid="21" grpId="0"/>
      <p:bldP spid="37" grpId="0"/>
      <p:bldP spid="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Host-Device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cudaStreamSynchronize</a:t>
            </a:r>
            <a:r>
              <a:rPr lang="en-US" dirty="0" smtClean="0"/>
              <a:t>( stream )</a:t>
            </a:r>
          </a:p>
          <a:p>
            <a:pPr lvl="1"/>
            <a:r>
              <a:rPr lang="en-US" dirty="0" smtClean="0"/>
              <a:t>The host blocks its execution until the queue of the specified stream is empty and all stream tasks complete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9006" y="4891732"/>
            <a:ext cx="838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Host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551702" y="5120332"/>
            <a:ext cx="7250703" cy="4465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957823" y="461155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time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020605" y="4927599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615354" y="4938910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 rot="5400000">
            <a:off x="1612544" y="4226361"/>
            <a:ext cx="8161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2207679" y="4267382"/>
            <a:ext cx="816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B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211004" y="4938911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 rot="5400000">
            <a:off x="3305757" y="4249089"/>
            <a:ext cx="816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Copy 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2838947" y="4237611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Kernel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713881" y="4927354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 rot="5400000">
            <a:off x="6976139" y="4371277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Print 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4207875" y="4918729"/>
            <a:ext cx="0" cy="38546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 rot="5400000">
            <a:off x="3165028" y="4657214"/>
            <a:ext cx="210346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cuddStremSynchronize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6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Accurate Timing with Events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cudaEvent_t</a:t>
            </a:r>
            <a:r>
              <a:rPr lang="en-US" sz="2800" dirty="0" smtClean="0"/>
              <a:t>	start, stop;</a:t>
            </a:r>
          </a:p>
          <a:p>
            <a:pPr marL="0" indent="0">
              <a:buNone/>
            </a:pPr>
            <a:r>
              <a:rPr lang="en-US" sz="2800" dirty="0" err="1" smtClean="0"/>
              <a:t>cudaEventCreate</a:t>
            </a:r>
            <a:r>
              <a:rPr lang="en-US" sz="2800" dirty="0" smtClean="0"/>
              <a:t>( &amp;start);</a:t>
            </a:r>
          </a:p>
          <a:p>
            <a:pPr marL="0" indent="0">
              <a:buNone/>
            </a:pPr>
            <a:r>
              <a:rPr lang="en-US" sz="2800" dirty="0" err="1" smtClean="0"/>
              <a:t>cudaEventCreate</a:t>
            </a:r>
            <a:r>
              <a:rPr lang="en-US" sz="2800" dirty="0" smtClean="0"/>
              <a:t>( &amp;stop);</a:t>
            </a:r>
          </a:p>
          <a:p>
            <a:pPr marL="0" indent="0">
              <a:buNone/>
            </a:pPr>
            <a:r>
              <a:rPr lang="en-US" sz="2800" dirty="0" err="1" smtClean="0"/>
              <a:t>cudaEventRecord</a:t>
            </a:r>
            <a:r>
              <a:rPr lang="en-US" sz="2800" dirty="0" smtClean="0"/>
              <a:t>( start, stream);</a:t>
            </a:r>
          </a:p>
          <a:p>
            <a:pPr marL="0" indent="0">
              <a:buNone/>
            </a:pPr>
            <a:r>
              <a:rPr lang="en-US" sz="2800" dirty="0" smtClean="0"/>
              <a:t>// GPU tasks for stream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cudaEventRecord</a:t>
            </a:r>
            <a:r>
              <a:rPr lang="en-US" sz="2800" dirty="0" smtClean="0"/>
              <a:t>(stop, stream);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cudaEventSynchronize</a:t>
            </a:r>
            <a:r>
              <a:rPr lang="en-US" sz="2800" dirty="0" smtClean="0"/>
              <a:t>( stop);</a:t>
            </a:r>
          </a:p>
          <a:p>
            <a:pPr marL="0" indent="0">
              <a:buNone/>
            </a:pPr>
            <a:r>
              <a:rPr lang="en-US" sz="2800" dirty="0" err="1" smtClean="0"/>
              <a:t>cudaEventElapsedTime</a:t>
            </a:r>
            <a:r>
              <a:rPr lang="en-US" sz="2800" dirty="0" smtClean="0"/>
              <a:t>( &amp;</a:t>
            </a:r>
            <a:r>
              <a:rPr lang="en-US" sz="2800" dirty="0" err="1" smtClean="0"/>
              <a:t>elapsedTime</a:t>
            </a:r>
            <a:r>
              <a:rPr lang="en-US" sz="2800" dirty="0" smtClean="0"/>
              <a:t>, start, stop);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70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7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Serialized Data Transfer and GPU computation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57225" y="1674813"/>
            <a:ext cx="7923213" cy="4570412"/>
          </a:xfrm>
        </p:spPr>
        <p:txBody>
          <a:bodyPr/>
          <a:lstStyle/>
          <a:p>
            <a:r>
              <a:rPr lang="en-US" dirty="0" smtClean="0"/>
              <a:t>So far, the way we use </a:t>
            </a:r>
            <a:r>
              <a:rPr lang="en-US" dirty="0" err="1" smtClean="0"/>
              <a:t>cudaMemcpy</a:t>
            </a:r>
            <a:r>
              <a:rPr lang="en-US" dirty="0" smtClean="0"/>
              <a:t> serializes data transfer and GPU computation 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914400" y="3200400"/>
            <a:ext cx="1600200" cy="381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Trans. A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667000" y="3214688"/>
            <a:ext cx="1600200" cy="381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Trans. B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419600" y="3214688"/>
            <a:ext cx="1752600" cy="381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Vector Add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324600" y="3225800"/>
            <a:ext cx="1447800" cy="381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Tranfer C</a:t>
            </a:r>
          </a:p>
        </p:txBody>
      </p:sp>
      <p:cxnSp>
        <p:nvCxnSpPr>
          <p:cNvPr id="7176" name="Straight Arrow Connector 8"/>
          <p:cNvCxnSpPr>
            <a:cxnSpLocks noChangeShapeType="1"/>
          </p:cNvCxnSpPr>
          <p:nvPr/>
        </p:nvCxnSpPr>
        <p:spPr bwMode="auto">
          <a:xfrm>
            <a:off x="1371600" y="4191000"/>
            <a:ext cx="5867400" cy="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7" name="TextBox 9"/>
          <p:cNvSpPr txBox="1">
            <a:spLocks noChangeArrowheads="1"/>
          </p:cNvSpPr>
          <p:nvPr/>
        </p:nvSpPr>
        <p:spPr bwMode="auto">
          <a:xfrm>
            <a:off x="3397250" y="3729038"/>
            <a:ext cx="728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78" name="TextBox 10"/>
          <p:cNvSpPr txBox="1">
            <a:spLocks noChangeArrowheads="1"/>
          </p:cNvSpPr>
          <p:nvPr/>
        </p:nvSpPr>
        <p:spPr bwMode="auto">
          <a:xfrm>
            <a:off x="914400" y="4800600"/>
            <a:ext cx="3054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Only use one direction,</a:t>
            </a:r>
          </a:p>
          <a:p>
            <a:r>
              <a:rPr lang="en-US">
                <a:solidFill>
                  <a:schemeClr val="tx1"/>
                </a:solidFill>
              </a:rPr>
              <a:t>GPU idle</a:t>
            </a:r>
          </a:p>
        </p:txBody>
      </p:sp>
      <p:sp>
        <p:nvSpPr>
          <p:cNvPr id="7179" name="Up Arrow 11"/>
          <p:cNvSpPr>
            <a:spLocks noChangeArrowheads="1"/>
          </p:cNvSpPr>
          <p:nvPr/>
        </p:nvSpPr>
        <p:spPr bwMode="auto">
          <a:xfrm>
            <a:off x="2409825" y="4343400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0" name="TextBox 12"/>
          <p:cNvSpPr txBox="1">
            <a:spLocks noChangeArrowheads="1"/>
          </p:cNvSpPr>
          <p:nvPr/>
        </p:nvSpPr>
        <p:spPr bwMode="auto">
          <a:xfrm>
            <a:off x="4618038" y="5029200"/>
            <a:ext cx="1355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PCIe Idle</a:t>
            </a:r>
          </a:p>
        </p:txBody>
      </p:sp>
      <p:sp>
        <p:nvSpPr>
          <p:cNvPr id="7181" name="Up Arrow 13"/>
          <p:cNvSpPr>
            <a:spLocks noChangeArrowheads="1"/>
          </p:cNvSpPr>
          <p:nvPr/>
        </p:nvSpPr>
        <p:spPr bwMode="auto">
          <a:xfrm>
            <a:off x="5067300" y="4378325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2" name="Up Arrow 15"/>
          <p:cNvSpPr>
            <a:spLocks noChangeArrowheads="1"/>
          </p:cNvSpPr>
          <p:nvPr/>
        </p:nvSpPr>
        <p:spPr bwMode="auto">
          <a:xfrm>
            <a:off x="7010400" y="4379913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5940425" y="4854575"/>
            <a:ext cx="3054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Only use one direction,</a:t>
            </a:r>
          </a:p>
          <a:p>
            <a:r>
              <a:rPr lang="en-US">
                <a:solidFill>
                  <a:schemeClr val="tx1"/>
                </a:solidFill>
              </a:rPr>
              <a:t>GPU idle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Device Overlap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Some CUDA devices support </a:t>
            </a:r>
            <a:r>
              <a:rPr lang="en-US" i="1" dirty="0" smtClean="0">
                <a:ea typeface="ＭＳ Ｐゴシック" pitchFamily="34" charset="-128"/>
              </a:rPr>
              <a:t>device overlap</a:t>
            </a:r>
          </a:p>
          <a:p>
            <a:pPr lvl="1">
              <a:defRPr/>
            </a:pPr>
            <a:r>
              <a:rPr lang="en-US" i="1" dirty="0" smtClean="0">
                <a:ea typeface="ＭＳ Ｐゴシック" charset="-128"/>
              </a:rPr>
              <a:t>Simultaneously execute a kernel while performing a copy between device and host memory</a:t>
            </a:r>
          </a:p>
          <a:p>
            <a:pPr lvl="1">
              <a:defRPr/>
            </a:pPr>
            <a:endParaRPr lang="en-US" i="1" dirty="0">
              <a:ea typeface="ＭＳ Ｐゴシック" charset="-128"/>
            </a:endParaRPr>
          </a:p>
          <a:p>
            <a:pPr marL="457200" lvl="1" indent="0">
              <a:buFont typeface="Times New Roman" pitchFamily="18" charset="0"/>
              <a:buNone/>
              <a:defRPr/>
            </a:pPr>
            <a:endParaRPr lang="en-US" i="1" dirty="0">
              <a:ea typeface="ＭＳ Ｐゴシック" charset="-128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2057400" y="3276600"/>
            <a:ext cx="481253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dev_count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cudaDeviceProp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prop;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cudaGetDeviceCount</a:t>
            </a:r>
            <a:r>
              <a:rPr lang="en-US" dirty="0" smtClean="0">
                <a:solidFill>
                  <a:schemeClr val="tx1"/>
                </a:solidFill>
              </a:rPr>
              <a:t>( &amp;</a:t>
            </a:r>
            <a:r>
              <a:rPr lang="en-US" dirty="0" err="1" smtClean="0">
                <a:solidFill>
                  <a:schemeClr val="tx1"/>
                </a:solidFill>
              </a:rPr>
              <a:t>dev_count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or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dev_count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++) {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cudaGetDeviceProperties</a:t>
            </a:r>
            <a:r>
              <a:rPr lang="en-US" dirty="0">
                <a:solidFill>
                  <a:schemeClr val="tx1"/>
                </a:solidFill>
              </a:rPr>
              <a:t>(&amp;prop,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if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prop.deviceOverlap</a:t>
            </a:r>
            <a:r>
              <a:rPr lang="en-US" dirty="0">
                <a:solidFill>
                  <a:schemeClr val="tx1"/>
                </a:solidFill>
              </a:rPr>
              <a:t>) …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Overlapped (Pipelined) Timing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195388"/>
            <a:ext cx="7923213" cy="4799012"/>
          </a:xfrm>
        </p:spPr>
        <p:txBody>
          <a:bodyPr/>
          <a:lstStyle/>
          <a:p>
            <a:r>
              <a:rPr lang="en-US" smtClean="0"/>
              <a:t>Divide large vectors into segments</a:t>
            </a:r>
          </a:p>
          <a:p>
            <a:r>
              <a:rPr lang="en-US" smtClean="0"/>
              <a:t>Overlap transfer and compute of adjacent segments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8100" y="29718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A.1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109663" y="297973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B.1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4494213" y="29972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C.1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247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A.2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2247900" y="29718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C.1 = A.1 + B.1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33909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B.2</a:t>
            </a: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4494213" y="40005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C.2 = A.2 + B.2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4494213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A.3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5616575" y="49911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B.3</a:t>
            </a: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6743700" y="400050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C.2</a:t>
            </a: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6743700" y="4991100"/>
            <a:ext cx="2133600" cy="838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Comp </a:t>
            </a:r>
          </a:p>
          <a:p>
            <a:pPr eaLnBrk="0" hangingPunct="0"/>
            <a:r>
              <a:rPr lang="en-US"/>
              <a:t>C.3 = A.3 + B.3</a:t>
            </a:r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6743700" y="5995988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A.4</a:t>
            </a: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7840663" y="6000750"/>
            <a:ext cx="9906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Trans B.4</a:t>
            </a: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4424363" y="2743200"/>
            <a:ext cx="2203450" cy="3505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6743700" y="4000500"/>
            <a:ext cx="2193925" cy="28575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CUDA Streams and Asynchronous MemCpy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CUDA supports parallel execution of kernels and </a:t>
            </a:r>
            <a:r>
              <a:rPr lang="en-US" dirty="0" err="1"/>
              <a:t>c</a:t>
            </a:r>
            <a:r>
              <a:rPr lang="en-US" dirty="0" err="1" smtClean="0"/>
              <a:t>udaMemcpy</a:t>
            </a:r>
            <a:r>
              <a:rPr lang="en-US" dirty="0" smtClean="0"/>
              <a:t> with “Streams”</a:t>
            </a:r>
          </a:p>
          <a:p>
            <a:r>
              <a:rPr lang="en-US" dirty="0" smtClean="0"/>
              <a:t>Each stream is a queue of operations (kernel launches and </a:t>
            </a:r>
            <a:r>
              <a:rPr lang="en-US" dirty="0" err="1"/>
              <a:t>c</a:t>
            </a:r>
            <a:r>
              <a:rPr lang="en-US" dirty="0" err="1" smtClean="0"/>
              <a:t>udaMemcpy’s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Operations (tasks) in different streams can go in parallel</a:t>
            </a:r>
          </a:p>
          <a:p>
            <a:pPr lvl="1"/>
            <a:r>
              <a:rPr lang="en-US" dirty="0" smtClean="0"/>
              <a:t>“Task parallelism”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3413" cy="455613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FA860356-DF3F-44DA-B501-80E189171EBE}" type="slidenum">
              <a:rPr lang="en-US" sz="14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8305800" cy="1054100"/>
          </a:xfrm>
        </p:spPr>
        <p:txBody>
          <a:bodyPr tIns="252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Streams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87450"/>
            <a:ext cx="4343400" cy="44831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</a:t>
            </a:r>
            <a:r>
              <a:rPr lang="en-US" dirty="0" smtClean="0"/>
              <a:t>evice requests made from the host code are put into a queue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Queue is read and processed asynchronously by the driver and device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Driver ensures that commands in the queue are processed in sequence.  Memory copies end before kernel launch, etc.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6699250" y="1144588"/>
            <a:ext cx="1530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host thread</a:t>
            </a: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/>
        </p:nvGraphicFramePr>
        <p:xfrm>
          <a:off x="7323138" y="2287588"/>
          <a:ext cx="469900" cy="2926000"/>
        </p:xfrm>
        <a:graphic>
          <a:graphicData uri="http://schemas.openxmlformats.org/drawingml/2006/table">
            <a:tbl>
              <a:tblPr/>
              <a:tblGrid>
                <a:gridCol w="469900"/>
              </a:tblGrid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0267" name="Line 38"/>
          <p:cNvSpPr>
            <a:spLocks noChangeShapeType="1"/>
          </p:cNvSpPr>
          <p:nvPr/>
        </p:nvSpPr>
        <p:spPr bwMode="auto">
          <a:xfrm>
            <a:off x="7543800" y="16002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39"/>
          <p:cNvSpPr txBox="1">
            <a:spLocks noChangeArrowheads="1"/>
          </p:cNvSpPr>
          <p:nvPr/>
        </p:nvSpPr>
        <p:spPr bwMode="auto">
          <a:xfrm>
            <a:off x="5257800" y="1784350"/>
            <a:ext cx="17907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 dirty="0" err="1" smtClean="0">
                <a:solidFill>
                  <a:srgbClr val="000000"/>
                </a:solidFill>
              </a:rPr>
              <a:t>cudaMemcpy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Kernel launch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</a:rPr>
              <a:t>sync</a:t>
            </a:r>
          </a:p>
        </p:txBody>
      </p:sp>
      <p:sp>
        <p:nvSpPr>
          <p:cNvPr id="10269" name="Text Box 40"/>
          <p:cNvSpPr txBox="1">
            <a:spLocks noChangeArrowheads="1"/>
          </p:cNvSpPr>
          <p:nvPr/>
        </p:nvSpPr>
        <p:spPr bwMode="auto">
          <a:xfrm>
            <a:off x="8001000" y="3429000"/>
            <a:ext cx="619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fifo</a:t>
            </a:r>
          </a:p>
        </p:txBody>
      </p:sp>
      <p:sp>
        <p:nvSpPr>
          <p:cNvPr id="10270" name="Text Box 41"/>
          <p:cNvSpPr txBox="1">
            <a:spLocks noChangeArrowheads="1"/>
          </p:cNvSpPr>
          <p:nvPr/>
        </p:nvSpPr>
        <p:spPr bwMode="auto">
          <a:xfrm>
            <a:off x="6673850" y="5943600"/>
            <a:ext cx="17843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device driver</a:t>
            </a:r>
          </a:p>
        </p:txBody>
      </p:sp>
      <p:sp>
        <p:nvSpPr>
          <p:cNvPr id="10271" name="Line 42"/>
          <p:cNvSpPr>
            <a:spLocks noChangeShapeType="1"/>
          </p:cNvSpPr>
          <p:nvPr/>
        </p:nvSpPr>
        <p:spPr bwMode="auto">
          <a:xfrm>
            <a:off x="7543800" y="52578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063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3413" cy="455613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C489C149-95E3-4EFE-BD88-8A7B75FB20D3}" type="slidenum">
              <a:rPr lang="en-US" sz="1400">
                <a:solidFill>
                  <a:srgbClr val="000000"/>
                </a:solidFill>
              </a:rPr>
              <a:pPr eaLnBrk="1" hangingPunct="1">
                <a:buFont typeface="Times New Roman" pitchFamily="18" charset="0"/>
                <a:buNone/>
              </a:pPr>
              <a:t>8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8305800" cy="1054100"/>
          </a:xfrm>
        </p:spPr>
        <p:txBody>
          <a:bodyPr tIns="252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Streams cont.</a:t>
            </a: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3886200" cy="44831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To allow concurrent copying and kernel execution, you need to use multiple queues, called “streams”</a:t>
            </a:r>
          </a:p>
          <a:p>
            <a:pPr marL="741363" lvl="1" indent="-284163" eaLnBrk="1" hangingPunct="1">
              <a:buFont typeface="Times New Roman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CUDA “events” allow the host thread to query and synchronize with the individual queues.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00800" y="1144588"/>
            <a:ext cx="1530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host thread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5921375" y="2352675"/>
          <a:ext cx="469900" cy="2926000"/>
        </p:xfrm>
        <a:graphic>
          <a:graphicData uri="http://schemas.openxmlformats.org/drawingml/2006/table">
            <a:tbl>
              <a:tblPr/>
              <a:tblGrid>
                <a:gridCol w="469900"/>
              </a:tblGrid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33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1291" name="Line 38"/>
          <p:cNvSpPr>
            <a:spLocks noChangeShapeType="1"/>
          </p:cNvSpPr>
          <p:nvPr/>
        </p:nvSpPr>
        <p:spPr bwMode="auto">
          <a:xfrm>
            <a:off x="6172200" y="170815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Text Box 39"/>
          <p:cNvSpPr txBox="1">
            <a:spLocks noChangeArrowheads="1"/>
          </p:cNvSpPr>
          <p:nvPr/>
        </p:nvSpPr>
        <p:spPr bwMode="auto">
          <a:xfrm>
            <a:off x="6216650" y="5945188"/>
            <a:ext cx="1784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device driver</a:t>
            </a:r>
          </a:p>
        </p:txBody>
      </p:sp>
      <p:sp>
        <p:nvSpPr>
          <p:cNvPr id="11293" name="Line 40"/>
          <p:cNvSpPr>
            <a:spLocks noChangeShapeType="1"/>
          </p:cNvSpPr>
          <p:nvPr/>
        </p:nvSpPr>
        <p:spPr bwMode="auto">
          <a:xfrm>
            <a:off x="6172200" y="514985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41"/>
          <p:cNvSpPr txBox="1">
            <a:spLocks noChangeArrowheads="1"/>
          </p:cNvSpPr>
          <p:nvPr/>
        </p:nvSpPr>
        <p:spPr bwMode="auto">
          <a:xfrm>
            <a:off x="4672013" y="3429000"/>
            <a:ext cx="127158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Stream 1</a:t>
            </a:r>
          </a:p>
        </p:txBody>
      </p:sp>
      <p:graphicFrame>
        <p:nvGraphicFramePr>
          <p:cNvPr id="12330" name="Group 42"/>
          <p:cNvGraphicFramePr>
            <a:graphicFrameLocks noGrp="1"/>
          </p:cNvGraphicFramePr>
          <p:nvPr/>
        </p:nvGraphicFramePr>
        <p:xfrm>
          <a:off x="7964488" y="2389188"/>
          <a:ext cx="469900" cy="2926000"/>
        </p:xfrm>
        <a:graphic>
          <a:graphicData uri="http://schemas.openxmlformats.org/drawingml/2006/table">
            <a:tbl>
              <a:tblPr/>
              <a:tblGrid>
                <a:gridCol w="469900"/>
              </a:tblGrid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572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5" marB="45715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1315" name="Line 76"/>
          <p:cNvSpPr>
            <a:spLocks noChangeShapeType="1"/>
          </p:cNvSpPr>
          <p:nvPr/>
        </p:nvSpPr>
        <p:spPr bwMode="auto">
          <a:xfrm>
            <a:off x="8178800" y="1744663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6" name="Line 77"/>
          <p:cNvSpPr>
            <a:spLocks noChangeShapeType="1"/>
          </p:cNvSpPr>
          <p:nvPr/>
        </p:nvSpPr>
        <p:spPr bwMode="auto">
          <a:xfrm>
            <a:off x="8178800" y="5186363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7" name="Text Box 78"/>
          <p:cNvSpPr txBox="1">
            <a:spLocks noChangeArrowheads="1"/>
          </p:cNvSpPr>
          <p:nvPr/>
        </p:nvSpPr>
        <p:spPr bwMode="auto">
          <a:xfrm>
            <a:off x="6678613" y="3465513"/>
            <a:ext cx="12715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Stream 2</a:t>
            </a:r>
          </a:p>
        </p:txBody>
      </p:sp>
      <p:sp>
        <p:nvSpPr>
          <p:cNvPr id="11318" name="Text Box 79"/>
          <p:cNvSpPr txBox="1">
            <a:spLocks noChangeArrowheads="1"/>
          </p:cNvSpPr>
          <p:nvPr/>
        </p:nvSpPr>
        <p:spPr bwMode="auto">
          <a:xfrm>
            <a:off x="5168900" y="4105275"/>
            <a:ext cx="7747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</a:rPr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28363861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96938" y="76200"/>
            <a:ext cx="7923212" cy="1141413"/>
          </a:xfrm>
        </p:spPr>
        <p:txBody>
          <a:bodyPr/>
          <a:lstStyle/>
          <a:p>
            <a:r>
              <a:rPr lang="en-US" smtClean="0"/>
              <a:t>Conceptual View of Streams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286000" y="3424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A.1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286000" y="3800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B.1</a:t>
            </a: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2286000" y="4181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1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2286000" y="4562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r>
              <a:rPr lang="en-US" sz="1600">
                <a:solidFill>
                  <a:schemeClr val="tx1"/>
                </a:solidFill>
              </a:rPr>
              <a:t>MemCpy C.1</a:t>
            </a:r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2286000" y="4943475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4876800" y="3429000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A.2</a:t>
            </a: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4876800" y="3805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B.2</a:t>
            </a:r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4876800" y="4186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Kernel 2</a:t>
            </a: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4876800" y="4567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>
                <a:solidFill>
                  <a:schemeClr val="tx1"/>
                </a:solidFill>
              </a:rPr>
              <a:t>MemCpy C.2</a:t>
            </a: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4876800" y="4948238"/>
            <a:ext cx="1447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2447925" y="5429250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Stream 0</a:t>
            </a:r>
          </a:p>
        </p:txBody>
      </p:sp>
      <p:sp>
        <p:nvSpPr>
          <p:cNvPr id="11278" name="TextBox 15"/>
          <p:cNvSpPr txBox="1">
            <a:spLocks noChangeArrowheads="1"/>
          </p:cNvSpPr>
          <p:nvPr/>
        </p:nvSpPr>
        <p:spPr bwMode="auto">
          <a:xfrm>
            <a:off x="5016500" y="5441950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Copy Engine</a:t>
            </a:r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2286000" y="1143000"/>
            <a:ext cx="7239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 sz="1600" dirty="0" err="1" smtClean="0">
                <a:solidFill>
                  <a:schemeClr val="tx1"/>
                </a:solidFill>
              </a:rPr>
              <a:t>PCIe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3009900" y="1143000"/>
            <a:ext cx="7239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dirty="0" err="1" smtClean="0">
                <a:solidFill>
                  <a:schemeClr val="tx1"/>
                </a:solidFill>
              </a:rPr>
              <a:t>PCIe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Down</a:t>
            </a:r>
          </a:p>
        </p:txBody>
      </p:sp>
      <p:sp>
        <p:nvSpPr>
          <p:cNvPr id="11282" name="Up Arrow 19"/>
          <p:cNvSpPr>
            <a:spLocks noChangeArrowheads="1"/>
          </p:cNvSpPr>
          <p:nvPr/>
        </p:nvSpPr>
        <p:spPr bwMode="auto">
          <a:xfrm>
            <a:off x="2913063" y="2795588"/>
            <a:ext cx="355600" cy="528637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3" name="Rectangle 20"/>
          <p:cNvSpPr>
            <a:spLocks noChangeArrowheads="1"/>
          </p:cNvSpPr>
          <p:nvPr/>
        </p:nvSpPr>
        <p:spPr bwMode="auto">
          <a:xfrm>
            <a:off x="4876800" y="1827213"/>
            <a:ext cx="14478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en-US">
                <a:solidFill>
                  <a:schemeClr val="tx1"/>
                </a:solidFill>
              </a:rPr>
              <a:t>Kernel Engine</a:t>
            </a:r>
          </a:p>
        </p:txBody>
      </p:sp>
      <p:sp>
        <p:nvSpPr>
          <p:cNvPr id="11284" name="Up Arrow 21"/>
          <p:cNvSpPr>
            <a:spLocks noChangeArrowheads="1"/>
          </p:cNvSpPr>
          <p:nvPr/>
        </p:nvSpPr>
        <p:spPr bwMode="auto">
          <a:xfrm>
            <a:off x="5422900" y="2795588"/>
            <a:ext cx="355600" cy="528637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5" name="Up Arrow 22"/>
          <p:cNvSpPr>
            <a:spLocks noChangeArrowheads="1"/>
          </p:cNvSpPr>
          <p:nvPr/>
        </p:nvSpPr>
        <p:spPr bwMode="auto">
          <a:xfrm rot="2475889">
            <a:off x="3670300" y="2733675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6" name="Up Arrow 23"/>
          <p:cNvSpPr>
            <a:spLocks noChangeArrowheads="1"/>
          </p:cNvSpPr>
          <p:nvPr/>
        </p:nvSpPr>
        <p:spPr bwMode="auto">
          <a:xfrm rot="-2231545">
            <a:off x="4622800" y="2765425"/>
            <a:ext cx="355600" cy="617538"/>
          </a:xfrm>
          <a:prstGeom prst="upArrow">
            <a:avLst>
              <a:gd name="adj1" fmla="val 50000"/>
              <a:gd name="adj2" fmla="val 5012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7" name="Up Arrow 24"/>
          <p:cNvSpPr>
            <a:spLocks noChangeArrowheads="1"/>
          </p:cNvSpPr>
          <p:nvPr/>
        </p:nvSpPr>
        <p:spPr bwMode="auto">
          <a:xfrm>
            <a:off x="2970213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8" name="Up Arrow 25"/>
          <p:cNvSpPr>
            <a:spLocks noChangeArrowheads="1"/>
          </p:cNvSpPr>
          <p:nvPr/>
        </p:nvSpPr>
        <p:spPr bwMode="auto">
          <a:xfrm>
            <a:off x="5480050" y="5797550"/>
            <a:ext cx="355600" cy="528638"/>
          </a:xfrm>
          <a:prstGeom prst="upArrow">
            <a:avLst>
              <a:gd name="adj1" fmla="val 50000"/>
              <a:gd name="adj2" fmla="val 501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89" name="Up Arrow 26"/>
          <p:cNvSpPr>
            <a:spLocks noChangeArrowheads="1"/>
          </p:cNvSpPr>
          <p:nvPr/>
        </p:nvSpPr>
        <p:spPr bwMode="auto">
          <a:xfrm rot="2475889">
            <a:off x="3727450" y="5734050"/>
            <a:ext cx="355600" cy="631825"/>
          </a:xfrm>
          <a:prstGeom prst="upArrow">
            <a:avLst>
              <a:gd name="adj1" fmla="val 50000"/>
              <a:gd name="adj2" fmla="val 5008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90" name="Up Arrow 27"/>
          <p:cNvSpPr>
            <a:spLocks noChangeArrowheads="1"/>
          </p:cNvSpPr>
          <p:nvPr/>
        </p:nvSpPr>
        <p:spPr bwMode="auto">
          <a:xfrm rot="-2231545">
            <a:off x="4679950" y="5765800"/>
            <a:ext cx="357188" cy="619125"/>
          </a:xfrm>
          <a:prstGeom prst="upArrow">
            <a:avLst>
              <a:gd name="adj1" fmla="val 50000"/>
              <a:gd name="adj2" fmla="val 5002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91" name="TextBox 28"/>
          <p:cNvSpPr txBox="1">
            <a:spLocks noChangeArrowheads="1"/>
          </p:cNvSpPr>
          <p:nvPr/>
        </p:nvSpPr>
        <p:spPr bwMode="auto">
          <a:xfrm>
            <a:off x="2289175" y="6326188"/>
            <a:ext cx="4194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Operations (Kernels, MemCpys)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FFFFFF"/>
      </a:dk2>
      <a:lt2>
        <a:srgbClr val="FFCC33"/>
      </a:lt2>
      <a:accent1>
        <a:srgbClr val="FF6633"/>
      </a:accent1>
      <a:accent2>
        <a:srgbClr val="B9D300"/>
      </a:accent2>
      <a:accent3>
        <a:srgbClr val="FFFFFF"/>
      </a:accent3>
      <a:accent4>
        <a:srgbClr val="000000"/>
      </a:accent4>
      <a:accent5>
        <a:srgbClr val="FFB8AD"/>
      </a:accent5>
      <a:accent6>
        <a:srgbClr val="A7BF00"/>
      </a:accent6>
      <a:hlink>
        <a:srgbClr val="62BD19"/>
      </a:hlink>
      <a:folHlink>
        <a:srgbClr val="99339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FFFFFF"/>
        </a:dk2>
        <a:lt2>
          <a:srgbClr val="FFCC33"/>
        </a:lt2>
        <a:accent1>
          <a:srgbClr val="FF6633"/>
        </a:accent1>
        <a:accent2>
          <a:srgbClr val="B9D300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A7BF00"/>
        </a:accent6>
        <a:hlink>
          <a:srgbClr val="62BD19"/>
        </a:hlink>
        <a:folHlink>
          <a:srgbClr val="99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ECE28E-F57A-4106-A2CB-089A9175B5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B7848D-CDAD-4869-B8D9-91D7535E78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1D24998-0BA4-4338-B5C9-C04DC96BA24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26782</TotalTime>
  <Words>1421</Words>
  <Application>Microsoft Macintosh PowerPoint</Application>
  <PresentationFormat>On-screen Show (4:3)</PresentationFormat>
  <Paragraphs>307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Custom Design</vt:lpstr>
      <vt:lpstr>CS/EE 217 GPU Architecture and Parallel Programming   Lecture 10:  Data Transfer and CUDA Streams</vt:lpstr>
      <vt:lpstr>Objective</vt:lpstr>
      <vt:lpstr>Serialized Data Transfer and GPU computation</vt:lpstr>
      <vt:lpstr>Device Overlap</vt:lpstr>
      <vt:lpstr>Overlapped (Pipelined) Timing</vt:lpstr>
      <vt:lpstr>Using CUDA Streams and Asynchronous MemCpy</vt:lpstr>
      <vt:lpstr>Streams</vt:lpstr>
      <vt:lpstr>Streams cont.</vt:lpstr>
      <vt:lpstr>Conceptual View of Streams</vt:lpstr>
      <vt:lpstr>A Simple Multi-Stream Host Code</vt:lpstr>
      <vt:lpstr>continued</vt:lpstr>
      <vt:lpstr>A Simple Multi-Stream Host Code (Cont.)</vt:lpstr>
      <vt:lpstr>A View Closer to Reality</vt:lpstr>
      <vt:lpstr>Not quite the overlap we want</vt:lpstr>
      <vt:lpstr>A Better Multi-Stream Host Code (Cont.)</vt:lpstr>
      <vt:lpstr>A View Closer to Reality</vt:lpstr>
      <vt:lpstr>Overlapped (Pipelined) Timing</vt:lpstr>
      <vt:lpstr>Hyper Queue</vt:lpstr>
      <vt:lpstr>Fermi (and older) Concurrency</vt:lpstr>
      <vt:lpstr>Kepler Improved Concurrency</vt:lpstr>
      <vt:lpstr>Synchronization</vt:lpstr>
      <vt:lpstr>Streams (review)</vt:lpstr>
      <vt:lpstr>Asynchronous Execution</vt:lpstr>
      <vt:lpstr>Host-Device Synchronization</vt:lpstr>
      <vt:lpstr>Accurate Timing with Events 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498AL  Lecture 4:  GPU as part of the PC Architecture</dc:title>
  <dc:creator>Wen-mei Hwu</dc:creator>
  <cp:lastModifiedBy>Nael Abu-Ghazaleh</cp:lastModifiedBy>
  <cp:revision>65</cp:revision>
  <dcterms:created xsi:type="dcterms:W3CDTF">2010-02-09T04:41:45Z</dcterms:created>
  <dcterms:modified xsi:type="dcterms:W3CDTF">2019-11-18T21:34:11Z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