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257" r:id="rId3"/>
    <p:sldId id="277" r:id="rId4"/>
    <p:sldId id="258" r:id="rId5"/>
    <p:sldId id="273" r:id="rId6"/>
    <p:sldId id="278" r:id="rId7"/>
    <p:sldId id="259" r:id="rId8"/>
    <p:sldId id="260" r:id="rId9"/>
    <p:sldId id="261" r:id="rId10"/>
    <p:sldId id="279" r:id="rId11"/>
    <p:sldId id="262" r:id="rId12"/>
    <p:sldId id="280" r:id="rId13"/>
    <p:sldId id="274" r:id="rId14"/>
    <p:sldId id="263" r:id="rId15"/>
    <p:sldId id="265" r:id="rId16"/>
    <p:sldId id="281" r:id="rId17"/>
    <p:sldId id="266" r:id="rId18"/>
    <p:sldId id="282" r:id="rId19"/>
    <p:sldId id="267" r:id="rId20"/>
    <p:sldId id="268" r:id="rId21"/>
    <p:sldId id="283" r:id="rId22"/>
    <p:sldId id="269" r:id="rId23"/>
    <p:sldId id="270" r:id="rId24"/>
    <p:sldId id="285" r:id="rId25"/>
    <p:sldId id="275" r:id="rId26"/>
    <p:sldId id="284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3" d="100"/>
          <a:sy n="73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AB096-F7AA-49A2-86C1-30CF5024BD76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8C189-6CCA-4670-9F3E-2F593C840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371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defRPr sz="19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911C807-8119-4DB0-9CA3-066B1B291920}" type="datetimeFigureOut">
              <a:rPr lang="en-US" smtClean="0"/>
              <a:pPr/>
              <a:t>12/17/2011</a:t>
            </a:fld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8055" name="AutoShape 7"/>
          <p:cNvSpPr>
            <a:spLocks noChangeArrowheads="1"/>
          </p:cNvSpPr>
          <p:nvPr/>
        </p:nvSpPr>
        <p:spPr bwMode="auto">
          <a:xfrm>
            <a:off x="685800" y="114300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Times New Roman" pitchFamily="16" charset="0"/>
            </a:endParaRP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flipV="1">
            <a:off x="609600" y="6324600"/>
            <a:ext cx="7924800" cy="0"/>
          </a:xfrm>
          <a:prstGeom prst="line">
            <a:avLst/>
          </a:prstGeom>
          <a:noFill/>
          <a:ln w="31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193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055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Detection of 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 for Diabetes Management                                         Wiley et al.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609600" y="6324600"/>
            <a:ext cx="7924800" cy="0"/>
          </a:xfrm>
          <a:prstGeom prst="line">
            <a:avLst/>
          </a:prstGeom>
          <a:noFill/>
          <a:ln w="31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Detection of 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 for Diabetes Management                                         Wiley et al.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609600" y="6324600"/>
            <a:ext cx="7924800" cy="0"/>
          </a:xfrm>
          <a:prstGeom prst="line">
            <a:avLst/>
          </a:prstGeom>
          <a:noFill/>
          <a:ln w="31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Detection of 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 for Diabetes Management                                         Wiley et al.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Detection of 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 for Diabetes Management                                         Wiley et al.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Detection of 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 for Diabetes Management                                         Wiley et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35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7028" name="AutoShape 4"/>
          <p:cNvSpPr>
            <a:spLocks noChangeArrowheads="1"/>
          </p:cNvSpPr>
          <p:nvPr/>
        </p:nvSpPr>
        <p:spPr bwMode="auto">
          <a:xfrm>
            <a:off x="533400" y="11430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Times New Roman" pitchFamily="16" charset="0"/>
            </a:endParaRPr>
          </a:p>
        </p:txBody>
      </p:sp>
      <p:sp>
        <p:nvSpPr>
          <p:cNvPr id="257029" name="Line 5"/>
          <p:cNvSpPr>
            <a:spLocks noChangeShapeType="1"/>
          </p:cNvSpPr>
          <p:nvPr/>
        </p:nvSpPr>
        <p:spPr bwMode="auto">
          <a:xfrm flipV="1">
            <a:off x="609600" y="6324600"/>
            <a:ext cx="7924800" cy="0"/>
          </a:xfrm>
          <a:prstGeom prst="line">
            <a:avLst/>
          </a:prstGeom>
          <a:noFill/>
          <a:ln w="31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00800"/>
            <a:ext cx="754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dirty="0" smtClean="0"/>
              <a:t>Automatic Detection of 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 for Diabetes Management                                         Wiley et al.</a:t>
            </a:r>
            <a:endParaRPr lang="en-US" dirty="0"/>
          </a:p>
        </p:txBody>
      </p:sp>
      <p:sp>
        <p:nvSpPr>
          <p:cNvPr id="257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3CABDC-2A18-40CF-917C-3B74BB5BB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6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99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089025"/>
          </a:xfrm>
        </p:spPr>
        <p:txBody>
          <a:bodyPr/>
          <a:lstStyle/>
          <a:p>
            <a:r>
              <a:rPr lang="en-US" dirty="0" smtClean="0"/>
              <a:t>Automatic Detection of 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 for Diabetes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400800" cy="2133600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</a:rPr>
              <a:t>Matthew Wiley, </a:t>
            </a:r>
            <a:r>
              <a:rPr lang="en-US" sz="2000" b="1" dirty="0" err="1" smtClean="0">
                <a:latin typeface="Times New Roman" pitchFamily="18" charset="0"/>
              </a:rPr>
              <a:t>Razvan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Bunescu</a:t>
            </a:r>
            <a:r>
              <a:rPr lang="en-US" sz="2000" b="1" dirty="0" smtClean="0">
                <a:latin typeface="Times New Roman" pitchFamily="18" charset="0"/>
              </a:rPr>
              <a:t>, Cindy Marling,</a:t>
            </a:r>
          </a:p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</a:rPr>
              <a:t>Jay </a:t>
            </a:r>
            <a:r>
              <a:rPr lang="en-US" sz="2000" b="1" dirty="0" err="1" smtClean="0">
                <a:latin typeface="Times New Roman" pitchFamily="18" charset="0"/>
              </a:rPr>
              <a:t>Shubrook</a:t>
            </a:r>
            <a:r>
              <a:rPr lang="en-US" sz="2000" b="1" dirty="0" smtClean="0">
                <a:latin typeface="Times New Roman" pitchFamily="18" charset="0"/>
              </a:rPr>
              <a:t> and Frank Schwartz</a:t>
            </a: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</a:rPr>
              <a:t>School of Electrical Engineering and Computer Science</a:t>
            </a: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</a:rPr>
              <a:t>Appalachian Rural Health Institute Diabetes and Endocrine Center</a:t>
            </a: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</a:rPr>
              <a:t>Athens, Ohio, USA</a:t>
            </a:r>
          </a:p>
          <a:p>
            <a:pPr algn="ctr">
              <a:buNone/>
            </a:pPr>
            <a:endParaRPr lang="en-US" sz="1600" b="1" baseline="30000" dirty="0" smtClean="0">
              <a:latin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4" name="Picture 9" descr="untitl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5562600"/>
            <a:ext cx="2324100" cy="630238"/>
          </a:xfrm>
          <a:prstGeom prst="rect">
            <a:avLst/>
          </a:prstGeom>
          <a:noFill/>
        </p:spPr>
      </p:pic>
      <p:pic>
        <p:nvPicPr>
          <p:cNvPr id="5" name="Picture 14" descr="frank_schwart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9187" y="2590800"/>
            <a:ext cx="1018413" cy="1357884"/>
          </a:xfrm>
          <a:prstGeom prst="rect">
            <a:avLst/>
          </a:prstGeom>
          <a:noFill/>
        </p:spPr>
      </p:pic>
      <p:pic>
        <p:nvPicPr>
          <p:cNvPr id="6" name="Picture 11" descr="jay5"/>
          <p:cNvPicPr>
            <a:picLocks noChangeAspect="1" noChangeArrowheads="1"/>
          </p:cNvPicPr>
          <p:nvPr/>
        </p:nvPicPr>
        <p:blipFill>
          <a:blip r:embed="rId4" cstate="print"/>
          <a:srcRect r="25821"/>
          <a:stretch>
            <a:fillRect/>
          </a:stretch>
        </p:blipFill>
        <p:spPr bwMode="auto">
          <a:xfrm>
            <a:off x="5279816" y="2590800"/>
            <a:ext cx="989177" cy="136017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12807" t="3846" r="10346" b="3846"/>
          <a:stretch>
            <a:fillRect/>
          </a:stretch>
        </p:blipFill>
        <p:spPr bwMode="auto">
          <a:xfrm>
            <a:off x="2801602" y="2590800"/>
            <a:ext cx="1024754" cy="136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rm.jpg"/>
          <p:cNvPicPr>
            <a:picLocks noChangeAspect="1"/>
          </p:cNvPicPr>
          <p:nvPr/>
        </p:nvPicPr>
        <p:blipFill>
          <a:blip r:embed="rId6" cstate="print"/>
          <a:srcRect l="5459" r="7197" b="11012"/>
          <a:stretch>
            <a:fillRect/>
          </a:stretch>
        </p:blipFill>
        <p:spPr>
          <a:xfrm>
            <a:off x="4006549" y="2590800"/>
            <a:ext cx="1093074" cy="1366348"/>
          </a:xfrm>
          <a:prstGeom prst="rect">
            <a:avLst/>
          </a:prstGeom>
        </p:spPr>
      </p:pic>
      <p:pic>
        <p:nvPicPr>
          <p:cNvPr id="10" name="Picture 9" descr="sh-lab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19750" y="5715000"/>
            <a:ext cx="2914650" cy="381832"/>
          </a:xfrm>
          <a:prstGeom prst="rect">
            <a:avLst/>
          </a:prstGeom>
        </p:spPr>
      </p:pic>
      <p:pic>
        <p:nvPicPr>
          <p:cNvPr id="13" name="Picture 12" descr="wiley_pic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2590800"/>
            <a:ext cx="1097409" cy="137160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Preliminary work:</a:t>
            </a:r>
          </a:p>
          <a:p>
            <a:pPr lvl="1"/>
            <a:r>
              <a:rPr lang="en-US" sz="2400" dirty="0" smtClean="0"/>
              <a:t>Two physicians individually classified 400 plots</a:t>
            </a:r>
          </a:p>
          <a:p>
            <a:pPr lvl="1"/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classifier: 85% accuracy</a:t>
            </a:r>
          </a:p>
          <a:p>
            <a:endParaRPr lang="en-US" sz="2800" dirty="0" smtClean="0"/>
          </a:p>
          <a:p>
            <a:r>
              <a:rPr lang="en-US" sz="2800" dirty="0" smtClean="0"/>
              <a:t>Three orthogonal </a:t>
            </a:r>
            <a:r>
              <a:rPr lang="en-US" sz="2800" dirty="0" smtClean="0"/>
              <a:t>directions:</a:t>
            </a:r>
          </a:p>
          <a:p>
            <a:pPr lvl="1"/>
            <a:r>
              <a:rPr lang="en-US" sz="2400" dirty="0" smtClean="0"/>
              <a:t>Smoothing of blood glucose data</a:t>
            </a:r>
          </a:p>
          <a:p>
            <a:pPr lvl="1"/>
            <a:r>
              <a:rPr lang="en-US" sz="2400" dirty="0" smtClean="0"/>
              <a:t>Feature engineering</a:t>
            </a:r>
          </a:p>
          <a:p>
            <a:pPr lvl="1"/>
            <a:r>
              <a:rPr lang="en-US" sz="2400" dirty="0" smtClean="0"/>
              <a:t>Evaluation of other classifiers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Blood Glucose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Sensors record at ±20% accuracy</a:t>
            </a:r>
          </a:p>
          <a:p>
            <a:pPr lvl="1"/>
            <a:r>
              <a:rPr lang="en-US" sz="2400" dirty="0" smtClean="0"/>
              <a:t>Physicians implicitly smooth noise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11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scanned_smoo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0" y="2514599"/>
            <a:ext cx="6172200" cy="3767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Blood Glucose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Several </a:t>
            </a:r>
            <a:r>
              <a:rPr lang="en-US" sz="2800" dirty="0" smtClean="0"/>
              <a:t>smoothing methods were investigated:</a:t>
            </a:r>
          </a:p>
          <a:p>
            <a:pPr lvl="1"/>
            <a:r>
              <a:rPr lang="en-US" sz="2400" dirty="0" smtClean="0"/>
              <a:t>Moving averages</a:t>
            </a:r>
          </a:p>
          <a:p>
            <a:pPr lvl="1"/>
            <a:r>
              <a:rPr lang="en-US" sz="2400" dirty="0" smtClean="0"/>
              <a:t>Polynomial regression</a:t>
            </a:r>
          </a:p>
          <a:p>
            <a:pPr lvl="1"/>
            <a:r>
              <a:rPr lang="en-US" sz="2400" dirty="0" smtClean="0"/>
              <a:t>Discrete Fourier transform filter</a:t>
            </a:r>
          </a:p>
          <a:p>
            <a:pPr lvl="1"/>
            <a:r>
              <a:rPr lang="en-US" sz="2400" dirty="0" smtClean="0"/>
              <a:t>Cubic </a:t>
            </a:r>
            <a:r>
              <a:rPr lang="en-US" sz="2400" dirty="0" err="1" smtClean="0"/>
              <a:t>spline</a:t>
            </a:r>
            <a:r>
              <a:rPr lang="en-US" sz="2400" dirty="0" smtClean="0"/>
              <a:t> interpolation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Cubic </a:t>
            </a:r>
            <a:r>
              <a:rPr lang="en-US" sz="2800" dirty="0" err="1" smtClean="0"/>
              <a:t>spline</a:t>
            </a:r>
            <a:r>
              <a:rPr lang="en-US" sz="2800" dirty="0" smtClean="0"/>
              <a:t> identified as the best match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 </a:t>
            </a:r>
            <a:r>
              <a:rPr lang="en-US" dirty="0" err="1" smtClean="0"/>
              <a:t>Spline</a:t>
            </a:r>
            <a:r>
              <a:rPr lang="en-US" dirty="0" smtClean="0"/>
              <a:t>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reasons:</a:t>
            </a:r>
          </a:p>
          <a:p>
            <a:pPr lvl="1"/>
            <a:r>
              <a:rPr lang="en-US" sz="2400" dirty="0" smtClean="0"/>
              <a:t>Smooth curves </a:t>
            </a:r>
          </a:p>
          <a:p>
            <a:pPr lvl="1"/>
            <a:r>
              <a:rPr lang="en-US" sz="2400" dirty="0" smtClean="0"/>
              <a:t>Significant points</a:t>
            </a:r>
          </a:p>
        </p:txBody>
      </p:sp>
      <p:pic>
        <p:nvPicPr>
          <p:cNvPr id="4" name="Picture 3" descr="fs_now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995808"/>
            <a:ext cx="4648200" cy="2788921"/>
          </a:xfrm>
          <a:prstGeom prst="rect">
            <a:avLst/>
          </a:prstGeom>
        </p:spPr>
      </p:pic>
      <p:pic>
        <p:nvPicPr>
          <p:cNvPr id="5" name="Picture 4" descr="scanned_smoo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4648200" cy="2836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1167" y="577710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2615" y="577710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Spline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13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Several features were investigated in this work: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14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74520" y="1904997"/>
          <a:ext cx="5288280" cy="4419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8280"/>
              </a:tblGrid>
              <a:tr h="4017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Mean Amplitude of </a:t>
                      </a:r>
                      <a:r>
                        <a:rPr lang="en-US" dirty="0" err="1" smtClean="0"/>
                        <a:t>Glycemic</a:t>
                      </a:r>
                      <a:r>
                        <a:rPr lang="en-US" dirty="0" smtClean="0"/>
                        <a:t> Excursions (MAGE)</a:t>
                      </a:r>
                      <a:endParaRPr lang="en-US" dirty="0"/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Distance Traveled</a:t>
                      </a:r>
                      <a:endParaRPr lang="en-US" dirty="0"/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Excursion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Standard Deviation</a:t>
                      </a:r>
                      <a:endParaRPr lang="en-US" dirty="0"/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Area Under the Curve</a:t>
                      </a:r>
                      <a:endParaRPr lang="en-US" dirty="0"/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Roundness Ratio</a:t>
                      </a:r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Bending</a:t>
                      </a:r>
                      <a:r>
                        <a:rPr lang="en-US" baseline="0" dirty="0" smtClean="0"/>
                        <a:t> Energy</a:t>
                      </a:r>
                      <a:endParaRPr lang="en-US" dirty="0" smtClean="0"/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Eccentricity</a:t>
                      </a:r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Amplitudes of DFT</a:t>
                      </a:r>
                      <a:r>
                        <a:rPr lang="en-US" baseline="0" dirty="0" smtClean="0"/>
                        <a:t> frequencies</a:t>
                      </a:r>
                      <a:endParaRPr lang="en-US" dirty="0"/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dimensional central moments</a:t>
                      </a:r>
                      <a:endParaRPr lang="en-US" dirty="0"/>
                    </a:p>
                  </a:txBody>
                  <a:tcPr anchor="ctr"/>
                </a:tc>
              </a:tr>
              <a:tr h="40178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Direction Codes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methods are reported:</a:t>
            </a:r>
          </a:p>
          <a:p>
            <a:pPr lvl="1"/>
            <a:r>
              <a:rPr lang="en-US" sz="2400" i="1" dirty="0" smtClean="0"/>
              <a:t>t-</a:t>
            </a:r>
            <a:r>
              <a:rPr lang="en-US" sz="2400" dirty="0" smtClean="0"/>
              <a:t>Test filter</a:t>
            </a:r>
          </a:p>
          <a:p>
            <a:pPr lvl="1"/>
            <a:r>
              <a:rPr lang="en-US" sz="2400" dirty="0" smtClean="0"/>
              <a:t>Greedy backward elimination</a:t>
            </a:r>
          </a:p>
          <a:p>
            <a:r>
              <a:rPr lang="en-US" sz="2800" dirty="0" smtClean="0"/>
              <a:t>Both raw and smooth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methods are reported:</a:t>
            </a:r>
          </a:p>
          <a:p>
            <a:pPr lvl="1"/>
            <a:r>
              <a:rPr lang="en-US" sz="2400" i="1" dirty="0" smtClean="0"/>
              <a:t>t-</a:t>
            </a:r>
            <a:r>
              <a:rPr lang="en-US" sz="2400" dirty="0" smtClean="0"/>
              <a:t>Test filter</a:t>
            </a:r>
          </a:p>
          <a:p>
            <a:pPr lvl="1"/>
            <a:r>
              <a:rPr lang="en-US" sz="2400" dirty="0" smtClean="0"/>
              <a:t>Greedy backward elimination</a:t>
            </a:r>
          </a:p>
          <a:p>
            <a:r>
              <a:rPr lang="en-US" sz="2800" dirty="0" smtClean="0"/>
              <a:t>Both raw and smooth data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Out of the four feature sets selected:</a:t>
            </a:r>
          </a:p>
          <a:p>
            <a:pPr lvl="1"/>
            <a:r>
              <a:rPr lang="en-US" sz="2400" dirty="0" smtClean="0"/>
              <a:t>No feature appeared in all four sets</a:t>
            </a:r>
          </a:p>
          <a:p>
            <a:pPr lvl="1"/>
            <a:r>
              <a:rPr lang="en-US" sz="2400" dirty="0" smtClean="0"/>
              <a:t>Eccentricity and bending energy were never selected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Three classifiers compared:</a:t>
            </a:r>
          </a:p>
          <a:p>
            <a:pPr lvl="1"/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(NB)</a:t>
            </a:r>
          </a:p>
          <a:p>
            <a:pPr lvl="1"/>
            <a:r>
              <a:rPr lang="en-US" sz="2400" dirty="0" smtClean="0"/>
              <a:t>Support Vector Machines (SVM)</a:t>
            </a:r>
          </a:p>
          <a:p>
            <a:pPr lvl="1"/>
            <a:r>
              <a:rPr lang="en-US" sz="2400" dirty="0" smtClean="0"/>
              <a:t>Multilayer </a:t>
            </a:r>
            <a:r>
              <a:rPr lang="en-US" sz="2400" dirty="0" err="1" smtClean="0"/>
              <a:t>Perceptron</a:t>
            </a:r>
            <a:r>
              <a:rPr lang="en-US" sz="2400" dirty="0" smtClean="0"/>
              <a:t> (MP)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Three classifiers compared:</a:t>
            </a:r>
          </a:p>
          <a:p>
            <a:pPr lvl="1"/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(NB)</a:t>
            </a:r>
          </a:p>
          <a:p>
            <a:pPr lvl="1"/>
            <a:r>
              <a:rPr lang="en-US" sz="2400" dirty="0" smtClean="0"/>
              <a:t>Support Vector Machines (SVM)</a:t>
            </a:r>
          </a:p>
          <a:p>
            <a:pPr lvl="1"/>
            <a:r>
              <a:rPr lang="en-US" sz="2400" dirty="0" smtClean="0"/>
              <a:t>Multilayer </a:t>
            </a:r>
            <a:r>
              <a:rPr lang="en-US" sz="2400" dirty="0" err="1" smtClean="0"/>
              <a:t>Perceptron</a:t>
            </a:r>
            <a:r>
              <a:rPr lang="en-US" sz="2400" dirty="0" smtClean="0"/>
              <a:t> (MP)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Evaluated with 10-fold cross validation</a:t>
            </a:r>
          </a:p>
          <a:p>
            <a:pPr lvl="1"/>
            <a:r>
              <a:rPr lang="en-US" sz="2400" dirty="0" smtClean="0"/>
              <a:t>Tuned with development dataset</a:t>
            </a:r>
          </a:p>
          <a:p>
            <a:pPr lvl="1"/>
            <a:r>
              <a:rPr lang="en-US" sz="2400" dirty="0" smtClean="0"/>
              <a:t>Features from feature selection</a:t>
            </a:r>
          </a:p>
          <a:p>
            <a:pPr lvl="1"/>
            <a:r>
              <a:rPr lang="en-US" sz="2400" dirty="0" smtClean="0"/>
              <a:t>Both raw and smooth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18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 of 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19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kfol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371600"/>
            <a:ext cx="72009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Body fails to effectively produce and/or use insulin</a:t>
            </a:r>
          </a:p>
          <a:p>
            <a:r>
              <a:rPr lang="en-US" sz="2800" dirty="0" smtClean="0"/>
              <a:t>Treated and managed with blood glucose control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NB with raw data:  87.1%</a:t>
            </a:r>
          </a:p>
          <a:p>
            <a:pPr lvl="1"/>
            <a:r>
              <a:rPr lang="en-US" sz="2400" dirty="0" smtClean="0"/>
              <a:t>Same settings as preliminary work – the baseline</a:t>
            </a:r>
          </a:p>
          <a:p>
            <a:r>
              <a:rPr lang="en-US" sz="2800" i="1" dirty="0" smtClean="0"/>
              <a:t>t</a:t>
            </a:r>
            <a:r>
              <a:rPr lang="en-US" sz="2800" dirty="0" smtClean="0"/>
              <a:t>-test filter:</a:t>
            </a:r>
          </a:p>
          <a:p>
            <a:pPr lvl="1"/>
            <a:r>
              <a:rPr lang="en-US" sz="2400" dirty="0" smtClean="0"/>
              <a:t>SVM with smoothed data:  </a:t>
            </a:r>
            <a:r>
              <a:rPr lang="en-US" sz="2400" b="1" dirty="0" smtClean="0"/>
              <a:t>92.8%</a:t>
            </a:r>
          </a:p>
          <a:p>
            <a:r>
              <a:rPr lang="en-US" sz="2800" dirty="0" smtClean="0"/>
              <a:t>Greedy backward elimination:</a:t>
            </a:r>
          </a:p>
          <a:p>
            <a:pPr lvl="1"/>
            <a:r>
              <a:rPr lang="en-US" sz="2400" dirty="0" smtClean="0"/>
              <a:t>MP with smoothed data:  </a:t>
            </a:r>
            <a:r>
              <a:rPr lang="en-US" sz="2400" b="1" dirty="0" smtClean="0"/>
              <a:t>93.8%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20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NB with raw data:  87.1%</a:t>
            </a:r>
          </a:p>
          <a:p>
            <a:pPr lvl="1"/>
            <a:r>
              <a:rPr lang="en-US" sz="2400" dirty="0" smtClean="0"/>
              <a:t>Same settings as preliminary work – the baseline</a:t>
            </a:r>
          </a:p>
          <a:p>
            <a:r>
              <a:rPr lang="en-US" sz="2800" i="1" dirty="0" smtClean="0"/>
              <a:t>t</a:t>
            </a:r>
            <a:r>
              <a:rPr lang="en-US" sz="2800" dirty="0" smtClean="0"/>
              <a:t>-test filter:</a:t>
            </a:r>
          </a:p>
          <a:p>
            <a:pPr lvl="1"/>
            <a:r>
              <a:rPr lang="en-US" sz="2400" dirty="0" smtClean="0"/>
              <a:t>SVM with smoothed data:  </a:t>
            </a:r>
            <a:r>
              <a:rPr lang="en-US" sz="2400" b="1" dirty="0" smtClean="0"/>
              <a:t>92.8%</a:t>
            </a:r>
          </a:p>
          <a:p>
            <a:r>
              <a:rPr lang="en-US" sz="2800" dirty="0" smtClean="0"/>
              <a:t>Greedy backward elimination:</a:t>
            </a:r>
          </a:p>
          <a:p>
            <a:pPr lvl="1"/>
            <a:r>
              <a:rPr lang="en-US" sz="2400" dirty="0" smtClean="0"/>
              <a:t>MP with smoothed data:  </a:t>
            </a:r>
            <a:r>
              <a:rPr lang="en-US" sz="2400" b="1" dirty="0" smtClean="0"/>
              <a:t>93.8</a:t>
            </a:r>
            <a:r>
              <a:rPr lang="en-US" sz="2400" b="1" dirty="0" smtClean="0"/>
              <a:t>%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Overall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Additional features helped</a:t>
            </a:r>
          </a:p>
          <a:p>
            <a:pPr lvl="1"/>
            <a:r>
              <a:rPr lang="en-US" sz="2400" dirty="0" smtClean="0"/>
              <a:t>Smoothed data </a:t>
            </a:r>
            <a:r>
              <a:rPr lang="en-US" sz="2400" dirty="0" smtClean="0"/>
              <a:t>helped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21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ROC Curves for Best Classifiers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22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roc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2571" y="1295400"/>
            <a:ext cx="5478858" cy="4985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experiment was constrained by the dataset size</a:t>
            </a:r>
          </a:p>
          <a:p>
            <a:pPr lvl="1"/>
            <a:r>
              <a:rPr lang="en-US" sz="2400" dirty="0" smtClean="0"/>
              <a:t>Potentially suboptimal parameters and features</a:t>
            </a:r>
          </a:p>
          <a:p>
            <a:pPr lvl="1"/>
            <a:r>
              <a:rPr lang="en-US" sz="2400" dirty="0" smtClean="0"/>
              <a:t>Collecting more data is a high priority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23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experiment was constrained by the dataset size</a:t>
            </a:r>
          </a:p>
          <a:p>
            <a:pPr lvl="1"/>
            <a:r>
              <a:rPr lang="en-US" sz="2400" dirty="0" smtClean="0"/>
              <a:t>Potentially suboptimal parameters and features</a:t>
            </a:r>
          </a:p>
          <a:p>
            <a:pPr lvl="1"/>
            <a:r>
              <a:rPr lang="en-US" sz="2400" dirty="0" smtClean="0"/>
              <a:t>Collecting more data is a high priority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Plans for a “5-star” ordinal scheme</a:t>
            </a:r>
          </a:p>
          <a:p>
            <a:pPr lvl="1"/>
            <a:r>
              <a:rPr lang="en-US" sz="2400" dirty="0" smtClean="0"/>
              <a:t>Alleviate disagreements between annotators</a:t>
            </a:r>
          </a:p>
          <a:p>
            <a:pPr lvl="1"/>
            <a:r>
              <a:rPr lang="en-US" sz="2400" dirty="0" smtClean="0"/>
              <a:t>Opportunity to further improve accuracy </a:t>
            </a:r>
          </a:p>
          <a:p>
            <a:pPr lvl="1"/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24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Bench to Bedside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Integration with current CGM management systems</a:t>
            </a:r>
          </a:p>
          <a:p>
            <a:pPr lvl="1"/>
            <a:r>
              <a:rPr lang="en-US" sz="2400" dirty="0" smtClean="0"/>
              <a:t>Glucose sensors are in common use as a diagnostic tool</a:t>
            </a:r>
          </a:p>
          <a:p>
            <a:pPr lvl="1"/>
            <a:r>
              <a:rPr lang="en-US" sz="2400" dirty="0" smtClean="0"/>
              <a:t>Some patients use glucose sensors year round</a:t>
            </a:r>
          </a:p>
          <a:p>
            <a:pPr lvl="1"/>
            <a:r>
              <a:rPr lang="en-US" sz="2400" dirty="0" smtClean="0"/>
              <a:t>Manufacturers already provide reporting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25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Bench to Bedside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Integration with current CGM management systems</a:t>
            </a:r>
          </a:p>
          <a:p>
            <a:pPr lvl="1"/>
            <a:r>
              <a:rPr lang="en-US" sz="2400" dirty="0" smtClean="0"/>
              <a:t>Glucose sensors are in common use as a diagnostic tool</a:t>
            </a:r>
          </a:p>
          <a:p>
            <a:pPr lvl="1"/>
            <a:r>
              <a:rPr lang="en-US" sz="2400" dirty="0" smtClean="0"/>
              <a:t>Some patients use glucose sensors year round</a:t>
            </a:r>
          </a:p>
          <a:p>
            <a:pPr lvl="1"/>
            <a:r>
              <a:rPr lang="en-US" sz="2400" dirty="0" smtClean="0"/>
              <a:t>Manufacturers already provide reporting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Development of a screen for routine clinical use</a:t>
            </a:r>
          </a:p>
          <a:p>
            <a:pPr lvl="1"/>
            <a:r>
              <a:rPr lang="en-US" sz="2400" dirty="0" smtClean="0"/>
              <a:t>Identify at risk patients in the clinical setting</a:t>
            </a:r>
          </a:p>
          <a:p>
            <a:pPr lvl="1"/>
            <a:r>
              <a:rPr lang="en-US" sz="2400" dirty="0" smtClean="0"/>
              <a:t>Completion of the intended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26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4958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National Science Foundation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Medtronic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Ohio University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Our Dedicated Research Nurses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My Fellow Graduate Research Assistants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Over 50 Anonymous Patients with Type 1 Diabetes on Insulin Pump Therapy</a:t>
            </a:r>
          </a:p>
          <a:p>
            <a:endParaRPr lang="en-US" dirty="0"/>
          </a:p>
        </p:txBody>
      </p:sp>
      <p:pic>
        <p:nvPicPr>
          <p:cNvPr id="4" name="Picture 4" descr="medtronic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08362"/>
            <a:ext cx="3314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untitl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4475162"/>
            <a:ext cx="23241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27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nsf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1371600"/>
            <a:ext cx="1676400" cy="168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1026" name="Picture 2" descr="http://comm563.files.wordpress.com/2011/04/questionmark-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721" y="2514600"/>
            <a:ext cx="5462559" cy="3552825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28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Body fails to effectively produce and/or use insulin</a:t>
            </a:r>
          </a:p>
          <a:p>
            <a:r>
              <a:rPr lang="en-US" sz="2800" dirty="0" smtClean="0"/>
              <a:t>Treated and managed with blood glucose control</a:t>
            </a:r>
          </a:p>
          <a:p>
            <a:r>
              <a:rPr lang="en-US" sz="2800" dirty="0" smtClean="0"/>
              <a:t>346 million people world </a:t>
            </a:r>
            <a:r>
              <a:rPr lang="en-US" sz="2800" dirty="0" smtClean="0"/>
              <a:t>wide</a:t>
            </a:r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dirty="0" smtClean="0"/>
              <a:t>major types:</a:t>
            </a:r>
          </a:p>
          <a:p>
            <a:pPr lvl="1"/>
            <a:r>
              <a:rPr lang="en-US" sz="2400" b="1" dirty="0" smtClean="0"/>
              <a:t>Type I</a:t>
            </a:r>
          </a:p>
          <a:p>
            <a:pPr lvl="1"/>
            <a:r>
              <a:rPr lang="en-US" sz="2400" dirty="0" smtClean="0"/>
              <a:t>Type </a:t>
            </a:r>
            <a:r>
              <a:rPr lang="en-US" sz="2400" dirty="0" smtClean="0"/>
              <a:t>II</a:t>
            </a:r>
            <a:endParaRPr lang="en-US" sz="24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Control Increases Risk of Complications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6019800"/>
            <a:ext cx="294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 dirty="0"/>
              <a:t>CONTROL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697538" y="1295400"/>
            <a:ext cx="3446462" cy="25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Foot Ulcers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Angina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Heart Attack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Coronary Bypass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   </a:t>
            </a:r>
            <a:r>
              <a:rPr lang="en-US" sz="1800" b="1" dirty="0" smtClean="0">
                <a:solidFill>
                  <a:schemeClr val="accent2"/>
                </a:solidFill>
              </a:rPr>
              <a:t> Surgery</a:t>
            </a:r>
            <a:endParaRPr lang="en-US" sz="1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Stroke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Blindness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Amputation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Dialysis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 Kidney 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   </a:t>
            </a:r>
            <a:r>
              <a:rPr lang="en-US" sz="1800" b="1" dirty="0" smtClean="0">
                <a:solidFill>
                  <a:schemeClr val="accent2"/>
                </a:solidFill>
              </a:rPr>
              <a:t> Transplant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22350" y="4724401"/>
            <a:ext cx="3013075" cy="79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5000"/>
              </a:lnSpc>
              <a:buFontTx/>
              <a:buChar char="•"/>
              <a:defRPr/>
            </a:pPr>
            <a:r>
              <a:rPr lang="en-US" sz="1800" b="1" dirty="0">
                <a:solidFill>
                  <a:srgbClr val="A3B2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1800" b="1" dirty="0">
                <a:solidFill>
                  <a:srgbClr val="A3B2C1"/>
                </a:solidFill>
                <a:latin typeface="Arial" pitchFamily="34" charset="0"/>
              </a:rPr>
              <a:t>Microalbuminuria</a:t>
            </a:r>
          </a:p>
          <a:p>
            <a:pPr>
              <a:lnSpc>
                <a:spcPct val="85000"/>
              </a:lnSpc>
              <a:buFontTx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Arial" pitchFamily="34" charset="0"/>
              </a:rPr>
              <a:t> Mild Retinopathy</a:t>
            </a:r>
          </a:p>
          <a:p>
            <a:pPr>
              <a:lnSpc>
                <a:spcPct val="85000"/>
              </a:lnSpc>
              <a:buFontTx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Arial" pitchFamily="34" charset="0"/>
              </a:rPr>
              <a:t> Mild Neuropathy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29000" y="2971800"/>
            <a:ext cx="2752725" cy="207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5000"/>
              </a:lnSpc>
              <a:spcBef>
                <a:spcPct val="5000"/>
              </a:spcBef>
              <a:buFontTx/>
              <a:buChar char="•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99"/>
                </a:solidFill>
                <a:latin typeface="Arial" pitchFamily="34" charset="0"/>
              </a:rPr>
              <a:t>Albuminuria</a:t>
            </a:r>
            <a:endParaRPr lang="en-US" sz="18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>
              <a:lnSpc>
                <a:spcPct val="85000"/>
              </a:lnSpc>
              <a:spcBef>
                <a:spcPct val="5000"/>
              </a:spcBef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99"/>
                </a:solidFill>
                <a:latin typeface="Arial" pitchFamily="34" charset="0"/>
              </a:rPr>
              <a:t> Macular </a:t>
            </a:r>
            <a:r>
              <a:rPr lang="en-US" sz="1800" b="1" dirty="0">
                <a:solidFill>
                  <a:srgbClr val="000099"/>
                </a:solidFill>
                <a:latin typeface="Arial" pitchFamily="34" charset="0"/>
              </a:rPr>
              <a:t>Edema</a:t>
            </a:r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000099"/>
                </a:solidFill>
                <a:latin typeface="Arial" pitchFamily="34" charset="0"/>
              </a:rPr>
              <a:t> Proliferative</a:t>
            </a:r>
          </a:p>
          <a:p>
            <a:pPr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1800" b="1" dirty="0">
                <a:solidFill>
                  <a:srgbClr val="000099"/>
                </a:solidFill>
                <a:latin typeface="Arial" pitchFamily="34" charset="0"/>
              </a:rPr>
              <a:t>  Retinopathy</a:t>
            </a:r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  <a:latin typeface="Arial" pitchFamily="34" charset="0"/>
              </a:rPr>
              <a:t>Periodontal </a:t>
            </a:r>
            <a:r>
              <a:rPr lang="en-US" sz="1800" b="1" dirty="0">
                <a:solidFill>
                  <a:srgbClr val="000099"/>
                </a:solidFill>
                <a:latin typeface="Arial" pitchFamily="34" charset="0"/>
              </a:rPr>
              <a:t>Disease</a:t>
            </a:r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000099"/>
                </a:solidFill>
                <a:latin typeface="Arial" pitchFamily="34" charset="0"/>
              </a:rPr>
              <a:t> Impotence</a:t>
            </a:r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000099"/>
                </a:solidFill>
                <a:latin typeface="Arial" pitchFamily="34" charset="0"/>
              </a:rPr>
              <a:t> Gastroparesis</a:t>
            </a:r>
          </a:p>
          <a:p>
            <a:pPr>
              <a:lnSpc>
                <a:spcPct val="85000"/>
              </a:lnSpc>
              <a:spcBef>
                <a:spcPct val="5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000099"/>
                </a:solidFill>
                <a:latin typeface="Arial" pitchFamily="34" charset="0"/>
              </a:rPr>
              <a:t> Depression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990600" y="1600200"/>
            <a:ext cx="0" cy="4335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 rot="16200000">
            <a:off x="-327025" y="3290888"/>
            <a:ext cx="21240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/>
          <a:lstStyle/>
          <a:p>
            <a:pPr marL="377825" indent="-377825" algn="ctr" defTabSz="1106488">
              <a:spcBef>
                <a:spcPct val="20000"/>
              </a:spcBef>
              <a:defRPr/>
            </a:pPr>
            <a:r>
              <a:rPr lang="en-US" sz="2800" b="1" dirty="0">
                <a:latin typeface="Arial" pitchFamily="34" charset="0"/>
              </a:rPr>
              <a:t>RISK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43000" y="6019800"/>
            <a:ext cx="107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Good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86600" y="6019800"/>
            <a:ext cx="117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Poor</a:t>
            </a:r>
          </a:p>
        </p:txBody>
      </p:sp>
      <p:sp>
        <p:nvSpPr>
          <p:cNvPr id="16" name="Arc 15"/>
          <p:cNvSpPr>
            <a:spLocks/>
          </p:cNvSpPr>
          <p:nvPr/>
        </p:nvSpPr>
        <p:spPr bwMode="auto">
          <a:xfrm>
            <a:off x="1066800" y="1828800"/>
            <a:ext cx="7542213" cy="4035425"/>
          </a:xfrm>
          <a:custGeom>
            <a:avLst/>
            <a:gdLst>
              <a:gd name="T0" fmla="*/ 2147483647 w 21627"/>
              <a:gd name="T1" fmla="*/ 2147483647 h 21600"/>
              <a:gd name="T2" fmla="*/ 0 w 21627"/>
              <a:gd name="T3" fmla="*/ 2147483647 h 21600"/>
              <a:gd name="T4" fmla="*/ 2147483647 w 21627"/>
              <a:gd name="T5" fmla="*/ 0 h 21600"/>
              <a:gd name="T6" fmla="*/ 0 60000 65536"/>
              <a:gd name="T7" fmla="*/ 0 60000 65536"/>
              <a:gd name="T8" fmla="*/ 0 60000 65536"/>
              <a:gd name="T9" fmla="*/ 0 w 21627"/>
              <a:gd name="T10" fmla="*/ 0 h 21600"/>
              <a:gd name="T11" fmla="*/ 21627 w 2162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7" h="21600" fill="none" extrusionOk="0">
                <a:moveTo>
                  <a:pt x="21626" y="41"/>
                </a:moveTo>
                <a:cubicBezTo>
                  <a:pt x="21603" y="11954"/>
                  <a:pt x="11939" y="21599"/>
                  <a:pt x="27" y="21600"/>
                </a:cubicBezTo>
                <a:cubicBezTo>
                  <a:pt x="18" y="21600"/>
                  <a:pt x="9" y="21599"/>
                  <a:pt x="0" y="21599"/>
                </a:cubicBezTo>
              </a:path>
              <a:path w="21627" h="21600" stroke="0" extrusionOk="0">
                <a:moveTo>
                  <a:pt x="21626" y="41"/>
                </a:moveTo>
                <a:cubicBezTo>
                  <a:pt x="21603" y="11954"/>
                  <a:pt x="11939" y="21599"/>
                  <a:pt x="27" y="21600"/>
                </a:cubicBezTo>
                <a:cubicBezTo>
                  <a:pt x="18" y="21600"/>
                  <a:pt x="9" y="21599"/>
                  <a:pt x="0" y="21599"/>
                </a:cubicBezTo>
                <a:lnTo>
                  <a:pt x="27" y="0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24400"/>
          </a:xfrm>
        </p:spPr>
        <p:txBody>
          <a:bodyPr/>
          <a:lstStyle/>
          <a:p>
            <a:r>
              <a:rPr lang="en-US" sz="2800" dirty="0" smtClean="0"/>
              <a:t>Type I patients must administer insulin</a:t>
            </a:r>
          </a:p>
          <a:p>
            <a:pPr lvl="1"/>
            <a:r>
              <a:rPr lang="en-US" sz="2400" dirty="0" smtClean="0"/>
              <a:t>Injection</a:t>
            </a:r>
          </a:p>
          <a:p>
            <a:pPr lvl="1"/>
            <a:r>
              <a:rPr lang="en-US" sz="2400" dirty="0" smtClean="0"/>
              <a:t>Insulin Pump</a:t>
            </a:r>
          </a:p>
          <a:p>
            <a:endParaRPr lang="en-US" sz="24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619500" y="3516868"/>
            <a:ext cx="1905000" cy="1893332"/>
            <a:chOff x="1447800" y="4343400"/>
            <a:chExt cx="1905000" cy="18933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4343400"/>
              <a:ext cx="1905000" cy="1455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689208" y="5867400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Insulin Pump</a:t>
              </a:r>
              <a:endParaRPr lang="en-US" dirty="0"/>
            </a:p>
          </p:txBody>
        </p:sp>
      </p:grpSp>
      <p:sp>
        <p:nvSpPr>
          <p:cNvPr id="1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Glucose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24400"/>
          </a:xfrm>
        </p:spPr>
        <p:txBody>
          <a:bodyPr/>
          <a:lstStyle/>
          <a:p>
            <a:r>
              <a:rPr lang="en-US" sz="2800" dirty="0" smtClean="0"/>
              <a:t>Two approaches to monitoring:</a:t>
            </a:r>
          </a:p>
          <a:p>
            <a:pPr lvl="1"/>
            <a:r>
              <a:rPr lang="en-US" sz="2400" dirty="0" err="1" smtClean="0"/>
              <a:t>Fingersticks</a:t>
            </a:r>
            <a:endParaRPr lang="en-US" sz="2400" dirty="0" smtClean="0"/>
          </a:p>
          <a:p>
            <a:pPr lvl="1"/>
            <a:r>
              <a:rPr lang="en-US" sz="2400" dirty="0" smtClean="0"/>
              <a:t>Continuous Glucose Monitoring (CGM) sensors</a:t>
            </a:r>
          </a:p>
          <a:p>
            <a:endParaRPr lang="en-US" sz="2800" dirty="0"/>
          </a:p>
        </p:txBody>
      </p:sp>
      <p:grpSp>
        <p:nvGrpSpPr>
          <p:cNvPr id="4" name="Group 9"/>
          <p:cNvGrpSpPr/>
          <p:nvPr/>
        </p:nvGrpSpPr>
        <p:grpSpPr>
          <a:xfrm>
            <a:off x="4819650" y="3593068"/>
            <a:ext cx="1962150" cy="1969532"/>
            <a:chOff x="6477000" y="4267200"/>
            <a:chExt cx="1962150" cy="196953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4267200"/>
              <a:ext cx="1962150" cy="155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759807" y="5867400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CGM Sensor</a:t>
              </a:r>
              <a:endParaRPr lang="en-US" dirty="0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752600" y="3593068"/>
            <a:ext cx="1447800" cy="1969532"/>
            <a:chOff x="4191000" y="4267200"/>
            <a:chExt cx="1447800" cy="19695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4267200"/>
              <a:ext cx="1447800" cy="164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303194" y="58674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Fingerstick</a:t>
              </a:r>
              <a:endParaRPr lang="en-US" dirty="0"/>
            </a:p>
          </p:txBody>
        </p:sp>
      </p:grpSp>
      <p:sp>
        <p:nvSpPr>
          <p:cNvPr id="1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Overload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3810000"/>
          </a:xfrm>
          <a:prstGeom prst="rect">
            <a:avLst/>
          </a:prstGeom>
          <a:noFill/>
          <a:ln w="12700" cap="flat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24400"/>
          </a:xfrm>
        </p:spPr>
        <p:txBody>
          <a:bodyPr/>
          <a:lstStyle/>
          <a:p>
            <a:r>
              <a:rPr lang="en-US" sz="2800" dirty="0" smtClean="0"/>
              <a:t>CGM sensors record values every 5 or 10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Characterized by fluctuations in blood glucose</a:t>
            </a:r>
          </a:p>
          <a:p>
            <a:r>
              <a:rPr lang="en-US" sz="2800" dirty="0" smtClean="0"/>
              <a:t>Patients are not yet routinely screened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acceptable-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4466961" cy="2639568"/>
          </a:xfrm>
          <a:prstGeom prst="rect">
            <a:avLst/>
          </a:prstGeom>
        </p:spPr>
      </p:pic>
      <p:pic>
        <p:nvPicPr>
          <p:cNvPr id="7" name="Picture 6" descr="variability-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1639" y="2971800"/>
            <a:ext cx="4466161" cy="2635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964" y="5638800"/>
            <a:ext cx="320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Acceptable </a:t>
            </a:r>
            <a:r>
              <a:rPr lang="en-US" dirty="0" err="1" smtClean="0"/>
              <a:t>Glycemic</a:t>
            </a:r>
            <a:r>
              <a:rPr lang="en-US" dirty="0" smtClean="0"/>
              <a:t> Variability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1504" y="5638800"/>
            <a:ext cx="309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Excessive </a:t>
            </a:r>
            <a:r>
              <a:rPr lang="en-US" dirty="0" err="1" smtClean="0"/>
              <a:t>Glycemic</a:t>
            </a:r>
            <a:r>
              <a:rPr lang="en-US" dirty="0" smtClean="0"/>
              <a:t> Variability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Preliminary work:</a:t>
            </a:r>
          </a:p>
          <a:p>
            <a:pPr lvl="1"/>
            <a:r>
              <a:rPr lang="en-US" sz="2400" dirty="0" smtClean="0"/>
              <a:t>Two physicians individually classified 400 plots</a:t>
            </a:r>
          </a:p>
          <a:p>
            <a:pPr lvl="1"/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classifier: 85% accuracy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3400" y="6400800"/>
            <a:ext cx="7543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Automatic Detection of Excessive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Glycemic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Variability for Diabetes Management      Wiley et al.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3CABDC-2A18-40CF-917C-3B74BB5BBFC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en-US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6628</TotalTime>
  <Words>1139</Words>
  <Application>Microsoft Office PowerPoint</Application>
  <PresentationFormat>On-screen Show (4:3)</PresentationFormat>
  <Paragraphs>246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Profile</vt:lpstr>
      <vt:lpstr>Automatic Detection of Excessive Glycemic Variability for Diabetes Management</vt:lpstr>
      <vt:lpstr>Diabetes</vt:lpstr>
      <vt:lpstr>Diabetes</vt:lpstr>
      <vt:lpstr>Poor Control Increases Risk of Complications</vt:lpstr>
      <vt:lpstr>Administering Insulin</vt:lpstr>
      <vt:lpstr>Continuous Glucose Monitoring</vt:lpstr>
      <vt:lpstr>Data Overload</vt:lpstr>
      <vt:lpstr>Excessive Glycemic Variability</vt:lpstr>
      <vt:lpstr>Background</vt:lpstr>
      <vt:lpstr>Background</vt:lpstr>
      <vt:lpstr>Smoothing Blood Glucose Data</vt:lpstr>
      <vt:lpstr>Smoothing Blood Glucose Data</vt:lpstr>
      <vt:lpstr>Cubic Spline Interpolation</vt:lpstr>
      <vt:lpstr>Feature Engineering</vt:lpstr>
      <vt:lpstr>Feature Selection</vt:lpstr>
      <vt:lpstr>Feature Selection</vt:lpstr>
      <vt:lpstr>Experimental Evaluation</vt:lpstr>
      <vt:lpstr>Experimental Evaluation</vt:lpstr>
      <vt:lpstr>Visual Overview of Evaluation</vt:lpstr>
      <vt:lpstr>Results</vt:lpstr>
      <vt:lpstr>Results</vt:lpstr>
      <vt:lpstr>Comparison of ROC Curves for Best Classifiers</vt:lpstr>
      <vt:lpstr>Future Work </vt:lpstr>
      <vt:lpstr>Future Work </vt:lpstr>
      <vt:lpstr>From Bench to Bedside</vt:lpstr>
      <vt:lpstr>From Bench to Bedside</vt:lpstr>
      <vt:lpstr>Acknowledgements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MattLaptop</dc:creator>
  <cp:lastModifiedBy>MattLaptop</cp:lastModifiedBy>
  <cp:revision>179</cp:revision>
  <dcterms:created xsi:type="dcterms:W3CDTF">2011-12-12T19:52:17Z</dcterms:created>
  <dcterms:modified xsi:type="dcterms:W3CDTF">2011-12-19T08:59:28Z</dcterms:modified>
</cp:coreProperties>
</file>