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402" r:id="rId3"/>
    <p:sldId id="263" r:id="rId4"/>
    <p:sldId id="383" r:id="rId5"/>
    <p:sldId id="384" r:id="rId6"/>
    <p:sldId id="385" r:id="rId7"/>
    <p:sldId id="382" r:id="rId8"/>
    <p:sldId id="387" r:id="rId9"/>
    <p:sldId id="386" r:id="rId10"/>
    <p:sldId id="388" r:id="rId11"/>
    <p:sldId id="389" r:id="rId12"/>
    <p:sldId id="390" r:id="rId13"/>
    <p:sldId id="391" r:id="rId14"/>
    <p:sldId id="380" r:id="rId15"/>
    <p:sldId id="334" r:id="rId16"/>
    <p:sldId id="392" r:id="rId17"/>
    <p:sldId id="400" r:id="rId18"/>
    <p:sldId id="295" r:id="rId19"/>
    <p:sldId id="393" r:id="rId20"/>
    <p:sldId id="394" r:id="rId21"/>
    <p:sldId id="303" r:id="rId22"/>
    <p:sldId id="302" r:id="rId23"/>
    <p:sldId id="305" r:id="rId24"/>
    <p:sldId id="312" r:id="rId25"/>
    <p:sldId id="313" r:id="rId26"/>
    <p:sldId id="397" r:id="rId27"/>
    <p:sldId id="396" r:id="rId28"/>
    <p:sldId id="401" r:id="rId29"/>
    <p:sldId id="395" r:id="rId30"/>
    <p:sldId id="398" r:id="rId31"/>
    <p:sldId id="317" r:id="rId32"/>
    <p:sldId id="318" r:id="rId33"/>
    <p:sldId id="262" r:id="rId34"/>
    <p:sldId id="319" r:id="rId35"/>
    <p:sldId id="271" r:id="rId36"/>
    <p:sldId id="266" r:id="rId37"/>
    <p:sldId id="399" r:id="rId38"/>
  </p:sldIdLst>
  <p:sldSz cx="12192000" cy="685800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100" d="100"/>
          <a:sy n="100" d="100"/>
        </p:scale>
        <p:origin x="35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2:53:0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145 126 10368,'-123'-89'5120,"102"53"-15232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2:54:06.53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12 8576,'4'-11'4224,"-4"14"-5120,0-3 4224,5 8-4480,3-8 0,2 0-2688,4-8 128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08T02:54:07.44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9 6 7424,'-5'-5'3712,"1"13"-3712,4-11 3840,0 6-3968,0-3 0,0 4-1152,0-4 128,0 5-128,9 7 128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D25BE-D596-4F98-9068-238899F9D4F9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1B704-DBB2-446F-8046-9021EF10C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do you feel today?
https://www.polleverywhere.com/multiple_choice_polls/1dDXUPAIrphlTz7LGV2eI?flow=Default&amp;onscreen=persist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B704-DBB2-446F-8046-9021EF10C132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8738D6-2E0B-40E8-8F00-66F0E457EE7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63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E1BD77FD-5A74-45C0-888E-842820042B7F}" type="slidenum">
              <a:rPr lang="zh-TW" altLang="en-US" sz="1100">
                <a:latin typeface="Times New Roman" pitchFamily="18" charset="0"/>
              </a:rPr>
              <a:pPr/>
              <a:t>35</a:t>
            </a:fld>
            <a:endParaRPr lang="en-US" altLang="zh-TW" sz="11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242EC757-8149-4424-B59A-3AA3AEEB9475}" type="slidenum">
              <a:rPr lang="en-US" sz="1100">
                <a:latin typeface="Times New Roman" pitchFamily="18" charset="0"/>
              </a:rPr>
              <a:pPr/>
              <a:t>14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Insert von-</a:t>
            </a:r>
            <a:r>
              <a:rPr lang="en-US" dirty="0" err="1"/>
              <a:t>neumann</a:t>
            </a:r>
            <a:r>
              <a:rPr lang="en-US" dirty="0"/>
              <a:t> schematic here</a:t>
            </a:r>
          </a:p>
        </p:txBody>
      </p:sp>
    </p:spTree>
    <p:extLst>
      <p:ext uri="{BB962C8B-B14F-4D97-AF65-F5344CB8AC3E}">
        <p14:creationId xmlns:p14="http://schemas.microsoft.com/office/powerpoint/2010/main" val="107039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/>
              <a:t>Morgan Kaufmann Publishers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81D8DD4-7F72-4F9B-967B-9BF500A096DE}" type="datetime3">
              <a:rPr lang="en-AU" altLang="en-US"/>
              <a:pPr/>
              <a:t>8 April, 2020</a:t>
            </a:fld>
            <a:endParaRPr lang="en-AU" altLang="en-US"/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AU" altLang="en-US"/>
              <a:t>Chapter 4 — The Processor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DF11C7E-05DE-47B1-9180-40D83DB3819B}" type="slidenum">
              <a:rPr lang="en-AU" altLang="en-US"/>
              <a:pPr/>
              <a:t>15</a:t>
            </a:fld>
            <a:endParaRPr lang="en-AU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4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Are there any drawback other than area from having a larger SIMD unit? i.e. a SIMD unit with 32, 64, or 128 ALUs
https://www.polleverywhere.com/free_text_polls/ffU7blNcVenZXV0ySdewj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B704-DBB2-446F-8046-9021EF10C132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BEC1F4-3878-4229-9538-A39E74A9EA5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1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DA66D5-4C71-4909-9BB6-1A809714BB0B}" type="slidenum">
              <a:rPr lang="en-US" altLang="en-US" sz="11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z="11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Insert von-neumann schematic here</a:t>
            </a:r>
          </a:p>
        </p:txBody>
      </p:sp>
    </p:spTree>
    <p:extLst>
      <p:ext uri="{BB962C8B-B14F-4D97-AF65-F5344CB8AC3E}">
        <p14:creationId xmlns:p14="http://schemas.microsoft.com/office/powerpoint/2010/main" val="197372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1pPr>
            <a:lvl2pPr marL="702756" indent="-270291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2pPr>
            <a:lvl3pPr marL="1081164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3pPr>
            <a:lvl4pPr marL="1513629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4pPr>
            <a:lvl5pPr marL="1946095" indent="-216233" defTabSz="897967" eaLnBrk="0" hangingPunct="0">
              <a:defRPr sz="2300">
                <a:solidFill>
                  <a:schemeClr val="tx1"/>
                </a:solidFill>
                <a:latin typeface="Palatino" pitchFamily="18" charset="0"/>
              </a:defRPr>
            </a:lvl5pPr>
            <a:lvl6pPr marL="2378560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6pPr>
            <a:lvl7pPr marL="2811026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7pPr>
            <a:lvl8pPr marL="3243491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8pPr>
            <a:lvl9pPr marL="3675957" indent="-216233" defTabSz="8979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fld id="{3D6D45C8-A78B-4EA9-A300-476FD58210F8}" type="slidenum">
              <a:rPr lang="en-US" sz="1100">
                <a:latin typeface="Times New Roman" pitchFamily="18" charset="0"/>
              </a:rPr>
              <a:pPr/>
              <a:t>20</a:t>
            </a:fld>
            <a:endParaRPr lang="en-US" sz="11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WARP_SIZE </a:t>
            </a:r>
          </a:p>
        </p:txBody>
      </p:sp>
    </p:spTree>
    <p:extLst>
      <p:ext uri="{BB962C8B-B14F-4D97-AF65-F5344CB8AC3E}">
        <p14:creationId xmlns:p14="http://schemas.microsoft.com/office/powerpoint/2010/main" val="49811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are the benefits from multiple smaller SMs over a single large SM?
https://www.polleverywhere.com/free_text_polls/1aPXXHp3VOulAIHzpewFE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1B704-DBB2-446F-8046-9021EF10C132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CDEDE8-374B-46FD-B20D-398337080A7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22A372FA-7516-4E96-B718-907B140B53D7}" type="slidenum">
              <a:rPr lang="en-US" sz="1200">
                <a:latin typeface="Times New Roman" pitchFamily="18" charset="0"/>
              </a:rPr>
              <a:pPr>
                <a:defRPr/>
              </a:pPr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1165736" y="685918"/>
            <a:ext cx="4526528" cy="3429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490" tIns="43245" rIns="86490" bIns="43245" anchor="ctr"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3" tIns="44897" rIns="89793" bIns="4489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29651" indent="-280635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22540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571556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20573" indent="-224508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469589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18605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367621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16637" indent="-2245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defRPr/>
            </a:pPr>
            <a:fld id="{E75D8180-D2AB-4BEB-84C3-6FE6FF8C36E2}" type="slidenum">
              <a:rPr lang="en-US" sz="1200">
                <a:latin typeface="Times New Roman" pitchFamily="18" charset="0"/>
              </a:rPr>
              <a:pPr>
                <a:defRPr/>
              </a:pPr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793" tIns="44897" rIns="89793" bIns="44897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5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8186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82726"/>
            <a:ext cx="617220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98386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68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1607896"/>
            <a:ext cx="2628900" cy="45690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607896"/>
            <a:ext cx="7734300" cy="45690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7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2" y="386081"/>
            <a:ext cx="11084560" cy="6408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rgbClr val="76B900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72" y="1079502"/>
            <a:ext cx="11054080" cy="53652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5716" marR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2000" dirty="0" smtClean="0"/>
            </a:lvl1pPr>
            <a:lvl2pPr marL="700218" marR="0" indent="-253983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56" dirty="0" smtClean="0"/>
            </a:lvl2pPr>
            <a:lvl3pPr marL="894234" marR="0" indent="-225764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 lang="en-US" sz="1556" dirty="0" smtClean="0"/>
            </a:lvl3pPr>
          </a:lstStyle>
          <a:p>
            <a:pPr marL="315716" marR="0" lvl="0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  <a:p>
            <a:pPr marL="315716" marR="0" lvl="1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315716" marR="0" lvl="2" indent="-315716" algn="l" defTabSz="384929" rtl="0" eaLnBrk="1" fontAlgn="base" latinLnBrk="0" hangingPunct="1">
              <a:lnSpc>
                <a:spcPct val="90000"/>
              </a:lnSpc>
              <a:spcBef>
                <a:spcPts val="249"/>
              </a:spcBef>
              <a:spcAft>
                <a:spcPts val="249"/>
              </a:spcAft>
              <a:buClr>
                <a:srgbClr val="6F6F6F"/>
              </a:buClr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223" b="0" i="0" u="none" strike="noStrike" kern="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826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98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3" b="4261"/>
          <a:stretch/>
        </p:blipFill>
        <p:spPr>
          <a:xfrm>
            <a:off x="-1" y="1"/>
            <a:ext cx="122012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6091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1349"/>
            <a:ext cx="10515600" cy="31180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9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3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8757"/>
            <a:ext cx="10515600" cy="3857594"/>
          </a:xfrm>
        </p:spPr>
        <p:txBody>
          <a:bodyPr/>
          <a:lstStyle>
            <a:lvl1pPr>
              <a:defRPr>
                <a:solidFill>
                  <a:srgbClr val="195CB3"/>
                </a:solidFill>
              </a:defRPr>
            </a:lvl1pPr>
            <a:lvl2pPr>
              <a:defRPr>
                <a:solidFill>
                  <a:srgbClr val="195CB3"/>
                </a:solidFill>
              </a:defRPr>
            </a:lvl2pPr>
            <a:lvl3pPr>
              <a:defRPr>
                <a:solidFill>
                  <a:srgbClr val="195CB3"/>
                </a:solidFill>
              </a:defRPr>
            </a:lvl3pPr>
            <a:lvl4pPr>
              <a:defRPr>
                <a:solidFill>
                  <a:srgbClr val="195CB3"/>
                </a:solidFill>
              </a:defRPr>
            </a:lvl4pPr>
            <a:lvl5pPr>
              <a:defRPr>
                <a:solidFill>
                  <a:srgbClr val="195CB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>
            <a:lvl1pPr>
              <a:defRPr>
                <a:solidFill>
                  <a:srgbClr val="FEB71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0793"/>
            <a:ext cx="5181600" cy="3892968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0793"/>
            <a:ext cx="5181600" cy="3892968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0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9550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431934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255844"/>
            <a:ext cx="5157787" cy="310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431932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255844"/>
            <a:ext cx="5183188" cy="3100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3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8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7321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827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87522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"/>
          <a:stretch/>
        </p:blipFill>
        <p:spPr>
          <a:xfrm>
            <a:off x="1" y="-1"/>
            <a:ext cx="12201288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37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53077"/>
            <a:ext cx="10515600" cy="3623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rgbClr val="195CB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55430232-9402-429B-8C0E-59C88D859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rgbClr val="FEB712"/>
          </a:solidFill>
          <a:latin typeface="Arial" charset="0"/>
          <a:ea typeface="Arial" charset="0"/>
          <a:cs typeface="Arial" charset="0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rgbClr val="195CB3"/>
          </a:solidFill>
          <a:latin typeface="Arial" charset="0"/>
          <a:ea typeface="Arial" charset="0"/>
          <a:cs typeface="Arial" charset="0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MQzpLLhN0fY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6NgMNvK52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7428E-3FCD-4420-8362-9CF098BAA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GPU Architecture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912702-8249-40FB-BDA6-0B87E0D343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AB2BB8-CF0F-47E0-B8BF-3D51F44E17B3}"/>
                  </a:ext>
                </a:extLst>
              </p14:cNvPr>
              <p14:cNvContentPartPr/>
              <p14:nvPr/>
            </p14:nvContentPartPr>
            <p14:xfrm>
              <a:off x="7893565" y="3229511"/>
              <a:ext cx="52200" cy="45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AB2BB8-CF0F-47E0-B8BF-3D51F44E17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4925" y="3220871"/>
                <a:ext cx="69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C227AA-FDD7-4636-B3C0-8973ACCA31AF}"/>
                  </a:ext>
                </a:extLst>
              </p14:cNvPr>
              <p14:cNvContentPartPr/>
              <p14:nvPr/>
            </p14:nvContentPartPr>
            <p14:xfrm>
              <a:off x="7849789" y="3289579"/>
              <a:ext cx="14760" cy="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C227AA-FDD7-4636-B3C0-8973ACCA31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1789" y="3271939"/>
                <a:ext cx="50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C6BA61-BAAC-4292-ABD0-03030EBDF969}"/>
                  </a:ext>
                </a:extLst>
              </p14:cNvPr>
              <p14:cNvContentPartPr/>
              <p14:nvPr/>
            </p14:nvContentPartPr>
            <p14:xfrm>
              <a:off x="8135989" y="2977819"/>
              <a:ext cx="3240" cy="1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C6BA61-BAAC-4292-ABD0-03030EBDF9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17989" y="2960179"/>
                <a:ext cx="38880" cy="4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544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Jacquard Loom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10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231308"/>
            <a:ext cx="11177590" cy="30336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Complex patterns are created by selecting which threads are lifted</a:t>
            </a:r>
          </a:p>
          <a:p>
            <a:r>
              <a:rPr lang="en-US" dirty="0">
                <a:solidFill>
                  <a:schemeClr val="tx1"/>
                </a:solidFill>
              </a:rPr>
              <a:t>Jacquard Loom shows the efficiency of operating on multiple threads in one cycle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BF379-8415-49FC-AF44-363AF5862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1" y="3429000"/>
            <a:ext cx="5219700" cy="3098800"/>
          </a:xfrm>
          <a:prstGeom prst="rect">
            <a:avLst/>
          </a:prstGeom>
        </p:spPr>
      </p:pic>
      <p:pic>
        <p:nvPicPr>
          <p:cNvPr id="8" name="Picture 7" descr="A close up of a rug&#10;&#10;Description automatically generated">
            <a:extLst>
              <a:ext uri="{FF2B5EF4-FFF2-40B4-BE49-F238E27FC236}">
                <a16:creationId xmlns:a16="http://schemas.microsoft.com/office/drawing/2014/main" id="{0A6EAEA5-DA98-454C-B2EB-B59B42381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9" y="3454400"/>
            <a:ext cx="4174331" cy="29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1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Modern Computers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11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10"/>
            <a:ext cx="10784681" cy="7861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Threads are executing the same instruction but on different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D3113-DBF5-405C-9802-0DCB604A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41" y="3249953"/>
            <a:ext cx="8463717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4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12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10"/>
            <a:ext cx="5043489" cy="36479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Increase the number of ALU hardware units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Increasing the number of datapaths per functional unit reduces the execution time, as more element operations can be processed concurrently.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83C6C77B-AB47-4CCE-82FF-906DC2AB6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69" y="2157589"/>
            <a:ext cx="5472112" cy="40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6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13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10"/>
            <a:ext cx="5043489" cy="36479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Increase size (width) of registers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Increasing number of datapaths requires more data to be accessed within a single cycle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E0897-C6C4-4574-921C-34DEAA682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97" y="2105015"/>
            <a:ext cx="6086643" cy="39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8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553722" y="1164753"/>
            <a:ext cx="11084560" cy="746048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200" dirty="0">
                <a:solidFill>
                  <a:schemeClr val="tx1"/>
                </a:solidFill>
              </a:rPr>
              <a:t>The Von-Neumann Model with SIMD units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6864" y="5673807"/>
            <a:ext cx="35179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Single Instruction Multiple Data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(SIMD)</a:t>
            </a:r>
          </a:p>
        </p:txBody>
      </p:sp>
      <p:sp>
        <p:nvSpPr>
          <p:cNvPr id="105" name="Rectangle 5"/>
          <p:cNvSpPr>
            <a:spLocks noChangeArrowheads="1"/>
          </p:cNvSpPr>
          <p:nvPr/>
        </p:nvSpPr>
        <p:spPr bwMode="auto">
          <a:xfrm>
            <a:off x="6894513" y="3413129"/>
            <a:ext cx="25908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defRPr/>
            </a:pPr>
            <a:endParaRPr lang="en-US" sz="1800" kern="0">
              <a:solidFill>
                <a:srgbClr val="000000"/>
              </a:solidFill>
              <a:latin typeface="Trebuchet MS"/>
              <a:ea typeface=""/>
            </a:endParaRPr>
          </a:p>
        </p:txBody>
      </p: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7112001" y="3327405"/>
            <a:ext cx="25908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defRPr/>
            </a:pPr>
            <a:endParaRPr lang="en-US" sz="1800" kern="0">
              <a:solidFill>
                <a:srgbClr val="000000"/>
              </a:solidFill>
              <a:latin typeface="Trebuchet MS"/>
              <a:ea typeface=""/>
            </a:endParaRPr>
          </a:p>
        </p:txBody>
      </p:sp>
      <p:sp>
        <p:nvSpPr>
          <p:cNvPr id="107" name="Rectangle 4"/>
          <p:cNvSpPr>
            <a:spLocks noChangeArrowheads="1"/>
          </p:cNvSpPr>
          <p:nvPr/>
        </p:nvSpPr>
        <p:spPr bwMode="auto">
          <a:xfrm>
            <a:off x="7504113" y="2241555"/>
            <a:ext cx="2286000" cy="80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rebuchet MS"/>
                <a:ea typeface=""/>
              </a:rPr>
              <a:t>Memory</a:t>
            </a:r>
          </a:p>
        </p:txBody>
      </p:sp>
      <p:sp>
        <p:nvSpPr>
          <p:cNvPr id="108" name="Rectangle 5"/>
          <p:cNvSpPr>
            <a:spLocks noChangeArrowheads="1"/>
          </p:cNvSpPr>
          <p:nvPr/>
        </p:nvSpPr>
        <p:spPr bwMode="auto">
          <a:xfrm>
            <a:off x="7351713" y="3270255"/>
            <a:ext cx="2590800" cy="1257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1219170">
              <a:defRPr/>
            </a:pPr>
            <a:endParaRPr lang="en-US" sz="1800" kern="0">
              <a:solidFill>
                <a:srgbClr val="000000"/>
              </a:solidFill>
              <a:latin typeface="Trebuchet MS"/>
              <a:ea typeface=""/>
            </a:endParaRPr>
          </a:p>
        </p:txBody>
      </p:sp>
      <p:sp>
        <p:nvSpPr>
          <p:cNvPr id="109" name="Rectangle 6"/>
          <p:cNvSpPr>
            <a:spLocks noChangeArrowheads="1"/>
          </p:cNvSpPr>
          <p:nvPr/>
        </p:nvSpPr>
        <p:spPr bwMode="auto">
          <a:xfrm>
            <a:off x="6589713" y="4865989"/>
            <a:ext cx="41148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rebuchet MS"/>
                <a:ea typeface=""/>
              </a:rPr>
              <a:t>Control Unit</a:t>
            </a:r>
          </a:p>
          <a:p>
            <a:pPr algn="ctr"/>
            <a:endParaRPr lang="en-US" sz="1800" dirty="0">
              <a:solidFill>
                <a:srgbClr val="000000"/>
              </a:solidFill>
              <a:latin typeface="Trebuchet MS"/>
              <a:ea typeface=""/>
            </a:endParaRPr>
          </a:p>
          <a:p>
            <a:pPr algn="ctr"/>
            <a:endParaRPr lang="en-US" sz="1800" dirty="0">
              <a:solidFill>
                <a:srgbClr val="000000"/>
              </a:solidFill>
              <a:latin typeface="Trebuchet MS"/>
              <a:ea typeface=""/>
            </a:endParaRPr>
          </a:p>
        </p:txBody>
      </p:sp>
      <p:sp>
        <p:nvSpPr>
          <p:cNvPr id="110" name="Rectangle 7"/>
          <p:cNvSpPr>
            <a:spLocks noChangeArrowheads="1"/>
          </p:cNvSpPr>
          <p:nvPr/>
        </p:nvSpPr>
        <p:spPr bwMode="auto">
          <a:xfrm>
            <a:off x="10552113" y="2355855"/>
            <a:ext cx="914400" cy="1028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Trebuchet MS"/>
                <a:ea typeface=""/>
              </a:rPr>
              <a:t>I/O</a:t>
            </a:r>
          </a:p>
        </p:txBody>
      </p:sp>
      <p:grpSp>
        <p:nvGrpSpPr>
          <p:cNvPr id="111" name="Group 26"/>
          <p:cNvGrpSpPr>
            <a:grpSpLocks/>
          </p:cNvGrpSpPr>
          <p:nvPr/>
        </p:nvGrpSpPr>
        <p:grpSpPr bwMode="auto">
          <a:xfrm>
            <a:off x="7656513" y="3956057"/>
            <a:ext cx="1066800" cy="378619"/>
            <a:chOff x="528" y="2688"/>
            <a:chExt cx="672" cy="318"/>
          </a:xfrm>
          <a:noFill/>
        </p:grpSpPr>
        <p:grpSp>
          <p:nvGrpSpPr>
            <p:cNvPr id="112" name="Group 24"/>
            <p:cNvGrpSpPr>
              <a:grpSpLocks/>
            </p:cNvGrpSpPr>
            <p:nvPr/>
          </p:nvGrpSpPr>
          <p:grpSpPr bwMode="auto">
            <a:xfrm>
              <a:off x="528" y="2688"/>
              <a:ext cx="672" cy="288"/>
              <a:chOff x="528" y="2688"/>
              <a:chExt cx="672" cy="288"/>
            </a:xfrm>
            <a:grpFill/>
          </p:grpSpPr>
          <p:sp>
            <p:nvSpPr>
              <p:cNvPr id="114" name="Line 13"/>
              <p:cNvSpPr>
                <a:spLocks noChangeShapeType="1"/>
              </p:cNvSpPr>
              <p:nvPr/>
            </p:nvSpPr>
            <p:spPr bwMode="auto">
              <a:xfrm>
                <a:off x="768" y="2688"/>
                <a:ext cx="96" cy="9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115" name="Line 14"/>
              <p:cNvSpPr>
                <a:spLocks noChangeShapeType="1"/>
              </p:cNvSpPr>
              <p:nvPr/>
            </p:nvSpPr>
            <p:spPr bwMode="auto">
              <a:xfrm flipV="1">
                <a:off x="864" y="2688"/>
                <a:ext cx="96" cy="96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116" name="Line 19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144" cy="28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117" name="Line 20"/>
              <p:cNvSpPr>
                <a:spLocks noChangeShapeType="1"/>
              </p:cNvSpPr>
              <p:nvPr/>
            </p:nvSpPr>
            <p:spPr bwMode="auto">
              <a:xfrm flipH="1">
                <a:off x="1056" y="2688"/>
                <a:ext cx="144" cy="28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118" name="Line 21"/>
              <p:cNvSpPr>
                <a:spLocks noChangeShapeType="1"/>
              </p:cNvSpPr>
              <p:nvPr/>
            </p:nvSpPr>
            <p:spPr bwMode="auto">
              <a:xfrm>
                <a:off x="672" y="2976"/>
                <a:ext cx="384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119" name="Line 22"/>
              <p:cNvSpPr>
                <a:spLocks noChangeShapeType="1"/>
              </p:cNvSpPr>
              <p:nvPr/>
            </p:nvSpPr>
            <p:spPr bwMode="auto">
              <a:xfrm>
                <a:off x="528" y="2688"/>
                <a:ext cx="240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Trebuchet MS"/>
                  <a:ea typeface=""/>
                </a:endParaRPr>
              </a:p>
            </p:txBody>
          </p:sp>
          <p:sp>
            <p:nvSpPr>
              <p:cNvPr id="120" name="Line 23"/>
              <p:cNvSpPr>
                <a:spLocks noChangeShapeType="1"/>
              </p:cNvSpPr>
              <p:nvPr/>
            </p:nvSpPr>
            <p:spPr bwMode="auto">
              <a:xfrm>
                <a:off x="960" y="2688"/>
                <a:ext cx="240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>
                  <a:solidFill>
                    <a:srgbClr val="000000"/>
                  </a:solidFill>
                  <a:latin typeface="Trebuchet MS"/>
                  <a:ea typeface=""/>
                </a:endParaRPr>
              </a:p>
            </p:txBody>
          </p:sp>
        </p:grpSp>
        <p:sp>
          <p:nvSpPr>
            <p:cNvPr id="113" name="Text Box 25"/>
            <p:cNvSpPr txBox="1">
              <a:spLocks noChangeArrowheads="1"/>
            </p:cNvSpPr>
            <p:nvPr/>
          </p:nvSpPr>
          <p:spPr bwMode="auto">
            <a:xfrm>
              <a:off x="624" y="2696"/>
              <a:ext cx="370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Trebuchet MS"/>
                  <a:ea typeface=""/>
                </a:rPr>
                <a:t>ALU</a:t>
              </a:r>
            </a:p>
          </p:txBody>
        </p:sp>
      </p:grpSp>
      <p:grpSp>
        <p:nvGrpSpPr>
          <p:cNvPr id="121" name="Group 29"/>
          <p:cNvGrpSpPr>
            <a:grpSpLocks/>
          </p:cNvGrpSpPr>
          <p:nvPr/>
        </p:nvGrpSpPr>
        <p:grpSpPr bwMode="auto">
          <a:xfrm>
            <a:off x="9028114" y="3670301"/>
            <a:ext cx="685801" cy="742950"/>
            <a:chOff x="720" y="1632"/>
            <a:chExt cx="432" cy="624"/>
          </a:xfrm>
          <a:noFill/>
        </p:grpSpPr>
        <p:sp>
          <p:nvSpPr>
            <p:cNvPr id="122" name="Rectangle 27"/>
            <p:cNvSpPr>
              <a:spLocks noChangeArrowheads="1"/>
            </p:cNvSpPr>
            <p:nvPr/>
          </p:nvSpPr>
          <p:spPr bwMode="auto">
            <a:xfrm>
              <a:off x="720" y="1632"/>
              <a:ext cx="432" cy="624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Trebuchet MS"/>
                <a:ea typeface=""/>
              </a:endParaRPr>
            </a:p>
          </p:txBody>
        </p:sp>
        <p:sp>
          <p:nvSpPr>
            <p:cNvPr id="123" name="Text Box 28"/>
            <p:cNvSpPr txBox="1">
              <a:spLocks noChangeArrowheads="1"/>
            </p:cNvSpPr>
            <p:nvPr/>
          </p:nvSpPr>
          <p:spPr bwMode="auto">
            <a:xfrm>
              <a:off x="720" y="1680"/>
              <a:ext cx="357" cy="5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sz="1800" dirty="0" err="1">
                  <a:solidFill>
                    <a:srgbClr val="000000"/>
                  </a:solidFill>
                  <a:latin typeface="Trebuchet MS"/>
                  <a:ea typeface=""/>
                </a:rPr>
                <a:t>Reg</a:t>
              </a:r>
              <a:endParaRPr lang="en-US" sz="1800" dirty="0">
                <a:solidFill>
                  <a:srgbClr val="000000"/>
                </a:solidFill>
                <a:latin typeface="Trebuchet MS"/>
                <a:ea typeface=""/>
              </a:endParaRPr>
            </a:p>
            <a:p>
              <a:pPr eaLnBrk="1" hangingPunct="1"/>
              <a:r>
                <a:rPr lang="en-US" sz="1800" dirty="0">
                  <a:solidFill>
                    <a:srgbClr val="000000"/>
                  </a:solidFill>
                  <a:latin typeface="Trebuchet MS"/>
                  <a:ea typeface=""/>
                </a:rPr>
                <a:t>File</a:t>
              </a:r>
            </a:p>
          </p:txBody>
        </p:sp>
      </p:grpSp>
      <p:sp>
        <p:nvSpPr>
          <p:cNvPr id="124" name="Rectangle 30"/>
          <p:cNvSpPr>
            <a:spLocks noChangeArrowheads="1"/>
          </p:cNvSpPr>
          <p:nvPr/>
        </p:nvSpPr>
        <p:spPr bwMode="auto">
          <a:xfrm>
            <a:off x="7199313" y="5213354"/>
            <a:ext cx="9144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rebuchet MS"/>
                <a:ea typeface=""/>
              </a:rPr>
              <a:t>PC</a:t>
            </a:r>
          </a:p>
        </p:txBody>
      </p:sp>
      <p:sp>
        <p:nvSpPr>
          <p:cNvPr id="125" name="Rectangle 31"/>
          <p:cNvSpPr>
            <a:spLocks noChangeArrowheads="1"/>
          </p:cNvSpPr>
          <p:nvPr/>
        </p:nvSpPr>
        <p:spPr bwMode="auto">
          <a:xfrm>
            <a:off x="9180513" y="5213354"/>
            <a:ext cx="9144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rebuchet MS"/>
                <a:ea typeface=""/>
              </a:rPr>
              <a:t>IR</a:t>
            </a:r>
          </a:p>
        </p:txBody>
      </p:sp>
      <p:cxnSp>
        <p:nvCxnSpPr>
          <p:cNvPr id="126" name="AutoShape 35"/>
          <p:cNvCxnSpPr>
            <a:cxnSpLocks noChangeShapeType="1"/>
          </p:cNvCxnSpPr>
          <p:nvPr/>
        </p:nvCxnSpPr>
        <p:spPr bwMode="auto">
          <a:xfrm rot="16200000" flipV="1">
            <a:off x="5715200" y="3904413"/>
            <a:ext cx="1912293" cy="108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Line 38"/>
          <p:cNvSpPr>
            <a:spLocks noChangeShapeType="1"/>
          </p:cNvSpPr>
          <p:nvPr/>
        </p:nvSpPr>
        <p:spPr bwMode="auto">
          <a:xfrm flipV="1">
            <a:off x="8113713" y="304165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rebuchet MS"/>
              <a:ea typeface=""/>
            </a:endParaRPr>
          </a:p>
        </p:txBody>
      </p:sp>
      <p:sp>
        <p:nvSpPr>
          <p:cNvPr id="128" name="Line 39"/>
          <p:cNvSpPr>
            <a:spLocks noChangeShapeType="1"/>
          </p:cNvSpPr>
          <p:nvPr/>
        </p:nvSpPr>
        <p:spPr bwMode="auto">
          <a:xfrm>
            <a:off x="9028113" y="3041654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rebuchet MS"/>
              <a:ea typeface=""/>
            </a:endParaRPr>
          </a:p>
        </p:txBody>
      </p:sp>
      <p:sp>
        <p:nvSpPr>
          <p:cNvPr id="129" name="Line 40"/>
          <p:cNvSpPr>
            <a:spLocks noChangeShapeType="1"/>
          </p:cNvSpPr>
          <p:nvPr/>
        </p:nvSpPr>
        <p:spPr bwMode="auto">
          <a:xfrm>
            <a:off x="9790113" y="2527305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rebuchet MS"/>
              <a:ea typeface=""/>
            </a:endParaRPr>
          </a:p>
        </p:txBody>
      </p:sp>
      <p:sp>
        <p:nvSpPr>
          <p:cNvPr id="130" name="Line 41"/>
          <p:cNvSpPr>
            <a:spLocks noChangeShapeType="1"/>
          </p:cNvSpPr>
          <p:nvPr/>
        </p:nvSpPr>
        <p:spPr bwMode="auto">
          <a:xfrm flipH="1">
            <a:off x="9790113" y="2755905"/>
            <a:ext cx="76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Trebuchet MS"/>
              <a:ea typeface=""/>
            </a:endParaRPr>
          </a:p>
        </p:txBody>
      </p:sp>
      <p:cxnSp>
        <p:nvCxnSpPr>
          <p:cNvPr id="131" name="AutoShape 44"/>
          <p:cNvCxnSpPr>
            <a:cxnSpLocks noChangeShapeType="1"/>
          </p:cNvCxnSpPr>
          <p:nvPr/>
        </p:nvCxnSpPr>
        <p:spPr bwMode="auto">
          <a:xfrm rot="-5400000">
            <a:off x="9628188" y="3889379"/>
            <a:ext cx="1543051" cy="304800"/>
          </a:xfrm>
          <a:prstGeom prst="bentConnector2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Text Box 46"/>
          <p:cNvSpPr txBox="1">
            <a:spLocks noChangeArrowheads="1"/>
          </p:cNvSpPr>
          <p:nvPr/>
        </p:nvSpPr>
        <p:spPr bwMode="auto">
          <a:xfrm>
            <a:off x="7591427" y="3327403"/>
            <a:ext cx="17511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Trebuchet MS"/>
                <a:ea typeface=""/>
              </a:rPr>
              <a:t>Processing Unit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6665915" y="2953698"/>
            <a:ext cx="82708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dash"/>
            <a:tailEnd type="arrow"/>
          </a:ln>
          <a:effectLst/>
        </p:spPr>
      </p:cxnSp>
      <p:sp>
        <p:nvSpPr>
          <p:cNvPr id="134" name="Down Arrow 133"/>
          <p:cNvSpPr/>
          <p:nvPr/>
        </p:nvSpPr>
        <p:spPr>
          <a:xfrm rot="10800000">
            <a:off x="8875713" y="4527555"/>
            <a:ext cx="304800" cy="285751"/>
          </a:xfrm>
          <a:prstGeom prst="downArrow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1800" kern="0">
              <a:solidFill>
                <a:srgbClr val="000000"/>
              </a:solidFill>
              <a:latin typeface="Trebuchet MS"/>
              <a:ea typeface=""/>
              <a:cs typeface=""/>
            </a:endParaRPr>
          </a:p>
        </p:txBody>
      </p:sp>
      <p:sp>
        <p:nvSpPr>
          <p:cNvPr id="135" name="Down Arrow 134"/>
          <p:cNvSpPr/>
          <p:nvPr/>
        </p:nvSpPr>
        <p:spPr>
          <a:xfrm rot="10800000">
            <a:off x="8077201" y="4595421"/>
            <a:ext cx="304800" cy="217884"/>
          </a:xfrm>
          <a:prstGeom prst="downArrow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1800" kern="0">
              <a:solidFill>
                <a:srgbClr val="000000"/>
              </a:solidFill>
              <a:latin typeface="Trebuchet MS"/>
              <a:ea typeface=""/>
              <a:cs typeface=""/>
            </a:endParaRPr>
          </a:p>
        </p:txBody>
      </p:sp>
      <p:sp>
        <p:nvSpPr>
          <p:cNvPr id="136" name="Down Arrow 135"/>
          <p:cNvSpPr/>
          <p:nvPr/>
        </p:nvSpPr>
        <p:spPr>
          <a:xfrm rot="10800000">
            <a:off x="7340601" y="4670430"/>
            <a:ext cx="304800" cy="142875"/>
          </a:xfrm>
          <a:prstGeom prst="downArrow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 algn="ctr" defTabSz="1219170">
              <a:defRPr/>
            </a:pPr>
            <a:endParaRPr lang="en-US" sz="1800" kern="0">
              <a:solidFill>
                <a:srgbClr val="000000"/>
              </a:solidFill>
              <a:latin typeface="Trebuchet MS"/>
              <a:ea typeface=""/>
              <a:cs typeface="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50064" y="5877007"/>
            <a:ext cx="35179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Trebuchet MS"/>
                <a:ea typeface=""/>
              </a:rPr>
              <a:t>Single Instruction Multiple Data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Trebuchet MS"/>
                <a:ea typeface=""/>
              </a:rPr>
              <a:t>(SIMD)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1D4E6CA-373C-4706-A2F6-6E923AEF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10"/>
            <a:ext cx="5043489" cy="36479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Duplicate Processing Unit to support vector instructions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Still share a single control unit</a:t>
            </a:r>
          </a:p>
        </p:txBody>
      </p:sp>
    </p:spTree>
    <p:extLst>
      <p:ext uri="{BB962C8B-B14F-4D97-AF65-F5344CB8AC3E}">
        <p14:creationId xmlns:p14="http://schemas.microsoft.com/office/powerpoint/2010/main" val="14557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654"/>
    </mc:Choice>
    <mc:Fallback xmlns="">
      <p:transition advTm="446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02175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Handling multiple Warps</a:t>
            </a:r>
            <a:endParaRPr lang="en-AU" dirty="0">
              <a:ea typeface="+mj-ea"/>
              <a:cs typeface="+mj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3457E4-7333-4750-9777-FF6B39D82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49" t="16507" r="40425" b="23170"/>
          <a:stretch/>
        </p:blipFill>
        <p:spPr>
          <a:xfrm>
            <a:off x="7286173" y="1861311"/>
            <a:ext cx="3086101" cy="3974939"/>
          </a:xfrm>
          <a:prstGeom prst="rect">
            <a:avLst/>
          </a:prstGeom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EE05FB4-45CA-4022-947C-E3B7846F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85" y="2110435"/>
            <a:ext cx="4640944" cy="39420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single SIMD unit can handle multiple Warps</a:t>
            </a:r>
          </a:p>
          <a:p>
            <a:r>
              <a:rPr lang="en-US" dirty="0">
                <a:solidFill>
                  <a:schemeClr val="tx1"/>
                </a:solidFill>
              </a:rPr>
              <a:t>Scheduling policy tells which one will be executed next</a:t>
            </a:r>
          </a:p>
          <a:p>
            <a:r>
              <a:rPr lang="en-US" dirty="0">
                <a:solidFill>
                  <a:schemeClr val="tx1"/>
                </a:solidFill>
              </a:rPr>
              <a:t>Fine-Grained Scheduling (Round Robin)</a:t>
            </a:r>
          </a:p>
          <a:p>
            <a:r>
              <a:rPr lang="en-US" dirty="0">
                <a:solidFill>
                  <a:schemeClr val="tx1"/>
                </a:solidFill>
              </a:rPr>
              <a:t>Course-Grained Scheduling (Greedy than Oldest)</a:t>
            </a:r>
          </a:p>
        </p:txBody>
      </p:sp>
    </p:spTree>
    <p:extLst>
      <p:ext uri="{BB962C8B-B14F-4D97-AF65-F5344CB8AC3E}">
        <p14:creationId xmlns:p14="http://schemas.microsoft.com/office/powerpoint/2010/main" val="399858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16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10"/>
            <a:ext cx="11070432" cy="36479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Vector processor are SIMD units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Increasing number of datapaths requires more data to be accessed within a single cycle</a:t>
            </a:r>
          </a:p>
          <a:p>
            <a:r>
              <a:rPr lang="en-US" sz="2400" dirty="0">
                <a:solidFill>
                  <a:schemeClr val="tx1"/>
                </a:solidFill>
              </a:rPr>
              <a:t>Unit of execution and scheduling is a vector instruction with multiple data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Therefore threads are grouped into a single warp</a:t>
            </a:r>
          </a:p>
          <a:p>
            <a:r>
              <a:rPr lang="en-US" sz="2400" dirty="0">
                <a:solidFill>
                  <a:schemeClr val="tx1"/>
                </a:solidFill>
              </a:rPr>
              <a:t>Proccing units are duplicated but share a control unit</a:t>
            </a:r>
          </a:p>
        </p:txBody>
      </p:sp>
    </p:spTree>
    <p:extLst>
      <p:ext uri="{BB962C8B-B14F-4D97-AF65-F5344CB8AC3E}">
        <p14:creationId xmlns:p14="http://schemas.microsoft.com/office/powerpoint/2010/main" val="1578054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15864-38D6-49E3-A88D-38E694F6B38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4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70" y="793757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GPU Microarchitecture Overview</a:t>
            </a:r>
          </a:p>
        </p:txBody>
      </p:sp>
      <p:sp>
        <p:nvSpPr>
          <p:cNvPr id="8198" name="Rectangle 43"/>
          <p:cNvSpPr>
            <a:spLocks noChangeArrowheads="1"/>
          </p:cNvSpPr>
          <p:nvPr/>
        </p:nvSpPr>
        <p:spPr bwMode="auto">
          <a:xfrm>
            <a:off x="6629400" y="1521624"/>
            <a:ext cx="373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u="sng" dirty="0"/>
              <a:t>S</a:t>
            </a:r>
            <a:r>
              <a:rPr lang="en-US" dirty="0"/>
              <a:t>ingle-</a:t>
            </a:r>
            <a:r>
              <a:rPr lang="en-US" b="1" u="sng" dirty="0"/>
              <a:t>I</a:t>
            </a:r>
            <a:r>
              <a:rPr lang="en-US" dirty="0"/>
              <a:t>nstruction, </a:t>
            </a:r>
            <a:r>
              <a:rPr lang="en-US" b="1" u="sng" dirty="0"/>
              <a:t>M</a:t>
            </a:r>
            <a:r>
              <a:rPr lang="en-US" dirty="0"/>
              <a:t>ultiple-</a:t>
            </a:r>
            <a:r>
              <a:rPr lang="en-US" b="1" u="sng" dirty="0"/>
              <a:t>T</a:t>
            </a:r>
            <a:r>
              <a:rPr lang="en-US" dirty="0"/>
              <a:t>hreads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2035968" y="1966920"/>
            <a:ext cx="8077200" cy="35321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tIns="0"/>
          <a:lstStyle/>
          <a:p>
            <a:r>
              <a:rPr lang="en-US" sz="2400" b="1"/>
              <a:t>GPU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1369" y="3109921"/>
            <a:ext cx="358775" cy="73025"/>
            <a:chOff x="3922713" y="1989138"/>
            <a:chExt cx="358775" cy="7302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922713" y="1989138"/>
              <a:ext cx="71438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067176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210051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410618" y="4044958"/>
            <a:ext cx="7245350" cy="360362"/>
          </a:xfrm>
          <a:prstGeom prst="rect">
            <a:avLst/>
          </a:prstGeo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Interconnection Network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31768" y="5014920"/>
            <a:ext cx="376238" cy="71438"/>
            <a:chOff x="3505200" y="4648200"/>
            <a:chExt cx="376238" cy="71437"/>
          </a:xfrm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flipH="1" flipV="1">
              <a:off x="36576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flipH="1" flipV="1">
              <a:off x="38100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H="1" flipV="1">
              <a:off x="35052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188368" y="2424120"/>
            <a:ext cx="2362200" cy="1582738"/>
            <a:chOff x="914400" y="2209800"/>
            <a:chExt cx="2362200" cy="1582737"/>
          </a:xfrm>
        </p:grpSpPr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68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598568" y="4405320"/>
            <a:ext cx="1676400" cy="1951038"/>
            <a:chOff x="4406388" y="4043366"/>
            <a:chExt cx="904308" cy="1951033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7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245768" y="4405320"/>
            <a:ext cx="1676400" cy="1951038"/>
            <a:chOff x="4406388" y="4043366"/>
            <a:chExt cx="904308" cy="1951033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493168" y="4405320"/>
            <a:ext cx="1676400" cy="1951038"/>
            <a:chOff x="4406388" y="4043366"/>
            <a:chExt cx="904308" cy="195103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8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207" name="TextBox 47"/>
          <p:cNvSpPr txBox="1">
            <a:spLocks noChangeArrowheads="1"/>
          </p:cNvSpPr>
          <p:nvPr/>
        </p:nvSpPr>
        <p:spPr bwMode="auto">
          <a:xfrm>
            <a:off x="5998368" y="5853120"/>
            <a:ext cx="1309974" cy="3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Off-chip</a:t>
            </a:r>
            <a:r>
              <a:rPr lang="en-US" b="1">
                <a:solidFill>
                  <a:srgbClr val="FFCC99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DRAM</a:t>
            </a:r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702968" y="2424120"/>
            <a:ext cx="2362200" cy="1582738"/>
            <a:chOff x="914400" y="2209800"/>
            <a:chExt cx="2362200" cy="1582737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9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7598568" y="2424120"/>
            <a:ext cx="2362200" cy="1582738"/>
            <a:chOff x="914400" y="2209800"/>
            <a:chExt cx="2362200" cy="1582737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8972" y="1104121"/>
            <a:ext cx="11523028" cy="640816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Streaming Multiprocessors are SIMD Processors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8948" y="1882140"/>
            <a:ext cx="11054080" cy="4658908"/>
          </a:xfrm>
        </p:spPr>
        <p:txBody>
          <a:bodyPr/>
          <a:lstStyle/>
          <a:p>
            <a:r>
              <a:rPr lang="en-US" dirty="0"/>
              <a:t>Control unit for instruction fetch, decode, and control is shared among multiple processing units</a:t>
            </a:r>
          </a:p>
          <a:p>
            <a:pPr lvl="1"/>
            <a:r>
              <a:rPr lang="en-US" dirty="0"/>
              <a:t>Control overhead is minimized</a:t>
            </a:r>
          </a:p>
        </p:txBody>
      </p:sp>
      <p:grpSp>
        <p:nvGrpSpPr>
          <p:cNvPr id="47" name="Group 1"/>
          <p:cNvGrpSpPr>
            <a:grpSpLocks/>
          </p:cNvGrpSpPr>
          <p:nvPr/>
        </p:nvGrpSpPr>
        <p:grpSpPr bwMode="auto">
          <a:xfrm>
            <a:off x="2757488" y="2956559"/>
            <a:ext cx="6705600" cy="3667291"/>
            <a:chOff x="1066800" y="914400"/>
            <a:chExt cx="6705600" cy="4114800"/>
          </a:xfrm>
        </p:grpSpPr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3189288" y="1981200"/>
              <a:ext cx="2590800" cy="13906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0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427413" y="1879600"/>
              <a:ext cx="259080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0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2057400" y="914400"/>
              <a:ext cx="4343400" cy="53340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b="1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Memory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3657600" y="1752600"/>
              <a:ext cx="259080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Processing Unit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0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0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0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6858000" y="914400"/>
              <a:ext cx="914400" cy="5334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I/O</a:t>
              </a:r>
            </a:p>
          </p:txBody>
        </p:sp>
        <p:grpSp>
          <p:nvGrpSpPr>
            <p:cNvPr id="53" name="Group 26"/>
            <p:cNvGrpSpPr>
              <a:grpSpLocks/>
            </p:cNvGrpSpPr>
            <p:nvPr/>
          </p:nvGrpSpPr>
          <p:grpSpPr bwMode="auto">
            <a:xfrm>
              <a:off x="3886200" y="2419359"/>
              <a:ext cx="1066800" cy="476251"/>
              <a:chOff x="528" y="2688"/>
              <a:chExt cx="672" cy="300"/>
            </a:xfrm>
          </p:grpSpPr>
          <p:grpSp>
            <p:nvGrpSpPr>
              <p:cNvPr id="86" name="Group 24"/>
              <p:cNvGrpSpPr>
                <a:grpSpLocks/>
              </p:cNvGrpSpPr>
              <p:nvPr/>
            </p:nvGrpSpPr>
            <p:grpSpPr bwMode="auto">
              <a:xfrm>
                <a:off x="528" y="2688"/>
                <a:ext cx="672" cy="288"/>
                <a:chOff x="528" y="2688"/>
                <a:chExt cx="672" cy="288"/>
              </a:xfrm>
            </p:grpSpPr>
            <p:sp>
              <p:nvSpPr>
                <p:cNvPr id="88" name="Line 13"/>
                <p:cNvSpPr>
                  <a:spLocks noChangeShapeType="1"/>
                </p:cNvSpPr>
                <p:nvPr/>
              </p:nvSpPr>
              <p:spPr bwMode="auto">
                <a:xfrm>
                  <a:off x="768" y="268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Palatino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864" y="268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Palatino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Line 19"/>
                <p:cNvSpPr>
                  <a:spLocks noChangeShapeType="1"/>
                </p:cNvSpPr>
                <p:nvPr/>
              </p:nvSpPr>
              <p:spPr bwMode="auto">
                <a:xfrm>
                  <a:off x="528" y="2688"/>
                  <a:ext cx="144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Palatino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1056" y="2688"/>
                  <a:ext cx="144" cy="28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Palatino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Line 21"/>
                <p:cNvSpPr>
                  <a:spLocks noChangeShapeType="1"/>
                </p:cNvSpPr>
                <p:nvPr/>
              </p:nvSpPr>
              <p:spPr bwMode="auto">
                <a:xfrm>
                  <a:off x="672" y="2976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Palatino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Line 22"/>
                <p:cNvSpPr>
                  <a:spLocks noChangeShapeType="1"/>
                </p:cNvSpPr>
                <p:nvPr/>
              </p:nvSpPr>
              <p:spPr bwMode="auto">
                <a:xfrm>
                  <a:off x="528" y="26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Palatino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Line 23"/>
                <p:cNvSpPr>
                  <a:spLocks noChangeShapeType="1"/>
                </p:cNvSpPr>
                <p:nvPr/>
              </p:nvSpPr>
              <p:spPr bwMode="auto">
                <a:xfrm>
                  <a:off x="960" y="2688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 kern="0">
                    <a:solidFill>
                      <a:srgbClr val="000000"/>
                    </a:solidFill>
                    <a:latin typeface="Palatino" pitchFamily="18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7" name="Text Box 25"/>
              <p:cNvSpPr txBox="1">
                <a:spLocks noChangeArrowheads="1"/>
              </p:cNvSpPr>
              <p:nvPr/>
            </p:nvSpPr>
            <p:spPr bwMode="auto">
              <a:xfrm>
                <a:off x="653" y="2736"/>
                <a:ext cx="45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en-US" sz="2000" ker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ALU</a:t>
                </a:r>
              </a:p>
            </p:txBody>
          </p:sp>
        </p:grpSp>
        <p:cxnSp>
          <p:nvCxnSpPr>
            <p:cNvPr id="54" name="AutoShape 35"/>
            <p:cNvCxnSpPr>
              <a:cxnSpLocks noChangeShapeType="1"/>
            </p:cNvCxnSpPr>
            <p:nvPr/>
          </p:nvCxnSpPr>
          <p:spPr bwMode="auto">
            <a:xfrm rot="-5400000">
              <a:off x="647700" y="2095501"/>
              <a:ext cx="2286000" cy="5334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 flipV="1">
              <a:off x="4876800" y="3154362"/>
              <a:ext cx="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Palatino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" name="Line 40"/>
            <p:cNvSpPr>
              <a:spLocks noChangeShapeType="1"/>
            </p:cNvSpPr>
            <p:nvPr/>
          </p:nvSpPr>
          <p:spPr bwMode="auto">
            <a:xfrm>
              <a:off x="6400800" y="1066800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Palatino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7" name="Line 41"/>
            <p:cNvSpPr>
              <a:spLocks noChangeShapeType="1"/>
            </p:cNvSpPr>
            <p:nvPr/>
          </p:nvSpPr>
          <p:spPr bwMode="auto">
            <a:xfrm flipH="1">
              <a:off x="6400800" y="1195450"/>
              <a:ext cx="457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Palatino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AutoShape 44"/>
            <p:cNvCxnSpPr>
              <a:cxnSpLocks noChangeShapeType="1"/>
            </p:cNvCxnSpPr>
            <p:nvPr/>
          </p:nvCxnSpPr>
          <p:spPr bwMode="auto">
            <a:xfrm rot="-5400000">
              <a:off x="5676900" y="2171700"/>
              <a:ext cx="2057400" cy="30480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>
            <a:xfrm flipV="1">
              <a:off x="6553200" y="3124200"/>
              <a:ext cx="0" cy="411163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</a:ln>
            <a:effectLst/>
          </p:spPr>
        </p:cxnSp>
        <p:sp>
          <p:nvSpPr>
            <p:cNvPr id="62" name="Rectangle 61"/>
            <p:cNvSpPr/>
            <p:nvPr/>
          </p:nvSpPr>
          <p:spPr>
            <a:xfrm>
              <a:off x="1066800" y="1600200"/>
              <a:ext cx="6477000" cy="3429000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63" name="TextBox 11"/>
            <p:cNvSpPr txBox="1">
              <a:spLocks noChangeArrowheads="1"/>
            </p:cNvSpPr>
            <p:nvPr/>
          </p:nvSpPr>
          <p:spPr bwMode="auto">
            <a:xfrm>
              <a:off x="3490098" y="4572000"/>
              <a:ext cx="18710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b="1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Processor (SM)</a:t>
              </a:r>
            </a:p>
          </p:txBody>
        </p:sp>
        <p:sp>
          <p:nvSpPr>
            <p:cNvPr id="72" name="Line 37"/>
            <p:cNvSpPr>
              <a:spLocks noChangeShapeType="1"/>
            </p:cNvSpPr>
            <p:nvPr/>
          </p:nvSpPr>
          <p:spPr bwMode="auto">
            <a:xfrm flipV="1">
              <a:off x="4611688" y="3268662"/>
              <a:ext cx="0" cy="266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Palatino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3" name="Line 37"/>
            <p:cNvSpPr>
              <a:spLocks noChangeShapeType="1"/>
            </p:cNvSpPr>
            <p:nvPr/>
          </p:nvSpPr>
          <p:spPr bwMode="auto">
            <a:xfrm flipV="1">
              <a:off x="4343400" y="3406775"/>
              <a:ext cx="0" cy="128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0">
                <a:solidFill>
                  <a:srgbClr val="000000"/>
                </a:solidFill>
                <a:latin typeface="Palatino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600200" y="2101850"/>
              <a:ext cx="1143000" cy="869950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Times New Roman"/>
                  <a:cs typeface="Times New Roman" pitchFamily="18" charset="0"/>
                </a:rPr>
                <a:t>Shared Memory</a:t>
              </a:r>
            </a:p>
          </p:txBody>
        </p:sp>
        <p:sp>
          <p:nvSpPr>
            <p:cNvPr id="75" name="Up-Down Arrow 74"/>
            <p:cNvSpPr/>
            <p:nvPr/>
          </p:nvSpPr>
          <p:spPr>
            <a:xfrm>
              <a:off x="3189288" y="1447800"/>
              <a:ext cx="163512" cy="5334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76" name="Up-Down Arrow 75"/>
            <p:cNvSpPr/>
            <p:nvPr/>
          </p:nvSpPr>
          <p:spPr>
            <a:xfrm>
              <a:off x="3465513" y="1447800"/>
              <a:ext cx="152400" cy="4318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77" name="Up-Down Arrow 76"/>
            <p:cNvSpPr/>
            <p:nvPr/>
          </p:nvSpPr>
          <p:spPr>
            <a:xfrm>
              <a:off x="3733800" y="1447800"/>
              <a:ext cx="163513" cy="304800"/>
            </a:xfrm>
            <a:prstGeom prst="upDown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78" name="Left-Right Arrow 77"/>
            <p:cNvSpPr/>
            <p:nvPr/>
          </p:nvSpPr>
          <p:spPr>
            <a:xfrm>
              <a:off x="2743200" y="2190750"/>
              <a:ext cx="446088" cy="190500"/>
            </a:xfrm>
            <a:prstGeom prst="leftRight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79" name="Left-Right Arrow 78"/>
            <p:cNvSpPr/>
            <p:nvPr/>
          </p:nvSpPr>
          <p:spPr>
            <a:xfrm>
              <a:off x="2747963" y="2438400"/>
              <a:ext cx="679450" cy="209550"/>
            </a:xfrm>
            <a:prstGeom prst="leftRight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Times New Roman"/>
                <a:cs typeface="Times New Roman" pitchFamily="18" charset="0"/>
              </a:endParaRPr>
            </a:p>
          </p:txBody>
        </p:sp>
        <p:sp>
          <p:nvSpPr>
            <p:cNvPr id="80" name="Left-Right Arrow 79"/>
            <p:cNvSpPr/>
            <p:nvPr/>
          </p:nvSpPr>
          <p:spPr>
            <a:xfrm>
              <a:off x="2747963" y="2701925"/>
              <a:ext cx="909637" cy="211138"/>
            </a:xfrm>
            <a:prstGeom prst="leftRightArrow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latin typeface="Times New Roman"/>
                <a:cs typeface="Times New Roman" pitchFamily="18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2057400" y="2971800"/>
              <a:ext cx="0" cy="54927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dash"/>
              <a:tailEnd type="arrow"/>
            </a:ln>
            <a:effectLst/>
          </p:spPr>
        </p:cxnSp>
        <p:sp>
          <p:nvSpPr>
            <p:cNvPr id="82" name="Rectangle 27"/>
            <p:cNvSpPr>
              <a:spLocks noChangeArrowheads="1"/>
            </p:cNvSpPr>
            <p:nvPr/>
          </p:nvSpPr>
          <p:spPr bwMode="auto">
            <a:xfrm>
              <a:off x="5150753" y="2295026"/>
              <a:ext cx="1021447" cy="75297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Register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File</a:t>
              </a:r>
            </a:p>
          </p:txBody>
        </p:sp>
        <p:sp>
          <p:nvSpPr>
            <p:cNvPr id="83" name="Rectangle 6"/>
            <p:cNvSpPr>
              <a:spLocks noChangeArrowheads="1"/>
            </p:cNvSpPr>
            <p:nvPr/>
          </p:nvSpPr>
          <p:spPr bwMode="auto">
            <a:xfrm>
              <a:off x="1295400" y="3535362"/>
              <a:ext cx="5715000" cy="9604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Control Unit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4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2000" kern="0">
                <a:solidFill>
                  <a:srgbClr val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30"/>
            <p:cNvSpPr>
              <a:spLocks noChangeArrowheads="1"/>
            </p:cNvSpPr>
            <p:nvPr/>
          </p:nvSpPr>
          <p:spPr bwMode="auto">
            <a:xfrm>
              <a:off x="2743200" y="3991100"/>
              <a:ext cx="914400" cy="304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PC</a:t>
              </a:r>
            </a:p>
          </p:txBody>
        </p:sp>
        <p:sp>
          <p:nvSpPr>
            <p:cNvPr id="85" name="Rectangle 31"/>
            <p:cNvSpPr>
              <a:spLocks noChangeArrowheads="1"/>
            </p:cNvSpPr>
            <p:nvPr/>
          </p:nvSpPr>
          <p:spPr bwMode="auto">
            <a:xfrm>
              <a:off x="4724400" y="3991100"/>
              <a:ext cx="914400" cy="304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000" kern="0">
                  <a:solidFill>
                    <a:srgbClr val="000000"/>
                  </a:solidFill>
                  <a:cs typeface="Times New Roman" panose="02020603050405020304" pitchFamily="18" charset="0"/>
                </a:rPr>
                <a:t>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12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445"/>
    </mc:Choice>
    <mc:Fallback xmlns="">
      <p:transition advTm="964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35B9-5D5A-4726-809F-9C881B0F041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53722" y="1354297"/>
            <a:ext cx="11084560" cy="64081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667" dirty="0">
                <a:solidFill>
                  <a:schemeClr val="accent4"/>
                </a:solidFill>
              </a:rPr>
              <a:t>SIMD Execution Among Threads in a Warp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553722" y="2151065"/>
            <a:ext cx="11054080" cy="22637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All threads in a warp must execute the same instruction at any point in time</a:t>
            </a:r>
          </a:p>
          <a:p>
            <a:pPr lvl="1">
              <a:lnSpc>
                <a:spcPct val="80000"/>
              </a:lnSpc>
            </a:pPr>
            <a:r>
              <a:rPr lang="en-US" sz="1956" dirty="0"/>
              <a:t>Also called SIMT execution model</a:t>
            </a:r>
          </a:p>
          <a:p>
            <a:pPr>
              <a:lnSpc>
                <a:spcPct val="80000"/>
              </a:lnSpc>
            </a:pPr>
            <a:endParaRPr lang="en-US" sz="2667" dirty="0"/>
          </a:p>
          <a:p>
            <a:pPr>
              <a:lnSpc>
                <a:spcPct val="80000"/>
              </a:lnSpc>
            </a:pPr>
            <a:r>
              <a:rPr lang="en-US" sz="2400" dirty="0"/>
              <a:t>This works efficiently if all threads follow the same control flow path</a:t>
            </a:r>
          </a:p>
          <a:p>
            <a:pPr lvl="1">
              <a:lnSpc>
                <a:spcPct val="80000"/>
              </a:lnSpc>
            </a:pPr>
            <a:r>
              <a:rPr lang="en-US" sz="1867" dirty="0"/>
              <a:t>All if-then-else statements make the same decision</a:t>
            </a:r>
          </a:p>
          <a:p>
            <a:pPr lvl="1">
              <a:lnSpc>
                <a:spcPct val="80000"/>
              </a:lnSpc>
            </a:pPr>
            <a:r>
              <a:rPr lang="en-US" sz="1867" dirty="0"/>
              <a:t>All loops iterate the same number of times</a:t>
            </a:r>
          </a:p>
          <a:p>
            <a:pPr lvl="1">
              <a:lnSpc>
                <a:spcPct val="80000"/>
              </a:lnSpc>
            </a:pPr>
            <a:endParaRPr lang="en-US" sz="1689" dirty="0"/>
          </a:p>
        </p:txBody>
      </p:sp>
    </p:spTree>
    <p:extLst>
      <p:ext uri="{BB962C8B-B14F-4D97-AF65-F5344CB8AC3E}">
        <p14:creationId xmlns:p14="http://schemas.microsoft.com/office/powerpoint/2010/main" val="29671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996"/>
    </mc:Choice>
    <mc:Fallback xmlns="">
      <p:transition advTm="5399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37476"/>
            <a:ext cx="10515600" cy="1325563"/>
          </a:xfrm>
        </p:spPr>
        <p:txBody>
          <a:bodyPr/>
          <a:lstStyle/>
          <a:p>
            <a:r>
              <a:rPr lang="en-US" sz="4000" dirty="0"/>
              <a:t>GPU </a:t>
            </a:r>
            <a:r>
              <a:rPr lang="en-US" sz="4000" dirty="0" err="1"/>
              <a:t>Microarchitecture</a:t>
            </a:r>
            <a:r>
              <a:rPr lang="en-US" sz="4000" dirty="0"/>
              <a:t> Overview</a:t>
            </a: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2021680" y="1816896"/>
            <a:ext cx="8077200" cy="35321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tIns="0"/>
          <a:lstStyle/>
          <a:p>
            <a:r>
              <a:rPr lang="en-US" sz="2400" b="1" dirty="0"/>
              <a:t>GPU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27081" y="2959897"/>
            <a:ext cx="358775" cy="73025"/>
            <a:chOff x="3922713" y="1989138"/>
            <a:chExt cx="358775" cy="7302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922713" y="1989138"/>
              <a:ext cx="71438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067176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210051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396330" y="3894934"/>
            <a:ext cx="7245350" cy="360362"/>
          </a:xfrm>
          <a:prstGeom prst="rect">
            <a:avLst/>
          </a:prstGeo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Interconnection Network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17480" y="4864896"/>
            <a:ext cx="376238" cy="71438"/>
            <a:chOff x="3505200" y="4648200"/>
            <a:chExt cx="376238" cy="71437"/>
          </a:xfrm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flipH="1" flipV="1">
              <a:off x="36576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flipH="1" flipV="1">
              <a:off x="38100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H="1" flipV="1">
              <a:off x="35052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174080" y="2274096"/>
            <a:ext cx="2362200" cy="1582738"/>
            <a:chOff x="914400" y="2209800"/>
            <a:chExt cx="2362200" cy="1582737"/>
          </a:xfrm>
        </p:grpSpPr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/>
                <a:t>SIMT Core Cluster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68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584280" y="4255296"/>
            <a:ext cx="1676400" cy="1951038"/>
            <a:chOff x="4406388" y="4043366"/>
            <a:chExt cx="904308" cy="1951033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7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231480" y="4255296"/>
            <a:ext cx="1676400" cy="1951038"/>
            <a:chOff x="4406388" y="4043366"/>
            <a:chExt cx="904308" cy="1951033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478880" y="4255296"/>
            <a:ext cx="1676400" cy="1951038"/>
            <a:chOff x="4406388" y="4043366"/>
            <a:chExt cx="904308" cy="195103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GDDR3/GDDR5</a:t>
              </a:r>
            </a:p>
          </p:txBody>
        </p:sp>
        <p:sp>
          <p:nvSpPr>
            <p:cNvPr id="8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5" name="TextBox 47"/>
          <p:cNvSpPr txBox="1">
            <a:spLocks noChangeArrowheads="1"/>
          </p:cNvSpPr>
          <p:nvPr/>
        </p:nvSpPr>
        <p:spPr bwMode="auto">
          <a:xfrm>
            <a:off x="5984080" y="5703096"/>
            <a:ext cx="1309974" cy="3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Off-chip</a:t>
            </a:r>
            <a:r>
              <a:rPr lang="en-US" b="1">
                <a:solidFill>
                  <a:srgbClr val="FFCC99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DRAM</a:t>
            </a:r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688680" y="2274096"/>
            <a:ext cx="2362200" cy="1582738"/>
            <a:chOff x="914400" y="2209800"/>
            <a:chExt cx="2362200" cy="1582737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/>
                <a:t>SIMT Core Cluster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9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7584280" y="2274096"/>
            <a:ext cx="2362200" cy="1582738"/>
            <a:chOff x="914400" y="2209800"/>
            <a:chExt cx="2362200" cy="1582737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/>
                <a:t>SIMT Core Cluster</a:t>
              </a: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945480" y="3721896"/>
            <a:ext cx="8229600" cy="2667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951785"/>
            <a:ext cx="10515600" cy="1325563"/>
          </a:xfrm>
        </p:spPr>
        <p:txBody>
          <a:bodyPr/>
          <a:lstStyle/>
          <a:p>
            <a:r>
              <a:rPr lang="en-US" dirty="0"/>
              <a:t>Inside a SIMT Core</a:t>
            </a:r>
          </a:p>
        </p:txBody>
      </p:sp>
      <p:sp>
        <p:nvSpPr>
          <p:cNvPr id="47279" name="Rectangle 175"/>
          <p:cNvSpPr>
            <a:spLocks noGrp="1" noChangeArrowheads="1"/>
          </p:cNvSpPr>
          <p:nvPr>
            <p:ph type="body" idx="1"/>
          </p:nvPr>
        </p:nvSpPr>
        <p:spPr>
          <a:xfrm>
            <a:off x="1981200" y="4481518"/>
            <a:ext cx="8229600" cy="2087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SIMT front end / SIMD backend</a:t>
            </a:r>
          </a:p>
          <a:p>
            <a:r>
              <a:rPr lang="en-US" dirty="0">
                <a:solidFill>
                  <a:schemeClr val="tx1"/>
                </a:solidFill>
              </a:rPr>
              <a:t>Fine-grained multithreading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Interleave warp execution to hide latency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Register values of all threads stays in core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284" name="Rectangle 29"/>
          <p:cNvSpPr>
            <a:spLocks noChangeArrowheads="1"/>
          </p:cNvSpPr>
          <p:nvPr/>
        </p:nvSpPr>
        <p:spPr bwMode="auto">
          <a:xfrm>
            <a:off x="3429000" y="2440788"/>
            <a:ext cx="1295400" cy="19050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SIMT</a:t>
            </a:r>
          </a:p>
          <a:p>
            <a:pPr algn="ctr"/>
            <a:r>
              <a:rPr lang="en-US" b="1"/>
              <a:t>Front End</a:t>
            </a:r>
          </a:p>
        </p:txBody>
      </p:sp>
      <p:sp>
        <p:nvSpPr>
          <p:cNvPr id="47285" name="Rectangle 31"/>
          <p:cNvSpPr>
            <a:spLocks noChangeArrowheads="1"/>
          </p:cNvSpPr>
          <p:nvPr/>
        </p:nvSpPr>
        <p:spPr bwMode="auto">
          <a:xfrm>
            <a:off x="6172200" y="2440788"/>
            <a:ext cx="19812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SIMD Datapath</a:t>
            </a:r>
          </a:p>
        </p:txBody>
      </p:sp>
      <p:sp>
        <p:nvSpPr>
          <p:cNvPr id="47286" name="Line 36"/>
          <p:cNvSpPr>
            <a:spLocks noChangeShapeType="1"/>
          </p:cNvSpPr>
          <p:nvPr/>
        </p:nvSpPr>
        <p:spPr bwMode="auto">
          <a:xfrm>
            <a:off x="4724400" y="289798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287" name="Line 39"/>
          <p:cNvSpPr>
            <a:spLocks noChangeShapeType="1"/>
          </p:cNvSpPr>
          <p:nvPr/>
        </p:nvSpPr>
        <p:spPr bwMode="auto">
          <a:xfrm>
            <a:off x="4114800" y="2212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288" name="Line 40"/>
          <p:cNvSpPr>
            <a:spLocks noChangeShapeType="1"/>
          </p:cNvSpPr>
          <p:nvPr/>
        </p:nvSpPr>
        <p:spPr bwMode="auto">
          <a:xfrm>
            <a:off x="4114800" y="2212188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289" name="Rectangle 46"/>
          <p:cNvSpPr>
            <a:spLocks noChangeArrowheads="1"/>
          </p:cNvSpPr>
          <p:nvPr/>
        </p:nvSpPr>
        <p:spPr bwMode="auto">
          <a:xfrm>
            <a:off x="3505200" y="3126588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Fetch</a:t>
            </a:r>
          </a:p>
        </p:txBody>
      </p:sp>
      <p:sp>
        <p:nvSpPr>
          <p:cNvPr id="47290" name="Rectangle 47"/>
          <p:cNvSpPr>
            <a:spLocks noChangeArrowheads="1"/>
          </p:cNvSpPr>
          <p:nvPr/>
        </p:nvSpPr>
        <p:spPr bwMode="auto">
          <a:xfrm>
            <a:off x="3505200" y="3431388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Decode</a:t>
            </a:r>
          </a:p>
        </p:txBody>
      </p:sp>
      <p:sp>
        <p:nvSpPr>
          <p:cNvPr id="47291" name="Rectangle 48"/>
          <p:cNvSpPr>
            <a:spLocks noChangeArrowheads="1"/>
          </p:cNvSpPr>
          <p:nvPr/>
        </p:nvSpPr>
        <p:spPr bwMode="auto">
          <a:xfrm>
            <a:off x="3505200" y="3736188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Schedule</a:t>
            </a:r>
          </a:p>
        </p:txBody>
      </p:sp>
      <p:sp>
        <p:nvSpPr>
          <p:cNvPr id="47292" name="Rectangle 49"/>
          <p:cNvSpPr>
            <a:spLocks noChangeArrowheads="1"/>
          </p:cNvSpPr>
          <p:nvPr/>
        </p:nvSpPr>
        <p:spPr bwMode="auto">
          <a:xfrm>
            <a:off x="3505200" y="4040988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Branch</a:t>
            </a:r>
          </a:p>
        </p:txBody>
      </p:sp>
      <p:sp>
        <p:nvSpPr>
          <p:cNvPr id="47294" name="Line 51"/>
          <p:cNvSpPr>
            <a:spLocks noChangeShapeType="1"/>
          </p:cNvSpPr>
          <p:nvPr/>
        </p:nvSpPr>
        <p:spPr bwMode="auto">
          <a:xfrm>
            <a:off x="7848600" y="2212188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7295" name="Rectangle 52"/>
          <p:cNvSpPr>
            <a:spLocks noChangeArrowheads="1"/>
          </p:cNvSpPr>
          <p:nvPr/>
        </p:nvSpPr>
        <p:spPr bwMode="auto">
          <a:xfrm>
            <a:off x="4953000" y="3583788"/>
            <a:ext cx="3200400" cy="7620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Memory Subsystem</a:t>
            </a:r>
          </a:p>
        </p:txBody>
      </p:sp>
      <p:sp>
        <p:nvSpPr>
          <p:cNvPr id="47296" name="Line 53"/>
          <p:cNvSpPr>
            <a:spLocks noChangeShapeType="1"/>
          </p:cNvSpPr>
          <p:nvPr/>
        </p:nvSpPr>
        <p:spPr bwMode="auto">
          <a:xfrm>
            <a:off x="7848600" y="32789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297" name="Rectangle 54"/>
          <p:cNvSpPr>
            <a:spLocks noChangeArrowheads="1"/>
          </p:cNvSpPr>
          <p:nvPr/>
        </p:nvSpPr>
        <p:spPr bwMode="auto">
          <a:xfrm>
            <a:off x="8458200" y="3659988"/>
            <a:ext cx="1066800" cy="6096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Icnt.</a:t>
            </a:r>
          </a:p>
          <a:p>
            <a:pPr algn="ctr">
              <a:lnSpc>
                <a:spcPct val="90000"/>
              </a:lnSpc>
            </a:pPr>
            <a:r>
              <a:rPr lang="en-US"/>
              <a:t>Network</a:t>
            </a:r>
          </a:p>
        </p:txBody>
      </p:sp>
      <p:sp>
        <p:nvSpPr>
          <p:cNvPr id="47298" name="Rectangle 55"/>
          <p:cNvSpPr>
            <a:spLocks noChangeArrowheads="1"/>
          </p:cNvSpPr>
          <p:nvPr/>
        </p:nvSpPr>
        <p:spPr bwMode="auto">
          <a:xfrm>
            <a:off x="5029200" y="3964788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SMem</a:t>
            </a:r>
          </a:p>
        </p:txBody>
      </p:sp>
      <p:sp>
        <p:nvSpPr>
          <p:cNvPr id="47299" name="Rectangle 56"/>
          <p:cNvSpPr>
            <a:spLocks noChangeArrowheads="1"/>
          </p:cNvSpPr>
          <p:nvPr/>
        </p:nvSpPr>
        <p:spPr bwMode="auto">
          <a:xfrm>
            <a:off x="5791200" y="3964788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L1 D$</a:t>
            </a:r>
          </a:p>
        </p:txBody>
      </p:sp>
      <p:sp>
        <p:nvSpPr>
          <p:cNvPr id="47300" name="Rectangle 57"/>
          <p:cNvSpPr>
            <a:spLocks noChangeArrowheads="1"/>
          </p:cNvSpPr>
          <p:nvPr/>
        </p:nvSpPr>
        <p:spPr bwMode="auto">
          <a:xfrm>
            <a:off x="6553200" y="3964788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Tex $</a:t>
            </a:r>
          </a:p>
        </p:txBody>
      </p:sp>
      <p:sp>
        <p:nvSpPr>
          <p:cNvPr id="47301" name="Rectangle 58"/>
          <p:cNvSpPr>
            <a:spLocks noChangeArrowheads="1"/>
          </p:cNvSpPr>
          <p:nvPr/>
        </p:nvSpPr>
        <p:spPr bwMode="auto">
          <a:xfrm>
            <a:off x="7315200" y="3964788"/>
            <a:ext cx="7620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Const$</a:t>
            </a:r>
          </a:p>
        </p:txBody>
      </p:sp>
      <p:sp>
        <p:nvSpPr>
          <p:cNvPr id="47302" name="Line 59"/>
          <p:cNvSpPr>
            <a:spLocks noChangeShapeType="1"/>
          </p:cNvSpPr>
          <p:nvPr/>
        </p:nvSpPr>
        <p:spPr bwMode="auto">
          <a:xfrm>
            <a:off x="8153400" y="3964788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303" name="Rectangle 31"/>
          <p:cNvSpPr>
            <a:spLocks noChangeArrowheads="1"/>
          </p:cNvSpPr>
          <p:nvPr/>
        </p:nvSpPr>
        <p:spPr bwMode="auto">
          <a:xfrm>
            <a:off x="5105400" y="2440788"/>
            <a:ext cx="6858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Reg</a:t>
            </a:r>
          </a:p>
          <a:p>
            <a:pPr algn="ctr"/>
            <a:r>
              <a:rPr lang="en-US" b="1"/>
              <a:t>File</a:t>
            </a:r>
          </a:p>
        </p:txBody>
      </p:sp>
      <p:sp>
        <p:nvSpPr>
          <p:cNvPr id="47304" name="Line 36"/>
          <p:cNvSpPr>
            <a:spLocks noChangeShapeType="1"/>
          </p:cNvSpPr>
          <p:nvPr/>
        </p:nvSpPr>
        <p:spPr bwMode="auto">
          <a:xfrm>
            <a:off x="5791200" y="2897988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7305" name="Line 53"/>
          <p:cNvSpPr>
            <a:spLocks noChangeShapeType="1"/>
          </p:cNvSpPr>
          <p:nvPr/>
        </p:nvSpPr>
        <p:spPr bwMode="auto">
          <a:xfrm>
            <a:off x="5486400" y="3278988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553200" y="679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3EC47D-D5CA-A042-A8D0-C217E3EA6E2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981200" y="1804992"/>
            <a:ext cx="5105400" cy="2438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r>
              <a:rPr lang="en-US" sz="2400" b="1">
                <a:solidFill>
                  <a:srgbClr val="009900"/>
                </a:solidFill>
              </a:rPr>
              <a:t>SIMT Front End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751764"/>
            <a:ext cx="10515600" cy="1325563"/>
          </a:xfrm>
        </p:spPr>
        <p:txBody>
          <a:bodyPr/>
          <a:lstStyle/>
          <a:p>
            <a:r>
              <a:rPr lang="en-US" dirty="0"/>
              <a:t>Inside a pipelined SIMT Core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7086600" y="1804992"/>
            <a:ext cx="3124200" cy="2438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2400" b="1">
                <a:solidFill>
                  <a:srgbClr val="FF9933"/>
                </a:solidFill>
              </a:rPr>
              <a:t>SIMD Datapath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85975" y="2374906"/>
            <a:ext cx="7867650" cy="1690687"/>
            <a:chOff x="354" y="2471"/>
            <a:chExt cx="4956" cy="1065"/>
          </a:xfrm>
        </p:grpSpPr>
        <p:sp>
          <p:nvSpPr>
            <p:cNvPr id="50182" name="Rectangle 6"/>
            <p:cNvSpPr>
              <a:spLocks noChangeArrowheads="1"/>
            </p:cNvSpPr>
            <p:nvPr/>
          </p:nvSpPr>
          <p:spPr bwMode="auto">
            <a:xfrm>
              <a:off x="4573" y="2671"/>
              <a:ext cx="590" cy="22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3" name="Rectangle 7"/>
            <p:cNvSpPr>
              <a:spLocks noChangeArrowheads="1"/>
            </p:cNvSpPr>
            <p:nvPr/>
          </p:nvSpPr>
          <p:spPr bwMode="auto">
            <a:xfrm>
              <a:off x="4573" y="267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4" name="Rectangle 8"/>
            <p:cNvSpPr>
              <a:spLocks noChangeArrowheads="1"/>
            </p:cNvSpPr>
            <p:nvPr/>
          </p:nvSpPr>
          <p:spPr bwMode="auto">
            <a:xfrm>
              <a:off x="4736" y="2697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185" name="Rectangle 9"/>
            <p:cNvSpPr>
              <a:spLocks noChangeArrowheads="1"/>
            </p:cNvSpPr>
            <p:nvPr/>
          </p:nvSpPr>
          <p:spPr bwMode="auto">
            <a:xfrm>
              <a:off x="4543" y="2701"/>
              <a:ext cx="590" cy="22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4543" y="2701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4713" y="2728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4514" y="2730"/>
              <a:ext cx="590" cy="22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4514" y="2730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4683" y="2758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auto">
            <a:xfrm>
              <a:off x="5177" y="2767"/>
              <a:ext cx="15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2" name="Oval 16"/>
            <p:cNvSpPr>
              <a:spLocks noChangeArrowheads="1"/>
            </p:cNvSpPr>
            <p:nvPr/>
          </p:nvSpPr>
          <p:spPr bwMode="auto">
            <a:xfrm>
              <a:off x="5177" y="2767"/>
              <a:ext cx="15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auto">
            <a:xfrm>
              <a:off x="5200" y="2745"/>
              <a:ext cx="14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4" name="Oval 18"/>
            <p:cNvSpPr>
              <a:spLocks noChangeArrowheads="1"/>
            </p:cNvSpPr>
            <p:nvPr/>
          </p:nvSpPr>
          <p:spPr bwMode="auto">
            <a:xfrm>
              <a:off x="5200" y="2745"/>
              <a:ext cx="14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5" name="Oval 19"/>
            <p:cNvSpPr>
              <a:spLocks noChangeArrowheads="1"/>
            </p:cNvSpPr>
            <p:nvPr/>
          </p:nvSpPr>
          <p:spPr bwMode="auto">
            <a:xfrm>
              <a:off x="5222" y="2723"/>
              <a:ext cx="14" cy="15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6" name="Oval 20"/>
            <p:cNvSpPr>
              <a:spLocks noChangeArrowheads="1"/>
            </p:cNvSpPr>
            <p:nvPr/>
          </p:nvSpPr>
          <p:spPr bwMode="auto">
            <a:xfrm>
              <a:off x="5222" y="2723"/>
              <a:ext cx="14" cy="15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7" name="Line 21"/>
            <p:cNvSpPr>
              <a:spLocks noChangeShapeType="1"/>
            </p:cNvSpPr>
            <p:nvPr/>
          </p:nvSpPr>
          <p:spPr bwMode="auto">
            <a:xfrm>
              <a:off x="944" y="3092"/>
              <a:ext cx="7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auto">
            <a:xfrm>
              <a:off x="994" y="3043"/>
              <a:ext cx="97" cy="98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199" name="Line 23"/>
            <p:cNvSpPr>
              <a:spLocks noChangeShapeType="1"/>
            </p:cNvSpPr>
            <p:nvPr/>
          </p:nvSpPr>
          <p:spPr bwMode="auto">
            <a:xfrm>
              <a:off x="1682" y="3173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auto">
            <a:xfrm>
              <a:off x="1796" y="3160"/>
              <a:ext cx="107" cy="94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1" name="Line 25"/>
            <p:cNvSpPr>
              <a:spLocks noChangeShapeType="1"/>
            </p:cNvSpPr>
            <p:nvPr/>
          </p:nvSpPr>
          <p:spPr bwMode="auto">
            <a:xfrm flipV="1">
              <a:off x="1682" y="2970"/>
              <a:ext cx="150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auto">
            <a:xfrm>
              <a:off x="1796" y="2930"/>
              <a:ext cx="107" cy="94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 flipV="1">
              <a:off x="2198" y="3055"/>
              <a:ext cx="0" cy="74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auto">
            <a:xfrm>
              <a:off x="2149" y="3105"/>
              <a:ext cx="98" cy="98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auto">
            <a:xfrm>
              <a:off x="2149" y="2981"/>
              <a:ext cx="98" cy="9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6" name="Line 30"/>
            <p:cNvSpPr>
              <a:spLocks noChangeShapeType="1"/>
            </p:cNvSpPr>
            <p:nvPr/>
          </p:nvSpPr>
          <p:spPr bwMode="auto">
            <a:xfrm flipV="1">
              <a:off x="2493" y="3192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auto">
            <a:xfrm>
              <a:off x="2608" y="3151"/>
              <a:ext cx="106" cy="94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8" name="Line 32"/>
            <p:cNvSpPr>
              <a:spLocks noChangeShapeType="1"/>
            </p:cNvSpPr>
            <p:nvPr/>
          </p:nvSpPr>
          <p:spPr bwMode="auto">
            <a:xfrm>
              <a:off x="2493" y="2951"/>
              <a:ext cx="150" cy="4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auto">
            <a:xfrm>
              <a:off x="2608" y="2939"/>
              <a:ext cx="106" cy="94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0" name="Line 34"/>
            <p:cNvSpPr>
              <a:spLocks noChangeShapeType="1"/>
            </p:cNvSpPr>
            <p:nvPr/>
          </p:nvSpPr>
          <p:spPr bwMode="auto">
            <a:xfrm>
              <a:off x="3304" y="3099"/>
              <a:ext cx="2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auto">
            <a:xfrm>
              <a:off x="3502" y="3051"/>
              <a:ext cx="97" cy="97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2" name="Line 36"/>
            <p:cNvSpPr>
              <a:spLocks noChangeShapeType="1"/>
            </p:cNvSpPr>
            <p:nvPr/>
          </p:nvSpPr>
          <p:spPr bwMode="auto">
            <a:xfrm>
              <a:off x="4302" y="3192"/>
              <a:ext cx="113" cy="27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auto">
            <a:xfrm>
              <a:off x="4233" y="3110"/>
              <a:ext cx="107" cy="1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auto">
            <a:xfrm>
              <a:off x="4377" y="3129"/>
              <a:ext cx="107" cy="1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5" name="Line 39"/>
            <p:cNvSpPr>
              <a:spLocks noChangeShapeType="1"/>
            </p:cNvSpPr>
            <p:nvPr/>
          </p:nvSpPr>
          <p:spPr bwMode="auto">
            <a:xfrm flipV="1">
              <a:off x="4302" y="2967"/>
              <a:ext cx="114" cy="30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6" name="Freeform 40"/>
            <p:cNvSpPr>
              <a:spLocks/>
            </p:cNvSpPr>
            <p:nvPr/>
          </p:nvSpPr>
          <p:spPr bwMode="auto">
            <a:xfrm>
              <a:off x="4233" y="2907"/>
              <a:ext cx="109" cy="1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7" name="Freeform 41"/>
            <p:cNvSpPr>
              <a:spLocks/>
            </p:cNvSpPr>
            <p:nvPr/>
          </p:nvSpPr>
          <p:spPr bwMode="auto">
            <a:xfrm>
              <a:off x="4376" y="2885"/>
              <a:ext cx="108" cy="1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8" name="Rectangle 42"/>
            <p:cNvSpPr>
              <a:spLocks noChangeArrowheads="1"/>
            </p:cNvSpPr>
            <p:nvPr/>
          </p:nvSpPr>
          <p:spPr bwMode="auto">
            <a:xfrm>
              <a:off x="354" y="2981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19" name="Rectangle 43"/>
            <p:cNvSpPr>
              <a:spLocks noChangeArrowheads="1"/>
            </p:cNvSpPr>
            <p:nvPr/>
          </p:nvSpPr>
          <p:spPr bwMode="auto">
            <a:xfrm>
              <a:off x="354" y="298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0" name="Rectangle 44"/>
            <p:cNvSpPr>
              <a:spLocks noChangeArrowheads="1"/>
            </p:cNvSpPr>
            <p:nvPr/>
          </p:nvSpPr>
          <p:spPr bwMode="auto">
            <a:xfrm>
              <a:off x="427" y="3007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50221" name="Rectangle 45"/>
            <p:cNvSpPr>
              <a:spLocks noChangeArrowheads="1"/>
            </p:cNvSpPr>
            <p:nvPr/>
          </p:nvSpPr>
          <p:spPr bwMode="auto">
            <a:xfrm>
              <a:off x="1091" y="2981"/>
              <a:ext cx="591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2" name="Rectangle 46"/>
            <p:cNvSpPr>
              <a:spLocks noChangeArrowheads="1"/>
            </p:cNvSpPr>
            <p:nvPr/>
          </p:nvSpPr>
          <p:spPr bwMode="auto">
            <a:xfrm>
              <a:off x="1091" y="2981"/>
              <a:ext cx="591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3" name="Rectangle 47"/>
            <p:cNvSpPr>
              <a:spLocks noChangeArrowheads="1"/>
            </p:cNvSpPr>
            <p:nvPr/>
          </p:nvSpPr>
          <p:spPr bwMode="auto">
            <a:xfrm>
              <a:off x="1160" y="3007"/>
              <a:ext cx="4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dirty="0">
                  <a:solidFill>
                    <a:srgbClr val="000000"/>
                  </a:solidFill>
                </a:rPr>
                <a:t>Decode</a:t>
              </a:r>
              <a:endParaRPr lang="en-US" dirty="0"/>
            </a:p>
          </p:txBody>
        </p:sp>
        <p:sp>
          <p:nvSpPr>
            <p:cNvPr id="50224" name="Rectangle 48"/>
            <p:cNvSpPr>
              <a:spLocks noChangeArrowheads="1"/>
            </p:cNvSpPr>
            <p:nvPr/>
          </p:nvSpPr>
          <p:spPr bwMode="auto">
            <a:xfrm>
              <a:off x="1903" y="2760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5" name="Rectangle 49"/>
            <p:cNvSpPr>
              <a:spLocks noChangeArrowheads="1"/>
            </p:cNvSpPr>
            <p:nvPr/>
          </p:nvSpPr>
          <p:spPr bwMode="auto">
            <a:xfrm>
              <a:off x="1903" y="2760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6" name="Rectangle 50"/>
            <p:cNvSpPr>
              <a:spLocks noChangeArrowheads="1"/>
            </p:cNvSpPr>
            <p:nvPr/>
          </p:nvSpPr>
          <p:spPr bwMode="auto">
            <a:xfrm>
              <a:off x="1976" y="2788"/>
              <a:ext cx="4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I-Buffer</a:t>
              </a:r>
              <a:endParaRPr lang="en-US"/>
            </a:p>
          </p:txBody>
        </p:sp>
        <p:sp>
          <p:nvSpPr>
            <p:cNvPr id="50227" name="Rectangle 51"/>
            <p:cNvSpPr>
              <a:spLocks noChangeArrowheads="1"/>
            </p:cNvSpPr>
            <p:nvPr/>
          </p:nvSpPr>
          <p:spPr bwMode="auto">
            <a:xfrm>
              <a:off x="1903" y="3203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8" name="Rectangle 52"/>
            <p:cNvSpPr>
              <a:spLocks noChangeArrowheads="1"/>
            </p:cNvSpPr>
            <p:nvPr/>
          </p:nvSpPr>
          <p:spPr bwMode="auto">
            <a:xfrm>
              <a:off x="1903" y="3203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29" name="Rectangle 53"/>
            <p:cNvSpPr>
              <a:spLocks noChangeArrowheads="1"/>
            </p:cNvSpPr>
            <p:nvPr/>
          </p:nvSpPr>
          <p:spPr bwMode="auto">
            <a:xfrm>
              <a:off x="2022" y="3189"/>
              <a:ext cx="2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Score</a:t>
              </a:r>
              <a:endParaRPr lang="en-US"/>
            </a:p>
          </p:txBody>
        </p:sp>
        <p:sp>
          <p:nvSpPr>
            <p:cNvPr id="50230" name="Rectangle 54"/>
            <p:cNvSpPr>
              <a:spLocks noChangeArrowheads="1"/>
            </p:cNvSpPr>
            <p:nvPr/>
          </p:nvSpPr>
          <p:spPr bwMode="auto">
            <a:xfrm>
              <a:off x="2014" y="3287"/>
              <a:ext cx="3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Board</a:t>
              </a:r>
              <a:endParaRPr lang="en-US"/>
            </a:p>
          </p:txBody>
        </p:sp>
        <p:sp>
          <p:nvSpPr>
            <p:cNvPr id="50231" name="Rectangle 55"/>
            <p:cNvSpPr>
              <a:spLocks noChangeArrowheads="1"/>
            </p:cNvSpPr>
            <p:nvPr/>
          </p:nvSpPr>
          <p:spPr bwMode="auto">
            <a:xfrm>
              <a:off x="2714" y="2981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2" name="Rectangle 56"/>
            <p:cNvSpPr>
              <a:spLocks noChangeArrowheads="1"/>
            </p:cNvSpPr>
            <p:nvPr/>
          </p:nvSpPr>
          <p:spPr bwMode="auto">
            <a:xfrm>
              <a:off x="2714" y="2981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3" name="Rectangle 57"/>
            <p:cNvSpPr>
              <a:spLocks noChangeArrowheads="1"/>
            </p:cNvSpPr>
            <p:nvPr/>
          </p:nvSpPr>
          <p:spPr bwMode="auto">
            <a:xfrm>
              <a:off x="2846" y="3007"/>
              <a:ext cx="2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50234" name="Rectangle 58"/>
            <p:cNvSpPr>
              <a:spLocks noChangeArrowheads="1"/>
            </p:cNvSpPr>
            <p:nvPr/>
          </p:nvSpPr>
          <p:spPr bwMode="auto">
            <a:xfrm>
              <a:off x="3599" y="2908"/>
              <a:ext cx="634" cy="38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5" name="Rectangle 59"/>
            <p:cNvSpPr>
              <a:spLocks noChangeArrowheads="1"/>
            </p:cNvSpPr>
            <p:nvPr/>
          </p:nvSpPr>
          <p:spPr bwMode="auto">
            <a:xfrm>
              <a:off x="3599" y="2908"/>
              <a:ext cx="634" cy="384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6" name="Rectangle 60"/>
            <p:cNvSpPr>
              <a:spLocks noChangeArrowheads="1"/>
            </p:cNvSpPr>
            <p:nvPr/>
          </p:nvSpPr>
          <p:spPr bwMode="auto">
            <a:xfrm>
              <a:off x="3662" y="2939"/>
              <a:ext cx="4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Operand</a:t>
              </a:r>
              <a:endParaRPr lang="en-US"/>
            </a:p>
          </p:txBody>
        </p:sp>
        <p:sp>
          <p:nvSpPr>
            <p:cNvPr id="50237" name="Rectangle 61"/>
            <p:cNvSpPr>
              <a:spLocks noChangeArrowheads="1"/>
            </p:cNvSpPr>
            <p:nvPr/>
          </p:nvSpPr>
          <p:spPr bwMode="auto">
            <a:xfrm>
              <a:off x="3647" y="3090"/>
              <a:ext cx="47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Collector</a:t>
              </a:r>
              <a:endParaRPr lang="en-US"/>
            </a:p>
          </p:txBody>
        </p:sp>
        <p:sp>
          <p:nvSpPr>
            <p:cNvPr id="50238" name="Rectangle 62"/>
            <p:cNvSpPr>
              <a:spLocks noChangeArrowheads="1"/>
            </p:cNvSpPr>
            <p:nvPr/>
          </p:nvSpPr>
          <p:spPr bwMode="auto">
            <a:xfrm>
              <a:off x="4484" y="3114"/>
              <a:ext cx="590" cy="38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39" name="Rectangle 63"/>
            <p:cNvSpPr>
              <a:spLocks noChangeArrowheads="1"/>
            </p:cNvSpPr>
            <p:nvPr/>
          </p:nvSpPr>
          <p:spPr bwMode="auto">
            <a:xfrm>
              <a:off x="4484" y="3114"/>
              <a:ext cx="590" cy="384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0" name="Rectangle 64"/>
            <p:cNvSpPr>
              <a:spLocks noChangeArrowheads="1"/>
            </p:cNvSpPr>
            <p:nvPr/>
          </p:nvSpPr>
          <p:spPr bwMode="auto">
            <a:xfrm>
              <a:off x="4630" y="3219"/>
              <a:ext cx="29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MEM</a:t>
              </a:r>
              <a:endParaRPr lang="en-US"/>
            </a:p>
          </p:txBody>
        </p:sp>
        <p:sp>
          <p:nvSpPr>
            <p:cNvPr id="50241" name="Rectangle 65"/>
            <p:cNvSpPr>
              <a:spLocks noChangeArrowheads="1"/>
            </p:cNvSpPr>
            <p:nvPr/>
          </p:nvSpPr>
          <p:spPr bwMode="auto">
            <a:xfrm>
              <a:off x="4484" y="2760"/>
              <a:ext cx="590" cy="22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2" name="Rectangle 66"/>
            <p:cNvSpPr>
              <a:spLocks noChangeArrowheads="1"/>
            </p:cNvSpPr>
            <p:nvPr/>
          </p:nvSpPr>
          <p:spPr bwMode="auto">
            <a:xfrm>
              <a:off x="4484" y="2760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3" name="Rectangle 67"/>
            <p:cNvSpPr>
              <a:spLocks noChangeArrowheads="1"/>
            </p:cNvSpPr>
            <p:nvPr/>
          </p:nvSpPr>
          <p:spPr bwMode="auto">
            <a:xfrm>
              <a:off x="4652" y="2788"/>
              <a:ext cx="21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ALU</a:t>
              </a:r>
              <a:endParaRPr lang="en-US"/>
            </a:p>
          </p:txBody>
        </p:sp>
        <p:sp>
          <p:nvSpPr>
            <p:cNvPr id="50244" name="Rectangle 68"/>
            <p:cNvSpPr>
              <a:spLocks noChangeArrowheads="1"/>
            </p:cNvSpPr>
            <p:nvPr/>
          </p:nvSpPr>
          <p:spPr bwMode="auto">
            <a:xfrm>
              <a:off x="354" y="2538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5" name="Rectangle 69"/>
            <p:cNvSpPr>
              <a:spLocks noChangeArrowheads="1"/>
            </p:cNvSpPr>
            <p:nvPr/>
          </p:nvSpPr>
          <p:spPr bwMode="auto">
            <a:xfrm>
              <a:off x="354" y="2538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6" name="Rectangle 70"/>
            <p:cNvSpPr>
              <a:spLocks noChangeArrowheads="1"/>
            </p:cNvSpPr>
            <p:nvPr/>
          </p:nvSpPr>
          <p:spPr bwMode="auto">
            <a:xfrm>
              <a:off x="480" y="2569"/>
              <a:ext cx="2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50247" name="Rectangle 71"/>
            <p:cNvSpPr>
              <a:spLocks noChangeArrowheads="1"/>
            </p:cNvSpPr>
            <p:nvPr/>
          </p:nvSpPr>
          <p:spPr bwMode="auto">
            <a:xfrm>
              <a:off x="2603" y="2542"/>
              <a:ext cx="812" cy="218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8" name="Rectangle 72"/>
            <p:cNvSpPr>
              <a:spLocks noChangeArrowheads="1"/>
            </p:cNvSpPr>
            <p:nvPr/>
          </p:nvSpPr>
          <p:spPr bwMode="auto">
            <a:xfrm>
              <a:off x="2603" y="2542"/>
              <a:ext cx="812" cy="218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49" name="Rectangle 73"/>
            <p:cNvSpPr>
              <a:spLocks noChangeArrowheads="1"/>
            </p:cNvSpPr>
            <p:nvPr/>
          </p:nvSpPr>
          <p:spPr bwMode="auto">
            <a:xfrm>
              <a:off x="2672" y="2569"/>
              <a:ext cx="59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SIMT-Stack</a:t>
              </a:r>
              <a:endParaRPr lang="en-US"/>
            </a:p>
          </p:txBody>
        </p:sp>
        <p:sp>
          <p:nvSpPr>
            <p:cNvPr id="50250" name="Freeform 74"/>
            <p:cNvSpPr>
              <a:spLocks/>
            </p:cNvSpPr>
            <p:nvPr/>
          </p:nvSpPr>
          <p:spPr bwMode="auto">
            <a:xfrm>
              <a:off x="1682" y="2612"/>
              <a:ext cx="3628" cy="924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1" name="Freeform 75"/>
            <p:cNvSpPr>
              <a:spLocks/>
            </p:cNvSpPr>
            <p:nvPr/>
          </p:nvSpPr>
          <p:spPr bwMode="auto">
            <a:xfrm>
              <a:off x="1826" y="3312"/>
              <a:ext cx="77" cy="78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2" name="Line 76"/>
            <p:cNvSpPr>
              <a:spLocks noChangeShapeType="1"/>
            </p:cNvSpPr>
            <p:nvPr/>
          </p:nvSpPr>
          <p:spPr bwMode="auto">
            <a:xfrm flipH="1">
              <a:off x="1003" y="2642"/>
              <a:ext cx="16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3" name="Freeform 77"/>
            <p:cNvSpPr>
              <a:spLocks/>
            </p:cNvSpPr>
            <p:nvPr/>
          </p:nvSpPr>
          <p:spPr bwMode="auto">
            <a:xfrm>
              <a:off x="944" y="2603"/>
              <a:ext cx="78" cy="77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4" name="Line 78"/>
            <p:cNvSpPr>
              <a:spLocks noChangeShapeType="1"/>
            </p:cNvSpPr>
            <p:nvPr/>
          </p:nvSpPr>
          <p:spPr bwMode="auto">
            <a:xfrm>
              <a:off x="586" y="2760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5" name="Freeform 79"/>
            <p:cNvSpPr>
              <a:spLocks/>
            </p:cNvSpPr>
            <p:nvPr/>
          </p:nvSpPr>
          <p:spPr bwMode="auto">
            <a:xfrm>
              <a:off x="538" y="2884"/>
              <a:ext cx="97" cy="97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6" name="Freeform 80"/>
            <p:cNvSpPr>
              <a:spLocks/>
            </p:cNvSpPr>
            <p:nvPr/>
          </p:nvSpPr>
          <p:spPr bwMode="auto">
            <a:xfrm>
              <a:off x="856" y="2818"/>
              <a:ext cx="1047" cy="60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7" name="Freeform 81"/>
            <p:cNvSpPr>
              <a:spLocks/>
            </p:cNvSpPr>
            <p:nvPr/>
          </p:nvSpPr>
          <p:spPr bwMode="auto">
            <a:xfrm>
              <a:off x="817" y="2760"/>
              <a:ext cx="77" cy="7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8" name="Line 82"/>
            <p:cNvSpPr>
              <a:spLocks noChangeShapeType="1"/>
            </p:cNvSpPr>
            <p:nvPr/>
          </p:nvSpPr>
          <p:spPr bwMode="auto">
            <a:xfrm flipV="1">
              <a:off x="2980" y="2760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59" name="Freeform 83"/>
            <p:cNvSpPr>
              <a:spLocks/>
            </p:cNvSpPr>
            <p:nvPr/>
          </p:nvSpPr>
          <p:spPr bwMode="auto">
            <a:xfrm>
              <a:off x="2931" y="2884"/>
              <a:ext cx="98" cy="97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0" name="Rectangle 84"/>
            <p:cNvSpPr>
              <a:spLocks noChangeArrowheads="1"/>
            </p:cNvSpPr>
            <p:nvPr/>
          </p:nvSpPr>
          <p:spPr bwMode="auto">
            <a:xfrm>
              <a:off x="2747" y="3386"/>
              <a:ext cx="50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Done (WID)</a:t>
              </a:r>
              <a:endParaRPr lang="en-US"/>
            </a:p>
          </p:txBody>
        </p:sp>
        <p:sp>
          <p:nvSpPr>
            <p:cNvPr id="50261" name="Rectangle 85"/>
            <p:cNvSpPr>
              <a:spLocks noChangeArrowheads="1"/>
            </p:cNvSpPr>
            <p:nvPr/>
          </p:nvSpPr>
          <p:spPr bwMode="auto">
            <a:xfrm>
              <a:off x="1213" y="2751"/>
              <a:ext cx="42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  <p:sp>
          <p:nvSpPr>
            <p:cNvPr id="50262" name="Rectangle 86"/>
            <p:cNvSpPr>
              <a:spLocks noChangeArrowheads="1"/>
            </p:cNvSpPr>
            <p:nvPr/>
          </p:nvSpPr>
          <p:spPr bwMode="auto">
            <a:xfrm>
              <a:off x="1115" y="2471"/>
              <a:ext cx="72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Branch Target PC</a:t>
              </a:r>
              <a:endParaRPr lang="en-US"/>
            </a:p>
          </p:txBody>
        </p:sp>
        <p:sp>
          <p:nvSpPr>
            <p:cNvPr id="50263" name="Line 87"/>
            <p:cNvSpPr>
              <a:spLocks noChangeShapeType="1"/>
            </p:cNvSpPr>
            <p:nvPr/>
          </p:nvSpPr>
          <p:spPr bwMode="auto">
            <a:xfrm>
              <a:off x="3472" y="2806"/>
              <a:ext cx="127" cy="10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4" name="Freeform 88"/>
            <p:cNvSpPr>
              <a:spLocks/>
            </p:cNvSpPr>
            <p:nvPr/>
          </p:nvSpPr>
          <p:spPr bwMode="auto">
            <a:xfrm>
              <a:off x="3415" y="2760"/>
              <a:ext cx="106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5" name="Rectangle 89"/>
            <p:cNvSpPr>
              <a:spLocks noChangeArrowheads="1"/>
            </p:cNvSpPr>
            <p:nvPr/>
          </p:nvSpPr>
          <p:spPr bwMode="auto">
            <a:xfrm>
              <a:off x="3549" y="2773"/>
              <a:ext cx="2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Pred.</a:t>
              </a:r>
              <a:endParaRPr lang="en-US"/>
            </a:p>
          </p:txBody>
        </p:sp>
        <p:sp>
          <p:nvSpPr>
            <p:cNvPr id="50266" name="Line 90"/>
            <p:cNvSpPr>
              <a:spLocks noChangeShapeType="1"/>
            </p:cNvSpPr>
            <p:nvPr/>
          </p:nvSpPr>
          <p:spPr bwMode="auto">
            <a:xfrm>
              <a:off x="5074" y="2878"/>
              <a:ext cx="17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7" name="Freeform 91"/>
            <p:cNvSpPr>
              <a:spLocks/>
            </p:cNvSpPr>
            <p:nvPr/>
          </p:nvSpPr>
          <p:spPr bwMode="auto">
            <a:xfrm>
              <a:off x="5233" y="2839"/>
              <a:ext cx="77" cy="78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8" name="Line 92"/>
            <p:cNvSpPr>
              <a:spLocks noChangeShapeType="1"/>
            </p:cNvSpPr>
            <p:nvPr/>
          </p:nvSpPr>
          <p:spPr bwMode="auto">
            <a:xfrm>
              <a:off x="5074" y="3319"/>
              <a:ext cx="177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69" name="Freeform 93"/>
            <p:cNvSpPr>
              <a:spLocks/>
            </p:cNvSpPr>
            <p:nvPr/>
          </p:nvSpPr>
          <p:spPr bwMode="auto">
            <a:xfrm>
              <a:off x="5233" y="3282"/>
              <a:ext cx="77" cy="77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0270" name="Rectangle 94"/>
            <p:cNvSpPr>
              <a:spLocks noChangeArrowheads="1"/>
            </p:cNvSpPr>
            <p:nvPr/>
          </p:nvSpPr>
          <p:spPr bwMode="auto">
            <a:xfrm>
              <a:off x="3020" y="2758"/>
              <a:ext cx="26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Active</a:t>
              </a:r>
              <a:endParaRPr lang="en-US"/>
            </a:p>
          </p:txBody>
        </p:sp>
        <p:sp>
          <p:nvSpPr>
            <p:cNvPr id="50271" name="Rectangle 95"/>
            <p:cNvSpPr>
              <a:spLocks noChangeArrowheads="1"/>
            </p:cNvSpPr>
            <p:nvPr/>
          </p:nvSpPr>
          <p:spPr bwMode="auto">
            <a:xfrm>
              <a:off x="3035" y="2841"/>
              <a:ext cx="22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Mask</a:t>
              </a:r>
              <a:endParaRPr lang="en-US"/>
            </a:p>
          </p:txBody>
        </p:sp>
      </p:grpSp>
      <p:sp>
        <p:nvSpPr>
          <p:cNvPr id="50272" name="Rectangle 96"/>
          <p:cNvSpPr>
            <a:spLocks noGrp="1" noChangeArrowheads="1"/>
          </p:cNvSpPr>
          <p:nvPr>
            <p:ph type="body" idx="1"/>
          </p:nvPr>
        </p:nvSpPr>
        <p:spPr>
          <a:xfrm>
            <a:off x="2005806" y="4359275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Three decoupled warp schedulers</a:t>
            </a:r>
          </a:p>
          <a:p>
            <a:r>
              <a:rPr lang="en-US" dirty="0">
                <a:solidFill>
                  <a:schemeClr val="tx1"/>
                </a:solidFill>
              </a:rPr>
              <a:t>Scoreboard</a:t>
            </a:r>
          </a:p>
          <a:p>
            <a:r>
              <a:rPr lang="en-US" dirty="0">
                <a:solidFill>
                  <a:schemeClr val="tx1"/>
                </a:solidFill>
              </a:rPr>
              <a:t>Large register file</a:t>
            </a:r>
          </a:p>
          <a:p>
            <a:r>
              <a:rPr lang="en-US" dirty="0">
                <a:solidFill>
                  <a:schemeClr val="tx1"/>
                </a:solidFill>
              </a:rPr>
              <a:t>Multiple SIMD functional units</a:t>
            </a:r>
          </a:p>
        </p:txBody>
      </p:sp>
      <p:sp>
        <p:nvSpPr>
          <p:cNvPr id="50273" name="Rectangle 97"/>
          <p:cNvSpPr>
            <a:spLocks noChangeArrowheads="1"/>
          </p:cNvSpPr>
          <p:nvPr/>
        </p:nvSpPr>
        <p:spPr bwMode="auto">
          <a:xfrm>
            <a:off x="1828800" y="2719392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Scheduler 1</a:t>
            </a:r>
          </a:p>
        </p:txBody>
      </p:sp>
      <p:sp>
        <p:nvSpPr>
          <p:cNvPr id="50274" name="Rectangle 98"/>
          <p:cNvSpPr>
            <a:spLocks noChangeArrowheads="1"/>
          </p:cNvSpPr>
          <p:nvPr/>
        </p:nvSpPr>
        <p:spPr bwMode="auto">
          <a:xfrm>
            <a:off x="5638800" y="3481392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Scheduler 2</a:t>
            </a:r>
          </a:p>
        </p:txBody>
      </p:sp>
      <p:sp>
        <p:nvSpPr>
          <p:cNvPr id="50275" name="Rectangle 99"/>
          <p:cNvSpPr>
            <a:spLocks noChangeArrowheads="1"/>
          </p:cNvSpPr>
          <p:nvPr/>
        </p:nvSpPr>
        <p:spPr bwMode="auto">
          <a:xfrm>
            <a:off x="7543800" y="2719392"/>
            <a:ext cx="1447800" cy="381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Scheduler 3</a:t>
            </a: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3EC47D-D5CA-A042-A8D0-C217E3EA6E2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3" grpId="0" animBg="1"/>
      <p:bldP spid="50274" grpId="0" animBg="1"/>
      <p:bldP spid="5027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Fetch + Decode</a:t>
            </a:r>
          </a:p>
        </p:txBody>
      </p:sp>
      <p:grpSp>
        <p:nvGrpSpPr>
          <p:cNvPr id="2" name="Group 420"/>
          <p:cNvGrpSpPr>
            <a:grpSpLocks/>
          </p:cNvGrpSpPr>
          <p:nvPr/>
        </p:nvGrpSpPr>
        <p:grpSpPr bwMode="auto">
          <a:xfrm>
            <a:off x="7848601" y="5791200"/>
            <a:ext cx="2257425" cy="660400"/>
            <a:chOff x="3984" y="3600"/>
            <a:chExt cx="1422" cy="416"/>
          </a:xfrm>
        </p:grpSpPr>
        <p:sp>
          <p:nvSpPr>
            <p:cNvPr id="49180" name="Rectangle 28"/>
            <p:cNvSpPr>
              <a:spLocks noChangeArrowheads="1"/>
            </p:cNvSpPr>
            <p:nvPr/>
          </p:nvSpPr>
          <p:spPr bwMode="auto">
            <a:xfrm>
              <a:off x="5195" y="3655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1" name="Rectangle 29"/>
            <p:cNvSpPr>
              <a:spLocks noChangeArrowheads="1"/>
            </p:cNvSpPr>
            <p:nvPr/>
          </p:nvSpPr>
          <p:spPr bwMode="auto">
            <a:xfrm>
              <a:off x="5195" y="3655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3" name="Rectangle 31"/>
            <p:cNvSpPr>
              <a:spLocks noChangeArrowheads="1"/>
            </p:cNvSpPr>
            <p:nvPr/>
          </p:nvSpPr>
          <p:spPr bwMode="auto">
            <a:xfrm>
              <a:off x="5186" y="3668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4" name="Rectangle 32"/>
            <p:cNvSpPr>
              <a:spLocks noChangeArrowheads="1"/>
            </p:cNvSpPr>
            <p:nvPr/>
          </p:nvSpPr>
          <p:spPr bwMode="auto">
            <a:xfrm>
              <a:off x="5186" y="3668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6" name="Rectangle 34"/>
            <p:cNvSpPr>
              <a:spLocks noChangeArrowheads="1"/>
            </p:cNvSpPr>
            <p:nvPr/>
          </p:nvSpPr>
          <p:spPr bwMode="auto">
            <a:xfrm>
              <a:off x="5178" y="3680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7" name="Rectangle 35"/>
            <p:cNvSpPr>
              <a:spLocks noChangeArrowheads="1"/>
            </p:cNvSpPr>
            <p:nvPr/>
          </p:nvSpPr>
          <p:spPr bwMode="auto">
            <a:xfrm>
              <a:off x="5178" y="3680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5368" y="3695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auto">
            <a:xfrm>
              <a:off x="5368" y="3695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5374" y="3686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2" name="Oval 40"/>
            <p:cNvSpPr>
              <a:spLocks noChangeArrowheads="1"/>
            </p:cNvSpPr>
            <p:nvPr/>
          </p:nvSpPr>
          <p:spPr bwMode="auto">
            <a:xfrm>
              <a:off x="5374" y="3686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3" name="Oval 41"/>
            <p:cNvSpPr>
              <a:spLocks noChangeArrowheads="1"/>
            </p:cNvSpPr>
            <p:nvPr/>
          </p:nvSpPr>
          <p:spPr bwMode="auto">
            <a:xfrm>
              <a:off x="5381" y="3677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4" name="Oval 42"/>
            <p:cNvSpPr>
              <a:spLocks noChangeArrowheads="1"/>
            </p:cNvSpPr>
            <p:nvPr/>
          </p:nvSpPr>
          <p:spPr bwMode="auto">
            <a:xfrm>
              <a:off x="5381" y="3677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5" name="Line 43"/>
            <p:cNvSpPr>
              <a:spLocks noChangeShapeType="1"/>
            </p:cNvSpPr>
            <p:nvPr/>
          </p:nvSpPr>
          <p:spPr bwMode="auto">
            <a:xfrm>
              <a:off x="4153" y="3831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6" name="Freeform 44"/>
            <p:cNvSpPr>
              <a:spLocks/>
            </p:cNvSpPr>
            <p:nvPr/>
          </p:nvSpPr>
          <p:spPr bwMode="auto">
            <a:xfrm>
              <a:off x="4168" y="3811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7" name="Line 45"/>
            <p:cNvSpPr>
              <a:spLocks noChangeShapeType="1"/>
            </p:cNvSpPr>
            <p:nvPr/>
          </p:nvSpPr>
          <p:spPr bwMode="auto">
            <a:xfrm>
              <a:off x="4365" y="3865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8" name="Freeform 46"/>
            <p:cNvSpPr>
              <a:spLocks/>
            </p:cNvSpPr>
            <p:nvPr/>
          </p:nvSpPr>
          <p:spPr bwMode="auto">
            <a:xfrm>
              <a:off x="4398" y="3859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199" name="Line 47"/>
            <p:cNvSpPr>
              <a:spLocks noChangeShapeType="1"/>
            </p:cNvSpPr>
            <p:nvPr/>
          </p:nvSpPr>
          <p:spPr bwMode="auto">
            <a:xfrm flipV="1">
              <a:off x="4365" y="3780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0" name="Freeform 48"/>
            <p:cNvSpPr>
              <a:spLocks/>
            </p:cNvSpPr>
            <p:nvPr/>
          </p:nvSpPr>
          <p:spPr bwMode="auto">
            <a:xfrm>
              <a:off x="4398" y="3763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1" name="Line 49"/>
            <p:cNvSpPr>
              <a:spLocks noChangeShapeType="1"/>
            </p:cNvSpPr>
            <p:nvPr/>
          </p:nvSpPr>
          <p:spPr bwMode="auto">
            <a:xfrm flipV="1">
              <a:off x="4513" y="3816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4499" y="3836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3" name="Freeform 51"/>
            <p:cNvSpPr>
              <a:spLocks/>
            </p:cNvSpPr>
            <p:nvPr/>
          </p:nvSpPr>
          <p:spPr bwMode="auto">
            <a:xfrm>
              <a:off x="4499" y="3785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4" name="Line 52"/>
            <p:cNvSpPr>
              <a:spLocks noChangeShapeType="1"/>
            </p:cNvSpPr>
            <p:nvPr/>
          </p:nvSpPr>
          <p:spPr bwMode="auto">
            <a:xfrm flipV="1">
              <a:off x="4598" y="387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4631" y="3856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6" name="Line 54"/>
            <p:cNvSpPr>
              <a:spLocks noChangeShapeType="1"/>
            </p:cNvSpPr>
            <p:nvPr/>
          </p:nvSpPr>
          <p:spPr bwMode="auto">
            <a:xfrm>
              <a:off x="4598" y="3772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7" name="Freeform 55"/>
            <p:cNvSpPr>
              <a:spLocks/>
            </p:cNvSpPr>
            <p:nvPr/>
          </p:nvSpPr>
          <p:spPr bwMode="auto">
            <a:xfrm>
              <a:off x="4631" y="3767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8" name="Line 56"/>
            <p:cNvSpPr>
              <a:spLocks noChangeShapeType="1"/>
            </p:cNvSpPr>
            <p:nvPr/>
          </p:nvSpPr>
          <p:spPr bwMode="auto">
            <a:xfrm>
              <a:off x="4830" y="3834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09" name="Freeform 57"/>
            <p:cNvSpPr>
              <a:spLocks/>
            </p:cNvSpPr>
            <p:nvPr/>
          </p:nvSpPr>
          <p:spPr bwMode="auto">
            <a:xfrm>
              <a:off x="4887" y="3814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0" name="Line 58"/>
            <p:cNvSpPr>
              <a:spLocks noChangeShapeType="1"/>
            </p:cNvSpPr>
            <p:nvPr/>
          </p:nvSpPr>
          <p:spPr bwMode="auto">
            <a:xfrm>
              <a:off x="5117" y="3873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1" name="Freeform 59"/>
            <p:cNvSpPr>
              <a:spLocks/>
            </p:cNvSpPr>
            <p:nvPr/>
          </p:nvSpPr>
          <p:spPr bwMode="auto">
            <a:xfrm>
              <a:off x="5097" y="3838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2" name="Freeform 60"/>
            <p:cNvSpPr>
              <a:spLocks/>
            </p:cNvSpPr>
            <p:nvPr/>
          </p:nvSpPr>
          <p:spPr bwMode="auto">
            <a:xfrm>
              <a:off x="5138" y="3846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3" name="Line 61"/>
            <p:cNvSpPr>
              <a:spLocks noChangeShapeType="1"/>
            </p:cNvSpPr>
            <p:nvPr/>
          </p:nvSpPr>
          <p:spPr bwMode="auto">
            <a:xfrm flipV="1">
              <a:off x="5117" y="3779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4" name="Freeform 62"/>
            <p:cNvSpPr>
              <a:spLocks/>
            </p:cNvSpPr>
            <p:nvPr/>
          </p:nvSpPr>
          <p:spPr bwMode="auto">
            <a:xfrm>
              <a:off x="5097" y="3754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5" name="Freeform 63"/>
            <p:cNvSpPr>
              <a:spLocks/>
            </p:cNvSpPr>
            <p:nvPr/>
          </p:nvSpPr>
          <p:spPr bwMode="auto">
            <a:xfrm>
              <a:off x="5138" y="3745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6" name="Rectangle 64"/>
            <p:cNvSpPr>
              <a:spLocks noChangeArrowheads="1"/>
            </p:cNvSpPr>
            <p:nvPr/>
          </p:nvSpPr>
          <p:spPr bwMode="auto">
            <a:xfrm>
              <a:off x="3984" y="3785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7" name="Rectangle 65"/>
            <p:cNvSpPr>
              <a:spLocks noChangeArrowheads="1"/>
            </p:cNvSpPr>
            <p:nvPr/>
          </p:nvSpPr>
          <p:spPr bwMode="auto">
            <a:xfrm>
              <a:off x="3984" y="3785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19" name="Rectangle 67"/>
            <p:cNvSpPr>
              <a:spLocks noChangeArrowheads="1"/>
            </p:cNvSpPr>
            <p:nvPr/>
          </p:nvSpPr>
          <p:spPr bwMode="auto">
            <a:xfrm>
              <a:off x="4195" y="378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0" name="Rectangle 68"/>
            <p:cNvSpPr>
              <a:spLocks noChangeArrowheads="1"/>
            </p:cNvSpPr>
            <p:nvPr/>
          </p:nvSpPr>
          <p:spPr bwMode="auto">
            <a:xfrm>
              <a:off x="4195" y="378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2" name="Rectangle 70"/>
            <p:cNvSpPr>
              <a:spLocks noChangeArrowheads="1"/>
            </p:cNvSpPr>
            <p:nvPr/>
          </p:nvSpPr>
          <p:spPr bwMode="auto">
            <a:xfrm>
              <a:off x="4428" y="3693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5490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3" name="Rectangle 71"/>
            <p:cNvSpPr>
              <a:spLocks noChangeArrowheads="1"/>
            </p:cNvSpPr>
            <p:nvPr/>
          </p:nvSpPr>
          <p:spPr bwMode="auto">
            <a:xfrm>
              <a:off x="4428" y="369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5" name="Rectangle 73"/>
            <p:cNvSpPr>
              <a:spLocks noChangeArrowheads="1"/>
            </p:cNvSpPr>
            <p:nvPr/>
          </p:nvSpPr>
          <p:spPr bwMode="auto">
            <a:xfrm>
              <a:off x="4428" y="3877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6" name="Rectangle 74"/>
            <p:cNvSpPr>
              <a:spLocks noChangeArrowheads="1"/>
            </p:cNvSpPr>
            <p:nvPr/>
          </p:nvSpPr>
          <p:spPr bwMode="auto">
            <a:xfrm>
              <a:off x="4428" y="3877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29" name="Rectangle 77"/>
            <p:cNvSpPr>
              <a:spLocks noChangeArrowheads="1"/>
            </p:cNvSpPr>
            <p:nvPr/>
          </p:nvSpPr>
          <p:spPr bwMode="auto">
            <a:xfrm>
              <a:off x="4661" y="3785"/>
              <a:ext cx="169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0" name="Rectangle 78"/>
            <p:cNvSpPr>
              <a:spLocks noChangeArrowheads="1"/>
            </p:cNvSpPr>
            <p:nvPr/>
          </p:nvSpPr>
          <p:spPr bwMode="auto">
            <a:xfrm>
              <a:off x="4661" y="3785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2" name="Rectangle 80"/>
            <p:cNvSpPr>
              <a:spLocks noChangeArrowheads="1"/>
            </p:cNvSpPr>
            <p:nvPr/>
          </p:nvSpPr>
          <p:spPr bwMode="auto">
            <a:xfrm>
              <a:off x="4915" y="3754"/>
              <a:ext cx="182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3" name="Rectangle 81"/>
            <p:cNvSpPr>
              <a:spLocks noChangeArrowheads="1"/>
            </p:cNvSpPr>
            <p:nvPr/>
          </p:nvSpPr>
          <p:spPr bwMode="auto">
            <a:xfrm>
              <a:off x="4915" y="3754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6" name="Rectangle 84"/>
            <p:cNvSpPr>
              <a:spLocks noChangeArrowheads="1"/>
            </p:cNvSpPr>
            <p:nvPr/>
          </p:nvSpPr>
          <p:spPr bwMode="auto">
            <a:xfrm>
              <a:off x="5169" y="3840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7" name="Rectangle 85"/>
            <p:cNvSpPr>
              <a:spLocks noChangeArrowheads="1"/>
            </p:cNvSpPr>
            <p:nvPr/>
          </p:nvSpPr>
          <p:spPr bwMode="auto">
            <a:xfrm>
              <a:off x="5169" y="3840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39" name="Rectangle 87"/>
            <p:cNvSpPr>
              <a:spLocks noChangeArrowheads="1"/>
            </p:cNvSpPr>
            <p:nvPr/>
          </p:nvSpPr>
          <p:spPr bwMode="auto">
            <a:xfrm>
              <a:off x="5169" y="3693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0" name="Rectangle 88"/>
            <p:cNvSpPr>
              <a:spLocks noChangeArrowheads="1"/>
            </p:cNvSpPr>
            <p:nvPr/>
          </p:nvSpPr>
          <p:spPr bwMode="auto">
            <a:xfrm>
              <a:off x="5169" y="369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2" name="Rectangle 90"/>
            <p:cNvSpPr>
              <a:spLocks noChangeArrowheads="1"/>
            </p:cNvSpPr>
            <p:nvPr/>
          </p:nvSpPr>
          <p:spPr bwMode="auto">
            <a:xfrm>
              <a:off x="3984" y="3600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3" name="Rectangle 91"/>
            <p:cNvSpPr>
              <a:spLocks noChangeArrowheads="1"/>
            </p:cNvSpPr>
            <p:nvPr/>
          </p:nvSpPr>
          <p:spPr bwMode="auto">
            <a:xfrm>
              <a:off x="3984" y="3600"/>
              <a:ext cx="169" cy="93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5" name="Rectangle 93"/>
            <p:cNvSpPr>
              <a:spLocks noChangeArrowheads="1"/>
            </p:cNvSpPr>
            <p:nvPr/>
          </p:nvSpPr>
          <p:spPr bwMode="auto">
            <a:xfrm>
              <a:off x="4629" y="3602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6" name="Rectangle 94"/>
            <p:cNvSpPr>
              <a:spLocks noChangeArrowheads="1"/>
            </p:cNvSpPr>
            <p:nvPr/>
          </p:nvSpPr>
          <p:spPr bwMode="auto">
            <a:xfrm>
              <a:off x="4629" y="3602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8" name="Freeform 96"/>
            <p:cNvSpPr>
              <a:spLocks/>
            </p:cNvSpPr>
            <p:nvPr/>
          </p:nvSpPr>
          <p:spPr bwMode="auto">
            <a:xfrm>
              <a:off x="4365" y="3631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49" name="Freeform 97"/>
            <p:cNvSpPr>
              <a:spLocks/>
            </p:cNvSpPr>
            <p:nvPr/>
          </p:nvSpPr>
          <p:spPr bwMode="auto">
            <a:xfrm>
              <a:off x="4406" y="3923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0" name="Line 98"/>
            <p:cNvSpPr>
              <a:spLocks noChangeShapeType="1"/>
            </p:cNvSpPr>
            <p:nvPr/>
          </p:nvSpPr>
          <p:spPr bwMode="auto">
            <a:xfrm flipH="1">
              <a:off x="4170" y="3643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1" name="Freeform 99"/>
            <p:cNvSpPr>
              <a:spLocks/>
            </p:cNvSpPr>
            <p:nvPr/>
          </p:nvSpPr>
          <p:spPr bwMode="auto">
            <a:xfrm>
              <a:off x="4153" y="3627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2" name="Line 100"/>
            <p:cNvSpPr>
              <a:spLocks noChangeShapeType="1"/>
            </p:cNvSpPr>
            <p:nvPr/>
          </p:nvSpPr>
          <p:spPr bwMode="auto">
            <a:xfrm>
              <a:off x="4051" y="3693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3" name="Freeform 101"/>
            <p:cNvSpPr>
              <a:spLocks/>
            </p:cNvSpPr>
            <p:nvPr/>
          </p:nvSpPr>
          <p:spPr bwMode="auto">
            <a:xfrm>
              <a:off x="4037" y="374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4" name="Freeform 102"/>
            <p:cNvSpPr>
              <a:spLocks/>
            </p:cNvSpPr>
            <p:nvPr/>
          </p:nvSpPr>
          <p:spPr bwMode="auto">
            <a:xfrm>
              <a:off x="4128" y="3717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5" name="Freeform 103"/>
            <p:cNvSpPr>
              <a:spLocks/>
            </p:cNvSpPr>
            <p:nvPr/>
          </p:nvSpPr>
          <p:spPr bwMode="auto">
            <a:xfrm>
              <a:off x="4117" y="3693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6" name="Line 104"/>
            <p:cNvSpPr>
              <a:spLocks noChangeShapeType="1"/>
            </p:cNvSpPr>
            <p:nvPr/>
          </p:nvSpPr>
          <p:spPr bwMode="auto">
            <a:xfrm flipV="1">
              <a:off x="4737" y="3693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57" name="Freeform 105"/>
            <p:cNvSpPr>
              <a:spLocks/>
            </p:cNvSpPr>
            <p:nvPr/>
          </p:nvSpPr>
          <p:spPr bwMode="auto">
            <a:xfrm>
              <a:off x="4723" y="3744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1" name="Line 109"/>
            <p:cNvSpPr>
              <a:spLocks noChangeShapeType="1"/>
            </p:cNvSpPr>
            <p:nvPr/>
          </p:nvSpPr>
          <p:spPr bwMode="auto">
            <a:xfrm>
              <a:off x="4879" y="3712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2" name="Freeform 110"/>
            <p:cNvSpPr>
              <a:spLocks/>
            </p:cNvSpPr>
            <p:nvPr/>
          </p:nvSpPr>
          <p:spPr bwMode="auto">
            <a:xfrm>
              <a:off x="4862" y="3693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4" name="Line 112"/>
            <p:cNvSpPr>
              <a:spLocks noChangeShapeType="1"/>
            </p:cNvSpPr>
            <p:nvPr/>
          </p:nvSpPr>
          <p:spPr bwMode="auto">
            <a:xfrm>
              <a:off x="5338" y="3742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5" name="Freeform 113"/>
            <p:cNvSpPr>
              <a:spLocks/>
            </p:cNvSpPr>
            <p:nvPr/>
          </p:nvSpPr>
          <p:spPr bwMode="auto">
            <a:xfrm>
              <a:off x="5384" y="3725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6" name="Line 114"/>
            <p:cNvSpPr>
              <a:spLocks noChangeShapeType="1"/>
            </p:cNvSpPr>
            <p:nvPr/>
          </p:nvSpPr>
          <p:spPr bwMode="auto">
            <a:xfrm>
              <a:off x="5338" y="3926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67" name="Freeform 115"/>
            <p:cNvSpPr>
              <a:spLocks/>
            </p:cNvSpPr>
            <p:nvPr/>
          </p:nvSpPr>
          <p:spPr bwMode="auto">
            <a:xfrm>
              <a:off x="5384" y="3910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9273" name="Rectangle 121"/>
          <p:cNvSpPr>
            <a:spLocks noGrp="1" noChangeArrowheads="1"/>
          </p:cNvSpPr>
          <p:nvPr>
            <p:ph type="body" idx="1"/>
          </p:nvPr>
        </p:nvSpPr>
        <p:spPr>
          <a:xfrm>
            <a:off x="844867" y="2081213"/>
            <a:ext cx="5359084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Arbitrate the I-cache among warps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Cache miss handled by fetching again later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Fetched instruction is decoded and then stored in the I-Buffer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1 or more entries / warp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Only warp with vacant entries are considered in fetch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326"/>
          <p:cNvGrpSpPr>
            <a:grpSpLocks/>
          </p:cNvGrpSpPr>
          <p:nvPr/>
        </p:nvGrpSpPr>
        <p:grpSpPr bwMode="auto">
          <a:xfrm>
            <a:off x="8305800" y="1981201"/>
            <a:ext cx="1866900" cy="2230438"/>
            <a:chOff x="2402" y="1720"/>
            <a:chExt cx="1176" cy="1405"/>
          </a:xfrm>
        </p:grpSpPr>
        <p:sp>
          <p:nvSpPr>
            <p:cNvPr id="49277" name="Rectangle 125"/>
            <p:cNvSpPr>
              <a:spLocks noChangeArrowheads="1"/>
            </p:cNvSpPr>
            <p:nvPr/>
          </p:nvSpPr>
          <p:spPr bwMode="auto">
            <a:xfrm>
              <a:off x="2402" y="1749"/>
              <a:ext cx="1176" cy="1359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78" name="Rectangle 126"/>
            <p:cNvSpPr>
              <a:spLocks noChangeArrowheads="1"/>
            </p:cNvSpPr>
            <p:nvPr/>
          </p:nvSpPr>
          <p:spPr bwMode="auto">
            <a:xfrm>
              <a:off x="2674" y="2057"/>
              <a:ext cx="723" cy="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79" name="Rectangle 127"/>
            <p:cNvSpPr>
              <a:spLocks noChangeArrowheads="1"/>
            </p:cNvSpPr>
            <p:nvPr/>
          </p:nvSpPr>
          <p:spPr bwMode="auto">
            <a:xfrm>
              <a:off x="2674" y="2057"/>
              <a:ext cx="723" cy="72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0" name="Rectangle 128"/>
            <p:cNvSpPr>
              <a:spLocks noChangeArrowheads="1"/>
            </p:cNvSpPr>
            <p:nvPr/>
          </p:nvSpPr>
          <p:spPr bwMode="auto">
            <a:xfrm>
              <a:off x="2764" y="2057"/>
              <a:ext cx="542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1" name="Rectangle 129"/>
            <p:cNvSpPr>
              <a:spLocks noChangeArrowheads="1"/>
            </p:cNvSpPr>
            <p:nvPr/>
          </p:nvSpPr>
          <p:spPr bwMode="auto">
            <a:xfrm>
              <a:off x="2764" y="2057"/>
              <a:ext cx="542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2" name="Rectangle 130"/>
            <p:cNvSpPr>
              <a:spLocks noChangeArrowheads="1"/>
            </p:cNvSpPr>
            <p:nvPr/>
          </p:nvSpPr>
          <p:spPr bwMode="auto">
            <a:xfrm>
              <a:off x="2802" y="2062"/>
              <a:ext cx="4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Inst. W1</a:t>
              </a:r>
              <a:endParaRPr lang="en-US"/>
            </a:p>
          </p:txBody>
        </p:sp>
        <p:sp>
          <p:nvSpPr>
            <p:cNvPr id="49283" name="Rectangle 131"/>
            <p:cNvSpPr>
              <a:spLocks noChangeArrowheads="1"/>
            </p:cNvSpPr>
            <p:nvPr/>
          </p:nvSpPr>
          <p:spPr bwMode="auto">
            <a:xfrm>
              <a:off x="3306" y="2057"/>
              <a:ext cx="9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4" name="Rectangle 132"/>
            <p:cNvSpPr>
              <a:spLocks noChangeArrowheads="1"/>
            </p:cNvSpPr>
            <p:nvPr/>
          </p:nvSpPr>
          <p:spPr bwMode="auto">
            <a:xfrm>
              <a:off x="3306" y="2057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5" name="Rectangle 133"/>
            <p:cNvSpPr>
              <a:spLocks noChangeArrowheads="1"/>
            </p:cNvSpPr>
            <p:nvPr/>
          </p:nvSpPr>
          <p:spPr bwMode="auto">
            <a:xfrm>
              <a:off x="3330" y="2062"/>
              <a:ext cx="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286" name="Oval 134"/>
            <p:cNvSpPr>
              <a:spLocks noChangeArrowheads="1"/>
            </p:cNvSpPr>
            <p:nvPr/>
          </p:nvSpPr>
          <p:spPr bwMode="auto">
            <a:xfrm>
              <a:off x="3017" y="2619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7" name="Oval 135"/>
            <p:cNvSpPr>
              <a:spLocks noChangeArrowheads="1"/>
            </p:cNvSpPr>
            <p:nvPr/>
          </p:nvSpPr>
          <p:spPr bwMode="auto">
            <a:xfrm>
              <a:off x="3017" y="2619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8" name="Oval 136"/>
            <p:cNvSpPr>
              <a:spLocks noChangeArrowheads="1"/>
            </p:cNvSpPr>
            <p:nvPr/>
          </p:nvSpPr>
          <p:spPr bwMode="auto">
            <a:xfrm>
              <a:off x="3017" y="2673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89" name="Oval 137"/>
            <p:cNvSpPr>
              <a:spLocks noChangeArrowheads="1"/>
            </p:cNvSpPr>
            <p:nvPr/>
          </p:nvSpPr>
          <p:spPr bwMode="auto">
            <a:xfrm>
              <a:off x="3017" y="2673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0" name="Oval 138"/>
            <p:cNvSpPr>
              <a:spLocks noChangeArrowheads="1"/>
            </p:cNvSpPr>
            <p:nvPr/>
          </p:nvSpPr>
          <p:spPr bwMode="auto">
            <a:xfrm>
              <a:off x="3017" y="2727"/>
              <a:ext cx="36" cy="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1" name="Freeform 139"/>
            <p:cNvSpPr>
              <a:spLocks/>
            </p:cNvSpPr>
            <p:nvPr/>
          </p:nvSpPr>
          <p:spPr bwMode="auto">
            <a:xfrm>
              <a:off x="3017" y="2727"/>
              <a:ext cx="36" cy="37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18" y="37"/>
                </a:cxn>
                <a:cxn ang="0">
                  <a:pos x="36" y="18"/>
                </a:cxn>
              </a:cxnLst>
              <a:rect l="0" t="0" r="r" b="b"/>
              <a:pathLst>
                <a:path w="36" h="37">
                  <a:moveTo>
                    <a:pt x="36" y="18"/>
                  </a:moveTo>
                  <a:cubicBezTo>
                    <a:pt x="36" y="9"/>
                    <a:pt x="28" y="0"/>
                    <a:pt x="18" y="0"/>
                  </a:cubicBezTo>
                  <a:cubicBezTo>
                    <a:pt x="8" y="0"/>
                    <a:pt x="0" y="9"/>
                    <a:pt x="0" y="18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6" y="29"/>
                    <a:pt x="36" y="18"/>
                  </a:cubicBezTo>
                </a:path>
              </a:pathLst>
            </a:cu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2" name="Rectangle 140"/>
            <p:cNvSpPr>
              <a:spLocks noChangeArrowheads="1"/>
            </p:cNvSpPr>
            <p:nvPr/>
          </p:nvSpPr>
          <p:spPr bwMode="auto">
            <a:xfrm>
              <a:off x="2764" y="2238"/>
              <a:ext cx="542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3" name="Rectangle 141"/>
            <p:cNvSpPr>
              <a:spLocks noChangeArrowheads="1"/>
            </p:cNvSpPr>
            <p:nvPr/>
          </p:nvSpPr>
          <p:spPr bwMode="auto">
            <a:xfrm>
              <a:off x="2764" y="2238"/>
              <a:ext cx="542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4" name="Rectangle 142"/>
            <p:cNvSpPr>
              <a:spLocks noChangeArrowheads="1"/>
            </p:cNvSpPr>
            <p:nvPr/>
          </p:nvSpPr>
          <p:spPr bwMode="auto">
            <a:xfrm>
              <a:off x="2802" y="2248"/>
              <a:ext cx="4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Inst. W2</a:t>
              </a:r>
              <a:endParaRPr lang="en-US"/>
            </a:p>
          </p:txBody>
        </p:sp>
        <p:sp>
          <p:nvSpPr>
            <p:cNvPr id="49295" name="Rectangle 143"/>
            <p:cNvSpPr>
              <a:spLocks noChangeArrowheads="1"/>
            </p:cNvSpPr>
            <p:nvPr/>
          </p:nvSpPr>
          <p:spPr bwMode="auto">
            <a:xfrm>
              <a:off x="2764" y="2419"/>
              <a:ext cx="542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6" name="Rectangle 144"/>
            <p:cNvSpPr>
              <a:spLocks noChangeArrowheads="1"/>
            </p:cNvSpPr>
            <p:nvPr/>
          </p:nvSpPr>
          <p:spPr bwMode="auto">
            <a:xfrm>
              <a:off x="2764" y="2419"/>
              <a:ext cx="542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7" name="Rectangle 145"/>
            <p:cNvSpPr>
              <a:spLocks noChangeArrowheads="1"/>
            </p:cNvSpPr>
            <p:nvPr/>
          </p:nvSpPr>
          <p:spPr bwMode="auto">
            <a:xfrm>
              <a:off x="2802" y="2424"/>
              <a:ext cx="4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Inst. W3</a:t>
              </a:r>
              <a:endParaRPr lang="en-US"/>
            </a:p>
          </p:txBody>
        </p:sp>
        <p:sp>
          <p:nvSpPr>
            <p:cNvPr id="49298" name="Rectangle 146"/>
            <p:cNvSpPr>
              <a:spLocks noChangeArrowheads="1"/>
            </p:cNvSpPr>
            <p:nvPr/>
          </p:nvSpPr>
          <p:spPr bwMode="auto">
            <a:xfrm>
              <a:off x="2674" y="2057"/>
              <a:ext cx="90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299" name="Rectangle 147"/>
            <p:cNvSpPr>
              <a:spLocks noChangeArrowheads="1"/>
            </p:cNvSpPr>
            <p:nvPr/>
          </p:nvSpPr>
          <p:spPr bwMode="auto">
            <a:xfrm>
              <a:off x="2674" y="2057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0" name="Rectangle 148"/>
            <p:cNvSpPr>
              <a:spLocks noChangeArrowheads="1"/>
            </p:cNvSpPr>
            <p:nvPr/>
          </p:nvSpPr>
          <p:spPr bwMode="auto">
            <a:xfrm>
              <a:off x="2690" y="2062"/>
              <a:ext cx="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49301" name="Rectangle 149"/>
            <p:cNvSpPr>
              <a:spLocks noChangeArrowheads="1"/>
            </p:cNvSpPr>
            <p:nvPr/>
          </p:nvSpPr>
          <p:spPr bwMode="auto">
            <a:xfrm>
              <a:off x="3306" y="2238"/>
              <a:ext cx="9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2" name="Rectangle 150"/>
            <p:cNvSpPr>
              <a:spLocks noChangeArrowheads="1"/>
            </p:cNvSpPr>
            <p:nvPr/>
          </p:nvSpPr>
          <p:spPr bwMode="auto">
            <a:xfrm>
              <a:off x="3306" y="2238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3" name="Rectangle 151"/>
            <p:cNvSpPr>
              <a:spLocks noChangeArrowheads="1"/>
            </p:cNvSpPr>
            <p:nvPr/>
          </p:nvSpPr>
          <p:spPr bwMode="auto">
            <a:xfrm>
              <a:off x="3330" y="2248"/>
              <a:ext cx="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304" name="Rectangle 152"/>
            <p:cNvSpPr>
              <a:spLocks noChangeArrowheads="1"/>
            </p:cNvSpPr>
            <p:nvPr/>
          </p:nvSpPr>
          <p:spPr bwMode="auto">
            <a:xfrm>
              <a:off x="2674" y="2238"/>
              <a:ext cx="90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5" name="Rectangle 153"/>
            <p:cNvSpPr>
              <a:spLocks noChangeArrowheads="1"/>
            </p:cNvSpPr>
            <p:nvPr/>
          </p:nvSpPr>
          <p:spPr bwMode="auto">
            <a:xfrm>
              <a:off x="2674" y="2238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6" name="Rectangle 154"/>
            <p:cNvSpPr>
              <a:spLocks noChangeArrowheads="1"/>
            </p:cNvSpPr>
            <p:nvPr/>
          </p:nvSpPr>
          <p:spPr bwMode="auto">
            <a:xfrm>
              <a:off x="2690" y="2248"/>
              <a:ext cx="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49307" name="Rectangle 155"/>
            <p:cNvSpPr>
              <a:spLocks noChangeArrowheads="1"/>
            </p:cNvSpPr>
            <p:nvPr/>
          </p:nvSpPr>
          <p:spPr bwMode="auto">
            <a:xfrm>
              <a:off x="3306" y="2419"/>
              <a:ext cx="91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8" name="Rectangle 156"/>
            <p:cNvSpPr>
              <a:spLocks noChangeArrowheads="1"/>
            </p:cNvSpPr>
            <p:nvPr/>
          </p:nvSpPr>
          <p:spPr bwMode="auto">
            <a:xfrm>
              <a:off x="3306" y="2419"/>
              <a:ext cx="91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09" name="Rectangle 157"/>
            <p:cNvSpPr>
              <a:spLocks noChangeArrowheads="1"/>
            </p:cNvSpPr>
            <p:nvPr/>
          </p:nvSpPr>
          <p:spPr bwMode="auto">
            <a:xfrm>
              <a:off x="3330" y="2424"/>
              <a:ext cx="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310" name="Rectangle 158"/>
            <p:cNvSpPr>
              <a:spLocks noChangeArrowheads="1"/>
            </p:cNvSpPr>
            <p:nvPr/>
          </p:nvSpPr>
          <p:spPr bwMode="auto">
            <a:xfrm>
              <a:off x="2674" y="2419"/>
              <a:ext cx="90" cy="18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1" name="Rectangle 159"/>
            <p:cNvSpPr>
              <a:spLocks noChangeArrowheads="1"/>
            </p:cNvSpPr>
            <p:nvPr/>
          </p:nvSpPr>
          <p:spPr bwMode="auto">
            <a:xfrm>
              <a:off x="2674" y="2419"/>
              <a:ext cx="90" cy="182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2" name="Rectangle 160"/>
            <p:cNvSpPr>
              <a:spLocks noChangeArrowheads="1"/>
            </p:cNvSpPr>
            <p:nvPr/>
          </p:nvSpPr>
          <p:spPr bwMode="auto">
            <a:xfrm>
              <a:off x="2690" y="2424"/>
              <a:ext cx="5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</a:t>
              </a:r>
              <a:endParaRPr lang="en-US"/>
            </a:p>
          </p:txBody>
        </p:sp>
        <p:sp>
          <p:nvSpPr>
            <p:cNvPr id="49313" name="Freeform 161"/>
            <p:cNvSpPr>
              <a:spLocks/>
            </p:cNvSpPr>
            <p:nvPr/>
          </p:nvSpPr>
          <p:spPr bwMode="auto">
            <a:xfrm>
              <a:off x="2464" y="2796"/>
              <a:ext cx="253" cy="167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53" y="167"/>
                </a:cxn>
                <a:cxn ang="0">
                  <a:pos x="0" y="167"/>
                </a:cxn>
              </a:cxnLst>
              <a:rect l="0" t="0" r="r" b="b"/>
              <a:pathLst>
                <a:path w="253" h="167">
                  <a:moveTo>
                    <a:pt x="253" y="0"/>
                  </a:moveTo>
                  <a:lnTo>
                    <a:pt x="253" y="167"/>
                  </a:lnTo>
                  <a:lnTo>
                    <a:pt x="0" y="167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4" name="Freeform 162"/>
            <p:cNvSpPr>
              <a:spLocks/>
            </p:cNvSpPr>
            <p:nvPr/>
          </p:nvSpPr>
          <p:spPr bwMode="auto">
            <a:xfrm>
              <a:off x="2402" y="2922"/>
              <a:ext cx="83" cy="8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43" y="0"/>
                </a:cxn>
                <a:cxn ang="0">
                  <a:pos x="143" y="143"/>
                </a:cxn>
                <a:cxn ang="0">
                  <a:pos x="0" y="72"/>
                </a:cxn>
              </a:cxnLst>
              <a:rect l="0" t="0" r="r" b="b"/>
              <a:pathLst>
                <a:path w="143" h="143">
                  <a:moveTo>
                    <a:pt x="0" y="72"/>
                  </a:moveTo>
                  <a:lnTo>
                    <a:pt x="143" y="0"/>
                  </a:lnTo>
                  <a:cubicBezTo>
                    <a:pt x="121" y="45"/>
                    <a:pt x="121" y="98"/>
                    <a:pt x="143" y="143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5" name="Rectangle 163"/>
            <p:cNvSpPr>
              <a:spLocks noChangeArrowheads="1"/>
            </p:cNvSpPr>
            <p:nvPr/>
          </p:nvSpPr>
          <p:spPr bwMode="auto">
            <a:xfrm>
              <a:off x="2496" y="2721"/>
              <a:ext cx="9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To</a:t>
              </a:r>
              <a:endParaRPr lang="en-US"/>
            </a:p>
          </p:txBody>
        </p:sp>
        <p:sp>
          <p:nvSpPr>
            <p:cNvPr id="49316" name="Rectangle 164"/>
            <p:cNvSpPr>
              <a:spLocks noChangeArrowheads="1"/>
            </p:cNvSpPr>
            <p:nvPr/>
          </p:nvSpPr>
          <p:spPr bwMode="auto">
            <a:xfrm>
              <a:off x="2431" y="2823"/>
              <a:ext cx="23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49317" name="Line 165"/>
            <p:cNvSpPr>
              <a:spLocks noChangeShapeType="1"/>
            </p:cNvSpPr>
            <p:nvPr/>
          </p:nvSpPr>
          <p:spPr bwMode="auto">
            <a:xfrm>
              <a:off x="3361" y="280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8" name="Freeform 166"/>
            <p:cNvSpPr>
              <a:spLocks/>
            </p:cNvSpPr>
            <p:nvPr/>
          </p:nvSpPr>
          <p:spPr bwMode="auto">
            <a:xfrm>
              <a:off x="3320" y="284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19" name="Rectangle 167"/>
            <p:cNvSpPr>
              <a:spLocks noChangeArrowheads="1"/>
            </p:cNvSpPr>
            <p:nvPr/>
          </p:nvSpPr>
          <p:spPr bwMode="auto">
            <a:xfrm>
              <a:off x="2931" y="2953"/>
              <a:ext cx="21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49320" name="Freeform 168"/>
            <p:cNvSpPr>
              <a:spLocks/>
            </p:cNvSpPr>
            <p:nvPr/>
          </p:nvSpPr>
          <p:spPr bwMode="auto">
            <a:xfrm>
              <a:off x="3035" y="2782"/>
              <a:ext cx="18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0"/>
                </a:cxn>
                <a:cxn ang="0">
                  <a:pos x="18" y="123"/>
                </a:cxn>
              </a:cxnLst>
              <a:rect l="0" t="0" r="r" b="b"/>
              <a:pathLst>
                <a:path w="18" h="123">
                  <a:moveTo>
                    <a:pt x="0" y="0"/>
                  </a:moveTo>
                  <a:lnTo>
                    <a:pt x="18" y="0"/>
                  </a:lnTo>
                  <a:lnTo>
                    <a:pt x="18" y="123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1" name="Freeform 169"/>
            <p:cNvSpPr>
              <a:spLocks/>
            </p:cNvSpPr>
            <p:nvPr/>
          </p:nvSpPr>
          <p:spPr bwMode="auto">
            <a:xfrm>
              <a:off x="3012" y="2885"/>
              <a:ext cx="83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71" y="143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lnTo>
                    <a:pt x="0" y="0"/>
                  </a:lnTo>
                  <a:cubicBezTo>
                    <a:pt x="45" y="22"/>
                    <a:pt x="98" y="22"/>
                    <a:pt x="143" y="0"/>
                  </a:cubicBez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2" name="Rectangle 170"/>
            <p:cNvSpPr>
              <a:spLocks noChangeArrowheads="1"/>
            </p:cNvSpPr>
            <p:nvPr/>
          </p:nvSpPr>
          <p:spPr bwMode="auto">
            <a:xfrm>
              <a:off x="2651" y="2039"/>
              <a:ext cx="131" cy="757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3" name="Rectangle 171"/>
            <p:cNvSpPr>
              <a:spLocks noChangeArrowheads="1"/>
            </p:cNvSpPr>
            <p:nvPr/>
          </p:nvSpPr>
          <p:spPr bwMode="auto">
            <a:xfrm>
              <a:off x="3288" y="2039"/>
              <a:ext cx="127" cy="761"/>
            </a:xfrm>
            <a:prstGeom prst="rect">
              <a:avLst/>
            </a:prstGeom>
            <a:noFill/>
            <a:ln w="4445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4" name="Rectangle 172"/>
            <p:cNvSpPr>
              <a:spLocks noChangeArrowheads="1"/>
            </p:cNvSpPr>
            <p:nvPr/>
          </p:nvSpPr>
          <p:spPr bwMode="auto">
            <a:xfrm>
              <a:off x="2783" y="1822"/>
              <a:ext cx="3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49325" name="Rectangle 173"/>
            <p:cNvSpPr>
              <a:spLocks noChangeArrowheads="1"/>
            </p:cNvSpPr>
            <p:nvPr/>
          </p:nvSpPr>
          <p:spPr bwMode="auto">
            <a:xfrm>
              <a:off x="2674" y="2601"/>
              <a:ext cx="90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6" name="Rectangle 174"/>
            <p:cNvSpPr>
              <a:spLocks noChangeArrowheads="1"/>
            </p:cNvSpPr>
            <p:nvPr/>
          </p:nvSpPr>
          <p:spPr bwMode="auto">
            <a:xfrm>
              <a:off x="2674" y="2601"/>
              <a:ext cx="90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27" name="Rectangle 175"/>
            <p:cNvSpPr>
              <a:spLocks noChangeArrowheads="1"/>
            </p:cNvSpPr>
            <p:nvPr/>
          </p:nvSpPr>
          <p:spPr bwMode="auto">
            <a:xfrm>
              <a:off x="3210" y="1720"/>
              <a:ext cx="26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Score-</a:t>
              </a:r>
              <a:endParaRPr lang="en-US"/>
            </a:p>
          </p:txBody>
        </p:sp>
        <p:sp>
          <p:nvSpPr>
            <p:cNvPr id="49328" name="Rectangle 176"/>
            <p:cNvSpPr>
              <a:spLocks noChangeArrowheads="1"/>
            </p:cNvSpPr>
            <p:nvPr/>
          </p:nvSpPr>
          <p:spPr bwMode="auto">
            <a:xfrm>
              <a:off x="3228" y="1822"/>
              <a:ext cx="25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Board</a:t>
              </a:r>
              <a:endParaRPr lang="en-US"/>
            </a:p>
          </p:txBody>
        </p:sp>
        <p:sp>
          <p:nvSpPr>
            <p:cNvPr id="49329" name="Line 177"/>
            <p:cNvSpPr>
              <a:spLocks noChangeShapeType="1"/>
            </p:cNvSpPr>
            <p:nvPr/>
          </p:nvSpPr>
          <p:spPr bwMode="auto">
            <a:xfrm>
              <a:off x="3035" y="193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0" name="Freeform 178"/>
            <p:cNvSpPr>
              <a:spLocks/>
            </p:cNvSpPr>
            <p:nvPr/>
          </p:nvSpPr>
          <p:spPr bwMode="auto">
            <a:xfrm>
              <a:off x="2994" y="197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1" name="Line 179"/>
            <p:cNvSpPr>
              <a:spLocks noChangeShapeType="1"/>
            </p:cNvSpPr>
            <p:nvPr/>
          </p:nvSpPr>
          <p:spPr bwMode="auto">
            <a:xfrm>
              <a:off x="3361" y="1930"/>
              <a:ext cx="0" cy="64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2" name="Freeform 180"/>
            <p:cNvSpPr>
              <a:spLocks/>
            </p:cNvSpPr>
            <p:nvPr/>
          </p:nvSpPr>
          <p:spPr bwMode="auto">
            <a:xfrm>
              <a:off x="3320" y="1974"/>
              <a:ext cx="82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71" y="143"/>
                </a:cxn>
              </a:cxnLst>
              <a:rect l="0" t="0" r="r" b="b"/>
              <a:pathLst>
                <a:path w="142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7" y="23"/>
                    <a:pt x="142" y="0"/>
                  </a:cubicBezTo>
                  <a:lnTo>
                    <a:pt x="142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3" name="Rectangle 181"/>
            <p:cNvSpPr>
              <a:spLocks noChangeArrowheads="1"/>
            </p:cNvSpPr>
            <p:nvPr/>
          </p:nvSpPr>
          <p:spPr bwMode="auto">
            <a:xfrm>
              <a:off x="3306" y="2601"/>
              <a:ext cx="91" cy="1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4" name="Rectangle 182"/>
            <p:cNvSpPr>
              <a:spLocks noChangeArrowheads="1"/>
            </p:cNvSpPr>
            <p:nvPr/>
          </p:nvSpPr>
          <p:spPr bwMode="auto">
            <a:xfrm>
              <a:off x="3306" y="2601"/>
              <a:ext cx="9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5" name="Rectangle 183"/>
            <p:cNvSpPr>
              <a:spLocks noChangeArrowheads="1"/>
            </p:cNvSpPr>
            <p:nvPr/>
          </p:nvSpPr>
          <p:spPr bwMode="auto">
            <a:xfrm>
              <a:off x="3237" y="2897"/>
              <a:ext cx="217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Issue</a:t>
              </a:r>
              <a:endParaRPr lang="en-US"/>
            </a:p>
          </p:txBody>
        </p:sp>
        <p:sp>
          <p:nvSpPr>
            <p:cNvPr id="49336" name="Rectangle 184"/>
            <p:cNvSpPr>
              <a:spLocks noChangeArrowheads="1"/>
            </p:cNvSpPr>
            <p:nvPr/>
          </p:nvSpPr>
          <p:spPr bwMode="auto">
            <a:xfrm>
              <a:off x="3256" y="2999"/>
              <a:ext cx="175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ARB</a:t>
              </a:r>
              <a:endParaRPr lang="en-US"/>
            </a:p>
          </p:txBody>
        </p:sp>
      </p:grpSp>
      <p:grpSp>
        <p:nvGrpSpPr>
          <p:cNvPr id="4" name="Group 325"/>
          <p:cNvGrpSpPr>
            <a:grpSpLocks/>
          </p:cNvGrpSpPr>
          <p:nvPr/>
        </p:nvGrpSpPr>
        <p:grpSpPr bwMode="auto">
          <a:xfrm>
            <a:off x="6477000" y="2057401"/>
            <a:ext cx="1436688" cy="2157413"/>
            <a:chOff x="1406" y="1749"/>
            <a:chExt cx="905" cy="1359"/>
          </a:xfrm>
        </p:grpSpPr>
        <p:sp>
          <p:nvSpPr>
            <p:cNvPr id="49337" name="Rectangle 185"/>
            <p:cNvSpPr>
              <a:spLocks noChangeArrowheads="1"/>
            </p:cNvSpPr>
            <p:nvPr/>
          </p:nvSpPr>
          <p:spPr bwMode="auto">
            <a:xfrm>
              <a:off x="1406" y="1749"/>
              <a:ext cx="905" cy="1359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8" name="Rectangle 186"/>
            <p:cNvSpPr>
              <a:spLocks noChangeArrowheads="1"/>
            </p:cNvSpPr>
            <p:nvPr/>
          </p:nvSpPr>
          <p:spPr bwMode="auto">
            <a:xfrm>
              <a:off x="1769" y="1840"/>
              <a:ext cx="361" cy="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39" name="Rectangle 187"/>
            <p:cNvSpPr>
              <a:spLocks noChangeArrowheads="1"/>
            </p:cNvSpPr>
            <p:nvPr/>
          </p:nvSpPr>
          <p:spPr bwMode="auto">
            <a:xfrm>
              <a:off x="1769" y="1840"/>
              <a:ext cx="361" cy="725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0" name="Rectangle 188"/>
            <p:cNvSpPr>
              <a:spLocks noChangeArrowheads="1"/>
            </p:cNvSpPr>
            <p:nvPr/>
          </p:nvSpPr>
          <p:spPr bwMode="auto">
            <a:xfrm>
              <a:off x="1769" y="1840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1" name="Rectangle 189"/>
            <p:cNvSpPr>
              <a:spLocks noChangeArrowheads="1"/>
            </p:cNvSpPr>
            <p:nvPr/>
          </p:nvSpPr>
          <p:spPr bwMode="auto">
            <a:xfrm>
              <a:off x="1769" y="1840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2" name="Rectangle 190"/>
            <p:cNvSpPr>
              <a:spLocks noChangeArrowheads="1"/>
            </p:cNvSpPr>
            <p:nvPr/>
          </p:nvSpPr>
          <p:spPr bwMode="auto">
            <a:xfrm>
              <a:off x="1837" y="1849"/>
              <a:ext cx="1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PC</a:t>
              </a:r>
              <a:endParaRPr lang="en-US"/>
            </a:p>
          </p:txBody>
        </p:sp>
        <p:sp>
          <p:nvSpPr>
            <p:cNvPr id="49343" name="Rectangle 191"/>
            <p:cNvSpPr>
              <a:spLocks noChangeArrowheads="1"/>
            </p:cNvSpPr>
            <p:nvPr/>
          </p:nvSpPr>
          <p:spPr bwMode="auto">
            <a:xfrm>
              <a:off x="2013" y="1933"/>
              <a:ext cx="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</a:t>
              </a:r>
              <a:endParaRPr lang="en-US"/>
            </a:p>
          </p:txBody>
        </p:sp>
        <p:sp>
          <p:nvSpPr>
            <p:cNvPr id="49344" name="Rectangle 192"/>
            <p:cNvSpPr>
              <a:spLocks noChangeArrowheads="1"/>
            </p:cNvSpPr>
            <p:nvPr/>
          </p:nvSpPr>
          <p:spPr bwMode="auto">
            <a:xfrm>
              <a:off x="1769" y="2021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5" name="Rectangle 193"/>
            <p:cNvSpPr>
              <a:spLocks noChangeArrowheads="1"/>
            </p:cNvSpPr>
            <p:nvPr/>
          </p:nvSpPr>
          <p:spPr bwMode="auto">
            <a:xfrm>
              <a:off x="1769" y="2021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6" name="Rectangle 194"/>
            <p:cNvSpPr>
              <a:spLocks noChangeArrowheads="1"/>
            </p:cNvSpPr>
            <p:nvPr/>
          </p:nvSpPr>
          <p:spPr bwMode="auto">
            <a:xfrm>
              <a:off x="1837" y="2025"/>
              <a:ext cx="1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PC</a:t>
              </a:r>
              <a:endParaRPr lang="en-US"/>
            </a:p>
          </p:txBody>
        </p:sp>
        <p:sp>
          <p:nvSpPr>
            <p:cNvPr id="49347" name="Rectangle 195"/>
            <p:cNvSpPr>
              <a:spLocks noChangeArrowheads="1"/>
            </p:cNvSpPr>
            <p:nvPr/>
          </p:nvSpPr>
          <p:spPr bwMode="auto">
            <a:xfrm>
              <a:off x="2013" y="2119"/>
              <a:ext cx="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49348" name="Rectangle 196"/>
            <p:cNvSpPr>
              <a:spLocks noChangeArrowheads="1"/>
            </p:cNvSpPr>
            <p:nvPr/>
          </p:nvSpPr>
          <p:spPr bwMode="auto">
            <a:xfrm>
              <a:off x="1769" y="2202"/>
              <a:ext cx="361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49" name="Rectangle 197"/>
            <p:cNvSpPr>
              <a:spLocks noChangeArrowheads="1"/>
            </p:cNvSpPr>
            <p:nvPr/>
          </p:nvSpPr>
          <p:spPr bwMode="auto">
            <a:xfrm>
              <a:off x="1769" y="2202"/>
              <a:ext cx="361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0" name="Rectangle 198"/>
            <p:cNvSpPr>
              <a:spLocks noChangeArrowheads="1"/>
            </p:cNvSpPr>
            <p:nvPr/>
          </p:nvSpPr>
          <p:spPr bwMode="auto">
            <a:xfrm>
              <a:off x="1837" y="2211"/>
              <a:ext cx="1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PC</a:t>
              </a:r>
              <a:endParaRPr lang="en-US"/>
            </a:p>
          </p:txBody>
        </p:sp>
        <p:sp>
          <p:nvSpPr>
            <p:cNvPr id="49351" name="Rectangle 199"/>
            <p:cNvSpPr>
              <a:spLocks noChangeArrowheads="1"/>
            </p:cNvSpPr>
            <p:nvPr/>
          </p:nvSpPr>
          <p:spPr bwMode="auto">
            <a:xfrm>
              <a:off x="2013" y="2295"/>
              <a:ext cx="4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49352" name="Freeform 200"/>
            <p:cNvSpPr>
              <a:spLocks/>
            </p:cNvSpPr>
            <p:nvPr/>
          </p:nvSpPr>
          <p:spPr bwMode="auto">
            <a:xfrm>
              <a:off x="1646" y="1840"/>
              <a:ext cx="91" cy="7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90"/>
                </a:cxn>
                <a:cxn ang="0">
                  <a:pos x="0" y="634"/>
                </a:cxn>
                <a:cxn ang="0">
                  <a:pos x="91" y="725"/>
                </a:cxn>
                <a:cxn ang="0">
                  <a:pos x="91" y="0"/>
                </a:cxn>
              </a:cxnLst>
              <a:rect l="0" t="0" r="r" b="b"/>
              <a:pathLst>
                <a:path w="91" h="725">
                  <a:moveTo>
                    <a:pt x="91" y="0"/>
                  </a:moveTo>
                  <a:lnTo>
                    <a:pt x="0" y="90"/>
                  </a:lnTo>
                  <a:lnTo>
                    <a:pt x="0" y="634"/>
                  </a:lnTo>
                  <a:lnTo>
                    <a:pt x="91" y="72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3" name="Freeform 201"/>
            <p:cNvSpPr>
              <a:spLocks/>
            </p:cNvSpPr>
            <p:nvPr/>
          </p:nvSpPr>
          <p:spPr bwMode="auto">
            <a:xfrm>
              <a:off x="1646" y="1840"/>
              <a:ext cx="91" cy="72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90"/>
                </a:cxn>
                <a:cxn ang="0">
                  <a:pos x="0" y="634"/>
                </a:cxn>
                <a:cxn ang="0">
                  <a:pos x="91" y="725"/>
                </a:cxn>
                <a:cxn ang="0">
                  <a:pos x="91" y="0"/>
                </a:cxn>
              </a:cxnLst>
              <a:rect l="0" t="0" r="r" b="b"/>
              <a:pathLst>
                <a:path w="91" h="725">
                  <a:moveTo>
                    <a:pt x="91" y="0"/>
                  </a:moveTo>
                  <a:lnTo>
                    <a:pt x="0" y="90"/>
                  </a:lnTo>
                  <a:lnTo>
                    <a:pt x="0" y="634"/>
                  </a:lnTo>
                  <a:lnTo>
                    <a:pt x="91" y="725"/>
                  </a:lnTo>
                  <a:lnTo>
                    <a:pt x="91" y="0"/>
                  </a:lnTo>
                  <a:close/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4" name="Rectangle 202"/>
            <p:cNvSpPr>
              <a:spLocks noChangeArrowheads="1"/>
            </p:cNvSpPr>
            <p:nvPr/>
          </p:nvSpPr>
          <p:spPr bwMode="auto">
            <a:xfrm>
              <a:off x="1652" y="2016"/>
              <a:ext cx="66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49355" name="Rectangle 203"/>
            <p:cNvSpPr>
              <a:spLocks noChangeArrowheads="1"/>
            </p:cNvSpPr>
            <p:nvPr/>
          </p:nvSpPr>
          <p:spPr bwMode="auto">
            <a:xfrm>
              <a:off x="1652" y="2128"/>
              <a:ext cx="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R</a:t>
              </a:r>
              <a:endParaRPr lang="en-US"/>
            </a:p>
          </p:txBody>
        </p:sp>
        <p:sp>
          <p:nvSpPr>
            <p:cNvPr id="49356" name="Rectangle 204"/>
            <p:cNvSpPr>
              <a:spLocks noChangeArrowheads="1"/>
            </p:cNvSpPr>
            <p:nvPr/>
          </p:nvSpPr>
          <p:spPr bwMode="auto">
            <a:xfrm>
              <a:off x="1652" y="2239"/>
              <a:ext cx="6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B</a:t>
              </a:r>
              <a:endParaRPr lang="en-US"/>
            </a:p>
          </p:txBody>
        </p:sp>
        <p:sp>
          <p:nvSpPr>
            <p:cNvPr id="49357" name="Freeform 205"/>
            <p:cNvSpPr>
              <a:spLocks/>
            </p:cNvSpPr>
            <p:nvPr/>
          </p:nvSpPr>
          <p:spPr bwMode="auto">
            <a:xfrm>
              <a:off x="1537" y="2207"/>
              <a:ext cx="109" cy="657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0"/>
                </a:cxn>
                <a:cxn ang="0">
                  <a:pos x="0" y="657"/>
                </a:cxn>
              </a:cxnLst>
              <a:rect l="0" t="0" r="r" b="b"/>
              <a:pathLst>
                <a:path w="109" h="657">
                  <a:moveTo>
                    <a:pt x="109" y="0"/>
                  </a:moveTo>
                  <a:lnTo>
                    <a:pt x="0" y="0"/>
                  </a:lnTo>
                  <a:lnTo>
                    <a:pt x="0" y="657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8" name="Freeform 206"/>
            <p:cNvSpPr>
              <a:spLocks/>
            </p:cNvSpPr>
            <p:nvPr/>
          </p:nvSpPr>
          <p:spPr bwMode="auto">
            <a:xfrm>
              <a:off x="1496" y="2844"/>
              <a:ext cx="83" cy="8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0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71" y="143"/>
                </a:cxn>
              </a:cxnLst>
              <a:rect l="0" t="0" r="r" b="b"/>
              <a:pathLst>
                <a:path w="143" h="143">
                  <a:moveTo>
                    <a:pt x="71" y="143"/>
                  </a:moveTo>
                  <a:lnTo>
                    <a:pt x="0" y="0"/>
                  </a:lnTo>
                  <a:cubicBezTo>
                    <a:pt x="45" y="23"/>
                    <a:pt x="98" y="23"/>
                    <a:pt x="143" y="0"/>
                  </a:cubicBezTo>
                  <a:lnTo>
                    <a:pt x="143" y="0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59" name="Rectangle 207"/>
            <p:cNvSpPr>
              <a:spLocks noChangeArrowheads="1"/>
            </p:cNvSpPr>
            <p:nvPr/>
          </p:nvSpPr>
          <p:spPr bwMode="auto">
            <a:xfrm>
              <a:off x="1646" y="2655"/>
              <a:ext cx="543" cy="181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0" name="Rectangle 208"/>
            <p:cNvSpPr>
              <a:spLocks noChangeArrowheads="1"/>
            </p:cNvSpPr>
            <p:nvPr/>
          </p:nvSpPr>
          <p:spPr bwMode="auto">
            <a:xfrm>
              <a:off x="1646" y="2655"/>
              <a:ext cx="543" cy="181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1" name="Rectangle 209"/>
            <p:cNvSpPr>
              <a:spLocks noChangeArrowheads="1"/>
            </p:cNvSpPr>
            <p:nvPr/>
          </p:nvSpPr>
          <p:spPr bwMode="auto">
            <a:xfrm>
              <a:off x="1652" y="2665"/>
              <a:ext cx="4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Selection</a:t>
              </a:r>
              <a:endParaRPr lang="en-US"/>
            </a:p>
          </p:txBody>
        </p:sp>
        <p:sp>
          <p:nvSpPr>
            <p:cNvPr id="49362" name="Line 210"/>
            <p:cNvSpPr>
              <a:spLocks noChangeShapeType="1"/>
            </p:cNvSpPr>
            <p:nvPr/>
          </p:nvSpPr>
          <p:spPr bwMode="auto">
            <a:xfrm flipH="1">
              <a:off x="1737" y="1930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3" name="Line 211"/>
            <p:cNvSpPr>
              <a:spLocks noChangeShapeType="1"/>
            </p:cNvSpPr>
            <p:nvPr/>
          </p:nvSpPr>
          <p:spPr bwMode="auto">
            <a:xfrm flipH="1">
              <a:off x="1737" y="2112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4" name="Line 212"/>
            <p:cNvSpPr>
              <a:spLocks noChangeShapeType="1"/>
            </p:cNvSpPr>
            <p:nvPr/>
          </p:nvSpPr>
          <p:spPr bwMode="auto">
            <a:xfrm flipH="1">
              <a:off x="1737" y="2293"/>
              <a:ext cx="32" cy="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5" name="Line 213"/>
            <p:cNvSpPr>
              <a:spLocks noChangeShapeType="1"/>
            </p:cNvSpPr>
            <p:nvPr/>
          </p:nvSpPr>
          <p:spPr bwMode="auto">
            <a:xfrm flipV="1">
              <a:off x="1692" y="2582"/>
              <a:ext cx="0" cy="73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6" name="Freeform 214"/>
            <p:cNvSpPr>
              <a:spLocks/>
            </p:cNvSpPr>
            <p:nvPr/>
          </p:nvSpPr>
          <p:spPr bwMode="auto">
            <a:xfrm>
              <a:off x="1650" y="2519"/>
              <a:ext cx="83" cy="83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143" y="143"/>
                </a:cxn>
                <a:cxn ang="0">
                  <a:pos x="0" y="143"/>
                </a:cxn>
                <a:cxn ang="0">
                  <a:pos x="72" y="0"/>
                </a:cxn>
              </a:cxnLst>
              <a:rect l="0" t="0" r="r" b="b"/>
              <a:pathLst>
                <a:path w="143" h="143">
                  <a:moveTo>
                    <a:pt x="72" y="0"/>
                  </a:moveTo>
                  <a:lnTo>
                    <a:pt x="143" y="143"/>
                  </a:lnTo>
                  <a:cubicBezTo>
                    <a:pt x="98" y="121"/>
                    <a:pt x="45" y="121"/>
                    <a:pt x="0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67" name="Rectangle 215"/>
            <p:cNvSpPr>
              <a:spLocks noChangeArrowheads="1"/>
            </p:cNvSpPr>
            <p:nvPr/>
          </p:nvSpPr>
          <p:spPr bwMode="auto">
            <a:xfrm rot="16200000">
              <a:off x="1466" y="2687"/>
              <a:ext cx="51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T</a:t>
              </a:r>
              <a:endParaRPr lang="en-US"/>
            </a:p>
          </p:txBody>
        </p:sp>
        <p:sp>
          <p:nvSpPr>
            <p:cNvPr id="49368" name="Rectangle 216"/>
            <p:cNvSpPr>
              <a:spLocks noChangeArrowheads="1"/>
            </p:cNvSpPr>
            <p:nvPr/>
          </p:nvSpPr>
          <p:spPr bwMode="auto">
            <a:xfrm rot="16200000">
              <a:off x="1464" y="2635"/>
              <a:ext cx="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o</a:t>
              </a:r>
              <a:endParaRPr lang="en-US"/>
            </a:p>
          </p:txBody>
        </p:sp>
        <p:sp>
          <p:nvSpPr>
            <p:cNvPr id="49369" name="Rectangle 217"/>
            <p:cNvSpPr>
              <a:spLocks noChangeArrowheads="1"/>
            </p:cNvSpPr>
            <p:nvPr/>
          </p:nvSpPr>
          <p:spPr bwMode="auto">
            <a:xfrm rot="16200000">
              <a:off x="1479" y="2595"/>
              <a:ext cx="2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49370" name="Rectangle 218"/>
            <p:cNvSpPr>
              <a:spLocks noChangeArrowheads="1"/>
            </p:cNvSpPr>
            <p:nvPr/>
          </p:nvSpPr>
          <p:spPr bwMode="auto">
            <a:xfrm rot="16200000">
              <a:off x="1478" y="2559"/>
              <a:ext cx="2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I</a:t>
              </a:r>
              <a:endParaRPr lang="en-US"/>
            </a:p>
          </p:txBody>
        </p:sp>
        <p:sp>
          <p:nvSpPr>
            <p:cNvPr id="49371" name="Rectangle 219"/>
            <p:cNvSpPr>
              <a:spLocks noChangeArrowheads="1"/>
            </p:cNvSpPr>
            <p:nvPr/>
          </p:nvSpPr>
          <p:spPr bwMode="auto">
            <a:xfrm rot="16200000">
              <a:off x="1475" y="2527"/>
              <a:ext cx="3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49372" name="Rectangle 220"/>
            <p:cNvSpPr>
              <a:spLocks noChangeArrowheads="1"/>
            </p:cNvSpPr>
            <p:nvPr/>
          </p:nvSpPr>
          <p:spPr bwMode="auto">
            <a:xfrm rot="16200000">
              <a:off x="1464" y="2479"/>
              <a:ext cx="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49373" name="Rectangle 221"/>
            <p:cNvSpPr>
              <a:spLocks noChangeArrowheads="1"/>
            </p:cNvSpPr>
            <p:nvPr/>
          </p:nvSpPr>
          <p:spPr bwMode="auto">
            <a:xfrm rot="16200000">
              <a:off x="1467" y="2415"/>
              <a:ext cx="50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a</a:t>
              </a:r>
              <a:endParaRPr lang="en-US"/>
            </a:p>
          </p:txBody>
        </p:sp>
        <p:sp>
          <p:nvSpPr>
            <p:cNvPr id="49374" name="Rectangle 222"/>
            <p:cNvSpPr>
              <a:spLocks noChangeArrowheads="1"/>
            </p:cNvSpPr>
            <p:nvPr/>
          </p:nvSpPr>
          <p:spPr bwMode="auto">
            <a:xfrm rot="16200000">
              <a:off x="1470" y="2361"/>
              <a:ext cx="44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c</a:t>
              </a:r>
              <a:endParaRPr lang="en-US"/>
            </a:p>
          </p:txBody>
        </p:sp>
        <p:sp>
          <p:nvSpPr>
            <p:cNvPr id="49375" name="Rectangle 223"/>
            <p:cNvSpPr>
              <a:spLocks noChangeArrowheads="1"/>
            </p:cNvSpPr>
            <p:nvPr/>
          </p:nvSpPr>
          <p:spPr bwMode="auto">
            <a:xfrm rot="16200000">
              <a:off x="1464" y="2304"/>
              <a:ext cx="5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  <p:sp>
          <p:nvSpPr>
            <p:cNvPr id="49376" name="Rectangle 224"/>
            <p:cNvSpPr>
              <a:spLocks noChangeArrowheads="1"/>
            </p:cNvSpPr>
            <p:nvPr/>
          </p:nvSpPr>
          <p:spPr bwMode="auto">
            <a:xfrm rot="16200000">
              <a:off x="1466" y="2248"/>
              <a:ext cx="53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e</a:t>
              </a:r>
              <a:endParaRPr lang="en-US"/>
            </a:p>
          </p:txBody>
        </p:sp>
        <p:sp>
          <p:nvSpPr>
            <p:cNvPr id="49377" name="Rectangle 225"/>
            <p:cNvSpPr>
              <a:spLocks noChangeArrowheads="1"/>
            </p:cNvSpPr>
            <p:nvPr/>
          </p:nvSpPr>
          <p:spPr bwMode="auto">
            <a:xfrm>
              <a:off x="1726" y="2971"/>
              <a:ext cx="42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  <p:sp>
          <p:nvSpPr>
            <p:cNvPr id="49378" name="Freeform 226"/>
            <p:cNvSpPr>
              <a:spLocks/>
            </p:cNvSpPr>
            <p:nvPr/>
          </p:nvSpPr>
          <p:spPr bwMode="auto">
            <a:xfrm>
              <a:off x="1918" y="2899"/>
              <a:ext cx="393" cy="64"/>
            </a:xfrm>
            <a:custGeom>
              <a:avLst/>
              <a:gdLst/>
              <a:ahLst/>
              <a:cxnLst>
                <a:cxn ang="0">
                  <a:pos x="393" y="64"/>
                </a:cxn>
                <a:cxn ang="0">
                  <a:pos x="0" y="64"/>
                </a:cxn>
                <a:cxn ang="0">
                  <a:pos x="0" y="0"/>
                </a:cxn>
              </a:cxnLst>
              <a:rect l="0" t="0" r="r" b="b"/>
              <a:pathLst>
                <a:path w="393" h="64">
                  <a:moveTo>
                    <a:pt x="393" y="64"/>
                  </a:move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79" name="Freeform 227"/>
            <p:cNvSpPr>
              <a:spLocks/>
            </p:cNvSpPr>
            <p:nvPr/>
          </p:nvSpPr>
          <p:spPr bwMode="auto">
            <a:xfrm>
              <a:off x="1877" y="2836"/>
              <a:ext cx="82" cy="8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142" y="143"/>
                </a:cxn>
                <a:cxn ang="0">
                  <a:pos x="0" y="143"/>
                </a:cxn>
                <a:cxn ang="0">
                  <a:pos x="71" y="0"/>
                </a:cxn>
              </a:cxnLst>
              <a:rect l="0" t="0" r="r" b="b"/>
              <a:pathLst>
                <a:path w="142" h="143">
                  <a:moveTo>
                    <a:pt x="71" y="0"/>
                  </a:moveTo>
                  <a:lnTo>
                    <a:pt x="142" y="143"/>
                  </a:lnTo>
                  <a:cubicBezTo>
                    <a:pt x="97" y="120"/>
                    <a:pt x="44" y="120"/>
                    <a:pt x="0" y="143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0" name="Oval 228"/>
            <p:cNvSpPr>
              <a:spLocks noChangeArrowheads="1"/>
            </p:cNvSpPr>
            <p:nvPr/>
          </p:nvSpPr>
          <p:spPr bwMode="auto">
            <a:xfrm>
              <a:off x="1932" y="2401"/>
              <a:ext cx="36" cy="37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1" name="Oval 229"/>
            <p:cNvSpPr>
              <a:spLocks noChangeArrowheads="1"/>
            </p:cNvSpPr>
            <p:nvPr/>
          </p:nvSpPr>
          <p:spPr bwMode="auto">
            <a:xfrm>
              <a:off x="1932" y="2401"/>
              <a:ext cx="36" cy="37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2" name="Oval 230"/>
            <p:cNvSpPr>
              <a:spLocks noChangeArrowheads="1"/>
            </p:cNvSpPr>
            <p:nvPr/>
          </p:nvSpPr>
          <p:spPr bwMode="auto">
            <a:xfrm>
              <a:off x="1932" y="2456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3" name="Oval 231"/>
            <p:cNvSpPr>
              <a:spLocks noChangeArrowheads="1"/>
            </p:cNvSpPr>
            <p:nvPr/>
          </p:nvSpPr>
          <p:spPr bwMode="auto">
            <a:xfrm>
              <a:off x="1932" y="2456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4" name="Oval 232"/>
            <p:cNvSpPr>
              <a:spLocks noChangeArrowheads="1"/>
            </p:cNvSpPr>
            <p:nvPr/>
          </p:nvSpPr>
          <p:spPr bwMode="auto">
            <a:xfrm>
              <a:off x="1932" y="2510"/>
              <a:ext cx="36" cy="36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385" name="Oval 233"/>
            <p:cNvSpPr>
              <a:spLocks noChangeArrowheads="1"/>
            </p:cNvSpPr>
            <p:nvPr/>
          </p:nvSpPr>
          <p:spPr bwMode="auto">
            <a:xfrm>
              <a:off x="1932" y="2510"/>
              <a:ext cx="36" cy="36"/>
            </a:xfrm>
            <a:prstGeom prst="ellipse">
              <a:avLst/>
            </a:prstGeom>
            <a:noFill/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418"/>
          <p:cNvGrpSpPr>
            <a:grpSpLocks/>
          </p:cNvGrpSpPr>
          <p:nvPr/>
        </p:nvGrpSpPr>
        <p:grpSpPr bwMode="auto">
          <a:xfrm>
            <a:off x="6629401" y="4572000"/>
            <a:ext cx="3395663" cy="1055688"/>
            <a:chOff x="432" y="2563"/>
            <a:chExt cx="2139" cy="665"/>
          </a:xfrm>
        </p:grpSpPr>
        <p:sp>
          <p:nvSpPr>
            <p:cNvPr id="49495" name="Line 343"/>
            <p:cNvSpPr>
              <a:spLocks noChangeShapeType="1"/>
            </p:cNvSpPr>
            <p:nvPr/>
          </p:nvSpPr>
          <p:spPr bwMode="auto">
            <a:xfrm>
              <a:off x="1022" y="3117"/>
              <a:ext cx="7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496" name="Freeform 344"/>
            <p:cNvSpPr>
              <a:spLocks/>
            </p:cNvSpPr>
            <p:nvPr/>
          </p:nvSpPr>
          <p:spPr bwMode="auto">
            <a:xfrm>
              <a:off x="1072" y="3068"/>
              <a:ext cx="97" cy="98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499" name="Line 347"/>
            <p:cNvSpPr>
              <a:spLocks noChangeShapeType="1"/>
            </p:cNvSpPr>
            <p:nvPr/>
          </p:nvSpPr>
          <p:spPr bwMode="auto">
            <a:xfrm flipV="1">
              <a:off x="1760" y="2995"/>
              <a:ext cx="150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00" name="Freeform 348"/>
            <p:cNvSpPr>
              <a:spLocks/>
            </p:cNvSpPr>
            <p:nvPr/>
          </p:nvSpPr>
          <p:spPr bwMode="auto">
            <a:xfrm>
              <a:off x="1874" y="2955"/>
              <a:ext cx="107" cy="94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16" name="Rectangle 364"/>
            <p:cNvSpPr>
              <a:spLocks noChangeArrowheads="1"/>
            </p:cNvSpPr>
            <p:nvPr/>
          </p:nvSpPr>
          <p:spPr bwMode="auto">
            <a:xfrm>
              <a:off x="432" y="3006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17" name="Rectangle 365"/>
            <p:cNvSpPr>
              <a:spLocks noChangeArrowheads="1"/>
            </p:cNvSpPr>
            <p:nvPr/>
          </p:nvSpPr>
          <p:spPr bwMode="auto">
            <a:xfrm>
              <a:off x="432" y="3006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18" name="Rectangle 366"/>
            <p:cNvSpPr>
              <a:spLocks noChangeArrowheads="1"/>
            </p:cNvSpPr>
            <p:nvPr/>
          </p:nvSpPr>
          <p:spPr bwMode="auto">
            <a:xfrm>
              <a:off x="505" y="3032"/>
              <a:ext cx="39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I-Cache</a:t>
              </a:r>
              <a:endParaRPr lang="en-US"/>
            </a:p>
          </p:txBody>
        </p:sp>
        <p:sp>
          <p:nvSpPr>
            <p:cNvPr id="49519" name="Rectangle 367"/>
            <p:cNvSpPr>
              <a:spLocks noChangeArrowheads="1"/>
            </p:cNvSpPr>
            <p:nvPr/>
          </p:nvSpPr>
          <p:spPr bwMode="auto">
            <a:xfrm>
              <a:off x="1169" y="3006"/>
              <a:ext cx="591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0" name="Rectangle 368"/>
            <p:cNvSpPr>
              <a:spLocks noChangeArrowheads="1"/>
            </p:cNvSpPr>
            <p:nvPr/>
          </p:nvSpPr>
          <p:spPr bwMode="auto">
            <a:xfrm>
              <a:off x="1169" y="3006"/>
              <a:ext cx="591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1" name="Rectangle 369"/>
            <p:cNvSpPr>
              <a:spLocks noChangeArrowheads="1"/>
            </p:cNvSpPr>
            <p:nvPr/>
          </p:nvSpPr>
          <p:spPr bwMode="auto">
            <a:xfrm>
              <a:off x="1238" y="3032"/>
              <a:ext cx="4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Decode</a:t>
              </a:r>
              <a:endParaRPr lang="en-US"/>
            </a:p>
          </p:txBody>
        </p:sp>
        <p:sp>
          <p:nvSpPr>
            <p:cNvPr id="49522" name="Rectangle 370"/>
            <p:cNvSpPr>
              <a:spLocks noChangeArrowheads="1"/>
            </p:cNvSpPr>
            <p:nvPr/>
          </p:nvSpPr>
          <p:spPr bwMode="auto">
            <a:xfrm>
              <a:off x="1981" y="2785"/>
              <a:ext cx="590" cy="22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3" name="Rectangle 371"/>
            <p:cNvSpPr>
              <a:spLocks noChangeArrowheads="1"/>
            </p:cNvSpPr>
            <p:nvPr/>
          </p:nvSpPr>
          <p:spPr bwMode="auto">
            <a:xfrm>
              <a:off x="1981" y="2785"/>
              <a:ext cx="590" cy="22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24" name="Rectangle 372"/>
            <p:cNvSpPr>
              <a:spLocks noChangeArrowheads="1"/>
            </p:cNvSpPr>
            <p:nvPr/>
          </p:nvSpPr>
          <p:spPr bwMode="auto">
            <a:xfrm>
              <a:off x="2054" y="2813"/>
              <a:ext cx="40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I-Buffer</a:t>
              </a:r>
              <a:endParaRPr lang="en-US"/>
            </a:p>
          </p:txBody>
        </p:sp>
        <p:sp>
          <p:nvSpPr>
            <p:cNvPr id="49542" name="Rectangle 390"/>
            <p:cNvSpPr>
              <a:spLocks noChangeArrowheads="1"/>
            </p:cNvSpPr>
            <p:nvPr/>
          </p:nvSpPr>
          <p:spPr bwMode="auto">
            <a:xfrm>
              <a:off x="432" y="2563"/>
              <a:ext cx="590" cy="22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43" name="Rectangle 391"/>
            <p:cNvSpPr>
              <a:spLocks noChangeArrowheads="1"/>
            </p:cNvSpPr>
            <p:nvPr/>
          </p:nvSpPr>
          <p:spPr bwMode="auto">
            <a:xfrm>
              <a:off x="432" y="2563"/>
              <a:ext cx="590" cy="22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44" name="Rectangle 392"/>
            <p:cNvSpPr>
              <a:spLocks noChangeArrowheads="1"/>
            </p:cNvSpPr>
            <p:nvPr/>
          </p:nvSpPr>
          <p:spPr bwMode="auto">
            <a:xfrm>
              <a:off x="558" y="2594"/>
              <a:ext cx="28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000000"/>
                  </a:solidFill>
                </a:rPr>
                <a:t>Fetch</a:t>
              </a:r>
              <a:endParaRPr lang="en-US"/>
            </a:p>
          </p:txBody>
        </p:sp>
        <p:sp>
          <p:nvSpPr>
            <p:cNvPr id="49552" name="Line 400"/>
            <p:cNvSpPr>
              <a:spLocks noChangeShapeType="1"/>
            </p:cNvSpPr>
            <p:nvPr/>
          </p:nvSpPr>
          <p:spPr bwMode="auto">
            <a:xfrm>
              <a:off x="664" y="2785"/>
              <a:ext cx="0" cy="14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3" name="Freeform 401"/>
            <p:cNvSpPr>
              <a:spLocks/>
            </p:cNvSpPr>
            <p:nvPr/>
          </p:nvSpPr>
          <p:spPr bwMode="auto">
            <a:xfrm>
              <a:off x="616" y="2909"/>
              <a:ext cx="97" cy="97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4" name="Freeform 402"/>
            <p:cNvSpPr>
              <a:spLocks/>
            </p:cNvSpPr>
            <p:nvPr/>
          </p:nvSpPr>
          <p:spPr bwMode="auto">
            <a:xfrm>
              <a:off x="934" y="2843"/>
              <a:ext cx="1047" cy="60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5" name="Freeform 403"/>
            <p:cNvSpPr>
              <a:spLocks/>
            </p:cNvSpPr>
            <p:nvPr/>
          </p:nvSpPr>
          <p:spPr bwMode="auto">
            <a:xfrm>
              <a:off x="895" y="2785"/>
              <a:ext cx="77" cy="77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9559" name="Rectangle 407"/>
            <p:cNvSpPr>
              <a:spLocks noChangeArrowheads="1"/>
            </p:cNvSpPr>
            <p:nvPr/>
          </p:nvSpPr>
          <p:spPr bwMode="auto">
            <a:xfrm>
              <a:off x="1291" y="2776"/>
              <a:ext cx="422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</a:rPr>
                <a:t>Valid[1:N]</a:t>
              </a:r>
              <a:endParaRPr lang="en-US"/>
            </a:p>
          </p:txBody>
        </p:sp>
      </p:grpSp>
      <p:sp>
        <p:nvSpPr>
          <p:cNvPr id="49573" name="Line 421"/>
          <p:cNvSpPr>
            <a:spLocks noChangeShapeType="1"/>
          </p:cNvSpPr>
          <p:nvPr/>
        </p:nvSpPr>
        <p:spPr bwMode="auto">
          <a:xfrm flipH="1" flipV="1">
            <a:off x="6477000" y="4191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9574" name="Line 422"/>
          <p:cNvSpPr>
            <a:spLocks noChangeShapeType="1"/>
          </p:cNvSpPr>
          <p:nvPr/>
        </p:nvSpPr>
        <p:spPr bwMode="auto">
          <a:xfrm flipV="1">
            <a:off x="7543800" y="41910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9575" name="Line 423"/>
          <p:cNvSpPr>
            <a:spLocks noChangeShapeType="1"/>
          </p:cNvSpPr>
          <p:nvPr/>
        </p:nvSpPr>
        <p:spPr bwMode="auto">
          <a:xfrm flipH="1" flipV="1">
            <a:off x="8305800" y="41910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49576" name="Line 424"/>
          <p:cNvSpPr>
            <a:spLocks noChangeShapeType="1"/>
          </p:cNvSpPr>
          <p:nvPr/>
        </p:nvSpPr>
        <p:spPr bwMode="auto">
          <a:xfrm flipV="1">
            <a:off x="10058400" y="4191000"/>
            <a:ext cx="762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15" name="Slide Number Placeholder 2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3EC47D-D5CA-A042-A8D0-C217E3EA6E2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Issue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531349"/>
            <a:ext cx="6705600" cy="31180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Select a warp and issue an instruction from its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I-Buffer for execution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Scheduling: Greedy-Then-Oldest (GTO)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GT200/later Fermi/</a:t>
            </a:r>
            <a:r>
              <a:rPr lang="en-US" sz="2400" dirty="0" err="1">
                <a:solidFill>
                  <a:schemeClr val="tx1"/>
                </a:solidFill>
              </a:rPr>
              <a:t>Kepler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Allow dual issue (superscalar)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Fermi: Odd/Even scheduler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To avoid stalling pipeline might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   keep instruction in I-buffer until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tx1"/>
                </a:solidFill>
              </a:rPr>
              <a:t>    know it can complete (replay)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848601" y="5791200"/>
            <a:ext cx="2257425" cy="660400"/>
            <a:chOff x="3984" y="3648"/>
            <a:chExt cx="1422" cy="416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153" y="3879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4168" y="3859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365" y="391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4398" y="3907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 flipV="1">
              <a:off x="4365" y="3828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4398" y="3811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4513" y="3864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4499" y="388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auto">
            <a:xfrm>
              <a:off x="4499" y="3833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 flipV="1">
              <a:off x="4598" y="3921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auto">
            <a:xfrm>
              <a:off x="4631" y="3904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6" name="Line 28"/>
            <p:cNvSpPr>
              <a:spLocks noChangeShapeType="1"/>
            </p:cNvSpPr>
            <p:nvPr/>
          </p:nvSpPr>
          <p:spPr bwMode="auto">
            <a:xfrm>
              <a:off x="4598" y="3820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auto">
            <a:xfrm>
              <a:off x="4631" y="3815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4830" y="3882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4887" y="3862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5117" y="3921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auto">
            <a:xfrm>
              <a:off x="5097" y="3886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5138" y="3894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3" name="Line 35"/>
            <p:cNvSpPr>
              <a:spLocks noChangeShapeType="1"/>
            </p:cNvSpPr>
            <p:nvPr/>
          </p:nvSpPr>
          <p:spPr bwMode="auto">
            <a:xfrm flipV="1">
              <a:off x="5117" y="3827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auto">
            <a:xfrm>
              <a:off x="5097" y="3802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5138" y="3793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3" name="Rectangle 45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4" name="Rectangle 46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5" name="Rectangle 47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6" name="Rectangle 48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7" name="Rectangle 49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6" name="Freeform 58"/>
            <p:cNvSpPr>
              <a:spLocks/>
            </p:cNvSpPr>
            <p:nvPr/>
          </p:nvSpPr>
          <p:spPr bwMode="auto">
            <a:xfrm>
              <a:off x="4365" y="3679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7" name="Freeform 59"/>
            <p:cNvSpPr>
              <a:spLocks/>
            </p:cNvSpPr>
            <p:nvPr/>
          </p:nvSpPr>
          <p:spPr bwMode="auto">
            <a:xfrm>
              <a:off x="4406" y="3971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 flipH="1">
              <a:off x="4170" y="3691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9" name="Freeform 61"/>
            <p:cNvSpPr>
              <a:spLocks/>
            </p:cNvSpPr>
            <p:nvPr/>
          </p:nvSpPr>
          <p:spPr bwMode="auto">
            <a:xfrm>
              <a:off x="4153" y="3675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>
              <a:off x="4051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1" name="Freeform 63"/>
            <p:cNvSpPr>
              <a:spLocks/>
            </p:cNvSpPr>
            <p:nvPr/>
          </p:nvSpPr>
          <p:spPr bwMode="auto">
            <a:xfrm>
              <a:off x="4037" y="3792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2" name="Freeform 64"/>
            <p:cNvSpPr>
              <a:spLocks/>
            </p:cNvSpPr>
            <p:nvPr/>
          </p:nvSpPr>
          <p:spPr bwMode="auto">
            <a:xfrm>
              <a:off x="4128" y="3765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3" name="Freeform 65"/>
            <p:cNvSpPr>
              <a:spLocks/>
            </p:cNvSpPr>
            <p:nvPr/>
          </p:nvSpPr>
          <p:spPr bwMode="auto">
            <a:xfrm>
              <a:off x="4117" y="3741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4737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5" name="Freeform 67"/>
            <p:cNvSpPr>
              <a:spLocks/>
            </p:cNvSpPr>
            <p:nvPr/>
          </p:nvSpPr>
          <p:spPr bwMode="auto">
            <a:xfrm>
              <a:off x="4723" y="3792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>
              <a:off x="4879" y="3760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7" name="Freeform 69"/>
            <p:cNvSpPr>
              <a:spLocks/>
            </p:cNvSpPr>
            <p:nvPr/>
          </p:nvSpPr>
          <p:spPr bwMode="auto">
            <a:xfrm>
              <a:off x="4862" y="3741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>
              <a:off x="5338" y="3790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9" name="Freeform 71"/>
            <p:cNvSpPr>
              <a:spLocks/>
            </p:cNvSpPr>
            <p:nvPr/>
          </p:nvSpPr>
          <p:spPr bwMode="auto">
            <a:xfrm>
              <a:off x="5384" y="3773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>
              <a:off x="5338" y="3974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5384" y="3958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53384" name="Object 136"/>
          <p:cNvGraphicFramePr>
            <a:graphicFrameLocks noChangeAspect="1"/>
          </p:cNvGraphicFramePr>
          <p:nvPr/>
        </p:nvGraphicFramePr>
        <p:xfrm>
          <a:off x="7924801" y="2057400"/>
          <a:ext cx="20304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3" imgW="1206500" imgH="1447800" progId="">
                  <p:embed/>
                </p:oleObj>
              </mc:Choice>
              <mc:Fallback>
                <p:oleObj name="Visio" r:id="rId3" imgW="1206500" imgH="1447800" progId="">
                  <p:embed/>
                  <p:pic>
                    <p:nvPicPr>
                      <p:cNvPr id="53384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2057400"/>
                        <a:ext cx="203041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3EC47D-D5CA-A042-A8D0-C217E3EA6E2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7848601" y="5791200"/>
            <a:ext cx="2257425" cy="660400"/>
            <a:chOff x="3984" y="3648"/>
            <a:chExt cx="1422" cy="416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4" name="Rectangle 6"/>
            <p:cNvSpPr>
              <a:spLocks noChangeArrowheads="1"/>
            </p:cNvSpPr>
            <p:nvPr/>
          </p:nvSpPr>
          <p:spPr bwMode="auto">
            <a:xfrm>
              <a:off x="5195" y="3703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5" name="Rectangle 7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6" name="Rectangle 8"/>
            <p:cNvSpPr>
              <a:spLocks noChangeArrowheads="1"/>
            </p:cNvSpPr>
            <p:nvPr/>
          </p:nvSpPr>
          <p:spPr bwMode="auto">
            <a:xfrm>
              <a:off x="5186" y="3716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7" name="Rectangle 9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8" name="Rectangle 10"/>
            <p:cNvSpPr>
              <a:spLocks noChangeArrowheads="1"/>
            </p:cNvSpPr>
            <p:nvPr/>
          </p:nvSpPr>
          <p:spPr bwMode="auto">
            <a:xfrm>
              <a:off x="5178" y="3728"/>
              <a:ext cx="169" cy="93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5368" y="3743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1" name="Oval 13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auto">
            <a:xfrm>
              <a:off x="5374" y="3734"/>
              <a:ext cx="4" cy="7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solidFill>
              <a:srgbClr val="FFFF66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auto">
            <a:xfrm>
              <a:off x="5381" y="3725"/>
              <a:ext cx="4" cy="6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153" y="3879"/>
              <a:ext cx="22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4168" y="3859"/>
              <a:ext cx="27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7">
                  <a:moveTo>
                    <a:pt x="206" y="103"/>
                  </a:moveTo>
                  <a:lnTo>
                    <a:pt x="0" y="207"/>
                  </a:lnTo>
                  <a:cubicBezTo>
                    <a:pt x="33" y="142"/>
                    <a:pt x="33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365" y="3913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4398" y="3907"/>
              <a:ext cx="30" cy="39"/>
            </a:xfrm>
            <a:custGeom>
              <a:avLst/>
              <a:gdLst/>
              <a:ahLst/>
              <a:cxnLst>
                <a:cxn ang="0">
                  <a:pos x="227" y="154"/>
                </a:cxn>
                <a:cxn ang="0">
                  <a:pos x="0" y="199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227" y="154"/>
                </a:cxn>
              </a:cxnLst>
              <a:rect l="0" t="0" r="r" b="b"/>
              <a:pathLst>
                <a:path w="227" h="199">
                  <a:moveTo>
                    <a:pt x="227" y="154"/>
                  </a:moveTo>
                  <a:lnTo>
                    <a:pt x="0" y="199"/>
                  </a:lnTo>
                  <a:cubicBezTo>
                    <a:pt x="49" y="145"/>
                    <a:pt x="69" y="71"/>
                    <a:pt x="55" y="0"/>
                  </a:cubicBezTo>
                  <a:lnTo>
                    <a:pt x="55" y="0"/>
                  </a:lnTo>
                  <a:lnTo>
                    <a:pt x="227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69" name="Line 21"/>
            <p:cNvSpPr>
              <a:spLocks noChangeShapeType="1"/>
            </p:cNvSpPr>
            <p:nvPr/>
          </p:nvSpPr>
          <p:spPr bwMode="auto">
            <a:xfrm flipV="1">
              <a:off x="4365" y="3828"/>
              <a:ext cx="43" cy="18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4398" y="3811"/>
              <a:ext cx="30" cy="40"/>
            </a:xfrm>
            <a:custGeom>
              <a:avLst/>
              <a:gdLst/>
              <a:ahLst/>
              <a:cxnLst>
                <a:cxn ang="0">
                  <a:pos x="227" y="45"/>
                </a:cxn>
                <a:cxn ang="0">
                  <a:pos x="55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7" y="45"/>
                </a:cxn>
              </a:cxnLst>
              <a:rect l="0" t="0" r="r" b="b"/>
              <a:pathLst>
                <a:path w="227" h="199">
                  <a:moveTo>
                    <a:pt x="227" y="45"/>
                  </a:moveTo>
                  <a:lnTo>
                    <a:pt x="55" y="199"/>
                  </a:lnTo>
                  <a:cubicBezTo>
                    <a:pt x="69" y="128"/>
                    <a:pt x="49" y="54"/>
                    <a:pt x="0" y="0"/>
                  </a:cubicBezTo>
                  <a:lnTo>
                    <a:pt x="0" y="0"/>
                  </a:lnTo>
                  <a:lnTo>
                    <a:pt x="22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1" name="Line 23"/>
            <p:cNvSpPr>
              <a:spLocks noChangeShapeType="1"/>
            </p:cNvSpPr>
            <p:nvPr/>
          </p:nvSpPr>
          <p:spPr bwMode="auto">
            <a:xfrm flipV="1">
              <a:off x="4513" y="3864"/>
              <a:ext cx="0" cy="3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4499" y="3884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auto">
            <a:xfrm>
              <a:off x="4499" y="3833"/>
              <a:ext cx="28" cy="41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206" y="206"/>
                </a:cxn>
                <a:cxn ang="0">
                  <a:pos x="0" y="206"/>
                </a:cxn>
                <a:cxn ang="0">
                  <a:pos x="103" y="0"/>
                </a:cxn>
              </a:cxnLst>
              <a:rect l="0" t="0" r="r" b="b"/>
              <a:pathLst>
                <a:path w="206" h="206">
                  <a:moveTo>
                    <a:pt x="103" y="0"/>
                  </a:moveTo>
                  <a:lnTo>
                    <a:pt x="206" y="206"/>
                  </a:lnTo>
                  <a:cubicBezTo>
                    <a:pt x="141" y="174"/>
                    <a:pt x="65" y="174"/>
                    <a:pt x="0" y="206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4" name="Line 26"/>
            <p:cNvSpPr>
              <a:spLocks noChangeShapeType="1"/>
            </p:cNvSpPr>
            <p:nvPr/>
          </p:nvSpPr>
          <p:spPr bwMode="auto">
            <a:xfrm flipV="1">
              <a:off x="4598" y="3921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auto">
            <a:xfrm>
              <a:off x="4631" y="3904"/>
              <a:ext cx="30" cy="39"/>
            </a:xfrm>
            <a:custGeom>
              <a:avLst/>
              <a:gdLst/>
              <a:ahLst/>
              <a:cxnLst>
                <a:cxn ang="0">
                  <a:pos x="226" y="45"/>
                </a:cxn>
                <a:cxn ang="0">
                  <a:pos x="54" y="19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26" y="45"/>
                </a:cxn>
              </a:cxnLst>
              <a:rect l="0" t="0" r="r" b="b"/>
              <a:pathLst>
                <a:path w="226" h="199">
                  <a:moveTo>
                    <a:pt x="226" y="45"/>
                  </a:moveTo>
                  <a:lnTo>
                    <a:pt x="54" y="199"/>
                  </a:lnTo>
                  <a:cubicBezTo>
                    <a:pt x="68" y="128"/>
                    <a:pt x="48" y="54"/>
                    <a:pt x="0" y="0"/>
                  </a:cubicBezTo>
                  <a:lnTo>
                    <a:pt x="0" y="0"/>
                  </a:lnTo>
                  <a:lnTo>
                    <a:pt x="226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6" name="Line 28"/>
            <p:cNvSpPr>
              <a:spLocks noChangeShapeType="1"/>
            </p:cNvSpPr>
            <p:nvPr/>
          </p:nvSpPr>
          <p:spPr bwMode="auto">
            <a:xfrm>
              <a:off x="4598" y="3820"/>
              <a:ext cx="43" cy="17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auto">
            <a:xfrm>
              <a:off x="4631" y="3815"/>
              <a:ext cx="30" cy="39"/>
            </a:xfrm>
            <a:custGeom>
              <a:avLst/>
              <a:gdLst/>
              <a:ahLst/>
              <a:cxnLst>
                <a:cxn ang="0">
                  <a:pos x="226" y="154"/>
                </a:cxn>
                <a:cxn ang="0">
                  <a:pos x="0" y="199"/>
                </a:cxn>
                <a:cxn ang="0">
                  <a:pos x="54" y="0"/>
                </a:cxn>
                <a:cxn ang="0">
                  <a:pos x="226" y="154"/>
                </a:cxn>
              </a:cxnLst>
              <a:rect l="0" t="0" r="r" b="b"/>
              <a:pathLst>
                <a:path w="226" h="199">
                  <a:moveTo>
                    <a:pt x="226" y="154"/>
                  </a:moveTo>
                  <a:lnTo>
                    <a:pt x="0" y="199"/>
                  </a:lnTo>
                  <a:cubicBezTo>
                    <a:pt x="48" y="145"/>
                    <a:pt x="68" y="71"/>
                    <a:pt x="54" y="0"/>
                  </a:cubicBezTo>
                  <a:lnTo>
                    <a:pt x="226" y="1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8" name="Line 30"/>
            <p:cNvSpPr>
              <a:spLocks noChangeShapeType="1"/>
            </p:cNvSpPr>
            <p:nvPr/>
          </p:nvSpPr>
          <p:spPr bwMode="auto">
            <a:xfrm>
              <a:off x="4830" y="3882"/>
              <a:ext cx="64" cy="0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4887" y="3862"/>
              <a:ext cx="28" cy="40"/>
            </a:xfrm>
            <a:custGeom>
              <a:avLst/>
              <a:gdLst/>
              <a:ahLst/>
              <a:cxnLst>
                <a:cxn ang="0">
                  <a:pos x="206" y="103"/>
                </a:cxn>
                <a:cxn ang="0">
                  <a:pos x="0" y="20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06" y="103"/>
                </a:cxn>
              </a:cxnLst>
              <a:rect l="0" t="0" r="r" b="b"/>
              <a:pathLst>
                <a:path w="206" h="206">
                  <a:moveTo>
                    <a:pt x="206" y="103"/>
                  </a:moveTo>
                  <a:lnTo>
                    <a:pt x="0" y="206"/>
                  </a:lnTo>
                  <a:cubicBezTo>
                    <a:pt x="32" y="141"/>
                    <a:pt x="32" y="65"/>
                    <a:pt x="0" y="0"/>
                  </a:cubicBezTo>
                  <a:lnTo>
                    <a:pt x="0" y="0"/>
                  </a:lnTo>
                  <a:lnTo>
                    <a:pt x="206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5117" y="3921"/>
              <a:ext cx="32" cy="1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auto">
            <a:xfrm>
              <a:off x="5097" y="3886"/>
              <a:ext cx="31" cy="72"/>
            </a:xfrm>
            <a:custGeom>
              <a:avLst/>
              <a:gdLst/>
              <a:ahLst/>
              <a:cxnLst>
                <a:cxn ang="0">
                  <a:pos x="66" y="172"/>
                </a:cxn>
                <a:cxn ang="0">
                  <a:pos x="0" y="66"/>
                </a:cxn>
                <a:cxn ang="0">
                  <a:pos x="107" y="0"/>
                </a:cxn>
                <a:cxn ang="0">
                  <a:pos x="66" y="172"/>
                </a:cxn>
              </a:cxnLst>
              <a:rect l="0" t="0" r="r" b="b"/>
              <a:pathLst>
                <a:path w="107" h="172">
                  <a:moveTo>
                    <a:pt x="66" y="172"/>
                  </a:moveTo>
                  <a:lnTo>
                    <a:pt x="0" y="66"/>
                  </a:lnTo>
                  <a:lnTo>
                    <a:pt x="107" y="0"/>
                  </a:lnTo>
                  <a:lnTo>
                    <a:pt x="6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5138" y="3894"/>
              <a:ext cx="31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07" y="107"/>
                </a:cxn>
                <a:cxn ang="0">
                  <a:pos x="0" y="172"/>
                </a:cxn>
                <a:cxn ang="0">
                  <a:pos x="42" y="0"/>
                </a:cxn>
              </a:cxnLst>
              <a:rect l="0" t="0" r="r" b="b"/>
              <a:pathLst>
                <a:path w="107" h="172">
                  <a:moveTo>
                    <a:pt x="42" y="0"/>
                  </a:moveTo>
                  <a:lnTo>
                    <a:pt x="107" y="107"/>
                  </a:lnTo>
                  <a:lnTo>
                    <a:pt x="0" y="17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3" name="Line 35"/>
            <p:cNvSpPr>
              <a:spLocks noChangeShapeType="1"/>
            </p:cNvSpPr>
            <p:nvPr/>
          </p:nvSpPr>
          <p:spPr bwMode="auto">
            <a:xfrm flipV="1">
              <a:off x="5117" y="3827"/>
              <a:ext cx="32" cy="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auto">
            <a:xfrm>
              <a:off x="5097" y="3802"/>
              <a:ext cx="31" cy="71"/>
            </a:xfrm>
            <a:custGeom>
              <a:avLst/>
              <a:gdLst/>
              <a:ahLst/>
              <a:cxnLst>
                <a:cxn ang="0">
                  <a:pos x="109" y="171"/>
                </a:cxn>
                <a:cxn ang="0">
                  <a:pos x="0" y="108"/>
                </a:cxn>
                <a:cxn ang="0">
                  <a:pos x="64" y="0"/>
                </a:cxn>
                <a:cxn ang="0">
                  <a:pos x="109" y="171"/>
                </a:cxn>
              </a:cxnLst>
              <a:rect l="0" t="0" r="r" b="b"/>
              <a:pathLst>
                <a:path w="109" h="171">
                  <a:moveTo>
                    <a:pt x="109" y="171"/>
                  </a:moveTo>
                  <a:lnTo>
                    <a:pt x="0" y="108"/>
                  </a:lnTo>
                  <a:lnTo>
                    <a:pt x="64" y="0"/>
                  </a:lnTo>
                  <a:lnTo>
                    <a:pt x="109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5138" y="3793"/>
              <a:ext cx="31" cy="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4"/>
                </a:cxn>
                <a:cxn ang="0">
                  <a:pos x="45" y="172"/>
                </a:cxn>
                <a:cxn ang="0">
                  <a:pos x="0" y="0"/>
                </a:cxn>
              </a:cxnLst>
              <a:rect l="0" t="0" r="r" b="b"/>
              <a:pathLst>
                <a:path w="108" h="172">
                  <a:moveTo>
                    <a:pt x="0" y="0"/>
                  </a:moveTo>
                  <a:lnTo>
                    <a:pt x="108" y="64"/>
                  </a:lnTo>
                  <a:lnTo>
                    <a:pt x="45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6" name="Rectangle 38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7" name="Rectangle 39"/>
            <p:cNvSpPr>
              <a:spLocks noChangeArrowheads="1"/>
            </p:cNvSpPr>
            <p:nvPr/>
          </p:nvSpPr>
          <p:spPr bwMode="auto">
            <a:xfrm>
              <a:off x="3984" y="3833"/>
              <a:ext cx="169" cy="92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8" name="Rectangle 40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89" name="Rectangle 41"/>
            <p:cNvSpPr>
              <a:spLocks noChangeArrowheads="1"/>
            </p:cNvSpPr>
            <p:nvPr/>
          </p:nvSpPr>
          <p:spPr bwMode="auto">
            <a:xfrm>
              <a:off x="4195" y="3833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0" name="Rectangle 42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1" name="Rectangle 43"/>
            <p:cNvSpPr>
              <a:spLocks noChangeArrowheads="1"/>
            </p:cNvSpPr>
            <p:nvPr/>
          </p:nvSpPr>
          <p:spPr bwMode="auto">
            <a:xfrm>
              <a:off x="4428" y="3741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2" name="Rectangle 44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3" name="Rectangle 45"/>
            <p:cNvSpPr>
              <a:spLocks noChangeArrowheads="1"/>
            </p:cNvSpPr>
            <p:nvPr/>
          </p:nvSpPr>
          <p:spPr bwMode="auto">
            <a:xfrm>
              <a:off x="4428" y="3925"/>
              <a:ext cx="170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4" name="Rectangle 46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5" name="Rectangle 47"/>
            <p:cNvSpPr>
              <a:spLocks noChangeArrowheads="1"/>
            </p:cNvSpPr>
            <p:nvPr/>
          </p:nvSpPr>
          <p:spPr bwMode="auto">
            <a:xfrm>
              <a:off x="4661" y="3833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6" name="Rectangle 48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7" name="Rectangle 49"/>
            <p:cNvSpPr>
              <a:spLocks noChangeArrowheads="1"/>
            </p:cNvSpPr>
            <p:nvPr/>
          </p:nvSpPr>
          <p:spPr bwMode="auto">
            <a:xfrm>
              <a:off x="4915" y="3802"/>
              <a:ext cx="182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8" name="Rectangle 50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299" name="Rectangle 51"/>
            <p:cNvSpPr>
              <a:spLocks noChangeArrowheads="1"/>
            </p:cNvSpPr>
            <p:nvPr/>
          </p:nvSpPr>
          <p:spPr bwMode="auto">
            <a:xfrm>
              <a:off x="5169" y="3888"/>
              <a:ext cx="169" cy="160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0" name="Rectangle 52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1" name="Rectangle 53"/>
            <p:cNvSpPr>
              <a:spLocks noChangeArrowheads="1"/>
            </p:cNvSpPr>
            <p:nvPr/>
          </p:nvSpPr>
          <p:spPr bwMode="auto">
            <a:xfrm>
              <a:off x="5169" y="3741"/>
              <a:ext cx="169" cy="92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2" name="Rectangle 54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3" name="Rectangle 55"/>
            <p:cNvSpPr>
              <a:spLocks noChangeArrowheads="1"/>
            </p:cNvSpPr>
            <p:nvPr/>
          </p:nvSpPr>
          <p:spPr bwMode="auto">
            <a:xfrm>
              <a:off x="3984" y="3648"/>
              <a:ext cx="169" cy="93"/>
            </a:xfrm>
            <a:prstGeom prst="rect">
              <a:avLst/>
            </a:prstGeom>
            <a:solidFill>
              <a:srgbClr val="99FF99"/>
            </a:solidFill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4" name="Rectangle 56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5" name="Rectangle 57"/>
            <p:cNvSpPr>
              <a:spLocks noChangeArrowheads="1"/>
            </p:cNvSpPr>
            <p:nvPr/>
          </p:nvSpPr>
          <p:spPr bwMode="auto">
            <a:xfrm>
              <a:off x="4629" y="3650"/>
              <a:ext cx="233" cy="91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6" name="Freeform 58"/>
            <p:cNvSpPr>
              <a:spLocks/>
            </p:cNvSpPr>
            <p:nvPr/>
          </p:nvSpPr>
          <p:spPr bwMode="auto">
            <a:xfrm>
              <a:off x="4365" y="3679"/>
              <a:ext cx="1041" cy="385"/>
            </a:xfrm>
            <a:custGeom>
              <a:avLst/>
              <a:gdLst/>
              <a:ahLst/>
              <a:cxnLst>
                <a:cxn ang="0">
                  <a:pos x="1733" y="0"/>
                </a:cxn>
                <a:cxn ang="0">
                  <a:pos x="3628" y="0"/>
                </a:cxn>
                <a:cxn ang="0">
                  <a:pos x="3628" y="924"/>
                </a:cxn>
                <a:cxn ang="0">
                  <a:pos x="0" y="924"/>
                </a:cxn>
                <a:cxn ang="0">
                  <a:pos x="0" y="739"/>
                </a:cxn>
                <a:cxn ang="0">
                  <a:pos x="162" y="739"/>
                </a:cxn>
              </a:cxnLst>
              <a:rect l="0" t="0" r="r" b="b"/>
              <a:pathLst>
                <a:path w="3628" h="924">
                  <a:moveTo>
                    <a:pt x="1733" y="0"/>
                  </a:moveTo>
                  <a:lnTo>
                    <a:pt x="3628" y="0"/>
                  </a:lnTo>
                  <a:lnTo>
                    <a:pt x="3628" y="924"/>
                  </a:lnTo>
                  <a:lnTo>
                    <a:pt x="0" y="924"/>
                  </a:lnTo>
                  <a:lnTo>
                    <a:pt x="0" y="739"/>
                  </a:lnTo>
                  <a:lnTo>
                    <a:pt x="162" y="739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7" name="Freeform 59"/>
            <p:cNvSpPr>
              <a:spLocks/>
            </p:cNvSpPr>
            <p:nvPr/>
          </p:nvSpPr>
          <p:spPr bwMode="auto">
            <a:xfrm>
              <a:off x="4406" y="3971"/>
              <a:ext cx="22" cy="32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5" y="112"/>
                    <a:pt x="25" y="51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8" name="Line 60"/>
            <p:cNvSpPr>
              <a:spLocks noChangeShapeType="1"/>
            </p:cNvSpPr>
            <p:nvPr/>
          </p:nvSpPr>
          <p:spPr bwMode="auto">
            <a:xfrm flipH="1">
              <a:off x="4170" y="3691"/>
              <a:ext cx="4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09" name="Freeform 61"/>
            <p:cNvSpPr>
              <a:spLocks/>
            </p:cNvSpPr>
            <p:nvPr/>
          </p:nvSpPr>
          <p:spPr bwMode="auto">
            <a:xfrm>
              <a:off x="4153" y="3675"/>
              <a:ext cx="23" cy="32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64" y="0"/>
                </a:cxn>
                <a:cxn ang="0">
                  <a:pos x="164" y="164"/>
                </a:cxn>
                <a:cxn ang="0">
                  <a:pos x="164" y="164"/>
                </a:cxn>
                <a:cxn ang="0">
                  <a:pos x="0" y="82"/>
                </a:cxn>
              </a:cxnLst>
              <a:rect l="0" t="0" r="r" b="b"/>
              <a:pathLst>
                <a:path w="164" h="164">
                  <a:moveTo>
                    <a:pt x="0" y="82"/>
                  </a:moveTo>
                  <a:lnTo>
                    <a:pt x="164" y="0"/>
                  </a:lnTo>
                  <a:cubicBezTo>
                    <a:pt x="138" y="51"/>
                    <a:pt x="138" y="112"/>
                    <a:pt x="164" y="164"/>
                  </a:cubicBezTo>
                  <a:lnTo>
                    <a:pt x="164" y="164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0" name="Line 62"/>
            <p:cNvSpPr>
              <a:spLocks noChangeShapeType="1"/>
            </p:cNvSpPr>
            <p:nvPr/>
          </p:nvSpPr>
          <p:spPr bwMode="auto">
            <a:xfrm>
              <a:off x="4051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1" name="Freeform 63"/>
            <p:cNvSpPr>
              <a:spLocks/>
            </p:cNvSpPr>
            <p:nvPr/>
          </p:nvSpPr>
          <p:spPr bwMode="auto">
            <a:xfrm>
              <a:off x="4037" y="3792"/>
              <a:ext cx="28" cy="41"/>
            </a:xfrm>
            <a:custGeom>
              <a:avLst/>
              <a:gdLst/>
              <a:ahLst/>
              <a:cxnLst>
                <a:cxn ang="0">
                  <a:pos x="103" y="207"/>
                </a:cxn>
                <a:cxn ang="0">
                  <a:pos x="0" y="0"/>
                </a:cxn>
                <a:cxn ang="0">
                  <a:pos x="206" y="0"/>
                </a:cxn>
                <a:cxn ang="0">
                  <a:pos x="206" y="0"/>
                </a:cxn>
                <a:cxn ang="0">
                  <a:pos x="103" y="207"/>
                </a:cxn>
              </a:cxnLst>
              <a:rect l="0" t="0" r="r" b="b"/>
              <a:pathLst>
                <a:path w="206" h="207">
                  <a:moveTo>
                    <a:pt x="103" y="207"/>
                  </a:moveTo>
                  <a:lnTo>
                    <a:pt x="0" y="0"/>
                  </a:lnTo>
                  <a:cubicBezTo>
                    <a:pt x="65" y="33"/>
                    <a:pt x="141" y="33"/>
                    <a:pt x="206" y="0"/>
                  </a:cubicBezTo>
                  <a:lnTo>
                    <a:pt x="206" y="0"/>
                  </a:lnTo>
                  <a:lnTo>
                    <a:pt x="103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2" name="Freeform 64"/>
            <p:cNvSpPr>
              <a:spLocks/>
            </p:cNvSpPr>
            <p:nvPr/>
          </p:nvSpPr>
          <p:spPr bwMode="auto">
            <a:xfrm>
              <a:off x="4128" y="3765"/>
              <a:ext cx="300" cy="25"/>
            </a:xfrm>
            <a:custGeom>
              <a:avLst/>
              <a:gdLst/>
              <a:ahLst/>
              <a:cxnLst>
                <a:cxn ang="0">
                  <a:pos x="1047" y="60"/>
                </a:cxn>
                <a:cxn ang="0">
                  <a:pos x="0" y="60"/>
                </a:cxn>
                <a:cxn ang="0">
                  <a:pos x="0" y="0"/>
                </a:cxn>
              </a:cxnLst>
              <a:rect l="0" t="0" r="r" b="b"/>
              <a:pathLst>
                <a:path w="1047" h="60">
                  <a:moveTo>
                    <a:pt x="1047" y="60"/>
                  </a:moveTo>
                  <a:lnTo>
                    <a:pt x="0" y="6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3" name="Freeform 65"/>
            <p:cNvSpPr>
              <a:spLocks/>
            </p:cNvSpPr>
            <p:nvPr/>
          </p:nvSpPr>
          <p:spPr bwMode="auto">
            <a:xfrm>
              <a:off x="4117" y="3741"/>
              <a:ext cx="22" cy="3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164" y="164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82" y="0"/>
                </a:cxn>
              </a:cxnLst>
              <a:rect l="0" t="0" r="r" b="b"/>
              <a:pathLst>
                <a:path w="164" h="164">
                  <a:moveTo>
                    <a:pt x="82" y="0"/>
                  </a:moveTo>
                  <a:lnTo>
                    <a:pt x="164" y="164"/>
                  </a:lnTo>
                  <a:cubicBezTo>
                    <a:pt x="112" y="138"/>
                    <a:pt x="52" y="138"/>
                    <a:pt x="0" y="164"/>
                  </a:cubicBezTo>
                  <a:lnTo>
                    <a:pt x="0" y="16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4" name="Line 66"/>
            <p:cNvSpPr>
              <a:spLocks noChangeShapeType="1"/>
            </p:cNvSpPr>
            <p:nvPr/>
          </p:nvSpPr>
          <p:spPr bwMode="auto">
            <a:xfrm flipV="1">
              <a:off x="4737" y="3741"/>
              <a:ext cx="0" cy="6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5" name="Freeform 67"/>
            <p:cNvSpPr>
              <a:spLocks/>
            </p:cNvSpPr>
            <p:nvPr/>
          </p:nvSpPr>
          <p:spPr bwMode="auto">
            <a:xfrm>
              <a:off x="4723" y="3792"/>
              <a:ext cx="29" cy="41"/>
            </a:xfrm>
            <a:custGeom>
              <a:avLst/>
              <a:gdLst/>
              <a:ahLst/>
              <a:cxnLst>
                <a:cxn ang="0">
                  <a:pos x="104" y="207"/>
                </a:cxn>
                <a:cxn ang="0">
                  <a:pos x="0" y="0"/>
                </a:cxn>
                <a:cxn ang="0">
                  <a:pos x="207" y="0"/>
                </a:cxn>
                <a:cxn ang="0">
                  <a:pos x="207" y="0"/>
                </a:cxn>
                <a:cxn ang="0">
                  <a:pos x="104" y="207"/>
                </a:cxn>
              </a:cxnLst>
              <a:rect l="0" t="0" r="r" b="b"/>
              <a:pathLst>
                <a:path w="207" h="207">
                  <a:moveTo>
                    <a:pt x="104" y="207"/>
                  </a:moveTo>
                  <a:lnTo>
                    <a:pt x="0" y="0"/>
                  </a:lnTo>
                  <a:cubicBezTo>
                    <a:pt x="65" y="33"/>
                    <a:pt x="142" y="33"/>
                    <a:pt x="207" y="0"/>
                  </a:cubicBezTo>
                  <a:lnTo>
                    <a:pt x="207" y="0"/>
                  </a:lnTo>
                  <a:lnTo>
                    <a:pt x="104" y="2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6" name="Line 68"/>
            <p:cNvSpPr>
              <a:spLocks noChangeShapeType="1"/>
            </p:cNvSpPr>
            <p:nvPr/>
          </p:nvSpPr>
          <p:spPr bwMode="auto">
            <a:xfrm>
              <a:off x="4879" y="3760"/>
              <a:ext cx="36" cy="42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7" name="Freeform 69"/>
            <p:cNvSpPr>
              <a:spLocks/>
            </p:cNvSpPr>
            <p:nvPr/>
          </p:nvSpPr>
          <p:spPr bwMode="auto">
            <a:xfrm>
              <a:off x="4862" y="3741"/>
              <a:ext cx="31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5" y="48"/>
                </a:cxn>
                <a:cxn ang="0">
                  <a:pos x="96" y="209"/>
                </a:cxn>
                <a:cxn ang="0">
                  <a:pos x="96" y="209"/>
                </a:cxn>
                <a:cxn ang="0">
                  <a:pos x="0" y="0"/>
                </a:cxn>
              </a:cxnLst>
              <a:rect l="0" t="0" r="r" b="b"/>
              <a:pathLst>
                <a:path w="225" h="209">
                  <a:moveTo>
                    <a:pt x="0" y="0"/>
                  </a:moveTo>
                  <a:lnTo>
                    <a:pt x="225" y="48"/>
                  </a:lnTo>
                  <a:cubicBezTo>
                    <a:pt x="159" y="79"/>
                    <a:pt x="111" y="138"/>
                    <a:pt x="96" y="209"/>
                  </a:cubicBezTo>
                  <a:lnTo>
                    <a:pt x="96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8" name="Line 70"/>
            <p:cNvSpPr>
              <a:spLocks noChangeShapeType="1"/>
            </p:cNvSpPr>
            <p:nvPr/>
          </p:nvSpPr>
          <p:spPr bwMode="auto">
            <a:xfrm>
              <a:off x="5338" y="3790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19" name="Freeform 71"/>
            <p:cNvSpPr>
              <a:spLocks/>
            </p:cNvSpPr>
            <p:nvPr/>
          </p:nvSpPr>
          <p:spPr bwMode="auto">
            <a:xfrm>
              <a:off x="5384" y="3773"/>
              <a:ext cx="22" cy="33"/>
            </a:xfrm>
            <a:custGeom>
              <a:avLst/>
              <a:gdLst/>
              <a:ahLst/>
              <a:cxnLst>
                <a:cxn ang="0">
                  <a:pos x="164" y="82"/>
                </a:cxn>
                <a:cxn ang="0">
                  <a:pos x="0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4" y="82"/>
                </a:cxn>
              </a:cxnLst>
              <a:rect l="0" t="0" r="r" b="b"/>
              <a:pathLst>
                <a:path w="164" h="164">
                  <a:moveTo>
                    <a:pt x="164" y="82"/>
                  </a:moveTo>
                  <a:lnTo>
                    <a:pt x="0" y="164"/>
                  </a:lnTo>
                  <a:cubicBezTo>
                    <a:pt x="26" y="112"/>
                    <a:pt x="26" y="52"/>
                    <a:pt x="0" y="0"/>
                  </a:cubicBezTo>
                  <a:lnTo>
                    <a:pt x="0" y="0"/>
                  </a:lnTo>
                  <a:lnTo>
                    <a:pt x="164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0" name="Line 72"/>
            <p:cNvSpPr>
              <a:spLocks noChangeShapeType="1"/>
            </p:cNvSpPr>
            <p:nvPr/>
          </p:nvSpPr>
          <p:spPr bwMode="auto">
            <a:xfrm>
              <a:off x="5338" y="3974"/>
              <a:ext cx="5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5384" y="3958"/>
              <a:ext cx="22" cy="32"/>
            </a:xfrm>
            <a:custGeom>
              <a:avLst/>
              <a:gdLst/>
              <a:ahLst/>
              <a:cxnLst>
                <a:cxn ang="0">
                  <a:pos x="164" y="83"/>
                </a:cxn>
                <a:cxn ang="0">
                  <a:pos x="0" y="16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64" y="83"/>
                </a:cxn>
              </a:cxnLst>
              <a:rect l="0" t="0" r="r" b="b"/>
              <a:pathLst>
                <a:path w="164" h="164">
                  <a:moveTo>
                    <a:pt x="164" y="83"/>
                  </a:moveTo>
                  <a:lnTo>
                    <a:pt x="0" y="164"/>
                  </a:lnTo>
                  <a:cubicBezTo>
                    <a:pt x="26" y="112"/>
                    <a:pt x="26" y="52"/>
                    <a:pt x="1" y="0"/>
                  </a:cubicBezTo>
                  <a:lnTo>
                    <a:pt x="1" y="0"/>
                  </a:lnTo>
                  <a:lnTo>
                    <a:pt x="164" y="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3EC47D-D5CA-A042-A8D0-C217E3EA6E2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7" name="Rectangle 4">
            <a:extLst>
              <a:ext uri="{FF2B5EF4-FFF2-40B4-BE49-F238E27FC236}">
                <a16:creationId xmlns:a16="http://schemas.microsoft.com/office/drawing/2014/main" id="{C9954D6A-D40F-4474-A2C6-81DD62FDF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04992"/>
            <a:ext cx="3124200" cy="2438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/>
            <a:r>
              <a:rPr lang="en-US" sz="2400" b="1">
                <a:solidFill>
                  <a:srgbClr val="FF9933"/>
                </a:solidFill>
              </a:rPr>
              <a:t>SIMD Datapath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87433596-0299-4C1E-9A5B-BE54664F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38" y="2692406"/>
            <a:ext cx="936625" cy="3524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1" name="Rectangle 7">
            <a:extLst>
              <a:ext uri="{FF2B5EF4-FFF2-40B4-BE49-F238E27FC236}">
                <a16:creationId xmlns:a16="http://schemas.microsoft.com/office/drawing/2014/main" id="{5F9DFCDA-0F8D-4D29-B74E-57FC57D27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3638" y="2692406"/>
            <a:ext cx="936625" cy="352425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AC1424C1-D806-4668-92C0-FFDF7677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2733681"/>
            <a:ext cx="341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sp>
        <p:nvSpPr>
          <p:cNvPr id="83" name="Rectangle 9">
            <a:extLst>
              <a:ext uri="{FF2B5EF4-FFF2-40B4-BE49-F238E27FC236}">
                <a16:creationId xmlns:a16="http://schemas.microsoft.com/office/drawing/2014/main" id="{D0841B69-5E04-4E24-88C2-974D34C4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013" y="2740031"/>
            <a:ext cx="936625" cy="3508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66F09E25-60CC-4C39-A546-F5DE7B1A8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6013" y="2740031"/>
            <a:ext cx="936625" cy="350837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5" name="Rectangle 11">
            <a:extLst>
              <a:ext uri="{FF2B5EF4-FFF2-40B4-BE49-F238E27FC236}">
                <a16:creationId xmlns:a16="http://schemas.microsoft.com/office/drawing/2014/main" id="{245F7936-2ACE-4D96-A584-4B3F4EC02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888" y="2782893"/>
            <a:ext cx="341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sp>
        <p:nvSpPr>
          <p:cNvPr id="86" name="Rectangle 12">
            <a:extLst>
              <a:ext uri="{FF2B5EF4-FFF2-40B4-BE49-F238E27FC236}">
                <a16:creationId xmlns:a16="http://schemas.microsoft.com/office/drawing/2014/main" id="{F4C9AB0A-4B7A-484B-9996-63784357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975" y="2786068"/>
            <a:ext cx="936625" cy="3524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7" name="Rectangle 13">
            <a:extLst>
              <a:ext uri="{FF2B5EF4-FFF2-40B4-BE49-F238E27FC236}">
                <a16:creationId xmlns:a16="http://schemas.microsoft.com/office/drawing/2014/main" id="{6118ED81-B2EF-4864-BEAB-B50E8D568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9975" y="2786068"/>
            <a:ext cx="936625" cy="352425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8" name="Rectangle 14">
            <a:extLst>
              <a:ext uri="{FF2B5EF4-FFF2-40B4-BE49-F238E27FC236}">
                <a16:creationId xmlns:a16="http://schemas.microsoft.com/office/drawing/2014/main" id="{6F90CC5C-1A43-49B8-9C73-B8619396C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8263" y="2830518"/>
            <a:ext cx="341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sp>
        <p:nvSpPr>
          <p:cNvPr id="89" name="Oval 15">
            <a:extLst>
              <a:ext uri="{FF2B5EF4-FFF2-40B4-BE49-F238E27FC236}">
                <a16:creationId xmlns:a16="http://schemas.microsoft.com/office/drawing/2014/main" id="{B65F1133-7773-4A4D-BC20-089D80537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488" y="2844806"/>
            <a:ext cx="23813" cy="23812"/>
          </a:xfrm>
          <a:prstGeom prst="ellipse">
            <a:avLst/>
          </a:pr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0" name="Oval 16">
            <a:extLst>
              <a:ext uri="{FF2B5EF4-FFF2-40B4-BE49-F238E27FC236}">
                <a16:creationId xmlns:a16="http://schemas.microsoft.com/office/drawing/2014/main" id="{5CF6B517-689F-4F5D-B4FA-ADF4C93C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488" y="2844806"/>
            <a:ext cx="23813" cy="23812"/>
          </a:xfrm>
          <a:prstGeom prst="ellips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1" name="Oval 17">
            <a:extLst>
              <a:ext uri="{FF2B5EF4-FFF2-40B4-BE49-F238E27FC236}">
                <a16:creationId xmlns:a16="http://schemas.microsoft.com/office/drawing/2014/main" id="{74789381-B9B4-47D5-A32C-E96DBE3DF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2809881"/>
            <a:ext cx="22225" cy="23812"/>
          </a:xfrm>
          <a:prstGeom prst="ellipse">
            <a:avLst/>
          </a:pr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2" name="Oval 18">
            <a:extLst>
              <a:ext uri="{FF2B5EF4-FFF2-40B4-BE49-F238E27FC236}">
                <a16:creationId xmlns:a16="http://schemas.microsoft.com/office/drawing/2014/main" id="{DA06EF00-8586-448D-8484-F4E6BDAF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2809881"/>
            <a:ext cx="22225" cy="23812"/>
          </a:xfrm>
          <a:prstGeom prst="ellips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3" name="Oval 19">
            <a:extLst>
              <a:ext uri="{FF2B5EF4-FFF2-40B4-BE49-F238E27FC236}">
                <a16:creationId xmlns:a16="http://schemas.microsoft.com/office/drawing/2014/main" id="{D74D669D-5F0E-4EBE-8AFB-B16E14177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774956"/>
            <a:ext cx="22225" cy="23812"/>
          </a:xfrm>
          <a:prstGeom prst="ellipse">
            <a:avLst/>
          </a:prstGeom>
          <a:solidFill>
            <a:srgbClr val="FFFF66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94" name="Oval 20">
            <a:extLst>
              <a:ext uri="{FF2B5EF4-FFF2-40B4-BE49-F238E27FC236}">
                <a16:creationId xmlns:a16="http://schemas.microsoft.com/office/drawing/2014/main" id="{DE5874D2-F471-4D78-9C1C-72B1AA0BB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3925" y="2774956"/>
            <a:ext cx="22225" cy="23812"/>
          </a:xfrm>
          <a:prstGeom prst="ellipse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8" name="Line 34">
            <a:extLst>
              <a:ext uri="{FF2B5EF4-FFF2-40B4-BE49-F238E27FC236}">
                <a16:creationId xmlns:a16="http://schemas.microsoft.com/office/drawing/2014/main" id="{EA75C192-6F33-43B3-9FA6-6C1AB82D8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69100" y="3371856"/>
            <a:ext cx="352425" cy="0"/>
          </a:xfrm>
          <a:prstGeom prst="line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9" name="Freeform 35">
            <a:extLst>
              <a:ext uri="{FF2B5EF4-FFF2-40B4-BE49-F238E27FC236}">
                <a16:creationId xmlns:a16="http://schemas.microsoft.com/office/drawing/2014/main" id="{72CD465C-7530-4833-874D-B643C65C0AB5}"/>
              </a:ext>
            </a:extLst>
          </p:cNvPr>
          <p:cNvSpPr>
            <a:spLocks/>
          </p:cNvSpPr>
          <p:nvPr/>
        </p:nvSpPr>
        <p:spPr bwMode="auto">
          <a:xfrm>
            <a:off x="7083425" y="3295656"/>
            <a:ext cx="153988" cy="153987"/>
          </a:xfrm>
          <a:custGeom>
            <a:avLst/>
            <a:gdLst/>
            <a:ahLst/>
            <a:cxnLst>
              <a:cxn ang="0">
                <a:pos x="206" y="103"/>
              </a:cxn>
              <a:cxn ang="0">
                <a:pos x="0" y="206"/>
              </a:cxn>
              <a:cxn ang="0">
                <a:pos x="0" y="0"/>
              </a:cxn>
              <a:cxn ang="0">
                <a:pos x="0" y="0"/>
              </a:cxn>
              <a:cxn ang="0">
                <a:pos x="206" y="103"/>
              </a:cxn>
            </a:cxnLst>
            <a:rect l="0" t="0" r="r" b="b"/>
            <a:pathLst>
              <a:path w="206" h="206">
                <a:moveTo>
                  <a:pt x="206" y="103"/>
                </a:moveTo>
                <a:lnTo>
                  <a:pt x="0" y="206"/>
                </a:lnTo>
                <a:cubicBezTo>
                  <a:pt x="32" y="141"/>
                  <a:pt x="32" y="65"/>
                  <a:pt x="0" y="0"/>
                </a:cubicBezTo>
                <a:lnTo>
                  <a:pt x="0" y="0"/>
                </a:lnTo>
                <a:lnTo>
                  <a:pt x="206" y="10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0" name="Line 36">
            <a:extLst>
              <a:ext uri="{FF2B5EF4-FFF2-40B4-BE49-F238E27FC236}">
                <a16:creationId xmlns:a16="http://schemas.microsoft.com/office/drawing/2014/main" id="{F45939C8-675C-4104-A5C2-CDFDAB584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3425" y="3519493"/>
            <a:ext cx="179388" cy="42862"/>
          </a:xfrm>
          <a:prstGeom prst="line">
            <a:avLst/>
          </a:prstGeom>
          <a:noFill/>
          <a:ln w="984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1" name="Freeform 37">
            <a:extLst>
              <a:ext uri="{FF2B5EF4-FFF2-40B4-BE49-F238E27FC236}">
                <a16:creationId xmlns:a16="http://schemas.microsoft.com/office/drawing/2014/main" id="{A064BAC8-EB84-43B9-8BA3-FF1347C393E6}"/>
              </a:ext>
            </a:extLst>
          </p:cNvPr>
          <p:cNvSpPr>
            <a:spLocks/>
          </p:cNvSpPr>
          <p:nvPr/>
        </p:nvSpPr>
        <p:spPr bwMode="auto">
          <a:xfrm>
            <a:off x="8243888" y="3389318"/>
            <a:ext cx="169863" cy="273050"/>
          </a:xfrm>
          <a:custGeom>
            <a:avLst/>
            <a:gdLst/>
            <a:ahLst/>
            <a:cxnLst>
              <a:cxn ang="0">
                <a:pos x="66" y="172"/>
              </a:cxn>
              <a:cxn ang="0">
                <a:pos x="0" y="66"/>
              </a:cxn>
              <a:cxn ang="0">
                <a:pos x="107" y="0"/>
              </a:cxn>
              <a:cxn ang="0">
                <a:pos x="66" y="172"/>
              </a:cxn>
            </a:cxnLst>
            <a:rect l="0" t="0" r="r" b="b"/>
            <a:pathLst>
              <a:path w="107" h="172">
                <a:moveTo>
                  <a:pt x="66" y="172"/>
                </a:moveTo>
                <a:lnTo>
                  <a:pt x="0" y="66"/>
                </a:lnTo>
                <a:lnTo>
                  <a:pt x="107" y="0"/>
                </a:lnTo>
                <a:lnTo>
                  <a:pt x="66" y="17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" name="Freeform 38">
            <a:extLst>
              <a:ext uri="{FF2B5EF4-FFF2-40B4-BE49-F238E27FC236}">
                <a16:creationId xmlns:a16="http://schemas.microsoft.com/office/drawing/2014/main" id="{723E985D-C7B9-4664-B116-61EF74845E5B}"/>
              </a:ext>
            </a:extLst>
          </p:cNvPr>
          <p:cNvSpPr>
            <a:spLocks/>
          </p:cNvSpPr>
          <p:nvPr/>
        </p:nvSpPr>
        <p:spPr bwMode="auto">
          <a:xfrm>
            <a:off x="8472488" y="3419481"/>
            <a:ext cx="169863" cy="27305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07" y="107"/>
              </a:cxn>
              <a:cxn ang="0">
                <a:pos x="0" y="172"/>
              </a:cxn>
              <a:cxn ang="0">
                <a:pos x="42" y="0"/>
              </a:cxn>
            </a:cxnLst>
            <a:rect l="0" t="0" r="r" b="b"/>
            <a:pathLst>
              <a:path w="107" h="172">
                <a:moveTo>
                  <a:pt x="42" y="0"/>
                </a:moveTo>
                <a:lnTo>
                  <a:pt x="107" y="107"/>
                </a:lnTo>
                <a:lnTo>
                  <a:pt x="0" y="172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3" name="Line 39">
            <a:extLst>
              <a:ext uri="{FF2B5EF4-FFF2-40B4-BE49-F238E27FC236}">
                <a16:creationId xmlns:a16="http://schemas.microsoft.com/office/drawing/2014/main" id="{8D303B7F-4040-4C8A-836D-2D5099DB4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53425" y="3162306"/>
            <a:ext cx="180975" cy="47625"/>
          </a:xfrm>
          <a:prstGeom prst="line">
            <a:avLst/>
          </a:prstGeom>
          <a:noFill/>
          <a:ln w="984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4" name="Freeform 40">
            <a:extLst>
              <a:ext uri="{FF2B5EF4-FFF2-40B4-BE49-F238E27FC236}">
                <a16:creationId xmlns:a16="http://schemas.microsoft.com/office/drawing/2014/main" id="{CEB54363-4F5D-4BEC-83CE-710501C678F6}"/>
              </a:ext>
            </a:extLst>
          </p:cNvPr>
          <p:cNvSpPr>
            <a:spLocks/>
          </p:cNvSpPr>
          <p:nvPr/>
        </p:nvSpPr>
        <p:spPr bwMode="auto">
          <a:xfrm>
            <a:off x="8243888" y="3067056"/>
            <a:ext cx="173038" cy="271462"/>
          </a:xfrm>
          <a:custGeom>
            <a:avLst/>
            <a:gdLst/>
            <a:ahLst/>
            <a:cxnLst>
              <a:cxn ang="0">
                <a:pos x="109" y="171"/>
              </a:cxn>
              <a:cxn ang="0">
                <a:pos x="0" y="108"/>
              </a:cxn>
              <a:cxn ang="0">
                <a:pos x="64" y="0"/>
              </a:cxn>
              <a:cxn ang="0">
                <a:pos x="109" y="171"/>
              </a:cxn>
            </a:cxnLst>
            <a:rect l="0" t="0" r="r" b="b"/>
            <a:pathLst>
              <a:path w="109" h="171">
                <a:moveTo>
                  <a:pt x="109" y="171"/>
                </a:moveTo>
                <a:lnTo>
                  <a:pt x="0" y="108"/>
                </a:lnTo>
                <a:lnTo>
                  <a:pt x="64" y="0"/>
                </a:lnTo>
                <a:lnTo>
                  <a:pt x="109" y="1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5" name="Freeform 41">
            <a:extLst>
              <a:ext uri="{FF2B5EF4-FFF2-40B4-BE49-F238E27FC236}">
                <a16:creationId xmlns:a16="http://schemas.microsoft.com/office/drawing/2014/main" id="{C14C6D74-4AEC-448F-850C-D063C434D98E}"/>
              </a:ext>
            </a:extLst>
          </p:cNvPr>
          <p:cNvSpPr>
            <a:spLocks/>
          </p:cNvSpPr>
          <p:nvPr/>
        </p:nvSpPr>
        <p:spPr bwMode="auto">
          <a:xfrm>
            <a:off x="8470900" y="3032131"/>
            <a:ext cx="171450" cy="273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64"/>
              </a:cxn>
              <a:cxn ang="0">
                <a:pos x="45" y="172"/>
              </a:cxn>
              <a:cxn ang="0">
                <a:pos x="0" y="0"/>
              </a:cxn>
            </a:cxnLst>
            <a:rect l="0" t="0" r="r" b="b"/>
            <a:pathLst>
              <a:path w="108" h="172">
                <a:moveTo>
                  <a:pt x="0" y="0"/>
                </a:moveTo>
                <a:lnTo>
                  <a:pt x="108" y="64"/>
                </a:lnTo>
                <a:lnTo>
                  <a:pt x="45" y="1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9" name="Rectangle 55">
            <a:extLst>
              <a:ext uri="{FF2B5EF4-FFF2-40B4-BE49-F238E27FC236}">
                <a16:creationId xmlns:a16="http://schemas.microsoft.com/office/drawing/2014/main" id="{3406488A-84DF-4CD0-9CC4-C5FFDC857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184531"/>
            <a:ext cx="936625" cy="3524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0" name="Rectangle 56">
            <a:extLst>
              <a:ext uri="{FF2B5EF4-FFF2-40B4-BE49-F238E27FC236}">
                <a16:creationId xmlns:a16="http://schemas.microsoft.com/office/drawing/2014/main" id="{4E50CB2C-F012-4F9E-9B30-8BC33EC8A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475" y="3184531"/>
            <a:ext cx="936625" cy="352425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1" name="Rectangle 57">
            <a:extLst>
              <a:ext uri="{FF2B5EF4-FFF2-40B4-BE49-F238E27FC236}">
                <a16:creationId xmlns:a16="http://schemas.microsoft.com/office/drawing/2014/main" id="{DD6D3C35-B42E-4B2E-9E50-67F1AEACD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2025" y="3225806"/>
            <a:ext cx="431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Issue</a:t>
            </a:r>
            <a:endParaRPr lang="en-US"/>
          </a:p>
        </p:txBody>
      </p:sp>
      <p:sp>
        <p:nvSpPr>
          <p:cNvPr id="132" name="Rectangle 58">
            <a:extLst>
              <a:ext uri="{FF2B5EF4-FFF2-40B4-BE49-F238E27FC236}">
                <a16:creationId xmlns:a16="http://schemas.microsoft.com/office/drawing/2014/main" id="{3EA6C0A3-CE8E-4AE1-BCAB-3F89DC779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3068643"/>
            <a:ext cx="1006475" cy="609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3" name="Rectangle 59">
            <a:extLst>
              <a:ext uri="{FF2B5EF4-FFF2-40B4-BE49-F238E27FC236}">
                <a16:creationId xmlns:a16="http://schemas.microsoft.com/office/drawing/2014/main" id="{DD59E6F7-B2C6-4671-B05C-160067F40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413" y="3068643"/>
            <a:ext cx="1006475" cy="609600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4" name="Rectangle 60">
            <a:extLst>
              <a:ext uri="{FF2B5EF4-FFF2-40B4-BE49-F238E27FC236}">
                <a16:creationId xmlns:a16="http://schemas.microsoft.com/office/drawing/2014/main" id="{00C4B28C-DB17-483D-805F-50D34356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3117856"/>
            <a:ext cx="7445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Operand</a:t>
            </a:r>
            <a:endParaRPr lang="en-US"/>
          </a:p>
        </p:txBody>
      </p:sp>
      <p:sp>
        <p:nvSpPr>
          <p:cNvPr id="135" name="Rectangle 61">
            <a:extLst>
              <a:ext uri="{FF2B5EF4-FFF2-40B4-BE49-F238E27FC236}">
                <a16:creationId xmlns:a16="http://schemas.microsoft.com/office/drawing/2014/main" id="{F3526BD2-88DB-4D73-90C6-DD20E9A3C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3" y="3357568"/>
            <a:ext cx="7604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Collector</a:t>
            </a:r>
            <a:endParaRPr lang="en-US" dirty="0"/>
          </a:p>
        </p:txBody>
      </p:sp>
      <p:sp>
        <p:nvSpPr>
          <p:cNvPr id="136" name="Rectangle 62">
            <a:extLst>
              <a:ext uri="{FF2B5EF4-FFF2-40B4-BE49-F238E27FC236}">
                <a16:creationId xmlns:a16="http://schemas.microsoft.com/office/drawing/2014/main" id="{2EF657A9-37C4-4A6F-AFAB-138F8711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3395668"/>
            <a:ext cx="936625" cy="6096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7" name="Rectangle 63">
            <a:extLst>
              <a:ext uri="{FF2B5EF4-FFF2-40B4-BE49-F238E27FC236}">
                <a16:creationId xmlns:a16="http://schemas.microsoft.com/office/drawing/2014/main" id="{F3B64F3C-E70F-4D1D-99FB-791E850F5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3395668"/>
            <a:ext cx="936625" cy="609600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38" name="Rectangle 64">
            <a:extLst>
              <a:ext uri="{FF2B5EF4-FFF2-40B4-BE49-F238E27FC236}">
                <a16:creationId xmlns:a16="http://schemas.microsoft.com/office/drawing/2014/main" id="{A16790EA-4661-4F0B-B789-4BFF4E9E3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25" y="3562356"/>
            <a:ext cx="47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MEM</a:t>
            </a:r>
            <a:endParaRPr lang="en-US"/>
          </a:p>
        </p:txBody>
      </p:sp>
      <p:sp>
        <p:nvSpPr>
          <p:cNvPr id="139" name="Rectangle 65">
            <a:extLst>
              <a:ext uri="{FF2B5EF4-FFF2-40B4-BE49-F238E27FC236}">
                <a16:creationId xmlns:a16="http://schemas.microsoft.com/office/drawing/2014/main" id="{700037A1-0CFD-42C7-8BFE-728F2BCE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2833693"/>
            <a:ext cx="936625" cy="35083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0" name="Rectangle 66">
            <a:extLst>
              <a:ext uri="{FF2B5EF4-FFF2-40B4-BE49-F238E27FC236}">
                <a16:creationId xmlns:a16="http://schemas.microsoft.com/office/drawing/2014/main" id="{4BC4D0A3-6664-431A-ADEB-ADF83B7F9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350" y="2833693"/>
            <a:ext cx="936625" cy="350837"/>
          </a:xfrm>
          <a:prstGeom prst="rect">
            <a:avLst/>
          </a:prstGeom>
          <a:noFill/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41" name="Rectangle 67">
            <a:extLst>
              <a:ext uri="{FF2B5EF4-FFF2-40B4-BE49-F238E27FC236}">
                <a16:creationId xmlns:a16="http://schemas.microsoft.com/office/drawing/2014/main" id="{3CEBCA13-2E70-4912-B4E0-067D5F43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050" y="2878143"/>
            <a:ext cx="3413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ALU</a:t>
            </a:r>
            <a:endParaRPr lang="en-US"/>
          </a:p>
        </p:txBody>
      </p:sp>
      <p:sp>
        <p:nvSpPr>
          <p:cNvPr id="147" name="Rectangle 73">
            <a:extLst>
              <a:ext uri="{FF2B5EF4-FFF2-40B4-BE49-F238E27FC236}">
                <a16:creationId xmlns:a16="http://schemas.microsoft.com/office/drawing/2014/main" id="{CED7F30E-89B1-4EAC-9C8B-AEA6DBFD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530481"/>
            <a:ext cx="9477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SIMT-Stack</a:t>
            </a:r>
            <a:endParaRPr lang="en-US" dirty="0"/>
          </a:p>
        </p:txBody>
      </p:sp>
      <p:sp>
        <p:nvSpPr>
          <p:cNvPr id="156" name="Line 82">
            <a:extLst>
              <a:ext uri="{FF2B5EF4-FFF2-40B4-BE49-F238E27FC236}">
                <a16:creationId xmlns:a16="http://schemas.microsoft.com/office/drawing/2014/main" id="{0C4D99DF-1C54-44A3-AE9A-430F9B5230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54750" y="2833693"/>
            <a:ext cx="0" cy="234950"/>
          </a:xfrm>
          <a:prstGeom prst="line">
            <a:avLst/>
          </a:prstGeom>
          <a:noFill/>
          <a:ln w="365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7" name="Freeform 83">
            <a:extLst>
              <a:ext uri="{FF2B5EF4-FFF2-40B4-BE49-F238E27FC236}">
                <a16:creationId xmlns:a16="http://schemas.microsoft.com/office/drawing/2014/main" id="{46A73282-6F6E-479C-8849-F6911A69BCA3}"/>
              </a:ext>
            </a:extLst>
          </p:cNvPr>
          <p:cNvSpPr>
            <a:spLocks/>
          </p:cNvSpPr>
          <p:nvPr/>
        </p:nvSpPr>
        <p:spPr bwMode="auto">
          <a:xfrm>
            <a:off x="6176963" y="3030543"/>
            <a:ext cx="155575" cy="153987"/>
          </a:xfrm>
          <a:custGeom>
            <a:avLst/>
            <a:gdLst/>
            <a:ahLst/>
            <a:cxnLst>
              <a:cxn ang="0">
                <a:pos x="104" y="207"/>
              </a:cxn>
              <a:cxn ang="0">
                <a:pos x="0" y="0"/>
              </a:cxn>
              <a:cxn ang="0">
                <a:pos x="207" y="0"/>
              </a:cxn>
              <a:cxn ang="0">
                <a:pos x="207" y="0"/>
              </a:cxn>
              <a:cxn ang="0">
                <a:pos x="104" y="207"/>
              </a:cxn>
            </a:cxnLst>
            <a:rect l="0" t="0" r="r" b="b"/>
            <a:pathLst>
              <a:path w="207" h="207">
                <a:moveTo>
                  <a:pt x="104" y="207"/>
                </a:moveTo>
                <a:lnTo>
                  <a:pt x="0" y="0"/>
                </a:lnTo>
                <a:cubicBezTo>
                  <a:pt x="65" y="33"/>
                  <a:pt x="142" y="33"/>
                  <a:pt x="207" y="0"/>
                </a:cubicBezTo>
                <a:lnTo>
                  <a:pt x="207" y="0"/>
                </a:lnTo>
                <a:lnTo>
                  <a:pt x="104" y="2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" name="Line 90">
            <a:extLst>
              <a:ext uri="{FF2B5EF4-FFF2-40B4-BE49-F238E27FC236}">
                <a16:creationId xmlns:a16="http://schemas.microsoft.com/office/drawing/2014/main" id="{CD55B4E7-8E8D-4779-865D-835243F88ABE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8975" y="3021018"/>
            <a:ext cx="280988" cy="0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5" name="Freeform 91">
            <a:extLst>
              <a:ext uri="{FF2B5EF4-FFF2-40B4-BE49-F238E27FC236}">
                <a16:creationId xmlns:a16="http://schemas.microsoft.com/office/drawing/2014/main" id="{A907541A-4A93-4CBE-97E7-BEA02AA3282C}"/>
              </a:ext>
            </a:extLst>
          </p:cNvPr>
          <p:cNvSpPr>
            <a:spLocks/>
          </p:cNvSpPr>
          <p:nvPr/>
        </p:nvSpPr>
        <p:spPr bwMode="auto">
          <a:xfrm>
            <a:off x="9831388" y="2959106"/>
            <a:ext cx="122238" cy="123825"/>
          </a:xfrm>
          <a:custGeom>
            <a:avLst/>
            <a:gdLst/>
            <a:ahLst/>
            <a:cxnLst>
              <a:cxn ang="0">
                <a:pos x="164" y="82"/>
              </a:cxn>
              <a:cxn ang="0">
                <a:pos x="0" y="164"/>
              </a:cxn>
              <a:cxn ang="0">
                <a:pos x="0" y="0"/>
              </a:cxn>
              <a:cxn ang="0">
                <a:pos x="0" y="0"/>
              </a:cxn>
              <a:cxn ang="0">
                <a:pos x="164" y="82"/>
              </a:cxn>
            </a:cxnLst>
            <a:rect l="0" t="0" r="r" b="b"/>
            <a:pathLst>
              <a:path w="164" h="164">
                <a:moveTo>
                  <a:pt x="164" y="82"/>
                </a:moveTo>
                <a:lnTo>
                  <a:pt x="0" y="164"/>
                </a:lnTo>
                <a:cubicBezTo>
                  <a:pt x="26" y="112"/>
                  <a:pt x="26" y="52"/>
                  <a:pt x="0" y="0"/>
                </a:cubicBezTo>
                <a:lnTo>
                  <a:pt x="0" y="0"/>
                </a:lnTo>
                <a:lnTo>
                  <a:pt x="164" y="8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6" name="Line 92">
            <a:extLst>
              <a:ext uri="{FF2B5EF4-FFF2-40B4-BE49-F238E27FC236}">
                <a16:creationId xmlns:a16="http://schemas.microsoft.com/office/drawing/2014/main" id="{75BEE228-C1BC-4B30-8B8A-13D8A7CA5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8975" y="3721106"/>
            <a:ext cx="280988" cy="3175"/>
          </a:xfrm>
          <a:prstGeom prst="line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7" name="Freeform 93">
            <a:extLst>
              <a:ext uri="{FF2B5EF4-FFF2-40B4-BE49-F238E27FC236}">
                <a16:creationId xmlns:a16="http://schemas.microsoft.com/office/drawing/2014/main" id="{FA32E3DC-26E6-44D8-B6B5-1A68784DC2A5}"/>
              </a:ext>
            </a:extLst>
          </p:cNvPr>
          <p:cNvSpPr>
            <a:spLocks/>
          </p:cNvSpPr>
          <p:nvPr/>
        </p:nvSpPr>
        <p:spPr bwMode="auto">
          <a:xfrm>
            <a:off x="9831388" y="3662368"/>
            <a:ext cx="122238" cy="122237"/>
          </a:xfrm>
          <a:custGeom>
            <a:avLst/>
            <a:gdLst/>
            <a:ahLst/>
            <a:cxnLst>
              <a:cxn ang="0">
                <a:pos x="164" y="83"/>
              </a:cxn>
              <a:cxn ang="0">
                <a:pos x="0" y="164"/>
              </a:cxn>
              <a:cxn ang="0">
                <a:pos x="1" y="0"/>
              </a:cxn>
              <a:cxn ang="0">
                <a:pos x="1" y="0"/>
              </a:cxn>
              <a:cxn ang="0">
                <a:pos x="164" y="83"/>
              </a:cxn>
            </a:cxnLst>
            <a:rect l="0" t="0" r="r" b="b"/>
            <a:pathLst>
              <a:path w="164" h="164">
                <a:moveTo>
                  <a:pt x="164" y="83"/>
                </a:moveTo>
                <a:lnTo>
                  <a:pt x="0" y="164"/>
                </a:lnTo>
                <a:cubicBezTo>
                  <a:pt x="26" y="112"/>
                  <a:pt x="26" y="52"/>
                  <a:pt x="1" y="0"/>
                </a:cubicBezTo>
                <a:lnTo>
                  <a:pt x="1" y="0"/>
                </a:lnTo>
                <a:lnTo>
                  <a:pt x="164" y="8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8" name="Rectangle 94">
            <a:extLst>
              <a:ext uri="{FF2B5EF4-FFF2-40B4-BE49-F238E27FC236}">
                <a16:creationId xmlns:a16="http://schemas.microsoft.com/office/drawing/2014/main" id="{873503E2-2DCD-46E2-AAEA-D284E6BE9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0" y="2830518"/>
            <a:ext cx="419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Active</a:t>
            </a:r>
            <a:endParaRPr lang="en-US"/>
          </a:p>
        </p:txBody>
      </p:sp>
      <p:sp>
        <p:nvSpPr>
          <p:cNvPr id="169" name="Rectangle 95">
            <a:extLst>
              <a:ext uri="{FF2B5EF4-FFF2-40B4-BE49-F238E27FC236}">
                <a16:creationId xmlns:a16="http://schemas.microsoft.com/office/drawing/2014/main" id="{42C03343-A437-444E-93BD-9D4855AB0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2962281"/>
            <a:ext cx="36353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Mask</a:t>
            </a:r>
            <a:endParaRPr lang="en-US"/>
          </a:p>
        </p:txBody>
      </p:sp>
      <p:sp>
        <p:nvSpPr>
          <p:cNvPr id="263" name="Rectangle 3">
            <a:extLst>
              <a:ext uri="{FF2B5EF4-FFF2-40B4-BE49-F238E27FC236}">
                <a16:creationId xmlns:a16="http://schemas.microsoft.com/office/drawing/2014/main" id="{F025CDAE-410F-4766-A5F4-4555648933CD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531349"/>
            <a:ext cx="4854575" cy="3118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Multiple SIMD units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Separate Warps can be executing in-flight simultaneously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4" name="Rectangle 55">
            <a:extLst>
              <a:ext uri="{FF2B5EF4-FFF2-40B4-BE49-F238E27FC236}">
                <a16:creationId xmlns:a16="http://schemas.microsoft.com/office/drawing/2014/main" id="{02753052-05A5-4341-B0F1-0AA8CE1B4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262" y="5943124"/>
            <a:ext cx="268288" cy="147638"/>
          </a:xfrm>
          <a:prstGeom prst="rect">
            <a:avLst/>
          </a:prstGeom>
          <a:solidFill>
            <a:srgbClr val="99FF99"/>
          </a:solidFill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35" name="Rectangle 55">
            <a:extLst>
              <a:ext uri="{FF2B5EF4-FFF2-40B4-BE49-F238E27FC236}">
                <a16:creationId xmlns:a16="http://schemas.microsoft.com/office/drawing/2014/main" id="{D90D58D3-2187-45A6-8F36-7C4096CFE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022" y="6095524"/>
            <a:ext cx="268288" cy="147638"/>
          </a:xfrm>
          <a:prstGeom prst="rect">
            <a:avLst/>
          </a:prstGeom>
          <a:solidFill>
            <a:srgbClr val="99FF99"/>
          </a:solidFill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36" name="Rectangle 55">
            <a:extLst>
              <a:ext uri="{FF2B5EF4-FFF2-40B4-BE49-F238E27FC236}">
                <a16:creationId xmlns:a16="http://schemas.microsoft.com/office/drawing/2014/main" id="{CE08140F-0ED0-46C3-BB6E-341F20B8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262" y="6247924"/>
            <a:ext cx="268288" cy="147638"/>
          </a:xfrm>
          <a:prstGeom prst="rect">
            <a:avLst/>
          </a:prstGeom>
          <a:solidFill>
            <a:srgbClr val="99FF99"/>
          </a:solidFill>
          <a:ln w="1905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557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27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10"/>
            <a:ext cx="11070432" cy="36479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Streaming Multiprocessors are “Core” blocks of GPUs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They contain multiple SIMD units</a:t>
            </a:r>
          </a:p>
          <a:p>
            <a:r>
              <a:rPr lang="en-US" sz="2400" dirty="0">
                <a:solidFill>
                  <a:schemeClr val="tx1"/>
                </a:solidFill>
              </a:rPr>
              <a:t>Support for Multithreading of warps</a:t>
            </a:r>
          </a:p>
        </p:txBody>
      </p:sp>
      <p:sp>
        <p:nvSpPr>
          <p:cNvPr id="5" name="Rectangle 29">
            <a:extLst>
              <a:ext uri="{FF2B5EF4-FFF2-40B4-BE49-F238E27FC236}">
                <a16:creationId xmlns:a16="http://schemas.microsoft.com/office/drawing/2014/main" id="{44874163-D1D3-4415-A952-23A08C04E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360" y="4235053"/>
            <a:ext cx="1295400" cy="19050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SIMT</a:t>
            </a:r>
          </a:p>
          <a:p>
            <a:pPr algn="ctr"/>
            <a:r>
              <a:rPr lang="en-US" b="1"/>
              <a:t>Front End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DF23FA43-19A3-4AEE-B3BE-D9B86B2E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4560" y="4235053"/>
            <a:ext cx="19812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SIMD Datapath</a:t>
            </a:r>
          </a:p>
        </p:txBody>
      </p:sp>
      <p:sp>
        <p:nvSpPr>
          <p:cNvPr id="7" name="Line 36">
            <a:extLst>
              <a:ext uri="{FF2B5EF4-FFF2-40B4-BE49-F238E27FC236}">
                <a16:creationId xmlns:a16="http://schemas.microsoft.com/office/drawing/2014/main" id="{92835697-F0BB-4CEC-81D1-9725F1EF0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6760" y="469225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8" name="Line 39">
            <a:extLst>
              <a:ext uri="{FF2B5EF4-FFF2-40B4-BE49-F238E27FC236}">
                <a16:creationId xmlns:a16="http://schemas.microsoft.com/office/drawing/2014/main" id="{6337E470-357A-4ED0-A211-BFD9BF004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160" y="400645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" name="Line 40">
            <a:extLst>
              <a:ext uri="{FF2B5EF4-FFF2-40B4-BE49-F238E27FC236}">
                <a16:creationId xmlns:a16="http://schemas.microsoft.com/office/drawing/2014/main" id="{98BD4FF7-E886-4CCE-8E25-DCC15FF6F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160" y="4006453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" name="Rectangle 46">
            <a:extLst>
              <a:ext uri="{FF2B5EF4-FFF2-40B4-BE49-F238E27FC236}">
                <a16:creationId xmlns:a16="http://schemas.microsoft.com/office/drawing/2014/main" id="{9A01D9E1-BF10-4C2E-9667-85CA8408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60" y="4920853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Fetch</a:t>
            </a:r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AC2B239D-3850-4D8D-9B6A-88D06061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60" y="5225653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Decode</a:t>
            </a:r>
          </a:p>
        </p:txBody>
      </p:sp>
      <p:sp>
        <p:nvSpPr>
          <p:cNvPr id="12" name="Rectangle 48">
            <a:extLst>
              <a:ext uri="{FF2B5EF4-FFF2-40B4-BE49-F238E27FC236}">
                <a16:creationId xmlns:a16="http://schemas.microsoft.com/office/drawing/2014/main" id="{EC68F9BD-DADB-424E-BC1B-9BFD32A06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60" y="5530453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Schedule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121150AB-D06E-4E0A-A386-01B08BD8C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60" y="5835253"/>
            <a:ext cx="1143000" cy="228600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Branch</a:t>
            </a:r>
          </a:p>
        </p:txBody>
      </p:sp>
      <p:sp>
        <p:nvSpPr>
          <p:cNvPr id="14" name="Line 51">
            <a:extLst>
              <a:ext uri="{FF2B5EF4-FFF2-40B4-BE49-F238E27FC236}">
                <a16:creationId xmlns:a16="http://schemas.microsoft.com/office/drawing/2014/main" id="{9334B931-D4C1-49BF-AD3A-1720B1744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960" y="400645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5" name="Rectangle 52">
            <a:extLst>
              <a:ext uri="{FF2B5EF4-FFF2-40B4-BE49-F238E27FC236}">
                <a16:creationId xmlns:a16="http://schemas.microsoft.com/office/drawing/2014/main" id="{24833198-9F34-48A4-BDAF-2F4D013BE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5360" y="5378053"/>
            <a:ext cx="3200400" cy="7620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b="1"/>
              <a:t>Memory Subsystem</a:t>
            </a:r>
          </a:p>
        </p:txBody>
      </p:sp>
      <p:sp>
        <p:nvSpPr>
          <p:cNvPr id="16" name="Line 53">
            <a:extLst>
              <a:ext uri="{FF2B5EF4-FFF2-40B4-BE49-F238E27FC236}">
                <a16:creationId xmlns:a16="http://schemas.microsoft.com/office/drawing/2014/main" id="{008A5E53-A9CF-4E29-AA48-800079764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960" y="507325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5CB45747-F962-4521-9E28-0453D06B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560" y="5454253"/>
            <a:ext cx="1066800" cy="60960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/>
              <a:t>Icnt.</a:t>
            </a:r>
          </a:p>
          <a:p>
            <a:pPr algn="ctr">
              <a:lnSpc>
                <a:spcPct val="90000"/>
              </a:lnSpc>
            </a:pPr>
            <a:r>
              <a:rPr lang="en-US"/>
              <a:t>Network</a:t>
            </a:r>
          </a:p>
        </p:txBody>
      </p:sp>
      <p:sp>
        <p:nvSpPr>
          <p:cNvPr id="18" name="Rectangle 55">
            <a:extLst>
              <a:ext uri="{FF2B5EF4-FFF2-40B4-BE49-F238E27FC236}">
                <a16:creationId xmlns:a16="http://schemas.microsoft.com/office/drawing/2014/main" id="{44B66F98-69E8-4FCD-A2A4-77ED26B62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560" y="5759053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SMem</a:t>
            </a:r>
          </a:p>
        </p:txBody>
      </p:sp>
      <p:sp>
        <p:nvSpPr>
          <p:cNvPr id="19" name="Rectangle 56">
            <a:extLst>
              <a:ext uri="{FF2B5EF4-FFF2-40B4-BE49-F238E27FC236}">
                <a16:creationId xmlns:a16="http://schemas.microsoft.com/office/drawing/2014/main" id="{D052CB45-6D5F-4AC8-9DAE-B20C1D280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560" y="5759053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L1 D$</a:t>
            </a:r>
          </a:p>
        </p:txBody>
      </p:sp>
      <p:sp>
        <p:nvSpPr>
          <p:cNvPr id="20" name="Rectangle 57">
            <a:extLst>
              <a:ext uri="{FF2B5EF4-FFF2-40B4-BE49-F238E27FC236}">
                <a16:creationId xmlns:a16="http://schemas.microsoft.com/office/drawing/2014/main" id="{DB4CA89D-77C4-48C9-BC05-2326C3A5E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560" y="5759053"/>
            <a:ext cx="6858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Tex $</a:t>
            </a:r>
          </a:p>
        </p:txBody>
      </p:sp>
      <p:sp>
        <p:nvSpPr>
          <p:cNvPr id="21" name="Rectangle 58">
            <a:extLst>
              <a:ext uri="{FF2B5EF4-FFF2-40B4-BE49-F238E27FC236}">
                <a16:creationId xmlns:a16="http://schemas.microsoft.com/office/drawing/2014/main" id="{64CDE312-1F8C-4BAD-8064-DFE01CC33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7560" y="5759053"/>
            <a:ext cx="762000" cy="304800"/>
          </a:xfrm>
          <a:prstGeom prst="rect">
            <a:avLst/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Const$</a:t>
            </a:r>
          </a:p>
        </p:txBody>
      </p:sp>
      <p:sp>
        <p:nvSpPr>
          <p:cNvPr id="22" name="Line 59">
            <a:extLst>
              <a:ext uri="{FF2B5EF4-FFF2-40B4-BE49-F238E27FC236}">
                <a16:creationId xmlns:a16="http://schemas.microsoft.com/office/drawing/2014/main" id="{FA0006ED-4322-4604-AE12-1AEF0C418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760" y="575905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3" name="Rectangle 31">
            <a:extLst>
              <a:ext uri="{FF2B5EF4-FFF2-40B4-BE49-F238E27FC236}">
                <a16:creationId xmlns:a16="http://schemas.microsoft.com/office/drawing/2014/main" id="{B5237B76-873F-4DB6-8EEE-78C4FBF1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760" y="4235053"/>
            <a:ext cx="685800" cy="838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Reg</a:t>
            </a:r>
          </a:p>
          <a:p>
            <a:pPr algn="ctr"/>
            <a:r>
              <a:rPr lang="en-US" b="1"/>
              <a:t>File</a:t>
            </a:r>
          </a:p>
        </p:txBody>
      </p:sp>
      <p:sp>
        <p:nvSpPr>
          <p:cNvPr id="24" name="Line 36">
            <a:extLst>
              <a:ext uri="{FF2B5EF4-FFF2-40B4-BE49-F238E27FC236}">
                <a16:creationId xmlns:a16="http://schemas.microsoft.com/office/drawing/2014/main" id="{0B396C7C-32B2-42B3-9810-B311FC94E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3560" y="4692253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25" name="Line 53">
            <a:extLst>
              <a:ext uri="{FF2B5EF4-FFF2-40B4-BE49-F238E27FC236}">
                <a16:creationId xmlns:a16="http://schemas.microsoft.com/office/drawing/2014/main" id="{3414DB1F-0D3D-4015-9B0D-42CD92DDB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8760" y="507325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594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3B893-BF42-4892-87BE-9739471F05C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9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70" y="793757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How should we program for this architecture?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2035968" y="2286960"/>
            <a:ext cx="8077200" cy="3532188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tIns="0"/>
          <a:lstStyle/>
          <a:p>
            <a:r>
              <a:rPr lang="en-US" sz="2400" b="1"/>
              <a:t>GPU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41369" y="3429961"/>
            <a:ext cx="358775" cy="73025"/>
            <a:chOff x="3922713" y="1989138"/>
            <a:chExt cx="358775" cy="73025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3922713" y="1989138"/>
              <a:ext cx="71438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067176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4210051" y="1989138"/>
              <a:ext cx="71437" cy="73025"/>
            </a:xfrm>
            <a:prstGeom prst="ellips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410618" y="4364998"/>
            <a:ext cx="7245350" cy="360362"/>
          </a:xfrm>
          <a:prstGeom prst="rect">
            <a:avLst/>
          </a:prstGeom>
          <a:gradFill flip="none" rotWithShape="1">
            <a:gsLst>
              <a:gs pos="0">
                <a:srgbClr val="C4E59F">
                  <a:tint val="66000"/>
                  <a:satMod val="160000"/>
                </a:srgbClr>
              </a:gs>
              <a:gs pos="50000">
                <a:srgbClr val="C4E59F">
                  <a:tint val="44500"/>
                  <a:satMod val="160000"/>
                </a:srgbClr>
              </a:gs>
              <a:gs pos="100000">
                <a:srgbClr val="C4E59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800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</a:rPr>
              <a:t>Interconnection Network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31768" y="5334960"/>
            <a:ext cx="376238" cy="71438"/>
            <a:chOff x="3505200" y="4648200"/>
            <a:chExt cx="376238" cy="71437"/>
          </a:xfrm>
        </p:grpSpPr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flipH="1" flipV="1">
              <a:off x="36576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flipH="1" flipV="1">
              <a:off x="38100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flipH="1" flipV="1">
              <a:off x="3505200" y="4648200"/>
              <a:ext cx="71438" cy="71437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2188368" y="2744160"/>
            <a:ext cx="2362200" cy="1582738"/>
            <a:chOff x="914400" y="2209800"/>
            <a:chExt cx="2362200" cy="1582737"/>
          </a:xfrm>
        </p:grpSpPr>
        <p:sp>
          <p:nvSpPr>
            <p:cNvPr id="66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SM</a:t>
              </a:r>
            </a:p>
          </p:txBody>
        </p:sp>
        <p:sp>
          <p:nvSpPr>
            <p:cNvPr id="68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598568" y="4725360"/>
            <a:ext cx="1676400" cy="1951038"/>
            <a:chOff x="4406388" y="4043366"/>
            <a:chExt cx="904308" cy="1951033"/>
          </a:xfrm>
        </p:grpSpPr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7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245768" y="4725360"/>
            <a:ext cx="1676400" cy="1951038"/>
            <a:chOff x="4406388" y="4043366"/>
            <a:chExt cx="904308" cy="1951033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78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2493168" y="4725360"/>
            <a:ext cx="1676400" cy="1951038"/>
            <a:chOff x="4406388" y="4043366"/>
            <a:chExt cx="904308" cy="195103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4570808" y="4348165"/>
              <a:ext cx="616574" cy="6095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Memory</a:t>
              </a:r>
            </a:p>
            <a:p>
              <a:pPr algn="ctr">
                <a:defRPr/>
              </a:pPr>
              <a:r>
                <a:rPr lang="en-US" b="1">
                  <a:solidFill>
                    <a:srgbClr val="000000"/>
                  </a:solidFill>
                  <a:latin typeface="Calibri" pitchFamily="34" charset="0"/>
                </a:rPr>
                <a:t>Partition</a:t>
              </a: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4406388" y="5414962"/>
              <a:ext cx="904308" cy="5794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000000"/>
                  </a:solidFill>
                  <a:latin typeface="Calibri" pitchFamily="34" charset="0"/>
                </a:rPr>
                <a:t>GDDR5</a:t>
              </a:r>
            </a:p>
          </p:txBody>
        </p:sp>
        <p:sp>
          <p:nvSpPr>
            <p:cNvPr id="83" name="Line 98"/>
            <p:cNvSpPr>
              <a:spLocks noChangeShapeType="1"/>
            </p:cNvSpPr>
            <p:nvPr/>
          </p:nvSpPr>
          <p:spPr bwMode="auto">
            <a:xfrm>
              <a:off x="4858542" y="4957764"/>
              <a:ext cx="1713" cy="43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Line 224"/>
            <p:cNvSpPr>
              <a:spLocks noChangeShapeType="1"/>
            </p:cNvSpPr>
            <p:nvPr/>
          </p:nvSpPr>
          <p:spPr bwMode="auto">
            <a:xfrm>
              <a:off x="4858542" y="4043366"/>
              <a:ext cx="1713" cy="287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207" name="TextBox 47"/>
          <p:cNvSpPr txBox="1">
            <a:spLocks noChangeArrowheads="1"/>
          </p:cNvSpPr>
          <p:nvPr/>
        </p:nvSpPr>
        <p:spPr bwMode="auto">
          <a:xfrm>
            <a:off x="5998368" y="6173160"/>
            <a:ext cx="1309974" cy="30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Off-chip</a:t>
            </a:r>
            <a:r>
              <a:rPr lang="en-US" b="1">
                <a:solidFill>
                  <a:srgbClr val="FFCC99"/>
                </a:solidFill>
                <a:latin typeface="Calibri" pitchFamily="34" charset="0"/>
              </a:rPr>
              <a:t> </a:t>
            </a:r>
            <a:r>
              <a:rPr lang="en-US" b="1">
                <a:solidFill>
                  <a:srgbClr val="808080"/>
                </a:solidFill>
                <a:latin typeface="Calibri" pitchFamily="34" charset="0"/>
              </a:rPr>
              <a:t>DRAM</a:t>
            </a:r>
            <a:endParaRPr lang="en-US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4702968" y="2744160"/>
            <a:ext cx="2362200" cy="1582738"/>
            <a:chOff x="914400" y="2209800"/>
            <a:chExt cx="2362200" cy="1582737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89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7598568" y="2744160"/>
            <a:ext cx="2362200" cy="1582738"/>
            <a:chOff x="914400" y="2209800"/>
            <a:chExt cx="2362200" cy="1582737"/>
          </a:xfrm>
        </p:grpSpPr>
        <p:sp>
          <p:nvSpPr>
            <p:cNvPr id="92" name="Rectangle 3"/>
            <p:cNvSpPr>
              <a:spLocks noChangeArrowheads="1"/>
            </p:cNvSpPr>
            <p:nvPr/>
          </p:nvSpPr>
          <p:spPr bwMode="auto">
            <a:xfrm>
              <a:off x="914400" y="2209800"/>
              <a:ext cx="2362200" cy="1295399"/>
            </a:xfrm>
            <a:prstGeom prst="rect">
              <a:avLst/>
            </a:prstGeom>
            <a:gradFill flip="none" rotWithShape="1">
              <a:gsLst>
                <a:gs pos="0">
                  <a:srgbClr val="99FF99"/>
                </a:gs>
                <a:gs pos="100000">
                  <a:srgbClr val="CCFFCC"/>
                </a:gs>
              </a:gsLst>
              <a:lin ang="16200000" scaled="1"/>
              <a:tileRect/>
            </a:gradFill>
            <a:ln w="12700">
              <a:solidFill>
                <a:srgbClr val="333300"/>
              </a:solidFill>
              <a:prstDash val="solid"/>
              <a:miter lim="800000"/>
              <a:headEnd/>
              <a:tailEnd/>
            </a:ln>
            <a:effectLst>
              <a:outerShdw blurRad="381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 tIns="0"/>
            <a:lstStyle/>
            <a:p>
              <a:pPr>
                <a:defRPr/>
              </a:pPr>
              <a:r>
                <a:rPr lang="en-US" b="1" dirty="0">
                  <a:latin typeface="Arial" pitchFamily="34" charset="0"/>
                </a:rPr>
                <a:t>SIMT Core Cluster</a:t>
              </a: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990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>
              <a:off x="2057400" y="3505199"/>
              <a:ext cx="3175" cy="287338"/>
            </a:xfrm>
            <a:prstGeom prst="line">
              <a:avLst/>
            </a:prstGeom>
            <a:ln>
              <a:solidFill>
                <a:schemeClr val="accent1">
                  <a:lumMod val="2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2133600" y="2514600"/>
              <a:ext cx="1066800" cy="87153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SIMT</a:t>
              </a:r>
            </a:p>
            <a:p>
              <a:pPr algn="ctr">
                <a:defRPr/>
              </a:pPr>
              <a:r>
                <a:rPr lang="en-US" sz="2000" b="1">
                  <a:solidFill>
                    <a:srgbClr val="000000"/>
                  </a:solidFill>
                  <a:latin typeface="Calibri" pitchFamily="34" charset="0"/>
                </a:rPr>
                <a:t>Core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16C435D-6636-4AD7-A59A-8AFD851B8DF3}"/>
              </a:ext>
            </a:extLst>
          </p:cNvPr>
          <p:cNvSpPr txBox="1"/>
          <p:nvPr/>
        </p:nvSpPr>
        <p:spPr>
          <a:xfrm>
            <a:off x="929640" y="1721350"/>
            <a:ext cx="994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do we organize thread execution?</a:t>
            </a:r>
          </a:p>
        </p:txBody>
      </p:sp>
    </p:spTree>
    <p:extLst>
      <p:ext uri="{BB962C8B-B14F-4D97-AF65-F5344CB8AC3E}">
        <p14:creationId xmlns:p14="http://schemas.microsoft.com/office/powerpoint/2010/main" val="212827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informs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31349"/>
            <a:ext cx="6095607" cy="31180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Efficiency through understanding how each level interacts</a:t>
            </a:r>
          </a:p>
          <a:p>
            <a:r>
              <a:rPr lang="en-US" dirty="0">
                <a:solidFill>
                  <a:schemeClr val="tx1"/>
                </a:solidFill>
              </a:rPr>
              <a:t>Design hardware for common case applications</a:t>
            </a:r>
          </a:p>
          <a:p>
            <a:r>
              <a:rPr lang="en-US" dirty="0">
                <a:solidFill>
                  <a:schemeClr val="tx1"/>
                </a:solidFill>
              </a:rPr>
              <a:t>This is hardware specialization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07" y="2056387"/>
            <a:ext cx="4419993" cy="4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03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35770" y="793757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Vector Operations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E4E173-3EA7-472E-971F-7E960E58E4FB}"/>
              </a:ext>
            </a:extLst>
          </p:cNvPr>
          <p:cNvGrpSpPr/>
          <p:nvPr/>
        </p:nvGrpSpPr>
        <p:grpSpPr>
          <a:xfrm>
            <a:off x="1543050" y="3698188"/>
            <a:ext cx="8404860" cy="2830875"/>
            <a:chOff x="3116580" y="2823165"/>
            <a:chExt cx="4857152" cy="197167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102C30B-FF11-4B67-8396-A457EFFD1495}"/>
                </a:ext>
              </a:extLst>
            </p:cNvPr>
            <p:cNvSpPr/>
            <p:nvPr/>
          </p:nvSpPr>
          <p:spPr>
            <a:xfrm>
              <a:off x="4288153" y="2823165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A[0]</a:t>
              </a:r>
            </a:p>
          </p:txBody>
        </p:sp>
        <p:sp>
          <p:nvSpPr>
            <p:cNvPr id="46" name="TextBox 21">
              <a:extLst>
                <a:ext uri="{FF2B5EF4-FFF2-40B4-BE49-F238E27FC236}">
                  <a16:creationId xmlns:a16="http://schemas.microsoft.com/office/drawing/2014/main" id="{B7F62AF7-7314-40DC-94D1-AE8B44913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580" y="2868930"/>
              <a:ext cx="102870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50" dirty="0"/>
                <a:t>vector  A</a:t>
              </a:r>
            </a:p>
          </p:txBody>
        </p:sp>
        <p:sp>
          <p:nvSpPr>
            <p:cNvPr id="47" name="TextBox 22">
              <a:extLst>
                <a:ext uri="{FF2B5EF4-FFF2-40B4-BE49-F238E27FC236}">
                  <a16:creationId xmlns:a16="http://schemas.microsoft.com/office/drawing/2014/main" id="{CC9449A0-22BB-46F4-9DB2-D405BB276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580" y="3423239"/>
              <a:ext cx="102870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50" dirty="0"/>
                <a:t>vector  B</a:t>
              </a:r>
            </a:p>
          </p:txBody>
        </p:sp>
        <p:sp>
          <p:nvSpPr>
            <p:cNvPr id="48" name="TextBox 23">
              <a:extLst>
                <a:ext uri="{FF2B5EF4-FFF2-40B4-BE49-F238E27FC236}">
                  <a16:creationId xmlns:a16="http://schemas.microsoft.com/office/drawing/2014/main" id="{93A4909C-3172-49B6-AEFA-A3986ADA2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164" y="4507973"/>
              <a:ext cx="102870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50" dirty="0"/>
                <a:t>vector  C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5D10717-E687-411B-92BB-D9D429A1EF34}"/>
                </a:ext>
              </a:extLst>
            </p:cNvPr>
            <p:cNvSpPr/>
            <p:nvPr/>
          </p:nvSpPr>
          <p:spPr>
            <a:xfrm>
              <a:off x="5031103" y="2823165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A[1]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DEC902-D12D-4971-9AA0-EB7D26F78D61}"/>
                </a:ext>
              </a:extLst>
            </p:cNvPr>
            <p:cNvSpPr/>
            <p:nvPr/>
          </p:nvSpPr>
          <p:spPr>
            <a:xfrm>
              <a:off x="5774053" y="2823165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A[2]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A20C42F-3CCE-410E-AAB1-2A807089E05D}"/>
                </a:ext>
              </a:extLst>
            </p:cNvPr>
            <p:cNvSpPr/>
            <p:nvPr/>
          </p:nvSpPr>
          <p:spPr>
            <a:xfrm>
              <a:off x="7230782" y="2823165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A[N-1]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492EF31-9B9F-44F0-B0C8-11500D32BC4E}"/>
                </a:ext>
              </a:extLst>
            </p:cNvPr>
            <p:cNvSpPr/>
            <p:nvPr/>
          </p:nvSpPr>
          <p:spPr>
            <a:xfrm>
              <a:off x="4288153" y="3380378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B[0]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71B7E56-5A6A-43BE-B04A-F097305DB9EA}"/>
                </a:ext>
              </a:extLst>
            </p:cNvPr>
            <p:cNvSpPr/>
            <p:nvPr/>
          </p:nvSpPr>
          <p:spPr>
            <a:xfrm>
              <a:off x="5031103" y="3380378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B[1]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440A242-6753-4DF5-8923-BBDF56F686C0}"/>
                </a:ext>
              </a:extLst>
            </p:cNvPr>
            <p:cNvSpPr/>
            <p:nvPr/>
          </p:nvSpPr>
          <p:spPr>
            <a:xfrm>
              <a:off x="5774053" y="3380378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B[2]</a:t>
              </a: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A1DF180B-A1DF-451B-B194-52D1FB5A7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9283" y="2908890"/>
              <a:ext cx="31931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50" b="1"/>
                <a:t>…</a:t>
              </a:r>
            </a:p>
          </p:txBody>
        </p:sp>
        <p:sp>
          <p:nvSpPr>
            <p:cNvPr id="56" name="TextBox 35">
              <a:extLst>
                <a:ext uri="{FF2B5EF4-FFF2-40B4-BE49-F238E27FC236}">
                  <a16:creationId xmlns:a16="http://schemas.microsoft.com/office/drawing/2014/main" id="{825CD42B-7EC2-48F2-A9D2-944A5009C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9283" y="3423240"/>
              <a:ext cx="31931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50" b="1"/>
                <a:t>…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44179F7-9407-45DD-8E64-1F26D0E6B7EB}"/>
                </a:ext>
              </a:extLst>
            </p:cNvPr>
            <p:cNvSpPr/>
            <p:nvPr/>
          </p:nvSpPr>
          <p:spPr>
            <a:xfrm>
              <a:off x="7230782" y="3380378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B[N-1]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717881A-ACAA-42F7-9BA5-33FB6E37C489}"/>
                </a:ext>
              </a:extLst>
            </p:cNvPr>
            <p:cNvSpPr/>
            <p:nvPr/>
          </p:nvSpPr>
          <p:spPr>
            <a:xfrm>
              <a:off x="4288153" y="4451940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C[0]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B0D6D86-5805-4B99-8F64-FDBD10EE1B5C}"/>
                </a:ext>
              </a:extLst>
            </p:cNvPr>
            <p:cNvSpPr/>
            <p:nvPr/>
          </p:nvSpPr>
          <p:spPr>
            <a:xfrm>
              <a:off x="5031103" y="4451940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C[1]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3101426-64D1-4D14-9848-A5365220CB57}"/>
                </a:ext>
              </a:extLst>
            </p:cNvPr>
            <p:cNvSpPr/>
            <p:nvPr/>
          </p:nvSpPr>
          <p:spPr>
            <a:xfrm>
              <a:off x="5774053" y="4451940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C[2]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BF58C93-59BD-4FD6-9276-32781513C70D}"/>
                </a:ext>
              </a:extLst>
            </p:cNvPr>
            <p:cNvSpPr/>
            <p:nvPr/>
          </p:nvSpPr>
          <p:spPr>
            <a:xfrm>
              <a:off x="7230782" y="4451940"/>
              <a:ext cx="742950" cy="342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C[N-1]</a:t>
              </a:r>
            </a:p>
          </p:txBody>
        </p:sp>
        <p:sp>
          <p:nvSpPr>
            <p:cNvPr id="85" name="TextBox 43">
              <a:extLst>
                <a:ext uri="{FF2B5EF4-FFF2-40B4-BE49-F238E27FC236}">
                  <a16:creationId xmlns:a16="http://schemas.microsoft.com/office/drawing/2014/main" id="{47D2E8D6-1EDE-4100-86B3-FE49148C3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9283" y="4537665"/>
              <a:ext cx="31931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50" b="1"/>
                <a:t>…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2E7AC2D-1184-4582-9F82-50F3B5410DEF}"/>
                </a:ext>
              </a:extLst>
            </p:cNvPr>
            <p:cNvSpPr/>
            <p:nvPr/>
          </p:nvSpPr>
          <p:spPr>
            <a:xfrm>
              <a:off x="4459603" y="3937590"/>
              <a:ext cx="400050" cy="3000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op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DB5781E-BB3C-4BD2-84E7-0BD642F5BF69}"/>
                </a:ext>
              </a:extLst>
            </p:cNvPr>
            <p:cNvCxnSpPr>
              <a:endCxn id="86" idx="1"/>
            </p:cNvCxnSpPr>
            <p:nvPr/>
          </p:nvCxnSpPr>
          <p:spPr>
            <a:xfrm rot="16200000" flipH="1">
              <a:off x="4109709" y="3573110"/>
              <a:ext cx="815281" cy="119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890CE771-D360-4A96-B2BF-809ACD40A541}"/>
                </a:ext>
              </a:extLst>
            </p:cNvPr>
            <p:cNvCxnSpPr>
              <a:endCxn id="86" idx="7"/>
            </p:cNvCxnSpPr>
            <p:nvPr/>
          </p:nvCxnSpPr>
          <p:spPr>
            <a:xfrm rot="5400000">
              <a:off x="4672875" y="3851717"/>
              <a:ext cx="258068" cy="11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AE4A190-A1B1-4209-BEE0-451390FD5F9D}"/>
                </a:ext>
              </a:extLst>
            </p:cNvPr>
            <p:cNvCxnSpPr>
              <a:stCxn id="86" idx="4"/>
              <a:endCxn id="65" idx="0"/>
            </p:cNvCxnSpPr>
            <p:nvPr/>
          </p:nvCxnSpPr>
          <p:spPr>
            <a:xfrm rot="5400000">
              <a:off x="4552473" y="4344487"/>
              <a:ext cx="214313" cy="238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273F3C3-2EE8-43BA-98B4-D5E35AB3CF37}"/>
                </a:ext>
              </a:extLst>
            </p:cNvPr>
            <p:cNvSpPr/>
            <p:nvPr/>
          </p:nvSpPr>
          <p:spPr>
            <a:xfrm>
              <a:off x="5202553" y="3937590"/>
              <a:ext cx="400050" cy="3000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op</a:t>
              </a: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6E6FC558-F102-42E0-9F41-5AC9FA07DA14}"/>
                </a:ext>
              </a:extLst>
            </p:cNvPr>
            <p:cNvCxnSpPr>
              <a:endCxn id="98" idx="1"/>
            </p:cNvCxnSpPr>
            <p:nvPr/>
          </p:nvCxnSpPr>
          <p:spPr>
            <a:xfrm rot="16200000" flipH="1">
              <a:off x="4852659" y="3573110"/>
              <a:ext cx="815281" cy="119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C66A5A4-EAE7-4B33-A195-EA057616C7CC}"/>
                </a:ext>
              </a:extLst>
            </p:cNvPr>
            <p:cNvCxnSpPr>
              <a:endCxn id="98" idx="7"/>
            </p:cNvCxnSpPr>
            <p:nvPr/>
          </p:nvCxnSpPr>
          <p:spPr>
            <a:xfrm rot="5400000">
              <a:off x="5415825" y="3851717"/>
              <a:ext cx="258068" cy="11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73492DA-12F2-46E9-88C3-E07DA89A027A}"/>
                </a:ext>
              </a:extLst>
            </p:cNvPr>
            <p:cNvCxnSpPr>
              <a:stCxn id="98" idx="4"/>
            </p:cNvCxnSpPr>
            <p:nvPr/>
          </p:nvCxnSpPr>
          <p:spPr>
            <a:xfrm rot="5400000">
              <a:off x="5295423" y="4344487"/>
              <a:ext cx="214313" cy="238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26219E98-8567-4F21-A1DE-33EABD17F15B}"/>
                </a:ext>
              </a:extLst>
            </p:cNvPr>
            <p:cNvSpPr/>
            <p:nvPr/>
          </p:nvSpPr>
          <p:spPr>
            <a:xfrm>
              <a:off x="5945503" y="3937590"/>
              <a:ext cx="400050" cy="3000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op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6E283F19-401B-4791-BF4B-D5C6031AFBAD}"/>
                </a:ext>
              </a:extLst>
            </p:cNvPr>
            <p:cNvCxnSpPr>
              <a:endCxn id="102" idx="1"/>
            </p:cNvCxnSpPr>
            <p:nvPr/>
          </p:nvCxnSpPr>
          <p:spPr>
            <a:xfrm rot="16200000" flipH="1">
              <a:off x="5595609" y="3573110"/>
              <a:ext cx="815281" cy="119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43445D3-39AD-4D4F-B971-2F7E8ABDB2A0}"/>
                </a:ext>
              </a:extLst>
            </p:cNvPr>
            <p:cNvCxnSpPr>
              <a:endCxn id="102" idx="7"/>
            </p:cNvCxnSpPr>
            <p:nvPr/>
          </p:nvCxnSpPr>
          <p:spPr>
            <a:xfrm rot="5400000">
              <a:off x="6158775" y="3851717"/>
              <a:ext cx="258068" cy="11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2900296-9599-498F-8178-F171F981EAC7}"/>
                </a:ext>
              </a:extLst>
            </p:cNvPr>
            <p:cNvCxnSpPr>
              <a:stCxn id="102" idx="4"/>
            </p:cNvCxnSpPr>
            <p:nvPr/>
          </p:nvCxnSpPr>
          <p:spPr>
            <a:xfrm rot="5400000">
              <a:off x="6038373" y="4344487"/>
              <a:ext cx="214313" cy="238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76C57DC-23CD-4FA7-BF04-03C2A1623D13}"/>
                </a:ext>
              </a:extLst>
            </p:cNvPr>
            <p:cNvSpPr/>
            <p:nvPr/>
          </p:nvSpPr>
          <p:spPr>
            <a:xfrm>
              <a:off x="7402232" y="3937590"/>
              <a:ext cx="400050" cy="3000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op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8077234-7133-4F33-9E28-2A4415E5BA84}"/>
                </a:ext>
              </a:extLst>
            </p:cNvPr>
            <p:cNvCxnSpPr>
              <a:endCxn id="106" idx="1"/>
            </p:cNvCxnSpPr>
            <p:nvPr/>
          </p:nvCxnSpPr>
          <p:spPr>
            <a:xfrm rot="16200000" flipH="1">
              <a:off x="7052338" y="3573110"/>
              <a:ext cx="815281" cy="119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120EC4F-42FA-497F-846C-3DE435C03A8F}"/>
                </a:ext>
              </a:extLst>
            </p:cNvPr>
            <p:cNvCxnSpPr>
              <a:endCxn id="106" idx="7"/>
            </p:cNvCxnSpPr>
            <p:nvPr/>
          </p:nvCxnSpPr>
          <p:spPr>
            <a:xfrm rot="5400000">
              <a:off x="7615504" y="3851717"/>
              <a:ext cx="258068" cy="1190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EC5470B-4DA4-4203-92A4-7FFE2E5F9339}"/>
                </a:ext>
              </a:extLst>
            </p:cNvPr>
            <p:cNvCxnSpPr>
              <a:stCxn id="106" idx="4"/>
            </p:cNvCxnSpPr>
            <p:nvPr/>
          </p:nvCxnSpPr>
          <p:spPr>
            <a:xfrm rot="5400000">
              <a:off x="7495101" y="4344487"/>
              <a:ext cx="214313" cy="2381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Freeform 123">
            <a:extLst>
              <a:ext uri="{FF2B5EF4-FFF2-40B4-BE49-F238E27FC236}">
                <a16:creationId xmlns:a16="http://schemas.microsoft.com/office/drawing/2014/main" id="{E9414B90-F71D-406A-9ACD-426CDCD1885A}"/>
              </a:ext>
            </a:extLst>
          </p:cNvPr>
          <p:cNvSpPr>
            <a:spLocks/>
          </p:cNvSpPr>
          <p:nvPr/>
        </p:nvSpPr>
        <p:spPr bwMode="auto">
          <a:xfrm>
            <a:off x="4211097" y="3069105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1" name="Freeform 123">
            <a:extLst>
              <a:ext uri="{FF2B5EF4-FFF2-40B4-BE49-F238E27FC236}">
                <a16:creationId xmlns:a16="http://schemas.microsoft.com/office/drawing/2014/main" id="{F74E19D6-E670-49EB-A2A3-CF7E7DA12E96}"/>
              </a:ext>
            </a:extLst>
          </p:cNvPr>
          <p:cNvSpPr>
            <a:spLocks/>
          </p:cNvSpPr>
          <p:nvPr/>
        </p:nvSpPr>
        <p:spPr bwMode="auto">
          <a:xfrm>
            <a:off x="5469319" y="3069105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2" name="Freeform 123">
            <a:extLst>
              <a:ext uri="{FF2B5EF4-FFF2-40B4-BE49-F238E27FC236}">
                <a16:creationId xmlns:a16="http://schemas.microsoft.com/office/drawing/2014/main" id="{030EC19B-B16C-4C84-8154-5503CE8276C1}"/>
              </a:ext>
            </a:extLst>
          </p:cNvPr>
          <p:cNvSpPr>
            <a:spLocks/>
          </p:cNvSpPr>
          <p:nvPr/>
        </p:nvSpPr>
        <p:spPr bwMode="auto">
          <a:xfrm>
            <a:off x="6754927" y="3069105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3" name="Freeform 123">
            <a:extLst>
              <a:ext uri="{FF2B5EF4-FFF2-40B4-BE49-F238E27FC236}">
                <a16:creationId xmlns:a16="http://schemas.microsoft.com/office/drawing/2014/main" id="{D9AC9C79-488C-445D-8F87-3DD44C492EC9}"/>
              </a:ext>
            </a:extLst>
          </p:cNvPr>
          <p:cNvSpPr>
            <a:spLocks/>
          </p:cNvSpPr>
          <p:nvPr/>
        </p:nvSpPr>
        <p:spPr bwMode="auto">
          <a:xfrm>
            <a:off x="9303047" y="3075943"/>
            <a:ext cx="54769" cy="454522"/>
          </a:xfrm>
          <a:custGeom>
            <a:avLst/>
            <a:gdLst>
              <a:gd name="T0" fmla="*/ 2147483647 w 208"/>
              <a:gd name="T1" fmla="*/ 0 h 1536"/>
              <a:gd name="T2" fmla="*/ 2147483647 w 208"/>
              <a:gd name="T3" fmla="*/ 2147483647 h 1536"/>
              <a:gd name="T4" fmla="*/ 2147483647 w 208"/>
              <a:gd name="T5" fmla="*/ 2147483647 h 1536"/>
              <a:gd name="T6" fmla="*/ 2147483647 w 208"/>
              <a:gd name="T7" fmla="*/ 2147483647 h 1536"/>
              <a:gd name="T8" fmla="*/ 2147483647 w 208"/>
              <a:gd name="T9" fmla="*/ 2147483647 h 1536"/>
              <a:gd name="T10" fmla="*/ 2147483647 w 208"/>
              <a:gd name="T11" fmla="*/ 2147483647 h 1536"/>
              <a:gd name="T12" fmla="*/ 2147483647 w 208"/>
              <a:gd name="T13" fmla="*/ 2147483647 h 1536"/>
              <a:gd name="T14" fmla="*/ 2147483647 w 208"/>
              <a:gd name="T15" fmla="*/ 2147483647 h 1536"/>
              <a:gd name="T16" fmla="*/ 2147483647 w 208"/>
              <a:gd name="T17" fmla="*/ 2147483647 h 1536"/>
              <a:gd name="T18" fmla="*/ 2147483647 w 208"/>
              <a:gd name="T19" fmla="*/ 2147483647 h 1536"/>
              <a:gd name="T20" fmla="*/ 2147483647 w 208"/>
              <a:gd name="T21" fmla="*/ 2147483647 h 1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8"/>
              <a:gd name="T34" fmla="*/ 0 h 1536"/>
              <a:gd name="T35" fmla="*/ 208 w 208"/>
              <a:gd name="T36" fmla="*/ 1536 h 1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8" h="1536">
                <a:moveTo>
                  <a:pt x="56" y="0"/>
                </a:moveTo>
                <a:cubicBezTo>
                  <a:pt x="132" y="68"/>
                  <a:pt x="208" y="136"/>
                  <a:pt x="200" y="192"/>
                </a:cubicBezTo>
                <a:cubicBezTo>
                  <a:pt x="192" y="248"/>
                  <a:pt x="16" y="280"/>
                  <a:pt x="8" y="336"/>
                </a:cubicBezTo>
                <a:cubicBezTo>
                  <a:pt x="0" y="392"/>
                  <a:pt x="152" y="464"/>
                  <a:pt x="152" y="528"/>
                </a:cubicBezTo>
                <a:cubicBezTo>
                  <a:pt x="152" y="592"/>
                  <a:pt x="8" y="672"/>
                  <a:pt x="8" y="720"/>
                </a:cubicBezTo>
                <a:cubicBezTo>
                  <a:pt x="8" y="768"/>
                  <a:pt x="144" y="776"/>
                  <a:pt x="152" y="816"/>
                </a:cubicBezTo>
                <a:cubicBezTo>
                  <a:pt x="160" y="856"/>
                  <a:pt x="56" y="912"/>
                  <a:pt x="56" y="960"/>
                </a:cubicBezTo>
                <a:cubicBezTo>
                  <a:pt x="56" y="1008"/>
                  <a:pt x="160" y="1056"/>
                  <a:pt x="152" y="1104"/>
                </a:cubicBezTo>
                <a:cubicBezTo>
                  <a:pt x="144" y="1152"/>
                  <a:pt x="16" y="1208"/>
                  <a:pt x="8" y="1248"/>
                </a:cubicBezTo>
                <a:cubicBezTo>
                  <a:pt x="0" y="1288"/>
                  <a:pt x="96" y="1296"/>
                  <a:pt x="104" y="1344"/>
                </a:cubicBezTo>
                <a:cubicBezTo>
                  <a:pt x="112" y="1392"/>
                  <a:pt x="40" y="1496"/>
                  <a:pt x="56" y="1536"/>
                </a:cubicBezTo>
              </a:path>
            </a:pathLst>
          </a:custGeom>
          <a:noFill/>
          <a:ln w="2844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>
              <a:solidFill>
                <a:schemeClr val="accent1"/>
              </a:solidFill>
            </a:endParaRPr>
          </a:p>
        </p:txBody>
      </p:sp>
      <p:sp>
        <p:nvSpPr>
          <p:cNvPr id="114" name="Content Placeholder 2">
            <a:extLst>
              <a:ext uri="{FF2B5EF4-FFF2-40B4-BE49-F238E27FC236}">
                <a16:creationId xmlns:a16="http://schemas.microsoft.com/office/drawing/2014/main" id="{0523FF84-01F8-4B7C-A2B6-C2600B7C6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84" y="1792308"/>
            <a:ext cx="11070432" cy="13017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Assign a thread to each element of an array</a:t>
            </a:r>
          </a:p>
          <a:p>
            <a:r>
              <a:rPr lang="en-US" sz="2400" dirty="0">
                <a:solidFill>
                  <a:schemeClr val="tx1"/>
                </a:solidFill>
              </a:rPr>
              <a:t>One thread operates on a single element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C547DC8-1889-490D-B500-4A05B6DD7D3E}"/>
              </a:ext>
            </a:extLst>
          </p:cNvPr>
          <p:cNvSpPr/>
          <p:nvPr/>
        </p:nvSpPr>
        <p:spPr>
          <a:xfrm>
            <a:off x="3595676" y="2701142"/>
            <a:ext cx="1285607" cy="49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>
                <a:solidFill>
                  <a:schemeClr val="tx1"/>
                </a:solidFill>
              </a:rPr>
              <a:t>Tid</a:t>
            </a:r>
            <a:r>
              <a:rPr lang="en-US" sz="1050" dirty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2C61CF4-3E4F-4062-A814-932DC5733091}"/>
              </a:ext>
            </a:extLst>
          </p:cNvPr>
          <p:cNvSpPr/>
          <p:nvPr/>
        </p:nvSpPr>
        <p:spPr>
          <a:xfrm>
            <a:off x="4865448" y="2690511"/>
            <a:ext cx="1285607" cy="49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>
                <a:solidFill>
                  <a:schemeClr val="tx1"/>
                </a:solidFill>
              </a:rPr>
              <a:t>Tid</a:t>
            </a:r>
            <a:r>
              <a:rPr lang="en-US" sz="1050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850FB8F-4976-4148-AC6F-2E9C78A8140C}"/>
              </a:ext>
            </a:extLst>
          </p:cNvPr>
          <p:cNvSpPr/>
          <p:nvPr/>
        </p:nvSpPr>
        <p:spPr>
          <a:xfrm>
            <a:off x="6160848" y="2720991"/>
            <a:ext cx="1285607" cy="49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>
                <a:solidFill>
                  <a:schemeClr val="tx1"/>
                </a:solidFill>
              </a:rPr>
              <a:t>Tid</a:t>
            </a:r>
            <a:r>
              <a:rPr lang="en-US" sz="105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A14F07B-5887-495C-9D3F-108C80599B06}"/>
              </a:ext>
            </a:extLst>
          </p:cNvPr>
          <p:cNvSpPr/>
          <p:nvPr/>
        </p:nvSpPr>
        <p:spPr>
          <a:xfrm>
            <a:off x="8687627" y="2690511"/>
            <a:ext cx="1285607" cy="49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>
                <a:solidFill>
                  <a:schemeClr val="tx1"/>
                </a:solidFill>
              </a:rPr>
              <a:t>Tid</a:t>
            </a:r>
            <a:r>
              <a:rPr lang="en-US" sz="1050" dirty="0">
                <a:solidFill>
                  <a:schemeClr val="tx1"/>
                </a:solidFill>
              </a:rPr>
              <a:t> N-1</a:t>
            </a:r>
          </a:p>
        </p:txBody>
      </p:sp>
    </p:spTree>
    <p:extLst>
      <p:ext uri="{BB962C8B-B14F-4D97-AF65-F5344CB8AC3E}">
        <p14:creationId xmlns:p14="http://schemas.microsoft.com/office/powerpoint/2010/main" val="3390359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2" y="1323341"/>
            <a:ext cx="11084560" cy="56822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4"/>
                </a:solidFill>
              </a:rPr>
              <a:t>Arrays of Parallel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72" y="2016763"/>
            <a:ext cx="11054080" cy="1652909"/>
          </a:xfrm>
        </p:spPr>
        <p:txBody>
          <a:bodyPr>
            <a:normAutofit lnSpcReduction="10000"/>
          </a:bodyPr>
          <a:lstStyle/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 CUDA kernel is executed by a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grid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(array) of</a:t>
            </a:r>
            <a:r>
              <a:rPr lang="en-US" dirty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threads 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All threads in a grid run the same kernel code (Single Program Multiple Data)</a:t>
            </a:r>
            <a:r>
              <a:rPr lang="ar-SA" dirty="0">
                <a:solidFill>
                  <a:srgbClr val="000000"/>
                </a:solidFill>
                <a:latin typeface="Arial" charset="0"/>
              </a:rPr>
              <a:t>‏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Each thread has indexes that it uses to compute memory addresses and make control decision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However this is not scalable with large arrays or </a:t>
            </a:r>
            <a:r>
              <a:rPr lang="en-US" dirty="0" err="1">
                <a:solidFill>
                  <a:schemeClr val="tx1"/>
                </a:solidFill>
              </a:rPr>
              <a:t>matricies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Nothing inherent with id to map to a specific SM to execute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1C9750-A57F-4AAE-B932-DC24AD2EAB42}"/>
              </a:ext>
            </a:extLst>
          </p:cNvPr>
          <p:cNvGrpSpPr/>
          <p:nvPr/>
        </p:nvGrpSpPr>
        <p:grpSpPr>
          <a:xfrm>
            <a:off x="3364889" y="3649980"/>
            <a:ext cx="5157422" cy="3103914"/>
            <a:chOff x="3948478" y="3464526"/>
            <a:chExt cx="3813172" cy="2119015"/>
          </a:xfrm>
        </p:grpSpPr>
        <p:sp>
          <p:nvSpPr>
            <p:cNvPr id="12294" name="Freeform 26"/>
            <p:cNvSpPr>
              <a:spLocks/>
            </p:cNvSpPr>
            <p:nvPr/>
          </p:nvSpPr>
          <p:spPr bwMode="auto">
            <a:xfrm>
              <a:off x="4572001" y="3750275"/>
              <a:ext cx="241300" cy="1778795"/>
            </a:xfrm>
            <a:custGeom>
              <a:avLst/>
              <a:gdLst>
                <a:gd name="T0" fmla="*/ 0 w 152"/>
                <a:gd name="T1" fmla="*/ 0 h 1893"/>
                <a:gd name="T2" fmla="*/ 2147483647 w 152"/>
                <a:gd name="T3" fmla="*/ 2147483647 h 1893"/>
                <a:gd name="T4" fmla="*/ 2147483647 w 152"/>
                <a:gd name="T5" fmla="*/ 2147483647 h 1893"/>
                <a:gd name="T6" fmla="*/ 2147483647 w 152"/>
                <a:gd name="T7" fmla="*/ 2147483647 h 1893"/>
                <a:gd name="T8" fmla="*/ 2147483647 w 152"/>
                <a:gd name="T9" fmla="*/ 2147483647 h 1893"/>
                <a:gd name="T10" fmla="*/ 2147483647 w 152"/>
                <a:gd name="T11" fmla="*/ 2147483647 h 1893"/>
                <a:gd name="T12" fmla="*/ 2147483647 w 152"/>
                <a:gd name="T13" fmla="*/ 2147483647 h 1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1893"/>
                <a:gd name="T23" fmla="*/ 152 w 152"/>
                <a:gd name="T24" fmla="*/ 1893 h 1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1893">
                  <a:moveTo>
                    <a:pt x="0" y="0"/>
                  </a:moveTo>
                  <a:cubicBezTo>
                    <a:pt x="72" y="119"/>
                    <a:pt x="144" y="238"/>
                    <a:pt x="148" y="357"/>
                  </a:cubicBezTo>
                  <a:cubicBezTo>
                    <a:pt x="152" y="476"/>
                    <a:pt x="27" y="585"/>
                    <a:pt x="22" y="713"/>
                  </a:cubicBezTo>
                  <a:cubicBezTo>
                    <a:pt x="17" y="841"/>
                    <a:pt x="122" y="1003"/>
                    <a:pt x="120" y="1125"/>
                  </a:cubicBezTo>
                  <a:cubicBezTo>
                    <a:pt x="118" y="1247"/>
                    <a:pt x="10" y="1349"/>
                    <a:pt x="11" y="1448"/>
                  </a:cubicBezTo>
                  <a:cubicBezTo>
                    <a:pt x="12" y="1547"/>
                    <a:pt x="116" y="1643"/>
                    <a:pt x="126" y="1717"/>
                  </a:cubicBezTo>
                  <a:cubicBezTo>
                    <a:pt x="136" y="1791"/>
                    <a:pt x="81" y="1864"/>
                    <a:pt x="71" y="1893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296" name="Freeform 28"/>
            <p:cNvSpPr>
              <a:spLocks/>
            </p:cNvSpPr>
            <p:nvPr/>
          </p:nvSpPr>
          <p:spPr bwMode="auto">
            <a:xfrm>
              <a:off x="5112241" y="3750275"/>
              <a:ext cx="241300" cy="1777604"/>
            </a:xfrm>
            <a:custGeom>
              <a:avLst/>
              <a:gdLst>
                <a:gd name="T0" fmla="*/ 0 w 152"/>
                <a:gd name="T1" fmla="*/ 0 h 1893"/>
                <a:gd name="T2" fmla="*/ 2147483647 w 152"/>
                <a:gd name="T3" fmla="*/ 2147483647 h 1893"/>
                <a:gd name="T4" fmla="*/ 2147483647 w 152"/>
                <a:gd name="T5" fmla="*/ 2147483647 h 1893"/>
                <a:gd name="T6" fmla="*/ 2147483647 w 152"/>
                <a:gd name="T7" fmla="*/ 2147483647 h 1893"/>
                <a:gd name="T8" fmla="*/ 2147483647 w 152"/>
                <a:gd name="T9" fmla="*/ 2147483647 h 1893"/>
                <a:gd name="T10" fmla="*/ 2147483647 w 152"/>
                <a:gd name="T11" fmla="*/ 2147483647 h 1893"/>
                <a:gd name="T12" fmla="*/ 2147483647 w 152"/>
                <a:gd name="T13" fmla="*/ 2147483647 h 1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1893"/>
                <a:gd name="T23" fmla="*/ 152 w 152"/>
                <a:gd name="T24" fmla="*/ 1893 h 1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1893">
                  <a:moveTo>
                    <a:pt x="0" y="0"/>
                  </a:moveTo>
                  <a:cubicBezTo>
                    <a:pt x="72" y="119"/>
                    <a:pt x="144" y="238"/>
                    <a:pt x="148" y="357"/>
                  </a:cubicBezTo>
                  <a:cubicBezTo>
                    <a:pt x="152" y="476"/>
                    <a:pt x="27" y="585"/>
                    <a:pt x="22" y="713"/>
                  </a:cubicBezTo>
                  <a:cubicBezTo>
                    <a:pt x="17" y="841"/>
                    <a:pt x="122" y="1003"/>
                    <a:pt x="120" y="1125"/>
                  </a:cubicBezTo>
                  <a:cubicBezTo>
                    <a:pt x="118" y="1247"/>
                    <a:pt x="10" y="1349"/>
                    <a:pt x="11" y="1448"/>
                  </a:cubicBezTo>
                  <a:cubicBezTo>
                    <a:pt x="12" y="1547"/>
                    <a:pt x="116" y="1643"/>
                    <a:pt x="126" y="1717"/>
                  </a:cubicBezTo>
                  <a:cubicBezTo>
                    <a:pt x="136" y="1791"/>
                    <a:pt x="81" y="1864"/>
                    <a:pt x="71" y="1893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297" name="Freeform 29"/>
            <p:cNvSpPr>
              <a:spLocks/>
            </p:cNvSpPr>
            <p:nvPr/>
          </p:nvSpPr>
          <p:spPr bwMode="auto">
            <a:xfrm>
              <a:off x="5640101" y="3750275"/>
              <a:ext cx="241300" cy="1778795"/>
            </a:xfrm>
            <a:custGeom>
              <a:avLst/>
              <a:gdLst>
                <a:gd name="T0" fmla="*/ 0 w 152"/>
                <a:gd name="T1" fmla="*/ 0 h 1893"/>
                <a:gd name="T2" fmla="*/ 2147483647 w 152"/>
                <a:gd name="T3" fmla="*/ 2147483647 h 1893"/>
                <a:gd name="T4" fmla="*/ 2147483647 w 152"/>
                <a:gd name="T5" fmla="*/ 2147483647 h 1893"/>
                <a:gd name="T6" fmla="*/ 2147483647 w 152"/>
                <a:gd name="T7" fmla="*/ 2147483647 h 1893"/>
                <a:gd name="T8" fmla="*/ 2147483647 w 152"/>
                <a:gd name="T9" fmla="*/ 2147483647 h 1893"/>
                <a:gd name="T10" fmla="*/ 2147483647 w 152"/>
                <a:gd name="T11" fmla="*/ 2147483647 h 1893"/>
                <a:gd name="T12" fmla="*/ 2147483647 w 152"/>
                <a:gd name="T13" fmla="*/ 2147483647 h 1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1893"/>
                <a:gd name="T23" fmla="*/ 152 w 152"/>
                <a:gd name="T24" fmla="*/ 1893 h 1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1893">
                  <a:moveTo>
                    <a:pt x="0" y="0"/>
                  </a:moveTo>
                  <a:cubicBezTo>
                    <a:pt x="72" y="119"/>
                    <a:pt x="144" y="238"/>
                    <a:pt x="148" y="357"/>
                  </a:cubicBezTo>
                  <a:cubicBezTo>
                    <a:pt x="152" y="476"/>
                    <a:pt x="27" y="585"/>
                    <a:pt x="22" y="713"/>
                  </a:cubicBezTo>
                  <a:cubicBezTo>
                    <a:pt x="17" y="841"/>
                    <a:pt x="122" y="1003"/>
                    <a:pt x="120" y="1125"/>
                  </a:cubicBezTo>
                  <a:cubicBezTo>
                    <a:pt x="118" y="1247"/>
                    <a:pt x="10" y="1349"/>
                    <a:pt x="11" y="1448"/>
                  </a:cubicBezTo>
                  <a:cubicBezTo>
                    <a:pt x="12" y="1547"/>
                    <a:pt x="116" y="1643"/>
                    <a:pt x="126" y="1717"/>
                  </a:cubicBezTo>
                  <a:cubicBezTo>
                    <a:pt x="136" y="1791"/>
                    <a:pt x="81" y="1864"/>
                    <a:pt x="71" y="1893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298" name="Freeform 30"/>
            <p:cNvSpPr>
              <a:spLocks/>
            </p:cNvSpPr>
            <p:nvPr/>
          </p:nvSpPr>
          <p:spPr bwMode="auto">
            <a:xfrm>
              <a:off x="6844067" y="3750275"/>
              <a:ext cx="241300" cy="1778795"/>
            </a:xfrm>
            <a:custGeom>
              <a:avLst/>
              <a:gdLst>
                <a:gd name="T0" fmla="*/ 0 w 152"/>
                <a:gd name="T1" fmla="*/ 0 h 1893"/>
                <a:gd name="T2" fmla="*/ 2147483647 w 152"/>
                <a:gd name="T3" fmla="*/ 2147483647 h 1893"/>
                <a:gd name="T4" fmla="*/ 2147483647 w 152"/>
                <a:gd name="T5" fmla="*/ 2147483647 h 1893"/>
                <a:gd name="T6" fmla="*/ 2147483647 w 152"/>
                <a:gd name="T7" fmla="*/ 2147483647 h 1893"/>
                <a:gd name="T8" fmla="*/ 2147483647 w 152"/>
                <a:gd name="T9" fmla="*/ 2147483647 h 1893"/>
                <a:gd name="T10" fmla="*/ 2147483647 w 152"/>
                <a:gd name="T11" fmla="*/ 2147483647 h 1893"/>
                <a:gd name="T12" fmla="*/ 2147483647 w 152"/>
                <a:gd name="T13" fmla="*/ 2147483647 h 1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1893"/>
                <a:gd name="T23" fmla="*/ 152 w 152"/>
                <a:gd name="T24" fmla="*/ 1893 h 1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1893">
                  <a:moveTo>
                    <a:pt x="0" y="0"/>
                  </a:moveTo>
                  <a:cubicBezTo>
                    <a:pt x="72" y="119"/>
                    <a:pt x="144" y="238"/>
                    <a:pt x="148" y="357"/>
                  </a:cubicBezTo>
                  <a:cubicBezTo>
                    <a:pt x="152" y="476"/>
                    <a:pt x="27" y="585"/>
                    <a:pt x="22" y="713"/>
                  </a:cubicBezTo>
                  <a:cubicBezTo>
                    <a:pt x="17" y="841"/>
                    <a:pt x="122" y="1003"/>
                    <a:pt x="120" y="1125"/>
                  </a:cubicBezTo>
                  <a:cubicBezTo>
                    <a:pt x="118" y="1247"/>
                    <a:pt x="10" y="1349"/>
                    <a:pt x="11" y="1448"/>
                  </a:cubicBezTo>
                  <a:cubicBezTo>
                    <a:pt x="12" y="1547"/>
                    <a:pt x="116" y="1643"/>
                    <a:pt x="126" y="1717"/>
                  </a:cubicBezTo>
                  <a:cubicBezTo>
                    <a:pt x="136" y="1791"/>
                    <a:pt x="81" y="1864"/>
                    <a:pt x="71" y="1893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2299" name="Freeform 33"/>
            <p:cNvSpPr>
              <a:spLocks/>
            </p:cNvSpPr>
            <p:nvPr/>
          </p:nvSpPr>
          <p:spPr bwMode="auto">
            <a:xfrm>
              <a:off x="6321021" y="3750275"/>
              <a:ext cx="241300" cy="1778795"/>
            </a:xfrm>
            <a:custGeom>
              <a:avLst/>
              <a:gdLst>
                <a:gd name="T0" fmla="*/ 0 w 152"/>
                <a:gd name="T1" fmla="*/ 0 h 1893"/>
                <a:gd name="T2" fmla="*/ 2147483647 w 152"/>
                <a:gd name="T3" fmla="*/ 2147483647 h 1893"/>
                <a:gd name="T4" fmla="*/ 2147483647 w 152"/>
                <a:gd name="T5" fmla="*/ 2147483647 h 1893"/>
                <a:gd name="T6" fmla="*/ 2147483647 w 152"/>
                <a:gd name="T7" fmla="*/ 2147483647 h 1893"/>
                <a:gd name="T8" fmla="*/ 2147483647 w 152"/>
                <a:gd name="T9" fmla="*/ 2147483647 h 1893"/>
                <a:gd name="T10" fmla="*/ 2147483647 w 152"/>
                <a:gd name="T11" fmla="*/ 2147483647 h 1893"/>
                <a:gd name="T12" fmla="*/ 2147483647 w 152"/>
                <a:gd name="T13" fmla="*/ 2147483647 h 18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2"/>
                <a:gd name="T22" fmla="*/ 0 h 1893"/>
                <a:gd name="T23" fmla="*/ 152 w 152"/>
                <a:gd name="T24" fmla="*/ 1893 h 189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2" h="1893">
                  <a:moveTo>
                    <a:pt x="0" y="0"/>
                  </a:moveTo>
                  <a:cubicBezTo>
                    <a:pt x="72" y="119"/>
                    <a:pt x="144" y="238"/>
                    <a:pt x="148" y="357"/>
                  </a:cubicBezTo>
                  <a:cubicBezTo>
                    <a:pt x="152" y="476"/>
                    <a:pt x="27" y="585"/>
                    <a:pt x="22" y="713"/>
                  </a:cubicBezTo>
                  <a:cubicBezTo>
                    <a:pt x="17" y="841"/>
                    <a:pt x="122" y="1003"/>
                    <a:pt x="120" y="1125"/>
                  </a:cubicBezTo>
                  <a:cubicBezTo>
                    <a:pt x="118" y="1247"/>
                    <a:pt x="10" y="1349"/>
                    <a:pt x="11" y="1448"/>
                  </a:cubicBezTo>
                  <a:cubicBezTo>
                    <a:pt x="12" y="1547"/>
                    <a:pt x="116" y="1643"/>
                    <a:pt x="126" y="1717"/>
                  </a:cubicBezTo>
                  <a:cubicBezTo>
                    <a:pt x="136" y="1791"/>
                    <a:pt x="81" y="1864"/>
                    <a:pt x="71" y="1893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4683" y="4150325"/>
              <a:ext cx="3733800" cy="8572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301" name="TextBox 22"/>
            <p:cNvSpPr txBox="1">
              <a:spLocks noChangeArrowheads="1"/>
            </p:cNvSpPr>
            <p:nvPr/>
          </p:nvSpPr>
          <p:spPr bwMode="auto">
            <a:xfrm>
              <a:off x="5828728" y="3693126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b="1"/>
                <a:t>…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04727" y="3464526"/>
              <a:ext cx="533400" cy="285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33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838127" y="3464526"/>
              <a:ext cx="533400" cy="285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33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371527" y="3464526"/>
              <a:ext cx="533400" cy="285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33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57327" y="3464526"/>
              <a:ext cx="533400" cy="285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33" dirty="0">
                  <a:solidFill>
                    <a:schemeClr val="tx1"/>
                  </a:solidFill>
                </a:rPr>
                <a:t>254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90727" y="3464526"/>
              <a:ext cx="533400" cy="2857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333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2307" name="TextBox 22"/>
            <p:cNvSpPr txBox="1">
              <a:spLocks noChangeArrowheads="1"/>
            </p:cNvSpPr>
            <p:nvPr/>
          </p:nvSpPr>
          <p:spPr bwMode="auto">
            <a:xfrm>
              <a:off x="5828729" y="5121876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2647D1-CA4B-3147-9838-E4FB799A3D78}"/>
                </a:ext>
              </a:extLst>
            </p:cNvPr>
            <p:cNvSpPr txBox="1"/>
            <p:nvPr/>
          </p:nvSpPr>
          <p:spPr>
            <a:xfrm>
              <a:off x="3948478" y="4630780"/>
              <a:ext cx="3760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400" dirty="0">
                  <a:solidFill>
                    <a:srgbClr val="000000"/>
                  </a:solidFill>
                </a:rPr>
                <a:t>C[</a:t>
              </a:r>
              <a:r>
                <a:rPr lang="en-US" sz="1400" dirty="0" err="1">
                  <a:solidFill>
                    <a:srgbClr val="000000"/>
                  </a:solidFill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</a:rPr>
                <a:t>] = A[</a:t>
              </a:r>
              <a:r>
                <a:rPr lang="en-US" sz="1400" dirty="0" err="1">
                  <a:solidFill>
                    <a:srgbClr val="000000"/>
                  </a:solidFill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</a:rPr>
                <a:t>] + B[</a:t>
              </a:r>
              <a:r>
                <a:rPr lang="en-US" sz="1400" dirty="0" err="1">
                  <a:solidFill>
                    <a:srgbClr val="000000"/>
                  </a:solidFill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</a:rPr>
                <a:t>];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21DF76-D39F-0E48-BF2B-ED46D941B585}"/>
                </a:ext>
              </a:extLst>
            </p:cNvPr>
            <p:cNvSpPr txBox="1"/>
            <p:nvPr/>
          </p:nvSpPr>
          <p:spPr>
            <a:xfrm>
              <a:off x="4001150" y="4270680"/>
              <a:ext cx="3760500" cy="21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400" dirty="0" err="1">
                  <a:solidFill>
                    <a:srgbClr val="000000"/>
                  </a:solidFill>
                </a:rPr>
                <a:t>i</a:t>
              </a:r>
              <a:r>
                <a:rPr lang="en-US" sz="1400" dirty="0">
                  <a:solidFill>
                    <a:srgbClr val="000000"/>
                  </a:solidFill>
                </a:rPr>
                <a:t> = </a:t>
              </a:r>
              <a:r>
                <a:rPr lang="en-US" sz="1400" dirty="0">
                  <a:solidFill>
                    <a:srgbClr val="FFFFFF">
                      <a:lumMod val="65000"/>
                    </a:srgbClr>
                  </a:solidFill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</a:rPr>
                <a:t>threadIdx.x</a:t>
              </a:r>
              <a:r>
                <a:rPr lang="en-US" sz="1400" dirty="0">
                  <a:solidFill>
                    <a:srgbClr val="000000"/>
                  </a:solidFill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0774515"/>
      </p:ext>
    </p:extLst>
  </p:cSld>
  <p:clrMapOvr>
    <a:masterClrMapping/>
  </p:clrMapOvr>
  <p:transition advTm="1238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0"/>
          <p:cNvSpPr>
            <a:spLocks noGrp="1" noChangeArrowheads="1"/>
          </p:cNvSpPr>
          <p:nvPr>
            <p:ph type="title"/>
          </p:nvPr>
        </p:nvSpPr>
        <p:spPr>
          <a:xfrm>
            <a:off x="976819" y="1112681"/>
            <a:ext cx="8313420" cy="584776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US" dirty="0">
                <a:solidFill>
                  <a:schemeClr val="accent4"/>
                </a:solidFill>
              </a:rPr>
              <a:t>Thread Blocks: Scalable Cooperation</a:t>
            </a:r>
          </a:p>
        </p:txBody>
      </p:sp>
      <p:sp>
        <p:nvSpPr>
          <p:cNvPr id="13317" name="Rectangle 41"/>
          <p:cNvSpPr>
            <a:spLocks noGrp="1" noChangeArrowheads="1"/>
          </p:cNvSpPr>
          <p:nvPr>
            <p:ph idx="1"/>
          </p:nvPr>
        </p:nvSpPr>
        <p:spPr>
          <a:xfrm>
            <a:off x="976819" y="1748515"/>
            <a:ext cx="8290560" cy="1347666"/>
          </a:xfrm>
        </p:spPr>
        <p:txBody>
          <a:bodyPr>
            <a:normAutofit/>
          </a:bodyPr>
          <a:lstStyle/>
          <a:p>
            <a:pPr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2400" dirty="0"/>
              <a:t>Divide thread array into multiple blocks</a:t>
            </a:r>
          </a:p>
          <a:p>
            <a:pPr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2400" dirty="0"/>
              <a:t>Thread Blocks become Unit of scheduling to an SM</a:t>
            </a:r>
          </a:p>
          <a:p>
            <a:pPr>
              <a:tabLst>
                <a:tab pos="1027088" algn="l"/>
                <a:tab pos="1941465" algn="l"/>
                <a:tab pos="2855842" algn="l"/>
                <a:tab pos="3770219" algn="l"/>
                <a:tab pos="4684596" algn="l"/>
                <a:tab pos="5598973" algn="l"/>
                <a:tab pos="6513350" algn="l"/>
                <a:tab pos="7427728" algn="l"/>
                <a:tab pos="8342105" algn="l"/>
                <a:tab pos="9256482" algn="l"/>
                <a:tab pos="10170859" algn="l"/>
              </a:tabLst>
            </a:pPr>
            <a:r>
              <a:rPr lang="en-US" sz="2400" dirty="0"/>
              <a:t>Can easily scale to different number of SMs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E50385-0AC2-4077-99B5-A26F6C1D3E55}"/>
              </a:ext>
            </a:extLst>
          </p:cNvPr>
          <p:cNvGrpSpPr/>
          <p:nvPr/>
        </p:nvGrpSpPr>
        <p:grpSpPr>
          <a:xfrm>
            <a:off x="1250409" y="3147239"/>
            <a:ext cx="9691181" cy="3091382"/>
            <a:chOff x="1510429" y="1193800"/>
            <a:chExt cx="9144002" cy="2580681"/>
          </a:xfrm>
        </p:grpSpPr>
        <p:sp>
          <p:nvSpPr>
            <p:cNvPr id="13331" name="TextBox 14"/>
            <p:cNvSpPr txBox="1">
              <a:spLocks noChangeArrowheads="1"/>
            </p:cNvSpPr>
            <p:nvPr/>
          </p:nvSpPr>
          <p:spPr bwMode="auto">
            <a:xfrm>
              <a:off x="1891432" y="1193800"/>
              <a:ext cx="18854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accent1"/>
                  </a:solidFill>
                </a:rPr>
                <a:t>Thread Block 0</a:t>
              </a:r>
            </a:p>
          </p:txBody>
        </p:sp>
        <p:sp>
          <p:nvSpPr>
            <p:cNvPr id="13343" name="TextBox 32"/>
            <p:cNvSpPr txBox="1">
              <a:spLocks noChangeArrowheads="1"/>
            </p:cNvSpPr>
            <p:nvPr/>
          </p:nvSpPr>
          <p:spPr bwMode="auto">
            <a:xfrm>
              <a:off x="4831481" y="1193800"/>
              <a:ext cx="18854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accent1"/>
                  </a:solidFill>
                </a:rPr>
                <a:t>Thread Block 1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9819DE9-783D-4CC5-A26B-ED407954B293}"/>
                </a:ext>
              </a:extLst>
            </p:cNvPr>
            <p:cNvGrpSpPr/>
            <p:nvPr/>
          </p:nvGrpSpPr>
          <p:grpSpPr>
            <a:xfrm>
              <a:off x="1510429" y="1197264"/>
              <a:ext cx="9144002" cy="2577217"/>
              <a:chOff x="1510429" y="1197264"/>
              <a:chExt cx="9144002" cy="2577217"/>
            </a:xfrm>
          </p:grpSpPr>
          <p:sp>
            <p:nvSpPr>
              <p:cNvPr id="13318" name="Freeform 26"/>
              <p:cNvSpPr>
                <a:spLocks/>
              </p:cNvSpPr>
              <p:nvPr/>
            </p:nvSpPr>
            <p:spPr bwMode="auto">
              <a:xfrm>
                <a:off x="173903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20" name="Freeform 28"/>
              <p:cNvSpPr>
                <a:spLocks/>
              </p:cNvSpPr>
              <p:nvPr/>
            </p:nvSpPr>
            <p:spPr bwMode="auto">
              <a:xfrm>
                <a:off x="2298701" y="1941215"/>
                <a:ext cx="241300" cy="1777604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21" name="Freeform 29"/>
              <p:cNvSpPr>
                <a:spLocks/>
              </p:cNvSpPr>
              <p:nvPr/>
            </p:nvSpPr>
            <p:spPr bwMode="auto">
              <a:xfrm>
                <a:off x="280670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22" name="Freeform 30"/>
              <p:cNvSpPr>
                <a:spLocks/>
              </p:cNvSpPr>
              <p:nvPr/>
            </p:nvSpPr>
            <p:spPr bwMode="auto">
              <a:xfrm>
                <a:off x="406400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23" name="Freeform 33"/>
              <p:cNvSpPr>
                <a:spLocks/>
              </p:cNvSpPr>
              <p:nvPr/>
            </p:nvSpPr>
            <p:spPr bwMode="auto">
              <a:xfrm>
                <a:off x="353516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1510429" y="2341264"/>
                <a:ext cx="2819400" cy="8572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i =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blockIdx.x</a:t>
                </a:r>
                <a:r>
                  <a:rPr lang="en-US" sz="1400" dirty="0">
                    <a:solidFill>
                      <a:schemeClr val="tx1"/>
                    </a:solidFill>
                  </a:rPr>
                  <a:t> *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blockDim.x</a:t>
                </a:r>
                <a:r>
                  <a:rPr lang="en-US" sz="1400" dirty="0">
                    <a:solidFill>
                      <a:schemeClr val="tx1"/>
                    </a:solidFill>
                  </a:rPr>
                  <a:t> 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threadIdx.x</a:t>
                </a:r>
                <a:r>
                  <a:rPr lang="en-US" sz="1400" dirty="0">
                    <a:solidFill>
                      <a:schemeClr val="tx1"/>
                    </a:solidFill>
                  </a:rPr>
                  <a:t>;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C[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 = A[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 + B[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];</a:t>
                </a:r>
              </a:p>
            </p:txBody>
          </p:sp>
          <p:sp>
            <p:nvSpPr>
              <p:cNvPr id="13325" name="TextBox 22"/>
              <p:cNvSpPr txBox="1">
                <a:spLocks noChangeArrowheads="1"/>
              </p:cNvSpPr>
              <p:nvPr/>
            </p:nvSpPr>
            <p:spPr bwMode="auto">
              <a:xfrm>
                <a:off x="3034431" y="188406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 dirty="0"/>
                  <a:t>…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1510429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0438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25772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2630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254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37964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255</a:t>
                </a:r>
              </a:p>
            </p:txBody>
          </p:sp>
          <p:sp>
            <p:nvSpPr>
              <p:cNvPr id="13332" name="Freeform 26"/>
              <p:cNvSpPr>
                <a:spLocks/>
              </p:cNvSpPr>
              <p:nvPr/>
            </p:nvSpPr>
            <p:spPr bwMode="auto">
              <a:xfrm>
                <a:off x="475794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34" name="Freeform 28"/>
              <p:cNvSpPr>
                <a:spLocks/>
              </p:cNvSpPr>
              <p:nvPr/>
            </p:nvSpPr>
            <p:spPr bwMode="auto">
              <a:xfrm>
                <a:off x="5282011" y="1941215"/>
                <a:ext cx="241300" cy="1777604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35" name="Freeform 29"/>
              <p:cNvSpPr>
                <a:spLocks/>
              </p:cNvSpPr>
              <p:nvPr/>
            </p:nvSpPr>
            <p:spPr bwMode="auto">
              <a:xfrm>
                <a:off x="581605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36" name="Freeform 30"/>
              <p:cNvSpPr>
                <a:spLocks/>
              </p:cNvSpPr>
              <p:nvPr/>
            </p:nvSpPr>
            <p:spPr bwMode="auto">
              <a:xfrm>
                <a:off x="703199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37" name="Freeform 33"/>
              <p:cNvSpPr>
                <a:spLocks/>
              </p:cNvSpPr>
              <p:nvPr/>
            </p:nvSpPr>
            <p:spPr bwMode="auto">
              <a:xfrm>
                <a:off x="650837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38" name="TextBox 22"/>
              <p:cNvSpPr txBox="1">
                <a:spLocks noChangeArrowheads="1"/>
              </p:cNvSpPr>
              <p:nvPr/>
            </p:nvSpPr>
            <p:spPr bwMode="auto">
              <a:xfrm>
                <a:off x="6006231" y="188406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…</a:t>
                </a: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0156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5490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62348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254</a:t>
                </a: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682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255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4822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482231" y="2341264"/>
                <a:ext cx="2819400" cy="8572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i =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blockIdx.x</a:t>
                </a:r>
                <a:r>
                  <a:rPr lang="en-US" sz="1400" dirty="0">
                    <a:solidFill>
                      <a:schemeClr val="tx1"/>
                    </a:solidFill>
                  </a:rPr>
                  <a:t> *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blockDim.x</a:t>
                </a:r>
                <a:r>
                  <a:rPr lang="en-US" sz="1400" dirty="0">
                    <a:solidFill>
                      <a:schemeClr val="tx1"/>
                    </a:solidFill>
                  </a:rPr>
                  <a:t> 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threadIdx.x</a:t>
                </a:r>
                <a:r>
                  <a:rPr lang="en-US" sz="1400" dirty="0">
                    <a:solidFill>
                      <a:schemeClr val="tx1"/>
                    </a:solidFill>
                  </a:rPr>
                  <a:t>;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C[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 = A[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 + B[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];</a:t>
                </a:r>
              </a:p>
            </p:txBody>
          </p:sp>
          <p:sp>
            <p:nvSpPr>
              <p:cNvPr id="13346" name="Freeform 26"/>
              <p:cNvSpPr>
                <a:spLocks/>
              </p:cNvSpPr>
              <p:nvPr/>
            </p:nvSpPr>
            <p:spPr bwMode="auto">
              <a:xfrm>
                <a:off x="809489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48" name="Freeform 28"/>
              <p:cNvSpPr>
                <a:spLocks/>
              </p:cNvSpPr>
              <p:nvPr/>
            </p:nvSpPr>
            <p:spPr bwMode="auto">
              <a:xfrm>
                <a:off x="8629161" y="1941215"/>
                <a:ext cx="241300" cy="1777604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49" name="Freeform 29"/>
              <p:cNvSpPr>
                <a:spLocks/>
              </p:cNvSpPr>
              <p:nvPr/>
            </p:nvSpPr>
            <p:spPr bwMode="auto">
              <a:xfrm>
                <a:off x="917624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50" name="Freeform 30"/>
              <p:cNvSpPr>
                <a:spLocks/>
              </p:cNvSpPr>
              <p:nvPr/>
            </p:nvSpPr>
            <p:spPr bwMode="auto">
              <a:xfrm>
                <a:off x="1038479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51" name="Freeform 33"/>
              <p:cNvSpPr>
                <a:spLocks/>
              </p:cNvSpPr>
              <p:nvPr/>
            </p:nvSpPr>
            <p:spPr bwMode="auto">
              <a:xfrm>
                <a:off x="9850751" y="1941213"/>
                <a:ext cx="241300" cy="1778795"/>
              </a:xfrm>
              <a:custGeom>
                <a:avLst/>
                <a:gdLst>
                  <a:gd name="T0" fmla="*/ 0 w 152"/>
                  <a:gd name="T1" fmla="*/ 0 h 1893"/>
                  <a:gd name="T2" fmla="*/ 2147483647 w 152"/>
                  <a:gd name="T3" fmla="*/ 2147483647 h 1893"/>
                  <a:gd name="T4" fmla="*/ 2147483647 w 152"/>
                  <a:gd name="T5" fmla="*/ 2147483647 h 1893"/>
                  <a:gd name="T6" fmla="*/ 2147483647 w 152"/>
                  <a:gd name="T7" fmla="*/ 2147483647 h 1893"/>
                  <a:gd name="T8" fmla="*/ 2147483647 w 152"/>
                  <a:gd name="T9" fmla="*/ 2147483647 h 1893"/>
                  <a:gd name="T10" fmla="*/ 2147483647 w 152"/>
                  <a:gd name="T11" fmla="*/ 2147483647 h 1893"/>
                  <a:gd name="T12" fmla="*/ 2147483647 w 152"/>
                  <a:gd name="T13" fmla="*/ 2147483647 h 18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"/>
                  <a:gd name="T22" fmla="*/ 0 h 1893"/>
                  <a:gd name="T23" fmla="*/ 152 w 152"/>
                  <a:gd name="T24" fmla="*/ 1893 h 18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" h="1893">
                    <a:moveTo>
                      <a:pt x="0" y="0"/>
                    </a:moveTo>
                    <a:cubicBezTo>
                      <a:pt x="72" y="119"/>
                      <a:pt x="144" y="238"/>
                      <a:pt x="148" y="357"/>
                    </a:cubicBezTo>
                    <a:cubicBezTo>
                      <a:pt x="152" y="476"/>
                      <a:pt x="27" y="585"/>
                      <a:pt x="22" y="713"/>
                    </a:cubicBezTo>
                    <a:cubicBezTo>
                      <a:pt x="17" y="841"/>
                      <a:pt x="122" y="1003"/>
                      <a:pt x="120" y="1125"/>
                    </a:cubicBezTo>
                    <a:cubicBezTo>
                      <a:pt x="118" y="1247"/>
                      <a:pt x="10" y="1349"/>
                      <a:pt x="11" y="1448"/>
                    </a:cubicBezTo>
                    <a:cubicBezTo>
                      <a:pt x="12" y="1547"/>
                      <a:pt x="116" y="1643"/>
                      <a:pt x="126" y="1717"/>
                    </a:cubicBezTo>
                    <a:cubicBezTo>
                      <a:pt x="136" y="1791"/>
                      <a:pt x="81" y="1864"/>
                      <a:pt x="71" y="1893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3352" name="TextBox 41"/>
              <p:cNvSpPr txBox="1">
                <a:spLocks noChangeArrowheads="1"/>
              </p:cNvSpPr>
              <p:nvPr/>
            </p:nvSpPr>
            <p:spPr bwMode="auto">
              <a:xfrm>
                <a:off x="9359031" y="1884065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…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83684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89018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5876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254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01210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255</a:t>
                </a:r>
              </a:p>
            </p:txBody>
          </p:sp>
          <p:sp>
            <p:nvSpPr>
              <p:cNvPr id="13357" name="TextBox 46"/>
              <p:cNvSpPr txBox="1">
                <a:spLocks noChangeArrowheads="1"/>
              </p:cNvSpPr>
              <p:nvPr/>
            </p:nvSpPr>
            <p:spPr bwMode="auto">
              <a:xfrm>
                <a:off x="8216032" y="1197264"/>
                <a:ext cx="218361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schemeClr val="accent1"/>
                    </a:solidFill>
                  </a:rPr>
                  <a:t>Thread Block N-1</a:t>
                </a: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835031" y="1655465"/>
                <a:ext cx="533400" cy="2857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333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835031" y="2341264"/>
                <a:ext cx="2819400" cy="85725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i =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blockIdx.x</a:t>
                </a:r>
                <a:r>
                  <a:rPr lang="en-US" sz="1400" dirty="0">
                    <a:solidFill>
                      <a:schemeClr val="tx1"/>
                    </a:solidFill>
                  </a:rPr>
                  <a:t> *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blockDim.x</a:t>
                </a:r>
                <a:r>
                  <a:rPr lang="en-US" sz="1400" dirty="0">
                    <a:solidFill>
                      <a:schemeClr val="tx1"/>
                    </a:solidFill>
                  </a:rPr>
                  <a:t> +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threadIdx.x</a:t>
                </a:r>
                <a:r>
                  <a:rPr lang="en-US" sz="1400" dirty="0">
                    <a:solidFill>
                      <a:schemeClr val="tx1"/>
                    </a:solidFill>
                  </a:rPr>
                  <a:t>;</a:t>
                </a:r>
              </a:p>
              <a:p>
                <a:pPr algn="ctr">
                  <a:defRPr/>
                </a:pPr>
                <a:r>
                  <a:rPr lang="en-US" sz="1400" dirty="0">
                    <a:solidFill>
                      <a:schemeClr val="tx1"/>
                    </a:solidFill>
                  </a:rPr>
                  <a:t>C[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 = A[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 + B[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1400" dirty="0">
                    <a:solidFill>
                      <a:schemeClr val="tx1"/>
                    </a:solidFill>
                  </a:rPr>
                  <a:t>];</a:t>
                </a:r>
              </a:p>
            </p:txBody>
          </p:sp>
          <p:sp>
            <p:nvSpPr>
              <p:cNvPr id="13360" name="TextBox 22"/>
              <p:cNvSpPr txBox="1">
                <a:spLocks noChangeArrowheads="1"/>
              </p:cNvSpPr>
              <p:nvPr/>
            </p:nvSpPr>
            <p:spPr bwMode="auto">
              <a:xfrm>
                <a:off x="7377831" y="2512716"/>
                <a:ext cx="36420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/>
                  <a:t>…</a:t>
                </a:r>
              </a:p>
            </p:txBody>
          </p:sp>
          <p:sp>
            <p:nvSpPr>
              <p:cNvPr id="13361" name="TextBox 22"/>
              <p:cNvSpPr txBox="1">
                <a:spLocks noChangeArrowheads="1"/>
              </p:cNvSpPr>
              <p:nvPr/>
            </p:nvSpPr>
            <p:spPr bwMode="auto">
              <a:xfrm>
                <a:off x="6082431" y="3312816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…</a:t>
                </a:r>
              </a:p>
            </p:txBody>
          </p:sp>
          <p:sp>
            <p:nvSpPr>
              <p:cNvPr id="13362" name="TextBox 22"/>
              <p:cNvSpPr txBox="1">
                <a:spLocks noChangeArrowheads="1"/>
              </p:cNvSpPr>
              <p:nvPr/>
            </p:nvSpPr>
            <p:spPr bwMode="auto">
              <a:xfrm>
                <a:off x="3034431" y="3312816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…</a:t>
                </a:r>
              </a:p>
            </p:txBody>
          </p:sp>
          <p:sp>
            <p:nvSpPr>
              <p:cNvPr id="13363" name="TextBox 22"/>
              <p:cNvSpPr txBox="1">
                <a:spLocks noChangeArrowheads="1"/>
              </p:cNvSpPr>
              <p:nvPr/>
            </p:nvSpPr>
            <p:spPr bwMode="auto">
              <a:xfrm>
                <a:off x="9359031" y="3312816"/>
                <a:ext cx="4924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/>
                  <a:t>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5679584"/>
      </p:ext>
    </p:extLst>
  </p:cSld>
  <p:clrMapOvr>
    <a:masterClrMapping/>
  </p:clrMapOvr>
  <p:transition advTm="37737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zh-TW" dirty="0">
                <a:solidFill>
                  <a:schemeClr val="accent4"/>
                </a:solidFill>
                <a:ea typeface="PMingLiU" pitchFamily="18" charset="-120"/>
              </a:rPr>
              <a:t>Transparent Scalability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43724" y="2028197"/>
            <a:ext cx="8290560" cy="2234795"/>
          </a:xfrm>
        </p:spPr>
        <p:txBody>
          <a:bodyPr>
            <a:normAutofit/>
          </a:bodyPr>
          <a:lstStyle/>
          <a:p>
            <a:pPr marL="457189" indent="-457189"/>
            <a:r>
              <a:rPr lang="en-US" altLang="zh-TW" sz="2400" dirty="0">
                <a:solidFill>
                  <a:schemeClr val="tx1"/>
                </a:solidFill>
                <a:ea typeface="PMingLiU" pitchFamily="18" charset="-120"/>
              </a:rPr>
              <a:t>Each block can execute in any order relative to others. </a:t>
            </a:r>
          </a:p>
          <a:p>
            <a:pPr marL="457189" indent="-457189"/>
            <a:r>
              <a:rPr lang="en-US" altLang="zh-TW" sz="2400" dirty="0">
                <a:solidFill>
                  <a:schemeClr val="tx1"/>
                </a:solidFill>
                <a:ea typeface="PMingLiU" pitchFamily="18" charset="-120"/>
              </a:rPr>
              <a:t>Hardware is free to assign blocks to any processor at any time</a:t>
            </a:r>
          </a:p>
          <a:p>
            <a:pPr marL="974701" lvl="1" indent="-403215"/>
            <a:r>
              <a:rPr lang="en-US" altLang="zh-TW" sz="2400" dirty="0">
                <a:solidFill>
                  <a:schemeClr val="tx1"/>
                </a:solidFill>
                <a:ea typeface="PMingLiU" pitchFamily="18" charset="-120"/>
              </a:rPr>
              <a:t>A kernel scales to any number of parallel processors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1752602" y="4102181"/>
            <a:ext cx="1857375" cy="2300287"/>
            <a:chOff x="542" y="1600"/>
            <a:chExt cx="1170" cy="1932"/>
          </a:xfrm>
        </p:grpSpPr>
        <p:grpSp>
          <p:nvGrpSpPr>
            <p:cNvPr id="33852" name="Group 5"/>
            <p:cNvGrpSpPr>
              <a:grpSpLocks/>
            </p:cNvGrpSpPr>
            <p:nvPr/>
          </p:nvGrpSpPr>
          <p:grpSpPr bwMode="auto">
            <a:xfrm>
              <a:off x="660" y="1600"/>
              <a:ext cx="1052" cy="468"/>
              <a:chOff x="660" y="1688"/>
              <a:chExt cx="1052" cy="468"/>
            </a:xfrm>
          </p:grpSpPr>
          <p:sp>
            <p:nvSpPr>
              <p:cNvPr id="33887" name="Text Box 6"/>
              <p:cNvSpPr txBox="1">
                <a:spLocks noChangeArrowheads="1"/>
              </p:cNvSpPr>
              <p:nvPr/>
            </p:nvSpPr>
            <p:spPr bwMode="auto">
              <a:xfrm>
                <a:off x="660" y="1688"/>
                <a:ext cx="1052" cy="46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rPr>
                  <a:t>Device</a:t>
                </a:r>
              </a:p>
            </p:txBody>
          </p:sp>
          <p:sp>
            <p:nvSpPr>
              <p:cNvPr id="33888" name="Text Box 7"/>
              <p:cNvSpPr txBox="1">
                <a:spLocks noChangeArrowheads="1"/>
              </p:cNvSpPr>
              <p:nvPr/>
            </p:nvSpPr>
            <p:spPr bwMode="auto">
              <a:xfrm>
                <a:off x="727" y="190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89" name="Text Box 8"/>
              <p:cNvSpPr txBox="1">
                <a:spLocks noChangeArrowheads="1"/>
              </p:cNvSpPr>
              <p:nvPr/>
            </p:nvSpPr>
            <p:spPr bwMode="auto">
              <a:xfrm>
                <a:off x="1212" y="1901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</p:grpSp>
        <p:grpSp>
          <p:nvGrpSpPr>
            <p:cNvPr id="33853" name="Group 9"/>
            <p:cNvGrpSpPr>
              <a:grpSpLocks/>
            </p:cNvGrpSpPr>
            <p:nvPr/>
          </p:nvGrpSpPr>
          <p:grpSpPr bwMode="auto">
            <a:xfrm>
              <a:off x="542" y="2241"/>
              <a:ext cx="1162" cy="1291"/>
              <a:chOff x="542" y="2321"/>
              <a:chExt cx="1162" cy="1291"/>
            </a:xfrm>
          </p:grpSpPr>
          <p:sp>
            <p:nvSpPr>
              <p:cNvPr id="33854" name="Line 10"/>
              <p:cNvSpPr>
                <a:spLocks noChangeShapeType="1"/>
              </p:cNvSpPr>
              <p:nvPr/>
            </p:nvSpPr>
            <p:spPr bwMode="auto">
              <a:xfrm>
                <a:off x="542" y="2321"/>
                <a:ext cx="1" cy="128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33855" name="Group 11"/>
              <p:cNvGrpSpPr>
                <a:grpSpLocks/>
              </p:cNvGrpSpPr>
              <p:nvPr/>
            </p:nvGrpSpPr>
            <p:grpSpPr bwMode="auto">
              <a:xfrm>
                <a:off x="683" y="2321"/>
                <a:ext cx="1021" cy="291"/>
                <a:chOff x="1843" y="2745"/>
                <a:chExt cx="1021" cy="291"/>
              </a:xfrm>
            </p:grpSpPr>
            <p:sp>
              <p:nvSpPr>
                <p:cNvPr id="3388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eaLnBrk="1" hangingPunct="1"/>
                  <a:endParaRPr lang="zh-TW" altLang="en-US" sz="1200" b="1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endParaRPr>
                </a:p>
              </p:txBody>
            </p:sp>
            <p:grpSp>
              <p:nvGrpSpPr>
                <p:cNvPr id="33881" name="Group 13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85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86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0</a:t>
                    </a:r>
                  </a:p>
                </p:txBody>
              </p:sp>
            </p:grpSp>
            <p:grpSp>
              <p:nvGrpSpPr>
                <p:cNvPr id="33882" name="Group 16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83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8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1</a:t>
                    </a:r>
                  </a:p>
                </p:txBody>
              </p:sp>
            </p:grpSp>
          </p:grpSp>
          <p:grpSp>
            <p:nvGrpSpPr>
              <p:cNvPr id="33856" name="Group 19"/>
              <p:cNvGrpSpPr>
                <a:grpSpLocks/>
              </p:cNvGrpSpPr>
              <p:nvPr/>
            </p:nvGrpSpPr>
            <p:grpSpPr bwMode="auto">
              <a:xfrm>
                <a:off x="683" y="2654"/>
                <a:ext cx="1021" cy="291"/>
                <a:chOff x="1843" y="2745"/>
                <a:chExt cx="1021" cy="291"/>
              </a:xfrm>
            </p:grpSpPr>
            <p:sp>
              <p:nvSpPr>
                <p:cNvPr id="3387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eaLnBrk="1" hangingPunct="1"/>
                  <a:endParaRPr lang="zh-TW" altLang="en-US" sz="1200" b="1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endParaRPr>
                </a:p>
              </p:txBody>
            </p:sp>
            <p:grpSp>
              <p:nvGrpSpPr>
                <p:cNvPr id="33874" name="Group 21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78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7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2</a:t>
                    </a:r>
                  </a:p>
                </p:txBody>
              </p:sp>
            </p:grpSp>
            <p:grpSp>
              <p:nvGrpSpPr>
                <p:cNvPr id="33875" name="Group 24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76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77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3</a:t>
                    </a:r>
                  </a:p>
                </p:txBody>
              </p:sp>
            </p:grpSp>
          </p:grpSp>
          <p:grpSp>
            <p:nvGrpSpPr>
              <p:cNvPr id="33857" name="Group 27"/>
              <p:cNvGrpSpPr>
                <a:grpSpLocks/>
              </p:cNvGrpSpPr>
              <p:nvPr/>
            </p:nvGrpSpPr>
            <p:grpSpPr bwMode="auto">
              <a:xfrm>
                <a:off x="683" y="2987"/>
                <a:ext cx="1021" cy="291"/>
                <a:chOff x="1843" y="2745"/>
                <a:chExt cx="1021" cy="291"/>
              </a:xfrm>
            </p:grpSpPr>
            <p:sp>
              <p:nvSpPr>
                <p:cNvPr id="3386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eaLnBrk="1" hangingPunct="1"/>
                  <a:endParaRPr lang="zh-TW" altLang="en-US" sz="1200" b="1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endParaRPr>
                </a:p>
              </p:txBody>
            </p:sp>
            <p:grpSp>
              <p:nvGrpSpPr>
                <p:cNvPr id="33867" name="Group 29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7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7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4</a:t>
                    </a:r>
                  </a:p>
                </p:txBody>
              </p:sp>
            </p:grpSp>
            <p:grpSp>
              <p:nvGrpSpPr>
                <p:cNvPr id="33868" name="Group 32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6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7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5</a:t>
                    </a:r>
                  </a:p>
                </p:txBody>
              </p:sp>
            </p:grpSp>
          </p:grpSp>
          <p:grpSp>
            <p:nvGrpSpPr>
              <p:cNvPr id="33858" name="Group 35"/>
              <p:cNvGrpSpPr>
                <a:grpSpLocks/>
              </p:cNvGrpSpPr>
              <p:nvPr/>
            </p:nvGrpSpPr>
            <p:grpSpPr bwMode="auto">
              <a:xfrm>
                <a:off x="683" y="3321"/>
                <a:ext cx="1021" cy="291"/>
                <a:chOff x="1843" y="2745"/>
                <a:chExt cx="1021" cy="291"/>
              </a:xfrm>
            </p:grpSpPr>
            <p:sp>
              <p:nvSpPr>
                <p:cNvPr id="33859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843" y="2745"/>
                  <a:ext cx="1021" cy="291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eaLnBrk="1" hangingPunct="1"/>
                  <a:endParaRPr lang="zh-TW" altLang="en-US" sz="1200" b="1">
                    <a:solidFill>
                      <a:schemeClr val="bg1"/>
                    </a:solidFill>
                    <a:latin typeface="Arial" pitchFamily="34" charset="0"/>
                    <a:ea typeface="PMingLiU" pitchFamily="18" charset="-120"/>
                  </a:endParaRPr>
                </a:p>
              </p:txBody>
            </p:sp>
            <p:grpSp>
              <p:nvGrpSpPr>
                <p:cNvPr id="33860" name="Group 37"/>
                <p:cNvGrpSpPr>
                  <a:grpSpLocks/>
                </p:cNvGrpSpPr>
                <p:nvPr/>
              </p:nvGrpSpPr>
              <p:grpSpPr bwMode="auto">
                <a:xfrm>
                  <a:off x="1879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6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6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6</a:t>
                    </a:r>
                  </a:p>
                </p:txBody>
              </p:sp>
            </p:grpSp>
            <p:grpSp>
              <p:nvGrpSpPr>
                <p:cNvPr id="33861" name="Group 40"/>
                <p:cNvGrpSpPr>
                  <a:grpSpLocks/>
                </p:cNvGrpSpPr>
                <p:nvPr/>
              </p:nvGrpSpPr>
              <p:grpSpPr bwMode="auto">
                <a:xfrm>
                  <a:off x="2364" y="2781"/>
                  <a:ext cx="461" cy="230"/>
                  <a:chOff x="3775" y="2037"/>
                  <a:chExt cx="461" cy="230"/>
                </a:xfrm>
              </p:grpSpPr>
              <p:sp>
                <p:nvSpPr>
                  <p:cNvPr id="33862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75" y="2037"/>
                    <a:ext cx="461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endParaRPr lang="zh-TW" altLang="en-US" sz="1800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endParaRPr>
                  </a:p>
                </p:txBody>
              </p:sp>
              <p:sp>
                <p:nvSpPr>
                  <p:cNvPr id="33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4" y="2066"/>
                    <a:ext cx="403" cy="173"/>
                  </a:xfrm>
                  <a:prstGeom prst="rect">
                    <a:avLst/>
                  </a:prstGeom>
                  <a:solidFill>
                    <a:srgbClr val="FF99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Palatino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zh-TW" sz="1200" b="1">
                        <a:solidFill>
                          <a:srgbClr val="003300"/>
                        </a:solidFill>
                        <a:latin typeface="Arial" pitchFamily="34" charset="0"/>
                        <a:ea typeface="PMingLiU" pitchFamily="18" charset="-120"/>
                      </a:rPr>
                      <a:t>Block 7</a:t>
                    </a:r>
                  </a:p>
                </p:txBody>
              </p:sp>
            </p:grpSp>
          </p:grpSp>
        </p:grpSp>
      </p:grpSp>
      <p:grpSp>
        <p:nvGrpSpPr>
          <p:cNvPr id="33797" name="Group 43"/>
          <p:cNvGrpSpPr>
            <a:grpSpLocks/>
          </p:cNvGrpSpPr>
          <p:nvPr/>
        </p:nvGrpSpPr>
        <p:grpSpPr bwMode="auto">
          <a:xfrm>
            <a:off x="4627563" y="4253389"/>
            <a:ext cx="1471612" cy="1423393"/>
            <a:chOff x="2233" y="1609"/>
            <a:chExt cx="927" cy="1059"/>
          </a:xfrm>
        </p:grpSpPr>
        <p:sp>
          <p:nvSpPr>
            <p:cNvPr id="33838" name="Text Box 44"/>
            <p:cNvSpPr txBox="1">
              <a:spLocks noChangeArrowheads="1"/>
            </p:cNvSpPr>
            <p:nvPr/>
          </p:nvSpPr>
          <p:spPr bwMode="auto">
            <a:xfrm>
              <a:off x="2233" y="1609"/>
              <a:ext cx="927" cy="1059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altLang="zh-TW" sz="1200" b="1" dirty="0">
                  <a:solidFill>
                    <a:schemeClr val="bg1"/>
                  </a:solidFill>
                  <a:latin typeface="Arial" pitchFamily="34" charset="0"/>
                  <a:ea typeface="PMingLiU" pitchFamily="18" charset="-120"/>
                </a:rPr>
                <a:t>Thread grid</a:t>
              </a:r>
            </a:p>
          </p:txBody>
        </p:sp>
        <p:grpSp>
          <p:nvGrpSpPr>
            <p:cNvPr id="33839" name="Group 45"/>
            <p:cNvGrpSpPr>
              <a:grpSpLocks/>
            </p:cNvGrpSpPr>
            <p:nvPr/>
          </p:nvGrpSpPr>
          <p:grpSpPr bwMode="auto">
            <a:xfrm>
              <a:off x="2279" y="1809"/>
              <a:ext cx="835" cy="805"/>
              <a:chOff x="2353" y="1809"/>
              <a:chExt cx="835" cy="805"/>
            </a:xfrm>
          </p:grpSpPr>
          <p:grpSp>
            <p:nvGrpSpPr>
              <p:cNvPr id="33840" name="Group 46"/>
              <p:cNvGrpSpPr>
                <a:grpSpLocks/>
              </p:cNvGrpSpPr>
              <p:nvPr/>
            </p:nvGrpSpPr>
            <p:grpSpPr bwMode="auto">
              <a:xfrm>
                <a:off x="2353" y="1809"/>
                <a:ext cx="835" cy="173"/>
                <a:chOff x="2257" y="1809"/>
                <a:chExt cx="835" cy="173"/>
              </a:xfrm>
            </p:grpSpPr>
            <p:sp>
              <p:nvSpPr>
                <p:cNvPr id="3385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0</a:t>
                  </a:r>
                </a:p>
              </p:txBody>
            </p:sp>
            <p:sp>
              <p:nvSpPr>
                <p:cNvPr id="33851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1</a:t>
                  </a:r>
                </a:p>
              </p:txBody>
            </p:sp>
          </p:grpSp>
          <p:grpSp>
            <p:nvGrpSpPr>
              <p:cNvPr id="33841" name="Group 49"/>
              <p:cNvGrpSpPr>
                <a:grpSpLocks/>
              </p:cNvGrpSpPr>
              <p:nvPr/>
            </p:nvGrpSpPr>
            <p:grpSpPr bwMode="auto">
              <a:xfrm>
                <a:off x="2353" y="2019"/>
                <a:ext cx="835" cy="173"/>
                <a:chOff x="2257" y="1809"/>
                <a:chExt cx="835" cy="173"/>
              </a:xfrm>
            </p:grpSpPr>
            <p:sp>
              <p:nvSpPr>
                <p:cNvPr id="33848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2</a:t>
                  </a:r>
                </a:p>
              </p:txBody>
            </p:sp>
            <p:sp>
              <p:nvSpPr>
                <p:cNvPr id="3384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3</a:t>
                  </a:r>
                </a:p>
              </p:txBody>
            </p:sp>
          </p:grpSp>
          <p:grpSp>
            <p:nvGrpSpPr>
              <p:cNvPr id="33842" name="Group 52"/>
              <p:cNvGrpSpPr>
                <a:grpSpLocks/>
              </p:cNvGrpSpPr>
              <p:nvPr/>
            </p:nvGrpSpPr>
            <p:grpSpPr bwMode="auto">
              <a:xfrm>
                <a:off x="2353" y="2230"/>
                <a:ext cx="835" cy="173"/>
                <a:chOff x="2257" y="1809"/>
                <a:chExt cx="835" cy="173"/>
              </a:xfrm>
            </p:grpSpPr>
            <p:sp>
              <p:nvSpPr>
                <p:cNvPr id="3384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4</a:t>
                  </a:r>
                </a:p>
              </p:txBody>
            </p:sp>
            <p:sp>
              <p:nvSpPr>
                <p:cNvPr id="33847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5</a:t>
                  </a:r>
                </a:p>
              </p:txBody>
            </p:sp>
          </p:grpSp>
          <p:grpSp>
            <p:nvGrpSpPr>
              <p:cNvPr id="33843" name="Group 55"/>
              <p:cNvGrpSpPr>
                <a:grpSpLocks/>
              </p:cNvGrpSpPr>
              <p:nvPr/>
            </p:nvGrpSpPr>
            <p:grpSpPr bwMode="auto">
              <a:xfrm>
                <a:off x="2353" y="2441"/>
                <a:ext cx="835" cy="173"/>
                <a:chOff x="2257" y="1809"/>
                <a:chExt cx="835" cy="173"/>
              </a:xfrm>
            </p:grpSpPr>
            <p:sp>
              <p:nvSpPr>
                <p:cNvPr id="3384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257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6</a:t>
                  </a:r>
                </a:p>
              </p:txBody>
            </p:sp>
            <p:sp>
              <p:nvSpPr>
                <p:cNvPr id="3384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689" y="1809"/>
                  <a:ext cx="403" cy="173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Palatino" pitchFamily="18" charset="0"/>
                    </a:defRPr>
                  </a:lvl9pPr>
                </a:lstStyle>
                <a:p>
                  <a:pPr algn="ctr" eaLnBrk="1" hangingPunct="1"/>
                  <a:r>
                    <a:rPr lang="en-US" altLang="zh-TW" sz="1200" b="1">
                      <a:solidFill>
                        <a:srgbClr val="003300"/>
                      </a:solidFill>
                      <a:latin typeface="Arial" pitchFamily="34" charset="0"/>
                      <a:ea typeface="PMingLiU" pitchFamily="18" charset="-120"/>
                    </a:rPr>
                    <a:t>Block 7</a:t>
                  </a:r>
                </a:p>
              </p:txBody>
            </p:sp>
          </p:grpSp>
        </p:grpSp>
      </p:grpSp>
      <p:grpSp>
        <p:nvGrpSpPr>
          <p:cNvPr id="33798" name="Group 59"/>
          <p:cNvGrpSpPr>
            <a:grpSpLocks/>
          </p:cNvGrpSpPr>
          <p:nvPr/>
        </p:nvGrpSpPr>
        <p:grpSpPr bwMode="auto">
          <a:xfrm>
            <a:off x="7129460" y="3957321"/>
            <a:ext cx="3144837" cy="644327"/>
            <a:chOff x="3643" y="1817"/>
            <a:chExt cx="1981" cy="419"/>
          </a:xfrm>
        </p:grpSpPr>
        <p:sp>
          <p:nvSpPr>
            <p:cNvPr id="33833" name="Text Box 60"/>
            <p:cNvSpPr txBox="1">
              <a:spLocks noChangeArrowheads="1"/>
            </p:cNvSpPr>
            <p:nvPr/>
          </p:nvSpPr>
          <p:spPr bwMode="auto">
            <a:xfrm>
              <a:off x="3643" y="1817"/>
              <a:ext cx="1981" cy="419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chemeClr val="bg1"/>
                  </a:solidFill>
                  <a:latin typeface="Arial" pitchFamily="34" charset="0"/>
                  <a:ea typeface="PMingLiU" pitchFamily="18" charset="-120"/>
                </a:rPr>
                <a:t>Device</a:t>
              </a:r>
            </a:p>
          </p:txBody>
        </p:sp>
        <p:sp>
          <p:nvSpPr>
            <p:cNvPr id="33834" name="Text Box 61"/>
            <p:cNvSpPr txBox="1">
              <a:spLocks noChangeArrowheads="1"/>
            </p:cNvSpPr>
            <p:nvPr/>
          </p:nvSpPr>
          <p:spPr bwMode="auto">
            <a:xfrm>
              <a:off x="3679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algn="ctr" eaLnBrk="1" hangingPunct="1"/>
              <a:endParaRPr lang="zh-TW" altLang="en-US" sz="1800">
                <a:solidFill>
                  <a:srgbClr val="003300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33835" name="Text Box 62"/>
            <p:cNvSpPr txBox="1">
              <a:spLocks noChangeArrowheads="1"/>
            </p:cNvSpPr>
            <p:nvPr/>
          </p:nvSpPr>
          <p:spPr bwMode="auto">
            <a:xfrm>
              <a:off x="4164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algn="ctr" eaLnBrk="1" hangingPunct="1"/>
              <a:endParaRPr lang="zh-TW" altLang="en-US" sz="1800">
                <a:solidFill>
                  <a:srgbClr val="003300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33836" name="Text Box 63"/>
            <p:cNvSpPr txBox="1">
              <a:spLocks noChangeArrowheads="1"/>
            </p:cNvSpPr>
            <p:nvPr/>
          </p:nvSpPr>
          <p:spPr bwMode="auto">
            <a:xfrm>
              <a:off x="4649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algn="ctr" eaLnBrk="1" hangingPunct="1"/>
              <a:endParaRPr lang="zh-TW" altLang="en-US" sz="1800">
                <a:solidFill>
                  <a:srgbClr val="003300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sp>
          <p:nvSpPr>
            <p:cNvPr id="33837" name="Text Box 64"/>
            <p:cNvSpPr txBox="1">
              <a:spLocks noChangeArrowheads="1"/>
            </p:cNvSpPr>
            <p:nvPr/>
          </p:nvSpPr>
          <p:spPr bwMode="auto">
            <a:xfrm>
              <a:off x="5135" y="1981"/>
              <a:ext cx="461" cy="23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algn="ctr" eaLnBrk="1" hangingPunct="1"/>
              <a:endParaRPr lang="zh-TW" altLang="en-US" sz="1800">
                <a:solidFill>
                  <a:srgbClr val="003300"/>
                </a:solidFill>
                <a:latin typeface="Arial" pitchFamily="34" charset="0"/>
                <a:ea typeface="PMingLiU" pitchFamily="18" charset="-120"/>
              </a:endParaRPr>
            </a:p>
          </p:txBody>
        </p:sp>
      </p:grpSp>
      <p:grpSp>
        <p:nvGrpSpPr>
          <p:cNvPr id="33799" name="Group 65"/>
          <p:cNvGrpSpPr>
            <a:grpSpLocks/>
          </p:cNvGrpSpPr>
          <p:nvPr/>
        </p:nvGrpSpPr>
        <p:grpSpPr bwMode="auto">
          <a:xfrm>
            <a:off x="7129460" y="4807625"/>
            <a:ext cx="3144837" cy="346472"/>
            <a:chOff x="3659" y="2649"/>
            <a:chExt cx="1981" cy="291"/>
          </a:xfrm>
        </p:grpSpPr>
        <p:sp>
          <p:nvSpPr>
            <p:cNvPr id="33820" name="Text Box 66"/>
            <p:cNvSpPr txBox="1">
              <a:spLocks noChangeArrowheads="1"/>
            </p:cNvSpPr>
            <p:nvPr/>
          </p:nvSpPr>
          <p:spPr bwMode="auto">
            <a:xfrm>
              <a:off x="3659" y="2649"/>
              <a:ext cx="1981" cy="29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endParaRPr lang="zh-TW" altLang="en-US" sz="1200" b="1">
                <a:solidFill>
                  <a:schemeClr val="bg1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grpSp>
          <p:nvGrpSpPr>
            <p:cNvPr id="33821" name="Group 67"/>
            <p:cNvGrpSpPr>
              <a:grpSpLocks/>
            </p:cNvGrpSpPr>
            <p:nvPr/>
          </p:nvGrpSpPr>
          <p:grpSpPr bwMode="auto">
            <a:xfrm>
              <a:off x="3695" y="2685"/>
              <a:ext cx="461" cy="230"/>
              <a:chOff x="3775" y="2037"/>
              <a:chExt cx="461" cy="230"/>
            </a:xfrm>
          </p:grpSpPr>
          <p:sp>
            <p:nvSpPr>
              <p:cNvPr id="33831" name="Text Box 68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32" name="Text Box 69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0</a:t>
                </a:r>
              </a:p>
            </p:txBody>
          </p:sp>
        </p:grpSp>
        <p:grpSp>
          <p:nvGrpSpPr>
            <p:cNvPr id="33822" name="Group 70"/>
            <p:cNvGrpSpPr>
              <a:grpSpLocks/>
            </p:cNvGrpSpPr>
            <p:nvPr/>
          </p:nvGrpSpPr>
          <p:grpSpPr bwMode="auto">
            <a:xfrm>
              <a:off x="4180" y="2685"/>
              <a:ext cx="461" cy="230"/>
              <a:chOff x="3775" y="2037"/>
              <a:chExt cx="461" cy="230"/>
            </a:xfrm>
          </p:grpSpPr>
          <p:sp>
            <p:nvSpPr>
              <p:cNvPr id="33829" name="Text Box 71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30" name="Text Box 72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1</a:t>
                </a:r>
              </a:p>
            </p:txBody>
          </p:sp>
        </p:grpSp>
        <p:grpSp>
          <p:nvGrpSpPr>
            <p:cNvPr id="33823" name="Group 73"/>
            <p:cNvGrpSpPr>
              <a:grpSpLocks/>
            </p:cNvGrpSpPr>
            <p:nvPr/>
          </p:nvGrpSpPr>
          <p:grpSpPr bwMode="auto">
            <a:xfrm>
              <a:off x="4665" y="2685"/>
              <a:ext cx="461" cy="230"/>
              <a:chOff x="3775" y="2037"/>
              <a:chExt cx="461" cy="230"/>
            </a:xfrm>
          </p:grpSpPr>
          <p:sp>
            <p:nvSpPr>
              <p:cNvPr id="33827" name="Text Box 74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28" name="Text Box 75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2</a:t>
                </a:r>
              </a:p>
            </p:txBody>
          </p:sp>
        </p:grpSp>
        <p:grpSp>
          <p:nvGrpSpPr>
            <p:cNvPr id="33824" name="Group 76"/>
            <p:cNvGrpSpPr>
              <a:grpSpLocks/>
            </p:cNvGrpSpPr>
            <p:nvPr/>
          </p:nvGrpSpPr>
          <p:grpSpPr bwMode="auto">
            <a:xfrm>
              <a:off x="5151" y="2685"/>
              <a:ext cx="461" cy="230"/>
              <a:chOff x="3775" y="2037"/>
              <a:chExt cx="461" cy="230"/>
            </a:xfrm>
          </p:grpSpPr>
          <p:sp>
            <p:nvSpPr>
              <p:cNvPr id="33825" name="Text Box 77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26" name="Text Box 78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3</a:t>
                </a:r>
              </a:p>
            </p:txBody>
          </p:sp>
        </p:grpSp>
      </p:grpSp>
      <p:grpSp>
        <p:nvGrpSpPr>
          <p:cNvPr id="33800" name="Group 79"/>
          <p:cNvGrpSpPr>
            <a:grpSpLocks/>
          </p:cNvGrpSpPr>
          <p:nvPr/>
        </p:nvGrpSpPr>
        <p:grpSpPr bwMode="auto">
          <a:xfrm>
            <a:off x="7129460" y="5198151"/>
            <a:ext cx="3144837" cy="346472"/>
            <a:chOff x="3603" y="3225"/>
            <a:chExt cx="1981" cy="291"/>
          </a:xfrm>
        </p:grpSpPr>
        <p:sp>
          <p:nvSpPr>
            <p:cNvPr id="33807" name="Text Box 80"/>
            <p:cNvSpPr txBox="1">
              <a:spLocks noChangeArrowheads="1"/>
            </p:cNvSpPr>
            <p:nvPr/>
          </p:nvSpPr>
          <p:spPr bwMode="auto">
            <a:xfrm>
              <a:off x="3603" y="3225"/>
              <a:ext cx="1981" cy="29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eaLnBrk="1" hangingPunct="1"/>
              <a:endParaRPr lang="zh-TW" altLang="en-US" sz="1200" b="1">
                <a:solidFill>
                  <a:schemeClr val="bg1"/>
                </a:solidFill>
                <a:latin typeface="Arial" pitchFamily="34" charset="0"/>
                <a:ea typeface="PMingLiU" pitchFamily="18" charset="-120"/>
              </a:endParaRPr>
            </a:p>
          </p:txBody>
        </p:sp>
        <p:grpSp>
          <p:nvGrpSpPr>
            <p:cNvPr id="33808" name="Group 81"/>
            <p:cNvGrpSpPr>
              <a:grpSpLocks/>
            </p:cNvGrpSpPr>
            <p:nvPr/>
          </p:nvGrpSpPr>
          <p:grpSpPr bwMode="auto">
            <a:xfrm>
              <a:off x="3639" y="3261"/>
              <a:ext cx="461" cy="230"/>
              <a:chOff x="3775" y="2037"/>
              <a:chExt cx="461" cy="230"/>
            </a:xfrm>
          </p:grpSpPr>
          <p:sp>
            <p:nvSpPr>
              <p:cNvPr id="33818" name="Text Box 82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19" name="Text Box 83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4</a:t>
                </a:r>
              </a:p>
            </p:txBody>
          </p:sp>
        </p:grpSp>
        <p:grpSp>
          <p:nvGrpSpPr>
            <p:cNvPr id="33809" name="Group 84"/>
            <p:cNvGrpSpPr>
              <a:grpSpLocks/>
            </p:cNvGrpSpPr>
            <p:nvPr/>
          </p:nvGrpSpPr>
          <p:grpSpPr bwMode="auto">
            <a:xfrm>
              <a:off x="4124" y="3261"/>
              <a:ext cx="461" cy="230"/>
              <a:chOff x="3775" y="2037"/>
              <a:chExt cx="461" cy="230"/>
            </a:xfrm>
          </p:grpSpPr>
          <p:sp>
            <p:nvSpPr>
              <p:cNvPr id="33816" name="Text Box 85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17" name="Text Box 86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5</a:t>
                </a:r>
              </a:p>
            </p:txBody>
          </p:sp>
        </p:grpSp>
        <p:grpSp>
          <p:nvGrpSpPr>
            <p:cNvPr id="33810" name="Group 87"/>
            <p:cNvGrpSpPr>
              <a:grpSpLocks/>
            </p:cNvGrpSpPr>
            <p:nvPr/>
          </p:nvGrpSpPr>
          <p:grpSpPr bwMode="auto">
            <a:xfrm>
              <a:off x="4609" y="3261"/>
              <a:ext cx="461" cy="230"/>
              <a:chOff x="3775" y="2037"/>
              <a:chExt cx="461" cy="230"/>
            </a:xfrm>
          </p:grpSpPr>
          <p:sp>
            <p:nvSpPr>
              <p:cNvPr id="33814" name="Text Box 88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15" name="Text Box 89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6</a:t>
                </a:r>
              </a:p>
            </p:txBody>
          </p:sp>
        </p:grpSp>
        <p:grpSp>
          <p:nvGrpSpPr>
            <p:cNvPr id="33811" name="Group 90"/>
            <p:cNvGrpSpPr>
              <a:grpSpLocks/>
            </p:cNvGrpSpPr>
            <p:nvPr/>
          </p:nvGrpSpPr>
          <p:grpSpPr bwMode="auto">
            <a:xfrm>
              <a:off x="5095" y="3261"/>
              <a:ext cx="461" cy="230"/>
              <a:chOff x="3775" y="2037"/>
              <a:chExt cx="461" cy="230"/>
            </a:xfrm>
          </p:grpSpPr>
          <p:sp>
            <p:nvSpPr>
              <p:cNvPr id="33812" name="Text Box 91"/>
              <p:cNvSpPr txBox="1">
                <a:spLocks noChangeArrowheads="1"/>
              </p:cNvSpPr>
              <p:nvPr/>
            </p:nvSpPr>
            <p:spPr bwMode="auto">
              <a:xfrm>
                <a:off x="3775" y="2037"/>
                <a:ext cx="461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endParaRPr lang="zh-TW" altLang="en-US" sz="1800">
                  <a:solidFill>
                    <a:srgbClr val="003300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33813" name="Text Box 92"/>
              <p:cNvSpPr txBox="1">
                <a:spLocks noChangeArrowheads="1"/>
              </p:cNvSpPr>
              <p:nvPr/>
            </p:nvSpPr>
            <p:spPr bwMode="auto">
              <a:xfrm>
                <a:off x="3804" y="2066"/>
                <a:ext cx="403" cy="173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/>
                <a:r>
                  <a:rPr lang="en-US" altLang="zh-TW" sz="1200" b="1">
                    <a:solidFill>
                      <a:srgbClr val="003300"/>
                    </a:solidFill>
                    <a:latin typeface="Arial" pitchFamily="34" charset="0"/>
                    <a:ea typeface="PMingLiU" pitchFamily="18" charset="-120"/>
                  </a:rPr>
                  <a:t>Block 7</a:t>
                </a:r>
              </a:p>
            </p:txBody>
          </p:sp>
        </p:grpSp>
      </p:grpSp>
      <p:sp>
        <p:nvSpPr>
          <p:cNvPr id="33801" name="Line 93"/>
          <p:cNvSpPr>
            <a:spLocks noChangeShapeType="1"/>
          </p:cNvSpPr>
          <p:nvPr/>
        </p:nvSpPr>
        <p:spPr bwMode="auto">
          <a:xfrm>
            <a:off x="10464161" y="4813579"/>
            <a:ext cx="0" cy="7369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3802" name="Line 94"/>
          <p:cNvSpPr>
            <a:spLocks noChangeShapeType="1"/>
          </p:cNvSpPr>
          <p:nvPr/>
        </p:nvSpPr>
        <p:spPr bwMode="auto">
          <a:xfrm flipH="1">
            <a:off x="3711575" y="4747499"/>
            <a:ext cx="825500" cy="342900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803" name="Line 95"/>
          <p:cNvSpPr>
            <a:spLocks noChangeShapeType="1"/>
          </p:cNvSpPr>
          <p:nvPr/>
        </p:nvSpPr>
        <p:spPr bwMode="auto">
          <a:xfrm flipV="1">
            <a:off x="6203947" y="4796910"/>
            <a:ext cx="828675" cy="10716"/>
          </a:xfrm>
          <a:prstGeom prst="line">
            <a:avLst/>
          </a:prstGeom>
          <a:noFill/>
          <a:ln w="6350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805" name="Text Box 97"/>
          <p:cNvSpPr txBox="1">
            <a:spLocks noChangeArrowheads="1"/>
          </p:cNvSpPr>
          <p:nvPr/>
        </p:nvSpPr>
        <p:spPr bwMode="auto">
          <a:xfrm>
            <a:off x="866668" y="5313790"/>
            <a:ext cx="795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PMingLiU" pitchFamily="18" charset="-120"/>
              </a:rPr>
              <a:t>time</a:t>
            </a:r>
          </a:p>
        </p:txBody>
      </p:sp>
      <p:sp>
        <p:nvSpPr>
          <p:cNvPr id="97" name="Text Box 97">
            <a:extLst>
              <a:ext uri="{FF2B5EF4-FFF2-40B4-BE49-F238E27FC236}">
                <a16:creationId xmlns:a16="http://schemas.microsoft.com/office/drawing/2014/main" id="{F8CDA544-423F-4C2D-AED2-C394C322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6057" y="4973303"/>
            <a:ext cx="795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 eaLnBrk="1" hangingPunct="1"/>
            <a:r>
              <a:rPr lang="en-US" altLang="zh-TW" dirty="0">
                <a:ea typeface="PMingLiU" pitchFamily="18" charset="-12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270247299"/>
      </p:ext>
    </p:extLst>
  </p:cSld>
  <p:clrMapOvr>
    <a:masterClrMapping/>
  </p:clrMapOvr>
  <p:transition advTm="80545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27801" y="2836109"/>
            <a:ext cx="4260449" cy="364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213600" y="4618862"/>
            <a:ext cx="1548075" cy="9403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553722" y="1544321"/>
            <a:ext cx="11084560" cy="640816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>
                <a:solidFill>
                  <a:schemeClr val="accent4"/>
                </a:solidFill>
              </a:rPr>
              <a:t>blockIdx</a:t>
            </a:r>
            <a:r>
              <a:rPr lang="en-US" dirty="0">
                <a:solidFill>
                  <a:schemeClr val="accent4"/>
                </a:solidFill>
              </a:rPr>
              <a:t> and </a:t>
            </a:r>
            <a:r>
              <a:rPr lang="en-US" dirty="0" err="1">
                <a:solidFill>
                  <a:schemeClr val="accent4"/>
                </a:solidFill>
              </a:rPr>
              <a:t>threadIdx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4341" name="Rectangle 4"/>
          <p:cNvSpPr>
            <a:spLocks noGrp="1" noChangeArrowheads="1"/>
          </p:cNvSpPr>
          <p:nvPr>
            <p:ph idx="1"/>
          </p:nvPr>
        </p:nvSpPr>
        <p:spPr>
          <a:xfrm>
            <a:off x="568672" y="1963423"/>
            <a:ext cx="5889054" cy="4368798"/>
          </a:xfrm>
        </p:spPr>
        <p:txBody>
          <a:bodyPr>
            <a:normAutofit/>
          </a:bodyPr>
          <a:lstStyle/>
          <a:p>
            <a:pPr marL="457189" indent="-457189"/>
            <a:endParaRPr lang="en-US" dirty="0"/>
          </a:p>
          <a:p>
            <a:pPr marL="457189" indent="-457189">
              <a:buFont typeface="Times New Roman" pitchFamily="18" charset="0"/>
              <a:buChar char="•"/>
            </a:pPr>
            <a:r>
              <a:rPr lang="en-US" sz="2400" dirty="0"/>
              <a:t>Each thread uses indices to decide what data to work on</a:t>
            </a:r>
          </a:p>
          <a:p>
            <a:pPr marL="974701" lvl="1" indent="-403215">
              <a:buFont typeface="Times New Roman" pitchFamily="18" charset="0"/>
              <a:buChar char="–"/>
            </a:pPr>
            <a:r>
              <a:rPr lang="en-US" sz="2000" dirty="0" err="1"/>
              <a:t>blockIdx</a:t>
            </a:r>
            <a:r>
              <a:rPr lang="en-US" sz="2000" dirty="0"/>
              <a:t>: 1D, 2D, or 3D </a:t>
            </a:r>
          </a:p>
          <a:p>
            <a:pPr marL="974701" lvl="1" indent="-403215">
              <a:buFont typeface="Times New Roman" pitchFamily="18" charset="0"/>
              <a:buChar char="–"/>
            </a:pPr>
            <a:r>
              <a:rPr lang="en-US" sz="2000" dirty="0" err="1"/>
              <a:t>threadIdx</a:t>
            </a:r>
            <a:r>
              <a:rPr lang="en-US" sz="2000" dirty="0"/>
              <a:t>: 1D, 2D, or 3D </a:t>
            </a:r>
          </a:p>
          <a:p>
            <a:pPr marL="457189" indent="-457189">
              <a:buFont typeface="Times New Roman" pitchFamily="18" charset="0"/>
              <a:buChar char="•"/>
            </a:pPr>
            <a:endParaRPr lang="en-US" sz="2400" dirty="0"/>
          </a:p>
          <a:p>
            <a:pPr marL="457189" indent="-457189">
              <a:buFont typeface="Times New Roman" pitchFamily="18" charset="0"/>
              <a:buChar char="•"/>
            </a:pPr>
            <a:r>
              <a:rPr lang="en-US" sz="2400" dirty="0"/>
              <a:t>Simplifies memory</a:t>
            </a:r>
            <a:br>
              <a:rPr lang="en-US" sz="2400" dirty="0"/>
            </a:br>
            <a:r>
              <a:rPr lang="en-US" sz="2400" dirty="0"/>
              <a:t>addressing when processing</a:t>
            </a:r>
            <a:br>
              <a:rPr lang="en-US" sz="2400" dirty="0"/>
            </a:br>
            <a:r>
              <a:rPr lang="en-US" sz="2400" dirty="0"/>
              <a:t>multidimensional data</a:t>
            </a:r>
          </a:p>
          <a:p>
            <a:pPr marL="974701" lvl="1" indent="-403215">
              <a:buFont typeface="Times New Roman" pitchFamily="18" charset="0"/>
              <a:buChar char="–"/>
            </a:pPr>
            <a:r>
              <a:rPr lang="en-US" sz="2000" dirty="0"/>
              <a:t>Image processing</a:t>
            </a:r>
          </a:p>
          <a:p>
            <a:pPr marL="974701" lvl="1" indent="-403215">
              <a:buFont typeface="Times New Roman" pitchFamily="18" charset="0"/>
              <a:buChar char="–"/>
            </a:pPr>
            <a:r>
              <a:rPr lang="en-US" sz="2000" dirty="0"/>
              <a:t>Solving PDEs on volumes</a:t>
            </a:r>
          </a:p>
          <a:p>
            <a:pPr marL="974701" lvl="1" indent="-403215">
              <a:buFont typeface="Times New Roman" pitchFamily="18" charset="0"/>
              <a:buChar char="–"/>
            </a:pPr>
            <a:r>
              <a:rPr lang="en-US" sz="2000" dirty="0"/>
              <a:t>…</a:t>
            </a:r>
          </a:p>
          <a:p>
            <a:pPr marL="457189" indent="-457189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78913" y="2837952"/>
            <a:ext cx="815095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72" dirty="0"/>
              <a:t>device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314" y="3356402"/>
            <a:ext cx="3359167" cy="1375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6748380" y="3375549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06883" y="3560469"/>
            <a:ext cx="1174599" cy="449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(0, 0)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40780" y="4190035"/>
            <a:ext cx="1162840" cy="428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(1, 1)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98301" y="4166881"/>
            <a:ext cx="1191760" cy="449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(1, 0)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40780" y="3560469"/>
            <a:ext cx="1162840" cy="449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(0, 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29496" y="488816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Block (1,1)</a:t>
            </a:r>
          </a:p>
        </p:txBody>
      </p:sp>
      <p:sp>
        <p:nvSpPr>
          <p:cNvPr id="23" name="Cube 22"/>
          <p:cNvSpPr/>
          <p:nvPr/>
        </p:nvSpPr>
        <p:spPr>
          <a:xfrm>
            <a:off x="9239409" y="5684983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(0,0,0)</a:t>
            </a:r>
          </a:p>
        </p:txBody>
      </p:sp>
      <p:sp>
        <p:nvSpPr>
          <p:cNvPr id="24" name="Cube 23"/>
          <p:cNvSpPr/>
          <p:nvPr/>
        </p:nvSpPr>
        <p:spPr>
          <a:xfrm>
            <a:off x="9093331" y="5832093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(0,1,3)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78325" y="6009589"/>
            <a:ext cx="632072" cy="3861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(0,1,0)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10397" y="6009589"/>
            <a:ext cx="632072" cy="3861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(0,1,1)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431763" y="6009589"/>
            <a:ext cx="632072" cy="3861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(0,1,2)</a:t>
            </a:r>
          </a:p>
        </p:txBody>
      </p:sp>
      <p:sp>
        <p:nvSpPr>
          <p:cNvPr id="28" name="Cube 27"/>
          <p:cNvSpPr/>
          <p:nvPr/>
        </p:nvSpPr>
        <p:spPr>
          <a:xfrm>
            <a:off x="7340775" y="5270369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9" name="Cube 28"/>
          <p:cNvSpPr/>
          <p:nvPr/>
        </p:nvSpPr>
        <p:spPr>
          <a:xfrm>
            <a:off x="7930491" y="5270371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Cube 29"/>
          <p:cNvSpPr/>
          <p:nvPr/>
        </p:nvSpPr>
        <p:spPr>
          <a:xfrm>
            <a:off x="8593637" y="5270371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" name="Cube 30"/>
          <p:cNvSpPr/>
          <p:nvPr/>
        </p:nvSpPr>
        <p:spPr>
          <a:xfrm>
            <a:off x="9235723" y="5270371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2" name="Cube 31"/>
          <p:cNvSpPr/>
          <p:nvPr/>
        </p:nvSpPr>
        <p:spPr>
          <a:xfrm>
            <a:off x="7178324" y="5431939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(0,0,0)</a:t>
            </a:r>
          </a:p>
        </p:txBody>
      </p:sp>
      <p:sp>
        <p:nvSpPr>
          <p:cNvPr id="33" name="Cube 32"/>
          <p:cNvSpPr/>
          <p:nvPr/>
        </p:nvSpPr>
        <p:spPr>
          <a:xfrm>
            <a:off x="7810396" y="5431939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(0,0,1)</a:t>
            </a:r>
          </a:p>
        </p:txBody>
      </p:sp>
      <p:sp>
        <p:nvSpPr>
          <p:cNvPr id="34" name="Cube 33"/>
          <p:cNvSpPr/>
          <p:nvPr/>
        </p:nvSpPr>
        <p:spPr>
          <a:xfrm>
            <a:off x="8416309" y="5431937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(0,0,2)</a:t>
            </a:r>
          </a:p>
        </p:txBody>
      </p:sp>
      <p:sp>
        <p:nvSpPr>
          <p:cNvPr id="35" name="Cube 34"/>
          <p:cNvSpPr/>
          <p:nvPr/>
        </p:nvSpPr>
        <p:spPr>
          <a:xfrm>
            <a:off x="9093331" y="5431937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(0,0,3)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6078" y="5212949"/>
            <a:ext cx="50206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(1,0,0)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39585" y="5212948"/>
            <a:ext cx="50206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94599" y="5212949"/>
            <a:ext cx="6096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(1,0,2)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359710" y="5212949"/>
            <a:ext cx="50206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(1,0,3)</a:t>
            </a:r>
          </a:p>
        </p:txBody>
      </p:sp>
      <p:cxnSp>
        <p:nvCxnSpPr>
          <p:cNvPr id="40" name="Straight Connector 39"/>
          <p:cNvCxnSpPr>
            <a:endCxn id="36" idx="1"/>
          </p:cNvCxnSpPr>
          <p:nvPr/>
        </p:nvCxnSpPr>
        <p:spPr>
          <a:xfrm flipH="1">
            <a:off x="7446078" y="4190035"/>
            <a:ext cx="1315598" cy="114086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03620" y="4190036"/>
            <a:ext cx="173989" cy="108533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804401" y="4616709"/>
            <a:ext cx="99220" cy="8906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Line 6"/>
          <p:cNvSpPr>
            <a:spLocks noChangeShapeType="1"/>
          </p:cNvSpPr>
          <p:nvPr/>
        </p:nvSpPr>
        <p:spPr bwMode="auto">
          <a:xfrm>
            <a:off x="4397525" y="3429000"/>
            <a:ext cx="2625646" cy="24849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4122420" y="2865966"/>
            <a:ext cx="3201513" cy="120986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7814833"/>
      </p:ext>
    </p:extLst>
  </p:cSld>
  <p:clrMapOvr>
    <a:masterClrMapping/>
  </p:clrMapOvr>
  <p:transition advTm="114356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553722" y="1300481"/>
            <a:ext cx="11084560" cy="640816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zh-TW" dirty="0">
                <a:solidFill>
                  <a:schemeClr val="accent4"/>
                </a:solidFill>
                <a:ea typeface="PMingLiU" pitchFamily="18" charset="-120"/>
              </a:rPr>
              <a:t>Executing Thread Blocks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idx="1"/>
          </p:nvPr>
        </p:nvSpPr>
        <p:spPr>
          <a:xfrm>
            <a:off x="424118" y="2196745"/>
            <a:ext cx="7599896" cy="3533495"/>
          </a:xfrm>
        </p:spPr>
        <p:txBody>
          <a:bodyPr>
            <a:normAutofit/>
          </a:bodyPr>
          <a:lstStyle/>
          <a:p>
            <a:pPr marL="457189" indent="-457189"/>
            <a:r>
              <a:rPr lang="en-US" altLang="zh-TW" dirty="0"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Threads are assigned to </a:t>
            </a:r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Streaming </a:t>
            </a:r>
            <a:b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</a:br>
            <a:r>
              <a:rPr lang="en-US" altLang="zh-TW" dirty="0">
                <a:solidFill>
                  <a:schemeClr val="accent2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Multiprocessors (SM)</a:t>
            </a:r>
            <a:r>
              <a:rPr lang="en-US" altLang="zh-TW" dirty="0"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 in block granularity</a:t>
            </a:r>
          </a:p>
          <a:p>
            <a:pPr marL="457189" indent="-457189"/>
            <a:r>
              <a:rPr lang="en-US" altLang="zh-TW" dirty="0">
                <a:ea typeface="PMingLiU" pitchFamily="18" charset="-120"/>
              </a:rPr>
              <a:t>SM maintains thread/block </a:t>
            </a:r>
            <a:r>
              <a:rPr lang="en-US" altLang="zh-TW" dirty="0" err="1">
                <a:ea typeface="PMingLiU" pitchFamily="18" charset="-120"/>
              </a:rPr>
              <a:t>idx</a:t>
            </a:r>
            <a:r>
              <a:rPr lang="en-US" altLang="zh-TW" dirty="0">
                <a:ea typeface="PMingLiU" pitchFamily="18" charset="-120"/>
              </a:rPr>
              <a:t> #s</a:t>
            </a:r>
          </a:p>
          <a:p>
            <a:pPr marL="457189" indent="-457189"/>
            <a:r>
              <a:rPr lang="en-US" altLang="zh-TW" dirty="0">
                <a:ea typeface="PMingLiU" pitchFamily="18" charset="-120"/>
              </a:rPr>
              <a:t>SM manages/schedules thread execution</a:t>
            </a:r>
          </a:p>
          <a:p>
            <a:pPr marL="1031849" lvl="1" indent="-342891"/>
            <a:endParaRPr lang="en-US" altLang="zh-TW" dirty="0">
              <a:latin typeface="Arial" panose="020B0604020202020204" pitchFamily="34" charset="0"/>
              <a:ea typeface="PMingLiU" pitchFamily="18" charset="-12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CF8217-FE30-4779-AA2A-2F6472F8DF99}"/>
              </a:ext>
            </a:extLst>
          </p:cNvPr>
          <p:cNvGrpSpPr/>
          <p:nvPr/>
        </p:nvGrpSpPr>
        <p:grpSpPr>
          <a:xfrm>
            <a:off x="6697980" y="1992452"/>
            <a:ext cx="3962400" cy="3942080"/>
            <a:chOff x="8001000" y="2712720"/>
            <a:chExt cx="2587627" cy="2232425"/>
          </a:xfrm>
        </p:grpSpPr>
        <p:sp>
          <p:nvSpPr>
            <p:cNvPr id="70" name="Rectangle 2"/>
            <p:cNvSpPr>
              <a:spLocks noChangeArrowheads="1"/>
            </p:cNvSpPr>
            <p:nvPr/>
          </p:nvSpPr>
          <p:spPr bwMode="auto">
            <a:xfrm>
              <a:off x="8001000" y="2712720"/>
              <a:ext cx="1143000" cy="857251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1" name="Rectangle 3"/>
            <p:cNvSpPr>
              <a:spLocks noChangeArrowheads="1"/>
            </p:cNvSpPr>
            <p:nvPr/>
          </p:nvSpPr>
          <p:spPr bwMode="auto">
            <a:xfrm>
              <a:off x="8135939" y="2794873"/>
              <a:ext cx="1143000" cy="857251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9388476" y="2902032"/>
              <a:ext cx="404813" cy="2043113"/>
            </a:xfrm>
            <a:custGeom>
              <a:avLst/>
              <a:gdLst>
                <a:gd name="T0" fmla="*/ 2147483647 w 255"/>
                <a:gd name="T1" fmla="*/ 2147483647 h 1716"/>
                <a:gd name="T2" fmla="*/ 2147483647 w 255"/>
                <a:gd name="T3" fmla="*/ 2147483647 h 1716"/>
                <a:gd name="T4" fmla="*/ 2147483647 w 255"/>
                <a:gd name="T5" fmla="*/ 2147483647 h 1716"/>
                <a:gd name="T6" fmla="*/ 0 w 255"/>
                <a:gd name="T7" fmla="*/ 0 h 17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5"/>
                <a:gd name="T13" fmla="*/ 0 h 1716"/>
                <a:gd name="T14" fmla="*/ 255 w 255"/>
                <a:gd name="T15" fmla="*/ 1716 h 17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5" h="1716">
                  <a:moveTo>
                    <a:pt x="6" y="699"/>
                  </a:moveTo>
                  <a:lnTo>
                    <a:pt x="255" y="1716"/>
                  </a:lnTo>
                  <a:lnTo>
                    <a:pt x="252" y="177"/>
                  </a:lnTo>
                  <a:lnTo>
                    <a:pt x="0" y="0"/>
                  </a:lnTo>
                </a:path>
              </a:pathLst>
            </a:custGeom>
            <a:solidFill>
              <a:srgbClr val="99FF99">
                <a:alpha val="3294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73" name="Group 11"/>
            <p:cNvGrpSpPr>
              <a:grpSpLocks/>
            </p:cNvGrpSpPr>
            <p:nvPr/>
          </p:nvGrpSpPr>
          <p:grpSpPr bwMode="auto">
            <a:xfrm>
              <a:off x="8270877" y="2905601"/>
              <a:ext cx="1114425" cy="828675"/>
              <a:chOff x="568" y="2568"/>
              <a:chExt cx="1219" cy="1480"/>
            </a:xfrm>
            <a:solidFill>
              <a:schemeClr val="tx1"/>
            </a:solidFill>
          </p:grpSpPr>
          <p:sp>
            <p:nvSpPr>
              <p:cNvPr id="74" name="Text Box 12"/>
              <p:cNvSpPr txBox="1">
                <a:spLocks noChangeArrowheads="1"/>
              </p:cNvSpPr>
              <p:nvPr/>
            </p:nvSpPr>
            <p:spPr bwMode="auto">
              <a:xfrm>
                <a:off x="568" y="2568"/>
                <a:ext cx="1219" cy="1480"/>
              </a:xfrm>
              <a:prstGeom prst="rect">
                <a:avLst/>
              </a:prstGeom>
              <a:grpFill/>
              <a:ln w="2857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lIns="0" rIns="0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Palatino" pitchFamily="18" charset="0"/>
                  </a:defRPr>
                </a:lvl9pPr>
              </a:lstStyle>
              <a:p>
                <a:pPr algn="ctr" eaLnBrk="1" hangingPunct="1">
                  <a:lnSpc>
                    <a:spcPct val="85000"/>
                  </a:lnSpc>
                  <a:spcBef>
                    <a:spcPct val="10000"/>
                  </a:spcBef>
                </a:pPr>
                <a:r>
                  <a:rPr lang="en-US" altLang="zh-TW" sz="1200" dirty="0">
                    <a:solidFill>
                      <a:schemeClr val="bg1"/>
                    </a:solidFill>
                    <a:latin typeface="Tahoma" pitchFamily="34" charset="0"/>
                    <a:ea typeface="PMingLiU" pitchFamily="18" charset="-120"/>
                  </a:rPr>
                  <a:t>t0 t1 t2 … tm</a:t>
                </a:r>
                <a:endParaRPr lang="en-US" altLang="zh-TW" sz="1200" dirty="0">
                  <a:solidFill>
                    <a:schemeClr val="bg1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75" name="Freeform 13"/>
              <p:cNvSpPr>
                <a:spLocks/>
              </p:cNvSpPr>
              <p:nvPr/>
            </p:nvSpPr>
            <p:spPr bwMode="auto">
              <a:xfrm>
                <a:off x="704" y="2858"/>
                <a:ext cx="166" cy="1070"/>
              </a:xfrm>
              <a:custGeom>
                <a:avLst/>
                <a:gdLst>
                  <a:gd name="T0" fmla="*/ 3 w 208"/>
                  <a:gd name="T1" fmla="*/ 0 h 1536"/>
                  <a:gd name="T2" fmla="*/ 11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3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6 w 208"/>
                  <a:gd name="T19" fmla="*/ 12 h 1536"/>
                  <a:gd name="T20" fmla="*/ 3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14"/>
              <p:cNvSpPr>
                <a:spLocks/>
              </p:cNvSpPr>
              <p:nvPr/>
            </p:nvSpPr>
            <p:spPr bwMode="auto">
              <a:xfrm>
                <a:off x="784" y="2858"/>
                <a:ext cx="166" cy="1070"/>
              </a:xfrm>
              <a:custGeom>
                <a:avLst/>
                <a:gdLst>
                  <a:gd name="T0" fmla="*/ 3 w 208"/>
                  <a:gd name="T1" fmla="*/ 0 h 1536"/>
                  <a:gd name="T2" fmla="*/ 11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3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6 w 208"/>
                  <a:gd name="T19" fmla="*/ 12 h 1536"/>
                  <a:gd name="T20" fmla="*/ 3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15"/>
              <p:cNvSpPr>
                <a:spLocks/>
              </p:cNvSpPr>
              <p:nvPr/>
            </p:nvSpPr>
            <p:spPr bwMode="auto">
              <a:xfrm>
                <a:off x="858" y="2858"/>
                <a:ext cx="166" cy="1070"/>
              </a:xfrm>
              <a:custGeom>
                <a:avLst/>
                <a:gdLst>
                  <a:gd name="T0" fmla="*/ 3 w 208"/>
                  <a:gd name="T1" fmla="*/ 0 h 1536"/>
                  <a:gd name="T2" fmla="*/ 11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3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6 w 208"/>
                  <a:gd name="T19" fmla="*/ 12 h 1536"/>
                  <a:gd name="T20" fmla="*/ 3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16"/>
              <p:cNvSpPr>
                <a:spLocks/>
              </p:cNvSpPr>
              <p:nvPr/>
            </p:nvSpPr>
            <p:spPr bwMode="auto">
              <a:xfrm>
                <a:off x="932" y="2858"/>
                <a:ext cx="166" cy="1070"/>
              </a:xfrm>
              <a:custGeom>
                <a:avLst/>
                <a:gdLst>
                  <a:gd name="T0" fmla="*/ 3 w 208"/>
                  <a:gd name="T1" fmla="*/ 0 h 1536"/>
                  <a:gd name="T2" fmla="*/ 11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3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6 w 208"/>
                  <a:gd name="T19" fmla="*/ 12 h 1536"/>
                  <a:gd name="T20" fmla="*/ 3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1006" y="2858"/>
                <a:ext cx="165" cy="1070"/>
              </a:xfrm>
              <a:custGeom>
                <a:avLst/>
                <a:gdLst>
                  <a:gd name="T0" fmla="*/ 2 w 208"/>
                  <a:gd name="T1" fmla="*/ 0 h 1536"/>
                  <a:gd name="T2" fmla="*/ 10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2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5 w 208"/>
                  <a:gd name="T19" fmla="*/ 12 h 1536"/>
                  <a:gd name="T20" fmla="*/ 2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18"/>
              <p:cNvSpPr>
                <a:spLocks/>
              </p:cNvSpPr>
              <p:nvPr/>
            </p:nvSpPr>
            <p:spPr bwMode="auto">
              <a:xfrm>
                <a:off x="1080" y="2858"/>
                <a:ext cx="165" cy="1070"/>
              </a:xfrm>
              <a:custGeom>
                <a:avLst/>
                <a:gdLst>
                  <a:gd name="T0" fmla="*/ 2 w 208"/>
                  <a:gd name="T1" fmla="*/ 0 h 1536"/>
                  <a:gd name="T2" fmla="*/ 10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2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5 w 208"/>
                  <a:gd name="T19" fmla="*/ 12 h 1536"/>
                  <a:gd name="T20" fmla="*/ 2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19"/>
              <p:cNvSpPr>
                <a:spLocks/>
              </p:cNvSpPr>
              <p:nvPr/>
            </p:nvSpPr>
            <p:spPr bwMode="auto">
              <a:xfrm>
                <a:off x="1154" y="2858"/>
                <a:ext cx="165" cy="1070"/>
              </a:xfrm>
              <a:custGeom>
                <a:avLst/>
                <a:gdLst>
                  <a:gd name="T0" fmla="*/ 2 w 208"/>
                  <a:gd name="T1" fmla="*/ 0 h 1536"/>
                  <a:gd name="T2" fmla="*/ 10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2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5 w 208"/>
                  <a:gd name="T19" fmla="*/ 12 h 1536"/>
                  <a:gd name="T20" fmla="*/ 2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20"/>
              <p:cNvSpPr>
                <a:spLocks/>
              </p:cNvSpPr>
              <p:nvPr/>
            </p:nvSpPr>
            <p:spPr bwMode="auto">
              <a:xfrm>
                <a:off x="1228" y="2858"/>
                <a:ext cx="165" cy="1070"/>
              </a:xfrm>
              <a:custGeom>
                <a:avLst/>
                <a:gdLst>
                  <a:gd name="T0" fmla="*/ 2 w 208"/>
                  <a:gd name="T1" fmla="*/ 0 h 1536"/>
                  <a:gd name="T2" fmla="*/ 10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2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5 w 208"/>
                  <a:gd name="T19" fmla="*/ 12 h 1536"/>
                  <a:gd name="T20" fmla="*/ 2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21"/>
              <p:cNvSpPr>
                <a:spLocks/>
              </p:cNvSpPr>
              <p:nvPr/>
            </p:nvSpPr>
            <p:spPr bwMode="auto">
              <a:xfrm>
                <a:off x="1302" y="2858"/>
                <a:ext cx="165" cy="1070"/>
              </a:xfrm>
              <a:custGeom>
                <a:avLst/>
                <a:gdLst>
                  <a:gd name="T0" fmla="*/ 2 w 208"/>
                  <a:gd name="T1" fmla="*/ 0 h 1536"/>
                  <a:gd name="T2" fmla="*/ 10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2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5 w 208"/>
                  <a:gd name="T19" fmla="*/ 12 h 1536"/>
                  <a:gd name="T20" fmla="*/ 2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22"/>
              <p:cNvSpPr>
                <a:spLocks/>
              </p:cNvSpPr>
              <p:nvPr/>
            </p:nvSpPr>
            <p:spPr bwMode="auto">
              <a:xfrm>
                <a:off x="1376" y="2858"/>
                <a:ext cx="165" cy="1070"/>
              </a:xfrm>
              <a:custGeom>
                <a:avLst/>
                <a:gdLst>
                  <a:gd name="T0" fmla="*/ 2 w 208"/>
                  <a:gd name="T1" fmla="*/ 0 h 1536"/>
                  <a:gd name="T2" fmla="*/ 10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2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5 w 208"/>
                  <a:gd name="T19" fmla="*/ 12 h 1536"/>
                  <a:gd name="T20" fmla="*/ 2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23"/>
              <p:cNvSpPr>
                <a:spLocks/>
              </p:cNvSpPr>
              <p:nvPr/>
            </p:nvSpPr>
            <p:spPr bwMode="auto">
              <a:xfrm>
                <a:off x="1450" y="2858"/>
                <a:ext cx="165" cy="1070"/>
              </a:xfrm>
              <a:custGeom>
                <a:avLst/>
                <a:gdLst>
                  <a:gd name="T0" fmla="*/ 2 w 208"/>
                  <a:gd name="T1" fmla="*/ 0 h 1536"/>
                  <a:gd name="T2" fmla="*/ 10 w 208"/>
                  <a:gd name="T3" fmla="*/ 1 h 1536"/>
                  <a:gd name="T4" fmla="*/ 2 w 208"/>
                  <a:gd name="T5" fmla="*/ 3 h 1536"/>
                  <a:gd name="T6" fmla="*/ 8 w 208"/>
                  <a:gd name="T7" fmla="*/ 5 h 1536"/>
                  <a:gd name="T8" fmla="*/ 2 w 208"/>
                  <a:gd name="T9" fmla="*/ 7 h 1536"/>
                  <a:gd name="T10" fmla="*/ 8 w 208"/>
                  <a:gd name="T11" fmla="*/ 7 h 1536"/>
                  <a:gd name="T12" fmla="*/ 2 w 208"/>
                  <a:gd name="T13" fmla="*/ 9 h 1536"/>
                  <a:gd name="T14" fmla="*/ 8 w 208"/>
                  <a:gd name="T15" fmla="*/ 10 h 1536"/>
                  <a:gd name="T16" fmla="*/ 2 w 208"/>
                  <a:gd name="T17" fmla="*/ 11 h 1536"/>
                  <a:gd name="T18" fmla="*/ 5 w 208"/>
                  <a:gd name="T19" fmla="*/ 12 h 1536"/>
                  <a:gd name="T20" fmla="*/ 2 w 208"/>
                  <a:gd name="T21" fmla="*/ 14 h 1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8"/>
                  <a:gd name="T34" fmla="*/ 0 h 1536"/>
                  <a:gd name="T35" fmla="*/ 208 w 208"/>
                  <a:gd name="T36" fmla="*/ 1536 h 1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grpFill/>
              <a:ln w="25400">
                <a:solidFill>
                  <a:srgbClr val="FF6600"/>
                </a:solidFill>
                <a:round/>
                <a:headEnd type="none" w="med" len="med"/>
                <a:tailEnd type="triangle" w="med" len="lg"/>
              </a:ln>
            </p:spPr>
            <p:txBody>
              <a:bodyPr/>
              <a:lstStyle/>
              <a:p>
                <a:endParaRPr 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Text Box 24"/>
            <p:cNvSpPr txBox="1">
              <a:spLocks noChangeArrowheads="1"/>
            </p:cNvSpPr>
            <p:nvPr/>
          </p:nvSpPr>
          <p:spPr bwMode="auto">
            <a:xfrm>
              <a:off x="8315762" y="3803333"/>
              <a:ext cx="102624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algn="ctr" eaLnBrk="1" hangingPunct="1"/>
              <a:r>
                <a:rPr lang="en-US" altLang="zh-TW" sz="2000" b="1">
                  <a:solidFill>
                    <a:schemeClr val="bg1"/>
                  </a:solidFill>
                  <a:latin typeface="Arial" pitchFamily="34" charset="0"/>
                  <a:ea typeface="PMingLiU" pitchFamily="18" charset="-120"/>
                </a:rPr>
                <a:t>Blocks</a:t>
              </a:r>
            </a:p>
          </p:txBody>
        </p:sp>
        <p:grpSp>
          <p:nvGrpSpPr>
            <p:cNvPr id="87" name="Group 26"/>
            <p:cNvGrpSpPr>
              <a:grpSpLocks/>
            </p:cNvGrpSpPr>
            <p:nvPr/>
          </p:nvGrpSpPr>
          <p:grpSpPr bwMode="auto">
            <a:xfrm>
              <a:off x="9793290" y="3112772"/>
              <a:ext cx="795337" cy="1831181"/>
              <a:chOff x="191" y="1944"/>
              <a:chExt cx="266" cy="818"/>
            </a:xfrm>
          </p:grpSpPr>
          <p:sp>
            <p:nvSpPr>
              <p:cNvPr id="88" name="Rectangle 27"/>
              <p:cNvSpPr>
                <a:spLocks noChangeArrowheads="1"/>
              </p:cNvSpPr>
              <p:nvPr/>
            </p:nvSpPr>
            <p:spPr bwMode="auto">
              <a:xfrm>
                <a:off x="191" y="1944"/>
                <a:ext cx="266" cy="818"/>
              </a:xfrm>
              <a:prstGeom prst="rect">
                <a:avLst/>
              </a:prstGeom>
              <a:solidFill>
                <a:srgbClr val="CCFF99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89" name="Rectangle 28"/>
              <p:cNvSpPr>
                <a:spLocks noChangeArrowheads="1"/>
              </p:cNvSpPr>
              <p:nvPr/>
            </p:nvSpPr>
            <p:spPr bwMode="auto">
              <a:xfrm>
                <a:off x="216" y="206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TW" sz="1400" b="1" dirty="0">
                    <a:latin typeface="Arial" pitchFamily="34" charset="0"/>
                    <a:ea typeface="PMingLiU" pitchFamily="18" charset="-120"/>
                  </a:rPr>
                  <a:t>SP</a:t>
                </a:r>
              </a:p>
            </p:txBody>
          </p:sp>
          <p:sp>
            <p:nvSpPr>
              <p:cNvPr id="90" name="Rectangle 29"/>
              <p:cNvSpPr>
                <a:spLocks noChangeArrowheads="1"/>
              </p:cNvSpPr>
              <p:nvPr/>
            </p:nvSpPr>
            <p:spPr bwMode="auto">
              <a:xfrm>
                <a:off x="336" y="206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400" b="1"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91" name="Rectangle 30"/>
              <p:cNvSpPr>
                <a:spLocks noChangeArrowheads="1"/>
              </p:cNvSpPr>
              <p:nvPr/>
            </p:nvSpPr>
            <p:spPr bwMode="auto">
              <a:xfrm>
                <a:off x="216" y="220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400" b="1"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92" name="Rectangle 31"/>
              <p:cNvSpPr>
                <a:spLocks noChangeArrowheads="1"/>
              </p:cNvSpPr>
              <p:nvPr/>
            </p:nvSpPr>
            <p:spPr bwMode="auto">
              <a:xfrm>
                <a:off x="336" y="220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400" b="1"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93" name="Rectangle 32"/>
              <p:cNvSpPr>
                <a:spLocks noChangeArrowheads="1"/>
              </p:cNvSpPr>
              <p:nvPr/>
            </p:nvSpPr>
            <p:spPr bwMode="auto">
              <a:xfrm>
                <a:off x="216" y="2335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400" b="1"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94" name="Rectangle 33"/>
              <p:cNvSpPr>
                <a:spLocks noChangeArrowheads="1"/>
              </p:cNvSpPr>
              <p:nvPr/>
            </p:nvSpPr>
            <p:spPr bwMode="auto">
              <a:xfrm>
                <a:off x="336" y="2335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400" b="1"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95" name="Rectangle 34"/>
              <p:cNvSpPr>
                <a:spLocks noChangeArrowheads="1"/>
              </p:cNvSpPr>
              <p:nvPr/>
            </p:nvSpPr>
            <p:spPr bwMode="auto">
              <a:xfrm>
                <a:off x="216" y="2470"/>
                <a:ext cx="96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400" b="1"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96" name="Rectangle 35"/>
              <p:cNvSpPr>
                <a:spLocks noChangeArrowheads="1"/>
              </p:cNvSpPr>
              <p:nvPr/>
            </p:nvSpPr>
            <p:spPr bwMode="auto">
              <a:xfrm>
                <a:off x="336" y="2470"/>
                <a:ext cx="97" cy="108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TW" altLang="en-US" sz="1400" b="1">
                  <a:latin typeface="Arial" pitchFamily="34" charset="0"/>
                  <a:ea typeface="PMingLiU" pitchFamily="18" charset="-120"/>
                </a:endParaRPr>
              </a:p>
            </p:txBody>
          </p:sp>
          <p:sp>
            <p:nvSpPr>
              <p:cNvPr id="97" name="Rectangle 36"/>
              <p:cNvSpPr>
                <a:spLocks noChangeArrowheads="1"/>
              </p:cNvSpPr>
              <p:nvPr/>
            </p:nvSpPr>
            <p:spPr bwMode="auto">
              <a:xfrm rot="5400000">
                <a:off x="254" y="2561"/>
                <a:ext cx="141" cy="217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zh-TW" sz="1000" b="1" dirty="0">
                    <a:latin typeface="Arial" pitchFamily="34" charset="0"/>
                    <a:ea typeface="PMingLiU" pitchFamily="18" charset="-120"/>
                  </a:rPr>
                  <a:t>Shared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altLang="zh-TW" sz="1000" b="1" dirty="0">
                    <a:latin typeface="Arial" pitchFamily="34" charset="0"/>
                    <a:ea typeface="PMingLiU" pitchFamily="18" charset="-120"/>
                  </a:rPr>
                  <a:t>Memory</a:t>
                </a:r>
              </a:p>
            </p:txBody>
          </p:sp>
          <p:sp>
            <p:nvSpPr>
              <p:cNvPr id="98" name="Rectangle 37"/>
              <p:cNvSpPr>
                <a:spLocks noChangeArrowheads="1"/>
              </p:cNvSpPr>
              <p:nvPr/>
            </p:nvSpPr>
            <p:spPr bwMode="auto">
              <a:xfrm rot="5400000">
                <a:off x="286" y="1897"/>
                <a:ext cx="77" cy="215"/>
              </a:xfrm>
              <a:prstGeom prst="rect">
                <a:avLst/>
              </a:prstGeom>
              <a:solidFill>
                <a:srgbClr val="99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>
                  <a:lnSpc>
                    <a:spcPct val="90000"/>
                  </a:lnSpc>
                </a:pPr>
                <a:endParaRPr lang="en-US" altLang="zh-TW" sz="1400" b="1" dirty="0">
                  <a:solidFill>
                    <a:schemeClr val="bg1"/>
                  </a:solidFill>
                  <a:latin typeface="Arial" pitchFamily="34" charset="0"/>
                  <a:ea typeface="PMingLiU" pitchFamily="18" charset="-120"/>
                </a:endParaRPr>
              </a:p>
            </p:txBody>
          </p:sp>
        </p:grp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9393238" y="2904413"/>
              <a:ext cx="398463" cy="207169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0" name="Line 101"/>
            <p:cNvSpPr>
              <a:spLocks noChangeShapeType="1"/>
            </p:cNvSpPr>
            <p:nvPr/>
          </p:nvSpPr>
          <p:spPr bwMode="auto">
            <a:xfrm>
              <a:off x="9404351" y="3735468"/>
              <a:ext cx="393700" cy="1196579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1" name="Text Box 105"/>
            <p:cNvSpPr txBox="1">
              <a:spLocks noChangeArrowheads="1"/>
            </p:cNvSpPr>
            <p:nvPr/>
          </p:nvSpPr>
          <p:spPr bwMode="auto">
            <a:xfrm>
              <a:off x="9871761" y="2732962"/>
              <a:ext cx="6463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</a:defRPr>
              </a:lvl9pPr>
            </a:lstStyle>
            <a:p>
              <a:pPr algn="ctr" eaLnBrk="1" hangingPunct="1"/>
              <a:r>
                <a:rPr lang="en-US" altLang="zh-TW" b="1" dirty="0">
                  <a:solidFill>
                    <a:schemeClr val="bg1"/>
                  </a:solidFill>
                  <a:latin typeface="Arial" pitchFamily="34" charset="0"/>
                  <a:ea typeface="PMingLiU" pitchFamily="18" charset="-120"/>
                </a:rPr>
                <a:t>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5054596"/>
      </p:ext>
    </p:extLst>
  </p:cSld>
  <p:clrMapOvr>
    <a:masterClrMapping/>
  </p:clrMapOvr>
  <p:transition advTm="127322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3722" y="1285241"/>
            <a:ext cx="11084560" cy="640816"/>
          </a:xfrm>
        </p:spPr>
        <p:txBody>
          <a:bodyPr/>
          <a:lstStyle/>
          <a:p>
            <a:pPr algn="l" eaLnBrk="1" hangingPunct="1"/>
            <a:r>
              <a:rPr lang="en-US" altLang="zh-TW" dirty="0">
                <a:solidFill>
                  <a:schemeClr val="accent4"/>
                </a:solidFill>
                <a:ea typeface="PMingLiU" pitchFamily="18" charset="-120"/>
              </a:rPr>
              <a:t>Warps as Scheduling Units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84860" y="2506237"/>
            <a:ext cx="10660380" cy="40811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189" indent="-457189">
              <a:spcBef>
                <a:spcPct val="20000"/>
              </a:spcBef>
              <a:buFontTx/>
              <a:buChar char="•"/>
            </a:pPr>
            <a:r>
              <a:rPr lang="en-US" altLang="zh-TW" sz="2400" dirty="0">
                <a:latin typeface="Arial" pitchFamily="34" charset="0"/>
                <a:ea typeface="PMingLiU" pitchFamily="18" charset="-120"/>
              </a:rPr>
              <a:t>Each Block is executed as 32-thread Warps</a:t>
            </a:r>
          </a:p>
          <a:p>
            <a:pPr marL="974701" lvl="1" indent="-403215"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latin typeface="Arial" pitchFamily="34" charset="0"/>
                <a:ea typeface="PMingLiU" pitchFamily="18" charset="-120"/>
              </a:rPr>
              <a:t>An implementation decision, not part of the CUDA programming model</a:t>
            </a:r>
          </a:p>
          <a:p>
            <a:pPr marL="974701" lvl="1" indent="-403215"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latin typeface="Arial" pitchFamily="34" charset="0"/>
                <a:ea typeface="PMingLiU" pitchFamily="18" charset="-120"/>
              </a:rPr>
              <a:t>Warps are scheduling units in SM</a:t>
            </a:r>
          </a:p>
          <a:p>
            <a:pPr marL="974701" lvl="1" indent="-403215">
              <a:spcBef>
                <a:spcPct val="20000"/>
              </a:spcBef>
              <a:buFontTx/>
              <a:buChar char="–"/>
            </a:pPr>
            <a:r>
              <a:rPr lang="en-US" altLang="zh-TW" sz="2400" dirty="0">
                <a:latin typeface="Arial" pitchFamily="34" charset="0"/>
                <a:ea typeface="PMingLiU" pitchFamily="18" charset="-120"/>
              </a:rPr>
              <a:t>Threads in a warp execute in SIMD </a:t>
            </a:r>
          </a:p>
          <a:p>
            <a:pPr marL="974701" lvl="1" indent="-403215">
              <a:spcBef>
                <a:spcPct val="20000"/>
              </a:spcBef>
              <a:buFontTx/>
              <a:buChar char="–"/>
            </a:pPr>
            <a:endParaRPr lang="en-US" altLang="zh-TW" sz="2400" dirty="0">
              <a:latin typeface="Arial" pitchFamily="34" charset="0"/>
              <a:ea typeface="PMingLiU" pitchFamily="18" charset="-120"/>
            </a:endParaRPr>
          </a:p>
          <a:p>
            <a:pPr marL="342900" indent="-342900">
              <a:buFontTx/>
              <a:buChar char="•"/>
            </a:pPr>
            <a:r>
              <a:rPr lang="en-US" altLang="zh-TW" sz="2400" dirty="0">
                <a:latin typeface="Arial" pitchFamily="34" charset="0"/>
                <a:ea typeface="PMingLiU" pitchFamily="18" charset="-120"/>
              </a:rPr>
              <a:t>If 3 blocks are assigned to an SM and each block has 256 threads, how many Warps are there in an SM?</a:t>
            </a:r>
          </a:p>
          <a:p>
            <a:pPr marL="731044" lvl="1" indent="-302419">
              <a:buFontTx/>
              <a:buChar char="–"/>
            </a:pPr>
            <a:r>
              <a:rPr lang="en-US" altLang="zh-TW" sz="2400" dirty="0">
                <a:latin typeface="Arial" pitchFamily="34" charset="0"/>
                <a:ea typeface="PMingLiU" pitchFamily="18" charset="-120"/>
              </a:rPr>
              <a:t>Each Block is divided into 256/32 = 8 Warps</a:t>
            </a:r>
          </a:p>
          <a:p>
            <a:pPr marL="731044" lvl="1" indent="-302419">
              <a:buFontTx/>
              <a:buChar char="–"/>
            </a:pPr>
            <a:r>
              <a:rPr lang="en-US" altLang="zh-TW" sz="2400" dirty="0">
                <a:latin typeface="Arial" pitchFamily="34" charset="0"/>
                <a:ea typeface="PMingLiU" pitchFamily="18" charset="-120"/>
              </a:rPr>
              <a:t>There are 8 * 3 = 24 Warps </a:t>
            </a:r>
          </a:p>
        </p:txBody>
      </p:sp>
    </p:spTree>
    <p:extLst>
      <p:ext uri="{BB962C8B-B14F-4D97-AF65-F5344CB8AC3E}">
        <p14:creationId xmlns:p14="http://schemas.microsoft.com/office/powerpoint/2010/main" val="899456153"/>
      </p:ext>
    </p:extLst>
  </p:cSld>
  <p:clrMapOvr>
    <a:masterClrMapping/>
  </p:clrMapOvr>
  <p:transition advTm="80654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37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10"/>
            <a:ext cx="5226663" cy="364799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Threads are grouped into Thread blocks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ThreadID</a:t>
            </a:r>
            <a:r>
              <a:rPr lang="en-US" sz="2400" dirty="0">
                <a:solidFill>
                  <a:schemeClr val="tx1"/>
                </a:solidFill>
              </a:rPr>
              <a:t> and Block ID can be 3 dimensional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Thread Blocks are the unit of scheduling at the SM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FDE737-4CE7-4662-870A-5AA0D2290440}"/>
              </a:ext>
            </a:extLst>
          </p:cNvPr>
          <p:cNvSpPr/>
          <p:nvPr/>
        </p:nvSpPr>
        <p:spPr>
          <a:xfrm>
            <a:off x="7426961" y="2300208"/>
            <a:ext cx="4260449" cy="3640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95322B1-89E2-4F69-B422-40F5B5B5051F}"/>
              </a:ext>
            </a:extLst>
          </p:cNvPr>
          <p:cNvCxnSpPr/>
          <p:nvPr/>
        </p:nvCxnSpPr>
        <p:spPr>
          <a:xfrm flipH="1">
            <a:off x="8112760" y="4082961"/>
            <a:ext cx="1548075" cy="9403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59C160F-ED63-4D20-9656-36DDEB7DA6D7}"/>
              </a:ext>
            </a:extLst>
          </p:cNvPr>
          <p:cNvSpPr txBox="1"/>
          <p:nvPr/>
        </p:nvSpPr>
        <p:spPr>
          <a:xfrm>
            <a:off x="7478073" y="2302051"/>
            <a:ext cx="815095" cy="38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72" dirty="0"/>
              <a:t>device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742604-B793-45DB-839E-8480D0B809B2}"/>
              </a:ext>
            </a:extLst>
          </p:cNvPr>
          <p:cNvSpPr/>
          <p:nvPr/>
        </p:nvSpPr>
        <p:spPr>
          <a:xfrm>
            <a:off x="7699474" y="2820501"/>
            <a:ext cx="3359167" cy="13759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E794FF-52DC-4374-A144-BF2AFC686175}"/>
              </a:ext>
            </a:extLst>
          </p:cNvPr>
          <p:cNvSpPr txBox="1"/>
          <p:nvPr/>
        </p:nvSpPr>
        <p:spPr>
          <a:xfrm>
            <a:off x="7647540" y="2839648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Grid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378D66-9764-4D1D-984A-7C84B918505A}"/>
              </a:ext>
            </a:extLst>
          </p:cNvPr>
          <p:cNvSpPr/>
          <p:nvPr/>
        </p:nvSpPr>
        <p:spPr>
          <a:xfrm>
            <a:off x="8306043" y="3024568"/>
            <a:ext cx="1174599" cy="449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(0, 0)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E5B9A9-FC59-4155-B7D5-CB75D72BD250}"/>
              </a:ext>
            </a:extLst>
          </p:cNvPr>
          <p:cNvSpPr/>
          <p:nvPr/>
        </p:nvSpPr>
        <p:spPr>
          <a:xfrm>
            <a:off x="9639940" y="3654134"/>
            <a:ext cx="1162840" cy="428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(1, 1)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52AE6F-0556-4EBA-B6B9-D0BCCC65B2BF}"/>
              </a:ext>
            </a:extLst>
          </p:cNvPr>
          <p:cNvSpPr/>
          <p:nvPr/>
        </p:nvSpPr>
        <p:spPr>
          <a:xfrm>
            <a:off x="8297461" y="3630980"/>
            <a:ext cx="1191760" cy="449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(1, 0)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8C37403-4893-433D-BD54-2E34F649B492}"/>
              </a:ext>
            </a:extLst>
          </p:cNvPr>
          <p:cNvSpPr/>
          <p:nvPr/>
        </p:nvSpPr>
        <p:spPr>
          <a:xfrm>
            <a:off x="9639940" y="3024568"/>
            <a:ext cx="1162840" cy="44982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Block (0, 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1DB832-0A1A-4B39-8B6D-C8A872AF4E60}"/>
              </a:ext>
            </a:extLst>
          </p:cNvPr>
          <p:cNvSpPr txBox="1"/>
          <p:nvPr/>
        </p:nvSpPr>
        <p:spPr>
          <a:xfrm>
            <a:off x="9128656" y="435226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Block (1,1)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B596C866-7A60-464D-A3B9-2B8DDC0DBE3D}"/>
              </a:ext>
            </a:extLst>
          </p:cNvPr>
          <p:cNvSpPr/>
          <p:nvPr/>
        </p:nvSpPr>
        <p:spPr>
          <a:xfrm>
            <a:off x="10138569" y="5149082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(0,0,0)</a:t>
            </a: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3E0AC21D-0CF9-4A3C-A8ED-1B4B2D5C8991}"/>
              </a:ext>
            </a:extLst>
          </p:cNvPr>
          <p:cNvSpPr/>
          <p:nvPr/>
        </p:nvSpPr>
        <p:spPr>
          <a:xfrm>
            <a:off x="9992491" y="5296192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(0,1,3)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7A0CA3-4EA1-412B-A554-ACB034FE1A11}"/>
              </a:ext>
            </a:extLst>
          </p:cNvPr>
          <p:cNvSpPr/>
          <p:nvPr/>
        </p:nvSpPr>
        <p:spPr>
          <a:xfrm>
            <a:off x="8077485" y="5473688"/>
            <a:ext cx="632072" cy="3861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(0,1,0)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4B84AA-DFBF-41DF-8483-10F541F20128}"/>
              </a:ext>
            </a:extLst>
          </p:cNvPr>
          <p:cNvSpPr/>
          <p:nvPr/>
        </p:nvSpPr>
        <p:spPr>
          <a:xfrm>
            <a:off x="8709557" y="5473688"/>
            <a:ext cx="632072" cy="3861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(0,1,1)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C57C5D-9F59-44CE-B384-95B3E03C9D52}"/>
              </a:ext>
            </a:extLst>
          </p:cNvPr>
          <p:cNvSpPr/>
          <p:nvPr/>
        </p:nvSpPr>
        <p:spPr>
          <a:xfrm>
            <a:off x="9330923" y="5473688"/>
            <a:ext cx="632072" cy="3861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(0,1,2)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3629F733-74A9-4764-A938-D27CEDFD5794}"/>
              </a:ext>
            </a:extLst>
          </p:cNvPr>
          <p:cNvSpPr/>
          <p:nvPr/>
        </p:nvSpPr>
        <p:spPr>
          <a:xfrm>
            <a:off x="8239935" y="4734468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3" name="Cube 42">
            <a:extLst>
              <a:ext uri="{FF2B5EF4-FFF2-40B4-BE49-F238E27FC236}">
                <a16:creationId xmlns:a16="http://schemas.microsoft.com/office/drawing/2014/main" id="{085061DF-D85D-4381-BD09-350B3D9D1CC8}"/>
              </a:ext>
            </a:extLst>
          </p:cNvPr>
          <p:cNvSpPr/>
          <p:nvPr/>
        </p:nvSpPr>
        <p:spPr>
          <a:xfrm>
            <a:off x="8829651" y="4734470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4" name="Cube 43">
            <a:extLst>
              <a:ext uri="{FF2B5EF4-FFF2-40B4-BE49-F238E27FC236}">
                <a16:creationId xmlns:a16="http://schemas.microsoft.com/office/drawing/2014/main" id="{97D042B4-0E82-4C5C-9EA8-261E18298CF4}"/>
              </a:ext>
            </a:extLst>
          </p:cNvPr>
          <p:cNvSpPr/>
          <p:nvPr/>
        </p:nvSpPr>
        <p:spPr>
          <a:xfrm>
            <a:off x="9492797" y="4734470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5EA11B5A-0B4A-4600-9019-E0A8FEF9D709}"/>
              </a:ext>
            </a:extLst>
          </p:cNvPr>
          <p:cNvSpPr/>
          <p:nvPr/>
        </p:nvSpPr>
        <p:spPr>
          <a:xfrm>
            <a:off x="10134883" y="4734470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6" name="Cube 45">
            <a:extLst>
              <a:ext uri="{FF2B5EF4-FFF2-40B4-BE49-F238E27FC236}">
                <a16:creationId xmlns:a16="http://schemas.microsoft.com/office/drawing/2014/main" id="{22400E3C-BF3A-45C7-8640-34D59502DBDD}"/>
              </a:ext>
            </a:extLst>
          </p:cNvPr>
          <p:cNvSpPr/>
          <p:nvPr/>
        </p:nvSpPr>
        <p:spPr>
          <a:xfrm>
            <a:off x="8077484" y="4896038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(0,0,0)</a:t>
            </a:r>
          </a:p>
        </p:txBody>
      </p:sp>
      <p:sp>
        <p:nvSpPr>
          <p:cNvPr id="47" name="Cube 46">
            <a:extLst>
              <a:ext uri="{FF2B5EF4-FFF2-40B4-BE49-F238E27FC236}">
                <a16:creationId xmlns:a16="http://schemas.microsoft.com/office/drawing/2014/main" id="{E0C4D1CC-839D-47A4-82D9-E274B6B6A33C}"/>
              </a:ext>
            </a:extLst>
          </p:cNvPr>
          <p:cNvSpPr/>
          <p:nvPr/>
        </p:nvSpPr>
        <p:spPr>
          <a:xfrm>
            <a:off x="8709556" y="4896038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(0,0,1)</a:t>
            </a:r>
          </a:p>
        </p:txBody>
      </p:sp>
      <p:sp>
        <p:nvSpPr>
          <p:cNvPr id="48" name="Cube 47">
            <a:extLst>
              <a:ext uri="{FF2B5EF4-FFF2-40B4-BE49-F238E27FC236}">
                <a16:creationId xmlns:a16="http://schemas.microsoft.com/office/drawing/2014/main" id="{6CCA901D-37E3-41C0-B97B-95F45AEB7059}"/>
              </a:ext>
            </a:extLst>
          </p:cNvPr>
          <p:cNvSpPr/>
          <p:nvPr/>
        </p:nvSpPr>
        <p:spPr>
          <a:xfrm>
            <a:off x="9315469" y="4896036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(0,0,2)</a:t>
            </a: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2FE24675-CB53-4FFD-A580-B95EACBF3628}"/>
              </a:ext>
            </a:extLst>
          </p:cNvPr>
          <p:cNvSpPr/>
          <p:nvPr/>
        </p:nvSpPr>
        <p:spPr>
          <a:xfrm>
            <a:off x="9992491" y="4896036"/>
            <a:ext cx="838200" cy="577651"/>
          </a:xfrm>
          <a:prstGeom prst="cub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dirty="0">
                <a:solidFill>
                  <a:schemeClr val="accent1"/>
                </a:solidFill>
              </a:rPr>
              <a:t>Thread</a:t>
            </a:r>
          </a:p>
          <a:p>
            <a:pPr algn="ctr"/>
            <a:r>
              <a:rPr lang="en-US" sz="933" dirty="0">
                <a:solidFill>
                  <a:schemeClr val="accent1"/>
                </a:solidFill>
              </a:rPr>
              <a:t>(0,0,3)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64C1A3-2989-4E8D-910A-FE679A19C67C}"/>
              </a:ext>
            </a:extLst>
          </p:cNvPr>
          <p:cNvSpPr txBox="1"/>
          <p:nvPr/>
        </p:nvSpPr>
        <p:spPr>
          <a:xfrm>
            <a:off x="8345238" y="4677048"/>
            <a:ext cx="50206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(1,0,0)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98E241-BA0F-4110-9298-365C66C5A940}"/>
              </a:ext>
            </a:extLst>
          </p:cNvPr>
          <p:cNvSpPr txBox="1"/>
          <p:nvPr/>
        </p:nvSpPr>
        <p:spPr>
          <a:xfrm>
            <a:off x="8938745" y="4677047"/>
            <a:ext cx="50206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(1,0,1)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6C7A05-63F8-4DD9-A268-FBEF4E324248}"/>
              </a:ext>
            </a:extLst>
          </p:cNvPr>
          <p:cNvSpPr txBox="1"/>
          <p:nvPr/>
        </p:nvSpPr>
        <p:spPr>
          <a:xfrm>
            <a:off x="9593759" y="4677048"/>
            <a:ext cx="609600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(1,0,2)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D401BE-80A0-4264-A014-8F9128A5F0F1}"/>
              </a:ext>
            </a:extLst>
          </p:cNvPr>
          <p:cNvSpPr txBox="1"/>
          <p:nvPr/>
        </p:nvSpPr>
        <p:spPr>
          <a:xfrm>
            <a:off x="10258870" y="4677048"/>
            <a:ext cx="502061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33" dirty="0">
                <a:solidFill>
                  <a:schemeClr val="bg1"/>
                </a:solidFill>
              </a:rPr>
              <a:t>(1,0,3)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624FFD6-6E5D-4FDD-A933-1923FFD7C9D3}"/>
              </a:ext>
            </a:extLst>
          </p:cNvPr>
          <p:cNvCxnSpPr>
            <a:endCxn id="50" idx="1"/>
          </p:cNvCxnSpPr>
          <p:nvPr/>
        </p:nvCxnSpPr>
        <p:spPr>
          <a:xfrm flipH="1">
            <a:off x="8345238" y="3654134"/>
            <a:ext cx="1315598" cy="114086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C7117B9-3626-47C4-BCA1-1358C524DE27}"/>
              </a:ext>
            </a:extLst>
          </p:cNvPr>
          <p:cNvCxnSpPr/>
          <p:nvPr/>
        </p:nvCxnSpPr>
        <p:spPr>
          <a:xfrm>
            <a:off x="10802780" y="3654135"/>
            <a:ext cx="173989" cy="108533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AF97E38-32D4-4050-B545-1A215ECE0746}"/>
              </a:ext>
            </a:extLst>
          </p:cNvPr>
          <p:cNvCxnSpPr/>
          <p:nvPr/>
        </p:nvCxnSpPr>
        <p:spPr>
          <a:xfrm flipH="1">
            <a:off x="10703561" y="4080808"/>
            <a:ext cx="99220" cy="89060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87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Applications – The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4</a:t>
            </a:fld>
            <a:endParaRPr lang="en-US"/>
          </a:p>
        </p:txBody>
      </p:sp>
      <p:pic>
        <p:nvPicPr>
          <p:cNvPr id="27" name="Picture 26" descr="A picture containing clock&#10;&#10;Description automatically generated">
            <a:extLst>
              <a:ext uri="{FF2B5EF4-FFF2-40B4-BE49-F238E27FC236}">
                <a16:creationId xmlns:a16="http://schemas.microsoft.com/office/drawing/2014/main" id="{AAD5670C-4DE5-4306-9DAC-023A9D4EC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9" y="3351291"/>
            <a:ext cx="11483640" cy="3201909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310"/>
            <a:ext cx="10663238" cy="1040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Many stages for graphics applications</a:t>
            </a:r>
          </a:p>
          <a:p>
            <a:r>
              <a:rPr lang="en-US" dirty="0">
                <a:solidFill>
                  <a:schemeClr val="tx1"/>
                </a:solidFill>
              </a:rPr>
              <a:t>Involve many different operations</a:t>
            </a:r>
          </a:p>
        </p:txBody>
      </p:sp>
    </p:spTree>
    <p:extLst>
      <p:ext uri="{BB962C8B-B14F-4D97-AF65-F5344CB8AC3E}">
        <p14:creationId xmlns:p14="http://schemas.microsoft.com/office/powerpoint/2010/main" val="412472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Applications – Vertex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5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310"/>
            <a:ext cx="6919913" cy="144057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Transform defined through matrix multiplication</a:t>
            </a:r>
          </a:p>
          <a:p>
            <a:r>
              <a:rPr lang="en-US" dirty="0">
                <a:solidFill>
                  <a:schemeClr val="tx1"/>
                </a:solidFill>
              </a:rPr>
              <a:t>A single operation is then applied to all affected vertices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7B61E1C-750F-4D5F-ADE9-D059AED8F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03" y="2137491"/>
            <a:ext cx="3416616" cy="45577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41FC04-654F-4FFA-B8C4-4CE1382CB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6748" y="4163140"/>
            <a:ext cx="4597818" cy="15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73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Instruction Multiple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6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09"/>
            <a:ext cx="10784681" cy="16092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Matrix Multiplication can be classified as SIMD paradigm </a:t>
            </a:r>
          </a:p>
          <a:p>
            <a:r>
              <a:rPr lang="en-US" dirty="0">
                <a:solidFill>
                  <a:schemeClr val="tx1"/>
                </a:solidFill>
              </a:rPr>
              <a:t>A single instruction stream is applied to multiple separate data structures</a:t>
            </a:r>
          </a:p>
          <a:p>
            <a:r>
              <a:rPr lang="en-US" dirty="0">
                <a:solidFill>
                  <a:schemeClr val="tx1"/>
                </a:solidFill>
              </a:rPr>
              <a:t>How do we handle multiple data threads within hardware?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ED3113-DBF5-405C-9802-0DCB604A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33" y="3840581"/>
            <a:ext cx="8463717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7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ow an 1803 Jacquard Loom Led to Computer Technology">
            <a:hlinkClick r:id="" action="ppaction://media"/>
            <a:extLst>
              <a:ext uri="{FF2B5EF4-FFF2-40B4-BE49-F238E27FC236}">
                <a16:creationId xmlns:a16="http://schemas.microsoft.com/office/drawing/2014/main" id="{092C4D70-61CB-43CD-B01A-92E2452CF9C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1352" y="1371600"/>
            <a:ext cx="9349296" cy="52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Jacquard Loom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058400" y="6400800"/>
            <a:ext cx="2133600" cy="304800"/>
          </a:xfrm>
        </p:spPr>
        <p:txBody>
          <a:bodyPr/>
          <a:lstStyle/>
          <a:p>
            <a:fld id="{8CF8A4EF-CDB0-3142-B866-F3AD53A0F82F}" type="slidenum">
              <a:rPr lang="en-US" smtClean="0"/>
              <a:t>8</a:t>
            </a:fld>
            <a:endParaRPr lang="en-US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68A10235-0673-43F9-9600-C2F1D32B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31308"/>
            <a:ext cx="4912520" cy="30336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Multiple Vertical </a:t>
            </a:r>
            <a:r>
              <a:rPr lang="en-US" dirty="0">
                <a:solidFill>
                  <a:srgbClr val="FF0000"/>
                </a:solidFill>
              </a:rPr>
              <a:t>Threads </a:t>
            </a:r>
            <a:r>
              <a:rPr lang="en-US" dirty="0">
                <a:solidFill>
                  <a:schemeClr val="tx1"/>
                </a:solidFill>
              </a:rPr>
              <a:t>are grouped into a </a:t>
            </a:r>
            <a:r>
              <a:rPr lang="en-US" dirty="0">
                <a:solidFill>
                  <a:srgbClr val="FF0000"/>
                </a:solidFill>
              </a:rPr>
              <a:t>Warp</a:t>
            </a:r>
          </a:p>
          <a:p>
            <a:r>
              <a:rPr lang="en-US" dirty="0">
                <a:solidFill>
                  <a:schemeClr val="tx1"/>
                </a:solidFill>
              </a:rPr>
              <a:t>Horizontal Weft is weaved through the warp in a single operation</a:t>
            </a:r>
          </a:p>
        </p:txBody>
      </p:sp>
      <p:pic>
        <p:nvPicPr>
          <p:cNvPr id="6" name="Picture 5" descr="A picture containing brush&#10;&#10;Description automatically generated">
            <a:extLst>
              <a:ext uri="{FF2B5EF4-FFF2-40B4-BE49-F238E27FC236}">
                <a16:creationId xmlns:a16="http://schemas.microsoft.com/office/drawing/2014/main" id="{681887DA-DEFD-47E4-BB09-6D2538A79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21" y="1919173"/>
            <a:ext cx="4233862" cy="46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7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How was it Made? Jacquard weaving">
            <a:hlinkClick r:id="" action="ppaction://media"/>
            <a:extLst>
              <a:ext uri="{FF2B5EF4-FFF2-40B4-BE49-F238E27FC236}">
                <a16:creationId xmlns:a16="http://schemas.microsoft.com/office/drawing/2014/main" id="{E0D0CC10-A011-44C9-B735-B52387AE0C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00350" y="1590595"/>
            <a:ext cx="6418263" cy="48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684420c-7bd8-46ff-b0c9-197ca159a04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da05705-fcfc-4250-8684-d5b9474d5b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dd8dc93-0036-4451-bea2-5d0813666093"/>
</p:tagLst>
</file>

<file path=ppt/theme/theme1.xml><?xml version="1.0" encoding="utf-8"?>
<a:theme xmlns:a="http://schemas.openxmlformats.org/drawingml/2006/main" name="UC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" id="{AE20FBDC-0D03-49DA-99CF-13DC815B9F62}" vid="{75CAA0F8-75EB-44FB-BBF2-1981CDC6FE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UCR</Template>
  <TotalTime>2228</TotalTime>
  <Words>1827</Words>
  <Application>Microsoft Office PowerPoint</Application>
  <PresentationFormat>Widescreen</PresentationFormat>
  <Paragraphs>547</Paragraphs>
  <Slides>37</Slides>
  <Notes>10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Palatino</vt:lpstr>
      <vt:lpstr>Tahoma</vt:lpstr>
      <vt:lpstr>Times New Roman</vt:lpstr>
      <vt:lpstr>Trebuchet MS</vt:lpstr>
      <vt:lpstr>UCR</vt:lpstr>
      <vt:lpstr>Visio</vt:lpstr>
      <vt:lpstr>GPU Architecture</vt:lpstr>
      <vt:lpstr>PowerPoint Presentation</vt:lpstr>
      <vt:lpstr>Software informs Hardware</vt:lpstr>
      <vt:lpstr>Graphics Applications – The pipeline</vt:lpstr>
      <vt:lpstr>Graphics Applications – Vertex Transformation</vt:lpstr>
      <vt:lpstr>Single Instruction Multiple Data</vt:lpstr>
      <vt:lpstr>PowerPoint Presentation</vt:lpstr>
      <vt:lpstr>Jacquard Loom</vt:lpstr>
      <vt:lpstr>PowerPoint Presentation</vt:lpstr>
      <vt:lpstr>Jacquard Loom</vt:lpstr>
      <vt:lpstr>Back to Modern Computers</vt:lpstr>
      <vt:lpstr>Vector Processors</vt:lpstr>
      <vt:lpstr>Vector Processors</vt:lpstr>
      <vt:lpstr>The Von-Neumann Model with SIMD units</vt:lpstr>
      <vt:lpstr>Handling multiple Warps</vt:lpstr>
      <vt:lpstr>Key Takeaways</vt:lpstr>
      <vt:lpstr>PowerPoint Presentation</vt:lpstr>
      <vt:lpstr>GPU Microarchitecture Overview</vt:lpstr>
      <vt:lpstr>Streaming Multiprocessors are SIMD Processors</vt:lpstr>
      <vt:lpstr>SIMD Execution Among Threads in a Warp</vt:lpstr>
      <vt:lpstr>GPU Microarchitecture Overview</vt:lpstr>
      <vt:lpstr>Inside a SIMT Core</vt:lpstr>
      <vt:lpstr>Inside a pipelined SIMT Core</vt:lpstr>
      <vt:lpstr>Fetch + Decode</vt:lpstr>
      <vt:lpstr>Instruction Issue</vt:lpstr>
      <vt:lpstr>Execution</vt:lpstr>
      <vt:lpstr>Key Takeaways</vt:lpstr>
      <vt:lpstr>PowerPoint Presentation</vt:lpstr>
      <vt:lpstr>How should we program for this architecture?</vt:lpstr>
      <vt:lpstr>Vector Operations</vt:lpstr>
      <vt:lpstr>Arrays of Parallel Threads</vt:lpstr>
      <vt:lpstr>Thread Blocks: Scalable Cooperation</vt:lpstr>
      <vt:lpstr>Transparent Scalability</vt:lpstr>
      <vt:lpstr>blockIdx and threadIdx</vt:lpstr>
      <vt:lpstr>Executing Thread Blocks</vt:lpstr>
      <vt:lpstr>Warps as Scheduling Units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GPU Architecture</dc:title>
  <dc:creator>Marcus Chow</dc:creator>
  <cp:lastModifiedBy>Marcus Chow</cp:lastModifiedBy>
  <cp:revision>39</cp:revision>
  <dcterms:created xsi:type="dcterms:W3CDTF">2020-04-08T02:52:56Z</dcterms:created>
  <dcterms:modified xsi:type="dcterms:W3CDTF">2020-04-09T16:00:57Z</dcterms:modified>
</cp:coreProperties>
</file>