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82" r:id="rId4"/>
    <p:sldId id="283" r:id="rId5"/>
    <p:sldId id="284" r:id="rId6"/>
    <p:sldId id="285" r:id="rId7"/>
    <p:sldId id="288" r:id="rId8"/>
    <p:sldId id="290" r:id="rId9"/>
    <p:sldId id="286" r:id="rId10"/>
    <p:sldId id="265" r:id="rId11"/>
    <p:sldId id="257" r:id="rId12"/>
    <p:sldId id="260" r:id="rId13"/>
    <p:sldId id="261" r:id="rId14"/>
    <p:sldId id="258" r:id="rId15"/>
    <p:sldId id="291" r:id="rId16"/>
    <p:sldId id="287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59" autoAdjust="0"/>
  </p:normalViewPr>
  <p:slideViewPr>
    <p:cSldViewPr snapToGrid="0" snapToObjects="1">
      <p:cViewPr>
        <p:scale>
          <a:sx n="110" d="100"/>
          <a:sy n="110" d="100"/>
        </p:scale>
        <p:origin x="9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02:39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9344,'-8'11'4608,"8"-11"-4096,0 0 4735,0 0-5759,0 0 0,0 0-1408,-5 0 129,5 0 511,-13-8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02:40:01.94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29 36 8832,'-29'-31'4352,"29"43"-5888,0-12 4352,8 0-6400,5-17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Introduction
https://www.polleverywhere.com/surveys/SOHo9qYWhrAaKqSdyk7dJ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F1132-FF53-4248-A258-7027F1F029C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a5e96d8b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a5e96d8b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6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5a5e96d8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5a5e96d8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7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a5e96d8b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a5e96d8b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87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5a5e96d8b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5a5e96d8b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0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5a5e96d8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5a5e96d8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82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5a5e96d8b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5a5e96d8b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45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5a5e96d8b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5a5e96d8b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02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5a5e96d8b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5a5e96d8b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15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8186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827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98386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607896"/>
            <a:ext cx="2628900" cy="45690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07896"/>
            <a:ext cx="7734300" cy="45690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7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122012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6091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349"/>
            <a:ext cx="10515600" cy="311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7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3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8757"/>
            <a:ext cx="10515600" cy="3857594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62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955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431934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55844"/>
            <a:ext cx="5157787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431932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55844"/>
            <a:ext cx="5183188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732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27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87522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12201288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37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53077"/>
            <a:ext cx="10515600" cy="362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r.nectir.io/group/eecs147" TargetMode="External"/><Relationship Id="rId2" Type="http://schemas.openxmlformats.org/officeDocument/2006/relationships/hyperlink" Target="https://www.cs.ucr.edu/~mchow009/teaching/cs147/winter20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rezv002@ucr.edu" TargetMode="External"/><Relationship Id="rId2" Type="http://schemas.openxmlformats.org/officeDocument/2006/relationships/hyperlink" Target="https://www.cs.ucr.edu/~mchow009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CS/EE 147 – GPU Computing and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964" y="3503407"/>
            <a:ext cx="5829937" cy="2362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Marcus Chow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mchow009@ucr.edu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68CD14-AA31-42EC-AEC8-509EEDEFD548}"/>
                  </a:ext>
                </a:extLst>
              </p14:cNvPr>
              <p14:cNvContentPartPr/>
              <p14:nvPr/>
            </p14:nvContentPartPr>
            <p14:xfrm>
              <a:off x="12879773" y="976147"/>
              <a:ext cx="972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68CD14-AA31-42EC-AEC8-509EEDEFD5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0773" y="967507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33C12-A769-491A-806A-BF800AF103DC}"/>
                  </a:ext>
                </a:extLst>
              </p14:cNvPr>
              <p14:cNvContentPartPr/>
              <p14:nvPr/>
            </p14:nvContentPartPr>
            <p14:xfrm>
              <a:off x="6082133" y="4684507"/>
              <a:ext cx="10800" cy="1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33C12-A769-491A-806A-BF800AF103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4133" y="4666507"/>
                <a:ext cx="4644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3367"/>
            <a:ext cx="10515600" cy="33845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Learn about calculating performance characteristics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Understanding the motivation why the GPU is used at all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the motivation influenced the design of GPU architecture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the design of the architecture leads to specific programming paradigms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to program “Optimal” programs using these paradigms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Technical subjects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principles and patterns of parallel algorithms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processor architecture features and constraints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programming API, tools and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7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513"/>
            <a:ext cx="10515600" cy="37655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Course Website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https://www.cs.ucr.edu/~mchow009/teaching/cs147/winter20/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Check often for announcements</a:t>
            </a:r>
          </a:p>
          <a:p>
            <a:r>
              <a:rPr lang="en-US" dirty="0">
                <a:solidFill>
                  <a:schemeClr val="tx1"/>
                </a:solidFill>
              </a:rPr>
              <a:t>Assignments/Projects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iLearn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iLearn.ucr.edu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Discussion/Help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Nectir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hlinkClick r:id="rId3"/>
              </a:rPr>
              <a:t>https://ucr.nectir.io/group/eecs147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ENGR Account Setup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hlinkClick r:id="rId3"/>
              </a:rPr>
              <a:t>https://ucr.nectir.io/group/eecs147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Attendance/Grading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4931"/>
            <a:ext cx="10515600" cy="39387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Attendance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 are expected to attend </a:t>
            </a:r>
            <a:r>
              <a:rPr lang="en-US" b="1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lectures.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Online participation is Vital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Please turn on your cameras during class</a:t>
            </a:r>
          </a:p>
          <a:p>
            <a:r>
              <a:rPr lang="en-US" dirty="0">
                <a:solidFill>
                  <a:schemeClr val="tx1"/>
                </a:solidFill>
              </a:rPr>
              <a:t>Grade Breakdown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Homework/Labs: 20%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and Final: 30%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Project: 30%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 Participation: 10%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Quizzes and Discussion 10%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 slip days</a:t>
            </a:r>
          </a:p>
          <a:p>
            <a:r>
              <a:rPr lang="en-US" dirty="0">
                <a:solidFill>
                  <a:schemeClr val="tx1"/>
                </a:solidFill>
              </a:rPr>
              <a:t>15% penalty per late day</a:t>
            </a:r>
          </a:p>
          <a:p>
            <a:r>
              <a:rPr lang="en-US" dirty="0">
                <a:solidFill>
                  <a:schemeClr val="tx1"/>
                </a:solidFill>
              </a:rPr>
              <a:t>All labs/projects are due at the end of the due date (midnight)</a:t>
            </a:r>
          </a:p>
          <a:p>
            <a:r>
              <a:rPr lang="en-US" dirty="0">
                <a:solidFill>
                  <a:schemeClr val="tx1"/>
                </a:solidFill>
              </a:rPr>
              <a:t>Projects should be uploaded to </a:t>
            </a:r>
            <a:r>
              <a:rPr lang="en-US" dirty="0" err="1">
                <a:solidFill>
                  <a:schemeClr val="tx1"/>
                </a:solidFill>
              </a:rPr>
              <a:t>iLearn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github</a:t>
            </a:r>
            <a:r>
              <a:rPr lang="en-US" dirty="0">
                <a:solidFill>
                  <a:schemeClr val="tx1"/>
                </a:solidFill>
              </a:rPr>
              <a:t>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Instructor: Marcus Chow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Email: mchow009@ucr.edu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Homepage: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https://www.cs.ucr.edu/~mchow009/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Office: Online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Hours: TBH</a:t>
            </a:r>
          </a:p>
          <a:p>
            <a:r>
              <a:rPr lang="en-US" dirty="0">
                <a:solidFill>
                  <a:schemeClr val="tx1"/>
                </a:solidFill>
              </a:rPr>
              <a:t>TA: Mohammadreza </a:t>
            </a:r>
            <a:r>
              <a:rPr lang="en-US" dirty="0" err="1">
                <a:solidFill>
                  <a:schemeClr val="tx1"/>
                </a:solidFill>
              </a:rPr>
              <a:t>Rezvana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hlinkClick r:id="rId3"/>
              </a:rPr>
              <a:t>mrezv002@ucr.edu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Hours: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9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for 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do you think we teach this class at all? The reason why we use GPUs today</a:t>
            </a:r>
          </a:p>
          <a:p>
            <a:r>
              <a:rPr lang="en-US" dirty="0">
                <a:solidFill>
                  <a:schemeClr val="tx1"/>
                </a:solidFill>
              </a:rPr>
              <a:t>Think about why you wanted to take this class? Deeper than course requirement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6370-5894-4CC5-8542-539410BA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3DA0-8C0C-426C-8B6D-D922873B6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765" y="857250"/>
            <a:ext cx="8116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325" y="1219402"/>
            <a:ext cx="133350" cy="39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12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515" y="990875"/>
            <a:ext cx="5100975" cy="48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38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2215800" y="1791800"/>
            <a:ext cx="7760400" cy="26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/>
              <a:t>Modern computer architecture is limited by:</a:t>
            </a:r>
            <a:endParaRPr sz="3000"/>
          </a:p>
          <a:p>
            <a:pPr marL="457200" indent="-419100">
              <a:buSzPts val="3000"/>
              <a:buChar char="●"/>
            </a:pPr>
            <a:r>
              <a:rPr lang="en" sz="3000"/>
              <a:t>Process Technology / Transistor density</a:t>
            </a:r>
            <a:br>
              <a:rPr lang="en" sz="3000"/>
            </a:br>
            <a:r>
              <a:rPr lang="en" sz="3000"/>
              <a:t>(End of Moore’s Law)</a:t>
            </a:r>
            <a:endParaRPr sz="3000"/>
          </a:p>
          <a:p>
            <a:pPr marL="457200" indent="-419100">
              <a:buSzPts val="3000"/>
              <a:buChar char="●"/>
            </a:pPr>
            <a:r>
              <a:rPr lang="en" sz="3000"/>
              <a:t>Power</a:t>
            </a:r>
            <a:br>
              <a:rPr lang="en" sz="3000"/>
            </a:br>
            <a:r>
              <a:rPr lang="en" sz="3000"/>
              <a:t>(End of Dennard Scaling)</a:t>
            </a:r>
            <a:endParaRPr sz="3000"/>
          </a:p>
          <a:p>
            <a:pPr marL="457200" indent="-419100">
              <a:buSzPts val="3000"/>
              <a:buChar char="●"/>
            </a:pPr>
            <a:r>
              <a:rPr lang="en" sz="3000"/>
              <a:t>Temperature</a:t>
            </a:r>
            <a:br>
              <a:rPr lang="en" sz="3000"/>
            </a:br>
            <a:endParaRPr sz="3000"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7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Welcome!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00800"/>
            <a:ext cx="28448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/>
        </p:nvSpPr>
        <p:spPr>
          <a:xfrm>
            <a:off x="2106850" y="3160600"/>
            <a:ext cx="1892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Single-core</a:t>
            </a:r>
            <a:br>
              <a:rPr lang="en" sz="2400"/>
            </a:br>
            <a:r>
              <a:rPr lang="en" sz="2400"/>
              <a:t>CPU</a:t>
            </a:r>
            <a:endParaRPr sz="2400"/>
          </a:p>
        </p:txBody>
      </p:sp>
      <p:sp>
        <p:nvSpPr>
          <p:cNvPr id="221" name="Google Shape;221;p33"/>
          <p:cNvSpPr txBox="1"/>
          <p:nvPr/>
        </p:nvSpPr>
        <p:spPr>
          <a:xfrm>
            <a:off x="4207167" y="3160600"/>
            <a:ext cx="1547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Multi-core</a:t>
            </a:r>
            <a:br>
              <a:rPr lang="en" sz="2400"/>
            </a:br>
            <a:r>
              <a:rPr lang="en" sz="2400"/>
              <a:t>CPU</a:t>
            </a:r>
            <a:endParaRPr sz="2400"/>
          </a:p>
        </p:txBody>
      </p:sp>
      <p:sp>
        <p:nvSpPr>
          <p:cNvPr id="222" name="Google Shape;222;p33"/>
          <p:cNvSpPr txBox="1"/>
          <p:nvPr/>
        </p:nvSpPr>
        <p:spPr>
          <a:xfrm>
            <a:off x="5962500" y="3313000"/>
            <a:ext cx="1196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GPU</a:t>
            </a:r>
            <a:endParaRPr sz="2400"/>
          </a:p>
        </p:txBody>
      </p:sp>
      <p:sp>
        <p:nvSpPr>
          <p:cNvPr id="223" name="Google Shape;223;p33"/>
          <p:cNvSpPr txBox="1"/>
          <p:nvPr/>
        </p:nvSpPr>
        <p:spPr>
          <a:xfrm>
            <a:off x="7425625" y="3313000"/>
            <a:ext cx="1196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FPGA</a:t>
            </a:r>
            <a:endParaRPr sz="2400"/>
          </a:p>
        </p:txBody>
      </p:sp>
      <p:sp>
        <p:nvSpPr>
          <p:cNvPr id="224" name="Google Shape;224;p33"/>
          <p:cNvSpPr txBox="1"/>
          <p:nvPr/>
        </p:nvSpPr>
        <p:spPr>
          <a:xfrm>
            <a:off x="8888750" y="3313000"/>
            <a:ext cx="11964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ASIC</a:t>
            </a:r>
            <a:endParaRPr sz="2400"/>
          </a:p>
        </p:txBody>
      </p:sp>
      <p:cxnSp>
        <p:nvCxnSpPr>
          <p:cNvPr id="225" name="Google Shape;225;p33"/>
          <p:cNvCxnSpPr/>
          <p:nvPr/>
        </p:nvCxnSpPr>
        <p:spPr>
          <a:xfrm rot="10800000">
            <a:off x="3021975" y="2365650"/>
            <a:ext cx="64185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33"/>
          <p:cNvSpPr txBox="1"/>
          <p:nvPr/>
        </p:nvSpPr>
        <p:spPr>
          <a:xfrm>
            <a:off x="4804425" y="1450875"/>
            <a:ext cx="2853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General-purpose</a:t>
            </a:r>
            <a:br>
              <a:rPr lang="en" sz="2400"/>
            </a:br>
            <a:r>
              <a:rPr lang="en" sz="2400"/>
              <a:t>(Easier to program)</a:t>
            </a:r>
            <a:endParaRPr sz="2400"/>
          </a:p>
        </p:txBody>
      </p:sp>
      <p:cxnSp>
        <p:nvCxnSpPr>
          <p:cNvPr id="227" name="Google Shape;227;p33"/>
          <p:cNvCxnSpPr/>
          <p:nvPr/>
        </p:nvCxnSpPr>
        <p:spPr>
          <a:xfrm>
            <a:off x="3021975" y="5056325"/>
            <a:ext cx="6460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8" name="Google Shape;228;p33"/>
          <p:cNvSpPr txBox="1"/>
          <p:nvPr/>
        </p:nvSpPr>
        <p:spPr>
          <a:xfrm>
            <a:off x="4648375" y="5203200"/>
            <a:ext cx="2853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Energy-efficient</a:t>
            </a:r>
            <a:endParaRPr sz="2400"/>
          </a:p>
        </p:txBody>
      </p:sp>
      <p:cxnSp>
        <p:nvCxnSpPr>
          <p:cNvPr id="229" name="Google Shape;229;p33"/>
          <p:cNvCxnSpPr/>
          <p:nvPr/>
        </p:nvCxnSpPr>
        <p:spPr>
          <a:xfrm>
            <a:off x="3021975" y="4184663"/>
            <a:ext cx="6460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33"/>
          <p:cNvSpPr txBox="1"/>
          <p:nvPr/>
        </p:nvSpPr>
        <p:spPr>
          <a:xfrm>
            <a:off x="4648375" y="4331538"/>
            <a:ext cx="2853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Specialized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46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622250" y="1531695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51" name="Google Shape;251;p36"/>
          <p:cNvSpPr txBox="1"/>
          <p:nvPr/>
        </p:nvSpPr>
        <p:spPr>
          <a:xfrm>
            <a:off x="1694000" y="2378526"/>
            <a:ext cx="2649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Bitcoin Mining</a:t>
            </a:r>
            <a:endParaRPr sz="2400"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325" y="3046926"/>
            <a:ext cx="33909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3154051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7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1622250" y="1517837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36" name="Google Shape;236;p34"/>
          <p:cNvSpPr txBox="1"/>
          <p:nvPr/>
        </p:nvSpPr>
        <p:spPr>
          <a:xfrm>
            <a:off x="1694000" y="2343875"/>
            <a:ext cx="2853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Microsoft Catapult</a:t>
            </a:r>
            <a:endParaRPr sz="2400"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38" y="2859887"/>
            <a:ext cx="8305026" cy="34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1622250" y="1691018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43" name="Google Shape;243;p35"/>
          <p:cNvSpPr txBox="1"/>
          <p:nvPr/>
        </p:nvSpPr>
        <p:spPr>
          <a:xfrm>
            <a:off x="1694000" y="2517068"/>
            <a:ext cx="5967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Google TPU - Tensor Processing Unit</a:t>
            </a:r>
            <a:endParaRPr sz="2400"/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51" y="3369595"/>
            <a:ext cx="4978975" cy="274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802" y="3369593"/>
            <a:ext cx="4615201" cy="284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86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1622250" y="1697945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59" name="Google Shape;259;p37"/>
          <p:cNvSpPr txBox="1"/>
          <p:nvPr/>
        </p:nvSpPr>
        <p:spPr>
          <a:xfrm>
            <a:off x="1694000" y="2523995"/>
            <a:ext cx="3741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GPUs - Supercomputers</a:t>
            </a:r>
            <a:endParaRPr sz="2400"/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453047"/>
            <a:ext cx="4038468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2" y="3192397"/>
            <a:ext cx="4267199" cy="3019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3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35-AD1F-41DD-809D-168C028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4EE7-FF20-410C-BF8D-8D21F75C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Marcus Chow</a:t>
            </a:r>
          </a:p>
          <a:p>
            <a:r>
              <a:rPr lang="en-US" dirty="0">
                <a:solidFill>
                  <a:schemeClr val="tx1"/>
                </a:solidFill>
              </a:rPr>
              <a:t>They / Them Pronouns</a:t>
            </a:r>
          </a:p>
          <a:p>
            <a:r>
              <a:rPr lang="en-US" dirty="0">
                <a:solidFill>
                  <a:schemeClr val="tx1"/>
                </a:solidFill>
              </a:rPr>
              <a:t>A 4th year Ph.D. student in CS</a:t>
            </a:r>
          </a:p>
          <a:p>
            <a:r>
              <a:rPr lang="en-US" dirty="0">
                <a:solidFill>
                  <a:schemeClr val="tx1"/>
                </a:solidFill>
              </a:rPr>
              <a:t>Goal to be a Professor</a:t>
            </a:r>
          </a:p>
          <a:p>
            <a:r>
              <a:rPr lang="en-US" dirty="0">
                <a:solidFill>
                  <a:schemeClr val="tx1"/>
                </a:solidFill>
              </a:rPr>
              <a:t>Currently teaching in Camarillo</a:t>
            </a:r>
          </a:p>
          <a:p>
            <a:r>
              <a:rPr lang="en-US" dirty="0">
                <a:solidFill>
                  <a:schemeClr val="tx1"/>
                </a:solidFill>
              </a:rPr>
              <a:t>Care for your health and safety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wearing a hat&#10;&#10;Description automatically generated">
            <a:extLst>
              <a:ext uri="{FF2B5EF4-FFF2-40B4-BE49-F238E27FC236}">
                <a16:creationId xmlns:a16="http://schemas.microsoft.com/office/drawing/2014/main" id="{5D3427DD-A650-4891-A6A7-F0216ABB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06" y="2441654"/>
            <a:ext cx="3006049" cy="30088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400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35-AD1F-41DD-809D-168C028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but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4EE7-FF20-410C-BF8D-8D21F75C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University of California, Merced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BS Computer Science ’16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California, Riverside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MS Computer Science ’18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year Pd.D. student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839A6-5740-4104-AA16-AF65183A0DB7}"/>
              </a:ext>
            </a:extLst>
          </p:cNvPr>
          <p:cNvSpPr txBox="1">
            <a:spLocks/>
          </p:cNvSpPr>
          <p:nvPr/>
        </p:nvSpPr>
        <p:spPr>
          <a:xfrm>
            <a:off x="990600" y="2683749"/>
            <a:ext cx="10515600" cy="31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35-AD1F-41DD-809D-168C028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but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4EE7-FF20-410C-BF8D-8D21F75C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349"/>
            <a:ext cx="5950527" cy="3118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Interned for NSF Research Experience for Undergrade at Texas State University</a:t>
            </a:r>
          </a:p>
          <a:p>
            <a:r>
              <a:rPr lang="en-US" dirty="0">
                <a:solidFill>
                  <a:schemeClr val="tx1"/>
                </a:solidFill>
              </a:rPr>
              <a:t>Research Co-Op at AMD for last two falls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839A6-5740-4104-AA16-AF65183A0DB7}"/>
              </a:ext>
            </a:extLst>
          </p:cNvPr>
          <p:cNvSpPr txBox="1">
            <a:spLocks/>
          </p:cNvSpPr>
          <p:nvPr/>
        </p:nvSpPr>
        <p:spPr>
          <a:xfrm>
            <a:off x="990600" y="2683749"/>
            <a:ext cx="10515600" cy="31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AAD76BF-8012-4ACD-B4B1-6280EECB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217" y="1907837"/>
            <a:ext cx="2158185" cy="2158185"/>
          </a:xfrm>
          <a:prstGeom prst="rect">
            <a:avLst/>
          </a:prstGeom>
        </p:spPr>
      </p:pic>
      <p:pic>
        <p:nvPicPr>
          <p:cNvPr id="7" name="Picture 2" descr="AMD Prepares Wraith, First New Product in a Decade - VR World">
            <a:extLst>
              <a:ext uri="{FF2B5EF4-FFF2-40B4-BE49-F238E27FC236}">
                <a16:creationId xmlns:a16="http://schemas.microsoft.com/office/drawing/2014/main" id="{22BFDE78-142D-411A-BF19-F79CDDC6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7" y="4433215"/>
            <a:ext cx="3520038" cy="19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5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35-AD1F-41DD-809D-168C028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but Research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839A6-5740-4104-AA16-AF65183A0DB7}"/>
              </a:ext>
            </a:extLst>
          </p:cNvPr>
          <p:cNvSpPr txBox="1">
            <a:spLocks/>
          </p:cNvSpPr>
          <p:nvPr/>
        </p:nvSpPr>
        <p:spPr>
          <a:xfrm>
            <a:off x="990600" y="2683749"/>
            <a:ext cx="10515600" cy="31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37BCA-A855-4237-A2A7-0E54E91F3C14}"/>
              </a:ext>
            </a:extLst>
          </p:cNvPr>
          <p:cNvSpPr txBox="1"/>
          <p:nvPr/>
        </p:nvSpPr>
        <p:spPr>
          <a:xfrm>
            <a:off x="2424310" y="1995686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Architectures for Sustainable Computing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E3607-7093-42D4-A674-2AF20E3C46CA}"/>
              </a:ext>
            </a:extLst>
          </p:cNvPr>
          <p:cNvSpPr txBox="1"/>
          <p:nvPr/>
        </p:nvSpPr>
        <p:spPr>
          <a:xfrm>
            <a:off x="632333" y="2903299"/>
            <a:ext cx="2748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a Power and Thermal Model for GPUs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14964-D684-4510-9AE9-EDD5B4CB963E}"/>
              </a:ext>
            </a:extLst>
          </p:cNvPr>
          <p:cNvSpPr txBox="1"/>
          <p:nvPr/>
        </p:nvSpPr>
        <p:spPr>
          <a:xfrm>
            <a:off x="4721790" y="2979277"/>
            <a:ext cx="2748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Edge Computing Runtimes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7B632-C42F-489A-BAEB-B648316528A4}"/>
              </a:ext>
            </a:extLst>
          </p:cNvPr>
          <p:cNvSpPr txBox="1"/>
          <p:nvPr/>
        </p:nvSpPr>
        <p:spPr>
          <a:xfrm>
            <a:off x="8045057" y="3044557"/>
            <a:ext cx="304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Proportional Datacenter GPU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FFBD716-564D-433E-BF87-9AF1804D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42" y="4161206"/>
            <a:ext cx="3726276" cy="2544394"/>
          </a:xfrm>
          <a:prstGeom prst="rect">
            <a:avLst/>
          </a:prstGeom>
        </p:spPr>
      </p:pic>
      <p:pic>
        <p:nvPicPr>
          <p:cNvPr id="14" name="Picture 13" descr="A close up of an animal&#10;&#10;Description automatically generated">
            <a:extLst>
              <a:ext uri="{FF2B5EF4-FFF2-40B4-BE49-F238E27FC236}">
                <a16:creationId xmlns:a16="http://schemas.microsoft.com/office/drawing/2014/main" id="{1434DBF3-FDF3-4B99-9EFB-C6E81E61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" y="4155272"/>
            <a:ext cx="4074564" cy="244250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A4E252-E07E-498D-B6A8-A8F8A933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07" y="4006385"/>
            <a:ext cx="4620631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5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6370-5894-4CC5-8542-539410BA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About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3DA0-8C0C-426C-8B6D-D922873B6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870B7-4112-4570-B096-2A85EE1068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9330A-C6C5-4B8A-9CBB-79521FAA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6370-5894-4CC5-8542-539410BA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3DA0-8C0C-426C-8B6D-D922873B6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05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368c6fc-f5f5-4799-b85c-30733297949b"/>
</p:tagLst>
</file>

<file path=ppt/theme/theme1.xml><?xml version="1.0" encoding="utf-8"?>
<a:theme xmlns:a="http://schemas.openxmlformats.org/drawingml/2006/main" name="UC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" id="{AE20FBDC-0D03-49DA-99CF-13DC815B9F62}" vid="{75CAA0F8-75EB-44FB-BBF2-1981CDC6F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</Template>
  <TotalTime>4699</TotalTime>
  <Words>539</Words>
  <Application>Microsoft Office PowerPoint</Application>
  <PresentationFormat>Widescreen</PresentationFormat>
  <Paragraphs>112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UCR</vt:lpstr>
      <vt:lpstr>CS/EE 147 – GPU Computing and Programming</vt:lpstr>
      <vt:lpstr>PowerPoint Presentation</vt:lpstr>
      <vt:lpstr>About Me</vt:lpstr>
      <vt:lpstr>About Me but Academics</vt:lpstr>
      <vt:lpstr>About Me but Academics</vt:lpstr>
      <vt:lpstr>About Me but Research</vt:lpstr>
      <vt:lpstr>Tell Me About You!</vt:lpstr>
      <vt:lpstr>PowerPoint Presentation</vt:lpstr>
      <vt:lpstr>What is this Course?</vt:lpstr>
      <vt:lpstr>Course Goals</vt:lpstr>
      <vt:lpstr>Logistics</vt:lpstr>
      <vt:lpstr>Attendance/Grading</vt:lpstr>
      <vt:lpstr>Lab Policies</vt:lpstr>
      <vt:lpstr>Contact</vt:lpstr>
      <vt:lpstr>Discussion for Wednesday</vt:lpstr>
      <vt:lpstr>GPU Introduction</vt:lpstr>
      <vt:lpstr>PowerPoint Presentation</vt:lpstr>
      <vt:lpstr>PowerPoint Presentation</vt:lpstr>
      <vt:lpstr>PowerPoint Presentation</vt:lpstr>
      <vt:lpstr>PowerPoint Presentation</vt:lpstr>
      <vt:lpstr>Examples of Specialization</vt:lpstr>
      <vt:lpstr>Examples of Specialization</vt:lpstr>
      <vt:lpstr>Examples of Specialization</vt:lpstr>
      <vt:lpstr>Examples of Specialization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Marcus Chow</cp:lastModifiedBy>
  <cp:revision>58</cp:revision>
  <dcterms:created xsi:type="dcterms:W3CDTF">2015-12-30T09:03:10Z</dcterms:created>
  <dcterms:modified xsi:type="dcterms:W3CDTF">2020-03-31T01:08:35Z</dcterms:modified>
</cp:coreProperties>
</file>