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00" r:id="rId3"/>
    <p:sldId id="273" r:id="rId4"/>
    <p:sldId id="305" r:id="rId5"/>
    <p:sldId id="306" r:id="rId6"/>
    <p:sldId id="314" r:id="rId7"/>
    <p:sldId id="313" r:id="rId8"/>
    <p:sldId id="294" r:id="rId9"/>
    <p:sldId id="316" r:id="rId10"/>
    <p:sldId id="275" r:id="rId11"/>
    <p:sldId id="276" r:id="rId12"/>
    <p:sldId id="278" r:id="rId13"/>
    <p:sldId id="328" r:id="rId14"/>
    <p:sldId id="329" r:id="rId15"/>
    <p:sldId id="320" r:id="rId16"/>
    <p:sldId id="281" r:id="rId17"/>
    <p:sldId id="282" r:id="rId18"/>
    <p:sldId id="283" r:id="rId19"/>
    <p:sldId id="307" r:id="rId20"/>
    <p:sldId id="327" r:id="rId21"/>
    <p:sldId id="310" r:id="rId22"/>
    <p:sldId id="322" r:id="rId23"/>
    <p:sldId id="323" r:id="rId24"/>
    <p:sldId id="331" r:id="rId25"/>
    <p:sldId id="324" r:id="rId26"/>
    <p:sldId id="289" r:id="rId27"/>
    <p:sldId id="290" r:id="rId28"/>
    <p:sldId id="292" r:id="rId29"/>
    <p:sldId id="293" r:id="rId30"/>
    <p:sldId id="302" r:id="rId31"/>
    <p:sldId id="296" r:id="rId32"/>
    <p:sldId id="311" r:id="rId33"/>
    <p:sldId id="31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F786BD-18B0-2A49-92EA-DAB0177BCB41}">
          <p14:sldIdLst>
            <p14:sldId id="256"/>
            <p14:sldId id="300"/>
            <p14:sldId id="273"/>
            <p14:sldId id="305"/>
            <p14:sldId id="306"/>
            <p14:sldId id="314"/>
            <p14:sldId id="313"/>
            <p14:sldId id="294"/>
            <p14:sldId id="316"/>
            <p14:sldId id="275"/>
            <p14:sldId id="276"/>
            <p14:sldId id="278"/>
            <p14:sldId id="328"/>
            <p14:sldId id="329"/>
            <p14:sldId id="320"/>
            <p14:sldId id="281"/>
            <p14:sldId id="282"/>
            <p14:sldId id="283"/>
            <p14:sldId id="307"/>
            <p14:sldId id="327"/>
            <p14:sldId id="310"/>
            <p14:sldId id="322"/>
            <p14:sldId id="323"/>
            <p14:sldId id="331"/>
            <p14:sldId id="324"/>
            <p14:sldId id="289"/>
            <p14:sldId id="290"/>
            <p14:sldId id="292"/>
            <p14:sldId id="293"/>
          </p14:sldIdLst>
        </p14:section>
        <p14:section name="back up" id="{AF8EB6F5-9591-734E-88BB-73E229822D13}">
          <p14:sldIdLst>
            <p14:sldId id="302"/>
            <p14:sldId id="296"/>
            <p14:sldId id="311"/>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35190A"/>
    <a:srgbClr val="E417E5"/>
    <a:srgbClr val="D234A7"/>
    <a:srgbClr val="0AA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6909" autoAdjust="0"/>
  </p:normalViewPr>
  <p:slideViewPr>
    <p:cSldViewPr snapToGrid="0" snapToObjects="1">
      <p:cViewPr varScale="1">
        <p:scale>
          <a:sx n="65" d="100"/>
          <a:sy n="65" d="100"/>
        </p:scale>
        <p:origin x="-14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9" d="100"/>
          <a:sy n="69" d="100"/>
        </p:scale>
        <p:origin x="-35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363CB-74D1-AD40-9274-71CF01A8A5F6}" type="datetimeFigureOut">
              <a:rPr lang="en-US" smtClean="0"/>
              <a:t>5/19/12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F9416-6D03-BF4A-8F45-6C5680117CFC}" type="slidenum">
              <a:rPr lang="en-US" smtClean="0"/>
              <a:t>‹#›</a:t>
            </a:fld>
            <a:endParaRPr lang="en-US"/>
          </a:p>
        </p:txBody>
      </p:sp>
    </p:spTree>
    <p:extLst>
      <p:ext uri="{BB962C8B-B14F-4D97-AF65-F5344CB8AC3E}">
        <p14:creationId xmlns:p14="http://schemas.microsoft.com/office/powerpoint/2010/main" val="240372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90ABB-F9CB-C84C-B841-73027D49D67A}" type="datetimeFigureOut">
              <a:rPr lang="en-US" smtClean="0"/>
              <a:t>5/19/12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3C1D1-3DAD-7943-83CD-2FAC921CB973}" type="slidenum">
              <a:rPr lang="en-US" smtClean="0"/>
              <a:t>‹#›</a:t>
            </a:fld>
            <a:endParaRPr lang="en-US"/>
          </a:p>
        </p:txBody>
      </p:sp>
    </p:spTree>
    <p:extLst>
      <p:ext uri="{BB962C8B-B14F-4D97-AF65-F5344CB8AC3E}">
        <p14:creationId xmlns:p14="http://schemas.microsoft.com/office/powerpoint/2010/main" val="114027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p>
          <a:p>
            <a:r>
              <a:rPr lang="en-US" baseline="0" dirty="0" smtClean="0"/>
              <a:t>My name is </a:t>
            </a:r>
            <a:r>
              <a:rPr lang="en-US" baseline="0" dirty="0" err="1" smtClean="0"/>
              <a:t>Masoud</a:t>
            </a:r>
            <a:r>
              <a:rPr lang="en-US" baseline="0" dirty="0" smtClean="0"/>
              <a:t> </a:t>
            </a:r>
            <a:r>
              <a:rPr lang="en-US" baseline="0" dirty="0" err="1" smtClean="0"/>
              <a:t>Akhoondi</a:t>
            </a:r>
            <a:r>
              <a:rPr lang="en-US" baseline="0" dirty="0" smtClean="0"/>
              <a:t> from </a:t>
            </a:r>
            <a:r>
              <a:rPr lang="en-US" baseline="0" dirty="0" err="1" smtClean="0"/>
              <a:t>UCRiverside</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am </a:t>
            </a:r>
            <a:r>
              <a:rPr lang="en-US" baseline="0" dirty="0" err="1" smtClean="0"/>
              <a:t>gonna</a:t>
            </a:r>
            <a:r>
              <a:rPr lang="en-US" baseline="0" dirty="0" smtClean="0"/>
              <a:t> present our paper paper called </a:t>
            </a:r>
            <a:r>
              <a:rPr lang="en-US" baseline="0" dirty="0" err="1" smtClean="0"/>
              <a:t>LASTor</a:t>
            </a:r>
            <a:r>
              <a:rPr lang="en-US" baseline="0" dirty="0" smtClean="0"/>
              <a:t>: a low latency AS-aware Tor client</a:t>
            </a:r>
          </a:p>
          <a:p>
            <a:r>
              <a:rPr lang="en-US" baseline="0" dirty="0" smtClean="0"/>
              <a:t>In this talk I am </a:t>
            </a:r>
            <a:r>
              <a:rPr lang="en-US" baseline="0" dirty="0" err="1" smtClean="0"/>
              <a:t>gonna</a:t>
            </a:r>
            <a:r>
              <a:rPr lang="en-US" baseline="0" dirty="0" smtClean="0"/>
              <a:t> say (this paper is about ) how we can improve both latency and anonymity by only client side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 have collaborated</a:t>
            </a:r>
            <a:r>
              <a:rPr lang="en-US" baseline="0" dirty="0" smtClean="0">
                <a:solidFill>
                  <a:schemeClr val="tx1"/>
                </a:solidFill>
              </a:rPr>
              <a:t> on this work with </a:t>
            </a:r>
            <a:r>
              <a:rPr lang="en-US" baseline="0" dirty="0" err="1" smtClean="0">
                <a:solidFill>
                  <a:schemeClr val="tx1"/>
                </a:solidFill>
              </a:rPr>
              <a:t>curits</a:t>
            </a:r>
            <a:r>
              <a:rPr lang="en-US" baseline="0" dirty="0" smtClean="0">
                <a:solidFill>
                  <a:schemeClr val="tx1"/>
                </a:solidFill>
              </a:rPr>
              <a:t> and our advisor </a:t>
            </a:r>
            <a:r>
              <a:rPr lang="en-US" baseline="0" dirty="0" err="1" smtClean="0">
                <a:solidFill>
                  <a:schemeClr val="tx1"/>
                </a:solidFill>
              </a:rPr>
              <a:t>harsha</a:t>
            </a:r>
            <a:r>
              <a:rPr lang="en-US" baseline="0" dirty="0" smtClean="0">
                <a:solidFill>
                  <a:schemeClr val="tx1"/>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 Meeting Notes (5/22/12 07:37)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    </a:t>
            </a:r>
          </a:p>
        </p:txBody>
      </p:sp>
      <p:sp>
        <p:nvSpPr>
          <p:cNvPr id="4" name="Slide Number Placeholder 3"/>
          <p:cNvSpPr>
            <a:spLocks noGrp="1"/>
          </p:cNvSpPr>
          <p:nvPr>
            <p:ph type="sldNum" sz="quarter" idx="10"/>
          </p:nvPr>
        </p:nvSpPr>
        <p:spPr/>
        <p:txBody>
          <a:bodyPr/>
          <a:lstStyle/>
          <a:p>
            <a:fld id="{5A63C1D1-3DAD-7943-83CD-2FAC921CB973}" type="slidenum">
              <a:rPr lang="en-US" smtClean="0"/>
              <a:t>1</a:t>
            </a:fld>
            <a:endParaRPr lang="en-US"/>
          </a:p>
        </p:txBody>
      </p:sp>
    </p:spTree>
    <p:extLst>
      <p:ext uri="{BB962C8B-B14F-4D97-AF65-F5344CB8AC3E}">
        <p14:creationId xmlns:p14="http://schemas.microsoft.com/office/powerpoint/2010/main" val="392282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repeat the experiment, We </a:t>
            </a:r>
            <a:r>
              <a:rPr lang="en-US" baseline="0" dirty="0" smtClean="0"/>
              <a:t>measure latency of visiting top 200 websites from 50 </a:t>
            </a:r>
            <a:r>
              <a:rPr lang="en-US" baseline="0" dirty="0" err="1" smtClean="0"/>
              <a:t>planetlab</a:t>
            </a:r>
            <a:r>
              <a:rPr lang="en-US" baseline="0" dirty="0" smtClean="0"/>
              <a:t> nodes. </a:t>
            </a:r>
            <a:endParaRPr lang="en-US" baseline="0" dirty="0" smtClean="0"/>
          </a:p>
          <a:p>
            <a:r>
              <a:rPr lang="en-US" baseline="0" dirty="0" smtClean="0"/>
              <a:t>This time we run shortest path algorithm as well. </a:t>
            </a:r>
            <a:endParaRPr lang="en-US" baseline="0" dirty="0" smtClean="0"/>
          </a:p>
          <a:p>
            <a:r>
              <a:rPr lang="en-US" baseline="0" dirty="0" smtClean="0"/>
              <a:t>Each source maps </a:t>
            </a:r>
            <a:r>
              <a:rPr lang="en-US" baseline="0" dirty="0" smtClean="0"/>
              <a:t>relays to geographical locations and </a:t>
            </a:r>
            <a:r>
              <a:rPr lang="en-US" baseline="0" dirty="0" smtClean="0"/>
              <a:t>finds the shortest paths from itself to destination which goes through three relays. Then it measures latency on this path</a:t>
            </a:r>
          </a:p>
          <a:p>
            <a:r>
              <a:rPr lang="en-US" baseline="0" dirty="0" smtClean="0"/>
              <a:t>This figure shows the result of this experiment, No Tor means measuring latency directly over the Internet. SP Tor is a modified version of Tor client which runs shortest path algorithm and default Tor is default Tor client. </a:t>
            </a:r>
          </a:p>
          <a:p>
            <a:r>
              <a:rPr lang="en-US" baseline="0" dirty="0" smtClean="0"/>
              <a:t>We </a:t>
            </a:r>
            <a:r>
              <a:rPr lang="en-US" baseline="0" dirty="0" smtClean="0"/>
              <a:t>see significant improvement in </a:t>
            </a:r>
            <a:r>
              <a:rPr lang="en-US" baseline="0" dirty="0" smtClean="0"/>
              <a:t>latency using shortest path algorithm, </a:t>
            </a:r>
            <a:r>
              <a:rPr lang="en-US" baseline="0" dirty="0" smtClean="0"/>
              <a:t>for example </a:t>
            </a:r>
            <a:r>
              <a:rPr lang="en-US" baseline="0" dirty="0" smtClean="0"/>
              <a:t>shortest path algorithm reduces 50% in median latency. </a:t>
            </a:r>
            <a:endParaRPr lang="en-US" baseline="0" dirty="0" smtClean="0"/>
          </a:p>
          <a:p>
            <a:r>
              <a:rPr lang="en-US" baseline="0" dirty="0" smtClean="0"/>
              <a:t>So shorter path </a:t>
            </a:r>
            <a:r>
              <a:rPr lang="en-US" baseline="0" dirty="0" smtClean="0"/>
              <a:t>can greatly improve latency. It means propagation delay is </a:t>
            </a:r>
            <a:r>
              <a:rPr lang="en-US" baseline="0" dirty="0" smtClean="0">
                <a:solidFill>
                  <a:srgbClr val="FF0000"/>
                </a:solidFill>
              </a:rPr>
              <a:t>one of the significant factor. </a:t>
            </a:r>
            <a:endParaRPr lang="en-US" baseline="0" dirty="0" smtClean="0">
              <a:solidFill>
                <a:srgbClr val="FF0000"/>
              </a:solidFill>
            </a:endParaRPr>
          </a:p>
          <a:p>
            <a:r>
              <a:rPr lang="en-US" baseline="0" dirty="0" smtClean="0"/>
              <a:t>But We can’t afford path to be deterministic </a:t>
            </a:r>
            <a:r>
              <a:rPr lang="en-US" baseline="0" dirty="0" smtClean="0"/>
              <a:t>since an adversary can de-</a:t>
            </a:r>
            <a:r>
              <a:rPr lang="en-US" baseline="0" dirty="0" err="1" smtClean="0"/>
              <a:t>anonymize</a:t>
            </a:r>
            <a:r>
              <a:rPr lang="en-US" baseline="0" dirty="0" smtClean="0"/>
              <a:t> the path between a source to a destination. That’s </a:t>
            </a:r>
            <a:r>
              <a:rPr lang="en-US" baseline="0" dirty="0" smtClean="0"/>
              <a:t>why we introduce weighted shortest path</a:t>
            </a:r>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10</a:t>
            </a:fld>
            <a:endParaRPr lang="en-US"/>
          </a:p>
        </p:txBody>
      </p:sp>
    </p:spTree>
    <p:extLst>
      <p:ext uri="{BB962C8B-B14F-4D97-AF65-F5344CB8AC3E}">
        <p14:creationId xmlns:p14="http://schemas.microsoft.com/office/powerpoint/2010/main" val="88083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WSP calculates length</a:t>
            </a:r>
            <a:r>
              <a:rPr lang="en-US" baseline="0" dirty="0" smtClean="0"/>
              <a:t> of all possible paths </a:t>
            </a:r>
            <a:r>
              <a:rPr lang="en-US" baseline="0" dirty="0" smtClean="0"/>
              <a:t>between a given source and destination and then it </a:t>
            </a:r>
            <a:r>
              <a:rPr lang="en-US" baseline="0" dirty="0" smtClean="0"/>
              <a:t>chooses a path with a probability inversely proportional to its length. </a:t>
            </a:r>
          </a:p>
          <a:p>
            <a:r>
              <a:rPr lang="en-US" baseline="0" dirty="0" smtClean="0"/>
              <a:t>For example, in this figure, </a:t>
            </a:r>
            <a:r>
              <a:rPr lang="en-US" baseline="0" dirty="0" smtClean="0"/>
              <a:t>length of </a:t>
            </a:r>
            <a:r>
              <a:rPr lang="en-US" baseline="0" dirty="0" err="1" smtClean="0"/>
              <a:t>uppper</a:t>
            </a:r>
            <a:r>
              <a:rPr lang="en-US" baseline="0" dirty="0" smtClean="0"/>
              <a:t> </a:t>
            </a:r>
            <a:r>
              <a:rPr lang="en-US" baseline="0" dirty="0" smtClean="0"/>
              <a:t>path </a:t>
            </a:r>
            <a:r>
              <a:rPr lang="en-US" baseline="0" dirty="0" smtClean="0"/>
              <a:t>8 </a:t>
            </a:r>
            <a:r>
              <a:rPr lang="en-US" baseline="0" dirty="0" smtClean="0"/>
              <a:t>and lower path </a:t>
            </a:r>
            <a:r>
              <a:rPr lang="en-US" baseline="0" dirty="0" smtClean="0"/>
              <a:t>is 10</a:t>
            </a:r>
            <a:r>
              <a:rPr lang="en-US" baseline="0" dirty="0" smtClean="0"/>
              <a:t>. </a:t>
            </a:r>
            <a:r>
              <a:rPr lang="en-US" baseline="0" dirty="0" smtClean="0"/>
              <a:t>So the </a:t>
            </a:r>
            <a:r>
              <a:rPr lang="en-US" baseline="0" dirty="0" smtClean="0"/>
              <a:t>probability of choosing upper path is </a:t>
            </a:r>
            <a:r>
              <a:rPr lang="en-US" baseline="0" dirty="0" smtClean="0"/>
              <a:t>higher than </a:t>
            </a:r>
            <a:r>
              <a:rPr lang="en-US" baseline="0" dirty="0" smtClean="0"/>
              <a:t>lower path</a:t>
            </a:r>
            <a:r>
              <a:rPr lang="en-US" baseline="0" dirty="0" smtClean="0"/>
              <a:t>. </a:t>
            </a:r>
          </a:p>
          <a:p>
            <a:r>
              <a:rPr lang="en-US" baseline="0" dirty="0" smtClean="0">
                <a:solidFill>
                  <a:srgbClr val="FF0000"/>
                </a:solidFill>
              </a:rPr>
              <a:t>At high level WSP provides lower latency by </a:t>
            </a:r>
            <a:r>
              <a:rPr lang="en-US" baseline="0" dirty="0" err="1" smtClean="0">
                <a:solidFill>
                  <a:srgbClr val="FF0000"/>
                </a:solidFill>
              </a:rPr>
              <a:t>prefering</a:t>
            </a:r>
            <a:r>
              <a:rPr lang="en-US" baseline="0" dirty="0" smtClean="0">
                <a:solidFill>
                  <a:srgbClr val="FF0000"/>
                </a:solidFill>
              </a:rPr>
              <a:t> shorter path, but unlike shortest path is probabilistic. That the case an attacker can not infer the path.</a:t>
            </a:r>
          </a:p>
          <a:p>
            <a:r>
              <a:rPr lang="en-US" baseline="0" dirty="0" smtClean="0"/>
              <a:t>However if we use this naïve version of WSP, an adversary can </a:t>
            </a:r>
            <a:r>
              <a:rPr lang="en-US" baseline="0" dirty="0" smtClean="0">
                <a:solidFill>
                  <a:srgbClr val="FF0000"/>
                </a:solidFill>
              </a:rPr>
              <a:t>attempt</a:t>
            </a:r>
            <a:r>
              <a:rPr lang="en-US" baseline="0" dirty="0" smtClean="0"/>
              <a:t> to run an attack on it. </a:t>
            </a:r>
            <a:endParaRPr lang="en-US" dirty="0" smtClean="0"/>
          </a:p>
        </p:txBody>
      </p:sp>
      <p:sp>
        <p:nvSpPr>
          <p:cNvPr id="4" name="Slide Number Placeholder 3"/>
          <p:cNvSpPr>
            <a:spLocks noGrp="1"/>
          </p:cNvSpPr>
          <p:nvPr>
            <p:ph type="sldNum" sz="quarter" idx="10"/>
          </p:nvPr>
        </p:nvSpPr>
        <p:spPr/>
        <p:txBody>
          <a:bodyPr/>
          <a:lstStyle/>
          <a:p>
            <a:fld id="{B244887B-8EFF-9F47-9C5F-53974E3AC60B}" type="slidenum">
              <a:rPr lang="en-US" smtClean="0"/>
              <a:t>11</a:t>
            </a:fld>
            <a:endParaRPr lang="en-US"/>
          </a:p>
        </p:txBody>
      </p:sp>
    </p:spTree>
    <p:extLst>
      <p:ext uri="{BB962C8B-B14F-4D97-AF65-F5344CB8AC3E}">
        <p14:creationId xmlns:p14="http://schemas.microsoft.com/office/powerpoint/2010/main" val="109038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t>
            </a:r>
            <a:r>
              <a:rPr lang="en-US" baseline="0" dirty="0" smtClean="0"/>
              <a:t>example an attacker who has </a:t>
            </a:r>
            <a:r>
              <a:rPr lang="en-US" baseline="0" dirty="0" smtClean="0"/>
              <a:t>control </a:t>
            </a:r>
            <a:r>
              <a:rPr lang="en-US" baseline="0" dirty="0" smtClean="0"/>
              <a:t>over a relays, replicates its relay 5 times </a:t>
            </a:r>
            <a:r>
              <a:rPr lang="en-US" baseline="0" dirty="0" smtClean="0"/>
              <a:t>by let’s say </a:t>
            </a:r>
            <a:r>
              <a:rPr lang="en-US" baseline="0" dirty="0" smtClean="0"/>
              <a:t>running </a:t>
            </a:r>
            <a:r>
              <a:rPr lang="en-US" baseline="0" dirty="0" smtClean="0"/>
              <a:t>several virtual </a:t>
            </a:r>
            <a:r>
              <a:rPr lang="en-US" baseline="0" dirty="0" smtClean="0"/>
              <a:t>machines. We see that the probability of choosing compromised paths </a:t>
            </a:r>
            <a:r>
              <a:rPr lang="en-US" baseline="0" dirty="0" smtClean="0"/>
              <a:t>will be increased. </a:t>
            </a:r>
            <a:endParaRPr lang="en-US" baseline="0" dirty="0" smtClean="0"/>
          </a:p>
          <a:p>
            <a:r>
              <a:rPr lang="en-US" baseline="0" dirty="0" smtClean="0">
                <a:solidFill>
                  <a:srgbClr val="FF0000"/>
                </a:solidFill>
              </a:rPr>
              <a:t>In general</a:t>
            </a:r>
            <a:r>
              <a:rPr lang="en-US" baseline="0" dirty="0" smtClean="0"/>
              <a:t>, if an adversary runs several </a:t>
            </a:r>
            <a:r>
              <a:rPr lang="en-US" baseline="0" dirty="0" smtClean="0"/>
              <a:t>malicious relays </a:t>
            </a:r>
            <a:r>
              <a:rPr lang="en-US" baseline="0" dirty="0" smtClean="0">
                <a:solidFill>
                  <a:srgbClr val="FF0000"/>
                </a:solidFill>
              </a:rPr>
              <a:t>close</a:t>
            </a:r>
            <a:r>
              <a:rPr lang="en-US" baseline="0" dirty="0" smtClean="0"/>
              <a:t> to the direct line between source and destination, the chance of choosing </a:t>
            </a:r>
            <a:r>
              <a:rPr lang="en-US" baseline="0" dirty="0" smtClean="0"/>
              <a:t>compromised paths </a:t>
            </a:r>
            <a:r>
              <a:rPr lang="en-US" baseline="0" dirty="0" smtClean="0"/>
              <a:t>will be increase with some order of magnitude.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12</a:t>
            </a:fld>
            <a:endParaRPr lang="en-US"/>
          </a:p>
        </p:txBody>
      </p:sp>
    </p:spTree>
    <p:extLst>
      <p:ext uri="{BB962C8B-B14F-4D97-AF65-F5344CB8AC3E}">
        <p14:creationId xmlns:p14="http://schemas.microsoft.com/office/powerpoint/2010/main" val="318841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mitigate</a:t>
            </a:r>
            <a:r>
              <a:rPr lang="en-US" baseline="0" dirty="0" smtClean="0"/>
              <a:t> this </a:t>
            </a:r>
            <a:r>
              <a:rPr lang="en-US" baseline="0" dirty="0" smtClean="0"/>
              <a:t>attack, </a:t>
            </a:r>
            <a:r>
              <a:rPr lang="en-US" baseline="0" dirty="0" smtClean="0"/>
              <a:t>we cluster </a:t>
            </a:r>
            <a:r>
              <a:rPr lang="en-US" baseline="0" dirty="0" smtClean="0"/>
              <a:t>relays that are located in geographically nearby locations. </a:t>
            </a:r>
            <a:endParaRPr lang="en-US" dirty="0" smtClean="0"/>
          </a:p>
          <a:p>
            <a:endParaRPr lang="en-US" baseline="0" dirty="0" smtClean="0"/>
          </a:p>
          <a:p>
            <a:r>
              <a:rPr lang="en-US" baseline="0" dirty="0" smtClean="0"/>
              <a:t>Then we run WSP using clusters of relays instead of relays. And for a chosen cluster-level path, randomly pick a relay in each cluster.</a:t>
            </a:r>
          </a:p>
        </p:txBody>
      </p:sp>
      <p:sp>
        <p:nvSpPr>
          <p:cNvPr id="4" name="Slide Number Placeholder 3"/>
          <p:cNvSpPr>
            <a:spLocks noGrp="1"/>
          </p:cNvSpPr>
          <p:nvPr>
            <p:ph type="sldNum" sz="quarter" idx="10"/>
          </p:nvPr>
        </p:nvSpPr>
        <p:spPr/>
        <p:txBody>
          <a:bodyPr/>
          <a:lstStyle/>
          <a:p>
            <a:fld id="{5A63C1D1-3DAD-7943-83CD-2FAC921CB973}" type="slidenum">
              <a:rPr lang="en-US" smtClean="0"/>
              <a:t>13</a:t>
            </a:fld>
            <a:endParaRPr lang="en-US"/>
          </a:p>
        </p:txBody>
      </p:sp>
    </p:spTree>
    <p:extLst>
      <p:ext uri="{BB962C8B-B14F-4D97-AF65-F5344CB8AC3E}">
        <p14:creationId xmlns:p14="http://schemas.microsoft.com/office/powerpoint/2010/main" val="318841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a:t>
            </a:r>
            <a:r>
              <a:rPr lang="en-US" dirty="0" smtClean="0"/>
              <a:t>using </a:t>
            </a:r>
            <a:r>
              <a:rPr lang="en-US" dirty="0" smtClean="0"/>
              <a:t>clustering</a:t>
            </a:r>
            <a:r>
              <a:rPr lang="en-US" baseline="0" dirty="0" smtClean="0"/>
              <a:t> of relays, probability of choosing compromised paths </a:t>
            </a:r>
            <a:r>
              <a:rPr lang="en-US" baseline="0" dirty="0" smtClean="0"/>
              <a:t>comes </a:t>
            </a:r>
            <a:r>
              <a:rPr lang="en-US" baseline="0" dirty="0" smtClean="0"/>
              <a:t>back to the original values. </a:t>
            </a:r>
            <a:endParaRPr lang="en-US" baseline="0" dirty="0" smtClean="0"/>
          </a:p>
          <a:p>
            <a:r>
              <a:rPr lang="en-US" baseline="0" dirty="0" err="1" smtClean="0">
                <a:solidFill>
                  <a:schemeClr val="tx1"/>
                </a:solidFill>
              </a:rPr>
              <a:t>Eventhough</a:t>
            </a:r>
            <a:r>
              <a:rPr lang="en-US" baseline="0" dirty="0" smtClean="0">
                <a:solidFill>
                  <a:schemeClr val="tx1"/>
                </a:solidFill>
              </a:rPr>
              <a:t> </a:t>
            </a:r>
            <a:r>
              <a:rPr lang="en-US" baseline="0" dirty="0" smtClean="0">
                <a:solidFill>
                  <a:schemeClr val="tx1"/>
                </a:solidFill>
              </a:rPr>
              <a:t>an adversary replicates malicious </a:t>
            </a:r>
            <a:r>
              <a:rPr lang="en-US" baseline="0" dirty="0" smtClean="0">
                <a:solidFill>
                  <a:schemeClr val="tx1"/>
                </a:solidFill>
              </a:rPr>
              <a:t>relays in one location, the </a:t>
            </a:r>
            <a:r>
              <a:rPr lang="en-US" baseline="0" dirty="0" smtClean="0">
                <a:solidFill>
                  <a:schemeClr val="tx1"/>
                </a:solidFill>
              </a:rPr>
              <a:t>probability of choosing </a:t>
            </a:r>
            <a:r>
              <a:rPr lang="en-US" baseline="0" dirty="0" smtClean="0">
                <a:solidFill>
                  <a:schemeClr val="tx1"/>
                </a:solidFill>
              </a:rPr>
              <a:t>compromised paths will be un</a:t>
            </a:r>
            <a:r>
              <a:rPr lang="en-US" baseline="0" dirty="0" smtClean="0">
                <a:solidFill>
                  <a:schemeClr val="tx1"/>
                </a:solidFill>
              </a:rPr>
              <a:t>-changed. </a:t>
            </a:r>
            <a:r>
              <a:rPr lang="en-US" baseline="0" dirty="0" smtClean="0">
                <a:solidFill>
                  <a:srgbClr val="FF0000"/>
                </a:solidFill>
              </a:rPr>
              <a:t>As the result, burden on the adversary is increased, he has to run several relays in multiple location in order to attract more traffic. </a:t>
            </a:r>
          </a:p>
          <a:p>
            <a:r>
              <a:rPr lang="en-US" baseline="0" dirty="0" smtClean="0"/>
              <a:t>Another advantage of </a:t>
            </a:r>
            <a:r>
              <a:rPr lang="en-US" baseline="0" dirty="0" smtClean="0">
                <a:solidFill>
                  <a:srgbClr val="FF0000"/>
                </a:solidFill>
              </a:rPr>
              <a:t>clustering</a:t>
            </a:r>
            <a:r>
              <a:rPr lang="en-US" baseline="0" dirty="0" smtClean="0"/>
              <a:t> relays is reducing running time of finding a path from the o</a:t>
            </a:r>
            <a:r>
              <a:rPr lang="en-US" baseline="0" dirty="0" smtClean="0">
                <a:solidFill>
                  <a:srgbClr val="FF0000"/>
                </a:solidFill>
              </a:rPr>
              <a:t>rder of seconds to few hundred milliseconds.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A63C1D1-3DAD-7943-83CD-2FAC921CB973}" type="slidenum">
              <a:rPr lang="en-US" smtClean="0"/>
              <a:t>14</a:t>
            </a:fld>
            <a:endParaRPr lang="en-US"/>
          </a:p>
        </p:txBody>
      </p:sp>
    </p:spTree>
    <p:extLst>
      <p:ext uri="{BB962C8B-B14F-4D97-AF65-F5344CB8AC3E}">
        <p14:creationId xmlns:p14="http://schemas.microsoft.com/office/powerpoint/2010/main" val="318841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slides I am </a:t>
            </a:r>
            <a:r>
              <a:rPr lang="en-US" dirty="0" err="1" smtClean="0"/>
              <a:t>gonna</a:t>
            </a:r>
            <a:r>
              <a:rPr lang="en-US" dirty="0" smtClean="0"/>
              <a:t> review</a:t>
            </a:r>
            <a:r>
              <a:rPr lang="en-US" baseline="0" dirty="0" smtClean="0"/>
              <a:t> </a:t>
            </a:r>
            <a:r>
              <a:rPr lang="en-US" baseline="0" dirty="0" smtClean="0"/>
              <a:t>how WSP </a:t>
            </a:r>
            <a:r>
              <a:rPr lang="en-US" baseline="0" dirty="0" smtClean="0"/>
              <a:t>works:</a:t>
            </a:r>
            <a:endParaRPr lang="en-US" baseline="0" dirty="0" smtClean="0"/>
          </a:p>
          <a:p>
            <a:r>
              <a:rPr lang="en-US" baseline="0" dirty="0" smtClean="0"/>
              <a:t>It has a preprocessing </a:t>
            </a:r>
            <a:r>
              <a:rPr lang="en-US" baseline="0" dirty="0" smtClean="0"/>
              <a:t>step in which it clusters </a:t>
            </a:r>
            <a:r>
              <a:rPr lang="en-US" baseline="0" dirty="0" smtClean="0"/>
              <a:t>all relays.</a:t>
            </a:r>
          </a:p>
          <a:p>
            <a:r>
              <a:rPr lang="en-US" baseline="0" dirty="0" smtClean="0"/>
              <a:t>Then it chooses a cluster level path with a probability </a:t>
            </a:r>
            <a:r>
              <a:rPr lang="en-US" baseline="0" dirty="0" smtClean="0"/>
              <a:t>inversely </a:t>
            </a:r>
            <a:r>
              <a:rPr lang="en-US" baseline="0" dirty="0" smtClean="0"/>
              <a:t>proportional to its length. Finally it picks one random relay in each cluster. </a:t>
            </a:r>
          </a:p>
          <a:p>
            <a:r>
              <a:rPr lang="en-US" baseline="0" dirty="0" smtClean="0"/>
              <a:t>There are other issue </a:t>
            </a:r>
            <a:r>
              <a:rPr lang="en-US" baseline="0" dirty="0" smtClean="0"/>
              <a:t>that I refer you to read paper. </a:t>
            </a:r>
          </a:p>
          <a:p>
            <a:r>
              <a:rPr lang="en-US" baseline="0" dirty="0" smtClean="0">
                <a:solidFill>
                  <a:srgbClr val="FF0000"/>
                </a:solidFill>
              </a:rPr>
              <a:t>We implemented WSP to account for handling multi </a:t>
            </a:r>
            <a:r>
              <a:rPr lang="en-US" baseline="0" dirty="0" err="1" smtClean="0">
                <a:solidFill>
                  <a:srgbClr val="FF0000"/>
                </a:solidFill>
              </a:rPr>
              <a:t>locaiton</a:t>
            </a:r>
            <a:r>
              <a:rPr lang="en-US" baseline="0" dirty="0" smtClean="0">
                <a:solidFill>
                  <a:srgbClr val="FF0000"/>
                </a:solidFill>
              </a:rPr>
              <a:t> destinations</a:t>
            </a:r>
            <a:r>
              <a:rPr lang="en-US" baseline="0" dirty="0" smtClean="0"/>
              <a:t>. For </a:t>
            </a:r>
            <a:r>
              <a:rPr lang="en-US" baseline="0" dirty="0" smtClean="0"/>
              <a:t>example, Google </a:t>
            </a:r>
            <a:r>
              <a:rPr lang="en-US" baseline="0" dirty="0" smtClean="0"/>
              <a:t>web servers </a:t>
            </a:r>
            <a:r>
              <a:rPr lang="en-US" baseline="0" dirty="0" smtClean="0"/>
              <a:t>are in several </a:t>
            </a:r>
            <a:r>
              <a:rPr lang="en-US" baseline="0" dirty="0" smtClean="0"/>
              <a:t>different geographical locations in the world. So when a client wants to computes end-2-end distance between source and destination, it needs to know where the destination is.</a:t>
            </a:r>
            <a:endParaRPr lang="en-US" baseline="0" dirty="0" smtClean="0"/>
          </a:p>
          <a:p>
            <a:r>
              <a:rPr lang="en-US" baseline="0" dirty="0" smtClean="0"/>
              <a:t>WSP also handles the selection of entry </a:t>
            </a:r>
            <a:r>
              <a:rPr lang="en-US" baseline="0" dirty="0" smtClean="0"/>
              <a:t>relays. </a:t>
            </a:r>
            <a:r>
              <a:rPr lang="en-US" baseline="0" dirty="0" smtClean="0"/>
              <a:t>I leave it to you to read paper for details.</a:t>
            </a:r>
          </a:p>
          <a:p>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15</a:t>
            </a:fld>
            <a:endParaRPr lang="en-US"/>
          </a:p>
        </p:txBody>
      </p:sp>
    </p:spTree>
    <p:extLst>
      <p:ext uri="{BB962C8B-B14F-4D97-AF65-F5344CB8AC3E}">
        <p14:creationId xmlns:p14="http://schemas.microsoft.com/office/powerpoint/2010/main" val="377481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have explained to you how WSP works, let’s see how well it works.</a:t>
            </a:r>
            <a:endParaRPr lang="en-US" dirty="0" smtClean="0"/>
          </a:p>
          <a:p>
            <a:r>
              <a:rPr lang="en-US" dirty="0" smtClean="0"/>
              <a:t>We</a:t>
            </a:r>
            <a:r>
              <a:rPr lang="en-US" baseline="0" dirty="0" smtClean="0"/>
              <a:t> developed </a:t>
            </a:r>
            <a:r>
              <a:rPr lang="en-US" baseline="0" dirty="0" err="1" smtClean="0"/>
              <a:t>LASTor</a:t>
            </a:r>
            <a:r>
              <a:rPr lang="en-US" baseline="0" dirty="0" smtClean="0"/>
              <a:t> a modified version of Tor </a:t>
            </a:r>
            <a:r>
              <a:rPr lang="en-US" baseline="0" dirty="0" smtClean="0"/>
              <a:t>client to use WSP. We measure the latency </a:t>
            </a:r>
            <a:r>
              <a:rPr lang="en-US" baseline="0" dirty="0" smtClean="0"/>
              <a:t>visiting top 200 website from 50 planet lab nodes.</a:t>
            </a:r>
          </a:p>
          <a:p>
            <a:r>
              <a:rPr lang="en-US" baseline="0" dirty="0" smtClean="0"/>
              <a:t>We see significant improvement in latency using WSP. For example, WSP improves 25% in median latency and it improves 20% in 80</a:t>
            </a:r>
            <a:r>
              <a:rPr lang="en-US" baseline="30000" dirty="0" smtClean="0"/>
              <a:t>th</a:t>
            </a:r>
            <a:r>
              <a:rPr lang="en-US" baseline="0" dirty="0" smtClean="0"/>
              <a:t> percentile. </a:t>
            </a:r>
          </a:p>
          <a:p>
            <a:r>
              <a:rPr lang="en-US" baseline="0" dirty="0" smtClean="0">
                <a:solidFill>
                  <a:srgbClr val="FF0000"/>
                </a:solidFill>
              </a:rPr>
              <a:t>I </a:t>
            </a:r>
            <a:r>
              <a:rPr lang="en-US" baseline="0" dirty="0" err="1" smtClean="0">
                <a:solidFill>
                  <a:srgbClr val="FF0000"/>
                </a:solidFill>
              </a:rPr>
              <a:t>wanna</a:t>
            </a:r>
            <a:r>
              <a:rPr lang="en-US" baseline="0" dirty="0" smtClean="0">
                <a:solidFill>
                  <a:srgbClr val="FF0000"/>
                </a:solidFill>
              </a:rPr>
              <a:t> stress out here that all of these improvement is </a:t>
            </a:r>
            <a:r>
              <a:rPr lang="en-US" baseline="0" dirty="0" err="1" smtClean="0">
                <a:solidFill>
                  <a:srgbClr val="FF0000"/>
                </a:solidFill>
              </a:rPr>
              <a:t>availble</a:t>
            </a:r>
            <a:r>
              <a:rPr lang="en-US" baseline="0" dirty="0" smtClean="0">
                <a:solidFill>
                  <a:srgbClr val="FF0000"/>
                </a:solidFill>
              </a:rPr>
              <a:t> today by only client side modification. </a:t>
            </a:r>
            <a:endParaRPr lang="en-US" baseline="0" dirty="0" smtClean="0">
              <a:solidFill>
                <a:srgbClr val="FF0000"/>
              </a:solidFill>
            </a:endParaRPr>
          </a:p>
          <a:p>
            <a:r>
              <a:rPr lang="en-US" baseline="0" dirty="0" smtClean="0">
                <a:solidFill>
                  <a:srgbClr val="FF0000"/>
                </a:solidFill>
              </a:rPr>
              <a:t>The key insight that enables this is that geographical </a:t>
            </a:r>
            <a:r>
              <a:rPr lang="en-US" baseline="0" dirty="0" smtClean="0">
                <a:solidFill>
                  <a:srgbClr val="FF0000"/>
                </a:solidFill>
              </a:rPr>
              <a:t>distance is a good measure of </a:t>
            </a:r>
            <a:r>
              <a:rPr lang="en-US" baseline="0" dirty="0" smtClean="0">
                <a:solidFill>
                  <a:srgbClr val="FF0000"/>
                </a:solidFill>
              </a:rPr>
              <a:t>latency and we don’t need to measure latencies from relays.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A63C1D1-3DAD-7943-83CD-2FAC921CB973}" type="slidenum">
              <a:rPr lang="en-US" smtClean="0"/>
              <a:t>16</a:t>
            </a:fld>
            <a:endParaRPr lang="en-US"/>
          </a:p>
        </p:txBody>
      </p:sp>
    </p:spTree>
    <p:extLst>
      <p:ext uri="{BB962C8B-B14F-4D97-AF65-F5344CB8AC3E}">
        <p14:creationId xmlns:p14="http://schemas.microsoft.com/office/powerpoint/2010/main" val="62251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WSP’s preference for shorter paths naturally reduces the entropy of path selection, all users may not wish to reduce in entropy for lower latencies.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That’s why we modified WSP to be tunable with a single parameter alpha which changes weight of paths in order to consider user’s preference towards anonymity or latency. </a:t>
            </a:r>
            <a:endParaRPr lang="en-US" dirty="0" smtClean="0"/>
          </a:p>
          <a:p>
            <a:r>
              <a:rPr lang="en-US" dirty="0" smtClean="0"/>
              <a:t>For</a:t>
            </a:r>
            <a:r>
              <a:rPr lang="en-US" baseline="0" dirty="0" smtClean="0"/>
              <a:t> example </a:t>
            </a:r>
            <a:r>
              <a:rPr lang="en-US" dirty="0" smtClean="0"/>
              <a:t>If </a:t>
            </a:r>
            <a:r>
              <a:rPr lang="en-US" dirty="0" smtClean="0"/>
              <a:t>alpha is equal to 1, </a:t>
            </a:r>
            <a:r>
              <a:rPr lang="en-US" dirty="0" smtClean="0"/>
              <a:t>weight and probability of all paths </a:t>
            </a:r>
            <a:r>
              <a:rPr lang="en-US" baseline="0" dirty="0" smtClean="0"/>
              <a:t>are </a:t>
            </a:r>
            <a:r>
              <a:rPr lang="en-US" baseline="0" dirty="0" smtClean="0"/>
              <a:t>the </a:t>
            </a:r>
            <a:r>
              <a:rPr lang="en-US" baseline="0" dirty="0" smtClean="0"/>
              <a:t>same (highest anonymity). </a:t>
            </a:r>
            <a:r>
              <a:rPr lang="en-US" baseline="0" dirty="0" smtClean="0"/>
              <a:t>If alpha is zero, shorter paths have higher </a:t>
            </a:r>
            <a:r>
              <a:rPr lang="en-US" baseline="0" dirty="0" smtClean="0"/>
              <a:t>chances, lower latency.</a:t>
            </a:r>
          </a:p>
          <a:p>
            <a:endParaRPr lang="en-US" baseline="0" dirty="0" smtClean="0"/>
          </a:p>
          <a:p>
            <a:r>
              <a:rPr lang="en-US" baseline="0" dirty="0" smtClean="0"/>
              <a:t>To quantify the effect of alpha on latency and anonymity, we ran some experiments. </a:t>
            </a:r>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17</a:t>
            </a:fld>
            <a:endParaRPr lang="en-US"/>
          </a:p>
        </p:txBody>
      </p:sp>
    </p:spTree>
    <p:extLst>
      <p:ext uri="{BB962C8B-B14F-4D97-AF65-F5344CB8AC3E}">
        <p14:creationId xmlns:p14="http://schemas.microsoft.com/office/powerpoint/2010/main" val="56961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choose different value</a:t>
            </a:r>
            <a:r>
              <a:rPr lang="en-US" baseline="0" dirty="0" smtClean="0"/>
              <a:t>s for alpha </a:t>
            </a:r>
            <a:r>
              <a:rPr lang="en-US" baseline="0" dirty="0" smtClean="0"/>
              <a:t>from 0 to 1</a:t>
            </a:r>
            <a:endParaRPr lang="en-US" baseline="0" dirty="0" smtClean="0"/>
          </a:p>
          <a:p>
            <a:r>
              <a:rPr lang="en-US" baseline="0" dirty="0" smtClean="0"/>
              <a:t>The left side figure shows effect of alpha on </a:t>
            </a:r>
            <a:r>
              <a:rPr lang="en-US" baseline="0" dirty="0" smtClean="0"/>
              <a:t>latency. Again we measured latency of visiting top 200 website from 50 planet lab nodes. This figure shows that </a:t>
            </a:r>
            <a:r>
              <a:rPr lang="en-US" baseline="0" dirty="0" smtClean="0"/>
              <a:t>lower </a:t>
            </a:r>
            <a:r>
              <a:rPr lang="en-US" baseline="0" dirty="0" smtClean="0"/>
              <a:t>values </a:t>
            </a:r>
            <a:r>
              <a:rPr lang="en-US" baseline="0" dirty="0" smtClean="0"/>
              <a:t>of alpha </a:t>
            </a:r>
            <a:r>
              <a:rPr lang="en-US" baseline="0" dirty="0" smtClean="0"/>
              <a:t>leads to </a:t>
            </a:r>
            <a:r>
              <a:rPr lang="en-US" baseline="0" dirty="0" smtClean="0"/>
              <a:t>lower latency</a:t>
            </a:r>
          </a:p>
          <a:p>
            <a:endParaRPr lang="en-US" dirty="0" smtClean="0"/>
          </a:p>
          <a:p>
            <a:r>
              <a:rPr lang="en-US" dirty="0" smtClean="0"/>
              <a:t>To quantify anonymity</a:t>
            </a:r>
            <a:r>
              <a:rPr lang="en-US" baseline="0" dirty="0" smtClean="0"/>
              <a:t> of </a:t>
            </a:r>
            <a:r>
              <a:rPr lang="en-US" baseline="0" dirty="0" smtClean="0"/>
              <a:t>different values of alpha</a:t>
            </a:r>
            <a:r>
              <a:rPr lang="en-US" baseline="0" dirty="0" smtClean="0"/>
              <a:t>, we use a </a:t>
            </a:r>
            <a:r>
              <a:rPr lang="en-US" baseline="0" dirty="0" smtClean="0">
                <a:solidFill>
                  <a:srgbClr val="FF0000"/>
                </a:solidFill>
              </a:rPr>
              <a:t>metric</a:t>
            </a:r>
            <a:r>
              <a:rPr lang="en-US" baseline="0" dirty="0" smtClean="0"/>
              <a:t> called </a:t>
            </a:r>
            <a:r>
              <a:rPr lang="en-US" baseline="0" dirty="0" err="1" smtClean="0"/>
              <a:t>Gini</a:t>
            </a:r>
            <a:r>
              <a:rPr lang="en-US" baseline="0" dirty="0" smtClean="0"/>
              <a:t> coefficient. It measures inequality in a distribution. 0 is perfect equality and 1 is maximal inequality. </a:t>
            </a:r>
            <a:endParaRPr lang="en-US" dirty="0" smtClean="0"/>
          </a:p>
          <a:p>
            <a:r>
              <a:rPr lang="en-US" dirty="0" smtClean="0"/>
              <a:t>The right figure</a:t>
            </a:r>
            <a:r>
              <a:rPr lang="en-US" baseline="0" dirty="0" smtClean="0"/>
              <a:t> shows the </a:t>
            </a:r>
            <a:r>
              <a:rPr lang="en-US" baseline="0" dirty="0" err="1" smtClean="0"/>
              <a:t>Gini</a:t>
            </a:r>
            <a:r>
              <a:rPr lang="en-US" baseline="0" dirty="0" smtClean="0"/>
              <a:t> coefficient of different values of alpha. </a:t>
            </a:r>
            <a:r>
              <a:rPr lang="en-US" dirty="0" smtClean="0"/>
              <a:t>We </a:t>
            </a:r>
            <a:r>
              <a:rPr lang="en-US" dirty="0" smtClean="0"/>
              <a:t>see</a:t>
            </a:r>
            <a:r>
              <a:rPr lang="en-US" baseline="0" dirty="0" smtClean="0"/>
              <a:t> higher </a:t>
            </a:r>
            <a:r>
              <a:rPr lang="en-US" baseline="0" dirty="0" smtClean="0"/>
              <a:t>values of alpha have higher anonymity, in other words, less </a:t>
            </a:r>
            <a:r>
              <a:rPr lang="en-US" baseline="0" dirty="0" err="1" smtClean="0"/>
              <a:t>gini</a:t>
            </a:r>
            <a:r>
              <a:rPr lang="en-US" baseline="0" dirty="0" smtClean="0"/>
              <a:t> coefficient.</a:t>
            </a:r>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18</a:t>
            </a:fld>
            <a:endParaRPr lang="en-US"/>
          </a:p>
        </p:txBody>
      </p:sp>
    </p:spTree>
    <p:extLst>
      <p:ext uri="{BB962C8B-B14F-4D97-AF65-F5344CB8AC3E}">
        <p14:creationId xmlns:p14="http://schemas.microsoft.com/office/powerpoint/2010/main" val="146523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done with the first </a:t>
            </a:r>
            <a:r>
              <a:rPr lang="en-US" dirty="0" smtClean="0"/>
              <a:t>goal of </a:t>
            </a:r>
            <a:r>
              <a:rPr lang="en-US" dirty="0" err="1" smtClean="0"/>
              <a:t>LASTor</a:t>
            </a:r>
            <a:r>
              <a:rPr lang="en-US" dirty="0" smtClean="0"/>
              <a:t>,</a:t>
            </a:r>
            <a:r>
              <a:rPr lang="en-US" baseline="0" dirty="0" smtClean="0"/>
              <a:t> improving </a:t>
            </a:r>
            <a:r>
              <a:rPr lang="en-US" baseline="0" dirty="0" smtClean="0"/>
              <a:t>latency. Let’s </a:t>
            </a:r>
            <a:r>
              <a:rPr lang="en-US" baseline="0" dirty="0" smtClean="0"/>
              <a:t>talk about the second goal of </a:t>
            </a:r>
            <a:r>
              <a:rPr lang="en-US" baseline="0" dirty="0" err="1" smtClean="0"/>
              <a:t>LASTor</a:t>
            </a:r>
            <a:r>
              <a:rPr lang="en-US" baseline="0" dirty="0" smtClean="0"/>
              <a:t>, </a:t>
            </a:r>
            <a:r>
              <a:rPr lang="en-US" baseline="0" dirty="0" smtClean="0"/>
              <a:t>mitigating profiling attack. </a:t>
            </a:r>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19</a:t>
            </a:fld>
            <a:endParaRPr lang="en-US"/>
          </a:p>
        </p:txBody>
      </p:sp>
    </p:spTree>
    <p:extLst>
      <p:ext uri="{BB962C8B-B14F-4D97-AF65-F5344CB8AC3E}">
        <p14:creationId xmlns:p14="http://schemas.microsoft.com/office/powerpoint/2010/main" val="256890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Tor stands for The Onion Router. </a:t>
            </a:r>
          </a:p>
          <a:p>
            <a:r>
              <a:rPr lang="en-US" baseline="0" dirty="0" smtClean="0"/>
              <a:t>Tor has 300,000 users and  around 2700 volunteer relays distributed around the world.</a:t>
            </a:r>
          </a:p>
          <a:p>
            <a:r>
              <a:rPr lang="en-US" baseline="0" dirty="0" smtClean="0"/>
              <a:t>Tor uses a source routing. When </a:t>
            </a:r>
            <a:r>
              <a:rPr lang="en-US" baseline="0" dirty="0" smtClean="0"/>
              <a:t>a source wants to communicate with a destinations, it picks 3 relays. Then it extends a path through these relays to the </a:t>
            </a:r>
            <a:r>
              <a:rPr lang="en-US" baseline="0" dirty="0" smtClean="0"/>
              <a:t>destination using onion </a:t>
            </a:r>
            <a:r>
              <a:rPr lang="en-US" baseline="0" dirty="0" smtClean="0"/>
              <a:t>routing</a:t>
            </a:r>
          </a:p>
          <a:p>
            <a:endParaRPr lang="en-US" baseline="0" dirty="0" smtClean="0"/>
          </a:p>
          <a:p>
            <a:r>
              <a:rPr lang="en-US" dirty="0" smtClean="0"/>
              <a:t>Tor </a:t>
            </a:r>
            <a:r>
              <a:rPr lang="en-US" dirty="0" smtClean="0"/>
              <a:t>has two</a:t>
            </a:r>
            <a:r>
              <a:rPr lang="en-US" baseline="0" dirty="0" smtClean="0"/>
              <a:t> goals: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first goal is anonymity, it protects privacy of its user. In other words, each hop only knows previous and next hop on a path. For example R3 know D and R2 in this path. This is a property of onion routing.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90</a:t>
            </a:r>
            <a:r>
              <a:rPr lang="en-US" baseline="0" dirty="0" smtClean="0"/>
              <a:t>% of Tor traffic is interactive, for example </a:t>
            </a:r>
            <a:r>
              <a:rPr lang="en-US" baseline="0" dirty="0" err="1" smtClean="0"/>
              <a:t>browing</a:t>
            </a:r>
            <a:r>
              <a:rPr lang="en-US" baseline="0" dirty="0" smtClean="0"/>
              <a:t> </a:t>
            </a:r>
            <a:r>
              <a:rPr lang="en-US" baseline="0" dirty="0" smtClean="0"/>
              <a:t>the </a:t>
            </a:r>
            <a:r>
              <a:rPr lang="en-US" baseline="0" dirty="0" smtClean="0"/>
              <a:t>web, so another goal of Tor is low latency communication</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But Tor does not meet both of these two goals perfectly. In next couple of slides I am </a:t>
            </a:r>
            <a:r>
              <a:rPr lang="en-US" baseline="0" dirty="0" err="1" smtClean="0">
                <a:solidFill>
                  <a:srgbClr val="FF0000"/>
                </a:solidFill>
              </a:rPr>
              <a:t>gonna</a:t>
            </a:r>
            <a:r>
              <a:rPr lang="en-US" baseline="0" dirty="0" smtClean="0">
                <a:solidFill>
                  <a:srgbClr val="FF0000"/>
                </a:solidFill>
              </a:rPr>
              <a:t> talk about quality of these two goals in current Tor client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44887B-8EFF-9F47-9C5F-53974E3AC60B}" type="slidenum">
              <a:rPr lang="en-US" smtClean="0"/>
              <a:t>2</a:t>
            </a:fld>
            <a:endParaRPr lang="en-US"/>
          </a:p>
        </p:txBody>
      </p:sp>
    </p:spTree>
    <p:extLst>
      <p:ext uri="{BB962C8B-B14F-4D97-AF65-F5344CB8AC3E}">
        <p14:creationId xmlns:p14="http://schemas.microsoft.com/office/powerpoint/2010/main" val="13556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remind you, if there is a common AS on both entry and exit segment, that AS can de-</a:t>
            </a:r>
            <a:r>
              <a:rPr lang="en-US" baseline="0" dirty="0" err="1" smtClean="0"/>
              <a:t>anonymize</a:t>
            </a:r>
            <a:r>
              <a:rPr lang="en-US" baseline="0" dirty="0" smtClean="0"/>
              <a:t> the path. </a:t>
            </a:r>
          </a:p>
          <a:p>
            <a:r>
              <a:rPr lang="en-US" baseline="0" dirty="0" smtClean="0"/>
              <a:t>Our goal here is that detect paths with common </a:t>
            </a:r>
            <a:r>
              <a:rPr lang="en-US" baseline="0" dirty="0" err="1" smtClean="0"/>
              <a:t>Ases</a:t>
            </a:r>
            <a:r>
              <a:rPr lang="en-US" baseline="0" dirty="0" smtClean="0"/>
              <a:t> on entry and exit segment and avoid choosing those paths.</a:t>
            </a:r>
          </a:p>
          <a:p>
            <a:r>
              <a:rPr lang="en-US" dirty="0" smtClean="0"/>
              <a:t>First, let’s talk about how Tor mitigates</a:t>
            </a:r>
            <a:r>
              <a:rPr lang="en-US" baseline="0" dirty="0" smtClean="0"/>
              <a:t> this attack. </a:t>
            </a:r>
            <a:endParaRPr lang="en-US" dirty="0"/>
          </a:p>
        </p:txBody>
      </p:sp>
      <p:sp>
        <p:nvSpPr>
          <p:cNvPr id="4" name="Slide Number Placeholder 3"/>
          <p:cNvSpPr>
            <a:spLocks noGrp="1"/>
          </p:cNvSpPr>
          <p:nvPr>
            <p:ph type="sldNum" sz="quarter" idx="10"/>
          </p:nvPr>
        </p:nvSpPr>
        <p:spPr/>
        <p:txBody>
          <a:bodyPr/>
          <a:lstStyle/>
          <a:p>
            <a:fld id="{044AF0A3-35A0-44F6-AAED-7658D2C27B42}"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mitigate this attack, Tor avoid choosing entry relay and exit relay if they have same /16 IP prefix. </a:t>
            </a:r>
          </a:p>
          <a:p>
            <a:r>
              <a:rPr lang="en-US" baseline="0" dirty="0" smtClean="0"/>
              <a:t>This figure shows the false negative rate of this </a:t>
            </a:r>
            <a:r>
              <a:rPr lang="en-US" baseline="0" dirty="0" err="1" smtClean="0"/>
              <a:t>hurestic</a:t>
            </a:r>
            <a:r>
              <a:rPr lang="en-US" baseline="0" dirty="0" smtClean="0"/>
              <a:t>. We define false negative as fraction of paths with common AS which are not detected. </a:t>
            </a:r>
          </a:p>
          <a:p>
            <a:r>
              <a:rPr lang="en-US" baseline="0" dirty="0" smtClean="0"/>
              <a:t>For example 57% of paths with common </a:t>
            </a:r>
            <a:r>
              <a:rPr lang="en-US" baseline="0" dirty="0" err="1" smtClean="0"/>
              <a:t>Ases</a:t>
            </a:r>
            <a:r>
              <a:rPr lang="en-US" baseline="0" dirty="0" smtClean="0"/>
              <a:t> are missed for median of </a:t>
            </a:r>
            <a:r>
              <a:rPr lang="en-US" baseline="0" dirty="0" err="1" smtClean="0"/>
              <a:t>src</a:t>
            </a:r>
            <a:r>
              <a:rPr lang="en-US" baseline="0" dirty="0" smtClean="0"/>
              <a:t> and </a:t>
            </a:r>
            <a:r>
              <a:rPr lang="en-US" baseline="0" dirty="0" err="1" smtClean="0"/>
              <a:t>dst</a:t>
            </a:r>
            <a:r>
              <a:rPr lang="en-US" baseline="0" dirty="0" smtClean="0"/>
              <a:t>.</a:t>
            </a:r>
          </a:p>
          <a:p>
            <a:r>
              <a:rPr lang="en-US" baseline="0" dirty="0" smtClean="0"/>
              <a:t>So we need a solution for predicting </a:t>
            </a:r>
            <a:r>
              <a:rPr lang="en-US" baseline="0" dirty="0" err="1" smtClean="0"/>
              <a:t>Ases</a:t>
            </a:r>
            <a:r>
              <a:rPr lang="en-US" baseline="0" dirty="0" smtClean="0"/>
              <a:t> on each segment. </a:t>
            </a:r>
          </a:p>
        </p:txBody>
      </p:sp>
      <p:sp>
        <p:nvSpPr>
          <p:cNvPr id="4" name="Slide Number Placeholder 3"/>
          <p:cNvSpPr>
            <a:spLocks noGrp="1"/>
          </p:cNvSpPr>
          <p:nvPr>
            <p:ph type="sldNum" sz="quarter" idx="10"/>
          </p:nvPr>
        </p:nvSpPr>
        <p:spPr/>
        <p:txBody>
          <a:bodyPr/>
          <a:lstStyle/>
          <a:p>
            <a:fld id="{5A63C1D1-3DAD-7943-83CD-2FAC921CB973}" type="slidenum">
              <a:rPr lang="en-US" smtClean="0"/>
              <a:t>21</a:t>
            </a:fld>
            <a:endParaRPr lang="en-US"/>
          </a:p>
        </p:txBody>
      </p:sp>
    </p:spTree>
    <p:extLst>
      <p:ext uri="{BB962C8B-B14F-4D97-AF65-F5344CB8AC3E}">
        <p14:creationId xmlns:p14="http://schemas.microsoft.com/office/powerpoint/2010/main" val="158482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approaches for this problem:</a:t>
            </a:r>
          </a:p>
          <a:p>
            <a:r>
              <a:rPr lang="en-US" baseline="0" dirty="0" smtClean="0"/>
              <a:t>One approach is that measuring routes from relays to all end host but it needs </a:t>
            </a:r>
            <a:r>
              <a:rPr lang="en-US" baseline="0" dirty="0" err="1" smtClean="0"/>
              <a:t>midification</a:t>
            </a:r>
            <a:r>
              <a:rPr lang="en-US" baseline="0" dirty="0" smtClean="0"/>
              <a:t> of relays</a:t>
            </a:r>
          </a:p>
          <a:p>
            <a:r>
              <a:rPr lang="en-US" baseline="0" dirty="0" smtClean="0"/>
              <a:t>Several techniques exits however their accuracy at best case is 70%.</a:t>
            </a:r>
          </a:p>
          <a:p>
            <a:r>
              <a:rPr lang="en-US" dirty="0" smtClean="0"/>
              <a:t>Given</a:t>
            </a:r>
            <a:r>
              <a:rPr lang="en-US" baseline="0" dirty="0" smtClean="0"/>
              <a:t> AS path prediction is hard, we are predicting set of </a:t>
            </a:r>
            <a:r>
              <a:rPr lang="en-US" baseline="0" dirty="0" err="1" smtClean="0"/>
              <a:t>ASes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63C1D1-3DAD-7943-83CD-2FAC921CB973}" type="slidenum">
              <a:rPr lang="en-US" smtClean="0"/>
              <a:t>22</a:t>
            </a:fld>
            <a:endParaRPr lang="en-US"/>
          </a:p>
        </p:txBody>
      </p:sp>
    </p:spTree>
    <p:extLst>
      <p:ext uri="{BB962C8B-B14F-4D97-AF65-F5344CB8AC3E}">
        <p14:creationId xmlns:p14="http://schemas.microsoft.com/office/powerpoint/2010/main" val="3339733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predict all </a:t>
            </a:r>
            <a:r>
              <a:rPr lang="en-US" baseline="0" dirty="0" err="1" smtClean="0"/>
              <a:t>Ases</a:t>
            </a:r>
            <a:r>
              <a:rPr lang="en-US" baseline="0" dirty="0" smtClean="0"/>
              <a:t> that traffic might go through and they are compliant with routing policies. </a:t>
            </a:r>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23</a:t>
            </a:fld>
            <a:endParaRPr lang="en-US"/>
          </a:p>
        </p:txBody>
      </p:sp>
    </p:spTree>
    <p:extLst>
      <p:ext uri="{BB962C8B-B14F-4D97-AF65-F5344CB8AC3E}">
        <p14:creationId xmlns:p14="http://schemas.microsoft.com/office/powerpoint/2010/main" val="2838710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we leave more room for error</a:t>
            </a:r>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24</a:t>
            </a:fld>
            <a:endParaRPr lang="en-US"/>
          </a:p>
        </p:txBody>
      </p:sp>
    </p:spTree>
    <p:extLst>
      <p:ext uri="{BB962C8B-B14F-4D97-AF65-F5344CB8AC3E}">
        <p14:creationId xmlns:p14="http://schemas.microsoft.com/office/powerpoint/2010/main" val="2838710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set prediction algorithm downloads three inputs, a topology graph of AS-level routing, estimate of AS path length and a compact representation of routing policies. Size of this data in 13MB initially and 1.5 MB weekly thereafter.</a:t>
            </a:r>
          </a:p>
          <a:p>
            <a:endParaRPr lang="en-US" baseline="0" dirty="0" smtClean="0"/>
          </a:p>
          <a:p>
            <a:r>
              <a:rPr lang="en-US" baseline="0" dirty="0" smtClean="0"/>
              <a:t>Then we run a modified version of </a:t>
            </a:r>
            <a:r>
              <a:rPr lang="en-US" baseline="0" dirty="0" err="1" smtClean="0"/>
              <a:t>dijkstra’s</a:t>
            </a:r>
            <a:r>
              <a:rPr lang="en-US" baseline="0" dirty="0" smtClean="0"/>
              <a:t> algorithm to find the set of </a:t>
            </a:r>
            <a:r>
              <a:rPr lang="en-US" baseline="0" dirty="0" err="1" smtClean="0"/>
              <a:t>Ases</a:t>
            </a:r>
            <a:r>
              <a:rPr lang="en-US" baseline="0" dirty="0" smtClean="0"/>
              <a:t> which are on compliant with routing </a:t>
            </a:r>
            <a:r>
              <a:rPr lang="en-US" baseline="0" dirty="0" err="1" smtClean="0"/>
              <a:t>plicies</a:t>
            </a:r>
            <a:r>
              <a:rPr lang="en-US" baseline="0" dirty="0" smtClean="0"/>
              <a:t> and the length of path is equal to input path length.</a:t>
            </a:r>
          </a:p>
          <a:p>
            <a:endParaRPr lang="en-US" baseline="0" dirty="0" smtClean="0"/>
          </a:p>
          <a:p>
            <a:r>
              <a:rPr lang="en-US" baseline="0" dirty="0" smtClean="0"/>
              <a:t>I refer you to read the paper for details of this algorithm. Let’s take a look at the accuracy of AS set predication.</a:t>
            </a:r>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25</a:t>
            </a:fld>
            <a:endParaRPr lang="en-US"/>
          </a:p>
        </p:txBody>
      </p:sp>
    </p:spTree>
    <p:extLst>
      <p:ext uri="{BB962C8B-B14F-4D97-AF65-F5344CB8AC3E}">
        <p14:creationId xmlns:p14="http://schemas.microsoft.com/office/powerpoint/2010/main" val="128658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fr-FR" baseline="0" dirty="0" err="1" smtClean="0"/>
              <a:t>We</a:t>
            </a:r>
            <a:r>
              <a:rPr lang="fr-FR" baseline="0" dirty="0" smtClean="0"/>
              <a:t> </a:t>
            </a:r>
            <a:r>
              <a:rPr lang="fr-FR" baseline="0" dirty="0" err="1" smtClean="0"/>
              <a:t>see</a:t>
            </a:r>
            <a:r>
              <a:rPr lang="fr-FR" baseline="0" dirty="0" smtClean="0"/>
              <a:t> in the figure </a:t>
            </a:r>
            <a:r>
              <a:rPr lang="fr-FR" baseline="0" dirty="0" err="1" smtClean="0"/>
              <a:t>that</a:t>
            </a:r>
            <a:r>
              <a:rPr lang="fr-FR" baseline="0" dirty="0" smtClean="0"/>
              <a:t> AS set </a:t>
            </a:r>
            <a:r>
              <a:rPr lang="fr-FR" baseline="0" dirty="0" err="1" smtClean="0"/>
              <a:t>prediction</a:t>
            </a:r>
            <a:r>
              <a:rPr lang="fr-FR" baseline="0" dirty="0" smtClean="0"/>
              <a:t> </a:t>
            </a:r>
            <a:r>
              <a:rPr lang="fr-FR" baseline="0" dirty="0" err="1" smtClean="0"/>
              <a:t>reduces</a:t>
            </a:r>
            <a:r>
              <a:rPr lang="fr-FR" baseline="0" dirty="0" smtClean="0"/>
              <a:t> false </a:t>
            </a:r>
            <a:r>
              <a:rPr lang="fr-FR" baseline="0" dirty="0" err="1" smtClean="0"/>
              <a:t>negative</a:t>
            </a:r>
            <a:r>
              <a:rPr lang="fr-FR" baseline="0" dirty="0" smtClean="0"/>
              <a:t> rate. For </a:t>
            </a:r>
            <a:r>
              <a:rPr lang="fr-FR" baseline="0" dirty="0" err="1" smtClean="0"/>
              <a:t>example</a:t>
            </a:r>
            <a:r>
              <a:rPr lang="fr-FR" baseline="0" dirty="0" smtClean="0"/>
              <a:t> </a:t>
            </a:r>
            <a:r>
              <a:rPr lang="fr-FR" baseline="0" dirty="0" err="1" smtClean="0"/>
              <a:t>it</a:t>
            </a:r>
            <a:r>
              <a:rPr lang="fr-FR" baseline="0" dirty="0" smtClean="0"/>
              <a:t> </a:t>
            </a:r>
            <a:r>
              <a:rPr lang="fr-FR" baseline="0" dirty="0" err="1" smtClean="0"/>
              <a:t>reduces</a:t>
            </a:r>
            <a:r>
              <a:rPr lang="fr-FR" baseline="0" dirty="0" smtClean="0"/>
              <a:t> false </a:t>
            </a:r>
            <a:r>
              <a:rPr lang="fr-FR" baseline="0" dirty="0" err="1" smtClean="0"/>
              <a:t>nagative</a:t>
            </a:r>
            <a:r>
              <a:rPr lang="fr-FR" baseline="0" dirty="0" smtClean="0"/>
              <a:t> rate </a:t>
            </a:r>
            <a:r>
              <a:rPr lang="fr-FR" baseline="0" dirty="0" err="1" smtClean="0"/>
              <a:t>from</a:t>
            </a:r>
            <a:r>
              <a:rPr lang="fr-FR" baseline="0" dirty="0" smtClean="0"/>
              <a:t> 57% </a:t>
            </a:r>
            <a:r>
              <a:rPr lang="fr-FR" baseline="0" dirty="0" err="1" smtClean="0"/>
              <a:t>ro</a:t>
            </a:r>
            <a:r>
              <a:rPr lang="fr-FR" baseline="0" dirty="0" smtClean="0"/>
              <a:t> 11% in </a:t>
            </a:r>
            <a:r>
              <a:rPr lang="fr-FR" baseline="0" dirty="0" err="1" smtClean="0"/>
              <a:t>median</a:t>
            </a:r>
            <a:r>
              <a:rPr lang="fr-FR" baseline="0" dirty="0" smtClean="0"/>
              <a:t>.</a:t>
            </a:r>
          </a:p>
          <a:p>
            <a:pPr marL="0" indent="0">
              <a:buFont typeface="Arial"/>
              <a:buNone/>
            </a:pPr>
            <a:r>
              <a:rPr lang="fr-FR" baseline="0" dirty="0" smtClean="0"/>
              <a:t>I </a:t>
            </a:r>
            <a:r>
              <a:rPr lang="fr-FR" baseline="0" dirty="0" err="1" smtClean="0"/>
              <a:t>wanna</a:t>
            </a:r>
            <a:r>
              <a:rPr lang="fr-FR" baseline="0" dirty="0" smtClean="0"/>
              <a:t> point out </a:t>
            </a:r>
            <a:r>
              <a:rPr lang="fr-FR" baseline="0" dirty="0" err="1" smtClean="0"/>
              <a:t>here</a:t>
            </a:r>
            <a:r>
              <a:rPr lang="fr-FR" baseline="0" dirty="0" smtClean="0"/>
              <a:t> </a:t>
            </a:r>
            <a:r>
              <a:rPr lang="fr-FR" baseline="0" dirty="0" err="1" smtClean="0"/>
              <a:t>that</a:t>
            </a:r>
            <a:r>
              <a:rPr lang="fr-FR" baseline="0" dirty="0" smtClean="0"/>
              <a:t> </a:t>
            </a:r>
            <a:r>
              <a:rPr lang="fr-FR" baseline="0" dirty="0" err="1" smtClean="0"/>
              <a:t>Any</a:t>
            </a:r>
            <a:r>
              <a:rPr lang="fr-FR" baseline="0" dirty="0" smtClean="0"/>
              <a:t> </a:t>
            </a:r>
            <a:r>
              <a:rPr lang="fr-FR" baseline="0" dirty="0" err="1" smtClean="0"/>
              <a:t>path</a:t>
            </a:r>
            <a:r>
              <a:rPr lang="fr-FR" baseline="0" dirty="0" smtClean="0"/>
              <a:t> </a:t>
            </a:r>
            <a:r>
              <a:rPr lang="fr-FR" baseline="0" dirty="0" err="1" smtClean="0"/>
              <a:t>selection</a:t>
            </a:r>
            <a:r>
              <a:rPr lang="fr-FR" baseline="0" dirty="0" smtClean="0"/>
              <a:t> </a:t>
            </a:r>
            <a:r>
              <a:rPr lang="fr-FR" baseline="0" dirty="0" err="1" smtClean="0"/>
              <a:t>algorithm</a:t>
            </a:r>
            <a:r>
              <a:rPr lang="fr-FR" baseline="0" dirty="0" smtClean="0"/>
              <a:t> </a:t>
            </a:r>
            <a:r>
              <a:rPr lang="fr-FR" baseline="0" dirty="0" err="1" smtClean="0"/>
              <a:t>including</a:t>
            </a:r>
            <a:r>
              <a:rPr lang="fr-FR" baseline="0" dirty="0" smtClean="0"/>
              <a:t> </a:t>
            </a:r>
            <a:r>
              <a:rPr lang="fr-FR" baseline="0" dirty="0" err="1" smtClean="0"/>
              <a:t>current</a:t>
            </a:r>
            <a:r>
              <a:rPr lang="fr-FR" baseline="0" dirty="0" smtClean="0"/>
              <a:t> Tor </a:t>
            </a:r>
            <a:r>
              <a:rPr lang="fr-FR" baseline="0" dirty="0" err="1" smtClean="0"/>
              <a:t>algorithm</a:t>
            </a:r>
            <a:r>
              <a:rPr lang="fr-FR" baseline="0" dirty="0" smtClean="0"/>
              <a:t> </a:t>
            </a:r>
            <a:r>
              <a:rPr lang="fr-FR" baseline="0" dirty="0" err="1" smtClean="0"/>
              <a:t>can</a:t>
            </a:r>
            <a:r>
              <a:rPr lang="fr-FR" baseline="0" dirty="0" smtClean="0"/>
              <a:t> use AS-set </a:t>
            </a:r>
            <a:r>
              <a:rPr lang="fr-FR" baseline="0" dirty="0" err="1" smtClean="0"/>
              <a:t>prediction</a:t>
            </a:r>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26</a:t>
            </a:fld>
            <a:endParaRPr lang="en-US"/>
          </a:p>
        </p:txBody>
      </p:sp>
    </p:spTree>
    <p:extLst>
      <p:ext uri="{BB962C8B-B14F-4D97-AF65-F5344CB8AC3E}">
        <p14:creationId xmlns:p14="http://schemas.microsoft.com/office/powerpoint/2010/main" val="791731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t>
            </a:r>
            <a:r>
              <a:rPr lang="en-US" baseline="0" dirty="0" smtClean="0"/>
              <a:t>we compare latencies different algorithms.</a:t>
            </a:r>
          </a:p>
          <a:p>
            <a:r>
              <a:rPr lang="en-US" baseline="0" dirty="0" smtClean="0"/>
              <a:t>WSP refers to weighted shortest path algorithm.  WSP+AS sets refers to WSP algorithm enhanced by AS set prediction and Default Tor algorithm. </a:t>
            </a:r>
          </a:p>
          <a:p>
            <a:r>
              <a:rPr lang="en-US" baseline="0" dirty="0" smtClean="0"/>
              <a:t>WSP+ AS sets increases latency in comparison with WSP but it is still better than Default Tor client. However it </a:t>
            </a:r>
            <a:r>
              <a:rPr lang="en-US" baseline="0" dirty="0" smtClean="0"/>
              <a:t>is safer for users. </a:t>
            </a:r>
          </a:p>
        </p:txBody>
      </p:sp>
      <p:sp>
        <p:nvSpPr>
          <p:cNvPr id="4" name="Slide Number Placeholder 3"/>
          <p:cNvSpPr>
            <a:spLocks noGrp="1"/>
          </p:cNvSpPr>
          <p:nvPr>
            <p:ph type="sldNum" sz="quarter" idx="10"/>
          </p:nvPr>
        </p:nvSpPr>
        <p:spPr/>
        <p:txBody>
          <a:bodyPr/>
          <a:lstStyle/>
          <a:p>
            <a:fld id="{B244887B-8EFF-9F47-9C5F-53974E3AC60B}" type="slidenum">
              <a:rPr lang="en-US" smtClean="0"/>
              <a:t>27</a:t>
            </a:fld>
            <a:endParaRPr lang="en-US"/>
          </a:p>
        </p:txBody>
      </p:sp>
    </p:spTree>
    <p:extLst>
      <p:ext uri="{BB962C8B-B14F-4D97-AF65-F5344CB8AC3E}">
        <p14:creationId xmlns:p14="http://schemas.microsoft.com/office/powerpoint/2010/main" val="1863765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r>
              <a:rPr lang="en-US" baseline="0" dirty="0" smtClean="0"/>
              <a:t> this talk, </a:t>
            </a:r>
          </a:p>
          <a:p>
            <a:r>
              <a:rPr lang="en-US" baseline="0" dirty="0" smtClean="0"/>
              <a:t>Client side </a:t>
            </a:r>
            <a:r>
              <a:rPr lang="en-US" baseline="0" dirty="0" err="1" smtClean="0"/>
              <a:t>modifiction</a:t>
            </a:r>
            <a:r>
              <a:rPr lang="en-US" baseline="0" dirty="0" smtClean="0"/>
              <a:t> improves latency and anonymity of Tor</a:t>
            </a:r>
          </a:p>
          <a:p>
            <a:r>
              <a:rPr lang="en-US" baseline="0" dirty="0" smtClean="0"/>
              <a:t>It reduces median latency by 25% and it </a:t>
            </a:r>
            <a:r>
              <a:rPr lang="en-US" baseline="0" dirty="0" err="1" smtClean="0"/>
              <a:t>reducted</a:t>
            </a:r>
            <a:r>
              <a:rPr lang="en-US" baseline="0" dirty="0" smtClean="0"/>
              <a:t> </a:t>
            </a:r>
            <a:r>
              <a:rPr lang="en-US" baseline="0" dirty="0" err="1" smtClean="0"/>
              <a:t>mediand</a:t>
            </a:r>
            <a:r>
              <a:rPr lang="en-US" baseline="0" dirty="0" smtClean="0"/>
              <a:t> false negative rate of paths with common AS from 57% to 11%.</a:t>
            </a:r>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28</a:t>
            </a:fld>
            <a:endParaRPr lang="en-US"/>
          </a:p>
        </p:txBody>
      </p:sp>
    </p:spTree>
    <p:extLst>
      <p:ext uri="{BB962C8B-B14F-4D97-AF65-F5344CB8AC3E}">
        <p14:creationId xmlns:p14="http://schemas.microsoft.com/office/powerpoint/2010/main" val="2357831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29</a:t>
            </a:fld>
            <a:endParaRPr lang="en-US"/>
          </a:p>
        </p:txBody>
      </p:sp>
    </p:spTree>
    <p:extLst>
      <p:ext uri="{BB962C8B-B14F-4D97-AF65-F5344CB8AC3E}">
        <p14:creationId xmlns:p14="http://schemas.microsoft.com/office/powerpoint/2010/main" val="101016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I am </a:t>
            </a:r>
            <a:r>
              <a:rPr lang="en-US" baseline="0" dirty="0" err="1" smtClean="0"/>
              <a:t>gonna</a:t>
            </a:r>
            <a:r>
              <a:rPr lang="en-US" baseline="0" dirty="0" smtClean="0"/>
              <a:t> talk about latency. </a:t>
            </a:r>
            <a:endParaRPr lang="en-US" baseline="0" dirty="0" smtClean="0"/>
          </a:p>
          <a:p>
            <a:r>
              <a:rPr lang="en-US" baseline="0" dirty="0" smtClean="0"/>
              <a:t>To quantify the extent of latency overhead, we measured the latency of visiting </a:t>
            </a:r>
            <a:r>
              <a:rPr lang="nl-NL" baseline="0" dirty="0" smtClean="0"/>
              <a:t>top 200</a:t>
            </a:r>
            <a:r>
              <a:rPr lang="en-US" baseline="0" dirty="0" smtClean="0"/>
              <a:t> websites from 50 </a:t>
            </a:r>
            <a:r>
              <a:rPr lang="en-US" baseline="0" dirty="0" err="1" smtClean="0"/>
              <a:t>PlanetLab</a:t>
            </a:r>
            <a:r>
              <a:rPr lang="en-US" baseline="0" dirty="0" smtClean="0"/>
              <a:t> nodes. </a:t>
            </a:r>
          </a:p>
          <a:p>
            <a:r>
              <a:rPr lang="en-US" baseline="0" dirty="0" smtClean="0"/>
              <a:t>We measured the latency </a:t>
            </a:r>
            <a:r>
              <a:rPr lang="en-US" baseline="0" dirty="0" smtClean="0"/>
              <a:t>once </a:t>
            </a:r>
            <a:r>
              <a:rPr lang="en-US" baseline="0" dirty="0" smtClean="0"/>
              <a:t>over Tor and once directly </a:t>
            </a:r>
            <a:r>
              <a:rPr lang="en-US" baseline="0" dirty="0" smtClean="0"/>
              <a:t>using </a:t>
            </a:r>
            <a:r>
              <a:rPr lang="en-US" baseline="0" dirty="0" smtClean="0"/>
              <a:t>the Internet.</a:t>
            </a:r>
          </a:p>
          <a:p>
            <a:r>
              <a:rPr lang="en-US" baseline="0" dirty="0" smtClean="0"/>
              <a:t>This figure shows the latency overhead of both cases. Y axis is </a:t>
            </a:r>
            <a:r>
              <a:rPr lang="en-US" baseline="0" dirty="0" err="1" smtClean="0"/>
              <a:t>cdf</a:t>
            </a:r>
            <a:r>
              <a:rPr lang="en-US" baseline="0" dirty="0" smtClean="0"/>
              <a:t> of </a:t>
            </a:r>
            <a:r>
              <a:rPr lang="en-US" baseline="0" dirty="0" err="1" smtClean="0"/>
              <a:t>src</a:t>
            </a:r>
            <a:r>
              <a:rPr lang="en-US" baseline="0" dirty="0" smtClean="0"/>
              <a:t>, </a:t>
            </a:r>
            <a:r>
              <a:rPr lang="en-US" baseline="0" dirty="0" err="1" smtClean="0"/>
              <a:t>dst</a:t>
            </a:r>
            <a:r>
              <a:rPr lang="en-US" baseline="0" dirty="0" smtClean="0"/>
              <a:t> pairs and x axes shows latency. </a:t>
            </a:r>
          </a:p>
          <a:p>
            <a:r>
              <a:rPr lang="en-US" dirty="0" smtClean="0"/>
              <a:t>No Tor </a:t>
            </a:r>
            <a:r>
              <a:rPr lang="en-US" dirty="0" smtClean="0"/>
              <a:t>in this figure means </a:t>
            </a:r>
            <a:r>
              <a:rPr lang="en-US" baseline="0" dirty="0" smtClean="0"/>
              <a:t>that </a:t>
            </a:r>
            <a:r>
              <a:rPr lang="en-US" baseline="0" dirty="0" smtClean="0"/>
              <a:t>we directly measure latency of destination. </a:t>
            </a:r>
          </a:p>
          <a:p>
            <a:r>
              <a:rPr lang="en-US" baseline="0" dirty="0" smtClean="0"/>
              <a:t>We see in this figure that using </a:t>
            </a:r>
            <a:r>
              <a:rPr lang="en-US" baseline="0" dirty="0" smtClean="0"/>
              <a:t>Tor inflates 5x in median latency</a:t>
            </a:r>
          </a:p>
          <a:p>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3</a:t>
            </a:fld>
            <a:endParaRPr lang="en-US"/>
          </a:p>
        </p:txBody>
      </p:sp>
    </p:spTree>
    <p:extLst>
      <p:ext uri="{BB962C8B-B14F-4D97-AF65-F5344CB8AC3E}">
        <p14:creationId xmlns:p14="http://schemas.microsoft.com/office/powerpoint/2010/main" val="2026194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ln>
        </p:spPr>
      </p:sp>
      <p:sp>
        <p:nvSpPr>
          <p:cNvPr id="49155" name="Notes Placeholder 2"/>
          <p:cNvSpPr>
            <a:spLocks noGrp="1"/>
          </p:cNvSpPr>
          <p:nvPr>
            <p:ph type="body" sz="quarter" idx="1"/>
          </p:nvPr>
        </p:nvSpPr>
        <p:spPr bwMode="auto">
          <a:xfrm>
            <a:off x="685800" y="4343400"/>
            <a:ext cx="5486400" cy="230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a:spcBef>
                <a:spcPct val="0"/>
              </a:spcBef>
            </a:pPr>
            <a:r>
              <a:rPr lang="en-US" dirty="0" smtClean="0"/>
              <a:t>How does Tor work? Tor uses a</a:t>
            </a:r>
            <a:r>
              <a:rPr lang="en-US" baseline="0" dirty="0" smtClean="0"/>
              <a:t> traditional concept called onion routing. </a:t>
            </a:r>
          </a:p>
          <a:p>
            <a:pPr>
              <a:spcBef>
                <a:spcPct val="0"/>
              </a:spcBef>
            </a:pPr>
            <a:r>
              <a:rPr lang="en-US" dirty="0" smtClean="0"/>
              <a:t>Let</a:t>
            </a:r>
            <a:r>
              <a:rPr lang="en-US" baseline="0" dirty="0" smtClean="0"/>
              <a:t> me explain it through an example. </a:t>
            </a:r>
            <a:r>
              <a:rPr lang="en-US" dirty="0" smtClean="0"/>
              <a:t>this Client</a:t>
            </a:r>
            <a:r>
              <a:rPr lang="en-US" baseline="0" dirty="0" smtClean="0"/>
              <a:t> </a:t>
            </a:r>
            <a:r>
              <a:rPr lang="en-US" dirty="0" smtClean="0"/>
              <a:t>wants to connect to the server.</a:t>
            </a:r>
          </a:p>
          <a:p>
            <a:pPr>
              <a:spcBef>
                <a:spcPct val="0"/>
              </a:spcBef>
            </a:pPr>
            <a:r>
              <a:rPr lang="en-US" dirty="0" smtClean="0"/>
              <a:t>Tor</a:t>
            </a:r>
            <a:r>
              <a:rPr lang="en-US" baseline="0" dirty="0" smtClean="0"/>
              <a:t> client software routes Internet traffic through a worldwide volunteer network of relays. Tor has currently 2700 relays. </a:t>
            </a:r>
          </a:p>
          <a:p>
            <a:pPr>
              <a:spcBef>
                <a:spcPct val="0"/>
              </a:spcBef>
            </a:pPr>
            <a:r>
              <a:rPr lang="en-US" baseline="0" dirty="0" smtClean="0"/>
              <a:t>There is a key associated with each relay. </a:t>
            </a:r>
            <a:endParaRPr lang="en-US" dirty="0" smtClean="0"/>
          </a:p>
          <a:p>
            <a:pPr>
              <a:spcBef>
                <a:spcPct val="0"/>
              </a:spcBef>
            </a:pPr>
            <a:r>
              <a:rPr lang="en-US" dirty="0" smtClean="0"/>
              <a:t>Tor client usually chooses</a:t>
            </a:r>
            <a:r>
              <a:rPr lang="en-US" baseline="0" dirty="0" smtClean="0"/>
              <a:t> 3 relays. And then it </a:t>
            </a:r>
            <a:r>
              <a:rPr lang="en-US" dirty="0" smtClean="0"/>
              <a:t>extends a path through them.</a:t>
            </a:r>
            <a:r>
              <a:rPr lang="en-US" baseline="0" dirty="0" smtClean="0"/>
              <a:t> For example here client chooses R1, R2 and R3. The first relay in the circuit is called entry relay or guard, the second one is called middle relay and the last one is called exit relay.  </a:t>
            </a:r>
            <a:endParaRPr lang="en-US" dirty="0" smtClean="0"/>
          </a:p>
          <a:p>
            <a:pPr>
              <a:spcBef>
                <a:spcPct val="0"/>
              </a:spcBef>
            </a:pPr>
            <a:r>
              <a:rPr lang="en-US" dirty="0" smtClean="0"/>
              <a:t>Client encrypts its data with public</a:t>
            </a:r>
            <a:r>
              <a:rPr lang="en-US" baseline="0" dirty="0" smtClean="0"/>
              <a:t> key of exit relay first, then it encrypts with public key of middle relay and after that it encrypts all data with public key of entry relay. </a:t>
            </a:r>
            <a:endParaRPr lang="en-US" dirty="0" smtClean="0"/>
          </a:p>
          <a:p>
            <a:pPr>
              <a:spcBef>
                <a:spcPct val="0"/>
              </a:spcBef>
            </a:pPr>
            <a:r>
              <a:rPr lang="en-US" dirty="0" smtClean="0"/>
              <a:t>When packets reach</a:t>
            </a:r>
            <a:r>
              <a:rPr lang="en-US" baseline="0" dirty="0" smtClean="0"/>
              <a:t> at </a:t>
            </a:r>
            <a:r>
              <a:rPr lang="en-US" baseline="0" dirty="0" err="1" smtClean="0"/>
              <a:t>encry</a:t>
            </a:r>
            <a:r>
              <a:rPr lang="en-US" baseline="0" dirty="0" smtClean="0"/>
              <a:t> relay, it decrypts them and relays them to next middle relay. Same thing happens in middle relay. Finally exit relay forwards packets to the destination. </a:t>
            </a: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are not going to modify tor relays,  </a:t>
            </a:r>
          </a:p>
          <a:p>
            <a:r>
              <a:rPr lang="en-US" dirty="0" smtClean="0"/>
              <a:t>we don’t know what</a:t>
            </a:r>
            <a:r>
              <a:rPr lang="en-US" baseline="0" dirty="0" smtClean="0"/>
              <a:t> is the latency between a source and all candidate relays and so forth</a:t>
            </a:r>
          </a:p>
          <a:p>
            <a:r>
              <a:rPr lang="en-US" dirty="0" smtClean="0"/>
              <a:t>we</a:t>
            </a:r>
            <a:r>
              <a:rPr lang="en-US" baseline="0" dirty="0" smtClean="0"/>
              <a:t> need an estimation of latency</a:t>
            </a:r>
            <a:endParaRPr lang="en-US" dirty="0" smtClean="0"/>
          </a:p>
          <a:p>
            <a:r>
              <a:rPr lang="en-US" dirty="0" smtClean="0"/>
              <a:t>We run another</a:t>
            </a:r>
            <a:r>
              <a:rPr lang="en-US" baseline="0" dirty="0" smtClean="0"/>
              <a:t> experiments to know how much distance is a good estimation of latency</a:t>
            </a:r>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31</a:t>
            </a:fld>
            <a:endParaRPr lang="en-US"/>
          </a:p>
        </p:txBody>
      </p:sp>
    </p:spTree>
    <p:extLst>
      <p:ext uri="{BB962C8B-B14F-4D97-AF65-F5344CB8AC3E}">
        <p14:creationId xmlns:p14="http://schemas.microsoft.com/office/powerpoint/2010/main" val="925915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diagram</a:t>
            </a:r>
            <a:r>
              <a:rPr lang="en-US" baseline="0" dirty="0" smtClean="0"/>
              <a:t> shows the accuracy of prediction algorithm. </a:t>
            </a:r>
          </a:p>
          <a:p>
            <a:pPr marL="171450" indent="-171450">
              <a:buFont typeface="Arial"/>
              <a:buChar char="•"/>
            </a:pPr>
            <a:r>
              <a:rPr lang="en-US" baseline="0" dirty="0" smtClean="0"/>
              <a:t>The figure on the left shows the false ….</a:t>
            </a:r>
          </a:p>
          <a:p>
            <a:pPr marL="628650" lvl="1" indent="-171450">
              <a:buFont typeface="Arial"/>
              <a:buChar char="•"/>
            </a:pPr>
            <a:r>
              <a:rPr lang="en-US" baseline="0" dirty="0" smtClean="0"/>
              <a:t>We compare this algorithm with </a:t>
            </a:r>
            <a:r>
              <a:rPr lang="en-US" baseline="0" dirty="0" err="1" smtClean="0"/>
              <a:t>iplane</a:t>
            </a:r>
            <a:r>
              <a:rPr lang="en-US" baseline="0" dirty="0" smtClean="0"/>
              <a:t> which is one of the existing tools for predicting AS path.</a:t>
            </a:r>
          </a:p>
          <a:p>
            <a:pPr marL="628650" lvl="1" indent="-171450">
              <a:buFont typeface="Arial"/>
              <a:buChar char="•"/>
            </a:pPr>
            <a:r>
              <a:rPr lang="en-US" baseline="0" dirty="0" smtClean="0"/>
              <a:t>/8 and /16 prefixes are current tor heuristics for avoiding this attack</a:t>
            </a:r>
          </a:p>
          <a:p>
            <a:pPr marL="171450" indent="-171450">
              <a:buFont typeface="Arial"/>
              <a:buChar char="•"/>
            </a:pPr>
            <a:endParaRPr lang="en-US" baseline="0" dirty="0" smtClean="0"/>
          </a:p>
          <a:p>
            <a:pPr marL="171450" indent="-171450">
              <a:buFont typeface="Arial"/>
              <a:buChar char="•"/>
            </a:pPr>
            <a:r>
              <a:rPr lang="en-US" baseline="0" dirty="0" smtClean="0"/>
              <a:t>The figure on the right shows the false </a:t>
            </a:r>
            <a:r>
              <a:rPr lang="en-US" baseline="0" dirty="0" err="1" smtClean="0"/>
              <a:t>negativ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244887B-8EFF-9F47-9C5F-53974E3AC60B}" type="slidenum">
              <a:rPr lang="en-US" smtClean="0"/>
              <a:t>32</a:t>
            </a:fld>
            <a:endParaRPr lang="en-US"/>
          </a:p>
        </p:txBody>
      </p:sp>
    </p:spTree>
    <p:extLst>
      <p:ext uri="{BB962C8B-B14F-4D97-AF65-F5344CB8AC3E}">
        <p14:creationId xmlns:p14="http://schemas.microsoft.com/office/powerpoint/2010/main" val="7917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We conduct an</a:t>
            </a:r>
            <a:r>
              <a:rPr lang="en-US" sz="1200" baseline="0" dirty="0" smtClean="0"/>
              <a:t> experiment to demonstrate the improved resilience of WSP to this attack</a:t>
            </a:r>
          </a:p>
          <a:p>
            <a:pPr marL="171450" indent="-171450">
              <a:buFont typeface="Arial"/>
              <a:buChar char="•"/>
            </a:pPr>
            <a:r>
              <a:rPr lang="en-US" sz="1200" baseline="0" dirty="0" smtClean="0"/>
              <a:t>We emulate an adversary </a:t>
            </a:r>
          </a:p>
          <a:p>
            <a:pPr marL="171450" indent="-171450">
              <a:buFont typeface="Arial"/>
              <a:buChar char="•"/>
            </a:pPr>
            <a:r>
              <a:rPr lang="en-US" sz="1200" baseline="0" dirty="0" smtClean="0"/>
              <a:t>For each relay, we compute the probability of the chosen path traversing that relay.</a:t>
            </a:r>
          </a:p>
          <a:p>
            <a:pPr marL="628650" lvl="1" indent="-171450">
              <a:buFont typeface="Arial"/>
              <a:buChar char="•"/>
            </a:pPr>
            <a:r>
              <a:rPr lang="en-US" sz="1200" baseline="0" dirty="0" smtClean="0"/>
              <a:t>This is an upper bound on the fraction of cases in which the chosen path will traverse a relay controlled by the adversary</a:t>
            </a:r>
          </a:p>
          <a:p>
            <a:pPr marL="171450" lvl="0" indent="-171450">
              <a:buFont typeface="Arial"/>
              <a:buChar char="•"/>
            </a:pPr>
            <a:r>
              <a:rPr lang="en-US" sz="1200" baseline="0" dirty="0" smtClean="0"/>
              <a:t>It can be decreased more if we choose larger cluster</a:t>
            </a:r>
          </a:p>
          <a:p>
            <a:r>
              <a:rPr lang="en-US" sz="1200" baseline="0" dirty="0" smtClean="0"/>
              <a:t>We reduced the running time of this </a:t>
            </a:r>
            <a:r>
              <a:rPr lang="en-US" sz="1200" baseline="0" dirty="0" err="1" smtClean="0"/>
              <a:t>algirhtms</a:t>
            </a:r>
            <a:r>
              <a:rPr lang="en-US" sz="1200" baseline="0" dirty="0" smtClean="0"/>
              <a:t> to few hundred </a:t>
            </a:r>
            <a:r>
              <a:rPr lang="en-US" sz="1200" baseline="0" dirty="0" err="1" smtClean="0"/>
              <a:t>milli</a:t>
            </a:r>
            <a:r>
              <a:rPr lang="en-US" sz="1200" baseline="0" dirty="0" smtClean="0"/>
              <a:t> second</a:t>
            </a:r>
          </a:p>
        </p:txBody>
      </p:sp>
      <p:sp>
        <p:nvSpPr>
          <p:cNvPr id="4" name="Slide Number Placeholder 3"/>
          <p:cNvSpPr>
            <a:spLocks noGrp="1"/>
          </p:cNvSpPr>
          <p:nvPr>
            <p:ph type="sldNum" sz="quarter" idx="10"/>
          </p:nvPr>
        </p:nvSpPr>
        <p:spPr/>
        <p:txBody>
          <a:bodyPr/>
          <a:lstStyle/>
          <a:p>
            <a:fld id="{B244887B-8EFF-9F47-9C5F-53974E3AC60B}" type="slidenum">
              <a:rPr lang="en-US" smtClean="0"/>
              <a:t>33</a:t>
            </a:fld>
            <a:endParaRPr lang="en-US"/>
          </a:p>
        </p:txBody>
      </p:sp>
    </p:spTree>
    <p:extLst>
      <p:ext uri="{BB962C8B-B14F-4D97-AF65-F5344CB8AC3E}">
        <p14:creationId xmlns:p14="http://schemas.microsoft.com/office/powerpoint/2010/main" val="32916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let’s </a:t>
            </a:r>
            <a:r>
              <a:rPr lang="en-US" baseline="0" dirty="0" smtClean="0"/>
              <a:t>talk about quality of another goal of Tor, </a:t>
            </a:r>
            <a:r>
              <a:rPr lang="en-US" baseline="0" dirty="0" smtClean="0"/>
              <a:t>anonymity. I am </a:t>
            </a:r>
            <a:r>
              <a:rPr lang="en-US" baseline="0" dirty="0" err="1" smtClean="0"/>
              <a:t>gonna</a:t>
            </a:r>
            <a:r>
              <a:rPr lang="en-US" baseline="0" dirty="0" smtClean="0"/>
              <a:t> show you that Tor does not achieve this goal well.</a:t>
            </a:r>
          </a:p>
          <a:p>
            <a:r>
              <a:rPr lang="en-US" dirty="0" smtClean="0">
                <a:solidFill>
                  <a:srgbClr val="FF0000"/>
                </a:solidFill>
              </a:rPr>
              <a:t>I would like to remind you</a:t>
            </a:r>
            <a:r>
              <a:rPr lang="en-US" baseline="0" dirty="0" smtClean="0">
                <a:solidFill>
                  <a:srgbClr val="FF0000"/>
                </a:solidFill>
              </a:rPr>
              <a:t> that onion routing </a:t>
            </a:r>
            <a:r>
              <a:rPr lang="en-US" baseline="0" dirty="0" err="1" smtClean="0">
                <a:solidFill>
                  <a:srgbClr val="FF0000"/>
                </a:solidFill>
              </a:rPr>
              <a:t>gurantees</a:t>
            </a:r>
            <a:r>
              <a:rPr lang="en-US" baseline="0" dirty="0" smtClean="0">
                <a:solidFill>
                  <a:srgbClr val="FF0000"/>
                </a:solidFill>
              </a:rPr>
              <a:t> that every hop on the path only know previous and next hop. However, this does not provide perfect anonymity due to </a:t>
            </a:r>
            <a:r>
              <a:rPr lang="en-US" baseline="0" dirty="0" err="1" smtClean="0">
                <a:solidFill>
                  <a:srgbClr val="FF0000"/>
                </a:solidFill>
              </a:rPr>
              <a:t>profilling</a:t>
            </a:r>
            <a:r>
              <a:rPr lang="en-US" baseline="0" dirty="0" smtClean="0">
                <a:solidFill>
                  <a:srgbClr val="FF0000"/>
                </a:solidFill>
              </a:rPr>
              <a:t> attack as follows:</a:t>
            </a:r>
            <a:endParaRPr lang="en-US" dirty="0" smtClean="0">
              <a:solidFill>
                <a:srgbClr val="FF0000"/>
              </a:solidFill>
            </a:endParaRPr>
          </a:p>
          <a:p>
            <a:endParaRPr lang="en-US" baseline="0" dirty="0" smtClean="0"/>
          </a:p>
          <a:p>
            <a:r>
              <a:rPr lang="en-US" baseline="0" dirty="0" smtClean="0"/>
              <a:t>I </a:t>
            </a:r>
            <a:r>
              <a:rPr lang="en-US" baseline="0" dirty="0" smtClean="0"/>
              <a:t>define two terms here: entry segment is a part of path from client to first relay and exit segment is a part of path from third relay to destination</a:t>
            </a:r>
          </a:p>
          <a:p>
            <a:r>
              <a:rPr lang="en-US" baseline="0" dirty="0" smtClean="0"/>
              <a:t>Every path goes through a bunch of AS (</a:t>
            </a:r>
            <a:r>
              <a:rPr lang="en-US" baseline="0" dirty="0" err="1" smtClean="0"/>
              <a:t>Automimous</a:t>
            </a:r>
            <a:r>
              <a:rPr lang="en-US" baseline="0" dirty="0" smtClean="0"/>
              <a:t> system). For the purpose of this talk we can </a:t>
            </a:r>
            <a:r>
              <a:rPr lang="en-US" baseline="0" dirty="0" smtClean="0">
                <a:solidFill>
                  <a:srgbClr val="FF0000"/>
                </a:solidFill>
              </a:rPr>
              <a:t>consider</a:t>
            </a:r>
            <a:r>
              <a:rPr lang="en-US" baseline="0" dirty="0" smtClean="0"/>
              <a:t> an AS </a:t>
            </a:r>
            <a:r>
              <a:rPr lang="en-US" baseline="0" dirty="0" smtClean="0"/>
              <a:t>is </a:t>
            </a:r>
            <a:r>
              <a:rPr lang="en-US" baseline="0" dirty="0" smtClean="0"/>
              <a:t>equivalent </a:t>
            </a:r>
            <a:r>
              <a:rPr lang="en-US" baseline="0" dirty="0" smtClean="0"/>
              <a:t>to </a:t>
            </a:r>
            <a:r>
              <a:rPr lang="en-US" baseline="0" dirty="0" smtClean="0"/>
              <a:t>an ISP</a:t>
            </a:r>
            <a:endParaRPr lang="en-US" baseline="0" dirty="0" smtClean="0"/>
          </a:p>
          <a:p>
            <a:r>
              <a:rPr lang="en-US" baseline="0" dirty="0" smtClean="0"/>
              <a:t>If there is a common AS on both segments, for example green AS, it can profile traffic and de-</a:t>
            </a:r>
            <a:r>
              <a:rPr lang="en-US" baseline="0" dirty="0" err="1" smtClean="0"/>
              <a:t>anonymize</a:t>
            </a:r>
            <a:r>
              <a:rPr lang="en-US" baseline="0" dirty="0" smtClean="0"/>
              <a:t> path. In other words, green AS can figure out who is talking to whom</a:t>
            </a:r>
          </a:p>
          <a:p>
            <a:r>
              <a:rPr lang="en-US" baseline="0" dirty="0" smtClean="0"/>
              <a:t>----- Meeting Notes (5/22/12 07:39)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44AF0A3-35A0-44F6-AAED-7658D2C27B42}"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quantify how sever is profiling attack on Tor</a:t>
            </a:r>
          </a:p>
          <a:p>
            <a:r>
              <a:rPr lang="en-US" baseline="0" dirty="0" smtClean="0"/>
              <a:t>We analyze distribution of relays across </a:t>
            </a:r>
            <a:r>
              <a:rPr lang="en-US" baseline="0" dirty="0" err="1" smtClean="0"/>
              <a:t>ASes</a:t>
            </a:r>
            <a:r>
              <a:rPr lang="en-US" baseline="0" dirty="0" smtClean="0"/>
              <a:t>. We </a:t>
            </a:r>
            <a:r>
              <a:rPr lang="en-US" baseline="0" dirty="0" smtClean="0"/>
              <a:t>map each relay to its AS and plot this figure. </a:t>
            </a:r>
            <a:r>
              <a:rPr lang="en-US" dirty="0" smtClean="0"/>
              <a:t>This</a:t>
            </a:r>
            <a:r>
              <a:rPr lang="en-US" baseline="0" dirty="0" smtClean="0"/>
              <a:t> figure shows that distribution of relays across </a:t>
            </a:r>
            <a:r>
              <a:rPr lang="en-US" baseline="0" dirty="0" err="1" smtClean="0"/>
              <a:t>ASes</a:t>
            </a:r>
            <a:r>
              <a:rPr lang="en-US" baseline="0" dirty="0" smtClean="0"/>
              <a:t> is not uniform. For instance, 65% of relays are in 20% of all </a:t>
            </a:r>
            <a:r>
              <a:rPr lang="en-US" baseline="0" dirty="0" err="1" smtClean="0"/>
              <a:t>Ases</a:t>
            </a:r>
            <a:r>
              <a:rPr lang="en-US" baseline="0" dirty="0" smtClean="0"/>
              <a:t> </a:t>
            </a:r>
            <a:r>
              <a:rPr lang="en-US" baseline="0" dirty="0" err="1" smtClean="0">
                <a:solidFill>
                  <a:srgbClr val="FF0000"/>
                </a:solidFill>
              </a:rPr>
              <a:t>cotains</a:t>
            </a:r>
            <a:r>
              <a:rPr lang="en-US" baseline="0" dirty="0" smtClean="0">
                <a:solidFill>
                  <a:srgbClr val="FF0000"/>
                </a:solidFill>
              </a:rPr>
              <a:t> relays</a:t>
            </a:r>
            <a:r>
              <a:rPr lang="en-US" baseline="0" dirty="0" smtClean="0"/>
              <a:t> </a:t>
            </a:r>
            <a:endParaRPr lang="en-US" baseline="0" dirty="0" smtClean="0"/>
          </a:p>
          <a:p>
            <a:r>
              <a:rPr lang="en-US" baseline="0" dirty="0" smtClean="0"/>
              <a:t>So probability of choosing entry and exit relay in </a:t>
            </a:r>
            <a:r>
              <a:rPr lang="en-US" baseline="0" dirty="0" smtClean="0"/>
              <a:t>the same </a:t>
            </a:r>
            <a:r>
              <a:rPr lang="en-US" baseline="0" dirty="0" smtClean="0"/>
              <a:t>AS is </a:t>
            </a:r>
            <a:r>
              <a:rPr lang="en-US" baseline="0" dirty="0" smtClean="0"/>
              <a:t>pretty high</a:t>
            </a:r>
            <a:endParaRPr lang="en-US" baseline="0" dirty="0" smtClean="0"/>
          </a:p>
        </p:txBody>
      </p:sp>
      <p:sp>
        <p:nvSpPr>
          <p:cNvPr id="4" name="Slide Number Placeholder 3"/>
          <p:cNvSpPr>
            <a:spLocks noGrp="1"/>
          </p:cNvSpPr>
          <p:nvPr>
            <p:ph type="sldNum" sz="quarter" idx="10"/>
          </p:nvPr>
        </p:nvSpPr>
        <p:spPr/>
        <p:txBody>
          <a:bodyPr/>
          <a:lstStyle/>
          <a:p>
            <a:fld id="{5A63C1D1-3DAD-7943-83CD-2FAC921CB973}" type="slidenum">
              <a:rPr lang="en-US" smtClean="0"/>
              <a:t>5</a:t>
            </a:fld>
            <a:endParaRPr lang="en-US"/>
          </a:p>
        </p:txBody>
      </p:sp>
    </p:spTree>
    <p:extLst>
      <p:ext uri="{BB962C8B-B14F-4D97-AF65-F5344CB8AC3E}">
        <p14:creationId xmlns:p14="http://schemas.microsoft.com/office/powerpoint/2010/main" val="280519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question here is what are</a:t>
            </a:r>
            <a:r>
              <a:rPr lang="en-US" baseline="0" dirty="0" smtClean="0"/>
              <a:t> solutions for these problems?</a:t>
            </a:r>
            <a:endParaRPr lang="en-US" dirty="0" smtClean="0"/>
          </a:p>
          <a:p>
            <a:r>
              <a:rPr lang="en-US" dirty="0" smtClean="0"/>
              <a:t>one </a:t>
            </a:r>
            <a:r>
              <a:rPr lang="en-US" dirty="0" smtClean="0"/>
              <a:t>potential</a:t>
            </a:r>
            <a:r>
              <a:rPr lang="en-US" baseline="0" dirty="0" smtClean="0"/>
              <a:t> solution </a:t>
            </a:r>
            <a:r>
              <a:rPr lang="en-US" baseline="0" dirty="0" smtClean="0"/>
              <a:t>is </a:t>
            </a:r>
            <a:r>
              <a:rPr lang="en-US" baseline="0" dirty="0" smtClean="0"/>
              <a:t>to measure latencies and routes from each relay to all end-host. And then choose a path with low latency and no common </a:t>
            </a:r>
            <a:r>
              <a:rPr lang="en-US" baseline="0" dirty="0" err="1" smtClean="0"/>
              <a:t>Ases</a:t>
            </a:r>
            <a:r>
              <a:rPr lang="en-US" baseline="0" dirty="0" smtClean="0"/>
              <a:t> on both entry and exit segment. </a:t>
            </a:r>
          </a:p>
          <a:p>
            <a:r>
              <a:rPr lang="en-US" baseline="0" dirty="0" smtClean="0"/>
              <a:t>But it requires </a:t>
            </a:r>
            <a:r>
              <a:rPr lang="en-US" baseline="0" dirty="0" smtClean="0"/>
              <a:t>modification of relays to </a:t>
            </a:r>
            <a:r>
              <a:rPr lang="en-US" baseline="0" dirty="0" smtClean="0"/>
              <a:t>capture, distribute and update </a:t>
            </a:r>
            <a:r>
              <a:rPr lang="en-US" baseline="0" dirty="0" smtClean="0"/>
              <a:t>this </a:t>
            </a:r>
            <a:r>
              <a:rPr lang="en-US" baseline="0" dirty="0" smtClean="0"/>
              <a:t>information. </a:t>
            </a:r>
            <a:r>
              <a:rPr lang="en-US" baseline="0" dirty="0" smtClean="0">
                <a:solidFill>
                  <a:srgbClr val="FF0000"/>
                </a:solidFill>
              </a:rPr>
              <a:t>Several proposals have been taken this approach which requires </a:t>
            </a:r>
            <a:r>
              <a:rPr lang="en-US" baseline="0" dirty="0" err="1" smtClean="0">
                <a:solidFill>
                  <a:srgbClr val="FF0000"/>
                </a:solidFill>
              </a:rPr>
              <a:t>modfication</a:t>
            </a:r>
            <a:r>
              <a:rPr lang="en-US" baseline="0" dirty="0" smtClean="0">
                <a:solidFill>
                  <a:srgbClr val="FF0000"/>
                </a:solidFill>
              </a:rPr>
              <a:t> of relays.</a:t>
            </a:r>
            <a:endParaRPr lang="en-US" baseline="0" dirty="0" smtClean="0">
              <a:solidFill>
                <a:srgbClr val="FF0000"/>
              </a:solidFill>
            </a:endParaRPr>
          </a:p>
          <a:p>
            <a:r>
              <a:rPr lang="en-US" baseline="0" dirty="0" smtClean="0"/>
              <a:t>I </a:t>
            </a:r>
            <a:r>
              <a:rPr lang="en-US" baseline="0" dirty="0" err="1" smtClean="0"/>
              <a:t>wanna</a:t>
            </a:r>
            <a:r>
              <a:rPr lang="en-US" baseline="0" dirty="0" smtClean="0"/>
              <a:t> point out that none of these proposals for changing relays have been incorporated on real Tor.</a:t>
            </a:r>
          </a:p>
          <a:p>
            <a:endParaRPr lang="en-US" dirty="0"/>
          </a:p>
        </p:txBody>
      </p:sp>
      <p:sp>
        <p:nvSpPr>
          <p:cNvPr id="4" name="Slide Number Placeholder 3"/>
          <p:cNvSpPr>
            <a:spLocks noGrp="1"/>
          </p:cNvSpPr>
          <p:nvPr>
            <p:ph type="sldNum" sz="quarter" idx="10"/>
          </p:nvPr>
        </p:nvSpPr>
        <p:spPr/>
        <p:txBody>
          <a:bodyPr/>
          <a:lstStyle/>
          <a:p>
            <a:fld id="{5A63C1D1-3DAD-7943-83CD-2FAC921CB973}" type="slidenum">
              <a:rPr lang="en-US" smtClean="0"/>
              <a:t>6</a:t>
            </a:fld>
            <a:endParaRPr lang="en-US"/>
          </a:p>
        </p:txBody>
      </p:sp>
    </p:spTree>
    <p:extLst>
      <p:ext uri="{BB962C8B-B14F-4D97-AF65-F5344CB8AC3E}">
        <p14:creationId xmlns:p14="http://schemas.microsoft.com/office/powerpoint/2010/main" val="203531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this paper</a:t>
            </a:r>
            <a:r>
              <a:rPr lang="en-US" baseline="0" dirty="0" smtClean="0"/>
              <a:t> all about?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key insight of our work is client modifications suffice both of these goals improving latency and mitigating profiling attack. We developed </a:t>
            </a:r>
            <a:r>
              <a:rPr lang="en-US" baseline="0" dirty="0" err="1" smtClean="0"/>
              <a:t>LASTor</a:t>
            </a:r>
            <a:r>
              <a:rPr lang="en-US" baseline="0" dirty="0" smtClean="0"/>
              <a:t> which is a modified version of Tor client. It improves latency and anonymity of Tor</a:t>
            </a:r>
          </a:p>
        </p:txBody>
      </p:sp>
      <p:sp>
        <p:nvSpPr>
          <p:cNvPr id="4" name="Slide Number Placeholder 3"/>
          <p:cNvSpPr>
            <a:spLocks noGrp="1"/>
          </p:cNvSpPr>
          <p:nvPr>
            <p:ph type="sldNum" sz="quarter" idx="10"/>
          </p:nvPr>
        </p:nvSpPr>
        <p:spPr/>
        <p:txBody>
          <a:bodyPr/>
          <a:lstStyle/>
          <a:p>
            <a:fld id="{5A63C1D1-3DAD-7943-83CD-2FAC921CB973}" type="slidenum">
              <a:rPr lang="en-US" smtClean="0"/>
              <a:t>7</a:t>
            </a:fld>
            <a:endParaRPr lang="en-US"/>
          </a:p>
        </p:txBody>
      </p:sp>
    </p:spTree>
    <p:extLst>
      <p:ext uri="{BB962C8B-B14F-4D97-AF65-F5344CB8AC3E}">
        <p14:creationId xmlns:p14="http://schemas.microsoft.com/office/powerpoint/2010/main" val="256890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improve </a:t>
            </a:r>
            <a:r>
              <a:rPr lang="en-US" dirty="0" err="1" smtClean="0"/>
              <a:t>latecny</a:t>
            </a:r>
            <a:r>
              <a:rPr lang="en-US" dirty="0" smtClean="0"/>
              <a:t>, we propose a </a:t>
            </a:r>
            <a:r>
              <a:rPr lang="en-US" dirty="0" smtClean="0"/>
              <a:t>path selection algorithm</a:t>
            </a:r>
            <a:endParaRPr lang="en-US" dirty="0" smtClean="0"/>
          </a:p>
          <a:p>
            <a:r>
              <a:rPr lang="en-US" dirty="0" smtClean="0"/>
              <a:t>To mitigate</a:t>
            </a:r>
            <a:r>
              <a:rPr lang="en-US" baseline="0" dirty="0" smtClean="0"/>
              <a:t> profiling attack, we propose an algorithm to predict </a:t>
            </a:r>
            <a:r>
              <a:rPr lang="en-US" baseline="0" dirty="0" smtClean="0"/>
              <a:t>paths with common </a:t>
            </a:r>
            <a:r>
              <a:rPr lang="en-US" baseline="0" dirty="0" err="1" smtClean="0"/>
              <a:t>ASes</a:t>
            </a:r>
            <a:r>
              <a:rPr lang="en-US" baseline="0" dirty="0" smtClean="0"/>
              <a:t> </a:t>
            </a:r>
            <a:r>
              <a:rPr lang="en-US" baseline="0" dirty="0" smtClean="0"/>
              <a:t>on them and </a:t>
            </a:r>
            <a:r>
              <a:rPr lang="en-US" baseline="0" dirty="0" err="1" smtClean="0"/>
              <a:t>LASTor</a:t>
            </a:r>
            <a:r>
              <a:rPr lang="en-US" baseline="0" dirty="0" smtClean="0"/>
              <a:t> avoids choosing those paths.</a:t>
            </a:r>
            <a:endParaRPr lang="en-US" dirty="0" smtClean="0"/>
          </a:p>
          <a:p>
            <a:r>
              <a:rPr lang="en-US" dirty="0" smtClean="0"/>
              <a:t>In the first</a:t>
            </a:r>
            <a:r>
              <a:rPr lang="en-US" baseline="0" dirty="0" smtClean="0"/>
              <a:t> half of my talk, I </a:t>
            </a:r>
            <a:r>
              <a:rPr lang="en-US" baseline="0" dirty="0" err="1" smtClean="0"/>
              <a:t>gonna</a:t>
            </a:r>
            <a:r>
              <a:rPr lang="en-US" baseline="0" dirty="0" smtClean="0"/>
              <a:t> demonstrate how we improve latency</a:t>
            </a:r>
          </a:p>
        </p:txBody>
      </p:sp>
      <p:sp>
        <p:nvSpPr>
          <p:cNvPr id="4" name="Slide Number Placeholder 3"/>
          <p:cNvSpPr>
            <a:spLocks noGrp="1"/>
          </p:cNvSpPr>
          <p:nvPr>
            <p:ph type="sldNum" sz="quarter" idx="10"/>
          </p:nvPr>
        </p:nvSpPr>
        <p:spPr/>
        <p:txBody>
          <a:bodyPr/>
          <a:lstStyle/>
          <a:p>
            <a:fld id="{5A63C1D1-3DAD-7943-83CD-2FAC921CB973}" type="slidenum">
              <a:rPr lang="en-US" smtClean="0"/>
              <a:t>8</a:t>
            </a:fld>
            <a:endParaRPr lang="en-US"/>
          </a:p>
        </p:txBody>
      </p:sp>
    </p:spTree>
    <p:extLst>
      <p:ext uri="{BB962C8B-B14F-4D97-AF65-F5344CB8AC3E}">
        <p14:creationId xmlns:p14="http://schemas.microsoft.com/office/powerpoint/2010/main" val="256890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improve</a:t>
            </a:r>
            <a:r>
              <a:rPr lang="en-US" baseline="0" dirty="0" smtClean="0"/>
              <a:t> latency we need to know sources of delay on Tor.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source of delay is queuing and processing delay because of congestion in relays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a:t>
            </a:r>
            <a:r>
              <a:rPr lang="en-US" baseline="0" dirty="0" smtClean="0"/>
              <a:t>source of delay is propagation delay specially when path is very long.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in this figure, </a:t>
            </a:r>
            <a:r>
              <a:rPr lang="en-US" baseline="0" dirty="0" smtClean="0"/>
              <a:t>although source and destination are almost close to each other, all </a:t>
            </a:r>
            <a:r>
              <a:rPr lang="en-US" baseline="0" dirty="0" smtClean="0"/>
              <a:t>packets </a:t>
            </a:r>
            <a:r>
              <a:rPr lang="en-US" baseline="0" dirty="0" smtClean="0"/>
              <a:t>should traverse half of the world several times before they get to the </a:t>
            </a:r>
            <a:r>
              <a:rPr lang="en-US" baseline="0" dirty="0" err="1" smtClean="0"/>
              <a:t>destinationglobe</a:t>
            </a:r>
            <a:r>
              <a:rPr lang="en-US" baseline="0" dirty="0" smtClean="0"/>
              <a:t> several times before they reach at destination although client and destination are close to each other.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investigate which of these factor is dominant factor,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A63C1D1-3DAD-7943-83CD-2FAC921CB973}" type="slidenum">
              <a:rPr lang="en-US" smtClean="0"/>
              <a:t>9</a:t>
            </a:fld>
            <a:endParaRPr lang="en-US"/>
          </a:p>
        </p:txBody>
      </p:sp>
    </p:spTree>
    <p:extLst>
      <p:ext uri="{BB962C8B-B14F-4D97-AF65-F5344CB8AC3E}">
        <p14:creationId xmlns:p14="http://schemas.microsoft.com/office/powerpoint/2010/main" val="386823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D575F6-6912-A441-98AD-51C033FC8CCE}" type="datetimeFigureOut">
              <a:rPr lang="en-US" smtClean="0"/>
              <a:t>5/19/12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212837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575F6-6912-A441-98AD-51C033FC8CCE}" type="datetimeFigureOut">
              <a:rPr lang="en-US" smtClean="0"/>
              <a:t>5/19/12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89984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575F6-6912-A441-98AD-51C033FC8CCE}" type="datetimeFigureOut">
              <a:rPr lang="en-US" smtClean="0"/>
              <a:t>5/19/12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407188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575F6-6912-A441-98AD-51C033FC8CCE}" type="datetimeFigureOut">
              <a:rPr lang="en-US" smtClean="0"/>
              <a:t>5/19/12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351010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D575F6-6912-A441-98AD-51C033FC8CCE}" type="datetimeFigureOut">
              <a:rPr lang="en-US" smtClean="0"/>
              <a:t>5/19/12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74580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D575F6-6912-A441-98AD-51C033FC8CCE}" type="datetimeFigureOut">
              <a:rPr lang="en-US" smtClean="0"/>
              <a:t>5/19/12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177400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D575F6-6912-A441-98AD-51C033FC8CCE}" type="datetimeFigureOut">
              <a:rPr lang="en-US" smtClean="0"/>
              <a:t>5/19/12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249164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D575F6-6912-A441-98AD-51C033FC8CCE}" type="datetimeFigureOut">
              <a:rPr lang="en-US" smtClean="0"/>
              <a:t>5/19/12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121349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575F6-6912-A441-98AD-51C033FC8CCE}" type="datetimeFigureOut">
              <a:rPr lang="en-US" smtClean="0"/>
              <a:t>5/19/12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215174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575F6-6912-A441-98AD-51C033FC8CCE}" type="datetimeFigureOut">
              <a:rPr lang="en-US" smtClean="0"/>
              <a:t>5/19/12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69150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575F6-6912-A441-98AD-51C033FC8CCE}" type="datetimeFigureOut">
              <a:rPr lang="en-US" smtClean="0"/>
              <a:t>5/19/12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C508-6689-D14A-BD2A-CDC19EF52085}" type="slidenum">
              <a:rPr lang="en-US" smtClean="0"/>
              <a:t>‹#›</a:t>
            </a:fld>
            <a:endParaRPr lang="en-US"/>
          </a:p>
        </p:txBody>
      </p:sp>
    </p:spTree>
    <p:extLst>
      <p:ext uri="{BB962C8B-B14F-4D97-AF65-F5344CB8AC3E}">
        <p14:creationId xmlns:p14="http://schemas.microsoft.com/office/powerpoint/2010/main" val="38529828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575F6-6912-A441-98AD-51C033FC8CCE}" type="datetimeFigureOut">
              <a:rPr lang="en-US" smtClean="0"/>
              <a:t>5/19/12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8C508-6689-D14A-BD2A-CDC19EF52085}" type="slidenum">
              <a:rPr lang="en-US" smtClean="0"/>
              <a:t>‹#›</a:t>
            </a:fld>
            <a:endParaRPr lang="en-US"/>
          </a:p>
        </p:txBody>
      </p:sp>
    </p:spTree>
    <p:extLst>
      <p:ext uri="{BB962C8B-B14F-4D97-AF65-F5344CB8AC3E}">
        <p14:creationId xmlns:p14="http://schemas.microsoft.com/office/powerpoint/2010/main" val="103896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7316"/>
            <a:ext cx="7772400" cy="1470025"/>
          </a:xfrm>
        </p:spPr>
        <p:txBody>
          <a:bodyPr/>
          <a:lstStyle/>
          <a:p>
            <a:r>
              <a:rPr lang="en-US" dirty="0" err="1" smtClean="0"/>
              <a:t>LASTor</a:t>
            </a:r>
            <a:r>
              <a:rPr lang="en-US" dirty="0" smtClean="0"/>
              <a:t>: A Low-Latency AS-Aware Tor Client </a:t>
            </a:r>
            <a:endParaRPr lang="en-US" dirty="0"/>
          </a:p>
        </p:txBody>
      </p:sp>
      <p:sp>
        <p:nvSpPr>
          <p:cNvPr id="3" name="Subtitle 2"/>
          <p:cNvSpPr>
            <a:spLocks noGrp="1"/>
          </p:cNvSpPr>
          <p:nvPr>
            <p:ph type="subTitle" idx="1"/>
          </p:nvPr>
        </p:nvSpPr>
        <p:spPr>
          <a:xfrm>
            <a:off x="310143" y="3298574"/>
            <a:ext cx="8731186" cy="808485"/>
          </a:xfrm>
        </p:spPr>
        <p:txBody>
          <a:bodyPr>
            <a:normAutofit/>
          </a:bodyPr>
          <a:lstStyle/>
          <a:p>
            <a:r>
              <a:rPr lang="en-US" sz="2800" dirty="0" err="1">
                <a:solidFill>
                  <a:srgbClr val="0000FF"/>
                </a:solidFill>
              </a:rPr>
              <a:t>Masoud</a:t>
            </a:r>
            <a:r>
              <a:rPr lang="en-US" sz="2800" dirty="0">
                <a:solidFill>
                  <a:srgbClr val="0000FF"/>
                </a:solidFill>
              </a:rPr>
              <a:t> </a:t>
            </a:r>
            <a:r>
              <a:rPr lang="en-US" sz="2800" dirty="0" err="1">
                <a:solidFill>
                  <a:srgbClr val="0000FF"/>
                </a:solidFill>
              </a:rPr>
              <a:t>Akhoondi</a:t>
            </a:r>
            <a:r>
              <a:rPr lang="en-US" sz="2800" dirty="0">
                <a:solidFill>
                  <a:schemeClr val="tx1"/>
                </a:solidFill>
              </a:rPr>
              <a:t>, Curtis Yu, </a:t>
            </a:r>
            <a:r>
              <a:rPr lang="en-US" sz="2800" dirty="0" err="1" smtClean="0">
                <a:solidFill>
                  <a:schemeClr val="tx1"/>
                </a:solidFill>
              </a:rPr>
              <a:t>Harsha</a:t>
            </a:r>
            <a:r>
              <a:rPr lang="en-US" sz="2800" dirty="0" smtClean="0">
                <a:solidFill>
                  <a:schemeClr val="tx1"/>
                </a:solidFill>
              </a:rPr>
              <a:t> </a:t>
            </a:r>
            <a:r>
              <a:rPr lang="en-US" sz="2800" dirty="0">
                <a:solidFill>
                  <a:schemeClr val="tx1"/>
                </a:solidFill>
              </a:rPr>
              <a:t>V. </a:t>
            </a:r>
            <a:r>
              <a:rPr lang="en-US" sz="2800" dirty="0" err="1">
                <a:solidFill>
                  <a:schemeClr val="tx1"/>
                </a:solidFill>
              </a:rPr>
              <a:t>Madhyastha</a:t>
            </a:r>
            <a:r>
              <a:rPr lang="en-US" sz="2800" dirty="0">
                <a:solidFill>
                  <a:schemeClr val="tx1"/>
                </a:solidFill>
              </a:rPr>
              <a:t> </a:t>
            </a:r>
            <a:endParaRPr lang="en-US" sz="2800" dirty="0" smtClean="0">
              <a:solidFill>
                <a:schemeClr val="tx1"/>
              </a:solidFill>
            </a:endParaRPr>
          </a:p>
        </p:txBody>
      </p:sp>
      <p:pic>
        <p:nvPicPr>
          <p:cNvPr id="4" name="Picture 3"/>
          <p:cNvPicPr>
            <a:picLocks noChangeAspect="1"/>
          </p:cNvPicPr>
          <p:nvPr/>
        </p:nvPicPr>
        <p:blipFill>
          <a:blip r:embed="rId3"/>
          <a:stretch>
            <a:fillRect/>
          </a:stretch>
        </p:blipFill>
        <p:spPr>
          <a:xfrm>
            <a:off x="2889021" y="4545691"/>
            <a:ext cx="3365958" cy="720315"/>
          </a:xfrm>
          <a:prstGeom prst="rect">
            <a:avLst/>
          </a:prstGeom>
        </p:spPr>
      </p:pic>
    </p:spTree>
    <p:extLst>
      <p:ext uri="{BB962C8B-B14F-4D97-AF65-F5344CB8AC3E}">
        <p14:creationId xmlns:p14="http://schemas.microsoft.com/office/powerpoint/2010/main" val="26247135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229" y="1193479"/>
            <a:ext cx="5993027" cy="4195119"/>
          </a:xfrm>
          <a:prstGeom prst="rect">
            <a:avLst/>
          </a:prstGeom>
        </p:spPr>
      </p:pic>
      <p:sp>
        <p:nvSpPr>
          <p:cNvPr id="2" name="Title 1"/>
          <p:cNvSpPr>
            <a:spLocks noGrp="1"/>
          </p:cNvSpPr>
          <p:nvPr>
            <p:ph type="title"/>
          </p:nvPr>
        </p:nvSpPr>
        <p:spPr>
          <a:xfrm>
            <a:off x="0" y="181388"/>
            <a:ext cx="8913813" cy="914400"/>
          </a:xfrm>
        </p:spPr>
        <p:txBody>
          <a:bodyPr>
            <a:normAutofit/>
          </a:bodyPr>
          <a:lstStyle/>
          <a:p>
            <a:r>
              <a:rPr lang="en-US" sz="3000" dirty="0" smtClean="0"/>
              <a:t>Shortest path vs. </a:t>
            </a:r>
            <a:r>
              <a:rPr lang="en-US" sz="3000" dirty="0" smtClean="0"/>
              <a:t>Default </a:t>
            </a:r>
            <a:r>
              <a:rPr lang="en-US" sz="3000" dirty="0" smtClean="0"/>
              <a:t>Tor</a:t>
            </a:r>
            <a:endParaRPr lang="en-US" sz="3000" dirty="0"/>
          </a:p>
        </p:txBody>
      </p:sp>
      <p:sp>
        <p:nvSpPr>
          <p:cNvPr id="3" name="Content Placeholder 2"/>
          <p:cNvSpPr>
            <a:spLocks noGrp="1"/>
          </p:cNvSpPr>
          <p:nvPr>
            <p:ph idx="1"/>
          </p:nvPr>
        </p:nvSpPr>
        <p:spPr>
          <a:xfrm>
            <a:off x="364172" y="1294362"/>
            <a:ext cx="3685515" cy="3225497"/>
          </a:xfrm>
        </p:spPr>
        <p:txBody>
          <a:bodyPr>
            <a:noAutofit/>
          </a:bodyPr>
          <a:lstStyle/>
          <a:p>
            <a:r>
              <a:rPr lang="en-US" sz="2400" dirty="0"/>
              <a:t>Destinations:</a:t>
            </a:r>
          </a:p>
          <a:p>
            <a:pPr lvl="1"/>
            <a:r>
              <a:rPr lang="nl-NL" sz="2000" dirty="0"/>
              <a:t>T</a:t>
            </a:r>
            <a:r>
              <a:rPr lang="nl-NL" sz="2000" dirty="0" smtClean="0"/>
              <a:t>op </a:t>
            </a:r>
            <a:r>
              <a:rPr lang="nl-NL" sz="2000" dirty="0" smtClean="0"/>
              <a:t>200</a:t>
            </a:r>
            <a:r>
              <a:rPr lang="en-US" sz="2000" dirty="0" smtClean="0"/>
              <a:t> websites</a:t>
            </a:r>
          </a:p>
          <a:p>
            <a:r>
              <a:rPr lang="en-US" sz="2400" dirty="0"/>
              <a:t>Sources:</a:t>
            </a:r>
          </a:p>
          <a:p>
            <a:pPr lvl="1"/>
            <a:r>
              <a:rPr lang="en-US" sz="2000" dirty="0" smtClean="0"/>
              <a:t>50 </a:t>
            </a:r>
            <a:r>
              <a:rPr lang="en-US" sz="2000" dirty="0" err="1" smtClean="0"/>
              <a:t>PlanetLab</a:t>
            </a:r>
            <a:r>
              <a:rPr lang="en-US" sz="2000" dirty="0" smtClean="0"/>
              <a:t> nodes spread across globe</a:t>
            </a:r>
          </a:p>
          <a:p>
            <a:r>
              <a:rPr lang="en-US" sz="2400" dirty="0" smtClean="0"/>
              <a:t>Map relays to geographical locations</a:t>
            </a:r>
            <a:endParaRPr lang="en-US" sz="2400" dirty="0"/>
          </a:p>
        </p:txBody>
      </p:sp>
      <p:sp>
        <p:nvSpPr>
          <p:cNvPr id="7" name="TextBox 6"/>
          <p:cNvSpPr txBox="1"/>
          <p:nvPr/>
        </p:nvSpPr>
        <p:spPr>
          <a:xfrm>
            <a:off x="364172" y="5092799"/>
            <a:ext cx="5325940" cy="461665"/>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Shorter paths can greatly reduce latency</a:t>
            </a:r>
          </a:p>
        </p:txBody>
      </p:sp>
      <p:grpSp>
        <p:nvGrpSpPr>
          <p:cNvPr id="16" name="Group 15"/>
          <p:cNvGrpSpPr/>
          <p:nvPr/>
        </p:nvGrpSpPr>
        <p:grpSpPr>
          <a:xfrm>
            <a:off x="5690111" y="1973332"/>
            <a:ext cx="2486669" cy="1059821"/>
            <a:chOff x="5331907" y="1973332"/>
            <a:chExt cx="2486669" cy="1059821"/>
          </a:xfrm>
        </p:grpSpPr>
        <p:sp>
          <p:nvSpPr>
            <p:cNvPr id="13" name="TextBox 12"/>
            <p:cNvSpPr txBox="1"/>
            <p:nvPr/>
          </p:nvSpPr>
          <p:spPr>
            <a:xfrm>
              <a:off x="5331907" y="1973332"/>
              <a:ext cx="2486669"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a:t>50% improvement in median</a:t>
              </a:r>
            </a:p>
          </p:txBody>
        </p:sp>
        <p:cxnSp>
          <p:nvCxnSpPr>
            <p:cNvPr id="15" name="Straight Arrow Connector 14"/>
            <p:cNvCxnSpPr/>
            <p:nvPr/>
          </p:nvCxnSpPr>
          <p:spPr>
            <a:xfrm flipH="1" flipV="1">
              <a:off x="5678132" y="3021035"/>
              <a:ext cx="875068" cy="12118"/>
            </a:xfrm>
            <a:prstGeom prst="straightConnector1">
              <a:avLst/>
            </a:prstGeom>
            <a:ln w="69850">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2"/>
          </p:nvPr>
        </p:nvSpPr>
        <p:spPr/>
        <p:txBody>
          <a:bodyPr/>
          <a:lstStyle/>
          <a:p>
            <a:fld id="{D7E63A33-8271-4DD0-9C48-789913D7C115}" type="slidenum">
              <a:rPr lang="en-US" smtClean="0"/>
              <a:pPr/>
              <a:t>10</a:t>
            </a:fld>
            <a:endParaRPr lang="en-US" dirty="0"/>
          </a:p>
        </p:txBody>
      </p:sp>
      <p:sp>
        <p:nvSpPr>
          <p:cNvPr id="20" name="TextBox 19"/>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
        <p:nvSpPr>
          <p:cNvPr id="11" name="TextBox 10"/>
          <p:cNvSpPr txBox="1"/>
          <p:nvPr/>
        </p:nvSpPr>
        <p:spPr>
          <a:xfrm>
            <a:off x="364172" y="5648361"/>
            <a:ext cx="8549641" cy="461665"/>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Path </a:t>
            </a:r>
            <a:r>
              <a:rPr lang="en-US" sz="2400" dirty="0"/>
              <a:t>should not be deterministic </a:t>
            </a:r>
            <a:r>
              <a:rPr lang="en-US" sz="2400" dirty="0" smtClean="0">
                <a:sym typeface="Wingdings"/>
              </a:rPr>
              <a:t> </a:t>
            </a:r>
            <a:r>
              <a:rPr lang="en-US" sz="2400" dirty="0">
                <a:sym typeface="Wingdings"/>
              </a:rPr>
              <a:t>W</a:t>
            </a:r>
            <a:r>
              <a:rPr lang="en-US" sz="2400" dirty="0" smtClean="0">
                <a:sym typeface="Wingdings"/>
              </a:rPr>
              <a:t>eighted </a:t>
            </a:r>
            <a:r>
              <a:rPr lang="en-US" sz="2400" dirty="0">
                <a:sym typeface="Wingdings"/>
              </a:rPr>
              <a:t>S</a:t>
            </a:r>
            <a:r>
              <a:rPr lang="en-US" sz="2400" dirty="0" smtClean="0">
                <a:sym typeface="Wingdings"/>
              </a:rPr>
              <a:t>hortest Path (WSP)</a:t>
            </a:r>
            <a:endParaRPr lang="en-US" sz="2400" dirty="0"/>
          </a:p>
        </p:txBody>
      </p:sp>
    </p:spTree>
    <p:extLst>
      <p:ext uri="{BB962C8B-B14F-4D97-AF65-F5344CB8AC3E}">
        <p14:creationId xmlns:p14="http://schemas.microsoft.com/office/powerpoint/2010/main" val="3303391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581"/>
            <a:ext cx="8913813" cy="914400"/>
          </a:xfrm>
        </p:spPr>
        <p:txBody>
          <a:bodyPr>
            <a:normAutofit/>
          </a:bodyPr>
          <a:lstStyle/>
          <a:p>
            <a:r>
              <a:rPr lang="en-US" dirty="0" smtClean="0"/>
              <a:t>Weighted Shortest Path (WSP)</a:t>
            </a:r>
            <a:endParaRPr lang="en-US" dirty="0"/>
          </a:p>
        </p:txBody>
      </p:sp>
      <p:sp>
        <p:nvSpPr>
          <p:cNvPr id="3" name="Content Placeholder 2"/>
          <p:cNvSpPr>
            <a:spLocks noGrp="1"/>
          </p:cNvSpPr>
          <p:nvPr>
            <p:ph idx="1"/>
          </p:nvPr>
        </p:nvSpPr>
        <p:spPr>
          <a:xfrm>
            <a:off x="1114424" y="1301052"/>
            <a:ext cx="7610476" cy="1752656"/>
          </a:xfrm>
        </p:spPr>
        <p:txBody>
          <a:bodyPr>
            <a:normAutofit/>
          </a:bodyPr>
          <a:lstStyle/>
          <a:p>
            <a:r>
              <a:rPr lang="en-US" sz="2800" dirty="0" smtClean="0"/>
              <a:t>WSP computes length of all possible paths</a:t>
            </a:r>
          </a:p>
          <a:p>
            <a:r>
              <a:rPr lang="en-US" sz="2800" dirty="0" smtClean="0"/>
              <a:t>Probability of choosing is inversely proportional to its length</a:t>
            </a:r>
          </a:p>
        </p:txBody>
      </p:sp>
      <p:sp>
        <p:nvSpPr>
          <p:cNvPr id="7" name="Slide Number Placeholder 6"/>
          <p:cNvSpPr>
            <a:spLocks noGrp="1"/>
          </p:cNvSpPr>
          <p:nvPr>
            <p:ph type="sldNum" sz="quarter" idx="12"/>
          </p:nvPr>
        </p:nvSpPr>
        <p:spPr/>
        <p:txBody>
          <a:bodyPr/>
          <a:lstStyle/>
          <a:p>
            <a:fld id="{D7E63A33-8271-4DD0-9C48-789913D7C115}" type="slidenum">
              <a:rPr lang="en-US" smtClean="0"/>
              <a:pPr/>
              <a:t>11</a:t>
            </a:fld>
            <a:endParaRPr lang="en-US" dirty="0"/>
          </a:p>
        </p:txBody>
      </p:sp>
      <p:sp>
        <p:nvSpPr>
          <p:cNvPr id="11" name="TextBox 10"/>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pic>
        <p:nvPicPr>
          <p:cNvPr id="14" name="Picture 2" descr="C:\Users\makho001\Downloads\GeoExampl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58" y="3221801"/>
            <a:ext cx="5974492" cy="32432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003" y="3631232"/>
            <a:ext cx="348643" cy="290535"/>
          </a:xfrm>
          <a:prstGeom prst="rect">
            <a:avLst/>
          </a:prstGeom>
        </p:spPr>
      </p:pic>
      <p:pic>
        <p:nvPicPr>
          <p:cNvPr id="22" name="Picture 2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198" y="3863107"/>
            <a:ext cx="348643" cy="290535"/>
          </a:xfrm>
          <a:prstGeom prst="rect">
            <a:avLst/>
          </a:prstGeom>
        </p:spPr>
      </p:pic>
      <p:pic>
        <p:nvPicPr>
          <p:cNvPr id="23" name="Picture 2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330" y="5192538"/>
            <a:ext cx="348643" cy="290535"/>
          </a:xfrm>
          <a:prstGeom prst="rect">
            <a:avLst/>
          </a:prstGeom>
        </p:spPr>
      </p:pic>
      <p:pic>
        <p:nvPicPr>
          <p:cNvPr id="24" name="Picture 2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665" y="5290447"/>
            <a:ext cx="348643" cy="290535"/>
          </a:xfrm>
          <a:prstGeom prst="rect">
            <a:avLst/>
          </a:prstGeom>
        </p:spPr>
      </p:pic>
      <p:pic>
        <p:nvPicPr>
          <p:cNvPr id="25" name="Picture 2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224" y="4511920"/>
            <a:ext cx="348643" cy="290535"/>
          </a:xfrm>
          <a:prstGeom prst="rect">
            <a:avLst/>
          </a:prstGeom>
        </p:spPr>
      </p:pic>
      <p:pic>
        <p:nvPicPr>
          <p:cNvPr id="26" name="Picture 25"/>
          <p:cNvPicPr>
            <a:picLocks noChangeAspect="1"/>
          </p:cNvPicPr>
          <p:nvPr/>
        </p:nvPicPr>
        <p:blipFill>
          <a:blip r:embed="rId5"/>
          <a:stretch>
            <a:fillRect/>
          </a:stretch>
        </p:blipFill>
        <p:spPr>
          <a:xfrm>
            <a:off x="4862958" y="3672449"/>
            <a:ext cx="419175" cy="419175"/>
          </a:xfrm>
          <a:prstGeom prst="rect">
            <a:avLst/>
          </a:prstGeom>
        </p:spPr>
      </p:pic>
      <p:pic>
        <p:nvPicPr>
          <p:cNvPr id="27" name="Picture 26"/>
          <p:cNvPicPr>
            <a:picLocks noChangeAspect="1"/>
          </p:cNvPicPr>
          <p:nvPr/>
        </p:nvPicPr>
        <p:blipFill>
          <a:blip r:embed="rId6"/>
          <a:stretch>
            <a:fillRect/>
          </a:stretch>
        </p:blipFill>
        <p:spPr>
          <a:xfrm>
            <a:off x="1325813" y="4426474"/>
            <a:ext cx="381544" cy="381544"/>
          </a:xfrm>
          <a:prstGeom prst="rect">
            <a:avLst/>
          </a:prstGeom>
        </p:spPr>
      </p:pic>
      <p:cxnSp>
        <p:nvCxnSpPr>
          <p:cNvPr id="28" name="Straight Connector 27"/>
          <p:cNvCxnSpPr>
            <a:stCxn id="27" idx="3"/>
            <a:endCxn id="26" idx="1"/>
          </p:cNvCxnSpPr>
          <p:nvPr/>
        </p:nvCxnSpPr>
        <p:spPr>
          <a:xfrm flipV="1">
            <a:off x="1707357" y="3882037"/>
            <a:ext cx="3155601" cy="735209"/>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0"/>
            <a:endCxn id="22" idx="2"/>
          </p:cNvCxnSpPr>
          <p:nvPr/>
        </p:nvCxnSpPr>
        <p:spPr>
          <a:xfrm flipV="1">
            <a:off x="1516585" y="4153642"/>
            <a:ext cx="318935" cy="272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3"/>
            <a:endCxn id="55" idx="1"/>
          </p:cNvCxnSpPr>
          <p:nvPr/>
        </p:nvCxnSpPr>
        <p:spPr>
          <a:xfrm flipV="1">
            <a:off x="2009841" y="3789615"/>
            <a:ext cx="321810" cy="218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3"/>
            <a:endCxn id="26" idx="1"/>
          </p:cNvCxnSpPr>
          <p:nvPr/>
        </p:nvCxnSpPr>
        <p:spPr>
          <a:xfrm>
            <a:off x="3934646" y="3776500"/>
            <a:ext cx="928312" cy="1055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3"/>
            <a:endCxn id="24" idx="1"/>
          </p:cNvCxnSpPr>
          <p:nvPr/>
        </p:nvCxnSpPr>
        <p:spPr>
          <a:xfrm>
            <a:off x="2505973" y="5337806"/>
            <a:ext cx="1091692" cy="97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3"/>
            <a:endCxn id="25" idx="2"/>
          </p:cNvCxnSpPr>
          <p:nvPr/>
        </p:nvCxnSpPr>
        <p:spPr>
          <a:xfrm flipV="1">
            <a:off x="3946308" y="4802455"/>
            <a:ext cx="1126238" cy="6332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5" idx="0"/>
            <a:endCxn id="26" idx="2"/>
          </p:cNvCxnSpPr>
          <p:nvPr/>
        </p:nvCxnSpPr>
        <p:spPr>
          <a:xfrm flipV="1">
            <a:off x="5072546" y="4091624"/>
            <a:ext cx="0" cy="4202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2"/>
            <a:endCxn id="23" idx="1"/>
          </p:cNvCxnSpPr>
          <p:nvPr/>
        </p:nvCxnSpPr>
        <p:spPr>
          <a:xfrm>
            <a:off x="1516585" y="4808018"/>
            <a:ext cx="640745" cy="529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31375" y="3983352"/>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48" name="TextBox 47"/>
          <p:cNvSpPr txBox="1"/>
          <p:nvPr/>
        </p:nvSpPr>
        <p:spPr>
          <a:xfrm>
            <a:off x="1965543" y="3512705"/>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49" name="TextBox 48"/>
          <p:cNvSpPr txBox="1"/>
          <p:nvPr/>
        </p:nvSpPr>
        <p:spPr>
          <a:xfrm>
            <a:off x="3986420" y="3391298"/>
            <a:ext cx="301660"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50" name="TextBox 49"/>
          <p:cNvSpPr txBox="1"/>
          <p:nvPr/>
        </p:nvSpPr>
        <p:spPr>
          <a:xfrm>
            <a:off x="1504003" y="5068758"/>
            <a:ext cx="301660"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51" name="TextBox 50"/>
          <p:cNvSpPr txBox="1"/>
          <p:nvPr/>
        </p:nvSpPr>
        <p:spPr>
          <a:xfrm>
            <a:off x="2814916" y="5478987"/>
            <a:ext cx="301660"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52" name="TextBox 51"/>
          <p:cNvSpPr txBox="1"/>
          <p:nvPr/>
        </p:nvSpPr>
        <p:spPr>
          <a:xfrm>
            <a:off x="4363515" y="5242749"/>
            <a:ext cx="301660" cy="369332"/>
          </a:xfrm>
          <a:prstGeom prst="rect">
            <a:avLst/>
          </a:prstGeom>
          <a:noFill/>
        </p:spPr>
        <p:txBody>
          <a:bodyPr wrap="none" rtlCol="0">
            <a:spAutoFit/>
          </a:bodyPr>
          <a:lstStyle/>
          <a:p>
            <a:r>
              <a:rPr lang="en-US" dirty="0">
                <a:solidFill>
                  <a:srgbClr val="FF0000"/>
                </a:solidFill>
              </a:rPr>
              <a:t>4</a:t>
            </a:r>
          </a:p>
        </p:txBody>
      </p:sp>
      <p:sp>
        <p:nvSpPr>
          <p:cNvPr id="53" name="TextBox 52"/>
          <p:cNvSpPr txBox="1"/>
          <p:nvPr/>
        </p:nvSpPr>
        <p:spPr>
          <a:xfrm>
            <a:off x="5013387" y="4170605"/>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pic>
        <p:nvPicPr>
          <p:cNvPr id="55" name="Picture 5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651" y="3644347"/>
            <a:ext cx="348643" cy="290535"/>
          </a:xfrm>
          <a:prstGeom prst="rect">
            <a:avLst/>
          </a:prstGeom>
        </p:spPr>
      </p:pic>
      <p:cxnSp>
        <p:nvCxnSpPr>
          <p:cNvPr id="57" name="Straight Arrow Connector 56"/>
          <p:cNvCxnSpPr>
            <a:stCxn id="55" idx="3"/>
            <a:endCxn id="21" idx="1"/>
          </p:cNvCxnSpPr>
          <p:nvPr/>
        </p:nvCxnSpPr>
        <p:spPr>
          <a:xfrm flipV="1">
            <a:off x="2680294" y="3776500"/>
            <a:ext cx="905709" cy="131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65746" y="3339049"/>
            <a:ext cx="301660"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graphicFrame>
        <p:nvGraphicFramePr>
          <p:cNvPr id="69" name="Table 68"/>
          <p:cNvGraphicFramePr>
            <a:graphicFrameLocks noGrp="1"/>
          </p:cNvGraphicFramePr>
          <p:nvPr>
            <p:extLst>
              <p:ext uri="{D42A27DB-BD31-4B8C-83A1-F6EECF244321}">
                <p14:modId xmlns:p14="http://schemas.microsoft.com/office/powerpoint/2010/main" val="3849297838"/>
              </p:ext>
            </p:extLst>
          </p:nvPr>
        </p:nvGraphicFramePr>
        <p:xfrm>
          <a:off x="6553200" y="4144687"/>
          <a:ext cx="2283231" cy="1108737"/>
        </p:xfrm>
        <a:graphic>
          <a:graphicData uri="http://schemas.openxmlformats.org/drawingml/2006/table">
            <a:tbl>
              <a:tblPr firstRow="1" bandRow="1">
                <a:tableStyleId>{5C22544A-7EE6-4342-B048-85BDC9FD1C3A}</a:tableStyleId>
              </a:tblPr>
              <a:tblGrid>
                <a:gridCol w="763198"/>
                <a:gridCol w="827603"/>
                <a:gridCol w="692430"/>
              </a:tblGrid>
              <a:tr h="367057">
                <a:tc>
                  <a:txBody>
                    <a:bodyPr/>
                    <a:lstStyle/>
                    <a:p>
                      <a:r>
                        <a:rPr lang="en-US" dirty="0" smtClean="0"/>
                        <a:t>Path</a:t>
                      </a:r>
                      <a:endParaRPr lang="en-US" dirty="0"/>
                    </a:p>
                  </a:txBody>
                  <a:tcPr/>
                </a:tc>
                <a:tc>
                  <a:txBody>
                    <a:bodyPr/>
                    <a:lstStyle/>
                    <a:p>
                      <a:r>
                        <a:rPr lang="en-US" dirty="0" smtClean="0"/>
                        <a:t>Length</a:t>
                      </a:r>
                      <a:endParaRPr lang="en-US" dirty="0"/>
                    </a:p>
                  </a:txBody>
                  <a:tcPr/>
                </a:tc>
                <a:tc>
                  <a:txBody>
                    <a:bodyPr/>
                    <a:lstStyle/>
                    <a:p>
                      <a:r>
                        <a:rPr lang="en-US" dirty="0" smtClean="0"/>
                        <a:t>Prob.</a:t>
                      </a:r>
                      <a:endParaRPr lang="en-US" dirty="0"/>
                    </a:p>
                  </a:txBody>
                  <a:tcPr/>
                </a:tc>
              </a:tr>
              <a:tr h="370840">
                <a:tc>
                  <a:txBody>
                    <a:bodyPr/>
                    <a:lstStyle/>
                    <a:p>
                      <a:r>
                        <a:rPr lang="en-US" dirty="0" smtClean="0"/>
                        <a:t>Upper</a:t>
                      </a:r>
                      <a:endParaRPr lang="en-US" dirty="0"/>
                    </a:p>
                  </a:txBody>
                  <a:tcPr/>
                </a:tc>
                <a:tc>
                  <a:txBody>
                    <a:bodyPr/>
                    <a:lstStyle/>
                    <a:p>
                      <a:r>
                        <a:rPr lang="en-US" dirty="0" smtClean="0"/>
                        <a:t>8</a:t>
                      </a:r>
                      <a:endParaRPr lang="en-US" dirty="0"/>
                    </a:p>
                  </a:txBody>
                  <a:tcPr/>
                </a:tc>
                <a:tc>
                  <a:txBody>
                    <a:bodyPr/>
                    <a:lstStyle/>
                    <a:p>
                      <a:r>
                        <a:rPr lang="en-US" dirty="0" smtClean="0"/>
                        <a:t>0.56</a:t>
                      </a:r>
                      <a:endParaRPr lang="en-US" dirty="0"/>
                    </a:p>
                  </a:txBody>
                  <a:tcPr/>
                </a:tc>
              </a:tr>
              <a:tr h="370840">
                <a:tc>
                  <a:txBody>
                    <a:bodyPr/>
                    <a:lstStyle/>
                    <a:p>
                      <a:r>
                        <a:rPr lang="en-US" dirty="0" smtClean="0"/>
                        <a:t>Lower</a:t>
                      </a:r>
                      <a:endParaRPr lang="en-US" dirty="0"/>
                    </a:p>
                  </a:txBody>
                  <a:tcPr/>
                </a:tc>
                <a:tc>
                  <a:txBody>
                    <a:bodyPr/>
                    <a:lstStyle/>
                    <a:p>
                      <a:r>
                        <a:rPr lang="en-US" dirty="0" smtClean="0"/>
                        <a:t>10</a:t>
                      </a:r>
                      <a:endParaRPr lang="en-US" dirty="0"/>
                    </a:p>
                  </a:txBody>
                  <a:tcPr/>
                </a:tc>
                <a:tc>
                  <a:txBody>
                    <a:bodyPr/>
                    <a:lstStyle/>
                    <a:p>
                      <a:r>
                        <a:rPr lang="en-US" dirty="0" smtClean="0"/>
                        <a:t>0.44</a:t>
                      </a:r>
                      <a:endParaRPr lang="en-US" dirty="0"/>
                    </a:p>
                  </a:txBody>
                  <a:tcPr/>
                </a:tc>
              </a:tr>
            </a:tbl>
          </a:graphicData>
        </a:graphic>
      </p:graphicFrame>
    </p:spTree>
    <p:extLst>
      <p:ext uri="{BB962C8B-B14F-4D97-AF65-F5344CB8AC3E}">
        <p14:creationId xmlns:p14="http://schemas.microsoft.com/office/powerpoint/2010/main" val="1249091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C:\Users\makho001\Downloads\GeoExampl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98" y="1173023"/>
            <a:ext cx="7596383" cy="412371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
        <p:nvSpPr>
          <p:cNvPr id="34" name="Title 1"/>
          <p:cNvSpPr txBox="1">
            <a:spLocks/>
          </p:cNvSpPr>
          <p:nvPr/>
        </p:nvSpPr>
        <p:spPr>
          <a:xfrm>
            <a:off x="0" y="189581"/>
            <a:ext cx="8913813" cy="8469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An Attack </a:t>
            </a:r>
            <a:r>
              <a:rPr lang="en-US" sz="4000" dirty="0"/>
              <a:t>on </a:t>
            </a:r>
            <a:r>
              <a:rPr lang="en-US" sz="4000" dirty="0" smtClean="0"/>
              <a:t>WSP</a:t>
            </a:r>
            <a:endParaRPr lang="en-US" sz="4000" dirty="0"/>
          </a:p>
        </p:txBody>
      </p:sp>
      <p:pic>
        <p:nvPicPr>
          <p:cNvPr id="70" name="Picture 6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576" y="1863941"/>
            <a:ext cx="443289" cy="369407"/>
          </a:xfrm>
          <a:prstGeom prst="rect">
            <a:avLst/>
          </a:prstGeom>
        </p:spPr>
      </p:pic>
      <p:pic>
        <p:nvPicPr>
          <p:cNvPr id="71" name="Picture 7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062" y="2139358"/>
            <a:ext cx="443289" cy="369407"/>
          </a:xfrm>
          <a:prstGeom prst="rect">
            <a:avLst/>
          </a:prstGeom>
        </p:spPr>
      </p:pic>
      <p:pic>
        <p:nvPicPr>
          <p:cNvPr id="72" name="Picture 7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91" y="3711365"/>
            <a:ext cx="443289" cy="369407"/>
          </a:xfrm>
          <a:prstGeom prst="rect">
            <a:avLst/>
          </a:prstGeom>
        </p:spPr>
      </p:pic>
      <p:pic>
        <p:nvPicPr>
          <p:cNvPr id="73" name="Picture 7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438" y="3886891"/>
            <a:ext cx="443289" cy="369407"/>
          </a:xfrm>
          <a:prstGeom prst="rect">
            <a:avLst/>
          </a:prstGeom>
        </p:spPr>
      </p:pic>
      <p:pic>
        <p:nvPicPr>
          <p:cNvPr id="74" name="Picture 7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986" y="2870393"/>
            <a:ext cx="443289" cy="369407"/>
          </a:xfrm>
          <a:prstGeom prst="rect">
            <a:avLst/>
          </a:prstGeom>
        </p:spPr>
      </p:pic>
      <p:pic>
        <p:nvPicPr>
          <p:cNvPr id="75" name="Picture 74"/>
          <p:cNvPicPr>
            <a:picLocks noChangeAspect="1"/>
          </p:cNvPicPr>
          <p:nvPr/>
        </p:nvPicPr>
        <p:blipFill>
          <a:blip r:embed="rId5"/>
          <a:stretch>
            <a:fillRect/>
          </a:stretch>
        </p:blipFill>
        <p:spPr>
          <a:xfrm>
            <a:off x="6045629" y="1899123"/>
            <a:ext cx="532968" cy="532968"/>
          </a:xfrm>
          <a:prstGeom prst="rect">
            <a:avLst/>
          </a:prstGeom>
        </p:spPr>
      </p:pic>
      <p:pic>
        <p:nvPicPr>
          <p:cNvPr id="76" name="Picture 75"/>
          <p:cNvPicPr>
            <a:picLocks noChangeAspect="1"/>
          </p:cNvPicPr>
          <p:nvPr/>
        </p:nvPicPr>
        <p:blipFill>
          <a:blip r:embed="rId6"/>
          <a:stretch>
            <a:fillRect/>
          </a:stretch>
        </p:blipFill>
        <p:spPr>
          <a:xfrm>
            <a:off x="1810588" y="2814062"/>
            <a:ext cx="485121" cy="485121"/>
          </a:xfrm>
          <a:prstGeom prst="rect">
            <a:avLst/>
          </a:prstGeom>
        </p:spPr>
      </p:pic>
      <p:cxnSp>
        <p:nvCxnSpPr>
          <p:cNvPr id="77" name="Straight Connector 76"/>
          <p:cNvCxnSpPr>
            <a:stCxn id="76" idx="3"/>
            <a:endCxn id="75" idx="1"/>
          </p:cNvCxnSpPr>
          <p:nvPr/>
        </p:nvCxnSpPr>
        <p:spPr>
          <a:xfrm flipV="1">
            <a:off x="2295709" y="2165607"/>
            <a:ext cx="3749920" cy="891016"/>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6" idx="0"/>
            <a:endCxn id="71" idx="2"/>
          </p:cNvCxnSpPr>
          <p:nvPr/>
        </p:nvCxnSpPr>
        <p:spPr>
          <a:xfrm flipV="1">
            <a:off x="2053149" y="2508765"/>
            <a:ext cx="377558" cy="305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3"/>
            <a:endCxn id="92" idx="1"/>
          </p:cNvCxnSpPr>
          <p:nvPr/>
        </p:nvCxnSpPr>
        <p:spPr>
          <a:xfrm flipV="1">
            <a:off x="2652351" y="2021111"/>
            <a:ext cx="417832" cy="3029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0" idx="3"/>
            <a:endCxn id="75" idx="1"/>
          </p:cNvCxnSpPr>
          <p:nvPr/>
        </p:nvCxnSpPr>
        <p:spPr>
          <a:xfrm>
            <a:off x="4830865" y="2048645"/>
            <a:ext cx="1214764" cy="1169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2" idx="3"/>
            <a:endCxn id="73" idx="1"/>
          </p:cNvCxnSpPr>
          <p:nvPr/>
        </p:nvCxnSpPr>
        <p:spPr>
          <a:xfrm>
            <a:off x="3193480" y="3896069"/>
            <a:ext cx="1305958" cy="175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3" idx="3"/>
            <a:endCxn id="74" idx="2"/>
          </p:cNvCxnSpPr>
          <p:nvPr/>
        </p:nvCxnSpPr>
        <p:spPr>
          <a:xfrm flipV="1">
            <a:off x="4942727" y="3239800"/>
            <a:ext cx="1398904" cy="8317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4" idx="0"/>
            <a:endCxn id="75" idx="2"/>
          </p:cNvCxnSpPr>
          <p:nvPr/>
        </p:nvCxnSpPr>
        <p:spPr>
          <a:xfrm flipH="1" flipV="1">
            <a:off x="6312113" y="2432091"/>
            <a:ext cx="29518" cy="4383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2"/>
            <a:endCxn id="72" idx="1"/>
          </p:cNvCxnSpPr>
          <p:nvPr/>
        </p:nvCxnSpPr>
        <p:spPr>
          <a:xfrm>
            <a:off x="2053149" y="3299183"/>
            <a:ext cx="697042" cy="596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827121" y="2347714"/>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6" name="TextBox 85"/>
          <p:cNvSpPr txBox="1"/>
          <p:nvPr/>
        </p:nvSpPr>
        <p:spPr>
          <a:xfrm>
            <a:off x="2510745" y="1831727"/>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7" name="TextBox 86"/>
          <p:cNvSpPr txBox="1"/>
          <p:nvPr/>
        </p:nvSpPr>
        <p:spPr>
          <a:xfrm>
            <a:off x="5052510" y="1677610"/>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88" name="TextBox 87"/>
          <p:cNvSpPr txBox="1"/>
          <p:nvPr/>
        </p:nvSpPr>
        <p:spPr>
          <a:xfrm>
            <a:off x="1893229" y="3622503"/>
            <a:ext cx="379973" cy="378767"/>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89" name="TextBox 88"/>
          <p:cNvSpPr txBox="1"/>
          <p:nvPr/>
        </p:nvSpPr>
        <p:spPr>
          <a:xfrm>
            <a:off x="3731860" y="4256298"/>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90" name="TextBox 89"/>
          <p:cNvSpPr txBox="1"/>
          <p:nvPr/>
        </p:nvSpPr>
        <p:spPr>
          <a:xfrm>
            <a:off x="5520742" y="3702005"/>
            <a:ext cx="379973" cy="378767"/>
          </a:xfrm>
          <a:prstGeom prst="rect">
            <a:avLst/>
          </a:prstGeom>
          <a:noFill/>
        </p:spPr>
        <p:txBody>
          <a:bodyPr wrap="square" rtlCol="0">
            <a:spAutoFit/>
          </a:bodyPr>
          <a:lstStyle/>
          <a:p>
            <a:r>
              <a:rPr lang="en-US" dirty="0">
                <a:solidFill>
                  <a:srgbClr val="FF0000"/>
                </a:solidFill>
              </a:rPr>
              <a:t>4</a:t>
            </a:r>
          </a:p>
        </p:txBody>
      </p:sp>
      <p:sp>
        <p:nvSpPr>
          <p:cNvPr id="91" name="TextBox 90"/>
          <p:cNvSpPr txBox="1"/>
          <p:nvPr/>
        </p:nvSpPr>
        <p:spPr>
          <a:xfrm>
            <a:off x="6373288" y="2347714"/>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cxnSp>
        <p:nvCxnSpPr>
          <p:cNvPr id="93" name="Straight Arrow Connector 92"/>
          <p:cNvCxnSpPr>
            <a:stCxn id="92" idx="3"/>
            <a:endCxn id="70" idx="1"/>
          </p:cNvCxnSpPr>
          <p:nvPr/>
        </p:nvCxnSpPr>
        <p:spPr>
          <a:xfrm>
            <a:off x="3513472" y="2021111"/>
            <a:ext cx="874104" cy="275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38336" y="1639691"/>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graphicFrame>
        <p:nvGraphicFramePr>
          <p:cNvPr id="95" name="Table 94"/>
          <p:cNvGraphicFramePr>
            <a:graphicFrameLocks noGrp="1"/>
          </p:cNvGraphicFramePr>
          <p:nvPr>
            <p:extLst>
              <p:ext uri="{D42A27DB-BD31-4B8C-83A1-F6EECF244321}">
                <p14:modId xmlns:p14="http://schemas.microsoft.com/office/powerpoint/2010/main" val="3187114764"/>
              </p:ext>
            </p:extLst>
          </p:nvPr>
        </p:nvGraphicFramePr>
        <p:xfrm>
          <a:off x="2367562" y="4904592"/>
          <a:ext cx="4626203" cy="1108737"/>
        </p:xfrm>
        <a:graphic>
          <a:graphicData uri="http://schemas.openxmlformats.org/drawingml/2006/table">
            <a:tbl>
              <a:tblPr firstRow="1" bandRow="1">
                <a:tableStyleId>{5C22544A-7EE6-4342-B048-85BDC9FD1C3A}</a:tableStyleId>
              </a:tblPr>
              <a:tblGrid>
                <a:gridCol w="2053984"/>
                <a:gridCol w="1493312"/>
                <a:gridCol w="1078907"/>
              </a:tblGrid>
              <a:tr h="367057">
                <a:tc>
                  <a:txBody>
                    <a:bodyPr/>
                    <a:lstStyle/>
                    <a:p>
                      <a:endParaRPr lang="en-US" dirty="0">
                        <a:solidFill>
                          <a:schemeClr val="tx1"/>
                        </a:solidFill>
                      </a:endParaRPr>
                    </a:p>
                  </a:txBody>
                  <a:tcPr/>
                </a:tc>
                <a:tc>
                  <a:txBody>
                    <a:bodyPr/>
                    <a:lstStyle/>
                    <a:p>
                      <a:pPr algn="ctr"/>
                      <a:r>
                        <a:rPr lang="en-US" dirty="0" smtClean="0">
                          <a:solidFill>
                            <a:schemeClr val="tx1"/>
                          </a:solidFill>
                        </a:rPr>
                        <a:t>Original prob.</a:t>
                      </a:r>
                      <a:endParaRPr lang="en-US" dirty="0">
                        <a:solidFill>
                          <a:schemeClr val="tx1"/>
                        </a:solidFill>
                      </a:endParaRPr>
                    </a:p>
                  </a:txBody>
                  <a:tcPr/>
                </a:tc>
                <a:tc>
                  <a:txBody>
                    <a:bodyPr/>
                    <a:lstStyle/>
                    <a:p>
                      <a:pPr algn="ctr"/>
                      <a:r>
                        <a:rPr lang="en-US" dirty="0" smtClean="0">
                          <a:solidFill>
                            <a:schemeClr val="tx1"/>
                          </a:solidFill>
                        </a:rPr>
                        <a:t>Prob.</a:t>
                      </a:r>
                      <a:endParaRPr lang="en-US" dirty="0">
                        <a:solidFill>
                          <a:schemeClr val="tx1"/>
                        </a:solidFill>
                      </a:endParaRPr>
                    </a:p>
                  </a:txBody>
                  <a:tcPr/>
                </a:tc>
              </a:tr>
              <a:tr h="370840">
                <a:tc>
                  <a:txBody>
                    <a:bodyPr/>
                    <a:lstStyle/>
                    <a:p>
                      <a:r>
                        <a:rPr lang="en-US" dirty="0" smtClean="0">
                          <a:solidFill>
                            <a:schemeClr val="tx1"/>
                          </a:solidFill>
                        </a:rPr>
                        <a:t>Compromised paths</a:t>
                      </a:r>
                      <a:endParaRPr lang="en-US" dirty="0">
                        <a:solidFill>
                          <a:schemeClr val="tx1"/>
                        </a:solidFill>
                      </a:endParaRPr>
                    </a:p>
                  </a:txBody>
                  <a:tcPr/>
                </a:tc>
                <a:tc>
                  <a:txBody>
                    <a:bodyPr/>
                    <a:lstStyle/>
                    <a:p>
                      <a:pPr algn="ctr"/>
                      <a:r>
                        <a:rPr lang="en-US" dirty="0" smtClean="0">
                          <a:solidFill>
                            <a:schemeClr val="tx1"/>
                          </a:solidFill>
                        </a:rPr>
                        <a:t>0.56</a:t>
                      </a:r>
                      <a:endParaRPr lang="en-US" dirty="0">
                        <a:solidFill>
                          <a:schemeClr val="tx1"/>
                        </a:solidFill>
                      </a:endParaRPr>
                    </a:p>
                  </a:txBody>
                  <a:tcPr/>
                </a:tc>
                <a:tc>
                  <a:txBody>
                    <a:bodyPr/>
                    <a:lstStyle/>
                    <a:p>
                      <a:pPr algn="ctr"/>
                      <a:r>
                        <a:rPr lang="en-US" dirty="0" smtClean="0">
                          <a:solidFill>
                            <a:schemeClr val="tx1"/>
                          </a:solidFill>
                        </a:rPr>
                        <a:t>0.8</a:t>
                      </a:r>
                      <a:endParaRPr lang="en-US" dirty="0">
                        <a:solidFill>
                          <a:schemeClr val="tx1"/>
                        </a:solidFill>
                      </a:endParaRPr>
                    </a:p>
                  </a:txBody>
                  <a:tcPr/>
                </a:tc>
              </a:tr>
              <a:tr h="370840">
                <a:tc>
                  <a:txBody>
                    <a:bodyPr/>
                    <a:lstStyle/>
                    <a:p>
                      <a:r>
                        <a:rPr lang="en-US" dirty="0" smtClean="0">
                          <a:solidFill>
                            <a:schemeClr val="tx1"/>
                          </a:solidFill>
                        </a:rPr>
                        <a:t>Other </a:t>
                      </a:r>
                      <a:r>
                        <a:rPr lang="en-US" baseline="0" dirty="0" smtClean="0">
                          <a:solidFill>
                            <a:schemeClr val="tx1"/>
                          </a:solidFill>
                        </a:rPr>
                        <a:t>paths</a:t>
                      </a:r>
                      <a:endParaRPr lang="en-US" dirty="0">
                        <a:solidFill>
                          <a:schemeClr val="tx1"/>
                        </a:solidFill>
                      </a:endParaRPr>
                    </a:p>
                  </a:txBody>
                  <a:tcPr/>
                </a:tc>
                <a:tc>
                  <a:txBody>
                    <a:bodyPr/>
                    <a:lstStyle/>
                    <a:p>
                      <a:pPr algn="ctr"/>
                      <a:r>
                        <a:rPr lang="en-US" dirty="0" smtClean="0">
                          <a:solidFill>
                            <a:schemeClr val="tx1"/>
                          </a:solidFill>
                        </a:rPr>
                        <a:t>0.44</a:t>
                      </a:r>
                      <a:endParaRPr lang="en-US" dirty="0">
                        <a:solidFill>
                          <a:schemeClr val="tx1"/>
                        </a:solidFill>
                      </a:endParaRPr>
                    </a:p>
                  </a:txBody>
                  <a:tcPr/>
                </a:tc>
                <a:tc>
                  <a:txBody>
                    <a:bodyPr/>
                    <a:lstStyle/>
                    <a:p>
                      <a:pPr algn="ctr"/>
                      <a:r>
                        <a:rPr lang="en-US" dirty="0" smtClean="0">
                          <a:solidFill>
                            <a:schemeClr val="tx1"/>
                          </a:solidFill>
                        </a:rPr>
                        <a:t>0.2</a:t>
                      </a:r>
                      <a:endParaRPr lang="en-US" dirty="0">
                        <a:solidFill>
                          <a:schemeClr val="tx1"/>
                        </a:solidFill>
                      </a:endParaRPr>
                    </a:p>
                  </a:txBody>
                  <a:tcPr/>
                </a:tc>
              </a:tr>
            </a:tbl>
          </a:graphicData>
        </a:graphic>
      </p:graphicFrame>
      <p:grpSp>
        <p:nvGrpSpPr>
          <p:cNvPr id="5" name="Group 4"/>
          <p:cNvGrpSpPr/>
          <p:nvPr/>
        </p:nvGrpSpPr>
        <p:grpSpPr>
          <a:xfrm>
            <a:off x="2917994" y="1854602"/>
            <a:ext cx="813866" cy="759884"/>
            <a:chOff x="2917994" y="1854602"/>
            <a:chExt cx="794172" cy="759884"/>
          </a:xfrm>
        </p:grpSpPr>
        <p:sp>
          <p:nvSpPr>
            <p:cNvPr id="1060" name="Rectangle 1059"/>
            <p:cNvSpPr/>
            <p:nvPr/>
          </p:nvSpPr>
          <p:spPr>
            <a:xfrm>
              <a:off x="2928070" y="1854602"/>
              <a:ext cx="765420" cy="73417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 name="Picture 13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201" y="2062684"/>
              <a:ext cx="443289" cy="369407"/>
            </a:xfrm>
            <a:prstGeom prst="rect">
              <a:avLst/>
            </a:prstGeom>
          </p:spPr>
        </p:pic>
        <p:pic>
          <p:nvPicPr>
            <p:cNvPr id="134" name="Picture 13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994" y="2245079"/>
              <a:ext cx="443289" cy="369407"/>
            </a:xfrm>
            <a:prstGeom prst="rect">
              <a:avLst/>
            </a:prstGeom>
          </p:spPr>
        </p:pic>
        <p:pic>
          <p:nvPicPr>
            <p:cNvPr id="38" name="Picture 3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877" y="2245079"/>
              <a:ext cx="443289" cy="369407"/>
            </a:xfrm>
            <a:prstGeom prst="rect">
              <a:avLst/>
            </a:prstGeom>
          </p:spPr>
        </p:pic>
        <p:pic>
          <p:nvPicPr>
            <p:cNvPr id="132" name="Picture 13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155" y="2099556"/>
              <a:ext cx="443289" cy="369407"/>
            </a:xfrm>
            <a:prstGeom prst="rect">
              <a:avLst/>
            </a:prstGeom>
          </p:spPr>
        </p:pic>
      </p:grpSp>
      <p:pic>
        <p:nvPicPr>
          <p:cNvPr id="92" name="Picture 9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183" y="1836407"/>
            <a:ext cx="443289" cy="369407"/>
          </a:xfrm>
          <a:prstGeom prst="rect">
            <a:avLst/>
          </a:prstGeom>
        </p:spPr>
      </p:pic>
      <p:sp>
        <p:nvSpPr>
          <p:cNvPr id="2" name="Rounded Rectangular Callout 1"/>
          <p:cNvSpPr/>
          <p:nvPr/>
        </p:nvSpPr>
        <p:spPr>
          <a:xfrm>
            <a:off x="696800" y="1003655"/>
            <a:ext cx="2712698" cy="393635"/>
          </a:xfrm>
          <a:prstGeom prst="wedgeRoundRectCallout">
            <a:avLst>
              <a:gd name="adj1" fmla="val 45858"/>
              <a:gd name="adj2" fmla="val 1796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Attacker controls a relay</a:t>
            </a:r>
            <a:endParaRPr lang="en-US" dirty="0"/>
          </a:p>
        </p:txBody>
      </p:sp>
      <p:cxnSp>
        <p:nvCxnSpPr>
          <p:cNvPr id="39" name="Straight Arrow Connector 38"/>
          <p:cNvCxnSpPr/>
          <p:nvPr/>
        </p:nvCxnSpPr>
        <p:spPr>
          <a:xfrm flipV="1">
            <a:off x="5668071" y="5506606"/>
            <a:ext cx="451915" cy="1"/>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679954" y="5878062"/>
            <a:ext cx="451915" cy="1"/>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83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500"/>
                                        <p:tgtEl>
                                          <p:spTgt spid="95"/>
                                        </p:tgtEl>
                                      </p:cBhvr>
                                    </p:animEffect>
                                  </p:childTnLst>
                                </p:cTn>
                              </p:par>
                              <p:par>
                                <p:cTn id="18" presetID="9"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dissolve">
                                      <p:cBhvr>
                                        <p:cTn id="20" dur="500"/>
                                        <p:tgtEl>
                                          <p:spTgt spid="39"/>
                                        </p:tgtEl>
                                      </p:cBhvr>
                                    </p:animEffect>
                                  </p:childTnLst>
                                </p:cTn>
                              </p:par>
                              <p:par>
                                <p:cTn id="21" presetID="9"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C:\Users\makho001\Downloads\GeoExampl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98" y="1366125"/>
            <a:ext cx="7596383" cy="412371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
        <p:nvSpPr>
          <p:cNvPr id="34" name="Title 1"/>
          <p:cNvSpPr txBox="1">
            <a:spLocks/>
          </p:cNvSpPr>
          <p:nvPr/>
        </p:nvSpPr>
        <p:spPr>
          <a:xfrm>
            <a:off x="0" y="189581"/>
            <a:ext cx="8913813" cy="8469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Solution: Clustering of relays</a:t>
            </a:r>
            <a:endParaRPr lang="en-US" sz="4000" dirty="0"/>
          </a:p>
        </p:txBody>
      </p:sp>
      <p:pic>
        <p:nvPicPr>
          <p:cNvPr id="70" name="Picture 6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576" y="2057043"/>
            <a:ext cx="443289" cy="369407"/>
          </a:xfrm>
          <a:prstGeom prst="rect">
            <a:avLst/>
          </a:prstGeom>
        </p:spPr>
      </p:pic>
      <p:pic>
        <p:nvPicPr>
          <p:cNvPr id="71" name="Picture 7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062" y="2332460"/>
            <a:ext cx="443289" cy="369407"/>
          </a:xfrm>
          <a:prstGeom prst="rect">
            <a:avLst/>
          </a:prstGeom>
        </p:spPr>
      </p:pic>
      <p:pic>
        <p:nvPicPr>
          <p:cNvPr id="72" name="Picture 7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91" y="3904467"/>
            <a:ext cx="443289" cy="369407"/>
          </a:xfrm>
          <a:prstGeom prst="rect">
            <a:avLst/>
          </a:prstGeom>
        </p:spPr>
      </p:pic>
      <p:pic>
        <p:nvPicPr>
          <p:cNvPr id="73" name="Picture 7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438" y="4079993"/>
            <a:ext cx="443289" cy="369407"/>
          </a:xfrm>
          <a:prstGeom prst="rect">
            <a:avLst/>
          </a:prstGeom>
        </p:spPr>
      </p:pic>
      <p:pic>
        <p:nvPicPr>
          <p:cNvPr id="74" name="Picture 7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986" y="3063495"/>
            <a:ext cx="443289" cy="369407"/>
          </a:xfrm>
          <a:prstGeom prst="rect">
            <a:avLst/>
          </a:prstGeom>
        </p:spPr>
      </p:pic>
      <p:pic>
        <p:nvPicPr>
          <p:cNvPr id="75" name="Picture 74"/>
          <p:cNvPicPr>
            <a:picLocks noChangeAspect="1"/>
          </p:cNvPicPr>
          <p:nvPr/>
        </p:nvPicPr>
        <p:blipFill>
          <a:blip r:embed="rId5"/>
          <a:stretch>
            <a:fillRect/>
          </a:stretch>
        </p:blipFill>
        <p:spPr>
          <a:xfrm>
            <a:off x="6045629" y="2092225"/>
            <a:ext cx="532968" cy="532968"/>
          </a:xfrm>
          <a:prstGeom prst="rect">
            <a:avLst/>
          </a:prstGeom>
        </p:spPr>
      </p:pic>
      <p:pic>
        <p:nvPicPr>
          <p:cNvPr id="76" name="Picture 75"/>
          <p:cNvPicPr>
            <a:picLocks noChangeAspect="1"/>
          </p:cNvPicPr>
          <p:nvPr/>
        </p:nvPicPr>
        <p:blipFill>
          <a:blip r:embed="rId6"/>
          <a:stretch>
            <a:fillRect/>
          </a:stretch>
        </p:blipFill>
        <p:spPr>
          <a:xfrm>
            <a:off x="1810588" y="3007164"/>
            <a:ext cx="485121" cy="485121"/>
          </a:xfrm>
          <a:prstGeom prst="rect">
            <a:avLst/>
          </a:prstGeom>
        </p:spPr>
      </p:pic>
      <p:cxnSp>
        <p:nvCxnSpPr>
          <p:cNvPr id="77" name="Straight Connector 76"/>
          <p:cNvCxnSpPr>
            <a:stCxn id="76" idx="3"/>
            <a:endCxn id="75" idx="1"/>
          </p:cNvCxnSpPr>
          <p:nvPr/>
        </p:nvCxnSpPr>
        <p:spPr>
          <a:xfrm flipV="1">
            <a:off x="2295709" y="2358709"/>
            <a:ext cx="3749920" cy="891016"/>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6" idx="0"/>
            <a:endCxn id="71" idx="2"/>
          </p:cNvCxnSpPr>
          <p:nvPr/>
        </p:nvCxnSpPr>
        <p:spPr>
          <a:xfrm flipV="1">
            <a:off x="2053149" y="2701867"/>
            <a:ext cx="377558" cy="305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3"/>
            <a:endCxn id="92" idx="1"/>
          </p:cNvCxnSpPr>
          <p:nvPr/>
        </p:nvCxnSpPr>
        <p:spPr>
          <a:xfrm flipV="1">
            <a:off x="2652351" y="2214213"/>
            <a:ext cx="417832" cy="3029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0" idx="3"/>
            <a:endCxn id="75" idx="1"/>
          </p:cNvCxnSpPr>
          <p:nvPr/>
        </p:nvCxnSpPr>
        <p:spPr>
          <a:xfrm>
            <a:off x="4830865" y="2241747"/>
            <a:ext cx="1214764" cy="1169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2" idx="3"/>
            <a:endCxn id="73" idx="1"/>
          </p:cNvCxnSpPr>
          <p:nvPr/>
        </p:nvCxnSpPr>
        <p:spPr>
          <a:xfrm>
            <a:off x="3193480" y="4089171"/>
            <a:ext cx="1305958" cy="175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3" idx="3"/>
            <a:endCxn id="74" idx="2"/>
          </p:cNvCxnSpPr>
          <p:nvPr/>
        </p:nvCxnSpPr>
        <p:spPr>
          <a:xfrm flipV="1">
            <a:off x="4942727" y="3432902"/>
            <a:ext cx="1398904" cy="8317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4" idx="0"/>
            <a:endCxn id="75" idx="2"/>
          </p:cNvCxnSpPr>
          <p:nvPr/>
        </p:nvCxnSpPr>
        <p:spPr>
          <a:xfrm flipH="1" flipV="1">
            <a:off x="6312113" y="2625193"/>
            <a:ext cx="29518" cy="4383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2"/>
            <a:endCxn id="72" idx="1"/>
          </p:cNvCxnSpPr>
          <p:nvPr/>
        </p:nvCxnSpPr>
        <p:spPr>
          <a:xfrm>
            <a:off x="2053149" y="3492285"/>
            <a:ext cx="697042" cy="596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827121" y="2540816"/>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6" name="TextBox 85"/>
          <p:cNvSpPr txBox="1"/>
          <p:nvPr/>
        </p:nvSpPr>
        <p:spPr>
          <a:xfrm>
            <a:off x="2510745" y="2024829"/>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7" name="TextBox 86"/>
          <p:cNvSpPr txBox="1"/>
          <p:nvPr/>
        </p:nvSpPr>
        <p:spPr>
          <a:xfrm>
            <a:off x="5052510" y="1870712"/>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88" name="TextBox 87"/>
          <p:cNvSpPr txBox="1"/>
          <p:nvPr/>
        </p:nvSpPr>
        <p:spPr>
          <a:xfrm>
            <a:off x="1893229" y="3815605"/>
            <a:ext cx="379973" cy="378767"/>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89" name="TextBox 88"/>
          <p:cNvSpPr txBox="1"/>
          <p:nvPr/>
        </p:nvSpPr>
        <p:spPr>
          <a:xfrm>
            <a:off x="3731860" y="4449400"/>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90" name="TextBox 89"/>
          <p:cNvSpPr txBox="1"/>
          <p:nvPr/>
        </p:nvSpPr>
        <p:spPr>
          <a:xfrm>
            <a:off x="5520742" y="3895107"/>
            <a:ext cx="379973" cy="378767"/>
          </a:xfrm>
          <a:prstGeom prst="rect">
            <a:avLst/>
          </a:prstGeom>
          <a:noFill/>
        </p:spPr>
        <p:txBody>
          <a:bodyPr wrap="square" rtlCol="0">
            <a:spAutoFit/>
          </a:bodyPr>
          <a:lstStyle/>
          <a:p>
            <a:r>
              <a:rPr lang="en-US" dirty="0">
                <a:solidFill>
                  <a:srgbClr val="FF0000"/>
                </a:solidFill>
              </a:rPr>
              <a:t>4</a:t>
            </a:r>
          </a:p>
        </p:txBody>
      </p:sp>
      <p:sp>
        <p:nvSpPr>
          <p:cNvPr id="91" name="TextBox 90"/>
          <p:cNvSpPr txBox="1"/>
          <p:nvPr/>
        </p:nvSpPr>
        <p:spPr>
          <a:xfrm>
            <a:off x="6373288" y="2540816"/>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cxnSp>
        <p:nvCxnSpPr>
          <p:cNvPr id="93" name="Straight Arrow Connector 92"/>
          <p:cNvCxnSpPr>
            <a:stCxn id="92" idx="3"/>
            <a:endCxn id="70" idx="1"/>
          </p:cNvCxnSpPr>
          <p:nvPr/>
        </p:nvCxnSpPr>
        <p:spPr>
          <a:xfrm>
            <a:off x="3513472" y="2214213"/>
            <a:ext cx="874104" cy="275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38336" y="1832793"/>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grpSp>
        <p:nvGrpSpPr>
          <p:cNvPr id="5" name="Group 4"/>
          <p:cNvGrpSpPr/>
          <p:nvPr/>
        </p:nvGrpSpPr>
        <p:grpSpPr>
          <a:xfrm>
            <a:off x="2917994" y="2047704"/>
            <a:ext cx="813866" cy="759884"/>
            <a:chOff x="2917994" y="1854602"/>
            <a:chExt cx="794172" cy="759884"/>
          </a:xfrm>
        </p:grpSpPr>
        <p:sp>
          <p:nvSpPr>
            <p:cNvPr id="1060" name="Rectangle 1059"/>
            <p:cNvSpPr/>
            <p:nvPr/>
          </p:nvSpPr>
          <p:spPr>
            <a:xfrm>
              <a:off x="2928070" y="1854602"/>
              <a:ext cx="765420" cy="73417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 name="Picture 13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201" y="2062684"/>
              <a:ext cx="443289" cy="369407"/>
            </a:xfrm>
            <a:prstGeom prst="rect">
              <a:avLst/>
            </a:prstGeom>
          </p:spPr>
        </p:pic>
        <p:pic>
          <p:nvPicPr>
            <p:cNvPr id="134" name="Picture 13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994" y="2245079"/>
              <a:ext cx="443289" cy="369407"/>
            </a:xfrm>
            <a:prstGeom prst="rect">
              <a:avLst/>
            </a:prstGeom>
          </p:spPr>
        </p:pic>
        <p:pic>
          <p:nvPicPr>
            <p:cNvPr id="38" name="Picture 3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877" y="2245079"/>
              <a:ext cx="443289" cy="369407"/>
            </a:xfrm>
            <a:prstGeom prst="rect">
              <a:avLst/>
            </a:prstGeom>
          </p:spPr>
        </p:pic>
        <p:pic>
          <p:nvPicPr>
            <p:cNvPr id="132" name="Picture 13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155" y="2099556"/>
              <a:ext cx="443289" cy="369407"/>
            </a:xfrm>
            <a:prstGeom prst="rect">
              <a:avLst/>
            </a:prstGeom>
          </p:spPr>
        </p:pic>
      </p:grpSp>
      <p:pic>
        <p:nvPicPr>
          <p:cNvPr id="92" name="Picture 9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183" y="2029509"/>
            <a:ext cx="443289" cy="369407"/>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3587879379"/>
              </p:ext>
            </p:extLst>
          </p:nvPr>
        </p:nvGraphicFramePr>
        <p:xfrm>
          <a:off x="346749" y="1030449"/>
          <a:ext cx="8706278" cy="4888950"/>
        </p:xfrm>
        <a:graphic>
          <a:graphicData uri="http://schemas.openxmlformats.org/drawingml/2006/table">
            <a:tbl>
              <a:tblPr bandRow="1">
                <a:tableStyleId>{2D5ABB26-0587-4C30-8999-92F81FD0307C}</a:tableStyleId>
              </a:tblPr>
              <a:tblGrid>
                <a:gridCol w="1243754"/>
                <a:gridCol w="1243754"/>
                <a:gridCol w="1243754"/>
                <a:gridCol w="1243754"/>
                <a:gridCol w="1243754"/>
                <a:gridCol w="1243754"/>
                <a:gridCol w="1243754"/>
              </a:tblGrid>
              <a:tr h="97779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sp>
        <p:nvSpPr>
          <p:cNvPr id="41" name="TextBox 40"/>
          <p:cNvSpPr txBox="1"/>
          <p:nvPr/>
        </p:nvSpPr>
        <p:spPr>
          <a:xfrm>
            <a:off x="183407" y="5006354"/>
            <a:ext cx="8786255"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buFont typeface="Arial"/>
              <a:buChar char="•"/>
            </a:pPr>
            <a:r>
              <a:rPr lang="en-US" dirty="0"/>
              <a:t>Run WSP </a:t>
            </a:r>
            <a:r>
              <a:rPr lang="en-US" dirty="0" smtClean="0"/>
              <a:t>using clusters of relays</a:t>
            </a:r>
            <a:endParaRPr lang="en-US" dirty="0"/>
          </a:p>
          <a:p>
            <a:pPr marL="342900" indent="-342900">
              <a:buFont typeface="Arial"/>
              <a:buChar char="•"/>
            </a:pPr>
            <a:r>
              <a:rPr lang="en-US" dirty="0"/>
              <a:t>For chosen cluster-level path, randomly pick a</a:t>
            </a:r>
            <a:r>
              <a:rPr lang="en-US" dirty="0" smtClean="0"/>
              <a:t> </a:t>
            </a:r>
            <a:r>
              <a:rPr lang="en-US" dirty="0"/>
              <a:t>relay in each cluster</a:t>
            </a:r>
          </a:p>
        </p:txBody>
      </p:sp>
    </p:spTree>
    <p:extLst>
      <p:ext uri="{BB962C8B-B14F-4D97-AF65-F5344CB8AC3E}">
        <p14:creationId xmlns:p14="http://schemas.microsoft.com/office/powerpoint/2010/main" val="2717683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heckerboard(across)">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C:\Users\makho001\Downloads\GeoExampl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98" y="1366125"/>
            <a:ext cx="7596383" cy="412371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
        <p:nvSpPr>
          <p:cNvPr id="34" name="Title 1"/>
          <p:cNvSpPr txBox="1">
            <a:spLocks/>
          </p:cNvSpPr>
          <p:nvPr/>
        </p:nvSpPr>
        <p:spPr>
          <a:xfrm>
            <a:off x="0" y="189581"/>
            <a:ext cx="8913813" cy="8469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Solution: Clustering of relays</a:t>
            </a:r>
            <a:endParaRPr lang="en-US" sz="4000" dirty="0"/>
          </a:p>
        </p:txBody>
      </p:sp>
      <p:pic>
        <p:nvPicPr>
          <p:cNvPr id="70" name="Picture 6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576" y="2057043"/>
            <a:ext cx="443289" cy="369407"/>
          </a:xfrm>
          <a:prstGeom prst="rect">
            <a:avLst/>
          </a:prstGeom>
        </p:spPr>
      </p:pic>
      <p:pic>
        <p:nvPicPr>
          <p:cNvPr id="71" name="Picture 7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062" y="2332460"/>
            <a:ext cx="443289" cy="369407"/>
          </a:xfrm>
          <a:prstGeom prst="rect">
            <a:avLst/>
          </a:prstGeom>
        </p:spPr>
      </p:pic>
      <p:pic>
        <p:nvPicPr>
          <p:cNvPr id="72" name="Picture 7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91" y="3904467"/>
            <a:ext cx="443289" cy="369407"/>
          </a:xfrm>
          <a:prstGeom prst="rect">
            <a:avLst/>
          </a:prstGeom>
        </p:spPr>
      </p:pic>
      <p:pic>
        <p:nvPicPr>
          <p:cNvPr id="73" name="Picture 7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438" y="4079993"/>
            <a:ext cx="443289" cy="369407"/>
          </a:xfrm>
          <a:prstGeom prst="rect">
            <a:avLst/>
          </a:prstGeom>
        </p:spPr>
      </p:pic>
      <p:pic>
        <p:nvPicPr>
          <p:cNvPr id="74" name="Picture 7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986" y="3063495"/>
            <a:ext cx="443289" cy="369407"/>
          </a:xfrm>
          <a:prstGeom prst="rect">
            <a:avLst/>
          </a:prstGeom>
        </p:spPr>
      </p:pic>
      <p:pic>
        <p:nvPicPr>
          <p:cNvPr id="75" name="Picture 74"/>
          <p:cNvPicPr>
            <a:picLocks noChangeAspect="1"/>
          </p:cNvPicPr>
          <p:nvPr/>
        </p:nvPicPr>
        <p:blipFill>
          <a:blip r:embed="rId5"/>
          <a:stretch>
            <a:fillRect/>
          </a:stretch>
        </p:blipFill>
        <p:spPr>
          <a:xfrm>
            <a:off x="6045629" y="2092225"/>
            <a:ext cx="532968" cy="532968"/>
          </a:xfrm>
          <a:prstGeom prst="rect">
            <a:avLst/>
          </a:prstGeom>
        </p:spPr>
      </p:pic>
      <p:pic>
        <p:nvPicPr>
          <p:cNvPr id="76" name="Picture 75"/>
          <p:cNvPicPr>
            <a:picLocks noChangeAspect="1"/>
          </p:cNvPicPr>
          <p:nvPr/>
        </p:nvPicPr>
        <p:blipFill>
          <a:blip r:embed="rId6"/>
          <a:stretch>
            <a:fillRect/>
          </a:stretch>
        </p:blipFill>
        <p:spPr>
          <a:xfrm>
            <a:off x="1810588" y="3007164"/>
            <a:ext cx="485121" cy="485121"/>
          </a:xfrm>
          <a:prstGeom prst="rect">
            <a:avLst/>
          </a:prstGeom>
        </p:spPr>
      </p:pic>
      <p:cxnSp>
        <p:nvCxnSpPr>
          <p:cNvPr id="77" name="Straight Connector 76"/>
          <p:cNvCxnSpPr>
            <a:stCxn id="76" idx="3"/>
            <a:endCxn id="75" idx="1"/>
          </p:cNvCxnSpPr>
          <p:nvPr/>
        </p:nvCxnSpPr>
        <p:spPr>
          <a:xfrm flipV="1">
            <a:off x="2295709" y="2358709"/>
            <a:ext cx="3749920" cy="891016"/>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6" idx="0"/>
            <a:endCxn id="71" idx="2"/>
          </p:cNvCxnSpPr>
          <p:nvPr/>
        </p:nvCxnSpPr>
        <p:spPr>
          <a:xfrm flipV="1">
            <a:off x="2053149" y="2701867"/>
            <a:ext cx="377558" cy="3052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3"/>
            <a:endCxn id="92" idx="1"/>
          </p:cNvCxnSpPr>
          <p:nvPr/>
        </p:nvCxnSpPr>
        <p:spPr>
          <a:xfrm flipV="1">
            <a:off x="2652351" y="2214213"/>
            <a:ext cx="417832" cy="3029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0" idx="3"/>
            <a:endCxn id="75" idx="1"/>
          </p:cNvCxnSpPr>
          <p:nvPr/>
        </p:nvCxnSpPr>
        <p:spPr>
          <a:xfrm>
            <a:off x="4830865" y="2241747"/>
            <a:ext cx="1214764" cy="1169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2" idx="3"/>
            <a:endCxn id="73" idx="1"/>
          </p:cNvCxnSpPr>
          <p:nvPr/>
        </p:nvCxnSpPr>
        <p:spPr>
          <a:xfrm>
            <a:off x="3193480" y="4089171"/>
            <a:ext cx="1305958" cy="175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3" idx="3"/>
            <a:endCxn id="74" idx="2"/>
          </p:cNvCxnSpPr>
          <p:nvPr/>
        </p:nvCxnSpPr>
        <p:spPr>
          <a:xfrm flipV="1">
            <a:off x="4942727" y="3432902"/>
            <a:ext cx="1398904" cy="8317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4" idx="0"/>
            <a:endCxn id="75" idx="2"/>
          </p:cNvCxnSpPr>
          <p:nvPr/>
        </p:nvCxnSpPr>
        <p:spPr>
          <a:xfrm flipH="1" flipV="1">
            <a:off x="6312113" y="2625193"/>
            <a:ext cx="29518" cy="4383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2"/>
            <a:endCxn id="72" idx="1"/>
          </p:cNvCxnSpPr>
          <p:nvPr/>
        </p:nvCxnSpPr>
        <p:spPr>
          <a:xfrm>
            <a:off x="2053149" y="3492285"/>
            <a:ext cx="697042" cy="596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827121" y="2540816"/>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6" name="TextBox 85"/>
          <p:cNvSpPr txBox="1"/>
          <p:nvPr/>
        </p:nvSpPr>
        <p:spPr>
          <a:xfrm>
            <a:off x="2510745" y="2024829"/>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7" name="TextBox 86"/>
          <p:cNvSpPr txBox="1"/>
          <p:nvPr/>
        </p:nvSpPr>
        <p:spPr>
          <a:xfrm>
            <a:off x="5052510" y="1870712"/>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88" name="TextBox 87"/>
          <p:cNvSpPr txBox="1"/>
          <p:nvPr/>
        </p:nvSpPr>
        <p:spPr>
          <a:xfrm>
            <a:off x="1893229" y="3815605"/>
            <a:ext cx="379973" cy="378767"/>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89" name="TextBox 88"/>
          <p:cNvSpPr txBox="1"/>
          <p:nvPr/>
        </p:nvSpPr>
        <p:spPr>
          <a:xfrm>
            <a:off x="3731860" y="4449400"/>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90" name="TextBox 89"/>
          <p:cNvSpPr txBox="1"/>
          <p:nvPr/>
        </p:nvSpPr>
        <p:spPr>
          <a:xfrm>
            <a:off x="5520742" y="3895107"/>
            <a:ext cx="379973" cy="378767"/>
          </a:xfrm>
          <a:prstGeom prst="rect">
            <a:avLst/>
          </a:prstGeom>
          <a:noFill/>
        </p:spPr>
        <p:txBody>
          <a:bodyPr wrap="square" rtlCol="0">
            <a:spAutoFit/>
          </a:bodyPr>
          <a:lstStyle/>
          <a:p>
            <a:r>
              <a:rPr lang="en-US" dirty="0">
                <a:solidFill>
                  <a:srgbClr val="FF0000"/>
                </a:solidFill>
              </a:rPr>
              <a:t>4</a:t>
            </a:r>
          </a:p>
        </p:txBody>
      </p:sp>
      <p:sp>
        <p:nvSpPr>
          <p:cNvPr id="91" name="TextBox 90"/>
          <p:cNvSpPr txBox="1"/>
          <p:nvPr/>
        </p:nvSpPr>
        <p:spPr>
          <a:xfrm>
            <a:off x="6373288" y="2540816"/>
            <a:ext cx="379973" cy="378767"/>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cxnSp>
        <p:nvCxnSpPr>
          <p:cNvPr id="93" name="Straight Arrow Connector 92"/>
          <p:cNvCxnSpPr>
            <a:stCxn id="92" idx="3"/>
            <a:endCxn id="70" idx="1"/>
          </p:cNvCxnSpPr>
          <p:nvPr/>
        </p:nvCxnSpPr>
        <p:spPr>
          <a:xfrm>
            <a:off x="3513472" y="2214213"/>
            <a:ext cx="874104" cy="275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38336" y="1832793"/>
            <a:ext cx="379973" cy="378767"/>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grpSp>
        <p:nvGrpSpPr>
          <p:cNvPr id="5" name="Group 4"/>
          <p:cNvGrpSpPr/>
          <p:nvPr/>
        </p:nvGrpSpPr>
        <p:grpSpPr>
          <a:xfrm>
            <a:off x="2917994" y="2047704"/>
            <a:ext cx="813866" cy="759884"/>
            <a:chOff x="2917994" y="1854602"/>
            <a:chExt cx="794172" cy="759884"/>
          </a:xfrm>
        </p:grpSpPr>
        <p:sp>
          <p:nvSpPr>
            <p:cNvPr id="1060" name="Rectangle 1059"/>
            <p:cNvSpPr/>
            <p:nvPr/>
          </p:nvSpPr>
          <p:spPr>
            <a:xfrm>
              <a:off x="2928070" y="1854602"/>
              <a:ext cx="765420" cy="73417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 name="Picture 13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201" y="2062684"/>
              <a:ext cx="443289" cy="369407"/>
            </a:xfrm>
            <a:prstGeom prst="rect">
              <a:avLst/>
            </a:prstGeom>
          </p:spPr>
        </p:pic>
        <p:pic>
          <p:nvPicPr>
            <p:cNvPr id="134" name="Picture 13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994" y="2245079"/>
              <a:ext cx="443289" cy="369407"/>
            </a:xfrm>
            <a:prstGeom prst="rect">
              <a:avLst/>
            </a:prstGeom>
          </p:spPr>
        </p:pic>
        <p:pic>
          <p:nvPicPr>
            <p:cNvPr id="38" name="Picture 3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877" y="2245079"/>
              <a:ext cx="443289" cy="369407"/>
            </a:xfrm>
            <a:prstGeom prst="rect">
              <a:avLst/>
            </a:prstGeom>
          </p:spPr>
        </p:pic>
        <p:pic>
          <p:nvPicPr>
            <p:cNvPr id="132" name="Picture 13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155" y="2099556"/>
              <a:ext cx="443289" cy="369407"/>
            </a:xfrm>
            <a:prstGeom prst="rect">
              <a:avLst/>
            </a:prstGeom>
          </p:spPr>
        </p:pic>
      </p:grpSp>
      <p:pic>
        <p:nvPicPr>
          <p:cNvPr id="92" name="Picture 9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183" y="2029509"/>
            <a:ext cx="443289" cy="369407"/>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2631544581"/>
              </p:ext>
            </p:extLst>
          </p:nvPr>
        </p:nvGraphicFramePr>
        <p:xfrm>
          <a:off x="346749" y="1030449"/>
          <a:ext cx="8706278" cy="4888950"/>
        </p:xfrm>
        <a:graphic>
          <a:graphicData uri="http://schemas.openxmlformats.org/drawingml/2006/table">
            <a:tbl>
              <a:tblPr bandRow="1">
                <a:tableStyleId>{2D5ABB26-0587-4C30-8999-92F81FD0307C}</a:tableStyleId>
              </a:tblPr>
              <a:tblGrid>
                <a:gridCol w="1243754"/>
                <a:gridCol w="1243754"/>
                <a:gridCol w="1243754"/>
                <a:gridCol w="1243754"/>
                <a:gridCol w="1243754"/>
                <a:gridCol w="1243754"/>
                <a:gridCol w="1243754"/>
              </a:tblGrid>
              <a:tr h="97779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r h="97779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428892818"/>
              </p:ext>
            </p:extLst>
          </p:nvPr>
        </p:nvGraphicFramePr>
        <p:xfrm>
          <a:off x="3513472" y="4805334"/>
          <a:ext cx="2746414" cy="1107440"/>
        </p:xfrm>
        <a:graphic>
          <a:graphicData uri="http://schemas.openxmlformats.org/drawingml/2006/table">
            <a:tbl>
              <a:tblPr firstRow="1" bandRow="1">
                <a:tableStyleId>{5C22544A-7EE6-4342-B048-85BDC9FD1C3A}</a:tableStyleId>
              </a:tblPr>
              <a:tblGrid>
                <a:gridCol w="2053984"/>
                <a:gridCol w="692430"/>
              </a:tblGrid>
              <a:tr h="242233">
                <a:tc>
                  <a:txBody>
                    <a:bodyPr/>
                    <a:lstStyle/>
                    <a:p>
                      <a:endParaRPr lang="en-US" dirty="0"/>
                    </a:p>
                  </a:txBody>
                  <a:tcPr/>
                </a:tc>
                <a:tc>
                  <a:txBody>
                    <a:bodyPr/>
                    <a:lstStyle/>
                    <a:p>
                      <a:pPr algn="ctr"/>
                      <a:r>
                        <a:rPr lang="en-US" dirty="0" smtClean="0"/>
                        <a:t>Prob.</a:t>
                      </a:r>
                      <a:endParaRPr lang="en-US" dirty="0"/>
                    </a:p>
                  </a:txBody>
                  <a:tcPr/>
                </a:tc>
              </a:tr>
              <a:tr h="370840">
                <a:tc>
                  <a:txBody>
                    <a:bodyPr/>
                    <a:lstStyle/>
                    <a:p>
                      <a:r>
                        <a:rPr lang="en-US" dirty="0" smtClean="0"/>
                        <a:t>Compromised paths</a:t>
                      </a:r>
                      <a:endParaRPr lang="en-US" dirty="0"/>
                    </a:p>
                  </a:txBody>
                  <a:tcPr/>
                </a:tc>
                <a:tc>
                  <a:txBody>
                    <a:bodyPr/>
                    <a:lstStyle/>
                    <a:p>
                      <a:pPr algn="ctr"/>
                      <a:r>
                        <a:rPr lang="en-US" dirty="0" smtClean="0"/>
                        <a:t>0.56</a:t>
                      </a:r>
                      <a:endParaRPr lang="en-US" dirty="0"/>
                    </a:p>
                  </a:txBody>
                  <a:tcPr/>
                </a:tc>
              </a:tr>
              <a:tr h="370840">
                <a:tc>
                  <a:txBody>
                    <a:bodyPr/>
                    <a:lstStyle/>
                    <a:p>
                      <a:r>
                        <a:rPr lang="en-US" dirty="0" smtClean="0"/>
                        <a:t>Other paths</a:t>
                      </a:r>
                      <a:endParaRPr lang="en-US" dirty="0"/>
                    </a:p>
                  </a:txBody>
                  <a:tcPr/>
                </a:tc>
                <a:tc>
                  <a:txBody>
                    <a:bodyPr/>
                    <a:lstStyle/>
                    <a:p>
                      <a:pPr algn="ctr"/>
                      <a:r>
                        <a:rPr lang="en-US" dirty="0" smtClean="0"/>
                        <a:t>0.44</a:t>
                      </a:r>
                      <a:endParaRPr lang="en-US" dirty="0"/>
                    </a:p>
                  </a:txBody>
                  <a:tcPr/>
                </a:tc>
              </a:tr>
            </a:tbl>
          </a:graphicData>
        </a:graphic>
      </p:graphicFrame>
    </p:spTree>
    <p:extLst>
      <p:ext uri="{BB962C8B-B14F-4D97-AF65-F5344CB8AC3E}">
        <p14:creationId xmlns:p14="http://schemas.microsoft.com/office/powerpoint/2010/main" val="39704135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Weighted Shortest Path (WSP)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FF"/>
                </a:solidFill>
              </a:rPr>
              <a:t>Preprocessing</a:t>
            </a:r>
          </a:p>
          <a:p>
            <a:pPr lvl="1"/>
            <a:r>
              <a:rPr lang="en-US" dirty="0" smtClean="0"/>
              <a:t>Cluster all relays</a:t>
            </a:r>
          </a:p>
          <a:p>
            <a:r>
              <a:rPr lang="en-US" dirty="0" smtClean="0">
                <a:solidFill>
                  <a:srgbClr val="0000FF"/>
                </a:solidFill>
              </a:rPr>
              <a:t>Path selection</a:t>
            </a:r>
          </a:p>
          <a:p>
            <a:pPr lvl="1"/>
            <a:r>
              <a:rPr lang="en-US" dirty="0" smtClean="0"/>
              <a:t>Computes length </a:t>
            </a:r>
            <a:r>
              <a:rPr lang="en-US" dirty="0"/>
              <a:t>of </a:t>
            </a:r>
            <a:r>
              <a:rPr lang="en-US" dirty="0" smtClean="0"/>
              <a:t>possible paths using clusters</a:t>
            </a:r>
          </a:p>
          <a:p>
            <a:pPr lvl="1"/>
            <a:r>
              <a:rPr lang="en-US" dirty="0" smtClean="0"/>
              <a:t>Choose a path with a probability inversely </a:t>
            </a:r>
            <a:r>
              <a:rPr lang="en-US" dirty="0"/>
              <a:t>proportional to its </a:t>
            </a:r>
            <a:r>
              <a:rPr lang="en-US" dirty="0" smtClean="0"/>
              <a:t>length</a:t>
            </a:r>
          </a:p>
          <a:p>
            <a:pPr lvl="1"/>
            <a:r>
              <a:rPr lang="en-US" dirty="0" smtClean="0"/>
              <a:t>Pick a relay randomly in each chosen cluster</a:t>
            </a:r>
          </a:p>
          <a:p>
            <a:r>
              <a:rPr lang="en-US" dirty="0" smtClean="0">
                <a:solidFill>
                  <a:srgbClr val="0000FF"/>
                </a:solidFill>
              </a:rPr>
              <a:t>Other issues (see paper)</a:t>
            </a:r>
          </a:p>
          <a:p>
            <a:pPr lvl="1"/>
            <a:r>
              <a:rPr lang="en-US" dirty="0" smtClean="0"/>
              <a:t>Handling multi-location destinations</a:t>
            </a:r>
          </a:p>
          <a:p>
            <a:pPr lvl="1"/>
            <a:r>
              <a:rPr lang="en-US" dirty="0" smtClean="0"/>
              <a:t>Choosing entry relays</a:t>
            </a:r>
          </a:p>
          <a:p>
            <a:endParaRPr lang="en-US" dirty="0" smtClean="0"/>
          </a:p>
          <a:p>
            <a:endParaRPr lang="en-US" dirty="0"/>
          </a:p>
          <a:p>
            <a:endParaRPr lang="en-US" dirty="0" smtClean="0"/>
          </a:p>
          <a:p>
            <a:endParaRPr lang="en-US" dirty="0"/>
          </a:p>
        </p:txBody>
      </p:sp>
      <p:sp>
        <p:nvSpPr>
          <p:cNvPr id="4" name="TextBox 3"/>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Tree>
    <p:extLst>
      <p:ext uri="{BB962C8B-B14F-4D97-AF65-F5344CB8AC3E}">
        <p14:creationId xmlns:p14="http://schemas.microsoft.com/office/powerpoint/2010/main" val="24550101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rison_wsp0_default.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81652" y="71388"/>
            <a:ext cx="5299364" cy="6858000"/>
          </a:xfrm>
          <a:prstGeom prst="rect">
            <a:avLst/>
          </a:prstGeom>
        </p:spPr>
      </p:pic>
      <p:sp>
        <p:nvSpPr>
          <p:cNvPr id="2" name="Title 1"/>
          <p:cNvSpPr>
            <a:spLocks noGrp="1"/>
          </p:cNvSpPr>
          <p:nvPr>
            <p:ph type="title"/>
          </p:nvPr>
        </p:nvSpPr>
        <p:spPr>
          <a:xfrm>
            <a:off x="0" y="161514"/>
            <a:ext cx="8913813" cy="914400"/>
          </a:xfrm>
        </p:spPr>
        <p:txBody>
          <a:bodyPr/>
          <a:lstStyle/>
          <a:p>
            <a:r>
              <a:rPr lang="en-US" dirty="0" smtClean="0"/>
              <a:t>WSP reduces latency</a:t>
            </a:r>
            <a:endParaRPr lang="en-US" dirty="0"/>
          </a:p>
        </p:txBody>
      </p:sp>
      <p:sp>
        <p:nvSpPr>
          <p:cNvPr id="8" name="Content Placeholder 2"/>
          <p:cNvSpPr>
            <a:spLocks noGrp="1"/>
          </p:cNvSpPr>
          <p:nvPr>
            <p:ph idx="1"/>
          </p:nvPr>
        </p:nvSpPr>
        <p:spPr>
          <a:xfrm>
            <a:off x="1136388" y="5508153"/>
            <a:ext cx="6871224" cy="682267"/>
          </a:xfrm>
        </p:spPr>
        <p:txBody>
          <a:bodyPr>
            <a:noAutofit/>
          </a:bodyPr>
          <a:lstStyle/>
          <a:p>
            <a:pPr marL="0" indent="0">
              <a:buNone/>
            </a:pPr>
            <a:r>
              <a:rPr lang="en-US" dirty="0" smtClean="0"/>
              <a:t>50 </a:t>
            </a:r>
            <a:r>
              <a:rPr lang="en-US" dirty="0" err="1" smtClean="0"/>
              <a:t>PlanetLab</a:t>
            </a:r>
            <a:r>
              <a:rPr lang="en-US" dirty="0" smtClean="0"/>
              <a:t> nodes to top </a:t>
            </a:r>
            <a:r>
              <a:rPr lang="en-US" dirty="0"/>
              <a:t>200 websites</a:t>
            </a:r>
          </a:p>
        </p:txBody>
      </p:sp>
      <p:grpSp>
        <p:nvGrpSpPr>
          <p:cNvPr id="13" name="Group 12"/>
          <p:cNvGrpSpPr/>
          <p:nvPr/>
        </p:nvGrpSpPr>
        <p:grpSpPr>
          <a:xfrm>
            <a:off x="3953693" y="2499311"/>
            <a:ext cx="2490772" cy="972877"/>
            <a:chOff x="6503133" y="3130833"/>
            <a:chExt cx="2249878" cy="972877"/>
          </a:xfrm>
        </p:grpSpPr>
        <p:sp>
          <p:nvSpPr>
            <p:cNvPr id="14" name="TextBox 13"/>
            <p:cNvSpPr txBox="1"/>
            <p:nvPr/>
          </p:nvSpPr>
          <p:spPr>
            <a:xfrm>
              <a:off x="6503133" y="3272713"/>
              <a:ext cx="2249878"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a:t>20% improvement in 80th percentile</a:t>
              </a:r>
            </a:p>
          </p:txBody>
        </p:sp>
        <p:cxnSp>
          <p:nvCxnSpPr>
            <p:cNvPr id="15" name="Straight Arrow Connector 14"/>
            <p:cNvCxnSpPr/>
            <p:nvPr/>
          </p:nvCxnSpPr>
          <p:spPr>
            <a:xfrm flipH="1">
              <a:off x="7457637" y="3130833"/>
              <a:ext cx="598922" cy="0"/>
            </a:xfrm>
            <a:prstGeom prst="straightConnector1">
              <a:avLst/>
            </a:prstGeom>
            <a:ln w="69850">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D7E63A33-8271-4DD0-9C48-789913D7C115}" type="slidenum">
              <a:rPr lang="en-US" smtClean="0"/>
              <a:pPr/>
              <a:t>16</a:t>
            </a:fld>
            <a:endParaRPr lang="en-US" dirty="0"/>
          </a:p>
        </p:txBody>
      </p:sp>
      <p:sp>
        <p:nvSpPr>
          <p:cNvPr id="17" name="TextBox 16"/>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grpSp>
        <p:nvGrpSpPr>
          <p:cNvPr id="10" name="Group 9"/>
          <p:cNvGrpSpPr/>
          <p:nvPr/>
        </p:nvGrpSpPr>
        <p:grpSpPr>
          <a:xfrm>
            <a:off x="3577160" y="3139352"/>
            <a:ext cx="2582110" cy="972877"/>
            <a:chOff x="6503133" y="3130833"/>
            <a:chExt cx="1945658" cy="972877"/>
          </a:xfrm>
        </p:grpSpPr>
        <p:sp>
          <p:nvSpPr>
            <p:cNvPr id="11" name="TextBox 10"/>
            <p:cNvSpPr txBox="1"/>
            <p:nvPr/>
          </p:nvSpPr>
          <p:spPr>
            <a:xfrm>
              <a:off x="6503133" y="3272713"/>
              <a:ext cx="1945658"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a:t>25% improvement in </a:t>
              </a:r>
              <a:r>
                <a:rPr lang="en-US" dirty="0" smtClean="0"/>
                <a:t>median</a:t>
              </a:r>
              <a:endParaRPr lang="en-US" dirty="0"/>
            </a:p>
          </p:txBody>
        </p:sp>
        <p:cxnSp>
          <p:nvCxnSpPr>
            <p:cNvPr id="12" name="Straight Arrow Connector 11"/>
            <p:cNvCxnSpPr/>
            <p:nvPr/>
          </p:nvCxnSpPr>
          <p:spPr>
            <a:xfrm flipH="1">
              <a:off x="7457638" y="3130833"/>
              <a:ext cx="454404" cy="0"/>
            </a:xfrm>
            <a:prstGeom prst="straightConnector1">
              <a:avLst/>
            </a:prstGeom>
            <a:ln w="69850">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7865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371"/>
            <a:ext cx="8913813" cy="914400"/>
          </a:xfrm>
        </p:spPr>
        <p:txBody>
          <a:bodyPr>
            <a:normAutofit/>
          </a:bodyPr>
          <a:lstStyle/>
          <a:p>
            <a:r>
              <a:rPr lang="en-US" dirty="0" smtClean="0"/>
              <a:t>Tunable path selection in </a:t>
            </a:r>
            <a:r>
              <a:rPr lang="en-US" dirty="0" err="1" smtClean="0"/>
              <a:t>LASTor</a:t>
            </a:r>
            <a:endParaRPr lang="en-US" dirty="0"/>
          </a:p>
        </p:txBody>
      </p:sp>
      <p:sp>
        <p:nvSpPr>
          <p:cNvPr id="3" name="Content Placeholder 2"/>
          <p:cNvSpPr>
            <a:spLocks noGrp="1"/>
          </p:cNvSpPr>
          <p:nvPr>
            <p:ph idx="1"/>
          </p:nvPr>
        </p:nvSpPr>
        <p:spPr>
          <a:xfrm>
            <a:off x="915101" y="1419854"/>
            <a:ext cx="8114512" cy="3670767"/>
          </a:xfrm>
        </p:spPr>
        <p:txBody>
          <a:bodyPr/>
          <a:lstStyle/>
          <a:p>
            <a:r>
              <a:rPr lang="en-US" sz="2800" dirty="0" smtClean="0"/>
              <a:t>Modify WSP to consider user’s preference towards:</a:t>
            </a:r>
          </a:p>
          <a:p>
            <a:pPr lvl="1"/>
            <a:r>
              <a:rPr lang="en-US" sz="2400" dirty="0" smtClean="0"/>
              <a:t>Anonymity </a:t>
            </a:r>
          </a:p>
          <a:p>
            <a:pPr lvl="1"/>
            <a:r>
              <a:rPr lang="en-US" sz="2400" dirty="0" smtClean="0"/>
              <a:t>Latency</a:t>
            </a:r>
          </a:p>
          <a:p>
            <a:r>
              <a:rPr lang="en-US" sz="2800" dirty="0" smtClean="0"/>
              <a:t>Single parameter α configured by user:</a:t>
            </a:r>
          </a:p>
          <a:p>
            <a:pPr lvl="1"/>
            <a:r>
              <a:rPr lang="en-US" sz="2400" dirty="0" smtClean="0"/>
              <a:t>Modified weight w </a:t>
            </a:r>
            <a:r>
              <a:rPr lang="en-US" sz="2400" dirty="0" smtClean="0"/>
              <a:t>to w</a:t>
            </a:r>
            <a:r>
              <a:rPr lang="en-US" sz="2400" baseline="30000" dirty="0" smtClean="0"/>
              <a:t>(1-α)</a:t>
            </a:r>
            <a:r>
              <a:rPr lang="en-US" sz="2400" dirty="0" smtClean="0"/>
              <a:t> </a:t>
            </a:r>
            <a:r>
              <a:rPr lang="en-US" sz="2400" dirty="0"/>
              <a:t>where </a:t>
            </a:r>
            <a:r>
              <a:rPr lang="en-US" sz="2400" dirty="0" smtClean="0"/>
              <a:t>0 ≤α≤ 1</a:t>
            </a:r>
          </a:p>
          <a:p>
            <a:endParaRPr lang="en-US" dirty="0"/>
          </a:p>
        </p:txBody>
      </p:sp>
      <p:sp>
        <p:nvSpPr>
          <p:cNvPr id="5" name="Rectangle 4"/>
          <p:cNvSpPr/>
          <p:nvPr/>
        </p:nvSpPr>
        <p:spPr>
          <a:xfrm>
            <a:off x="1361163" y="4911728"/>
            <a:ext cx="6637424" cy="603441"/>
          </a:xfrm>
          <a:prstGeom prst="rect">
            <a:avLst/>
          </a:prstGeom>
          <a:gradFill flip="none" rotWithShape="1">
            <a:gsLst>
              <a:gs pos="0">
                <a:schemeClr val="accent4"/>
              </a:gs>
              <a:gs pos="100000">
                <a:srgbClr val="FF0000"/>
              </a:gs>
              <a:gs pos="50000">
                <a:schemeClr val="accent1">
                  <a:shade val="8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61163" y="4974881"/>
            <a:ext cx="355235" cy="461665"/>
          </a:xfrm>
          <a:prstGeom prst="rect">
            <a:avLst/>
          </a:prstGeom>
          <a:noFill/>
        </p:spPr>
        <p:txBody>
          <a:bodyPr wrap="none" rtlCol="0">
            <a:spAutoFit/>
          </a:bodyPr>
          <a:lstStyle/>
          <a:p>
            <a:r>
              <a:rPr lang="en-US" sz="2400" dirty="0" smtClean="0"/>
              <a:t>0</a:t>
            </a:r>
            <a:endParaRPr lang="en-US" sz="2400" dirty="0"/>
          </a:p>
        </p:txBody>
      </p:sp>
      <p:sp>
        <p:nvSpPr>
          <p:cNvPr id="7" name="TextBox 6"/>
          <p:cNvSpPr txBox="1"/>
          <p:nvPr/>
        </p:nvSpPr>
        <p:spPr>
          <a:xfrm>
            <a:off x="7622302" y="4974878"/>
            <a:ext cx="355235" cy="461665"/>
          </a:xfrm>
          <a:prstGeom prst="rect">
            <a:avLst/>
          </a:prstGeom>
          <a:noFill/>
        </p:spPr>
        <p:txBody>
          <a:bodyPr wrap="none" rtlCol="0">
            <a:spAutoFit/>
          </a:bodyPr>
          <a:lstStyle/>
          <a:p>
            <a:r>
              <a:rPr lang="en-US" sz="2400" dirty="0" smtClean="0"/>
              <a:t>1</a:t>
            </a:r>
            <a:endParaRPr lang="en-US" sz="2400" dirty="0"/>
          </a:p>
        </p:txBody>
      </p:sp>
      <p:sp>
        <p:nvSpPr>
          <p:cNvPr id="8" name="TextBox 7"/>
          <p:cNvSpPr txBox="1"/>
          <p:nvPr/>
        </p:nvSpPr>
        <p:spPr>
          <a:xfrm>
            <a:off x="4465110" y="4981895"/>
            <a:ext cx="492443" cy="461665"/>
          </a:xfrm>
          <a:prstGeom prst="rect">
            <a:avLst/>
          </a:prstGeom>
          <a:noFill/>
        </p:spPr>
        <p:txBody>
          <a:bodyPr wrap="none" rtlCol="0">
            <a:spAutoFit/>
          </a:bodyPr>
          <a:lstStyle/>
          <a:p>
            <a:r>
              <a:rPr lang="en-US" sz="2400" dirty="0"/>
              <a:t>α</a:t>
            </a:r>
          </a:p>
        </p:txBody>
      </p:sp>
      <p:sp>
        <p:nvSpPr>
          <p:cNvPr id="9" name="TextBox 8"/>
          <p:cNvSpPr txBox="1"/>
          <p:nvPr/>
        </p:nvSpPr>
        <p:spPr>
          <a:xfrm>
            <a:off x="589368" y="5746001"/>
            <a:ext cx="2421156" cy="461665"/>
          </a:xfrm>
          <a:prstGeom prst="rect">
            <a:avLst/>
          </a:prstGeom>
          <a:noFill/>
        </p:spPr>
        <p:txBody>
          <a:bodyPr wrap="none" rtlCol="0">
            <a:spAutoFit/>
          </a:bodyPr>
          <a:lstStyle/>
          <a:p>
            <a:r>
              <a:rPr lang="en-US" sz="2400" dirty="0" smtClean="0"/>
              <a:t>Lowest latency</a:t>
            </a:r>
            <a:endParaRPr lang="en-US" sz="2400" dirty="0"/>
          </a:p>
        </p:txBody>
      </p:sp>
      <p:sp>
        <p:nvSpPr>
          <p:cNvPr id="10" name="TextBox 9"/>
          <p:cNvSpPr txBox="1"/>
          <p:nvPr/>
        </p:nvSpPr>
        <p:spPr>
          <a:xfrm>
            <a:off x="5792787" y="5746001"/>
            <a:ext cx="2932113" cy="461665"/>
          </a:xfrm>
          <a:prstGeom prst="rect">
            <a:avLst/>
          </a:prstGeom>
          <a:noFill/>
        </p:spPr>
        <p:txBody>
          <a:bodyPr wrap="none" rtlCol="0">
            <a:spAutoFit/>
          </a:bodyPr>
          <a:lstStyle/>
          <a:p>
            <a:r>
              <a:rPr lang="en-US" sz="2400" dirty="0" smtClean="0"/>
              <a:t>Highest anonymity</a:t>
            </a:r>
            <a:endParaRPr lang="en-US" sz="2400" dirty="0"/>
          </a:p>
        </p:txBody>
      </p:sp>
      <p:sp>
        <p:nvSpPr>
          <p:cNvPr id="12" name="Slide Number Placeholder 11"/>
          <p:cNvSpPr>
            <a:spLocks noGrp="1"/>
          </p:cNvSpPr>
          <p:nvPr>
            <p:ph type="sldNum" sz="quarter" idx="12"/>
          </p:nvPr>
        </p:nvSpPr>
        <p:spPr/>
        <p:txBody>
          <a:bodyPr/>
          <a:lstStyle/>
          <a:p>
            <a:fld id="{D7E63A33-8271-4DD0-9C48-789913D7C115}" type="slidenum">
              <a:rPr lang="en-US" smtClean="0"/>
              <a:pPr/>
              <a:t>17</a:t>
            </a:fld>
            <a:endParaRPr lang="en-US" dirty="0"/>
          </a:p>
        </p:txBody>
      </p:sp>
      <p:sp>
        <p:nvSpPr>
          <p:cNvPr id="11" name="TextBox 10"/>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Tree>
    <p:extLst>
      <p:ext uri="{BB962C8B-B14F-4D97-AF65-F5344CB8AC3E}">
        <p14:creationId xmlns:p14="http://schemas.microsoft.com/office/powerpoint/2010/main" val="16216440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227"/>
            <a:ext cx="9144000" cy="622261"/>
          </a:xfrm>
        </p:spPr>
        <p:txBody>
          <a:bodyPr>
            <a:normAutofit fontScale="90000"/>
          </a:bodyPr>
          <a:lstStyle/>
          <a:p>
            <a:r>
              <a:rPr lang="en-US" dirty="0"/>
              <a:t>Tunable path selection in </a:t>
            </a:r>
            <a:r>
              <a:rPr lang="en-US" dirty="0" err="1"/>
              <a:t>LASTor</a:t>
            </a:r>
            <a:endParaRPr lang="en-US" dirty="0"/>
          </a:p>
        </p:txBody>
      </p:sp>
      <p:pic>
        <p:nvPicPr>
          <p:cNvPr id="5" name="Picture 4" descr="wsp_different_alpha_gini.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59086" y="155293"/>
            <a:ext cx="3994368" cy="5652535"/>
          </a:xfrm>
          <a:prstGeom prst="rect">
            <a:avLst/>
          </a:prstGeom>
        </p:spPr>
      </p:pic>
      <p:pic>
        <p:nvPicPr>
          <p:cNvPr id="6" name="Picture 5" descr="wsp_different_alph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8537" y="181021"/>
            <a:ext cx="3973062" cy="5622385"/>
          </a:xfrm>
          <a:prstGeom prst="rect">
            <a:avLst/>
          </a:prstGeom>
        </p:spPr>
      </p:pic>
      <p:sp>
        <p:nvSpPr>
          <p:cNvPr id="11" name="Content Placeholder 2"/>
          <p:cNvSpPr txBox="1">
            <a:spLocks/>
          </p:cNvSpPr>
          <p:nvPr/>
        </p:nvSpPr>
        <p:spPr>
          <a:xfrm>
            <a:off x="472158" y="4805644"/>
            <a:ext cx="8441655" cy="160855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800" dirty="0" err="1" smtClean="0">
                <a:solidFill>
                  <a:schemeClr val="tx1"/>
                </a:solidFill>
              </a:rPr>
              <a:t>Gini</a:t>
            </a:r>
            <a:r>
              <a:rPr lang="en-US" sz="2800" dirty="0" smtClean="0">
                <a:solidFill>
                  <a:schemeClr val="tx1"/>
                </a:solidFill>
              </a:rPr>
              <a:t> Coefficient</a:t>
            </a:r>
          </a:p>
          <a:p>
            <a:pPr lvl="1"/>
            <a:r>
              <a:rPr lang="en-US" sz="2400" dirty="0" smtClean="0">
                <a:solidFill>
                  <a:schemeClr val="tx1"/>
                </a:solidFill>
              </a:rPr>
              <a:t>measure </a:t>
            </a:r>
            <a:r>
              <a:rPr lang="en-US" sz="2400" dirty="0">
                <a:solidFill>
                  <a:schemeClr val="tx1"/>
                </a:solidFill>
              </a:rPr>
              <a:t>of </a:t>
            </a:r>
            <a:r>
              <a:rPr lang="en-US" sz="2400" dirty="0" smtClean="0">
                <a:solidFill>
                  <a:schemeClr val="tx1"/>
                </a:solidFill>
              </a:rPr>
              <a:t>inequality in a distribution</a:t>
            </a:r>
          </a:p>
          <a:p>
            <a:pPr lvl="1"/>
            <a:r>
              <a:rPr lang="en-US" sz="2400" dirty="0" smtClean="0">
                <a:solidFill>
                  <a:schemeClr val="tx1"/>
                </a:solidFill>
              </a:rPr>
              <a:t>0: perfect equality</a:t>
            </a:r>
          </a:p>
          <a:p>
            <a:pPr lvl="1"/>
            <a:r>
              <a:rPr lang="en-US" sz="2400" dirty="0" smtClean="0">
                <a:solidFill>
                  <a:schemeClr val="tx1"/>
                </a:solidFill>
              </a:rPr>
              <a:t>1: </a:t>
            </a:r>
            <a:r>
              <a:rPr lang="en-US" sz="2400" dirty="0">
                <a:solidFill>
                  <a:schemeClr val="tx1"/>
                </a:solidFill>
              </a:rPr>
              <a:t>maximal </a:t>
            </a:r>
            <a:r>
              <a:rPr lang="en-US" sz="2400" dirty="0" smtClean="0">
                <a:solidFill>
                  <a:schemeClr val="tx1"/>
                </a:solidFill>
              </a:rPr>
              <a:t>inequality</a:t>
            </a:r>
            <a:endParaRPr lang="en-US" sz="2400" dirty="0">
              <a:solidFill>
                <a:schemeClr val="tx1"/>
              </a:solidFill>
            </a:endParaRPr>
          </a:p>
        </p:txBody>
      </p:sp>
      <p:sp>
        <p:nvSpPr>
          <p:cNvPr id="7" name="Slide Number Placeholder 6"/>
          <p:cNvSpPr>
            <a:spLocks noGrp="1"/>
          </p:cNvSpPr>
          <p:nvPr>
            <p:ph type="sldNum" sz="quarter" idx="12"/>
          </p:nvPr>
        </p:nvSpPr>
        <p:spPr>
          <a:xfrm>
            <a:off x="6575363" y="6478057"/>
            <a:ext cx="2133600" cy="365125"/>
          </a:xfrm>
        </p:spPr>
        <p:txBody>
          <a:bodyPr/>
          <a:lstStyle/>
          <a:p>
            <a:fld id="{D7E63A33-8271-4DD0-9C48-789913D7C115}" type="slidenum">
              <a:rPr lang="en-US" smtClean="0"/>
              <a:pPr/>
              <a:t>18</a:t>
            </a:fld>
            <a:endParaRPr lang="en-US" dirty="0"/>
          </a:p>
        </p:txBody>
      </p:sp>
      <p:sp>
        <p:nvSpPr>
          <p:cNvPr id="4" name="Left Arrow 3"/>
          <p:cNvSpPr/>
          <p:nvPr/>
        </p:nvSpPr>
        <p:spPr>
          <a:xfrm>
            <a:off x="962796" y="1546285"/>
            <a:ext cx="3367206" cy="87631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Lower α, lower latency</a:t>
            </a:r>
            <a:endParaRPr lang="en-US" dirty="0">
              <a:solidFill>
                <a:schemeClr val="tx1"/>
              </a:solidFill>
            </a:endParaRPr>
          </a:p>
        </p:txBody>
      </p:sp>
      <p:sp>
        <p:nvSpPr>
          <p:cNvPr id="9" name="Left Arrow 8"/>
          <p:cNvSpPr/>
          <p:nvPr/>
        </p:nvSpPr>
        <p:spPr>
          <a:xfrm>
            <a:off x="5121255" y="1546285"/>
            <a:ext cx="3587708" cy="8353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Higher </a:t>
            </a:r>
            <a:r>
              <a:rPr lang="en-US" dirty="0" smtClean="0">
                <a:solidFill>
                  <a:srgbClr val="000000"/>
                </a:solidFill>
              </a:rPr>
              <a:t>α, higher anonymity</a:t>
            </a:r>
          </a:p>
        </p:txBody>
      </p:sp>
      <p:sp>
        <p:nvSpPr>
          <p:cNvPr id="10" name="TextBox 9"/>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Tree>
    <p:extLst>
      <p:ext uri="{BB962C8B-B14F-4D97-AF65-F5344CB8AC3E}">
        <p14:creationId xmlns:p14="http://schemas.microsoft.com/office/powerpoint/2010/main" val="1943343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9234" y="414657"/>
            <a:ext cx="6945531" cy="584776"/>
          </a:xfrm>
          <a:prstGeom prst="rect">
            <a:avLst/>
          </a:prstGeom>
          <a:noFill/>
        </p:spPr>
        <p:txBody>
          <a:bodyPr wrap="none" rtlCol="0">
            <a:spAutoFit/>
          </a:bodyPr>
          <a:lstStyle/>
          <a:p>
            <a:r>
              <a:rPr lang="en-US" sz="3200" dirty="0" smtClean="0"/>
              <a:t>Main insight: Client modifications suffice</a:t>
            </a:r>
          </a:p>
        </p:txBody>
      </p:sp>
      <p:sp>
        <p:nvSpPr>
          <p:cNvPr id="8" name="TextBox 7"/>
          <p:cNvSpPr txBox="1"/>
          <p:nvPr/>
        </p:nvSpPr>
        <p:spPr>
          <a:xfrm>
            <a:off x="573546" y="3799465"/>
            <a:ext cx="3110117" cy="2092881"/>
          </a:xfrm>
          <a:prstGeom prst="rect">
            <a:avLst/>
          </a:prstGeom>
          <a:noFill/>
        </p:spPr>
        <p:txBody>
          <a:bodyPr wrap="square" rtlCol="0">
            <a:spAutoFit/>
          </a:bodyPr>
          <a:lstStyle/>
          <a:p>
            <a:pPr marL="0" lvl="2" algn="ctr"/>
            <a:r>
              <a:rPr lang="en-US" sz="2600" dirty="0"/>
              <a:t>Solution</a:t>
            </a:r>
            <a:r>
              <a:rPr lang="en-US" sz="2600" dirty="0" smtClean="0"/>
              <a:t>:</a:t>
            </a:r>
          </a:p>
          <a:p>
            <a:pPr marL="0" lvl="2" algn="ctr"/>
            <a:r>
              <a:rPr lang="en-US" sz="2600" dirty="0" smtClean="0"/>
              <a:t>Modified path selection to </a:t>
            </a:r>
            <a:r>
              <a:rPr lang="en-US" sz="2600" dirty="0" smtClean="0">
                <a:solidFill>
                  <a:srgbClr val="FF0000"/>
                </a:solidFill>
              </a:rPr>
              <a:t>reduce latency</a:t>
            </a:r>
          </a:p>
          <a:p>
            <a:pPr marL="0" lvl="2" algn="ctr"/>
            <a:endParaRPr lang="en-US" sz="2600" dirty="0"/>
          </a:p>
        </p:txBody>
      </p:sp>
      <p:sp>
        <p:nvSpPr>
          <p:cNvPr id="9" name="TextBox 8"/>
          <p:cNvSpPr txBox="1"/>
          <p:nvPr/>
        </p:nvSpPr>
        <p:spPr>
          <a:xfrm>
            <a:off x="4786124" y="3799465"/>
            <a:ext cx="4070096" cy="892552"/>
          </a:xfrm>
          <a:prstGeom prst="rect">
            <a:avLst/>
          </a:prstGeom>
          <a:noFill/>
        </p:spPr>
        <p:txBody>
          <a:bodyPr wrap="square" rtlCol="0">
            <a:spAutoFit/>
          </a:bodyPr>
          <a:lstStyle/>
          <a:p>
            <a:pPr marL="0" lvl="2" algn="ctr"/>
            <a:r>
              <a:rPr lang="en-US" sz="2600" dirty="0"/>
              <a:t>Solution: </a:t>
            </a:r>
            <a:endParaRPr lang="en-US" sz="2600" dirty="0" smtClean="0"/>
          </a:p>
          <a:p>
            <a:pPr marL="0" lvl="2" algn="ctr"/>
            <a:r>
              <a:rPr lang="en-US" sz="2600" dirty="0" smtClean="0">
                <a:solidFill>
                  <a:srgbClr val="FF0000"/>
                </a:solidFill>
              </a:rPr>
              <a:t>AS</a:t>
            </a:r>
            <a:r>
              <a:rPr lang="en-US" sz="2600" dirty="0">
                <a:solidFill>
                  <a:srgbClr val="FF0000"/>
                </a:solidFill>
              </a:rPr>
              <a:t>-</a:t>
            </a:r>
            <a:r>
              <a:rPr lang="en-US" sz="2600" dirty="0" smtClean="0">
                <a:solidFill>
                  <a:srgbClr val="FF0000"/>
                </a:solidFill>
              </a:rPr>
              <a:t>aware </a:t>
            </a:r>
            <a:r>
              <a:rPr lang="en-US" sz="2600" dirty="0"/>
              <a:t>path </a:t>
            </a:r>
            <a:r>
              <a:rPr lang="en-US" sz="2600" dirty="0" smtClean="0"/>
              <a:t>selection</a:t>
            </a:r>
            <a:endParaRPr lang="en-US" sz="2600" dirty="0"/>
          </a:p>
        </p:txBody>
      </p:sp>
      <p:grpSp>
        <p:nvGrpSpPr>
          <p:cNvPr id="24" name="Group 23"/>
          <p:cNvGrpSpPr/>
          <p:nvPr/>
        </p:nvGrpSpPr>
        <p:grpSpPr>
          <a:xfrm>
            <a:off x="338018" y="999433"/>
            <a:ext cx="4233982" cy="2395292"/>
            <a:chOff x="338018" y="684729"/>
            <a:chExt cx="4233982" cy="2395292"/>
          </a:xfrm>
        </p:grpSpPr>
        <p:sp>
          <p:nvSpPr>
            <p:cNvPr id="6" name="TextBox 5"/>
            <p:cNvSpPr txBox="1"/>
            <p:nvPr/>
          </p:nvSpPr>
          <p:spPr>
            <a:xfrm>
              <a:off x="338018" y="2187469"/>
              <a:ext cx="3975676" cy="892552"/>
            </a:xfrm>
            <a:prstGeom prst="rect">
              <a:avLst/>
            </a:prstGeom>
            <a:noFill/>
          </p:spPr>
          <p:txBody>
            <a:bodyPr wrap="square" rtlCol="0">
              <a:spAutoFit/>
            </a:bodyPr>
            <a:lstStyle/>
            <a:p>
              <a:pPr algn="ctr"/>
              <a:r>
                <a:rPr lang="en-US" sz="2600" dirty="0">
                  <a:solidFill>
                    <a:srgbClr val="0000FF"/>
                  </a:solidFill>
                </a:rPr>
                <a:t>Improve poor latency for interactive communications</a:t>
              </a:r>
            </a:p>
          </p:txBody>
        </p:sp>
        <p:cxnSp>
          <p:nvCxnSpPr>
            <p:cNvPr id="11" name="Straight Arrow Connector 10"/>
            <p:cNvCxnSpPr>
              <a:stCxn id="4" idx="2"/>
              <a:endCxn id="6" idx="0"/>
            </p:cNvCxnSpPr>
            <p:nvPr/>
          </p:nvCxnSpPr>
          <p:spPr>
            <a:xfrm flipH="1">
              <a:off x="2325856" y="684729"/>
              <a:ext cx="2246144" cy="15027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572000" y="999433"/>
            <a:ext cx="4001783" cy="2343890"/>
            <a:chOff x="4572000" y="684729"/>
            <a:chExt cx="4001783" cy="2343890"/>
          </a:xfrm>
        </p:grpSpPr>
        <p:sp>
          <p:nvSpPr>
            <p:cNvPr id="7" name="TextBox 6"/>
            <p:cNvSpPr txBox="1"/>
            <p:nvPr/>
          </p:nvSpPr>
          <p:spPr>
            <a:xfrm>
              <a:off x="5449350" y="2136067"/>
              <a:ext cx="3124433" cy="892552"/>
            </a:xfrm>
            <a:prstGeom prst="rect">
              <a:avLst/>
            </a:prstGeom>
            <a:noFill/>
          </p:spPr>
          <p:txBody>
            <a:bodyPr wrap="square" rtlCol="0">
              <a:spAutoFit/>
            </a:bodyPr>
            <a:lstStyle/>
            <a:p>
              <a:pPr algn="ctr"/>
              <a:r>
                <a:rPr lang="en-US" sz="2600" dirty="0" smtClean="0">
                  <a:solidFill>
                    <a:srgbClr val="0000FF"/>
                  </a:solidFill>
                </a:rPr>
                <a:t>Mitigate </a:t>
              </a:r>
              <a:r>
                <a:rPr lang="en-US" sz="2600" dirty="0" smtClean="0">
                  <a:solidFill>
                    <a:srgbClr val="0000FF"/>
                  </a:solidFill>
                </a:rPr>
                <a:t>profiling </a:t>
              </a:r>
              <a:r>
                <a:rPr lang="en-US" sz="2600" dirty="0">
                  <a:solidFill>
                    <a:srgbClr val="0000FF"/>
                  </a:solidFill>
                </a:rPr>
                <a:t>attack</a:t>
              </a:r>
            </a:p>
          </p:txBody>
        </p:sp>
        <p:cxnSp>
          <p:nvCxnSpPr>
            <p:cNvPr id="13" name="Straight Arrow Connector 12"/>
            <p:cNvCxnSpPr>
              <a:stCxn id="4" idx="2"/>
              <a:endCxn id="7" idx="0"/>
            </p:cNvCxnSpPr>
            <p:nvPr/>
          </p:nvCxnSpPr>
          <p:spPr>
            <a:xfrm>
              <a:off x="4572000" y="684729"/>
              <a:ext cx="2439567" cy="1451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4572000" y="2481826"/>
            <a:ext cx="4283733" cy="3158881"/>
          </a:xfrm>
          <a:prstGeom prst="rect">
            <a:avLst/>
          </a:prstGeom>
          <a:noFill/>
          <a:ln w="50800">
            <a:solidFill>
              <a:srgbClr val="0AA7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3"/>
          <a:stretch>
            <a:fillRect/>
          </a:stretch>
        </p:blipFill>
        <p:spPr>
          <a:xfrm>
            <a:off x="1839129" y="1950798"/>
            <a:ext cx="698393" cy="675864"/>
          </a:xfrm>
          <a:prstGeom prst="rect">
            <a:avLst/>
          </a:prstGeom>
        </p:spPr>
      </p:pic>
    </p:spTree>
    <p:extLst>
      <p:ext uri="{BB962C8B-B14F-4D97-AF65-F5344CB8AC3E}">
        <p14:creationId xmlns:p14="http://schemas.microsoft.com/office/powerpoint/2010/main" val="1209628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kho001\Downloads\GeoExampl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990600"/>
            <a:ext cx="8983663" cy="48768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0" y="144336"/>
            <a:ext cx="8913813"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Tor (The onion router)</a:t>
            </a:r>
            <a:endParaRPr lang="en-US" sz="4000" dirty="0"/>
          </a:p>
        </p:txBody>
      </p:sp>
      <p:sp>
        <p:nvSpPr>
          <p:cNvPr id="3" name="TextBox 2"/>
          <p:cNvSpPr txBox="1"/>
          <p:nvPr/>
        </p:nvSpPr>
        <p:spPr>
          <a:xfrm>
            <a:off x="-2567538" y="977593"/>
            <a:ext cx="184666" cy="369332"/>
          </a:xfrm>
          <a:prstGeom prst="rect">
            <a:avLst/>
          </a:prstGeom>
          <a:noFill/>
        </p:spPr>
        <p:txBody>
          <a:bodyPr wrap="none" rtlCol="0">
            <a:spAutoFit/>
          </a:bodyPr>
          <a:lstStyle/>
          <a:p>
            <a:endParaRPr lang="en-US" dirty="0"/>
          </a:p>
        </p:txBody>
      </p:sp>
      <p:cxnSp>
        <p:nvCxnSpPr>
          <p:cNvPr id="13" name="Straight Arrow Connector 12"/>
          <p:cNvCxnSpPr/>
          <p:nvPr/>
        </p:nvCxnSpPr>
        <p:spPr>
          <a:xfrm flipH="1" flipV="1">
            <a:off x="2504403" y="2685833"/>
            <a:ext cx="4244200" cy="2752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1434426" y="1927779"/>
            <a:ext cx="493512" cy="493512"/>
          </a:xfrm>
          <a:prstGeom prst="rect">
            <a:avLst/>
          </a:prstGeom>
        </p:spPr>
      </p:pic>
      <p:grpSp>
        <p:nvGrpSpPr>
          <p:cNvPr id="2" name="Group 1"/>
          <p:cNvGrpSpPr/>
          <p:nvPr/>
        </p:nvGrpSpPr>
        <p:grpSpPr>
          <a:xfrm>
            <a:off x="2135280" y="1346925"/>
            <a:ext cx="5887465" cy="3656250"/>
            <a:chOff x="2135280" y="1346925"/>
            <a:chExt cx="5887465" cy="3656250"/>
          </a:xfrm>
        </p:grpSpPr>
        <p:pic>
          <p:nvPicPr>
            <p:cNvPr id="33" name="Picture 32"/>
            <p:cNvPicPr>
              <a:picLocks noChangeAspect="1"/>
            </p:cNvPicPr>
            <p:nvPr/>
          </p:nvPicPr>
          <p:blipFill>
            <a:blip r:embed="rId5"/>
            <a:stretch>
              <a:fillRect/>
            </a:stretch>
          </p:blipFill>
          <p:spPr>
            <a:xfrm>
              <a:off x="6448499" y="2036319"/>
              <a:ext cx="484705" cy="403921"/>
            </a:xfrm>
            <a:prstGeom prst="rect">
              <a:avLst/>
            </a:prstGeom>
          </p:spPr>
        </p:pic>
        <p:pic>
          <p:nvPicPr>
            <p:cNvPr id="34" name="Picture 33"/>
            <p:cNvPicPr>
              <a:picLocks noChangeAspect="1"/>
            </p:cNvPicPr>
            <p:nvPr/>
          </p:nvPicPr>
          <p:blipFill>
            <a:blip r:embed="rId5"/>
            <a:stretch>
              <a:fillRect/>
            </a:stretch>
          </p:blipFill>
          <p:spPr>
            <a:xfrm>
              <a:off x="6580622" y="2921635"/>
              <a:ext cx="484705" cy="403921"/>
            </a:xfrm>
            <a:prstGeom prst="rect">
              <a:avLst/>
            </a:prstGeom>
          </p:spPr>
        </p:pic>
        <p:pic>
          <p:nvPicPr>
            <p:cNvPr id="35" name="Picture 34"/>
            <p:cNvPicPr>
              <a:picLocks noChangeAspect="1"/>
            </p:cNvPicPr>
            <p:nvPr/>
          </p:nvPicPr>
          <p:blipFill>
            <a:blip r:embed="rId5"/>
            <a:stretch>
              <a:fillRect/>
            </a:stretch>
          </p:blipFill>
          <p:spPr>
            <a:xfrm>
              <a:off x="4789674" y="3720322"/>
              <a:ext cx="484705" cy="403921"/>
            </a:xfrm>
            <a:prstGeom prst="rect">
              <a:avLst/>
            </a:prstGeom>
          </p:spPr>
        </p:pic>
        <p:pic>
          <p:nvPicPr>
            <p:cNvPr id="36" name="Picture 35"/>
            <p:cNvPicPr>
              <a:picLocks noChangeAspect="1"/>
            </p:cNvPicPr>
            <p:nvPr/>
          </p:nvPicPr>
          <p:blipFill>
            <a:blip r:embed="rId5"/>
            <a:stretch>
              <a:fillRect/>
            </a:stretch>
          </p:blipFill>
          <p:spPr>
            <a:xfrm>
              <a:off x="2772800" y="4414683"/>
              <a:ext cx="484705" cy="403921"/>
            </a:xfrm>
            <a:prstGeom prst="rect">
              <a:avLst/>
            </a:prstGeom>
          </p:spPr>
        </p:pic>
        <p:pic>
          <p:nvPicPr>
            <p:cNvPr id="9" name="Picture 8" descr="rou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9572" y="1346925"/>
              <a:ext cx="442971" cy="369142"/>
            </a:xfrm>
            <a:prstGeom prst="rect">
              <a:avLst/>
            </a:prstGeom>
          </p:spPr>
        </p:pic>
        <p:pic>
          <p:nvPicPr>
            <p:cNvPr id="41" name="Picture 40" descr="rou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072" y="3475568"/>
              <a:ext cx="442971" cy="369142"/>
            </a:xfrm>
            <a:prstGeom prst="rect">
              <a:avLst/>
            </a:prstGeom>
          </p:spPr>
        </p:pic>
        <p:pic>
          <p:nvPicPr>
            <p:cNvPr id="44" name="Picture 43" descr="rou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9774" y="4634033"/>
              <a:ext cx="442971" cy="369142"/>
            </a:xfrm>
            <a:prstGeom prst="rect">
              <a:avLst/>
            </a:prstGeom>
          </p:spPr>
        </p:pic>
        <p:pic>
          <p:nvPicPr>
            <p:cNvPr id="43" name="Picture 42" descr="rou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5280" y="2475573"/>
              <a:ext cx="442971" cy="369142"/>
            </a:xfrm>
            <a:prstGeom prst="rect">
              <a:avLst/>
            </a:prstGeom>
          </p:spPr>
        </p:pic>
      </p:grpSp>
      <p:sp>
        <p:nvSpPr>
          <p:cNvPr id="4" name="TextBox 3"/>
          <p:cNvSpPr txBox="1"/>
          <p:nvPr/>
        </p:nvSpPr>
        <p:spPr>
          <a:xfrm>
            <a:off x="1208388" y="2660049"/>
            <a:ext cx="330138" cy="461665"/>
          </a:xfrm>
          <a:prstGeom prst="rect">
            <a:avLst/>
          </a:prstGeom>
          <a:noFill/>
        </p:spPr>
        <p:txBody>
          <a:bodyPr wrap="none" rtlCol="0">
            <a:spAutoFit/>
          </a:bodyPr>
          <a:lstStyle/>
          <a:p>
            <a:r>
              <a:rPr lang="en-US" sz="2400" b="1" dirty="0" smtClean="0"/>
              <a:t>S</a:t>
            </a:r>
            <a:endParaRPr lang="en-US" b="1" dirty="0"/>
          </a:p>
        </p:txBody>
      </p:sp>
      <p:sp>
        <p:nvSpPr>
          <p:cNvPr id="23" name="TextBox 22"/>
          <p:cNvSpPr txBox="1"/>
          <p:nvPr/>
        </p:nvSpPr>
        <p:spPr>
          <a:xfrm>
            <a:off x="1106453" y="1817281"/>
            <a:ext cx="378679" cy="461665"/>
          </a:xfrm>
          <a:prstGeom prst="rect">
            <a:avLst/>
          </a:prstGeom>
          <a:noFill/>
        </p:spPr>
        <p:txBody>
          <a:bodyPr wrap="none" rtlCol="0">
            <a:spAutoFit/>
          </a:bodyPr>
          <a:lstStyle/>
          <a:p>
            <a:r>
              <a:rPr lang="en-US" sz="2400" b="1" dirty="0" smtClean="0"/>
              <a:t>D</a:t>
            </a:r>
            <a:endParaRPr lang="en-US" sz="2400" b="1" dirty="0"/>
          </a:p>
        </p:txBody>
      </p:sp>
      <p:cxnSp>
        <p:nvCxnSpPr>
          <p:cNvPr id="22" name="Straight Arrow Connector 21"/>
          <p:cNvCxnSpPr>
            <a:stCxn id="43" idx="3"/>
          </p:cNvCxnSpPr>
          <p:nvPr/>
        </p:nvCxnSpPr>
        <p:spPr>
          <a:xfrm flipV="1">
            <a:off x="2578251" y="2386720"/>
            <a:ext cx="4063905" cy="2734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818285" y="1951269"/>
            <a:ext cx="5644037" cy="1309281"/>
            <a:chOff x="1818285" y="1951269"/>
            <a:chExt cx="5644037" cy="1309281"/>
          </a:xfrm>
        </p:grpSpPr>
        <p:sp>
          <p:nvSpPr>
            <p:cNvPr id="5" name="TextBox 4"/>
            <p:cNvSpPr txBox="1"/>
            <p:nvPr/>
          </p:nvSpPr>
          <p:spPr>
            <a:xfrm>
              <a:off x="7035327" y="2891218"/>
              <a:ext cx="426995" cy="369332"/>
            </a:xfrm>
            <a:prstGeom prst="rect">
              <a:avLst/>
            </a:prstGeom>
            <a:noFill/>
          </p:spPr>
          <p:txBody>
            <a:bodyPr wrap="none" rtlCol="0">
              <a:spAutoFit/>
            </a:bodyPr>
            <a:lstStyle/>
            <a:p>
              <a:r>
                <a:rPr lang="en-US" dirty="0" smtClean="0"/>
                <a:t>R1</a:t>
              </a:r>
              <a:endParaRPr lang="en-US" dirty="0"/>
            </a:p>
          </p:txBody>
        </p:sp>
        <p:sp>
          <p:nvSpPr>
            <p:cNvPr id="7" name="TextBox 6"/>
            <p:cNvSpPr txBox="1"/>
            <p:nvPr/>
          </p:nvSpPr>
          <p:spPr>
            <a:xfrm>
              <a:off x="1818285" y="2441292"/>
              <a:ext cx="426995" cy="369332"/>
            </a:xfrm>
            <a:prstGeom prst="rect">
              <a:avLst/>
            </a:prstGeom>
            <a:noFill/>
          </p:spPr>
          <p:txBody>
            <a:bodyPr wrap="none" rtlCol="0">
              <a:spAutoFit/>
            </a:bodyPr>
            <a:lstStyle/>
            <a:p>
              <a:r>
                <a:rPr lang="en-US" dirty="0" smtClean="0"/>
                <a:t>R2</a:t>
              </a:r>
              <a:endParaRPr lang="en-US" dirty="0"/>
            </a:p>
          </p:txBody>
        </p:sp>
        <p:sp>
          <p:nvSpPr>
            <p:cNvPr id="8" name="TextBox 7"/>
            <p:cNvSpPr txBox="1"/>
            <p:nvPr/>
          </p:nvSpPr>
          <p:spPr>
            <a:xfrm>
              <a:off x="6933204" y="1951269"/>
              <a:ext cx="426995" cy="369332"/>
            </a:xfrm>
            <a:prstGeom prst="rect">
              <a:avLst/>
            </a:prstGeom>
            <a:noFill/>
          </p:spPr>
          <p:txBody>
            <a:bodyPr wrap="none" rtlCol="0">
              <a:spAutoFit/>
            </a:bodyPr>
            <a:lstStyle/>
            <a:p>
              <a:r>
                <a:rPr lang="en-US" dirty="0" smtClean="0"/>
                <a:t>R3</a:t>
              </a:r>
              <a:endParaRPr lang="en-US" dirty="0"/>
            </a:p>
          </p:txBody>
        </p:sp>
      </p:grpSp>
      <p:sp>
        <p:nvSpPr>
          <p:cNvPr id="14" name="TextBox 13"/>
          <p:cNvSpPr txBox="1"/>
          <p:nvPr/>
        </p:nvSpPr>
        <p:spPr>
          <a:xfrm>
            <a:off x="3445259" y="5346338"/>
            <a:ext cx="2793813" cy="1042124"/>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defPPr>
              <a:defRPr lang="en-US"/>
            </a:defPPr>
            <a:lvl1pPr marL="457200" indent="-457200">
              <a:spcBef>
                <a:spcPct val="0"/>
              </a:spcBef>
              <a:buFont typeface="Arial"/>
              <a:buChar char="•"/>
              <a:defRPr sz="3600">
                <a:solidFill>
                  <a:schemeClr val="dk1"/>
                </a:solidFill>
              </a:defRPr>
            </a:lvl1pPr>
            <a:lvl2pPr marL="914400" lvl="1" indent="-457200">
              <a:buFont typeface="Arial"/>
              <a:buChar char="•"/>
              <a:defRPr sz="600">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800" dirty="0"/>
              <a:t>4</a:t>
            </a:r>
            <a:r>
              <a:rPr lang="en-US" sz="2800" dirty="0" smtClean="0"/>
              <a:t>00,000 </a:t>
            </a:r>
            <a:r>
              <a:rPr lang="en-US" sz="2800" dirty="0"/>
              <a:t>users</a:t>
            </a:r>
          </a:p>
          <a:p>
            <a:r>
              <a:rPr lang="en-US" sz="2800" dirty="0"/>
              <a:t>2700 relays</a:t>
            </a:r>
          </a:p>
        </p:txBody>
      </p:sp>
      <p:sp>
        <p:nvSpPr>
          <p:cNvPr id="20" name="Title 1"/>
          <p:cNvSpPr txBox="1">
            <a:spLocks/>
          </p:cNvSpPr>
          <p:nvPr/>
        </p:nvSpPr>
        <p:spPr>
          <a:xfrm>
            <a:off x="313587" y="4634033"/>
            <a:ext cx="8600226" cy="2059637"/>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l">
              <a:buFont typeface="Arial"/>
              <a:buChar char="•"/>
            </a:pPr>
            <a:r>
              <a:rPr lang="en-US" sz="3200" dirty="0"/>
              <a:t>Anonymity</a:t>
            </a:r>
          </a:p>
          <a:p>
            <a:pPr algn="l"/>
            <a:r>
              <a:rPr lang="en-US" sz="2800" dirty="0"/>
              <a:t>		- Each hop </a:t>
            </a:r>
            <a:r>
              <a:rPr lang="en-US" sz="2800" b="1" dirty="0" smtClean="0"/>
              <a:t>only</a:t>
            </a:r>
            <a:r>
              <a:rPr lang="en-US" sz="2800" dirty="0" smtClean="0"/>
              <a:t> knows </a:t>
            </a:r>
            <a:r>
              <a:rPr lang="en-US" sz="2800" dirty="0"/>
              <a:t>previous and next hop on a path</a:t>
            </a:r>
          </a:p>
          <a:p>
            <a:pPr marL="457200" indent="-457200" algn="l">
              <a:buFont typeface="Arial"/>
              <a:buChar char="•"/>
            </a:pPr>
            <a:r>
              <a:rPr lang="en-US" sz="3200" dirty="0" smtClean="0"/>
              <a:t>Low </a:t>
            </a:r>
            <a:r>
              <a:rPr lang="en-US" sz="3200" dirty="0"/>
              <a:t>latency communication</a:t>
            </a:r>
          </a:p>
          <a:p>
            <a:pPr algn="l"/>
            <a:r>
              <a:rPr lang="en-US" sz="2800" dirty="0"/>
              <a:t>		- 90% of Tor traffic is interactive [Mccoy08]</a:t>
            </a:r>
          </a:p>
          <a:p>
            <a:pPr marL="914400" lvl="1" indent="-457200">
              <a:buFont typeface="Arial"/>
              <a:buChar char="•"/>
            </a:pPr>
            <a:endParaRPr lang="en-US" sz="600" dirty="0" smtClean="0"/>
          </a:p>
          <a:p>
            <a:pPr marL="914400" lvl="1" indent="-457200">
              <a:buFont typeface="Arial"/>
              <a:buChar char="•"/>
            </a:pPr>
            <a:endParaRPr lang="en-US" sz="600" dirty="0" smtClean="0"/>
          </a:p>
        </p:txBody>
      </p:sp>
      <p:cxnSp>
        <p:nvCxnSpPr>
          <p:cNvPr id="31" name="Straight Arrow Connector 30"/>
          <p:cNvCxnSpPr/>
          <p:nvPr/>
        </p:nvCxnSpPr>
        <p:spPr>
          <a:xfrm flipV="1">
            <a:off x="1493114" y="3086168"/>
            <a:ext cx="5142250" cy="618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a:stretch>
            <a:fillRect/>
          </a:stretch>
        </p:blipFill>
        <p:spPr>
          <a:xfrm>
            <a:off x="1320706" y="2748800"/>
            <a:ext cx="481747" cy="481747"/>
          </a:xfrm>
          <a:prstGeom prst="rect">
            <a:avLst/>
          </a:prstGeom>
        </p:spPr>
      </p:pic>
      <p:cxnSp>
        <p:nvCxnSpPr>
          <p:cNvPr id="28" name="Straight Arrow Connector 27"/>
          <p:cNvCxnSpPr/>
          <p:nvPr/>
        </p:nvCxnSpPr>
        <p:spPr>
          <a:xfrm flipH="1" flipV="1">
            <a:off x="1802454" y="2278946"/>
            <a:ext cx="4658104" cy="213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2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2782808" y="3232832"/>
            <a:ext cx="1257563" cy="2517171"/>
          </a:xfrm>
          <a:prstGeom prst="line">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4607335" y="3232832"/>
            <a:ext cx="1418509" cy="2505648"/>
          </a:xfrm>
          <a:prstGeom prst="line">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059822" y="6061533"/>
            <a:ext cx="977850" cy="646331"/>
          </a:xfrm>
          <a:prstGeom prst="rect">
            <a:avLst/>
          </a:prstGeom>
          <a:noFill/>
        </p:spPr>
        <p:txBody>
          <a:bodyPr wrap="square" rtlCol="0">
            <a:spAutoFit/>
          </a:bodyPr>
          <a:lstStyle/>
          <a:p>
            <a:pPr algn="ctr"/>
            <a:r>
              <a:rPr lang="en-US" dirty="0" smtClean="0">
                <a:solidFill>
                  <a:prstClr val="black"/>
                </a:solidFill>
                <a:latin typeface="Calibri"/>
              </a:rPr>
              <a:t>Exit relay</a:t>
            </a:r>
            <a:endParaRPr lang="en-US" dirty="0">
              <a:solidFill>
                <a:prstClr val="black"/>
              </a:solidFill>
              <a:latin typeface="Calibri"/>
            </a:endParaRPr>
          </a:p>
        </p:txBody>
      </p:sp>
      <p:sp>
        <p:nvSpPr>
          <p:cNvPr id="50" name="TextBox 49"/>
          <p:cNvSpPr txBox="1"/>
          <p:nvPr/>
        </p:nvSpPr>
        <p:spPr>
          <a:xfrm>
            <a:off x="3877264" y="2555098"/>
            <a:ext cx="977850" cy="369332"/>
          </a:xfrm>
          <a:prstGeom prst="rect">
            <a:avLst/>
          </a:prstGeom>
          <a:noFill/>
        </p:spPr>
        <p:txBody>
          <a:bodyPr wrap="square" rtlCol="0">
            <a:spAutoFit/>
          </a:bodyPr>
          <a:lstStyle/>
          <a:p>
            <a:pPr algn="ctr"/>
            <a:r>
              <a:rPr lang="en-US" dirty="0" smtClean="0">
                <a:solidFill>
                  <a:prstClr val="black"/>
                </a:solidFill>
                <a:latin typeface="Calibri"/>
              </a:rPr>
              <a:t>Relay 2</a:t>
            </a:r>
            <a:endParaRPr lang="en-US" dirty="0">
              <a:solidFill>
                <a:prstClr val="black"/>
              </a:solidFill>
              <a:latin typeface="Calibri"/>
            </a:endParaRPr>
          </a:p>
        </p:txBody>
      </p:sp>
      <p:sp>
        <p:nvSpPr>
          <p:cNvPr id="52" name="TextBox 51"/>
          <p:cNvSpPr txBox="1"/>
          <p:nvPr/>
        </p:nvSpPr>
        <p:spPr>
          <a:xfrm>
            <a:off x="1804958" y="6061533"/>
            <a:ext cx="977850" cy="646331"/>
          </a:xfrm>
          <a:prstGeom prst="rect">
            <a:avLst/>
          </a:prstGeom>
          <a:noFill/>
        </p:spPr>
        <p:txBody>
          <a:bodyPr wrap="square" rtlCol="0">
            <a:spAutoFit/>
          </a:bodyPr>
          <a:lstStyle/>
          <a:p>
            <a:pPr algn="ctr"/>
            <a:r>
              <a:rPr lang="en-US" dirty="0" smtClean="0">
                <a:solidFill>
                  <a:prstClr val="black"/>
                </a:solidFill>
                <a:latin typeface="Calibri"/>
              </a:rPr>
              <a:t>Entry relay</a:t>
            </a:r>
            <a:endParaRPr lang="en-US" dirty="0">
              <a:solidFill>
                <a:prstClr val="black"/>
              </a:solidFill>
              <a:latin typeface="Calibri"/>
            </a:endParaRPr>
          </a:p>
        </p:txBody>
      </p:sp>
      <p:sp>
        <p:nvSpPr>
          <p:cNvPr id="57" name="Cloud 56"/>
          <p:cNvSpPr/>
          <p:nvPr/>
        </p:nvSpPr>
        <p:spPr>
          <a:xfrm>
            <a:off x="7225795" y="3397934"/>
            <a:ext cx="884718" cy="799505"/>
          </a:xfrm>
          <a:prstGeom prst="cloud">
            <a:avLst/>
          </a:prstGeom>
          <a:solidFill>
            <a:srgbClr val="000090"/>
          </a:solidFill>
          <a:ln>
            <a:noFill/>
          </a:ln>
        </p:spPr>
        <p:style>
          <a:lnRef idx="1">
            <a:schemeClr val="accent3"/>
          </a:lnRef>
          <a:fillRef idx="2">
            <a:schemeClr val="accent3"/>
          </a:fillRef>
          <a:effectRef idx="1">
            <a:schemeClr val="accent3"/>
          </a:effectRef>
          <a:fontRef idx="minor">
            <a:schemeClr val="dk1"/>
          </a:fontRef>
        </p:style>
        <p:txBody>
          <a:bodyPr/>
          <a:lstStyle/>
          <a:p>
            <a:endParaRPr lang="en-US">
              <a:solidFill>
                <a:prstClr val="black"/>
              </a:solidFill>
              <a:latin typeface="Calibri"/>
            </a:endParaRPr>
          </a:p>
        </p:txBody>
      </p:sp>
      <p:sp>
        <p:nvSpPr>
          <p:cNvPr id="60" name="Cloud 59"/>
          <p:cNvSpPr/>
          <p:nvPr/>
        </p:nvSpPr>
        <p:spPr>
          <a:xfrm>
            <a:off x="6309790" y="4982896"/>
            <a:ext cx="800880" cy="703239"/>
          </a:xfrm>
          <a:prstGeom prst="cloud">
            <a:avLst/>
          </a:prstGeom>
          <a:ln/>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61" name="Cloud 60"/>
          <p:cNvSpPr/>
          <p:nvPr/>
        </p:nvSpPr>
        <p:spPr>
          <a:xfrm>
            <a:off x="6710230" y="4197439"/>
            <a:ext cx="1078657" cy="844204"/>
          </a:xfrm>
          <a:prstGeom prst="cloud">
            <a:avLst/>
          </a:prstGeom>
          <a:solidFill>
            <a:srgbClr val="0AA7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latin typeface="Calibri"/>
            </a:endParaRPr>
          </a:p>
        </p:txBody>
      </p:sp>
      <p:sp>
        <p:nvSpPr>
          <p:cNvPr id="64" name="Cloud 63"/>
          <p:cNvSpPr/>
          <p:nvPr/>
        </p:nvSpPr>
        <p:spPr>
          <a:xfrm>
            <a:off x="1598907" y="4998996"/>
            <a:ext cx="872130" cy="722768"/>
          </a:xfrm>
          <a:prstGeom prst="cloud">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a:lstStyle/>
          <a:p>
            <a:endParaRPr lang="en-US">
              <a:solidFill>
                <a:prstClr val="black"/>
              </a:solidFill>
              <a:latin typeface="Calibri"/>
            </a:endParaRPr>
          </a:p>
        </p:txBody>
      </p:sp>
      <p:sp>
        <p:nvSpPr>
          <p:cNvPr id="65" name="Cloud 64"/>
          <p:cNvSpPr/>
          <p:nvPr/>
        </p:nvSpPr>
        <p:spPr>
          <a:xfrm>
            <a:off x="1071832" y="4316068"/>
            <a:ext cx="1054149" cy="779699"/>
          </a:xfrm>
          <a:prstGeom prst="cloud">
            <a:avLst/>
          </a:prstGeom>
          <a:solidFill>
            <a:srgbClr val="0AA700"/>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900" dirty="0">
              <a:solidFill>
                <a:prstClr val="black"/>
              </a:solidFill>
              <a:latin typeface="Calibri"/>
            </a:endParaRPr>
          </a:p>
        </p:txBody>
      </p:sp>
      <p:sp>
        <p:nvSpPr>
          <p:cNvPr id="66" name="Cloud 65"/>
          <p:cNvSpPr/>
          <p:nvPr/>
        </p:nvSpPr>
        <p:spPr>
          <a:xfrm>
            <a:off x="746586" y="3453604"/>
            <a:ext cx="939478" cy="908836"/>
          </a:xfrm>
          <a:prstGeom prst="cloud">
            <a:avLst/>
          </a:prstGeom>
          <a:ln/>
        </p:spPr>
        <p:style>
          <a:lnRef idx="1">
            <a:schemeClr val="accent5"/>
          </a:lnRef>
          <a:fillRef idx="2">
            <a:schemeClr val="accent5"/>
          </a:fillRef>
          <a:effectRef idx="1">
            <a:schemeClr val="accent5"/>
          </a:effectRef>
          <a:fontRef idx="minor">
            <a:schemeClr val="dk1"/>
          </a:fontRef>
        </p:style>
        <p:txBody>
          <a:bodyPr/>
          <a:lstStyle/>
          <a:p>
            <a:endParaRPr lang="en-US">
              <a:solidFill>
                <a:prstClr val="black"/>
              </a:solidFill>
              <a:latin typeface="Calibri"/>
            </a:endParaRPr>
          </a:p>
        </p:txBody>
      </p:sp>
      <p:cxnSp>
        <p:nvCxnSpPr>
          <p:cNvPr id="74" name="Straight Connector 73"/>
          <p:cNvCxnSpPr/>
          <p:nvPr/>
        </p:nvCxnSpPr>
        <p:spPr>
          <a:xfrm flipH="1" flipV="1">
            <a:off x="980824" y="3232832"/>
            <a:ext cx="1235021" cy="2517171"/>
          </a:xfrm>
          <a:prstGeom prst="line">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6592808" y="3253519"/>
            <a:ext cx="1482540" cy="2484961"/>
          </a:xfrm>
          <a:prstGeom prst="straightConnector1">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05863" y="152400"/>
            <a:ext cx="5932275" cy="769441"/>
          </a:xfrm>
          <a:prstGeom prst="rect">
            <a:avLst/>
          </a:prstGeom>
          <a:noFill/>
        </p:spPr>
        <p:txBody>
          <a:bodyPr wrap="square" rtlCol="0">
            <a:spAutoFit/>
          </a:bodyPr>
          <a:lstStyle/>
          <a:p>
            <a:r>
              <a:rPr lang="en-US" sz="4400" dirty="0">
                <a:latin typeface="+mj-lt"/>
                <a:ea typeface="+mj-ea"/>
                <a:cs typeface="+mj-cs"/>
              </a:rPr>
              <a:t>Profiling attack on a </a:t>
            </a:r>
            <a:r>
              <a:rPr lang="en-US" sz="4400" dirty="0" smtClean="0">
                <a:latin typeface="+mj-lt"/>
                <a:ea typeface="+mj-ea"/>
                <a:cs typeface="+mj-cs"/>
              </a:rPr>
              <a:t>path</a:t>
            </a:r>
            <a:endParaRPr lang="en-US" sz="4400" dirty="0">
              <a:latin typeface="+mj-lt"/>
              <a:ea typeface="+mj-ea"/>
              <a:cs typeface="+mj-cs"/>
            </a:endParaRPr>
          </a:p>
        </p:txBody>
      </p:sp>
      <p:pic>
        <p:nvPicPr>
          <p:cNvPr id="32" name="Picture 31"/>
          <p:cNvPicPr>
            <a:picLocks noChangeAspect="1"/>
          </p:cNvPicPr>
          <p:nvPr/>
        </p:nvPicPr>
        <p:blipFill>
          <a:blip r:embed="rId3"/>
          <a:stretch>
            <a:fillRect/>
          </a:stretch>
        </p:blipFill>
        <p:spPr>
          <a:xfrm>
            <a:off x="7585338" y="2198447"/>
            <a:ext cx="1050349" cy="1050349"/>
          </a:xfrm>
          <a:prstGeom prst="rect">
            <a:avLst/>
          </a:prstGeom>
        </p:spPr>
      </p:pic>
      <p:pic>
        <p:nvPicPr>
          <p:cNvPr id="35" name="Picture 34"/>
          <p:cNvPicPr>
            <a:picLocks noChangeAspect="1"/>
          </p:cNvPicPr>
          <p:nvPr/>
        </p:nvPicPr>
        <p:blipFill>
          <a:blip r:embed="rId4"/>
          <a:stretch>
            <a:fillRect/>
          </a:stretch>
        </p:blipFill>
        <p:spPr>
          <a:xfrm>
            <a:off x="513095" y="2307132"/>
            <a:ext cx="875751" cy="875751"/>
          </a:xfrm>
          <a:prstGeom prst="rect">
            <a:avLst/>
          </a:prstGeom>
        </p:spPr>
      </p:pic>
      <p:pic>
        <p:nvPicPr>
          <p:cNvPr id="37" name="Picture 3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506" y="3232832"/>
            <a:ext cx="733789" cy="611490"/>
          </a:xfrm>
          <a:prstGeom prst="rect">
            <a:avLst/>
          </a:prstGeom>
        </p:spPr>
      </p:pic>
      <p:pic>
        <p:nvPicPr>
          <p:cNvPr id="39" name="Picture 38"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243" y="3872787"/>
            <a:ext cx="733789" cy="611490"/>
          </a:xfrm>
          <a:prstGeom prst="rect">
            <a:avLst/>
          </a:prstGeom>
        </p:spPr>
      </p:pic>
      <p:pic>
        <p:nvPicPr>
          <p:cNvPr id="40" name="Picture 39"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396" y="4527023"/>
            <a:ext cx="733789" cy="611490"/>
          </a:xfrm>
          <a:prstGeom prst="rect">
            <a:avLst/>
          </a:prstGeom>
        </p:spPr>
      </p:pic>
      <p:pic>
        <p:nvPicPr>
          <p:cNvPr id="42" name="Picture 41"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726" y="3704578"/>
            <a:ext cx="733789" cy="611490"/>
          </a:xfrm>
          <a:prstGeom prst="rect">
            <a:avLst/>
          </a:prstGeom>
        </p:spPr>
      </p:pic>
      <p:pic>
        <p:nvPicPr>
          <p:cNvPr id="43" name="Picture 42"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0326" y="3369403"/>
            <a:ext cx="733789" cy="611490"/>
          </a:xfrm>
          <a:prstGeom prst="rect">
            <a:avLst/>
          </a:prstGeom>
        </p:spPr>
      </p:pic>
      <p:pic>
        <p:nvPicPr>
          <p:cNvPr id="44" name="Picture 43"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3476" y="4484277"/>
            <a:ext cx="733789" cy="611490"/>
          </a:xfrm>
          <a:prstGeom prst="rect">
            <a:avLst/>
          </a:prstGeom>
        </p:spPr>
      </p:pic>
      <p:pic>
        <p:nvPicPr>
          <p:cNvPr id="45" name="Picture 44"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9515" y="5380390"/>
            <a:ext cx="733789" cy="611490"/>
          </a:xfrm>
          <a:prstGeom prst="rect">
            <a:avLst/>
          </a:prstGeom>
        </p:spPr>
      </p:pic>
      <p:pic>
        <p:nvPicPr>
          <p:cNvPr id="46" name="Picture 45"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032" y="5589750"/>
            <a:ext cx="733789" cy="611490"/>
          </a:xfrm>
          <a:prstGeom prst="rect">
            <a:avLst/>
          </a:prstGeom>
        </p:spPr>
      </p:pic>
      <p:pic>
        <p:nvPicPr>
          <p:cNvPr id="47" name="Picture 4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537" y="5589750"/>
            <a:ext cx="733789" cy="611490"/>
          </a:xfrm>
          <a:prstGeom prst="rect">
            <a:avLst/>
          </a:prstGeom>
        </p:spPr>
      </p:pic>
      <p:pic>
        <p:nvPicPr>
          <p:cNvPr id="53" name="Picture 52"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54" y="5138513"/>
            <a:ext cx="733789" cy="611490"/>
          </a:xfrm>
          <a:prstGeom prst="rect">
            <a:avLst/>
          </a:prstGeom>
        </p:spPr>
      </p:pic>
      <p:pic>
        <p:nvPicPr>
          <p:cNvPr id="54" name="Picture 53"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7274" y="2823842"/>
            <a:ext cx="733789" cy="611490"/>
          </a:xfrm>
          <a:prstGeom prst="rect">
            <a:avLst/>
          </a:prstGeom>
        </p:spPr>
      </p:pic>
      <p:grpSp>
        <p:nvGrpSpPr>
          <p:cNvPr id="16" name="Group 15"/>
          <p:cNvGrpSpPr/>
          <p:nvPr/>
        </p:nvGrpSpPr>
        <p:grpSpPr>
          <a:xfrm>
            <a:off x="1488411" y="2137731"/>
            <a:ext cx="5812548" cy="4421136"/>
            <a:chOff x="1488411" y="2137731"/>
            <a:chExt cx="5812548" cy="4421136"/>
          </a:xfrm>
        </p:grpSpPr>
        <p:cxnSp>
          <p:nvCxnSpPr>
            <p:cNvPr id="14" name="Straight Connector 13"/>
            <p:cNvCxnSpPr/>
            <p:nvPr/>
          </p:nvCxnSpPr>
          <p:spPr>
            <a:xfrm>
              <a:off x="5949472" y="2137731"/>
              <a:ext cx="0" cy="4412874"/>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826751" y="2145993"/>
              <a:ext cx="0" cy="4412874"/>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88411" y="2454510"/>
              <a:ext cx="996299" cy="646331"/>
            </a:xfrm>
            <a:prstGeom prst="rect">
              <a:avLst/>
            </a:prstGeom>
            <a:noFill/>
          </p:spPr>
          <p:txBody>
            <a:bodyPr wrap="none" rtlCol="0">
              <a:spAutoFit/>
            </a:bodyPr>
            <a:lstStyle/>
            <a:p>
              <a:pPr algn="ctr"/>
              <a:r>
                <a:rPr lang="en-US" dirty="0" smtClean="0"/>
                <a:t>Entry</a:t>
              </a:r>
            </a:p>
            <a:p>
              <a:pPr algn="ctr"/>
              <a:r>
                <a:rPr lang="en-US" dirty="0"/>
                <a:t>s</a:t>
              </a:r>
              <a:r>
                <a:rPr lang="en-US" dirty="0" smtClean="0"/>
                <a:t>egment</a:t>
              </a:r>
              <a:endParaRPr lang="en-US" dirty="0"/>
            </a:p>
          </p:txBody>
        </p:sp>
        <p:sp>
          <p:nvSpPr>
            <p:cNvPr id="58" name="TextBox 57"/>
            <p:cNvSpPr txBox="1"/>
            <p:nvPr/>
          </p:nvSpPr>
          <p:spPr>
            <a:xfrm>
              <a:off x="6304660" y="2307132"/>
              <a:ext cx="996299" cy="646331"/>
            </a:xfrm>
            <a:prstGeom prst="rect">
              <a:avLst/>
            </a:prstGeom>
            <a:noFill/>
          </p:spPr>
          <p:txBody>
            <a:bodyPr wrap="none" rtlCol="0">
              <a:spAutoFit/>
            </a:bodyPr>
            <a:lstStyle/>
            <a:p>
              <a:pPr algn="ctr"/>
              <a:r>
                <a:rPr lang="en-US" dirty="0" smtClean="0"/>
                <a:t>Exit</a:t>
              </a:r>
            </a:p>
            <a:p>
              <a:pPr algn="ctr"/>
              <a:r>
                <a:rPr lang="en-US" dirty="0"/>
                <a:t>s</a:t>
              </a:r>
              <a:r>
                <a:rPr lang="en-US" dirty="0" smtClean="0"/>
                <a:t>egment</a:t>
              </a:r>
              <a:endParaRPr lang="en-US" dirty="0"/>
            </a:p>
          </p:txBody>
        </p:sp>
      </p:grpSp>
      <p:sp>
        <p:nvSpPr>
          <p:cNvPr id="36" name="Title 1"/>
          <p:cNvSpPr txBox="1">
            <a:spLocks/>
          </p:cNvSpPr>
          <p:nvPr/>
        </p:nvSpPr>
        <p:spPr>
          <a:xfrm>
            <a:off x="326468" y="1170449"/>
            <a:ext cx="8309220" cy="6417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rgbClr val="0AA700"/>
                </a:solidFill>
              </a:rPr>
              <a:t>Green </a:t>
            </a:r>
            <a:r>
              <a:rPr lang="en-US" sz="3600" dirty="0">
                <a:solidFill>
                  <a:prstClr val="black"/>
                </a:solidFill>
              </a:rPr>
              <a:t>AS (Autonomous System) can eavesdrop on both end segments of </a:t>
            </a:r>
            <a:r>
              <a:rPr lang="en-US" sz="3600" dirty="0" smtClean="0">
                <a:solidFill>
                  <a:prstClr val="black"/>
                </a:solidFill>
              </a:rPr>
              <a:t>path</a:t>
            </a:r>
            <a:r>
              <a:rPr lang="en-US" sz="3600" dirty="0">
                <a:solidFill>
                  <a:prstClr val="black"/>
                </a:solidFill>
              </a:rPr>
              <a:t>[Murdoch07</a:t>
            </a:r>
            <a:r>
              <a:rPr lang="en-US" sz="3600" dirty="0" smtClean="0">
                <a:solidFill>
                  <a:prstClr val="black"/>
                </a:solidFill>
              </a:rPr>
              <a:t>]</a:t>
            </a:r>
            <a:endParaRPr lang="en-US" sz="3600" dirty="0">
              <a:solidFill>
                <a:prstClr val="black"/>
              </a:solidFill>
            </a:endParaRPr>
          </a:p>
        </p:txBody>
      </p:sp>
      <p:sp>
        <p:nvSpPr>
          <p:cNvPr id="38" name="TextBox 37"/>
          <p:cNvSpPr txBox="1"/>
          <p:nvPr/>
        </p:nvSpPr>
        <p:spPr>
          <a:xfrm>
            <a:off x="245078" y="1149218"/>
            <a:ext cx="8390609" cy="830997"/>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dirty="0" smtClean="0">
                <a:solidFill>
                  <a:srgbClr val="FF0000"/>
                </a:solidFill>
              </a:rPr>
              <a:t>Goal: Detect common </a:t>
            </a:r>
            <a:r>
              <a:rPr lang="en-US" dirty="0" err="1" smtClean="0">
                <a:solidFill>
                  <a:srgbClr val="FF0000"/>
                </a:solidFill>
              </a:rPr>
              <a:t>ASes</a:t>
            </a:r>
            <a:r>
              <a:rPr lang="en-US" dirty="0" smtClean="0">
                <a:solidFill>
                  <a:srgbClr val="FF0000"/>
                </a:solidFill>
              </a:rPr>
              <a:t> </a:t>
            </a:r>
            <a:r>
              <a:rPr lang="en-US" dirty="0" smtClean="0">
                <a:solidFill>
                  <a:srgbClr val="FF0000"/>
                </a:solidFill>
              </a:rPr>
              <a:t>on entry </a:t>
            </a:r>
            <a:r>
              <a:rPr lang="en-US" dirty="0" smtClean="0">
                <a:solidFill>
                  <a:srgbClr val="FF0000"/>
                </a:solidFill>
              </a:rPr>
              <a:t>and exit segments</a:t>
            </a:r>
          </a:p>
          <a:p>
            <a:pPr algn="ctr"/>
            <a:endParaRPr lang="en-US" dirty="0">
              <a:solidFill>
                <a:srgbClr val="FF0000"/>
              </a:solidFill>
            </a:endParaRPr>
          </a:p>
        </p:txBody>
      </p:sp>
      <p:sp>
        <p:nvSpPr>
          <p:cNvPr id="2" name="TextBox 1"/>
          <p:cNvSpPr txBox="1"/>
          <p:nvPr/>
        </p:nvSpPr>
        <p:spPr>
          <a:xfrm>
            <a:off x="8737600" y="2454510"/>
            <a:ext cx="326682" cy="369332"/>
          </a:xfrm>
          <a:prstGeom prst="rect">
            <a:avLst/>
          </a:prstGeom>
          <a:noFill/>
        </p:spPr>
        <p:txBody>
          <a:bodyPr wrap="none" rtlCol="0">
            <a:spAutoFit/>
          </a:bodyPr>
          <a:lstStyle/>
          <a:p>
            <a:r>
              <a:rPr lang="en-US" dirty="0" smtClean="0"/>
              <a:t>D</a:t>
            </a:r>
            <a:endParaRPr lang="en-US" dirty="0"/>
          </a:p>
        </p:txBody>
      </p:sp>
      <p:sp>
        <p:nvSpPr>
          <p:cNvPr id="3" name="TextBox 2"/>
          <p:cNvSpPr txBox="1"/>
          <p:nvPr/>
        </p:nvSpPr>
        <p:spPr>
          <a:xfrm>
            <a:off x="294640" y="2639176"/>
            <a:ext cx="290727" cy="369332"/>
          </a:xfrm>
          <a:prstGeom prst="rect">
            <a:avLst/>
          </a:prstGeom>
          <a:noFill/>
        </p:spPr>
        <p:txBody>
          <a:bodyPr wrap="none" rtlCol="0">
            <a:spAutoFit/>
          </a:bodyPr>
          <a:lstStyle/>
          <a:p>
            <a:r>
              <a:rPr lang="en-US" dirty="0" smtClean="0"/>
              <a:t>S</a:t>
            </a:r>
            <a:endParaRPr lang="en-US" dirty="0"/>
          </a:p>
        </p:txBody>
      </p:sp>
      <p:sp>
        <p:nvSpPr>
          <p:cNvPr id="49" name="TextBox 48"/>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Tree>
    <p:extLst>
      <p:ext uri="{BB962C8B-B14F-4D97-AF65-F5344CB8AC3E}">
        <p14:creationId xmlns:p14="http://schemas.microsoft.com/office/powerpoint/2010/main" val="380919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alse_neg_8_16_iplane_sets.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965" y="1238727"/>
            <a:ext cx="6463051" cy="4524136"/>
          </a:xfrm>
          <a:prstGeom prst="rect">
            <a:avLst/>
          </a:prstGeom>
        </p:spPr>
      </p:pic>
      <p:sp>
        <p:nvSpPr>
          <p:cNvPr id="2" name="Title 1"/>
          <p:cNvSpPr>
            <a:spLocks noGrp="1"/>
          </p:cNvSpPr>
          <p:nvPr>
            <p:ph type="title"/>
          </p:nvPr>
        </p:nvSpPr>
        <p:spPr/>
        <p:txBody>
          <a:bodyPr>
            <a:normAutofit/>
          </a:bodyPr>
          <a:lstStyle/>
          <a:p>
            <a:r>
              <a:rPr lang="en-US" dirty="0" smtClean="0"/>
              <a:t>Simple heuristic does not work</a:t>
            </a:r>
            <a:endParaRPr lang="en-US" dirty="0"/>
          </a:p>
        </p:txBody>
      </p:sp>
      <p:sp>
        <p:nvSpPr>
          <p:cNvPr id="3" name="Content Placeholder 2"/>
          <p:cNvSpPr>
            <a:spLocks noGrp="1"/>
          </p:cNvSpPr>
          <p:nvPr>
            <p:ph idx="1"/>
          </p:nvPr>
        </p:nvSpPr>
        <p:spPr>
          <a:xfrm>
            <a:off x="343802" y="5750572"/>
            <a:ext cx="8716567" cy="1038759"/>
          </a:xfrm>
        </p:spPr>
        <p:txBody>
          <a:bodyPr>
            <a:normAutofit/>
          </a:bodyPr>
          <a:lstStyle/>
          <a:p>
            <a:r>
              <a:rPr lang="en-US" sz="2400" dirty="0" smtClean="0"/>
              <a:t>Default Tor ensures no two Tor relays in same /16</a:t>
            </a:r>
          </a:p>
          <a:p>
            <a:r>
              <a:rPr lang="en-US" sz="2400" dirty="0" smtClean="0"/>
              <a:t>False negative: fraction of paths with common AS not detected</a:t>
            </a:r>
            <a:endParaRPr lang="en-US" sz="2400" dirty="0"/>
          </a:p>
        </p:txBody>
      </p:sp>
      <p:grpSp>
        <p:nvGrpSpPr>
          <p:cNvPr id="5" name="Group 4"/>
          <p:cNvGrpSpPr/>
          <p:nvPr/>
        </p:nvGrpSpPr>
        <p:grpSpPr>
          <a:xfrm>
            <a:off x="5205192" y="3220461"/>
            <a:ext cx="3073505" cy="909739"/>
            <a:chOff x="5732321" y="2308512"/>
            <a:chExt cx="3230730" cy="909739"/>
          </a:xfrm>
        </p:grpSpPr>
        <p:sp>
          <p:nvSpPr>
            <p:cNvPr id="6" name="TextBox 5"/>
            <p:cNvSpPr txBox="1"/>
            <p:nvPr/>
          </p:nvSpPr>
          <p:spPr>
            <a:xfrm>
              <a:off x="6012909" y="2387254"/>
              <a:ext cx="2950142"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smtClean="0"/>
                <a:t>57</a:t>
              </a:r>
              <a:r>
                <a:rPr lang="en-US" dirty="0"/>
                <a:t>% of common AS instances are missed</a:t>
              </a:r>
            </a:p>
          </p:txBody>
        </p:sp>
        <p:cxnSp>
          <p:nvCxnSpPr>
            <p:cNvPr id="7" name="Straight Arrow Connector 6"/>
            <p:cNvCxnSpPr/>
            <p:nvPr/>
          </p:nvCxnSpPr>
          <p:spPr>
            <a:xfrm flipH="1" flipV="1">
              <a:off x="5732321" y="2308512"/>
              <a:ext cx="1" cy="537104"/>
            </a:xfrm>
            <a:prstGeom prst="straightConnector1">
              <a:avLst/>
            </a:prstGeom>
            <a:solidFill>
              <a:schemeClr val="accent1">
                <a:lumMod val="40000"/>
                <a:lumOff val="60000"/>
              </a:schemeClr>
            </a:solidFill>
            <a:ln w="73025">
              <a:solidFill>
                <a:schemeClr val="tx2">
                  <a:lumMod val="60000"/>
                  <a:lumOff val="40000"/>
                </a:schemeClr>
              </a:solidFill>
              <a:tailEnd type="triangle"/>
            </a:ln>
          </p:spPr>
        </p:cxnSp>
      </p:grpSp>
      <p:sp>
        <p:nvSpPr>
          <p:cNvPr id="8" name="TextBox 7"/>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Tree>
    <p:extLst>
      <p:ext uri="{BB962C8B-B14F-4D97-AF65-F5344CB8AC3E}">
        <p14:creationId xmlns:p14="http://schemas.microsoft.com/office/powerpoint/2010/main" val="900127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predicting AS paths</a:t>
            </a:r>
          </a:p>
        </p:txBody>
      </p:sp>
      <p:sp>
        <p:nvSpPr>
          <p:cNvPr id="3" name="Content Placeholder 2"/>
          <p:cNvSpPr>
            <a:spLocks noGrp="1"/>
          </p:cNvSpPr>
          <p:nvPr>
            <p:ph idx="1"/>
          </p:nvPr>
        </p:nvSpPr>
        <p:spPr>
          <a:xfrm>
            <a:off x="457200" y="1363139"/>
            <a:ext cx="8229600" cy="2499559"/>
          </a:xfrm>
        </p:spPr>
        <p:txBody>
          <a:bodyPr>
            <a:normAutofit fontScale="77500" lnSpcReduction="20000"/>
          </a:bodyPr>
          <a:lstStyle/>
          <a:p>
            <a:r>
              <a:rPr lang="en-US" sz="3400" dirty="0" smtClean="0">
                <a:solidFill>
                  <a:srgbClr val="0000FF"/>
                </a:solidFill>
              </a:rPr>
              <a:t>Approach 1: </a:t>
            </a:r>
            <a:r>
              <a:rPr lang="en-US" sz="3400" dirty="0" smtClean="0">
                <a:solidFill>
                  <a:srgbClr val="000000"/>
                </a:solidFill>
              </a:rPr>
              <a:t>Measure </a:t>
            </a:r>
            <a:r>
              <a:rPr lang="en-US" sz="3400" dirty="0" smtClean="0">
                <a:solidFill>
                  <a:srgbClr val="000000"/>
                </a:solidFill>
              </a:rPr>
              <a:t>routes from relays to all end </a:t>
            </a:r>
            <a:r>
              <a:rPr lang="en-US" sz="3400" dirty="0" smtClean="0">
                <a:solidFill>
                  <a:srgbClr val="000000"/>
                </a:solidFill>
              </a:rPr>
              <a:t>hosts</a:t>
            </a:r>
            <a:endParaRPr lang="en-US" sz="3400" dirty="0" smtClean="0">
              <a:solidFill>
                <a:srgbClr val="000000"/>
              </a:solidFill>
            </a:endParaRPr>
          </a:p>
          <a:p>
            <a:pPr lvl="1"/>
            <a:r>
              <a:rPr lang="en-US" sz="3000" dirty="0" smtClean="0"/>
              <a:t>Need to modify relays</a:t>
            </a:r>
          </a:p>
          <a:p>
            <a:r>
              <a:rPr lang="en-US" sz="3400" dirty="0" smtClean="0">
                <a:solidFill>
                  <a:srgbClr val="0000FF"/>
                </a:solidFill>
              </a:rPr>
              <a:t>Approach 2: </a:t>
            </a:r>
            <a:r>
              <a:rPr lang="en-US" sz="3400" dirty="0" smtClean="0"/>
              <a:t>Infer </a:t>
            </a:r>
            <a:r>
              <a:rPr lang="en-US" sz="3400" dirty="0" smtClean="0"/>
              <a:t>AS-level </a:t>
            </a:r>
            <a:r>
              <a:rPr lang="en-US" sz="3400" dirty="0" smtClean="0"/>
              <a:t>routes</a:t>
            </a:r>
            <a:endParaRPr lang="en-US" sz="3400" dirty="0" smtClean="0"/>
          </a:p>
          <a:p>
            <a:pPr lvl="1"/>
            <a:r>
              <a:rPr lang="en-US" sz="3000" dirty="0" smtClean="0"/>
              <a:t>Several techniques exist [Mao05, Madhyastha06, Madhyastha09, Lee11]</a:t>
            </a:r>
          </a:p>
          <a:p>
            <a:pPr lvl="1"/>
            <a:r>
              <a:rPr lang="en-US" sz="3000" dirty="0" smtClean="0"/>
              <a:t>At best 70% accuracy</a:t>
            </a:r>
          </a:p>
          <a:p>
            <a:pPr lvl="1"/>
            <a:endParaRPr lang="en-US" dirty="0"/>
          </a:p>
        </p:txBody>
      </p:sp>
      <p:sp>
        <p:nvSpPr>
          <p:cNvPr id="4" name="TextBox 3"/>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
        <p:nvSpPr>
          <p:cNvPr id="16" name="Cloud 15"/>
          <p:cNvSpPr/>
          <p:nvPr/>
        </p:nvSpPr>
        <p:spPr>
          <a:xfrm>
            <a:off x="2836796" y="4933172"/>
            <a:ext cx="800880" cy="703239"/>
          </a:xfrm>
          <a:prstGeom prst="cloud">
            <a:avLst/>
          </a:prstGeom>
          <a:ln/>
        </p:spPr>
        <p:style>
          <a:lnRef idx="1">
            <a:schemeClr val="accent4"/>
          </a:lnRef>
          <a:fillRef idx="3">
            <a:schemeClr val="accent4"/>
          </a:fillRef>
          <a:effectRef idx="2">
            <a:schemeClr val="accent4"/>
          </a:effectRef>
          <a:fontRef idx="minor">
            <a:schemeClr val="lt1"/>
          </a:fontRef>
        </p:style>
        <p:txBody>
          <a:bodyPr/>
          <a:lstStyle/>
          <a:p>
            <a:endParaRPr lang="en-US" dirty="0">
              <a:solidFill>
                <a:prstClr val="white"/>
              </a:solidFill>
              <a:latin typeface="Calibri"/>
            </a:endParaRPr>
          </a:p>
        </p:txBody>
      </p:sp>
      <p:cxnSp>
        <p:nvCxnSpPr>
          <p:cNvPr id="17" name="Straight Arrow Connector 16"/>
          <p:cNvCxnSpPr>
            <a:stCxn id="19" idx="3"/>
            <a:endCxn id="16" idx="2"/>
          </p:cNvCxnSpPr>
          <p:nvPr/>
        </p:nvCxnSpPr>
        <p:spPr>
          <a:xfrm>
            <a:off x="2223018" y="5284791"/>
            <a:ext cx="616262"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4"/>
          <a:stretch>
            <a:fillRect/>
          </a:stretch>
        </p:blipFill>
        <p:spPr>
          <a:xfrm>
            <a:off x="6883231" y="4922158"/>
            <a:ext cx="725266" cy="725266"/>
          </a:xfrm>
          <a:prstGeom prst="rect">
            <a:avLst/>
          </a:prstGeom>
        </p:spPr>
      </p:pic>
      <p:pic>
        <p:nvPicPr>
          <p:cNvPr id="19" name="Picture 18"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229" y="4979046"/>
            <a:ext cx="733789" cy="611490"/>
          </a:xfrm>
          <a:prstGeom prst="rect">
            <a:avLst/>
          </a:prstGeom>
        </p:spPr>
      </p:pic>
      <p:sp>
        <p:nvSpPr>
          <p:cNvPr id="22" name="Cloud 21"/>
          <p:cNvSpPr/>
          <p:nvPr/>
        </p:nvSpPr>
        <p:spPr>
          <a:xfrm>
            <a:off x="5610623" y="4933172"/>
            <a:ext cx="800880" cy="703239"/>
          </a:xfrm>
          <a:prstGeom prst="cloud">
            <a:avLst/>
          </a:prstGeom>
          <a:solidFill>
            <a:srgbClr val="0000FF"/>
          </a:solidFill>
          <a:ln/>
        </p:spPr>
        <p:style>
          <a:lnRef idx="1">
            <a:schemeClr val="accent4"/>
          </a:lnRef>
          <a:fillRef idx="3">
            <a:schemeClr val="accent4"/>
          </a:fillRef>
          <a:effectRef idx="2">
            <a:schemeClr val="accent4"/>
          </a:effectRef>
          <a:fontRef idx="minor">
            <a:schemeClr val="lt1"/>
          </a:fontRef>
        </p:style>
        <p:txBody>
          <a:bodyPr/>
          <a:lstStyle/>
          <a:p>
            <a:pPr algn="ctr"/>
            <a:endParaRPr lang="en-US" dirty="0">
              <a:solidFill>
                <a:prstClr val="white"/>
              </a:solidFill>
              <a:latin typeface="Calibri"/>
            </a:endParaRPr>
          </a:p>
        </p:txBody>
      </p:sp>
      <p:sp>
        <p:nvSpPr>
          <p:cNvPr id="23" name="Cloud 22"/>
          <p:cNvSpPr/>
          <p:nvPr/>
        </p:nvSpPr>
        <p:spPr>
          <a:xfrm>
            <a:off x="4251454" y="4933172"/>
            <a:ext cx="800880" cy="703239"/>
          </a:xfrm>
          <a:prstGeom prst="cloud">
            <a:avLst/>
          </a:prstGeom>
          <a:solidFill>
            <a:srgbClr val="0AA700"/>
          </a:solidFill>
          <a:ln/>
        </p:spPr>
        <p:style>
          <a:lnRef idx="1">
            <a:schemeClr val="accent4"/>
          </a:lnRef>
          <a:fillRef idx="3">
            <a:schemeClr val="accent4"/>
          </a:fillRef>
          <a:effectRef idx="2">
            <a:schemeClr val="accent4"/>
          </a:effectRef>
          <a:fontRef idx="minor">
            <a:schemeClr val="lt1"/>
          </a:fontRef>
        </p:style>
        <p:txBody>
          <a:bodyPr/>
          <a:lstStyle/>
          <a:p>
            <a:pPr algn="ctr"/>
            <a:endParaRPr lang="en-US" dirty="0">
              <a:solidFill>
                <a:prstClr val="white"/>
              </a:solidFill>
              <a:latin typeface="Calibri"/>
            </a:endParaRPr>
          </a:p>
        </p:txBody>
      </p:sp>
      <p:cxnSp>
        <p:nvCxnSpPr>
          <p:cNvPr id="24" name="Straight Arrow Connector 23"/>
          <p:cNvCxnSpPr/>
          <p:nvPr/>
        </p:nvCxnSpPr>
        <p:spPr>
          <a:xfrm>
            <a:off x="3637009" y="5284791"/>
            <a:ext cx="616929" cy="0"/>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22" idx="2"/>
          </p:cNvCxnSpPr>
          <p:nvPr/>
        </p:nvCxnSpPr>
        <p:spPr>
          <a:xfrm>
            <a:off x="5051667" y="5284791"/>
            <a:ext cx="561440"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2" idx="0"/>
            <a:endCxn id="18" idx="1"/>
          </p:cNvCxnSpPr>
          <p:nvPr/>
        </p:nvCxnSpPr>
        <p:spPr>
          <a:xfrm flipV="1">
            <a:off x="6410836" y="5284791"/>
            <a:ext cx="472395"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258535" y="5682214"/>
            <a:ext cx="1329360" cy="461665"/>
          </a:xfrm>
          <a:prstGeom prst="rect">
            <a:avLst/>
          </a:prstGeom>
          <a:noFill/>
        </p:spPr>
        <p:txBody>
          <a:bodyPr wrap="none" rtlCol="0">
            <a:spAutoFit/>
          </a:bodyPr>
          <a:lstStyle/>
          <a:p>
            <a:r>
              <a:rPr lang="en-US" sz="2400" dirty="0" smtClean="0"/>
              <a:t>Exit relay</a:t>
            </a:r>
            <a:endParaRPr lang="en-US" sz="2400" dirty="0"/>
          </a:p>
        </p:txBody>
      </p:sp>
      <p:sp>
        <p:nvSpPr>
          <p:cNvPr id="29" name="TextBox 28"/>
          <p:cNvSpPr txBox="1"/>
          <p:nvPr/>
        </p:nvSpPr>
        <p:spPr>
          <a:xfrm>
            <a:off x="7245864" y="5726882"/>
            <a:ext cx="374021" cy="461665"/>
          </a:xfrm>
          <a:prstGeom prst="rect">
            <a:avLst/>
          </a:prstGeom>
          <a:noFill/>
        </p:spPr>
        <p:txBody>
          <a:bodyPr wrap="none" rtlCol="0">
            <a:spAutoFit/>
          </a:bodyPr>
          <a:lstStyle/>
          <a:p>
            <a:r>
              <a:rPr lang="en-US" sz="2400" dirty="0" smtClean="0"/>
              <a:t>D</a:t>
            </a:r>
            <a:endParaRPr lang="en-US" sz="2400" dirty="0"/>
          </a:p>
        </p:txBody>
      </p:sp>
      <p:sp>
        <p:nvSpPr>
          <p:cNvPr id="30" name="Cloud 29"/>
          <p:cNvSpPr/>
          <p:nvPr/>
        </p:nvSpPr>
        <p:spPr>
          <a:xfrm>
            <a:off x="3155289" y="4208557"/>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31" name="Cloud 30"/>
          <p:cNvSpPr/>
          <p:nvPr/>
        </p:nvSpPr>
        <p:spPr>
          <a:xfrm>
            <a:off x="4959229" y="4208557"/>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32" name="Cloud 31"/>
          <p:cNvSpPr/>
          <p:nvPr/>
        </p:nvSpPr>
        <p:spPr>
          <a:xfrm>
            <a:off x="4408822" y="5726882"/>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cxnSp>
        <p:nvCxnSpPr>
          <p:cNvPr id="33" name="Straight Arrow Connector 32"/>
          <p:cNvCxnSpPr>
            <a:stCxn id="16" idx="0"/>
          </p:cNvCxnSpPr>
          <p:nvPr/>
        </p:nvCxnSpPr>
        <p:spPr>
          <a:xfrm>
            <a:off x="3637009" y="5284792"/>
            <a:ext cx="862964" cy="630862"/>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9" idx="3"/>
            <a:endCxn id="30" idx="2"/>
          </p:cNvCxnSpPr>
          <p:nvPr/>
        </p:nvCxnSpPr>
        <p:spPr>
          <a:xfrm flipV="1">
            <a:off x="2223018" y="4560177"/>
            <a:ext cx="934755" cy="72461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0" idx="0"/>
            <a:endCxn id="31" idx="2"/>
          </p:cNvCxnSpPr>
          <p:nvPr/>
        </p:nvCxnSpPr>
        <p:spPr>
          <a:xfrm>
            <a:off x="3955502" y="4560177"/>
            <a:ext cx="1006211"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1" idx="0"/>
          </p:cNvCxnSpPr>
          <p:nvPr/>
        </p:nvCxnSpPr>
        <p:spPr>
          <a:xfrm>
            <a:off x="5759442" y="4560177"/>
            <a:ext cx="1202189" cy="56715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2" idx="0"/>
          </p:cNvCxnSpPr>
          <p:nvPr/>
        </p:nvCxnSpPr>
        <p:spPr>
          <a:xfrm flipV="1">
            <a:off x="5209035" y="5590536"/>
            <a:ext cx="664358" cy="487966"/>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sp>
        <p:nvSpPr>
          <p:cNvPr id="45" name="Cloud 44"/>
          <p:cNvSpPr/>
          <p:nvPr/>
        </p:nvSpPr>
        <p:spPr>
          <a:xfrm>
            <a:off x="4250787" y="3609891"/>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46" name="Cloud 45"/>
          <p:cNvSpPr/>
          <p:nvPr/>
        </p:nvSpPr>
        <p:spPr>
          <a:xfrm>
            <a:off x="5368734" y="3517197"/>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47" name="Cloud 46"/>
          <p:cNvSpPr/>
          <p:nvPr/>
        </p:nvSpPr>
        <p:spPr>
          <a:xfrm>
            <a:off x="3130554" y="5875446"/>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48" name="Cloud 47"/>
          <p:cNvSpPr/>
          <p:nvPr/>
        </p:nvSpPr>
        <p:spPr>
          <a:xfrm>
            <a:off x="5873393" y="5875446"/>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49" name="Cloud 48"/>
          <p:cNvSpPr/>
          <p:nvPr/>
        </p:nvSpPr>
        <p:spPr>
          <a:xfrm>
            <a:off x="6273833" y="3975691"/>
            <a:ext cx="86624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cxnSp>
        <p:nvCxnSpPr>
          <p:cNvPr id="50" name="Straight Arrow Connector 49"/>
          <p:cNvCxnSpPr>
            <a:endCxn id="18" idx="0"/>
          </p:cNvCxnSpPr>
          <p:nvPr/>
        </p:nvCxnSpPr>
        <p:spPr>
          <a:xfrm>
            <a:off x="6883231" y="4436049"/>
            <a:ext cx="362633" cy="48610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2"/>
          </p:cNvCxnSpPr>
          <p:nvPr/>
        </p:nvCxnSpPr>
        <p:spPr>
          <a:xfrm>
            <a:off x="4959229" y="3868817"/>
            <a:ext cx="411989"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6050788" y="3828609"/>
            <a:ext cx="440462" cy="21440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45" idx="2"/>
          </p:cNvCxnSpPr>
          <p:nvPr/>
        </p:nvCxnSpPr>
        <p:spPr>
          <a:xfrm flipV="1">
            <a:off x="3825761" y="3961511"/>
            <a:ext cx="427510" cy="35161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6" idx="1"/>
          </p:cNvCxnSpPr>
          <p:nvPr/>
        </p:nvCxnSpPr>
        <p:spPr>
          <a:xfrm>
            <a:off x="3237236" y="5635662"/>
            <a:ext cx="258659" cy="277385"/>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47" idx="0"/>
          </p:cNvCxnSpPr>
          <p:nvPr/>
        </p:nvCxnSpPr>
        <p:spPr>
          <a:xfrm>
            <a:off x="3906864" y="6227066"/>
            <a:ext cx="525861"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32" idx="0"/>
          </p:cNvCxnSpPr>
          <p:nvPr/>
        </p:nvCxnSpPr>
        <p:spPr>
          <a:xfrm>
            <a:off x="5209035" y="6078502"/>
            <a:ext cx="717636" cy="14478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6585326" y="5527170"/>
            <a:ext cx="554747" cy="38848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05181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AS set prediction</a:t>
            </a:r>
            <a:endParaRPr lang="en-US" dirty="0"/>
          </a:p>
        </p:txBody>
      </p:sp>
      <p:sp>
        <p:nvSpPr>
          <p:cNvPr id="4" name="TextBox 3"/>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
        <p:nvSpPr>
          <p:cNvPr id="33" name="TextBox 32"/>
          <p:cNvSpPr txBox="1"/>
          <p:nvPr/>
        </p:nvSpPr>
        <p:spPr>
          <a:xfrm>
            <a:off x="820735" y="5179312"/>
            <a:ext cx="7629875" cy="58477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7500" lnSpcReduction="20000"/>
          </a:bodyPr>
          <a:lstStyle>
            <a:defPPr>
              <a:defRPr lang="en-US"/>
            </a:defPPr>
            <a:lvl1pPr algn="ctr">
              <a:spcBef>
                <a:spcPct val="0"/>
              </a:spcBef>
              <a:buNone/>
              <a:defRPr sz="3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Predict </a:t>
            </a:r>
            <a:r>
              <a:rPr lang="en-US" dirty="0" err="1"/>
              <a:t>ASes</a:t>
            </a:r>
            <a:r>
              <a:rPr lang="en-US" dirty="0"/>
              <a:t> on all paths compliant with </a:t>
            </a:r>
            <a:r>
              <a:rPr lang="en-US" dirty="0" smtClean="0"/>
              <a:t>routing </a:t>
            </a:r>
            <a:r>
              <a:rPr lang="en-US" dirty="0"/>
              <a:t>policies</a:t>
            </a:r>
          </a:p>
        </p:txBody>
      </p:sp>
      <p:sp>
        <p:nvSpPr>
          <p:cNvPr id="60" name="Cloud 59"/>
          <p:cNvSpPr/>
          <p:nvPr/>
        </p:nvSpPr>
        <p:spPr>
          <a:xfrm>
            <a:off x="2744358" y="2914664"/>
            <a:ext cx="800880" cy="703239"/>
          </a:xfrm>
          <a:prstGeom prst="cloud">
            <a:avLst/>
          </a:prstGeom>
          <a:ln/>
        </p:spPr>
        <p:style>
          <a:lnRef idx="1">
            <a:schemeClr val="accent4"/>
          </a:lnRef>
          <a:fillRef idx="3">
            <a:schemeClr val="accent4"/>
          </a:fillRef>
          <a:effectRef idx="2">
            <a:schemeClr val="accent4"/>
          </a:effectRef>
          <a:fontRef idx="minor">
            <a:schemeClr val="lt1"/>
          </a:fontRef>
        </p:style>
        <p:txBody>
          <a:bodyPr/>
          <a:lstStyle/>
          <a:p>
            <a:endParaRPr lang="en-US" dirty="0">
              <a:solidFill>
                <a:prstClr val="white"/>
              </a:solidFill>
              <a:latin typeface="Calibri"/>
            </a:endParaRPr>
          </a:p>
        </p:txBody>
      </p:sp>
      <p:cxnSp>
        <p:nvCxnSpPr>
          <p:cNvPr id="61" name="Straight Arrow Connector 60"/>
          <p:cNvCxnSpPr>
            <a:stCxn id="63" idx="3"/>
            <a:endCxn id="60" idx="2"/>
          </p:cNvCxnSpPr>
          <p:nvPr/>
        </p:nvCxnSpPr>
        <p:spPr>
          <a:xfrm>
            <a:off x="2130580" y="3266283"/>
            <a:ext cx="616262"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3"/>
          <a:stretch>
            <a:fillRect/>
          </a:stretch>
        </p:blipFill>
        <p:spPr>
          <a:xfrm>
            <a:off x="6790793" y="2903650"/>
            <a:ext cx="725266" cy="725266"/>
          </a:xfrm>
          <a:prstGeom prst="rect">
            <a:avLst/>
          </a:prstGeom>
        </p:spPr>
      </p:pic>
      <p:pic>
        <p:nvPicPr>
          <p:cNvPr id="63" name="Picture 6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91" y="2960538"/>
            <a:ext cx="733789" cy="611490"/>
          </a:xfrm>
          <a:prstGeom prst="rect">
            <a:avLst/>
          </a:prstGeom>
        </p:spPr>
      </p:pic>
      <p:sp>
        <p:nvSpPr>
          <p:cNvPr id="64" name="Cloud 63"/>
          <p:cNvSpPr/>
          <p:nvPr/>
        </p:nvSpPr>
        <p:spPr>
          <a:xfrm>
            <a:off x="5518185" y="2914664"/>
            <a:ext cx="800880" cy="703239"/>
          </a:xfrm>
          <a:prstGeom prst="cloud">
            <a:avLst/>
          </a:prstGeom>
          <a:solidFill>
            <a:srgbClr val="0000FF"/>
          </a:solidFill>
          <a:ln/>
        </p:spPr>
        <p:style>
          <a:lnRef idx="1">
            <a:schemeClr val="accent4"/>
          </a:lnRef>
          <a:fillRef idx="3">
            <a:schemeClr val="accent4"/>
          </a:fillRef>
          <a:effectRef idx="2">
            <a:schemeClr val="accent4"/>
          </a:effectRef>
          <a:fontRef idx="minor">
            <a:schemeClr val="lt1"/>
          </a:fontRef>
        </p:style>
        <p:txBody>
          <a:bodyPr/>
          <a:lstStyle/>
          <a:p>
            <a:pPr algn="ctr"/>
            <a:endParaRPr lang="en-US" dirty="0">
              <a:solidFill>
                <a:prstClr val="white"/>
              </a:solidFill>
              <a:latin typeface="Calibri"/>
            </a:endParaRPr>
          </a:p>
        </p:txBody>
      </p:sp>
      <p:sp>
        <p:nvSpPr>
          <p:cNvPr id="65" name="Cloud 64"/>
          <p:cNvSpPr/>
          <p:nvPr/>
        </p:nvSpPr>
        <p:spPr>
          <a:xfrm>
            <a:off x="4159016" y="2914664"/>
            <a:ext cx="800880" cy="703239"/>
          </a:xfrm>
          <a:prstGeom prst="cloud">
            <a:avLst/>
          </a:prstGeom>
          <a:solidFill>
            <a:srgbClr val="0AA700"/>
          </a:solidFill>
          <a:ln/>
        </p:spPr>
        <p:style>
          <a:lnRef idx="1">
            <a:schemeClr val="accent4"/>
          </a:lnRef>
          <a:fillRef idx="3">
            <a:schemeClr val="accent4"/>
          </a:fillRef>
          <a:effectRef idx="2">
            <a:schemeClr val="accent4"/>
          </a:effectRef>
          <a:fontRef idx="minor">
            <a:schemeClr val="lt1"/>
          </a:fontRef>
        </p:style>
        <p:txBody>
          <a:bodyPr/>
          <a:lstStyle/>
          <a:p>
            <a:pPr algn="ctr"/>
            <a:endParaRPr lang="en-US" dirty="0">
              <a:solidFill>
                <a:prstClr val="white"/>
              </a:solidFill>
              <a:latin typeface="Calibri"/>
            </a:endParaRPr>
          </a:p>
        </p:txBody>
      </p:sp>
      <p:cxnSp>
        <p:nvCxnSpPr>
          <p:cNvPr id="66" name="Straight Arrow Connector 65"/>
          <p:cNvCxnSpPr/>
          <p:nvPr/>
        </p:nvCxnSpPr>
        <p:spPr>
          <a:xfrm>
            <a:off x="3544571" y="3266283"/>
            <a:ext cx="616929" cy="0"/>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64" idx="2"/>
          </p:cNvCxnSpPr>
          <p:nvPr/>
        </p:nvCxnSpPr>
        <p:spPr>
          <a:xfrm>
            <a:off x="4959229" y="3266283"/>
            <a:ext cx="561440"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4" idx="0"/>
            <a:endCxn id="62" idx="1"/>
          </p:cNvCxnSpPr>
          <p:nvPr/>
        </p:nvCxnSpPr>
        <p:spPr>
          <a:xfrm flipV="1">
            <a:off x="6318398" y="3266283"/>
            <a:ext cx="472395"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166097" y="3663706"/>
            <a:ext cx="1329360" cy="461665"/>
          </a:xfrm>
          <a:prstGeom prst="rect">
            <a:avLst/>
          </a:prstGeom>
          <a:noFill/>
        </p:spPr>
        <p:txBody>
          <a:bodyPr wrap="none" rtlCol="0">
            <a:spAutoFit/>
          </a:bodyPr>
          <a:lstStyle/>
          <a:p>
            <a:r>
              <a:rPr lang="en-US" sz="2400" dirty="0" smtClean="0"/>
              <a:t>Exit relay</a:t>
            </a:r>
            <a:endParaRPr lang="en-US" sz="2400" dirty="0"/>
          </a:p>
        </p:txBody>
      </p:sp>
      <p:sp>
        <p:nvSpPr>
          <p:cNvPr id="70" name="TextBox 69"/>
          <p:cNvSpPr txBox="1"/>
          <p:nvPr/>
        </p:nvSpPr>
        <p:spPr>
          <a:xfrm>
            <a:off x="7153426" y="3708374"/>
            <a:ext cx="374021" cy="461665"/>
          </a:xfrm>
          <a:prstGeom prst="rect">
            <a:avLst/>
          </a:prstGeom>
          <a:noFill/>
        </p:spPr>
        <p:txBody>
          <a:bodyPr wrap="none" rtlCol="0">
            <a:spAutoFit/>
          </a:bodyPr>
          <a:lstStyle/>
          <a:p>
            <a:r>
              <a:rPr lang="en-US" sz="2400" dirty="0" smtClean="0"/>
              <a:t>D</a:t>
            </a:r>
            <a:endParaRPr lang="en-US" sz="2400" dirty="0"/>
          </a:p>
        </p:txBody>
      </p:sp>
      <p:sp>
        <p:nvSpPr>
          <p:cNvPr id="71" name="Cloud 70"/>
          <p:cNvSpPr/>
          <p:nvPr/>
        </p:nvSpPr>
        <p:spPr>
          <a:xfrm>
            <a:off x="3062851" y="2190049"/>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72" name="Cloud 71"/>
          <p:cNvSpPr/>
          <p:nvPr/>
        </p:nvSpPr>
        <p:spPr>
          <a:xfrm>
            <a:off x="4866791" y="2190049"/>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73" name="Cloud 72"/>
          <p:cNvSpPr/>
          <p:nvPr/>
        </p:nvSpPr>
        <p:spPr>
          <a:xfrm>
            <a:off x="4316384" y="3708374"/>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cxnSp>
        <p:nvCxnSpPr>
          <p:cNvPr id="74" name="Straight Arrow Connector 73"/>
          <p:cNvCxnSpPr>
            <a:stCxn id="60" idx="0"/>
          </p:cNvCxnSpPr>
          <p:nvPr/>
        </p:nvCxnSpPr>
        <p:spPr>
          <a:xfrm>
            <a:off x="3544571" y="3266284"/>
            <a:ext cx="862964" cy="630862"/>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3"/>
            <a:endCxn id="71" idx="2"/>
          </p:cNvCxnSpPr>
          <p:nvPr/>
        </p:nvCxnSpPr>
        <p:spPr>
          <a:xfrm flipV="1">
            <a:off x="2130580" y="2541669"/>
            <a:ext cx="934755" cy="72461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71" idx="0"/>
            <a:endCxn id="72" idx="2"/>
          </p:cNvCxnSpPr>
          <p:nvPr/>
        </p:nvCxnSpPr>
        <p:spPr>
          <a:xfrm>
            <a:off x="3863064" y="2541669"/>
            <a:ext cx="1006211"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2" idx="0"/>
          </p:cNvCxnSpPr>
          <p:nvPr/>
        </p:nvCxnSpPr>
        <p:spPr>
          <a:xfrm>
            <a:off x="5667004" y="2541669"/>
            <a:ext cx="1202189" cy="56715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3" idx="0"/>
          </p:cNvCxnSpPr>
          <p:nvPr/>
        </p:nvCxnSpPr>
        <p:spPr>
          <a:xfrm flipV="1">
            <a:off x="5116597" y="3572028"/>
            <a:ext cx="664358" cy="487966"/>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sp>
        <p:nvSpPr>
          <p:cNvPr id="79" name="Cloud 78"/>
          <p:cNvSpPr/>
          <p:nvPr/>
        </p:nvSpPr>
        <p:spPr>
          <a:xfrm>
            <a:off x="4158349" y="1591383"/>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0" name="Cloud 79"/>
          <p:cNvSpPr/>
          <p:nvPr/>
        </p:nvSpPr>
        <p:spPr>
          <a:xfrm>
            <a:off x="5276296" y="1498689"/>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1" name="Cloud 80"/>
          <p:cNvSpPr/>
          <p:nvPr/>
        </p:nvSpPr>
        <p:spPr>
          <a:xfrm>
            <a:off x="3038116" y="3856938"/>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2" name="Cloud 81"/>
          <p:cNvSpPr/>
          <p:nvPr/>
        </p:nvSpPr>
        <p:spPr>
          <a:xfrm>
            <a:off x="5780955" y="3856938"/>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3" name="Cloud 82"/>
          <p:cNvSpPr/>
          <p:nvPr/>
        </p:nvSpPr>
        <p:spPr>
          <a:xfrm>
            <a:off x="6181395" y="1957183"/>
            <a:ext cx="86624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cxnSp>
        <p:nvCxnSpPr>
          <p:cNvPr id="84" name="Straight Arrow Connector 83"/>
          <p:cNvCxnSpPr>
            <a:endCxn id="62" idx="0"/>
          </p:cNvCxnSpPr>
          <p:nvPr/>
        </p:nvCxnSpPr>
        <p:spPr>
          <a:xfrm>
            <a:off x="6790793" y="2417541"/>
            <a:ext cx="362633" cy="48610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80" idx="2"/>
          </p:cNvCxnSpPr>
          <p:nvPr/>
        </p:nvCxnSpPr>
        <p:spPr>
          <a:xfrm>
            <a:off x="4866791" y="1850309"/>
            <a:ext cx="411989"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5958350" y="1810101"/>
            <a:ext cx="440462" cy="21440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79" idx="2"/>
          </p:cNvCxnSpPr>
          <p:nvPr/>
        </p:nvCxnSpPr>
        <p:spPr>
          <a:xfrm flipV="1">
            <a:off x="3733323" y="1943003"/>
            <a:ext cx="427510" cy="35161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60" idx="1"/>
          </p:cNvCxnSpPr>
          <p:nvPr/>
        </p:nvCxnSpPr>
        <p:spPr>
          <a:xfrm>
            <a:off x="3144798" y="3617154"/>
            <a:ext cx="258659" cy="277385"/>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1" idx="0"/>
          </p:cNvCxnSpPr>
          <p:nvPr/>
        </p:nvCxnSpPr>
        <p:spPr>
          <a:xfrm>
            <a:off x="3814426" y="4208558"/>
            <a:ext cx="525861"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73" idx="0"/>
          </p:cNvCxnSpPr>
          <p:nvPr/>
        </p:nvCxnSpPr>
        <p:spPr>
          <a:xfrm>
            <a:off x="5116597" y="4059994"/>
            <a:ext cx="717636" cy="14478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6492888" y="3508662"/>
            <a:ext cx="554747" cy="38848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8282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AS set prediction</a:t>
            </a:r>
            <a:endParaRPr lang="en-US" dirty="0"/>
          </a:p>
        </p:txBody>
      </p:sp>
      <p:sp>
        <p:nvSpPr>
          <p:cNvPr id="4" name="TextBox 3"/>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
        <p:nvSpPr>
          <p:cNvPr id="33" name="TextBox 32"/>
          <p:cNvSpPr txBox="1"/>
          <p:nvPr/>
        </p:nvSpPr>
        <p:spPr>
          <a:xfrm>
            <a:off x="820735" y="5179312"/>
            <a:ext cx="7629875" cy="58477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7500" lnSpcReduction="20000"/>
          </a:bodyPr>
          <a:lstStyle>
            <a:defPPr>
              <a:defRPr lang="en-US"/>
            </a:defPPr>
            <a:lvl1pPr algn="ctr">
              <a:spcBef>
                <a:spcPct val="0"/>
              </a:spcBef>
              <a:buNone/>
              <a:defRPr sz="3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Predict </a:t>
            </a:r>
            <a:r>
              <a:rPr lang="en-US" dirty="0" err="1"/>
              <a:t>ASes</a:t>
            </a:r>
            <a:r>
              <a:rPr lang="en-US" dirty="0"/>
              <a:t> on all paths compliant with </a:t>
            </a:r>
            <a:r>
              <a:rPr lang="en-US" dirty="0" smtClean="0"/>
              <a:t>routing </a:t>
            </a:r>
            <a:r>
              <a:rPr lang="en-US" dirty="0"/>
              <a:t>policies</a:t>
            </a:r>
          </a:p>
        </p:txBody>
      </p:sp>
      <p:sp>
        <p:nvSpPr>
          <p:cNvPr id="60" name="Cloud 59"/>
          <p:cNvSpPr/>
          <p:nvPr/>
        </p:nvSpPr>
        <p:spPr>
          <a:xfrm>
            <a:off x="2744358" y="2914664"/>
            <a:ext cx="800880" cy="703239"/>
          </a:xfrm>
          <a:prstGeom prst="cloud">
            <a:avLst/>
          </a:prstGeom>
          <a:ln/>
        </p:spPr>
        <p:style>
          <a:lnRef idx="1">
            <a:schemeClr val="accent4"/>
          </a:lnRef>
          <a:fillRef idx="3">
            <a:schemeClr val="accent4"/>
          </a:fillRef>
          <a:effectRef idx="2">
            <a:schemeClr val="accent4"/>
          </a:effectRef>
          <a:fontRef idx="minor">
            <a:schemeClr val="lt1"/>
          </a:fontRef>
        </p:style>
        <p:txBody>
          <a:bodyPr/>
          <a:lstStyle/>
          <a:p>
            <a:endParaRPr lang="en-US" dirty="0">
              <a:solidFill>
                <a:prstClr val="white"/>
              </a:solidFill>
              <a:latin typeface="Calibri"/>
            </a:endParaRPr>
          </a:p>
        </p:txBody>
      </p:sp>
      <p:cxnSp>
        <p:nvCxnSpPr>
          <p:cNvPr id="61" name="Straight Arrow Connector 60"/>
          <p:cNvCxnSpPr>
            <a:stCxn id="63" idx="3"/>
            <a:endCxn id="60" idx="2"/>
          </p:cNvCxnSpPr>
          <p:nvPr/>
        </p:nvCxnSpPr>
        <p:spPr>
          <a:xfrm>
            <a:off x="2130580" y="3266283"/>
            <a:ext cx="616262"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3"/>
          <a:stretch>
            <a:fillRect/>
          </a:stretch>
        </p:blipFill>
        <p:spPr>
          <a:xfrm>
            <a:off x="6790793" y="2903650"/>
            <a:ext cx="725266" cy="725266"/>
          </a:xfrm>
          <a:prstGeom prst="rect">
            <a:avLst/>
          </a:prstGeom>
        </p:spPr>
      </p:pic>
      <p:pic>
        <p:nvPicPr>
          <p:cNvPr id="63" name="Picture 6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91" y="2960538"/>
            <a:ext cx="733789" cy="611490"/>
          </a:xfrm>
          <a:prstGeom prst="rect">
            <a:avLst/>
          </a:prstGeom>
        </p:spPr>
      </p:pic>
      <p:sp>
        <p:nvSpPr>
          <p:cNvPr id="64" name="Cloud 63"/>
          <p:cNvSpPr/>
          <p:nvPr/>
        </p:nvSpPr>
        <p:spPr>
          <a:xfrm>
            <a:off x="5518185" y="2914664"/>
            <a:ext cx="800880" cy="703239"/>
          </a:xfrm>
          <a:prstGeom prst="cloud">
            <a:avLst/>
          </a:prstGeom>
          <a:solidFill>
            <a:srgbClr val="0000FF"/>
          </a:solidFill>
          <a:ln/>
        </p:spPr>
        <p:style>
          <a:lnRef idx="1">
            <a:schemeClr val="accent4"/>
          </a:lnRef>
          <a:fillRef idx="3">
            <a:schemeClr val="accent4"/>
          </a:fillRef>
          <a:effectRef idx="2">
            <a:schemeClr val="accent4"/>
          </a:effectRef>
          <a:fontRef idx="minor">
            <a:schemeClr val="lt1"/>
          </a:fontRef>
        </p:style>
        <p:txBody>
          <a:bodyPr/>
          <a:lstStyle/>
          <a:p>
            <a:pPr algn="ctr"/>
            <a:endParaRPr lang="en-US" dirty="0">
              <a:solidFill>
                <a:prstClr val="white"/>
              </a:solidFill>
              <a:latin typeface="Calibri"/>
            </a:endParaRPr>
          </a:p>
        </p:txBody>
      </p:sp>
      <p:sp>
        <p:nvSpPr>
          <p:cNvPr id="65" name="Cloud 64"/>
          <p:cNvSpPr/>
          <p:nvPr/>
        </p:nvSpPr>
        <p:spPr>
          <a:xfrm>
            <a:off x="4159016" y="2914664"/>
            <a:ext cx="800880" cy="703239"/>
          </a:xfrm>
          <a:prstGeom prst="cloud">
            <a:avLst/>
          </a:prstGeom>
          <a:solidFill>
            <a:srgbClr val="0AA700"/>
          </a:solidFill>
          <a:ln/>
        </p:spPr>
        <p:style>
          <a:lnRef idx="1">
            <a:schemeClr val="accent4"/>
          </a:lnRef>
          <a:fillRef idx="3">
            <a:schemeClr val="accent4"/>
          </a:fillRef>
          <a:effectRef idx="2">
            <a:schemeClr val="accent4"/>
          </a:effectRef>
          <a:fontRef idx="minor">
            <a:schemeClr val="lt1"/>
          </a:fontRef>
        </p:style>
        <p:txBody>
          <a:bodyPr/>
          <a:lstStyle/>
          <a:p>
            <a:pPr algn="ctr"/>
            <a:endParaRPr lang="en-US" dirty="0">
              <a:solidFill>
                <a:prstClr val="white"/>
              </a:solidFill>
              <a:latin typeface="Calibri"/>
            </a:endParaRPr>
          </a:p>
        </p:txBody>
      </p:sp>
      <p:cxnSp>
        <p:nvCxnSpPr>
          <p:cNvPr id="66" name="Straight Arrow Connector 65"/>
          <p:cNvCxnSpPr/>
          <p:nvPr/>
        </p:nvCxnSpPr>
        <p:spPr>
          <a:xfrm>
            <a:off x="3544571" y="3266283"/>
            <a:ext cx="616929" cy="0"/>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64" idx="2"/>
          </p:cNvCxnSpPr>
          <p:nvPr/>
        </p:nvCxnSpPr>
        <p:spPr>
          <a:xfrm>
            <a:off x="4959229" y="3266283"/>
            <a:ext cx="561440"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4" idx="0"/>
            <a:endCxn id="62" idx="1"/>
          </p:cNvCxnSpPr>
          <p:nvPr/>
        </p:nvCxnSpPr>
        <p:spPr>
          <a:xfrm flipV="1">
            <a:off x="6318398" y="3266283"/>
            <a:ext cx="472395" cy="1"/>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166097" y="3663706"/>
            <a:ext cx="1329360" cy="461665"/>
          </a:xfrm>
          <a:prstGeom prst="rect">
            <a:avLst/>
          </a:prstGeom>
          <a:noFill/>
        </p:spPr>
        <p:txBody>
          <a:bodyPr wrap="none" rtlCol="0">
            <a:spAutoFit/>
          </a:bodyPr>
          <a:lstStyle/>
          <a:p>
            <a:r>
              <a:rPr lang="en-US" sz="2400" dirty="0" smtClean="0"/>
              <a:t>Exit relay</a:t>
            </a:r>
            <a:endParaRPr lang="en-US" sz="2400" dirty="0"/>
          </a:p>
        </p:txBody>
      </p:sp>
      <p:sp>
        <p:nvSpPr>
          <p:cNvPr id="70" name="TextBox 69"/>
          <p:cNvSpPr txBox="1"/>
          <p:nvPr/>
        </p:nvSpPr>
        <p:spPr>
          <a:xfrm>
            <a:off x="7153426" y="3708374"/>
            <a:ext cx="374021" cy="461665"/>
          </a:xfrm>
          <a:prstGeom prst="rect">
            <a:avLst/>
          </a:prstGeom>
          <a:noFill/>
        </p:spPr>
        <p:txBody>
          <a:bodyPr wrap="none" rtlCol="0">
            <a:spAutoFit/>
          </a:bodyPr>
          <a:lstStyle/>
          <a:p>
            <a:r>
              <a:rPr lang="en-US" sz="2400" dirty="0" smtClean="0"/>
              <a:t>D</a:t>
            </a:r>
            <a:endParaRPr lang="en-US" sz="2400" dirty="0"/>
          </a:p>
        </p:txBody>
      </p:sp>
      <p:sp>
        <p:nvSpPr>
          <p:cNvPr id="71" name="Cloud 70"/>
          <p:cNvSpPr/>
          <p:nvPr/>
        </p:nvSpPr>
        <p:spPr>
          <a:xfrm>
            <a:off x="3062851" y="2190049"/>
            <a:ext cx="800880" cy="703239"/>
          </a:xfrm>
          <a:prstGeom prst="cloud">
            <a:avLst/>
          </a:prstGeom>
          <a:solidFill>
            <a:srgbClr val="FF6600"/>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srgbClr val="FFFF00"/>
              </a:solidFill>
              <a:latin typeface="Calibri"/>
            </a:endParaRPr>
          </a:p>
        </p:txBody>
      </p:sp>
      <p:sp>
        <p:nvSpPr>
          <p:cNvPr id="72" name="Cloud 71"/>
          <p:cNvSpPr/>
          <p:nvPr/>
        </p:nvSpPr>
        <p:spPr>
          <a:xfrm>
            <a:off x="4866791" y="2190049"/>
            <a:ext cx="800880" cy="703239"/>
          </a:xfrm>
          <a:prstGeom prst="cloud">
            <a:avLst/>
          </a:prstGeom>
          <a:solidFill>
            <a:srgbClr val="800000"/>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srgbClr val="800000"/>
              </a:solidFill>
              <a:latin typeface="Calibri"/>
            </a:endParaRPr>
          </a:p>
        </p:txBody>
      </p:sp>
      <p:sp>
        <p:nvSpPr>
          <p:cNvPr id="73" name="Cloud 72"/>
          <p:cNvSpPr/>
          <p:nvPr/>
        </p:nvSpPr>
        <p:spPr>
          <a:xfrm>
            <a:off x="4316384" y="3708374"/>
            <a:ext cx="800880" cy="703239"/>
          </a:xfrm>
          <a:prstGeom prst="cloud">
            <a:avLst/>
          </a:prstGeom>
          <a:solidFill>
            <a:srgbClr val="E417E5"/>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cxnSp>
        <p:nvCxnSpPr>
          <p:cNvPr id="74" name="Straight Arrow Connector 73"/>
          <p:cNvCxnSpPr>
            <a:stCxn id="60" idx="0"/>
          </p:cNvCxnSpPr>
          <p:nvPr/>
        </p:nvCxnSpPr>
        <p:spPr>
          <a:xfrm>
            <a:off x="3544571" y="3266284"/>
            <a:ext cx="862964" cy="630862"/>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3"/>
            <a:endCxn id="71" idx="2"/>
          </p:cNvCxnSpPr>
          <p:nvPr/>
        </p:nvCxnSpPr>
        <p:spPr>
          <a:xfrm flipV="1">
            <a:off x="2130580" y="2541669"/>
            <a:ext cx="934755" cy="724614"/>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71" idx="0"/>
            <a:endCxn id="72" idx="2"/>
          </p:cNvCxnSpPr>
          <p:nvPr/>
        </p:nvCxnSpPr>
        <p:spPr>
          <a:xfrm>
            <a:off x="3863064" y="2541669"/>
            <a:ext cx="1006211" cy="0"/>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2" idx="0"/>
          </p:cNvCxnSpPr>
          <p:nvPr/>
        </p:nvCxnSpPr>
        <p:spPr>
          <a:xfrm>
            <a:off x="5667004" y="2541669"/>
            <a:ext cx="1202189" cy="567154"/>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3" idx="0"/>
          </p:cNvCxnSpPr>
          <p:nvPr/>
        </p:nvCxnSpPr>
        <p:spPr>
          <a:xfrm flipV="1">
            <a:off x="5116597" y="3572028"/>
            <a:ext cx="664358" cy="487966"/>
          </a:xfrm>
          <a:prstGeom prst="straightConnector1">
            <a:avLst/>
          </a:prstGeom>
          <a:ln w="47625">
            <a:solidFill>
              <a:srgbClr val="FF0000"/>
            </a:solidFill>
            <a:headEnd type="none" w="lg"/>
            <a:tailEnd type="triangle" w="lg"/>
          </a:ln>
        </p:spPr>
        <p:style>
          <a:lnRef idx="2">
            <a:schemeClr val="accent1"/>
          </a:lnRef>
          <a:fillRef idx="0">
            <a:schemeClr val="accent1"/>
          </a:fillRef>
          <a:effectRef idx="1">
            <a:schemeClr val="accent1"/>
          </a:effectRef>
          <a:fontRef idx="minor">
            <a:schemeClr val="tx1"/>
          </a:fontRef>
        </p:style>
      </p:cxnSp>
      <p:sp>
        <p:nvSpPr>
          <p:cNvPr id="79" name="Cloud 78"/>
          <p:cNvSpPr/>
          <p:nvPr/>
        </p:nvSpPr>
        <p:spPr>
          <a:xfrm>
            <a:off x="4158349" y="1591383"/>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0" name="Cloud 79"/>
          <p:cNvSpPr/>
          <p:nvPr/>
        </p:nvSpPr>
        <p:spPr>
          <a:xfrm>
            <a:off x="5276296" y="1498689"/>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1" name="Cloud 80"/>
          <p:cNvSpPr/>
          <p:nvPr/>
        </p:nvSpPr>
        <p:spPr>
          <a:xfrm>
            <a:off x="3038116" y="3856938"/>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2" name="Cloud 81"/>
          <p:cNvSpPr/>
          <p:nvPr/>
        </p:nvSpPr>
        <p:spPr>
          <a:xfrm>
            <a:off x="5780955" y="3856938"/>
            <a:ext cx="80088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83" name="Cloud 82"/>
          <p:cNvSpPr/>
          <p:nvPr/>
        </p:nvSpPr>
        <p:spPr>
          <a:xfrm>
            <a:off x="6181395" y="1957183"/>
            <a:ext cx="866240" cy="703239"/>
          </a:xfrm>
          <a:prstGeom prst="cloud">
            <a:avLst/>
          </a:prstGeom>
          <a:solidFill>
            <a:schemeClr val="bg1">
              <a:lumMod val="65000"/>
            </a:schemeClr>
          </a:solidFill>
          <a:ln>
            <a:noFill/>
          </a:ln>
          <a:effectLst/>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cxnSp>
        <p:nvCxnSpPr>
          <p:cNvPr id="84" name="Straight Arrow Connector 83"/>
          <p:cNvCxnSpPr>
            <a:endCxn id="62" idx="0"/>
          </p:cNvCxnSpPr>
          <p:nvPr/>
        </p:nvCxnSpPr>
        <p:spPr>
          <a:xfrm>
            <a:off x="6790793" y="2417541"/>
            <a:ext cx="362633" cy="48610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80" idx="2"/>
          </p:cNvCxnSpPr>
          <p:nvPr/>
        </p:nvCxnSpPr>
        <p:spPr>
          <a:xfrm>
            <a:off x="4866791" y="1850309"/>
            <a:ext cx="411989"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5958350" y="1810101"/>
            <a:ext cx="440462" cy="21440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79" idx="2"/>
          </p:cNvCxnSpPr>
          <p:nvPr/>
        </p:nvCxnSpPr>
        <p:spPr>
          <a:xfrm flipV="1">
            <a:off x="3733323" y="1943003"/>
            <a:ext cx="427510" cy="35161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60" idx="1"/>
          </p:cNvCxnSpPr>
          <p:nvPr/>
        </p:nvCxnSpPr>
        <p:spPr>
          <a:xfrm>
            <a:off x="3144798" y="3617154"/>
            <a:ext cx="258659" cy="277385"/>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1" idx="0"/>
          </p:cNvCxnSpPr>
          <p:nvPr/>
        </p:nvCxnSpPr>
        <p:spPr>
          <a:xfrm>
            <a:off x="3814426" y="4208558"/>
            <a:ext cx="525861" cy="0"/>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73" idx="0"/>
          </p:cNvCxnSpPr>
          <p:nvPr/>
        </p:nvCxnSpPr>
        <p:spPr>
          <a:xfrm>
            <a:off x="5116597" y="4059994"/>
            <a:ext cx="717636" cy="144789"/>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6492888" y="3508662"/>
            <a:ext cx="554747" cy="388484"/>
          </a:xfrm>
          <a:prstGeom prst="straightConnector1">
            <a:avLst/>
          </a:prstGeom>
          <a:ln w="47625">
            <a:solidFill>
              <a:schemeClr val="bg1">
                <a:lumMod val="65000"/>
              </a:schemeClr>
            </a:solidFill>
            <a:headEnd type="none" w="lg"/>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154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AS set prediction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Input [13MB initially, 1.5MB weekly]</a:t>
            </a:r>
          </a:p>
          <a:p>
            <a:pPr lvl="1"/>
            <a:r>
              <a:rPr lang="en-US" dirty="0" smtClean="0"/>
              <a:t>Topology graph at AS-level</a:t>
            </a:r>
          </a:p>
          <a:p>
            <a:pPr lvl="1"/>
            <a:r>
              <a:rPr lang="en-US" dirty="0" smtClean="0"/>
              <a:t>Estimate of AS path length</a:t>
            </a:r>
          </a:p>
          <a:p>
            <a:pPr lvl="1"/>
            <a:r>
              <a:rPr lang="en-US" dirty="0" smtClean="0"/>
              <a:t>Compact representation routing policies:</a:t>
            </a:r>
          </a:p>
          <a:p>
            <a:pPr lvl="2"/>
            <a:r>
              <a:rPr lang="en-US" dirty="0" smtClean="0"/>
              <a:t>Triple of (AS1, AS2, AS3) where AS1</a:t>
            </a:r>
            <a:r>
              <a:rPr lang="en-US" dirty="0" smtClean="0">
                <a:sym typeface="Wingdings"/>
              </a:rPr>
              <a:t>AS2AS3</a:t>
            </a:r>
          </a:p>
          <a:p>
            <a:r>
              <a:rPr lang="en-US" dirty="0" smtClean="0">
                <a:solidFill>
                  <a:srgbClr val="0000FF"/>
                </a:solidFill>
                <a:sym typeface="Wingdings"/>
              </a:rPr>
              <a:t>Algorithm</a:t>
            </a:r>
          </a:p>
          <a:p>
            <a:pPr lvl="1"/>
            <a:r>
              <a:rPr lang="en-US" dirty="0" smtClean="0">
                <a:sym typeface="Wingdings"/>
              </a:rPr>
              <a:t>Modified version of </a:t>
            </a:r>
            <a:r>
              <a:rPr lang="en-US" dirty="0" err="1" smtClean="0">
                <a:sym typeface="Wingdings"/>
              </a:rPr>
              <a:t>Dijkstra’s</a:t>
            </a:r>
            <a:r>
              <a:rPr lang="en-US" dirty="0" smtClean="0">
                <a:sym typeface="Wingdings"/>
              </a:rPr>
              <a:t> algorithm</a:t>
            </a:r>
          </a:p>
          <a:p>
            <a:r>
              <a:rPr lang="en-US" dirty="0" smtClean="0">
                <a:solidFill>
                  <a:srgbClr val="0000FF"/>
                </a:solidFill>
                <a:sym typeface="Wingdings"/>
              </a:rPr>
              <a:t>Output</a:t>
            </a:r>
          </a:p>
          <a:p>
            <a:pPr lvl="1"/>
            <a:r>
              <a:rPr lang="en-US" dirty="0" smtClean="0">
                <a:sym typeface="Wingdings"/>
              </a:rPr>
              <a:t>Set of </a:t>
            </a:r>
            <a:r>
              <a:rPr lang="en-US" dirty="0" err="1" smtClean="0">
                <a:sym typeface="Wingdings"/>
              </a:rPr>
              <a:t>ASes</a:t>
            </a:r>
            <a:r>
              <a:rPr lang="en-US" dirty="0" smtClean="0">
                <a:sym typeface="Wingdings"/>
              </a:rPr>
              <a:t> on policy-compliant routes</a:t>
            </a:r>
            <a:endParaRPr lang="en-US" dirty="0"/>
          </a:p>
        </p:txBody>
      </p:sp>
      <p:sp>
        <p:nvSpPr>
          <p:cNvPr id="4" name="TextBox 3"/>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Tree>
    <p:extLst>
      <p:ext uri="{BB962C8B-B14F-4D97-AF65-F5344CB8AC3E}">
        <p14:creationId xmlns:p14="http://schemas.microsoft.com/office/powerpoint/2010/main" val="24824758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lse_neg_8_16_iplane_sets.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31" y="922218"/>
            <a:ext cx="6221533" cy="4355073"/>
          </a:xfrm>
          <a:prstGeom prst="rect">
            <a:avLst/>
          </a:prstGeom>
        </p:spPr>
      </p:pic>
      <p:sp>
        <p:nvSpPr>
          <p:cNvPr id="2" name="Title 1"/>
          <p:cNvSpPr>
            <a:spLocks noGrp="1"/>
          </p:cNvSpPr>
          <p:nvPr>
            <p:ph type="title"/>
          </p:nvPr>
        </p:nvSpPr>
        <p:spPr>
          <a:xfrm>
            <a:off x="0" y="141511"/>
            <a:ext cx="8913813" cy="914400"/>
          </a:xfrm>
        </p:spPr>
        <p:txBody>
          <a:bodyPr>
            <a:normAutofit/>
          </a:bodyPr>
          <a:lstStyle/>
          <a:p>
            <a:r>
              <a:rPr lang="en-US" dirty="0" smtClean="0"/>
              <a:t>AS set based prediction is accurate</a:t>
            </a:r>
            <a:endParaRPr lang="en-US" dirty="0"/>
          </a:p>
        </p:txBody>
      </p:sp>
      <p:sp>
        <p:nvSpPr>
          <p:cNvPr id="3" name="Content Placeholder 2"/>
          <p:cNvSpPr>
            <a:spLocks noGrp="1"/>
          </p:cNvSpPr>
          <p:nvPr>
            <p:ph idx="1"/>
          </p:nvPr>
        </p:nvSpPr>
        <p:spPr>
          <a:xfrm>
            <a:off x="876858" y="5267952"/>
            <a:ext cx="7610476" cy="1191325"/>
          </a:xfrm>
        </p:spPr>
        <p:txBody>
          <a:bodyPr/>
          <a:lstStyle/>
          <a:p>
            <a:endParaRPr lang="en-US" dirty="0"/>
          </a:p>
        </p:txBody>
      </p:sp>
      <p:sp>
        <p:nvSpPr>
          <p:cNvPr id="8" name="Slide Number Placeholder 7"/>
          <p:cNvSpPr>
            <a:spLocks noGrp="1"/>
          </p:cNvSpPr>
          <p:nvPr>
            <p:ph type="sldNum" sz="quarter" idx="12"/>
          </p:nvPr>
        </p:nvSpPr>
        <p:spPr/>
        <p:txBody>
          <a:bodyPr/>
          <a:lstStyle/>
          <a:p>
            <a:fld id="{D7E63A33-8271-4DD0-9C48-789913D7C115}" type="slidenum">
              <a:rPr lang="en-US" smtClean="0"/>
              <a:pPr/>
              <a:t>26</a:t>
            </a:fld>
            <a:endParaRPr lang="en-US" dirty="0"/>
          </a:p>
        </p:txBody>
      </p:sp>
      <p:grpSp>
        <p:nvGrpSpPr>
          <p:cNvPr id="7" name="Group 6"/>
          <p:cNvGrpSpPr/>
          <p:nvPr/>
        </p:nvGrpSpPr>
        <p:grpSpPr>
          <a:xfrm>
            <a:off x="3503236" y="1469201"/>
            <a:ext cx="2815541" cy="1391370"/>
            <a:chOff x="5389729" y="1454246"/>
            <a:chExt cx="2815541" cy="1391370"/>
          </a:xfrm>
        </p:grpSpPr>
        <p:sp>
          <p:nvSpPr>
            <p:cNvPr id="9" name="TextBox 8"/>
            <p:cNvSpPr txBox="1"/>
            <p:nvPr/>
          </p:nvSpPr>
          <p:spPr>
            <a:xfrm>
              <a:off x="5389729" y="1454246"/>
              <a:ext cx="2815541"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a:t>11% of common AS instances are missed</a:t>
              </a:r>
            </a:p>
          </p:txBody>
        </p:sp>
        <p:cxnSp>
          <p:nvCxnSpPr>
            <p:cNvPr id="10" name="Straight Arrow Connector 9"/>
            <p:cNvCxnSpPr/>
            <p:nvPr/>
          </p:nvCxnSpPr>
          <p:spPr>
            <a:xfrm flipH="1" flipV="1">
              <a:off x="5732321" y="2308512"/>
              <a:ext cx="1" cy="537104"/>
            </a:xfrm>
            <a:prstGeom prst="straightConnector1">
              <a:avLst/>
            </a:prstGeom>
            <a:solidFill>
              <a:schemeClr val="accent1">
                <a:lumMod val="40000"/>
                <a:lumOff val="60000"/>
              </a:schemeClr>
            </a:solidFill>
            <a:ln w="63500">
              <a:solidFill>
                <a:srgbClr val="4F81BD"/>
              </a:solidFill>
              <a:headEnd type="triangle"/>
              <a:tailEnd type="none"/>
            </a:ln>
          </p:spPr>
        </p:cxnSp>
      </p:grpSp>
      <p:sp>
        <p:nvSpPr>
          <p:cNvPr id="15" name="TextBox 14"/>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grpSp>
        <p:nvGrpSpPr>
          <p:cNvPr id="13" name="Group 12"/>
          <p:cNvGrpSpPr/>
          <p:nvPr/>
        </p:nvGrpSpPr>
        <p:grpSpPr>
          <a:xfrm>
            <a:off x="5334819" y="2841893"/>
            <a:ext cx="3077151" cy="909739"/>
            <a:chOff x="5732321" y="2308512"/>
            <a:chExt cx="3077151" cy="909739"/>
          </a:xfrm>
        </p:grpSpPr>
        <p:sp>
          <p:nvSpPr>
            <p:cNvPr id="14" name="TextBox 13"/>
            <p:cNvSpPr txBox="1"/>
            <p:nvPr/>
          </p:nvSpPr>
          <p:spPr>
            <a:xfrm>
              <a:off x="6012909" y="2387254"/>
              <a:ext cx="2796563"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a:t>57% of common AS instances are missed</a:t>
              </a:r>
            </a:p>
          </p:txBody>
        </p:sp>
        <p:cxnSp>
          <p:nvCxnSpPr>
            <p:cNvPr id="17" name="Straight Arrow Connector 16"/>
            <p:cNvCxnSpPr/>
            <p:nvPr/>
          </p:nvCxnSpPr>
          <p:spPr>
            <a:xfrm flipH="1" flipV="1">
              <a:off x="5732321" y="2308512"/>
              <a:ext cx="1" cy="537104"/>
            </a:xfrm>
            <a:prstGeom prst="straightConnector1">
              <a:avLst/>
            </a:prstGeom>
            <a:solidFill>
              <a:schemeClr val="accent1">
                <a:lumMod val="40000"/>
                <a:lumOff val="60000"/>
              </a:schemeClr>
            </a:solidFill>
            <a:ln w="63500">
              <a:solidFill>
                <a:srgbClr val="4F81BD"/>
              </a:solidFill>
              <a:tailEnd type="triangle"/>
            </a:ln>
          </p:spPr>
        </p:cxnSp>
      </p:grpSp>
      <p:sp>
        <p:nvSpPr>
          <p:cNvPr id="18" name="Content Placeholder 2"/>
          <p:cNvSpPr txBox="1">
            <a:spLocks/>
          </p:cNvSpPr>
          <p:nvPr/>
        </p:nvSpPr>
        <p:spPr>
          <a:xfrm>
            <a:off x="427433" y="5416777"/>
            <a:ext cx="8716567" cy="10387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False negative: fraction of paths with common AS not detected</a:t>
            </a:r>
            <a:endParaRPr lang="en-US" sz="2400" dirty="0"/>
          </a:p>
        </p:txBody>
      </p:sp>
      <p:sp>
        <p:nvSpPr>
          <p:cNvPr id="16" name="Title 1"/>
          <p:cNvSpPr txBox="1">
            <a:spLocks/>
          </p:cNvSpPr>
          <p:nvPr/>
        </p:nvSpPr>
        <p:spPr>
          <a:xfrm>
            <a:off x="457200" y="5416777"/>
            <a:ext cx="8229600"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t>Any path selection algorithm can use </a:t>
            </a:r>
            <a:r>
              <a:rPr lang="en-US" sz="3200" dirty="0" smtClean="0"/>
              <a:t>AS set </a:t>
            </a:r>
            <a:r>
              <a:rPr lang="en-US" sz="3200" dirty="0" err="1" smtClean="0"/>
              <a:t>predcition</a:t>
            </a:r>
            <a:r>
              <a:rPr lang="en-US" sz="3200" dirty="0" smtClean="0"/>
              <a:t> </a:t>
            </a:r>
            <a:r>
              <a:rPr lang="en-US" sz="3200" dirty="0"/>
              <a:t>to avoid profiling attack</a:t>
            </a:r>
          </a:p>
        </p:txBody>
      </p:sp>
    </p:spTree>
    <p:extLst>
      <p:ext uri="{BB962C8B-B14F-4D97-AF65-F5344CB8AC3E}">
        <p14:creationId xmlns:p14="http://schemas.microsoft.com/office/powerpoint/2010/main" val="3999216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581"/>
            <a:ext cx="8913813" cy="914400"/>
          </a:xfrm>
        </p:spPr>
        <p:txBody>
          <a:bodyPr>
            <a:normAutofit/>
          </a:bodyPr>
          <a:lstStyle/>
          <a:p>
            <a:r>
              <a:rPr lang="en-US" dirty="0" err="1" smtClean="0"/>
              <a:t>LASTor</a:t>
            </a:r>
            <a:r>
              <a:rPr lang="en-US" dirty="0" smtClean="0"/>
              <a:t> Latency</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27</a:t>
            </a:fld>
            <a:endParaRPr lang="en-US" dirty="0"/>
          </a:p>
        </p:txBody>
      </p:sp>
      <p:sp>
        <p:nvSpPr>
          <p:cNvPr id="5" name="Content Placeholder 2"/>
          <p:cNvSpPr>
            <a:spLocks noGrp="1"/>
          </p:cNvSpPr>
          <p:nvPr>
            <p:ph idx="1"/>
          </p:nvPr>
        </p:nvSpPr>
        <p:spPr>
          <a:xfrm>
            <a:off x="1136388" y="5508153"/>
            <a:ext cx="6871224" cy="682267"/>
          </a:xfrm>
        </p:spPr>
        <p:txBody>
          <a:bodyPr>
            <a:noAutofit/>
          </a:bodyPr>
          <a:lstStyle/>
          <a:p>
            <a:pPr marL="0" indent="0">
              <a:buNone/>
            </a:pPr>
            <a:r>
              <a:rPr lang="en-US" dirty="0" smtClean="0"/>
              <a:t>50 </a:t>
            </a:r>
            <a:r>
              <a:rPr lang="en-US" dirty="0" err="1" smtClean="0"/>
              <a:t>PlanetLab</a:t>
            </a:r>
            <a:r>
              <a:rPr lang="en-US" dirty="0" smtClean="0"/>
              <a:t> nodes to top </a:t>
            </a:r>
            <a:r>
              <a:rPr lang="en-US" dirty="0"/>
              <a:t>200 websites</a:t>
            </a:r>
          </a:p>
        </p:txBody>
      </p:sp>
      <p:pic>
        <p:nvPicPr>
          <p:cNvPr id="4" name="Picture 3" descr="comparison_wsp_and_asa_latency.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42467" y="-374725"/>
            <a:ext cx="5723460" cy="7406830"/>
          </a:xfrm>
          <a:prstGeom prst="rect">
            <a:avLst/>
          </a:prstGeom>
        </p:spPr>
      </p:pic>
    </p:spTree>
    <p:extLst>
      <p:ext uri="{BB962C8B-B14F-4D97-AF65-F5344CB8AC3E}">
        <p14:creationId xmlns:p14="http://schemas.microsoft.com/office/powerpoint/2010/main" val="41249141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2886" y="1600200"/>
            <a:ext cx="8875140" cy="4525963"/>
          </a:xfrm>
        </p:spPr>
        <p:txBody>
          <a:bodyPr>
            <a:normAutofit/>
          </a:bodyPr>
          <a:lstStyle/>
          <a:p>
            <a:r>
              <a:rPr lang="en-US" sz="2800" dirty="0" smtClean="0"/>
              <a:t>Demonstrated </a:t>
            </a:r>
            <a:r>
              <a:rPr lang="en-US" sz="2800" b="1" dirty="0" smtClean="0"/>
              <a:t>client side changes </a:t>
            </a:r>
            <a:r>
              <a:rPr lang="en-US" sz="2800" dirty="0" smtClean="0"/>
              <a:t>are </a:t>
            </a:r>
            <a:r>
              <a:rPr lang="en-US" sz="2800" dirty="0" smtClean="0"/>
              <a:t>sufficient for:</a:t>
            </a:r>
          </a:p>
          <a:p>
            <a:pPr lvl="1"/>
            <a:r>
              <a:rPr lang="en-US" sz="2400" dirty="0" smtClean="0"/>
              <a:t>Lower latency</a:t>
            </a:r>
          </a:p>
          <a:p>
            <a:pPr lvl="1"/>
            <a:r>
              <a:rPr lang="en-US" sz="2400" dirty="0" smtClean="0"/>
              <a:t>Higher anonymity</a:t>
            </a:r>
          </a:p>
          <a:p>
            <a:r>
              <a:rPr lang="en-US" sz="2800" dirty="0" smtClean="0"/>
              <a:t>Designed </a:t>
            </a:r>
            <a:r>
              <a:rPr lang="en-US" sz="2800" dirty="0" smtClean="0"/>
              <a:t>and </a:t>
            </a:r>
            <a:r>
              <a:rPr lang="en-US" sz="2800" dirty="0" smtClean="0"/>
              <a:t>implemented </a:t>
            </a:r>
            <a:r>
              <a:rPr lang="en-US" sz="2800" dirty="0" err="1" smtClean="0"/>
              <a:t>LASTor</a:t>
            </a:r>
            <a:endParaRPr lang="en-US" sz="2800" dirty="0" smtClean="0"/>
          </a:p>
          <a:p>
            <a:pPr lvl="1"/>
            <a:r>
              <a:rPr lang="en-US" sz="2400" dirty="0" smtClean="0"/>
              <a:t>Reduces median latency by </a:t>
            </a:r>
            <a:r>
              <a:rPr lang="en-US" sz="2400" b="1" dirty="0" smtClean="0"/>
              <a:t>25%</a:t>
            </a:r>
          </a:p>
          <a:p>
            <a:pPr lvl="1"/>
            <a:r>
              <a:rPr lang="en-US" sz="2400" dirty="0" smtClean="0"/>
              <a:t>Reduces </a:t>
            </a:r>
            <a:r>
              <a:rPr lang="en-US" sz="2400" dirty="0" smtClean="0"/>
              <a:t>median false negative of common AS from </a:t>
            </a:r>
            <a:r>
              <a:rPr lang="en-US" sz="2400" b="1" dirty="0" smtClean="0"/>
              <a:t>57%</a:t>
            </a:r>
            <a:r>
              <a:rPr lang="en-US" sz="2400" dirty="0" smtClean="0"/>
              <a:t> to </a:t>
            </a:r>
            <a:r>
              <a:rPr lang="en-US" sz="2400" b="1" dirty="0" smtClean="0"/>
              <a:t>11</a:t>
            </a:r>
            <a:r>
              <a:rPr lang="en-US" sz="2400" b="1" dirty="0" smtClean="0"/>
              <a:t>%</a:t>
            </a:r>
            <a:endParaRPr lang="en-US" sz="2400" b="1" dirty="0" smtClean="0"/>
          </a:p>
        </p:txBody>
      </p:sp>
      <p:sp>
        <p:nvSpPr>
          <p:cNvPr id="6" name="Slide Number Placeholder 5"/>
          <p:cNvSpPr>
            <a:spLocks noGrp="1"/>
          </p:cNvSpPr>
          <p:nvPr>
            <p:ph type="sldNum" sz="quarter" idx="12"/>
          </p:nvPr>
        </p:nvSpPr>
        <p:spPr/>
        <p:txBody>
          <a:bodyPr/>
          <a:lstStyle/>
          <a:p>
            <a:fld id="{D7E63A33-8271-4DD0-9C48-789913D7C115}" type="slidenum">
              <a:rPr lang="en-US" smtClean="0"/>
              <a:pPr/>
              <a:t>28</a:t>
            </a:fld>
            <a:endParaRPr lang="en-US" dirty="0"/>
          </a:p>
        </p:txBody>
      </p:sp>
    </p:spTree>
    <p:extLst>
      <p:ext uri="{BB962C8B-B14F-4D97-AF65-F5344CB8AC3E}">
        <p14:creationId xmlns:p14="http://schemas.microsoft.com/office/powerpoint/2010/main" val="2794071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12" name="Text Box 16"/>
          <p:cNvSpPr txBox="1">
            <a:spLocks noChangeArrowheads="1"/>
          </p:cNvSpPr>
          <p:nvPr/>
        </p:nvSpPr>
        <p:spPr bwMode="auto">
          <a:xfrm>
            <a:off x="2528934" y="2971800"/>
            <a:ext cx="4114800" cy="584776"/>
          </a:xfrm>
          <a:prstGeom prst="rect">
            <a:avLst/>
          </a:prstGeom>
          <a:noFill/>
          <a:ln w="9525">
            <a:noFill/>
            <a:miter lim="800000"/>
            <a:headEnd/>
            <a:tailEnd/>
          </a:ln>
          <a:effectLst/>
        </p:spPr>
        <p:txBody>
          <a:bodyPr wrap="square">
            <a:spAutoFit/>
          </a:bodyPr>
          <a:lstStyle/>
          <a:p>
            <a:pPr algn="ctr" rtl="0">
              <a:spcBef>
                <a:spcPct val="50000"/>
              </a:spcBef>
            </a:pPr>
            <a:r>
              <a:rPr lang="en-US" sz="3200" dirty="0" smtClean="0">
                <a:latin typeface="Times New Roman" pitchFamily="18" charset="0"/>
                <a:cs typeface="B Homa" pitchFamily="2" charset="-78"/>
              </a:rPr>
              <a:t>Thank you</a:t>
            </a:r>
            <a:endParaRPr lang="en-US" sz="3200" dirty="0">
              <a:latin typeface="Times New Roman" pitchFamily="18" charset="0"/>
              <a:cs typeface="B Homa" pitchFamily="2" charset="-78"/>
            </a:endParaRPr>
          </a:p>
        </p:txBody>
      </p:sp>
      <p:sp>
        <p:nvSpPr>
          <p:cNvPr id="15" name="Slide Number Placeholder 14"/>
          <p:cNvSpPr>
            <a:spLocks noGrp="1"/>
          </p:cNvSpPr>
          <p:nvPr>
            <p:ph type="sldNum" sz="quarter" idx="12"/>
          </p:nvPr>
        </p:nvSpPr>
        <p:spPr/>
        <p:txBody>
          <a:bodyPr/>
          <a:lstStyle/>
          <a:p>
            <a:fld id="{D7E63A33-8271-4DD0-9C48-789913D7C115}" type="slidenum">
              <a:rPr lang="en-US" smtClean="0"/>
              <a:pPr/>
              <a:t>29</a:t>
            </a:fld>
            <a:endParaRPr lang="en-US" dirty="0"/>
          </a:p>
        </p:txBody>
      </p:sp>
    </p:spTree>
    <p:extLst>
      <p:ext uri="{BB962C8B-B14F-4D97-AF65-F5344CB8AC3E}">
        <p14:creationId xmlns:p14="http://schemas.microsoft.com/office/powerpoint/2010/main" val="2988104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537" y="1059848"/>
            <a:ext cx="6275489" cy="4392842"/>
          </a:xfrm>
          <a:prstGeom prst="rect">
            <a:avLst/>
          </a:prstGeom>
        </p:spPr>
      </p:pic>
      <p:sp>
        <p:nvSpPr>
          <p:cNvPr id="2" name="Title 1"/>
          <p:cNvSpPr>
            <a:spLocks noGrp="1"/>
          </p:cNvSpPr>
          <p:nvPr>
            <p:ph type="title"/>
          </p:nvPr>
        </p:nvSpPr>
        <p:spPr>
          <a:xfrm>
            <a:off x="0" y="144336"/>
            <a:ext cx="8913813" cy="914400"/>
          </a:xfrm>
        </p:spPr>
        <p:txBody>
          <a:bodyPr>
            <a:normAutofit/>
          </a:bodyPr>
          <a:lstStyle/>
          <a:p>
            <a:r>
              <a:rPr lang="en-US" sz="4000" dirty="0" smtClean="0"/>
              <a:t>How </a:t>
            </a:r>
            <a:r>
              <a:rPr lang="en-US" sz="4000" dirty="0" smtClean="0"/>
              <a:t>are </a:t>
            </a:r>
            <a:r>
              <a:rPr lang="en-US" sz="4000" dirty="0" smtClean="0"/>
              <a:t>latencies on Tor?</a:t>
            </a:r>
            <a:endParaRPr lang="en-US" sz="4000" dirty="0"/>
          </a:p>
        </p:txBody>
      </p:sp>
      <p:sp>
        <p:nvSpPr>
          <p:cNvPr id="3" name="Content Placeholder 2"/>
          <p:cNvSpPr>
            <a:spLocks noGrp="1"/>
          </p:cNvSpPr>
          <p:nvPr>
            <p:ph idx="1"/>
          </p:nvPr>
        </p:nvSpPr>
        <p:spPr>
          <a:xfrm>
            <a:off x="251893" y="1359482"/>
            <a:ext cx="3578551" cy="1608550"/>
          </a:xfrm>
        </p:spPr>
        <p:txBody>
          <a:bodyPr>
            <a:noAutofit/>
          </a:bodyPr>
          <a:lstStyle/>
          <a:p>
            <a:r>
              <a:rPr lang="en-US" sz="2400" dirty="0" smtClean="0"/>
              <a:t>Experiment:</a:t>
            </a:r>
          </a:p>
          <a:p>
            <a:pPr lvl="1"/>
            <a:r>
              <a:rPr lang="en-US" sz="2000" dirty="0" smtClean="0"/>
              <a:t>Sources</a:t>
            </a:r>
            <a:r>
              <a:rPr lang="en-US" sz="2000" dirty="0"/>
              <a:t>:</a:t>
            </a:r>
          </a:p>
          <a:p>
            <a:pPr lvl="2"/>
            <a:r>
              <a:rPr lang="en-US" sz="2000" dirty="0"/>
              <a:t>50 </a:t>
            </a:r>
            <a:r>
              <a:rPr lang="en-US" sz="2000" dirty="0" err="1" smtClean="0"/>
              <a:t>PlanetLab</a:t>
            </a:r>
            <a:r>
              <a:rPr lang="en-US" sz="2000" dirty="0" smtClean="0"/>
              <a:t> </a:t>
            </a:r>
            <a:r>
              <a:rPr lang="en-US" sz="2000" dirty="0"/>
              <a:t>nodes spread across </a:t>
            </a:r>
            <a:r>
              <a:rPr lang="en-US" sz="2000" dirty="0" smtClean="0"/>
              <a:t>globe</a:t>
            </a:r>
            <a:endParaRPr lang="en-US" sz="2000" dirty="0"/>
          </a:p>
          <a:p>
            <a:pPr lvl="1"/>
            <a:r>
              <a:rPr lang="en-US" sz="2000" dirty="0" smtClean="0"/>
              <a:t>Destinations:</a:t>
            </a:r>
          </a:p>
          <a:p>
            <a:pPr lvl="2"/>
            <a:r>
              <a:rPr lang="nl-NL" sz="2000" dirty="0"/>
              <a:t>T</a:t>
            </a:r>
            <a:r>
              <a:rPr lang="nl-NL" sz="2000" dirty="0" smtClean="0"/>
              <a:t>op 200</a:t>
            </a:r>
            <a:r>
              <a:rPr lang="en-US" sz="2000" dirty="0" smtClean="0"/>
              <a:t> websites</a:t>
            </a:r>
          </a:p>
        </p:txBody>
      </p:sp>
      <p:sp>
        <p:nvSpPr>
          <p:cNvPr id="8" name="Slide Number Placeholder 7"/>
          <p:cNvSpPr>
            <a:spLocks noGrp="1"/>
          </p:cNvSpPr>
          <p:nvPr>
            <p:ph type="sldNum" sz="quarter" idx="12"/>
          </p:nvPr>
        </p:nvSpPr>
        <p:spPr/>
        <p:txBody>
          <a:bodyPr/>
          <a:lstStyle/>
          <a:p>
            <a:fld id="{D7E63A33-8271-4DD0-9C48-789913D7C115}" type="slidenum">
              <a:rPr lang="en-US" smtClean="0"/>
              <a:pPr/>
              <a:t>3</a:t>
            </a:fld>
            <a:endParaRPr lang="en-US" dirty="0"/>
          </a:p>
        </p:txBody>
      </p:sp>
      <p:grpSp>
        <p:nvGrpSpPr>
          <p:cNvPr id="13" name="Group 12"/>
          <p:cNvGrpSpPr/>
          <p:nvPr/>
        </p:nvGrpSpPr>
        <p:grpSpPr>
          <a:xfrm>
            <a:off x="5640163" y="2995343"/>
            <a:ext cx="1588017" cy="997419"/>
            <a:chOff x="6107390" y="3201003"/>
            <a:chExt cx="1580720" cy="997419"/>
          </a:xfrm>
        </p:grpSpPr>
        <p:sp>
          <p:nvSpPr>
            <p:cNvPr id="14" name="TextBox 13"/>
            <p:cNvSpPr txBox="1"/>
            <p:nvPr/>
          </p:nvSpPr>
          <p:spPr>
            <a:xfrm>
              <a:off x="6107390" y="3367425"/>
              <a:ext cx="1580720" cy="830997"/>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US" sz="2400" dirty="0">
                  <a:solidFill>
                    <a:srgbClr val="FF0000"/>
                  </a:solidFill>
                </a:rPr>
                <a:t>5</a:t>
              </a:r>
              <a:r>
                <a:rPr lang="en-US" sz="2400" dirty="0" smtClean="0">
                  <a:solidFill>
                    <a:srgbClr val="FF0000"/>
                  </a:solidFill>
                </a:rPr>
                <a:t>x inflation in median</a:t>
              </a:r>
              <a:endParaRPr lang="en-US" sz="2400" dirty="0">
                <a:solidFill>
                  <a:srgbClr val="FF0000"/>
                </a:solidFill>
              </a:endParaRPr>
            </a:p>
          </p:txBody>
        </p:sp>
        <p:cxnSp>
          <p:nvCxnSpPr>
            <p:cNvPr id="15" name="Straight Arrow Connector 14"/>
            <p:cNvCxnSpPr/>
            <p:nvPr/>
          </p:nvCxnSpPr>
          <p:spPr>
            <a:xfrm flipH="1">
              <a:off x="6107394" y="3201003"/>
              <a:ext cx="1580716" cy="1"/>
            </a:xfrm>
            <a:prstGeom prst="straightConnector1">
              <a:avLst/>
            </a:prstGeom>
            <a:ln w="69850">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456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559457" y="2131279"/>
            <a:ext cx="1605774" cy="656920"/>
          </a:xfrm>
          <a:prstGeom prst="line">
            <a:avLst/>
          </a:prstGeom>
          <a:ln w="130175">
            <a:solidFill>
              <a:srgbClr val="FF0000">
                <a:alpha val="80000"/>
              </a:srgbClr>
            </a:solidFill>
          </a:ln>
        </p:spPr>
        <p:style>
          <a:lnRef idx="3">
            <a:schemeClr val="accent6"/>
          </a:lnRef>
          <a:fillRef idx="0">
            <a:schemeClr val="accent6"/>
          </a:fillRef>
          <a:effectRef idx="2">
            <a:schemeClr val="accent6"/>
          </a:effectRef>
          <a:fontRef idx="minor">
            <a:schemeClr val="tx1"/>
          </a:fontRef>
        </p:style>
      </p:cxnSp>
      <p:sp>
        <p:nvSpPr>
          <p:cNvPr id="54" name="Straight Connector 53"/>
          <p:cNvSpPr/>
          <p:nvPr/>
        </p:nvSpPr>
        <p:spPr>
          <a:xfrm>
            <a:off x="1627493" y="1897978"/>
            <a:ext cx="1517650" cy="619125"/>
          </a:xfrm>
          <a:prstGeom prst="line">
            <a:avLst/>
          </a:prstGeom>
          <a:noFill/>
          <a:ln w="73080">
            <a:solidFill>
              <a:srgbClr val="008000"/>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7" name="Straight Connector 56"/>
          <p:cNvSpPr/>
          <p:nvPr/>
        </p:nvSpPr>
        <p:spPr>
          <a:xfrm>
            <a:off x="1633293" y="2065153"/>
            <a:ext cx="1517650" cy="617538"/>
          </a:xfrm>
          <a:prstGeom prst="line">
            <a:avLst/>
          </a:prstGeom>
          <a:noFill/>
          <a:ln w="73080">
            <a:solidFill>
              <a:srgbClr val="0000FF"/>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8434" name="Title 1"/>
          <p:cNvSpPr>
            <a:spLocks noGrp="1"/>
          </p:cNvSpPr>
          <p:nvPr>
            <p:ph type="title" idx="4294967295"/>
          </p:nvPr>
        </p:nvSpPr>
        <p:spPr>
          <a:xfrm>
            <a:off x="272126" y="183541"/>
            <a:ext cx="8228013" cy="584776"/>
          </a:xfrm>
        </p:spPr>
        <p:txBody>
          <a:bodyPr>
            <a:spAutoFit/>
          </a:bodyPr>
          <a:lstStyle/>
          <a:p>
            <a:r>
              <a:rPr lang="en-US" sz="3200" dirty="0" smtClean="0"/>
              <a:t>How does Tor work? (Onion Routing)</a:t>
            </a:r>
          </a:p>
        </p:txBody>
      </p:sp>
      <p:sp>
        <p:nvSpPr>
          <p:cNvPr id="10" name="Straight Connector 9"/>
          <p:cNvSpPr/>
          <p:nvPr/>
        </p:nvSpPr>
        <p:spPr>
          <a:xfrm flipV="1">
            <a:off x="5202238" y="3579018"/>
            <a:ext cx="346075" cy="1247775"/>
          </a:xfrm>
          <a:prstGeom prst="line">
            <a:avLst/>
          </a:prstGeom>
          <a:noFill/>
          <a:ln w="36720">
            <a:solidFill>
              <a:srgbClr val="FFFFFF"/>
            </a:solidFill>
            <a:prstDash val="solid"/>
          </a:ln>
        </p:spPr>
        <p:txBody>
          <a:bodyPr lIns="16654" tIns="16654" rIns="16654" bIns="16654"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1" name="Straight Connector 10"/>
          <p:cNvSpPr/>
          <p:nvPr/>
        </p:nvSpPr>
        <p:spPr>
          <a:xfrm>
            <a:off x="2898653" y="3262312"/>
            <a:ext cx="533400" cy="1619250"/>
          </a:xfrm>
          <a:prstGeom prst="line">
            <a:avLst/>
          </a:prstGeom>
          <a:noFill/>
          <a:ln w="36720">
            <a:solidFill>
              <a:srgbClr val="FFFFFF"/>
            </a:solidFill>
            <a:prstDash val="solid"/>
          </a:ln>
        </p:spPr>
        <p:txBody>
          <a:bodyPr lIns="16654" tIns="16654" rIns="16654" bIns="16654"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2" name="Rectangle 11"/>
          <p:cNvSpPr/>
          <p:nvPr/>
        </p:nvSpPr>
        <p:spPr>
          <a:xfrm>
            <a:off x="1831975" y="4436268"/>
            <a:ext cx="1114425" cy="795338"/>
          </a:xfrm>
          <a:prstGeom prst="rect">
            <a:avLst/>
          </a:prstGeom>
          <a:solidFill>
            <a:schemeClr val="tx2">
              <a:lumMod val="60000"/>
              <a:lumOff val="40000"/>
            </a:schemeClr>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lIns="0" tIns="0" rIns="0" bIns="0" anchor="ctr" anchorCtr="1" compatLnSpc="0"/>
          <a:lstStyle/>
          <a:p>
            <a:pPr algn="ctr" hangingPunct="0"/>
            <a:r>
              <a:rPr lang="en-US" sz="2200">
                <a:latin typeface="Arial" pitchFamily="18"/>
                <a:ea typeface="DejaVu Sans" pitchFamily="2"/>
                <a:cs typeface="DejaVu Sans" pitchFamily="2"/>
              </a:rPr>
              <a:t>R4</a:t>
            </a:r>
          </a:p>
        </p:txBody>
      </p:sp>
      <p:sp>
        <p:nvSpPr>
          <p:cNvPr id="13" name="Rectangle 12"/>
          <p:cNvSpPr/>
          <p:nvPr/>
        </p:nvSpPr>
        <p:spPr>
          <a:xfrm>
            <a:off x="6548438" y="4320381"/>
            <a:ext cx="1114425" cy="793750"/>
          </a:xfrm>
          <a:prstGeom prst="rect">
            <a:avLst/>
          </a:prstGeom>
          <a:solidFill>
            <a:schemeClr val="tx2">
              <a:lumMod val="60000"/>
              <a:lumOff val="40000"/>
            </a:schemeClr>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lIns="0" tIns="0" rIns="0" bIns="0" anchor="ctr" anchorCtr="1" compatLnSpc="0"/>
          <a:lstStyle/>
          <a:p>
            <a:pPr algn="ctr" hangingPunct="0"/>
            <a:r>
              <a:rPr lang="en-US" sz="2200">
                <a:latin typeface="Arial" pitchFamily="18"/>
                <a:ea typeface="DejaVu Sans" pitchFamily="2"/>
                <a:cs typeface="DejaVu Sans" pitchFamily="2"/>
              </a:rPr>
              <a:t>R5</a:t>
            </a:r>
          </a:p>
        </p:txBody>
      </p:sp>
      <p:grpSp>
        <p:nvGrpSpPr>
          <p:cNvPr id="2" name="Group 13"/>
          <p:cNvGrpSpPr>
            <a:grpSpLocks/>
          </p:cNvGrpSpPr>
          <p:nvPr/>
        </p:nvGrpSpPr>
        <p:grpSpPr bwMode="auto">
          <a:xfrm>
            <a:off x="3032644" y="3442493"/>
            <a:ext cx="487363" cy="142875"/>
            <a:chOff x="3344399" y="2673000"/>
            <a:chExt cx="538200" cy="157320"/>
          </a:xfrm>
          <a:solidFill>
            <a:srgbClr val="00B050"/>
          </a:solidFill>
        </p:grpSpPr>
        <p:sp>
          <p:nvSpPr>
            <p:cNvPr id="15" name="Freeform 14"/>
            <p:cNvSpPr/>
            <p:nvPr/>
          </p:nvSpPr>
          <p:spPr>
            <a:xfrm>
              <a:off x="3344399" y="2673000"/>
              <a:ext cx="177063"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6" name="Freeform 15"/>
            <p:cNvSpPr/>
            <p:nvPr/>
          </p:nvSpPr>
          <p:spPr>
            <a:xfrm>
              <a:off x="3381214" y="2697472"/>
              <a:ext cx="103432" cy="11187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7" name="Freeform 16"/>
            <p:cNvSpPr/>
            <p:nvPr/>
          </p:nvSpPr>
          <p:spPr>
            <a:xfrm>
              <a:off x="3509190" y="2742920"/>
              <a:ext cx="373409" cy="31464"/>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8" name="Freeform 17"/>
            <p:cNvSpPr/>
            <p:nvPr/>
          </p:nvSpPr>
          <p:spPr>
            <a:xfrm>
              <a:off x="3766895" y="2693976"/>
              <a:ext cx="43827"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19" name="Freeform 18"/>
            <p:cNvSpPr/>
            <p:nvPr/>
          </p:nvSpPr>
          <p:spPr>
            <a:xfrm>
              <a:off x="3838771" y="2693976"/>
              <a:ext cx="42074"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grpSp>
        <p:nvGrpSpPr>
          <p:cNvPr id="6" name="Group 19"/>
          <p:cNvGrpSpPr>
            <a:grpSpLocks/>
          </p:cNvGrpSpPr>
          <p:nvPr/>
        </p:nvGrpSpPr>
        <p:grpSpPr bwMode="auto">
          <a:xfrm>
            <a:off x="758825" y="2804318"/>
            <a:ext cx="488950" cy="142875"/>
            <a:chOff x="836640" y="3340440"/>
            <a:chExt cx="538200" cy="157320"/>
          </a:xfrm>
          <a:solidFill>
            <a:srgbClr val="00B050"/>
          </a:solidFill>
        </p:grpSpPr>
        <p:sp>
          <p:nvSpPr>
            <p:cNvPr id="21" name="Freeform 20"/>
            <p:cNvSpPr/>
            <p:nvPr/>
          </p:nvSpPr>
          <p:spPr>
            <a:xfrm>
              <a:off x="836640" y="3340440"/>
              <a:ext cx="176488"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22" name="Freeform 21"/>
            <p:cNvSpPr/>
            <p:nvPr/>
          </p:nvSpPr>
          <p:spPr>
            <a:xfrm>
              <a:off x="873336" y="3364912"/>
              <a:ext cx="103096" cy="11187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23" name="Freeform 22"/>
            <p:cNvSpPr/>
            <p:nvPr/>
          </p:nvSpPr>
          <p:spPr>
            <a:xfrm>
              <a:off x="1000896" y="3410360"/>
              <a:ext cx="373944" cy="31464"/>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24" name="Freeform 23"/>
            <p:cNvSpPr/>
            <p:nvPr/>
          </p:nvSpPr>
          <p:spPr>
            <a:xfrm>
              <a:off x="1259511" y="3361416"/>
              <a:ext cx="41938" cy="61181"/>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25" name="Freeform 24"/>
            <p:cNvSpPr/>
            <p:nvPr/>
          </p:nvSpPr>
          <p:spPr>
            <a:xfrm>
              <a:off x="1331155" y="3361416"/>
              <a:ext cx="41938" cy="61181"/>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grpSp>
        <p:nvGrpSpPr>
          <p:cNvPr id="7" name="Group 25"/>
          <p:cNvGrpSpPr>
            <a:grpSpLocks/>
          </p:cNvGrpSpPr>
          <p:nvPr/>
        </p:nvGrpSpPr>
        <p:grpSpPr bwMode="auto">
          <a:xfrm>
            <a:off x="761165" y="3005931"/>
            <a:ext cx="487363" cy="142875"/>
            <a:chOff x="1122480" y="3562920"/>
            <a:chExt cx="538200" cy="157320"/>
          </a:xfrm>
          <a:solidFill>
            <a:schemeClr val="tx1">
              <a:lumMod val="85000"/>
              <a:lumOff val="15000"/>
            </a:schemeClr>
          </a:solidFill>
        </p:grpSpPr>
        <p:sp>
          <p:nvSpPr>
            <p:cNvPr id="27" name="Freeform 26"/>
            <p:cNvSpPr/>
            <p:nvPr/>
          </p:nvSpPr>
          <p:spPr>
            <a:xfrm>
              <a:off x="1122480" y="3562920"/>
              <a:ext cx="177063"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solidFill>
                  <a:schemeClr val="accent2">
                    <a:lumMod val="75000"/>
                  </a:schemeClr>
                </a:solidFill>
                <a:latin typeface="Arial" pitchFamily="18"/>
                <a:ea typeface="DejaVu Sans" pitchFamily="2"/>
                <a:cs typeface="DejaVu Sans" pitchFamily="2"/>
              </a:endParaRPr>
            </a:p>
          </p:txBody>
        </p:sp>
        <p:sp>
          <p:nvSpPr>
            <p:cNvPr id="28" name="Freeform 27"/>
            <p:cNvSpPr/>
            <p:nvPr/>
          </p:nvSpPr>
          <p:spPr>
            <a:xfrm>
              <a:off x="1159295" y="3587392"/>
              <a:ext cx="103432" cy="11187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solidFill>
                  <a:schemeClr val="accent2">
                    <a:lumMod val="75000"/>
                  </a:schemeClr>
                </a:solidFill>
                <a:latin typeface="Arial" pitchFamily="18"/>
                <a:ea typeface="DejaVu Sans" pitchFamily="2"/>
                <a:cs typeface="DejaVu Sans" pitchFamily="2"/>
              </a:endParaRPr>
            </a:p>
          </p:txBody>
        </p:sp>
        <p:sp>
          <p:nvSpPr>
            <p:cNvPr id="29" name="Freeform 28"/>
            <p:cNvSpPr/>
            <p:nvPr/>
          </p:nvSpPr>
          <p:spPr>
            <a:xfrm>
              <a:off x="1287271" y="3632840"/>
              <a:ext cx="373409" cy="31464"/>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solidFill>
                  <a:schemeClr val="accent2">
                    <a:lumMod val="75000"/>
                  </a:schemeClr>
                </a:solidFill>
                <a:latin typeface="Arial" pitchFamily="18"/>
                <a:ea typeface="DejaVu Sans" pitchFamily="2"/>
                <a:cs typeface="DejaVu Sans" pitchFamily="2"/>
              </a:endParaRPr>
            </a:p>
          </p:txBody>
        </p:sp>
        <p:sp>
          <p:nvSpPr>
            <p:cNvPr id="30" name="Freeform 29"/>
            <p:cNvSpPr/>
            <p:nvPr/>
          </p:nvSpPr>
          <p:spPr>
            <a:xfrm>
              <a:off x="1544976" y="3583896"/>
              <a:ext cx="43827"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solidFill>
                  <a:schemeClr val="accent2">
                    <a:lumMod val="75000"/>
                  </a:schemeClr>
                </a:solidFill>
                <a:latin typeface="Arial" pitchFamily="18"/>
                <a:ea typeface="DejaVu Sans" pitchFamily="2"/>
                <a:cs typeface="DejaVu Sans" pitchFamily="2"/>
              </a:endParaRPr>
            </a:p>
          </p:txBody>
        </p:sp>
        <p:sp>
          <p:nvSpPr>
            <p:cNvPr id="31" name="Freeform 30"/>
            <p:cNvSpPr/>
            <p:nvPr/>
          </p:nvSpPr>
          <p:spPr>
            <a:xfrm>
              <a:off x="1616852" y="3583896"/>
              <a:ext cx="42074"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solidFill>
                  <a:schemeClr val="accent2">
                    <a:lumMod val="75000"/>
                  </a:schemeClr>
                </a:solidFill>
                <a:latin typeface="Arial" pitchFamily="18"/>
                <a:ea typeface="DejaVu Sans" pitchFamily="2"/>
                <a:cs typeface="DejaVu Sans" pitchFamily="2"/>
              </a:endParaRPr>
            </a:p>
          </p:txBody>
        </p:sp>
      </p:grpSp>
      <p:sp>
        <p:nvSpPr>
          <p:cNvPr id="32" name="Straight Connector 31"/>
          <p:cNvSpPr/>
          <p:nvPr/>
        </p:nvSpPr>
        <p:spPr>
          <a:xfrm>
            <a:off x="1600200" y="2400283"/>
            <a:ext cx="1516063" cy="619125"/>
          </a:xfrm>
          <a:prstGeom prst="line">
            <a:avLst/>
          </a:prstGeom>
          <a:noFill/>
          <a:ln w="73080">
            <a:solidFill>
              <a:srgbClr val="008000"/>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nvGrpSpPr>
          <p:cNvPr id="14" name="Group 33"/>
          <p:cNvGrpSpPr>
            <a:grpSpLocks/>
          </p:cNvGrpSpPr>
          <p:nvPr/>
        </p:nvGrpSpPr>
        <p:grpSpPr bwMode="auto">
          <a:xfrm>
            <a:off x="5996895" y="3695687"/>
            <a:ext cx="488950" cy="141287"/>
            <a:chOff x="5519880" y="3880440"/>
            <a:chExt cx="538200" cy="157320"/>
          </a:xfrm>
          <a:solidFill>
            <a:srgbClr val="0070C0"/>
          </a:solidFill>
        </p:grpSpPr>
        <p:sp>
          <p:nvSpPr>
            <p:cNvPr id="35" name="Freeform 34"/>
            <p:cNvSpPr/>
            <p:nvPr/>
          </p:nvSpPr>
          <p:spPr>
            <a:xfrm>
              <a:off x="5519880" y="3880440"/>
              <a:ext cx="176487"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36" name="Freeform 35"/>
            <p:cNvSpPr/>
            <p:nvPr/>
          </p:nvSpPr>
          <p:spPr>
            <a:xfrm>
              <a:off x="5556575" y="3903419"/>
              <a:ext cx="103097" cy="11312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37" name="Freeform 36"/>
            <p:cNvSpPr/>
            <p:nvPr/>
          </p:nvSpPr>
          <p:spPr>
            <a:xfrm>
              <a:off x="5684136" y="3949378"/>
              <a:ext cx="373944" cy="31818"/>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38" name="Freeform 37"/>
            <p:cNvSpPr/>
            <p:nvPr/>
          </p:nvSpPr>
          <p:spPr>
            <a:xfrm>
              <a:off x="5942751" y="3901652"/>
              <a:ext cx="41938" cy="60100"/>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39" name="Freeform 38"/>
            <p:cNvSpPr/>
            <p:nvPr/>
          </p:nvSpPr>
          <p:spPr>
            <a:xfrm>
              <a:off x="6014394" y="3901652"/>
              <a:ext cx="41938" cy="60100"/>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grpSp>
        <p:nvGrpSpPr>
          <p:cNvPr id="20" name="Group 39"/>
          <p:cNvGrpSpPr>
            <a:grpSpLocks/>
          </p:cNvGrpSpPr>
          <p:nvPr/>
        </p:nvGrpSpPr>
        <p:grpSpPr bwMode="auto">
          <a:xfrm>
            <a:off x="763732" y="3234897"/>
            <a:ext cx="488950" cy="142875"/>
            <a:chOff x="1377000" y="3801240"/>
            <a:chExt cx="538200" cy="157320"/>
          </a:xfrm>
          <a:solidFill>
            <a:srgbClr val="0070C0"/>
          </a:solidFill>
        </p:grpSpPr>
        <p:sp>
          <p:nvSpPr>
            <p:cNvPr id="41" name="Freeform 40"/>
            <p:cNvSpPr/>
            <p:nvPr/>
          </p:nvSpPr>
          <p:spPr>
            <a:xfrm>
              <a:off x="1377000" y="3801240"/>
              <a:ext cx="176487"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42" name="Freeform 41"/>
            <p:cNvSpPr/>
            <p:nvPr/>
          </p:nvSpPr>
          <p:spPr>
            <a:xfrm>
              <a:off x="1413695" y="3825712"/>
              <a:ext cx="103097" cy="11187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43" name="Freeform 42"/>
            <p:cNvSpPr/>
            <p:nvPr/>
          </p:nvSpPr>
          <p:spPr>
            <a:xfrm>
              <a:off x="1541256" y="3871160"/>
              <a:ext cx="373944" cy="31464"/>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44" name="Freeform 43"/>
            <p:cNvSpPr/>
            <p:nvPr/>
          </p:nvSpPr>
          <p:spPr>
            <a:xfrm>
              <a:off x="1799871" y="3822216"/>
              <a:ext cx="41938"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45" name="Freeform 44"/>
            <p:cNvSpPr/>
            <p:nvPr/>
          </p:nvSpPr>
          <p:spPr>
            <a:xfrm>
              <a:off x="1871514" y="3822216"/>
              <a:ext cx="41938"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grpSp>
        <p:nvGrpSpPr>
          <p:cNvPr id="26" name="Group 45"/>
          <p:cNvGrpSpPr>
            <a:grpSpLocks/>
          </p:cNvGrpSpPr>
          <p:nvPr/>
        </p:nvGrpSpPr>
        <p:grpSpPr bwMode="auto">
          <a:xfrm>
            <a:off x="4021138" y="5585616"/>
            <a:ext cx="488950" cy="141287"/>
            <a:chOff x="4059719" y="5690520"/>
            <a:chExt cx="538201" cy="157320"/>
          </a:xfrm>
          <a:solidFill>
            <a:srgbClr val="262626"/>
          </a:solidFill>
        </p:grpSpPr>
        <p:sp>
          <p:nvSpPr>
            <p:cNvPr id="47" name="Freeform 46"/>
            <p:cNvSpPr/>
            <p:nvPr/>
          </p:nvSpPr>
          <p:spPr>
            <a:xfrm>
              <a:off x="4059719" y="5690520"/>
              <a:ext cx="176489"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48" name="Freeform 47"/>
            <p:cNvSpPr/>
            <p:nvPr/>
          </p:nvSpPr>
          <p:spPr>
            <a:xfrm>
              <a:off x="4096415" y="5713499"/>
              <a:ext cx="103096" cy="11312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49" name="Freeform 48"/>
            <p:cNvSpPr/>
            <p:nvPr/>
          </p:nvSpPr>
          <p:spPr>
            <a:xfrm>
              <a:off x="4223975" y="5759458"/>
              <a:ext cx="373945" cy="31818"/>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0" name="Freeform 49"/>
            <p:cNvSpPr/>
            <p:nvPr/>
          </p:nvSpPr>
          <p:spPr>
            <a:xfrm>
              <a:off x="4482591" y="5711732"/>
              <a:ext cx="41938" cy="60100"/>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1" name="Freeform 50"/>
            <p:cNvSpPr/>
            <p:nvPr/>
          </p:nvSpPr>
          <p:spPr>
            <a:xfrm>
              <a:off x="4554235" y="5711732"/>
              <a:ext cx="41938" cy="60100"/>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6"/>
            </a:lnRef>
            <a:fillRef idx="3">
              <a:schemeClr val="accent6"/>
            </a:fillRef>
            <a:effectRef idx="3">
              <a:schemeClr val="accent6"/>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sp>
        <p:nvSpPr>
          <p:cNvPr id="52" name="Straight Connector 51"/>
          <p:cNvSpPr/>
          <p:nvPr/>
        </p:nvSpPr>
        <p:spPr>
          <a:xfrm>
            <a:off x="1649169" y="2345331"/>
            <a:ext cx="1516062" cy="617537"/>
          </a:xfrm>
          <a:prstGeom prst="line">
            <a:avLst/>
          </a:prstGeom>
          <a:noFill/>
          <a:ln w="73080">
            <a:solidFill>
              <a:srgbClr val="000000"/>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3" name="Straight Connector 52"/>
          <p:cNvSpPr/>
          <p:nvPr/>
        </p:nvSpPr>
        <p:spPr>
          <a:xfrm>
            <a:off x="1612412" y="1967583"/>
            <a:ext cx="1516062" cy="619125"/>
          </a:xfrm>
          <a:prstGeom prst="line">
            <a:avLst/>
          </a:prstGeom>
          <a:noFill/>
          <a:ln w="73080">
            <a:solidFill>
              <a:srgbClr val="000000"/>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5" name="Straight Connector 54"/>
          <p:cNvSpPr/>
          <p:nvPr/>
        </p:nvSpPr>
        <p:spPr>
          <a:xfrm>
            <a:off x="3852733" y="3277210"/>
            <a:ext cx="533400" cy="1619250"/>
          </a:xfrm>
          <a:prstGeom prst="line">
            <a:avLst/>
          </a:prstGeom>
          <a:noFill/>
          <a:ln w="73080">
            <a:solidFill>
              <a:srgbClr val="000000"/>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6" name="Straight Connector 55"/>
          <p:cNvSpPr/>
          <p:nvPr/>
        </p:nvSpPr>
        <p:spPr>
          <a:xfrm>
            <a:off x="4202113" y="3214260"/>
            <a:ext cx="533400" cy="1617662"/>
          </a:xfrm>
          <a:prstGeom prst="line">
            <a:avLst/>
          </a:prstGeom>
          <a:noFill/>
          <a:ln w="73080">
            <a:solidFill>
              <a:schemeClr val="tx1"/>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8" name="Straight Connector 57"/>
          <p:cNvSpPr/>
          <p:nvPr/>
        </p:nvSpPr>
        <p:spPr>
          <a:xfrm>
            <a:off x="1600200" y="2247883"/>
            <a:ext cx="1516062" cy="619125"/>
          </a:xfrm>
          <a:prstGeom prst="line">
            <a:avLst/>
          </a:prstGeom>
          <a:noFill/>
          <a:ln w="73080">
            <a:solidFill>
              <a:srgbClr val="0000FF"/>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59" name="Straight Connector 58"/>
          <p:cNvSpPr/>
          <p:nvPr/>
        </p:nvSpPr>
        <p:spPr>
          <a:xfrm>
            <a:off x="4132263" y="3225800"/>
            <a:ext cx="534988" cy="1617662"/>
          </a:xfrm>
          <a:prstGeom prst="line">
            <a:avLst/>
          </a:prstGeom>
          <a:noFill/>
          <a:ln w="73080">
            <a:solidFill>
              <a:srgbClr val="0000FF"/>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60" name="Straight Connector 59"/>
          <p:cNvSpPr/>
          <p:nvPr/>
        </p:nvSpPr>
        <p:spPr>
          <a:xfrm>
            <a:off x="3933092" y="3267074"/>
            <a:ext cx="533400" cy="1617663"/>
          </a:xfrm>
          <a:prstGeom prst="line">
            <a:avLst/>
          </a:prstGeom>
          <a:noFill/>
          <a:ln w="73080">
            <a:solidFill>
              <a:srgbClr val="0000FF"/>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61" name="Straight Connector 60"/>
          <p:cNvSpPr/>
          <p:nvPr/>
        </p:nvSpPr>
        <p:spPr>
          <a:xfrm flipV="1">
            <a:off x="5060096" y="3053311"/>
            <a:ext cx="502505" cy="1941999"/>
          </a:xfrm>
          <a:prstGeom prst="line">
            <a:avLst/>
          </a:prstGeom>
          <a:noFill/>
          <a:ln w="73080">
            <a:solidFill>
              <a:srgbClr val="0000FF"/>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62" name="Straight Connector 61"/>
          <p:cNvSpPr/>
          <p:nvPr/>
        </p:nvSpPr>
        <p:spPr>
          <a:xfrm flipV="1">
            <a:off x="5257800" y="3451518"/>
            <a:ext cx="415925" cy="1542462"/>
          </a:xfrm>
          <a:prstGeom prst="line">
            <a:avLst/>
          </a:prstGeom>
          <a:noFill/>
          <a:ln w="73080">
            <a:solidFill>
              <a:srgbClr val="0000FF"/>
            </a:solidFill>
            <a:prstDash val="solid"/>
          </a:ln>
        </p:spPr>
        <p:txBody>
          <a:bodyPr lIns="32982" tIns="32982" rIns="32982" bIns="32982"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cxnSp>
        <p:nvCxnSpPr>
          <p:cNvPr id="69" name="Straight Connector 68"/>
          <p:cNvCxnSpPr/>
          <p:nvPr/>
        </p:nvCxnSpPr>
        <p:spPr>
          <a:xfrm>
            <a:off x="4025533" y="3257549"/>
            <a:ext cx="539507" cy="1591469"/>
          </a:xfrm>
          <a:prstGeom prst="line">
            <a:avLst/>
          </a:prstGeom>
          <a:ln w="130175">
            <a:solidFill>
              <a:srgbClr val="FF0000">
                <a:alpha val="80000"/>
              </a:srgbClr>
            </a:solidFill>
          </a:ln>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flipH="1">
            <a:off x="5178164" y="3356205"/>
            <a:ext cx="404813" cy="1550146"/>
          </a:xfrm>
          <a:prstGeom prst="line">
            <a:avLst/>
          </a:prstGeom>
          <a:ln w="130175">
            <a:solidFill>
              <a:srgbClr val="FF0000">
                <a:alpha val="80000"/>
              </a:srgbClr>
            </a:solidFill>
          </a:ln>
        </p:spPr>
        <p:style>
          <a:lnRef idx="3">
            <a:schemeClr val="accent6"/>
          </a:lnRef>
          <a:fillRef idx="0">
            <a:schemeClr val="accent6"/>
          </a:fillRef>
          <a:effectRef idx="2">
            <a:schemeClr val="accent6"/>
          </a:effectRef>
          <a:fontRef idx="minor">
            <a:schemeClr val="tx1"/>
          </a:fontRef>
        </p:style>
      </p:cxnSp>
      <p:cxnSp>
        <p:nvCxnSpPr>
          <p:cNvPr id="76" name="Straight Connector 75"/>
          <p:cNvCxnSpPr/>
          <p:nvPr/>
        </p:nvCxnSpPr>
        <p:spPr>
          <a:xfrm flipH="1">
            <a:off x="6548438" y="1967583"/>
            <a:ext cx="1452562" cy="1325685"/>
          </a:xfrm>
          <a:prstGeom prst="line">
            <a:avLst/>
          </a:prstGeom>
          <a:ln w="130175">
            <a:solidFill>
              <a:srgbClr val="FF0000">
                <a:alpha val="80000"/>
              </a:srgbClr>
            </a:solidFill>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5527187" y="2790030"/>
            <a:ext cx="1114425" cy="795338"/>
          </a:xfrm>
          <a:prstGeom prst="rect">
            <a:avLst/>
          </a:prstGeom>
          <a:solidFill>
            <a:schemeClr val="tx2">
              <a:lumMod val="60000"/>
              <a:lumOff val="40000"/>
            </a:schemeClr>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lIns="0" tIns="0" rIns="0" bIns="0" anchor="ctr" anchorCtr="1" compatLnSpc="0"/>
          <a:lstStyle/>
          <a:p>
            <a:pPr algn="ctr" hangingPunct="0"/>
            <a:r>
              <a:rPr lang="en-US" sz="2200" dirty="0">
                <a:latin typeface="Arial" pitchFamily="18"/>
                <a:ea typeface="DejaVu Sans" pitchFamily="2"/>
                <a:cs typeface="DejaVu Sans" pitchFamily="2"/>
              </a:rPr>
              <a:t>R3</a:t>
            </a:r>
          </a:p>
        </p:txBody>
      </p:sp>
      <p:sp>
        <p:nvSpPr>
          <p:cNvPr id="8" name="Rectangle 7"/>
          <p:cNvSpPr/>
          <p:nvPr/>
        </p:nvSpPr>
        <p:spPr>
          <a:xfrm>
            <a:off x="4272300" y="4717256"/>
            <a:ext cx="1114425" cy="793750"/>
          </a:xfrm>
          <a:prstGeom prst="rect">
            <a:avLst/>
          </a:prstGeom>
          <a:solidFill>
            <a:schemeClr val="tx2">
              <a:lumMod val="60000"/>
              <a:lumOff val="40000"/>
            </a:schemeClr>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lIns="0" tIns="0" rIns="0" bIns="0" anchor="ctr" anchorCtr="1" compatLnSpc="0"/>
          <a:lstStyle/>
          <a:p>
            <a:pPr algn="ctr" hangingPunct="0"/>
            <a:r>
              <a:rPr lang="en-US" sz="2200" dirty="0">
                <a:latin typeface="Arial" pitchFamily="18"/>
                <a:ea typeface="DejaVu Sans" pitchFamily="2"/>
                <a:cs typeface="DejaVu Sans" pitchFamily="2"/>
              </a:rPr>
              <a:t>R2</a:t>
            </a:r>
          </a:p>
        </p:txBody>
      </p:sp>
      <p:sp>
        <p:nvSpPr>
          <p:cNvPr id="5" name="Rectangle 4"/>
          <p:cNvSpPr/>
          <p:nvPr/>
        </p:nvSpPr>
        <p:spPr>
          <a:xfrm>
            <a:off x="3094160" y="2486818"/>
            <a:ext cx="1114425" cy="793750"/>
          </a:xfrm>
          <a:prstGeom prst="rect">
            <a:avLst/>
          </a:prstGeom>
          <a:solidFill>
            <a:schemeClr val="tx2">
              <a:lumMod val="60000"/>
              <a:lumOff val="40000"/>
            </a:schemeClr>
          </a:solidFill>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lIns="0" tIns="0" rIns="0" bIns="0" anchor="ctr" anchorCtr="1" compatLnSpc="0"/>
          <a:lstStyle/>
          <a:p>
            <a:pPr algn="ctr" hangingPunct="0"/>
            <a:r>
              <a:rPr lang="en-US" sz="2200" dirty="0">
                <a:latin typeface="Arial" pitchFamily="18"/>
                <a:ea typeface="DejaVu Sans" pitchFamily="2"/>
                <a:cs typeface="DejaVu Sans" pitchFamily="2"/>
              </a:rPr>
              <a:t>R1</a:t>
            </a:r>
          </a:p>
        </p:txBody>
      </p:sp>
      <p:sp>
        <p:nvSpPr>
          <p:cNvPr id="3" name="Rectangle 2"/>
          <p:cNvSpPr/>
          <p:nvPr/>
        </p:nvSpPr>
        <p:spPr>
          <a:xfrm>
            <a:off x="7904163" y="1656556"/>
            <a:ext cx="1114425" cy="850900"/>
          </a:xfrm>
          <a:prstGeom prst="rect">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lIns="0" tIns="0" rIns="0" bIns="0" anchor="ctr" anchorCtr="1" compatLnSpc="0"/>
          <a:lstStyle/>
          <a:p>
            <a:pPr algn="ctr" fontAlgn="auto" hangingPunct="0">
              <a:spcBef>
                <a:spcPts val="0"/>
              </a:spcBef>
              <a:spcAft>
                <a:spcPts val="0"/>
              </a:spcAft>
              <a:defRPr/>
            </a:pPr>
            <a:r>
              <a:rPr lang="en-US" sz="2200" dirty="0" smtClean="0">
                <a:latin typeface="Arial" pitchFamily="18"/>
                <a:ea typeface="DejaVu Sans" pitchFamily="2"/>
                <a:cs typeface="DejaVu Sans" pitchFamily="2"/>
              </a:rPr>
              <a:t>Server</a:t>
            </a:r>
            <a:endParaRPr lang="en-US" sz="2200" dirty="0">
              <a:latin typeface="Arial" pitchFamily="18"/>
              <a:ea typeface="DejaVu Sans" pitchFamily="2"/>
              <a:cs typeface="DejaVu Sans" pitchFamily="2"/>
            </a:endParaRPr>
          </a:p>
        </p:txBody>
      </p:sp>
      <p:sp>
        <p:nvSpPr>
          <p:cNvPr id="4" name="Rectangle 3"/>
          <p:cNvSpPr/>
          <p:nvPr/>
        </p:nvSpPr>
        <p:spPr>
          <a:xfrm>
            <a:off x="544024" y="1769268"/>
            <a:ext cx="1114425" cy="849313"/>
          </a:xfrm>
          <a:prstGeom prst="rect">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lIns="0" tIns="0" rIns="0" bIns="0" anchor="ctr" anchorCtr="1" compatLnSpc="0"/>
          <a:lstStyle/>
          <a:p>
            <a:pPr algn="ctr" fontAlgn="auto" hangingPunct="0">
              <a:spcBef>
                <a:spcPts val="0"/>
              </a:spcBef>
              <a:spcAft>
                <a:spcPts val="0"/>
              </a:spcAft>
              <a:defRPr/>
            </a:pPr>
            <a:r>
              <a:rPr lang="en-US" sz="2200" dirty="0" smtClean="0">
                <a:latin typeface="Arial" pitchFamily="18"/>
                <a:ea typeface="DejaVu Sans" pitchFamily="2"/>
                <a:cs typeface="DejaVu Sans" pitchFamily="2"/>
              </a:rPr>
              <a:t>Client</a:t>
            </a:r>
            <a:endParaRPr lang="en-US" sz="2200" dirty="0">
              <a:latin typeface="Arial" pitchFamily="18"/>
              <a:ea typeface="DejaVu Sans" pitchFamily="2"/>
              <a:cs typeface="DejaVu Sans" pitchFamily="2"/>
            </a:endParaRPr>
          </a:p>
        </p:txBody>
      </p:sp>
      <p:sp>
        <p:nvSpPr>
          <p:cNvPr id="68" name="Rounded Rectangular Callout 67"/>
          <p:cNvSpPr/>
          <p:nvPr/>
        </p:nvSpPr>
        <p:spPr>
          <a:xfrm>
            <a:off x="2628901" y="1307597"/>
            <a:ext cx="2478087" cy="457200"/>
          </a:xfrm>
          <a:prstGeom prst="wedgeRoundRectCallout">
            <a:avLst>
              <a:gd name="adj1" fmla="val 3367"/>
              <a:gd name="adj2" fmla="val 215508"/>
              <a:gd name="adj3" fmla="val 16667"/>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solidFill>
                  <a:srgbClr val="000000"/>
                </a:solidFill>
              </a:rPr>
              <a:t>Entry Relay (guard)</a:t>
            </a:r>
            <a:endParaRPr lang="en-US" dirty="0">
              <a:solidFill>
                <a:srgbClr val="000000"/>
              </a:solidFill>
            </a:endParaRPr>
          </a:p>
        </p:txBody>
      </p:sp>
      <p:sp>
        <p:nvSpPr>
          <p:cNvPr id="70" name="Rounded Rectangular Callout 69"/>
          <p:cNvSpPr/>
          <p:nvPr/>
        </p:nvSpPr>
        <p:spPr>
          <a:xfrm>
            <a:off x="3863169" y="5904929"/>
            <a:ext cx="1706134" cy="457200"/>
          </a:xfrm>
          <a:prstGeom prst="wedgeRoundRectCallout">
            <a:avLst>
              <a:gd name="adj1" fmla="val 16248"/>
              <a:gd name="adj2" fmla="val -138045"/>
              <a:gd name="adj3" fmla="val 16667"/>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solidFill>
                  <a:srgbClr val="000000"/>
                </a:solidFill>
              </a:rPr>
              <a:t>Middle Relay</a:t>
            </a:r>
            <a:endParaRPr lang="en-US" dirty="0">
              <a:solidFill>
                <a:srgbClr val="000000"/>
              </a:solidFill>
            </a:endParaRPr>
          </a:p>
        </p:txBody>
      </p:sp>
      <p:sp>
        <p:nvSpPr>
          <p:cNvPr id="72" name="Rounded Rectangular Callout 71"/>
          <p:cNvSpPr/>
          <p:nvPr/>
        </p:nvSpPr>
        <p:spPr>
          <a:xfrm>
            <a:off x="5258106" y="1761331"/>
            <a:ext cx="1706134" cy="457200"/>
          </a:xfrm>
          <a:prstGeom prst="wedgeRoundRectCallout">
            <a:avLst>
              <a:gd name="adj1" fmla="val 3908"/>
              <a:gd name="adj2" fmla="val 182827"/>
              <a:gd name="adj3" fmla="val 16667"/>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solidFill>
                  <a:srgbClr val="000000"/>
                </a:solidFill>
              </a:rPr>
              <a:t>Exit Relay</a:t>
            </a:r>
            <a:endParaRPr lang="en-US" dirty="0">
              <a:solidFill>
                <a:srgbClr val="000000"/>
              </a:solidFill>
            </a:endParaRPr>
          </a:p>
        </p:txBody>
      </p:sp>
      <p:grpSp>
        <p:nvGrpSpPr>
          <p:cNvPr id="73" name="Group 13"/>
          <p:cNvGrpSpPr>
            <a:grpSpLocks/>
          </p:cNvGrpSpPr>
          <p:nvPr/>
        </p:nvGrpSpPr>
        <p:grpSpPr bwMode="auto">
          <a:xfrm>
            <a:off x="1862927" y="5453515"/>
            <a:ext cx="487363" cy="142875"/>
            <a:chOff x="3344399" y="2673000"/>
            <a:chExt cx="538200" cy="157320"/>
          </a:xfrm>
          <a:solidFill>
            <a:srgbClr val="FF6600"/>
          </a:solidFill>
        </p:grpSpPr>
        <p:sp>
          <p:nvSpPr>
            <p:cNvPr id="74" name="Freeform 73"/>
            <p:cNvSpPr/>
            <p:nvPr/>
          </p:nvSpPr>
          <p:spPr>
            <a:xfrm>
              <a:off x="3344399" y="2673000"/>
              <a:ext cx="177063"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75" name="Freeform 74"/>
            <p:cNvSpPr/>
            <p:nvPr/>
          </p:nvSpPr>
          <p:spPr>
            <a:xfrm>
              <a:off x="3381214" y="2697472"/>
              <a:ext cx="103432" cy="11187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77" name="Freeform 76"/>
            <p:cNvSpPr/>
            <p:nvPr/>
          </p:nvSpPr>
          <p:spPr>
            <a:xfrm>
              <a:off x="3509190" y="2742920"/>
              <a:ext cx="373409" cy="31464"/>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78" name="Freeform 77"/>
            <p:cNvSpPr/>
            <p:nvPr/>
          </p:nvSpPr>
          <p:spPr>
            <a:xfrm>
              <a:off x="3766895" y="2693976"/>
              <a:ext cx="43827"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79" name="Freeform 78"/>
            <p:cNvSpPr/>
            <p:nvPr/>
          </p:nvSpPr>
          <p:spPr>
            <a:xfrm>
              <a:off x="3838771" y="2693976"/>
              <a:ext cx="42074"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grpSp>
        <p:nvGrpSpPr>
          <p:cNvPr id="80" name="Group 13"/>
          <p:cNvGrpSpPr>
            <a:grpSpLocks/>
          </p:cNvGrpSpPr>
          <p:nvPr/>
        </p:nvGrpSpPr>
        <p:grpSpPr bwMode="auto">
          <a:xfrm>
            <a:off x="6637015" y="5368131"/>
            <a:ext cx="487363" cy="142875"/>
            <a:chOff x="3344399" y="2673000"/>
            <a:chExt cx="538200" cy="157320"/>
          </a:xfrm>
          <a:solidFill>
            <a:srgbClr val="FF0000"/>
          </a:solidFill>
        </p:grpSpPr>
        <p:sp>
          <p:nvSpPr>
            <p:cNvPr id="81" name="Freeform 80"/>
            <p:cNvSpPr/>
            <p:nvPr/>
          </p:nvSpPr>
          <p:spPr>
            <a:xfrm>
              <a:off x="3344399" y="2673000"/>
              <a:ext cx="177063" cy="1573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82" name="Freeform 81"/>
            <p:cNvSpPr/>
            <p:nvPr/>
          </p:nvSpPr>
          <p:spPr>
            <a:xfrm>
              <a:off x="3381214" y="2697472"/>
              <a:ext cx="103432" cy="11187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83" name="Freeform 82"/>
            <p:cNvSpPr/>
            <p:nvPr/>
          </p:nvSpPr>
          <p:spPr>
            <a:xfrm>
              <a:off x="3509190" y="2742920"/>
              <a:ext cx="373409" cy="31464"/>
            </a:xfrm>
            <a:custGeom>
              <a:avLst/>
              <a:gdLst>
                <a:gd name="x1" fmla="*/ ss 459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84" name="Freeform 83"/>
            <p:cNvSpPr/>
            <p:nvPr/>
          </p:nvSpPr>
          <p:spPr>
            <a:xfrm>
              <a:off x="3766895" y="2693976"/>
              <a:ext cx="43827"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sp>
          <p:nvSpPr>
            <p:cNvPr id="85" name="Freeform 84"/>
            <p:cNvSpPr/>
            <p:nvPr/>
          </p:nvSpPr>
          <p:spPr>
            <a:xfrm>
              <a:off x="3838771" y="2693976"/>
              <a:ext cx="42074" cy="61179"/>
            </a:xfrm>
            <a:custGeom>
              <a:avLst/>
              <a:gdLst>
                <a:gd name="x1" fmla="*/ ss 338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grpFill/>
            <a:ln/>
          </p:spPr>
          <p:style>
            <a:lnRef idx="0">
              <a:schemeClr val="accent3"/>
            </a:lnRef>
            <a:fillRef idx="3">
              <a:schemeClr val="accent3"/>
            </a:fillRef>
            <a:effectRef idx="3">
              <a:schemeClr val="accent3"/>
            </a:effectRef>
            <a:fontRef idx="minor">
              <a:schemeClr val="lt1"/>
            </a:fontRef>
          </p:style>
          <p:txBody>
            <a:bodyPr lIns="90000" tIns="45000" rIns="90000" bIns="45000" anchor="ctr" anchorCtr="1" compatLnSpc="0"/>
            <a:lstStyle/>
            <a:p>
              <a:pPr fontAlgn="auto" hangingPunct="0">
                <a:spcBef>
                  <a:spcPts val="0"/>
                </a:spcBef>
                <a:spcAft>
                  <a:spcPts val="0"/>
                </a:spcAft>
                <a:defRPr/>
              </a:pPr>
              <a:endParaRPr lang="en-US" sz="1600">
                <a:latin typeface="Arial" pitchFamily="18"/>
                <a:ea typeface="DejaVu Sans" pitchFamily="2"/>
                <a:cs typeface="DejaVu Sans" pitchFamily="2"/>
              </a:endParaRPr>
            </a:p>
          </p:txBody>
        </p:sp>
      </p:grpSp>
      <p:sp>
        <p:nvSpPr>
          <p:cNvPr id="63" name="TextBox 62"/>
          <p:cNvSpPr txBox="1"/>
          <p:nvPr/>
        </p:nvSpPr>
        <p:spPr>
          <a:xfrm>
            <a:off x="-1400194" y="3711867"/>
            <a:ext cx="184666" cy="369332"/>
          </a:xfrm>
          <a:prstGeom prst="rect">
            <a:avLst/>
          </a:prstGeom>
          <a:noFill/>
        </p:spPr>
        <p:txBody>
          <a:bodyPr wrap="none" rtlCol="0">
            <a:spAutoFit/>
          </a:bodyPr>
          <a:lstStyle/>
          <a:p>
            <a:endParaRPr lang="en-US" dirty="0"/>
          </a:p>
        </p:txBody>
      </p:sp>
      <p:sp>
        <p:nvSpPr>
          <p:cNvPr id="33" name="TextBox 32"/>
          <p:cNvSpPr txBox="1"/>
          <p:nvPr/>
        </p:nvSpPr>
        <p:spPr>
          <a:xfrm>
            <a:off x="-3208128" y="1788135"/>
            <a:ext cx="184666" cy="369332"/>
          </a:xfrm>
          <a:prstGeom prst="rect">
            <a:avLst/>
          </a:prstGeom>
          <a:noFill/>
        </p:spPr>
        <p:txBody>
          <a:bodyPr wrap="none" rtlCol="0">
            <a:spAutoFit/>
          </a:bodyPr>
          <a:lstStyle/>
          <a:p>
            <a:endParaRPr lang="en-US" dirty="0"/>
          </a:p>
        </p:txBody>
      </p:sp>
      <p:sp>
        <p:nvSpPr>
          <p:cNvPr id="40" name="Slide Number Placeholder 39"/>
          <p:cNvSpPr>
            <a:spLocks noGrp="1"/>
          </p:cNvSpPr>
          <p:nvPr>
            <p:ph type="sldNum" sz="quarter" idx="12"/>
          </p:nvPr>
        </p:nvSpPr>
        <p:spPr/>
        <p:txBody>
          <a:bodyPr/>
          <a:lstStyle/>
          <a:p>
            <a:fld id="{D7E63A33-8271-4DD0-9C48-789913D7C115}" type="slidenum">
              <a:rPr lang="en-US" smtClean="0"/>
              <a:pPr/>
              <a:t>30</a:t>
            </a:fld>
            <a:endParaRPr lang="en-US"/>
          </a:p>
        </p:txBody>
      </p:sp>
      <p:sp>
        <p:nvSpPr>
          <p:cNvPr id="46" name="TextBox 45"/>
          <p:cNvSpPr txBox="1"/>
          <p:nvPr/>
        </p:nvSpPr>
        <p:spPr>
          <a:xfrm flipH="1">
            <a:off x="6358846" y="5726903"/>
            <a:ext cx="2659742" cy="892552"/>
          </a:xfrm>
          <a:prstGeom prst="rect">
            <a:avLst/>
          </a:prstGeom>
          <a:noFill/>
        </p:spPr>
        <p:txBody>
          <a:bodyPr wrap="square" rtlCol="0">
            <a:spAutoFit/>
          </a:bodyPr>
          <a:lstStyle/>
          <a:p>
            <a:r>
              <a:rPr lang="en-US" sz="2600" dirty="0" smtClean="0"/>
              <a:t>- 300,000 </a:t>
            </a:r>
            <a:r>
              <a:rPr lang="en-US" sz="2600" dirty="0"/>
              <a:t>users</a:t>
            </a:r>
          </a:p>
          <a:p>
            <a:r>
              <a:rPr lang="en-US" sz="2600" dirty="0" smtClean="0"/>
              <a:t>- 2700 </a:t>
            </a:r>
            <a:r>
              <a:rPr lang="en-US" sz="2600" dirty="0"/>
              <a:t>relays</a:t>
            </a:r>
          </a:p>
        </p:txBody>
      </p:sp>
    </p:spTree>
    <p:extLst>
      <p:ext uri="{BB962C8B-B14F-4D97-AF65-F5344CB8AC3E}">
        <p14:creationId xmlns:p14="http://schemas.microsoft.com/office/powerpoint/2010/main" val="408372098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dissolve">
                                      <p:cBhvr>
                                        <p:cTn id="24" dur="500"/>
                                        <p:tgtEl>
                                          <p:spTgt spid="73"/>
                                        </p:tgtEl>
                                      </p:cBhvr>
                                    </p:animEffect>
                                  </p:childTnLst>
                                </p:cTn>
                              </p:par>
                              <p:par>
                                <p:cTn id="25" presetID="9"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par>
                                <p:cTn id="31" presetID="9"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dissolve">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dissolve">
                                      <p:cBhvr>
                                        <p:cTn id="41" dur="500"/>
                                        <p:tgtEl>
                                          <p:spTgt spid="6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dissolve">
                                      <p:cBhvr>
                                        <p:cTn id="44" dur="500"/>
                                        <p:tgtEl>
                                          <p:spTgt spid="7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left)">
                                      <p:cBhvr>
                                        <p:cTn id="60" dur="500"/>
                                        <p:tgtEl>
                                          <p:spTgt spid="58"/>
                                        </p:tgtEl>
                                      </p:cBhvr>
                                    </p:animEffect>
                                  </p:childTnLst>
                                </p:cTn>
                              </p:par>
                              <p:par>
                                <p:cTn id="61" presetID="2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left)">
                                      <p:cBhvr>
                                        <p:cTn id="68" dur="500"/>
                                        <p:tgtEl>
                                          <p:spTgt spid="53"/>
                                        </p:tgtEl>
                                      </p:cBhvr>
                                    </p:animEffect>
                                  </p:childTnLst>
                                </p:cTn>
                              </p:par>
                              <p:par>
                                <p:cTn id="69" presetID="22" presetClass="entr" presetSubtype="8"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left)">
                                      <p:cBhvr>
                                        <p:cTn id="79" dur="500"/>
                                        <p:tgtEl>
                                          <p:spTgt spid="5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par>
                                <p:cTn id="83" presetID="22" presetClass="entr" presetSubtype="8" fill="hold"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left)">
                                      <p:cBhvr>
                                        <p:cTn id="90" dur="500"/>
                                        <p:tgtEl>
                                          <p:spTgt spid="5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par>
                                <p:cTn id="100" presetID="22" presetClass="entr" presetSubtype="8"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00"/>
                                        <p:tgtEl>
                                          <p:spTgt spid="1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down)">
                                      <p:cBhvr>
                                        <p:cTn id="110" dur="500"/>
                                        <p:tgtEl>
                                          <p:spTgt spid="61"/>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par>
                                <p:cTn id="114" presetID="22" presetClass="entr" presetSubtype="4" fill="hold"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down)">
                                      <p:cBhvr>
                                        <p:cTn id="116" dur="500"/>
                                        <p:tgtEl>
                                          <p:spTgt spid="7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down)">
                                      <p:cBhvr>
                                        <p:cTn id="1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10" grpId="0" animBg="1"/>
      <p:bldP spid="12" grpId="0" animBg="1"/>
      <p:bldP spid="13" grpId="0" animBg="1"/>
      <p:bldP spid="32" grpId="0" animBg="1"/>
      <p:bldP spid="52" grpId="0" animBg="1"/>
      <p:bldP spid="53" grpId="0" animBg="1"/>
      <p:bldP spid="55" grpId="0" animBg="1"/>
      <p:bldP spid="56" grpId="0" animBg="1"/>
      <p:bldP spid="58" grpId="0" animBg="1"/>
      <p:bldP spid="59" grpId="0" animBg="1"/>
      <p:bldP spid="60" grpId="0" animBg="1"/>
      <p:bldP spid="61" grpId="0" animBg="1"/>
      <p:bldP spid="62" grpId="0" animBg="1"/>
      <p:bldP spid="9" grpId="0" animBg="1"/>
      <p:bldP spid="8" grpId="0" animBg="1"/>
      <p:bldP spid="5" grpId="0" animBg="1"/>
      <p:bldP spid="68" grpId="0" animBg="1"/>
      <p:bldP spid="70" grpId="0" animBg="1"/>
      <p:bldP spid="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626"/>
            <a:ext cx="8913813" cy="914400"/>
          </a:xfrm>
        </p:spPr>
        <p:txBody>
          <a:bodyPr>
            <a:noAutofit/>
          </a:bodyPr>
          <a:lstStyle/>
          <a:p>
            <a:r>
              <a:rPr lang="en-US" sz="2900" dirty="0" smtClean="0"/>
              <a:t>Is distance a good estimation of latency?</a:t>
            </a:r>
            <a:endParaRPr lang="en-US" sz="2900" dirty="0"/>
          </a:p>
        </p:txBody>
      </p:sp>
      <p:sp>
        <p:nvSpPr>
          <p:cNvPr id="7" name="Content Placeholder 6"/>
          <p:cNvSpPr>
            <a:spLocks noGrp="1"/>
          </p:cNvSpPr>
          <p:nvPr>
            <p:ph sz="half" idx="1"/>
          </p:nvPr>
        </p:nvSpPr>
        <p:spPr>
          <a:xfrm>
            <a:off x="603129" y="3792925"/>
            <a:ext cx="3746980" cy="4221067"/>
          </a:xfrm>
        </p:spPr>
        <p:txBody>
          <a:bodyPr>
            <a:noAutofit/>
          </a:bodyPr>
          <a:lstStyle/>
          <a:p>
            <a:r>
              <a:rPr lang="en-US" sz="2300" dirty="0" smtClean="0"/>
              <a:t>Choose two different paths:</a:t>
            </a:r>
          </a:p>
          <a:p>
            <a:pPr lvl="1"/>
            <a:r>
              <a:rPr lang="en-US" sz="2300" dirty="0" smtClean="0"/>
              <a:t>WSP(latency)</a:t>
            </a:r>
          </a:p>
          <a:p>
            <a:pPr lvl="1"/>
            <a:r>
              <a:rPr lang="en-US" sz="2300" dirty="0" smtClean="0"/>
              <a:t>WSP(distance)</a:t>
            </a:r>
          </a:p>
          <a:p>
            <a:r>
              <a:rPr lang="en-US" sz="2300" dirty="0" smtClean="0"/>
              <a:t>Measure latency on these two paths</a:t>
            </a:r>
            <a:endParaRPr lang="en-US" sz="2300" dirty="0"/>
          </a:p>
        </p:txBody>
      </p:sp>
      <p:pic>
        <p:nvPicPr>
          <p:cNvPr id="6" name="Picture 5" descr="wsp_lat_vs_di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01517" y="-1682202"/>
            <a:ext cx="4846211" cy="6858000"/>
          </a:xfrm>
          <a:prstGeom prst="rect">
            <a:avLst/>
          </a:prstGeom>
        </p:spPr>
      </p:pic>
      <p:grpSp>
        <p:nvGrpSpPr>
          <p:cNvPr id="3" name="Group 2"/>
          <p:cNvGrpSpPr/>
          <p:nvPr/>
        </p:nvGrpSpPr>
        <p:grpSpPr>
          <a:xfrm>
            <a:off x="4017912" y="5481172"/>
            <a:ext cx="4652083" cy="1200328"/>
            <a:chOff x="4335457" y="4092783"/>
            <a:chExt cx="4652083" cy="1200328"/>
          </a:xfrm>
        </p:grpSpPr>
        <p:sp>
          <p:nvSpPr>
            <p:cNvPr id="11" name="Right Arrow 10"/>
            <p:cNvSpPr/>
            <p:nvPr/>
          </p:nvSpPr>
          <p:spPr>
            <a:xfrm>
              <a:off x="4335457" y="4092783"/>
              <a:ext cx="558642" cy="433023"/>
            </a:xfrm>
            <a:prstGeom prst="rightArrow">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solidFill>
                  <a:srgbClr val="7A9610"/>
                </a:solidFill>
              </a:endParaRPr>
            </a:p>
          </p:txBody>
        </p:sp>
        <p:sp>
          <p:nvSpPr>
            <p:cNvPr id="12" name="TextBox 11"/>
            <p:cNvSpPr txBox="1"/>
            <p:nvPr/>
          </p:nvSpPr>
          <p:spPr>
            <a:xfrm>
              <a:off x="4970871" y="4092783"/>
              <a:ext cx="4016669"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There is no significant difference between these two </a:t>
              </a:r>
              <a:r>
                <a:rPr lang="en-US" sz="2400" dirty="0" smtClean="0"/>
                <a:t>metrics</a:t>
              </a:r>
              <a:endParaRPr lang="en-US" sz="2400" dirty="0"/>
            </a:p>
          </p:txBody>
        </p:sp>
      </p:grpSp>
      <p:sp>
        <p:nvSpPr>
          <p:cNvPr id="5" name="Slide Number Placeholder 4"/>
          <p:cNvSpPr>
            <a:spLocks noGrp="1"/>
          </p:cNvSpPr>
          <p:nvPr>
            <p:ph type="sldNum" sz="quarter" idx="12"/>
          </p:nvPr>
        </p:nvSpPr>
        <p:spPr/>
        <p:txBody>
          <a:bodyPr/>
          <a:lstStyle/>
          <a:p>
            <a:fld id="{D7E63A33-8271-4DD0-9C48-789913D7C115}" type="slidenum">
              <a:rPr lang="en-US" smtClean="0">
                <a:solidFill>
                  <a:prstClr val="black">
                    <a:lumMod val="65000"/>
                    <a:lumOff val="35000"/>
                  </a:prstClr>
                </a:solidFill>
                <a:latin typeface="Century Gothic"/>
              </a:rPr>
              <a:pPr/>
              <a:t>31</a:t>
            </a:fld>
            <a:endParaRPr lang="en-US">
              <a:solidFill>
                <a:prstClr val="black">
                  <a:lumMod val="65000"/>
                  <a:lumOff val="35000"/>
                </a:prstClr>
              </a:solidFill>
              <a:latin typeface="Century Gothic"/>
            </a:endParaRPr>
          </a:p>
        </p:txBody>
      </p:sp>
      <p:sp>
        <p:nvSpPr>
          <p:cNvPr id="9" name="Content Placeholder 6"/>
          <p:cNvSpPr>
            <a:spLocks noGrp="1"/>
          </p:cNvSpPr>
          <p:nvPr>
            <p:ph sz="half" idx="1"/>
          </p:nvPr>
        </p:nvSpPr>
        <p:spPr>
          <a:xfrm>
            <a:off x="4531826" y="3792925"/>
            <a:ext cx="4258068" cy="2376709"/>
          </a:xfrm>
        </p:spPr>
        <p:txBody>
          <a:bodyPr>
            <a:noAutofit/>
          </a:bodyPr>
          <a:lstStyle/>
          <a:p>
            <a:r>
              <a:rPr lang="en-US" sz="2300" dirty="0" smtClean="0"/>
              <a:t>50 </a:t>
            </a:r>
            <a:r>
              <a:rPr lang="en-US" sz="2300" dirty="0" err="1" smtClean="0"/>
              <a:t>planetlab</a:t>
            </a:r>
            <a:r>
              <a:rPr lang="en-US" sz="2300" dirty="0" smtClean="0"/>
              <a:t> nodes as source and </a:t>
            </a:r>
            <a:r>
              <a:rPr lang="nl-NL" sz="2300" dirty="0" smtClean="0"/>
              <a:t>top 200</a:t>
            </a:r>
            <a:r>
              <a:rPr lang="en-US" sz="2300" dirty="0" smtClean="0"/>
              <a:t> websites as destination</a:t>
            </a:r>
          </a:p>
        </p:txBody>
      </p:sp>
    </p:spTree>
    <p:extLst>
      <p:ext uri="{BB962C8B-B14F-4D97-AF65-F5344CB8AC3E}">
        <p14:creationId xmlns:p14="http://schemas.microsoft.com/office/powerpoint/2010/main" val="1963306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se_neg_8_16_iplane_sets.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58" y="1461741"/>
            <a:ext cx="6992297" cy="4894609"/>
          </a:xfrm>
          <a:prstGeom prst="rect">
            <a:avLst/>
          </a:prstGeom>
        </p:spPr>
      </p:pic>
      <p:sp>
        <p:nvSpPr>
          <p:cNvPr id="2" name="Title 1"/>
          <p:cNvSpPr>
            <a:spLocks noGrp="1"/>
          </p:cNvSpPr>
          <p:nvPr>
            <p:ph type="title"/>
          </p:nvPr>
        </p:nvSpPr>
        <p:spPr>
          <a:xfrm>
            <a:off x="0" y="141511"/>
            <a:ext cx="8913813" cy="914400"/>
          </a:xfrm>
        </p:spPr>
        <p:txBody>
          <a:bodyPr>
            <a:normAutofit fontScale="90000"/>
          </a:bodyPr>
          <a:lstStyle/>
          <a:p>
            <a:r>
              <a:rPr lang="en-US" dirty="0" smtClean="0"/>
              <a:t>Accuracy of AS-set prediction algorithm</a:t>
            </a:r>
            <a:endParaRPr lang="en-US" dirty="0"/>
          </a:p>
        </p:txBody>
      </p:sp>
      <p:sp>
        <p:nvSpPr>
          <p:cNvPr id="8" name="Slide Number Placeholder 7"/>
          <p:cNvSpPr>
            <a:spLocks noGrp="1"/>
          </p:cNvSpPr>
          <p:nvPr>
            <p:ph type="sldNum" sz="quarter" idx="12"/>
          </p:nvPr>
        </p:nvSpPr>
        <p:spPr/>
        <p:txBody>
          <a:bodyPr/>
          <a:lstStyle/>
          <a:p>
            <a:fld id="{D7E63A33-8271-4DD0-9C48-789913D7C115}" type="slidenum">
              <a:rPr lang="en-US" smtClean="0"/>
              <a:pPr/>
              <a:t>32</a:t>
            </a:fld>
            <a:endParaRPr lang="en-US" dirty="0"/>
          </a:p>
        </p:txBody>
      </p:sp>
      <p:sp>
        <p:nvSpPr>
          <p:cNvPr id="15" name="TextBox 14"/>
          <p:cNvSpPr txBox="1"/>
          <p:nvPr/>
        </p:nvSpPr>
        <p:spPr>
          <a:xfrm>
            <a:off x="6894666" y="0"/>
            <a:ext cx="1644275" cy="369332"/>
          </a:xfrm>
          <a:prstGeom prst="rect">
            <a:avLst/>
          </a:prstGeom>
          <a:noFill/>
        </p:spPr>
        <p:txBody>
          <a:bodyPr wrap="none" rtlCol="0">
            <a:spAutoFit/>
          </a:bodyPr>
          <a:lstStyle/>
          <a:p>
            <a:r>
              <a:rPr lang="en-US" dirty="0" smtClean="0">
                <a:solidFill>
                  <a:srgbClr val="FF0000"/>
                </a:solidFill>
              </a:rPr>
              <a:t>Goal: AS-aware</a:t>
            </a:r>
            <a:endParaRPr lang="en-US" dirty="0">
              <a:solidFill>
                <a:srgbClr val="FF0000"/>
              </a:solidFill>
            </a:endParaRPr>
          </a:p>
        </p:txBody>
      </p:sp>
    </p:spTree>
    <p:extLst>
      <p:ext uri="{BB962C8B-B14F-4D97-AF65-F5344CB8AC3E}">
        <p14:creationId xmlns:p14="http://schemas.microsoft.com/office/powerpoint/2010/main" val="25723999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rob_compromised_paths_by_replicating_most_popular_relays.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7734" y="-637941"/>
            <a:ext cx="5299364" cy="6858000"/>
          </a:xfrm>
          <a:prstGeom prst="rect">
            <a:avLst/>
          </a:prstGeom>
        </p:spPr>
      </p:pic>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65000"/>
                    <a:lumOff val="35000"/>
                  </a:prstClr>
                </a:solidFill>
                <a:latin typeface="Century Gothic"/>
              </a:rPr>
              <a:pPr/>
              <a:t>33</a:t>
            </a:fld>
            <a:endParaRPr lang="en-US">
              <a:solidFill>
                <a:prstClr val="black">
                  <a:lumMod val="65000"/>
                  <a:lumOff val="35000"/>
                </a:prstClr>
              </a:solidFill>
              <a:latin typeface="Century Gothic"/>
            </a:endParaRPr>
          </a:p>
        </p:txBody>
      </p:sp>
      <p:sp>
        <p:nvSpPr>
          <p:cNvPr id="3" name="Rectangle 2"/>
          <p:cNvSpPr/>
          <p:nvPr/>
        </p:nvSpPr>
        <p:spPr>
          <a:xfrm>
            <a:off x="4770771" y="1566480"/>
            <a:ext cx="4070702"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dirty="0" smtClean="0"/>
              <a:t>Clustering of relays reduces:</a:t>
            </a:r>
          </a:p>
          <a:p>
            <a:pPr marL="342900" indent="-342900">
              <a:buFontTx/>
              <a:buChar char="-"/>
            </a:pPr>
            <a:r>
              <a:rPr lang="en-US" sz="2600" dirty="0" smtClean="0"/>
              <a:t>Probability of the attack</a:t>
            </a:r>
          </a:p>
          <a:p>
            <a:pPr marL="342900" indent="-342900">
              <a:buFontTx/>
              <a:buChar char="-"/>
            </a:pPr>
            <a:r>
              <a:rPr lang="en-US" sz="2600" dirty="0" smtClean="0"/>
              <a:t>Running time of WSP</a:t>
            </a:r>
          </a:p>
          <a:p>
            <a:endParaRPr lang="en-US" sz="2600" dirty="0"/>
          </a:p>
        </p:txBody>
      </p:sp>
      <p:sp>
        <p:nvSpPr>
          <p:cNvPr id="9" name="Rectangle 8"/>
          <p:cNvSpPr/>
          <p:nvPr/>
        </p:nvSpPr>
        <p:spPr>
          <a:xfrm>
            <a:off x="280122" y="5302699"/>
            <a:ext cx="8863877" cy="830997"/>
          </a:xfrm>
          <a:prstGeom prst="rect">
            <a:avLst/>
          </a:prstGeom>
        </p:spPr>
        <p:txBody>
          <a:bodyPr wrap="square">
            <a:spAutoFit/>
          </a:bodyPr>
          <a:lstStyle/>
          <a:p>
            <a:pPr marL="171450" indent="-171450">
              <a:buFont typeface="Arial"/>
              <a:buChar char="•"/>
            </a:pPr>
            <a:r>
              <a:rPr lang="en-US" sz="2400" dirty="0" smtClean="0"/>
              <a:t>Adversary replicates 10</a:t>
            </a:r>
            <a:r>
              <a:rPr lang="en-US" sz="2400" dirty="0"/>
              <a:t>% </a:t>
            </a:r>
            <a:r>
              <a:rPr lang="en-US" sz="2400" dirty="0" smtClean="0"/>
              <a:t>most </a:t>
            </a:r>
            <a:r>
              <a:rPr lang="en-US" sz="2400" dirty="0"/>
              <a:t>popular </a:t>
            </a:r>
            <a:r>
              <a:rPr lang="en-US" sz="2400" dirty="0" smtClean="0"/>
              <a:t>relays 25 times</a:t>
            </a:r>
            <a:endParaRPr lang="en-US" sz="2400" dirty="0"/>
          </a:p>
          <a:p>
            <a:pPr marL="171450" indent="-171450">
              <a:buFont typeface="Arial"/>
              <a:buChar char="•"/>
            </a:pPr>
            <a:r>
              <a:rPr lang="en-US" sz="2400" dirty="0" smtClean="0"/>
              <a:t>Compute </a:t>
            </a:r>
            <a:r>
              <a:rPr lang="en-US" sz="2400" dirty="0"/>
              <a:t>probability of the chosen path </a:t>
            </a:r>
            <a:r>
              <a:rPr lang="en-US" sz="2400" dirty="0" smtClean="0"/>
              <a:t>traversing a malicious relay</a:t>
            </a:r>
            <a:endParaRPr lang="en-US" sz="2400" dirty="0"/>
          </a:p>
        </p:txBody>
      </p:sp>
      <p:sp>
        <p:nvSpPr>
          <p:cNvPr id="10" name="TextBox 9"/>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
        <p:nvSpPr>
          <p:cNvPr id="11" name="Title 1"/>
          <p:cNvSpPr txBox="1">
            <a:spLocks/>
          </p:cNvSpPr>
          <p:nvPr/>
        </p:nvSpPr>
        <p:spPr>
          <a:xfrm>
            <a:off x="0" y="0"/>
            <a:ext cx="8913813" cy="75565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Attack on WSP</a:t>
            </a:r>
            <a:endParaRPr lang="en-US" dirty="0"/>
          </a:p>
        </p:txBody>
      </p:sp>
      <p:grpSp>
        <p:nvGrpSpPr>
          <p:cNvPr id="13" name="Group 12"/>
          <p:cNvGrpSpPr/>
          <p:nvPr/>
        </p:nvGrpSpPr>
        <p:grpSpPr>
          <a:xfrm>
            <a:off x="2403180" y="2473967"/>
            <a:ext cx="1882141" cy="535482"/>
            <a:chOff x="7109751" y="3152729"/>
            <a:chExt cx="1700111" cy="535482"/>
          </a:xfrm>
        </p:grpSpPr>
        <p:sp>
          <p:nvSpPr>
            <p:cNvPr id="14" name="TextBox 13"/>
            <p:cNvSpPr txBox="1"/>
            <p:nvPr/>
          </p:nvSpPr>
          <p:spPr>
            <a:xfrm>
              <a:off x="7183930" y="3272713"/>
              <a:ext cx="1625932" cy="415498"/>
            </a:xfrm>
            <a:prstGeom prst="rect">
              <a:avLst/>
            </a:prstGeom>
            <a:solidFill>
              <a:srgbClr val="B9CDE5"/>
            </a:solidFill>
          </p:spPr>
          <p:txBody>
            <a:bodyPr wrap="square" rtlCol="0">
              <a:spAutoFit/>
            </a:bodyPr>
            <a:lstStyle/>
            <a:p>
              <a:r>
                <a:rPr lang="en-US" sz="2100" dirty="0" smtClean="0">
                  <a:solidFill>
                    <a:srgbClr val="FF0000"/>
                  </a:solidFill>
                </a:rPr>
                <a:t>50% reduction</a:t>
              </a:r>
              <a:endParaRPr lang="en-US" sz="2100" dirty="0">
                <a:solidFill>
                  <a:srgbClr val="FF0000"/>
                </a:solidFill>
              </a:endParaRPr>
            </a:p>
          </p:txBody>
        </p:sp>
        <p:cxnSp>
          <p:nvCxnSpPr>
            <p:cNvPr id="15" name="Straight Arrow Connector 14"/>
            <p:cNvCxnSpPr/>
            <p:nvPr/>
          </p:nvCxnSpPr>
          <p:spPr>
            <a:xfrm flipH="1">
              <a:off x="7109751" y="3152729"/>
              <a:ext cx="1285643" cy="0"/>
            </a:xfrm>
            <a:prstGeom prst="straightConnector1">
              <a:avLst/>
            </a:prstGeom>
            <a:ln w="69850">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728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2782808" y="3232832"/>
            <a:ext cx="1257563" cy="2517171"/>
          </a:xfrm>
          <a:prstGeom prst="line">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4607335" y="3232832"/>
            <a:ext cx="1418509" cy="2505648"/>
          </a:xfrm>
          <a:prstGeom prst="line">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059822" y="6061533"/>
            <a:ext cx="977850" cy="646331"/>
          </a:xfrm>
          <a:prstGeom prst="rect">
            <a:avLst/>
          </a:prstGeom>
          <a:noFill/>
        </p:spPr>
        <p:txBody>
          <a:bodyPr wrap="square" rtlCol="0">
            <a:spAutoFit/>
          </a:bodyPr>
          <a:lstStyle/>
          <a:p>
            <a:pPr algn="ctr"/>
            <a:r>
              <a:rPr lang="en-US" dirty="0" smtClean="0">
                <a:solidFill>
                  <a:prstClr val="black"/>
                </a:solidFill>
                <a:latin typeface="Calibri"/>
              </a:rPr>
              <a:t>Exit relay</a:t>
            </a:r>
            <a:endParaRPr lang="en-US" dirty="0">
              <a:solidFill>
                <a:prstClr val="black"/>
              </a:solidFill>
              <a:latin typeface="Calibri"/>
            </a:endParaRPr>
          </a:p>
        </p:txBody>
      </p:sp>
      <p:sp>
        <p:nvSpPr>
          <p:cNvPr id="50" name="TextBox 49"/>
          <p:cNvSpPr txBox="1"/>
          <p:nvPr/>
        </p:nvSpPr>
        <p:spPr>
          <a:xfrm>
            <a:off x="3877264" y="2555098"/>
            <a:ext cx="977850" cy="369332"/>
          </a:xfrm>
          <a:prstGeom prst="rect">
            <a:avLst/>
          </a:prstGeom>
          <a:noFill/>
        </p:spPr>
        <p:txBody>
          <a:bodyPr wrap="square" rtlCol="0">
            <a:spAutoFit/>
          </a:bodyPr>
          <a:lstStyle/>
          <a:p>
            <a:pPr algn="ctr"/>
            <a:r>
              <a:rPr lang="en-US" dirty="0" smtClean="0">
                <a:solidFill>
                  <a:prstClr val="black"/>
                </a:solidFill>
                <a:latin typeface="Calibri"/>
              </a:rPr>
              <a:t>Relay 2</a:t>
            </a:r>
            <a:endParaRPr lang="en-US" dirty="0">
              <a:solidFill>
                <a:prstClr val="black"/>
              </a:solidFill>
              <a:latin typeface="Calibri"/>
            </a:endParaRPr>
          </a:p>
        </p:txBody>
      </p:sp>
      <p:sp>
        <p:nvSpPr>
          <p:cNvPr id="52" name="TextBox 51"/>
          <p:cNvSpPr txBox="1"/>
          <p:nvPr/>
        </p:nvSpPr>
        <p:spPr>
          <a:xfrm>
            <a:off x="1804958" y="6061533"/>
            <a:ext cx="977850" cy="646331"/>
          </a:xfrm>
          <a:prstGeom prst="rect">
            <a:avLst/>
          </a:prstGeom>
          <a:noFill/>
        </p:spPr>
        <p:txBody>
          <a:bodyPr wrap="square" rtlCol="0">
            <a:spAutoFit/>
          </a:bodyPr>
          <a:lstStyle/>
          <a:p>
            <a:pPr algn="ctr"/>
            <a:r>
              <a:rPr lang="en-US" dirty="0" smtClean="0">
                <a:solidFill>
                  <a:prstClr val="black"/>
                </a:solidFill>
                <a:latin typeface="Calibri"/>
              </a:rPr>
              <a:t>Entry relay</a:t>
            </a:r>
            <a:endParaRPr lang="en-US" dirty="0">
              <a:solidFill>
                <a:prstClr val="black"/>
              </a:solidFill>
              <a:latin typeface="Calibri"/>
            </a:endParaRPr>
          </a:p>
        </p:txBody>
      </p:sp>
      <p:sp>
        <p:nvSpPr>
          <p:cNvPr id="57" name="Cloud 56"/>
          <p:cNvSpPr/>
          <p:nvPr/>
        </p:nvSpPr>
        <p:spPr>
          <a:xfrm>
            <a:off x="7225795" y="3397934"/>
            <a:ext cx="884718" cy="799505"/>
          </a:xfrm>
          <a:prstGeom prst="cloud">
            <a:avLst/>
          </a:prstGeom>
          <a:solidFill>
            <a:srgbClr val="000090"/>
          </a:solidFill>
          <a:ln>
            <a:noFill/>
          </a:ln>
        </p:spPr>
        <p:style>
          <a:lnRef idx="1">
            <a:schemeClr val="accent3"/>
          </a:lnRef>
          <a:fillRef idx="2">
            <a:schemeClr val="accent3"/>
          </a:fillRef>
          <a:effectRef idx="1">
            <a:schemeClr val="accent3"/>
          </a:effectRef>
          <a:fontRef idx="minor">
            <a:schemeClr val="dk1"/>
          </a:fontRef>
        </p:style>
        <p:txBody>
          <a:bodyPr/>
          <a:lstStyle/>
          <a:p>
            <a:endParaRPr lang="en-US">
              <a:solidFill>
                <a:prstClr val="black"/>
              </a:solidFill>
              <a:latin typeface="Calibri"/>
            </a:endParaRPr>
          </a:p>
        </p:txBody>
      </p:sp>
      <p:sp>
        <p:nvSpPr>
          <p:cNvPr id="60" name="Cloud 59"/>
          <p:cNvSpPr/>
          <p:nvPr/>
        </p:nvSpPr>
        <p:spPr>
          <a:xfrm>
            <a:off x="6309790" y="4982896"/>
            <a:ext cx="800880" cy="703239"/>
          </a:xfrm>
          <a:prstGeom prst="cloud">
            <a:avLst/>
          </a:prstGeom>
          <a:ln/>
        </p:spPr>
        <p:style>
          <a:lnRef idx="1">
            <a:schemeClr val="accent4"/>
          </a:lnRef>
          <a:fillRef idx="3">
            <a:schemeClr val="accent4"/>
          </a:fillRef>
          <a:effectRef idx="2">
            <a:schemeClr val="accent4"/>
          </a:effectRef>
          <a:fontRef idx="minor">
            <a:schemeClr val="lt1"/>
          </a:fontRef>
        </p:style>
        <p:txBody>
          <a:bodyPr/>
          <a:lstStyle/>
          <a:p>
            <a:endParaRPr lang="en-US">
              <a:solidFill>
                <a:prstClr val="white"/>
              </a:solidFill>
              <a:latin typeface="Calibri"/>
            </a:endParaRPr>
          </a:p>
        </p:txBody>
      </p:sp>
      <p:sp>
        <p:nvSpPr>
          <p:cNvPr id="61" name="Cloud 60"/>
          <p:cNvSpPr/>
          <p:nvPr/>
        </p:nvSpPr>
        <p:spPr>
          <a:xfrm>
            <a:off x="6710230" y="4197439"/>
            <a:ext cx="1078657" cy="844204"/>
          </a:xfrm>
          <a:prstGeom prst="cloud">
            <a:avLst/>
          </a:prstGeom>
          <a:solidFill>
            <a:srgbClr val="0AA7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latin typeface="Calibri"/>
            </a:endParaRPr>
          </a:p>
        </p:txBody>
      </p:sp>
      <p:sp>
        <p:nvSpPr>
          <p:cNvPr id="64" name="Cloud 63"/>
          <p:cNvSpPr/>
          <p:nvPr/>
        </p:nvSpPr>
        <p:spPr>
          <a:xfrm>
            <a:off x="1598907" y="4998996"/>
            <a:ext cx="872130" cy="722768"/>
          </a:xfrm>
          <a:prstGeom prst="cloud">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a:lstStyle/>
          <a:p>
            <a:endParaRPr lang="en-US">
              <a:solidFill>
                <a:prstClr val="black"/>
              </a:solidFill>
              <a:latin typeface="Calibri"/>
            </a:endParaRPr>
          </a:p>
        </p:txBody>
      </p:sp>
      <p:sp>
        <p:nvSpPr>
          <p:cNvPr id="65" name="Cloud 64"/>
          <p:cNvSpPr/>
          <p:nvPr/>
        </p:nvSpPr>
        <p:spPr>
          <a:xfrm>
            <a:off x="1071832" y="4316068"/>
            <a:ext cx="1054149" cy="779699"/>
          </a:xfrm>
          <a:prstGeom prst="cloud">
            <a:avLst/>
          </a:prstGeom>
          <a:solidFill>
            <a:srgbClr val="0AA700"/>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900" dirty="0">
              <a:solidFill>
                <a:prstClr val="black"/>
              </a:solidFill>
              <a:latin typeface="Calibri"/>
            </a:endParaRPr>
          </a:p>
        </p:txBody>
      </p:sp>
      <p:sp>
        <p:nvSpPr>
          <p:cNvPr id="66" name="Cloud 65"/>
          <p:cNvSpPr/>
          <p:nvPr/>
        </p:nvSpPr>
        <p:spPr>
          <a:xfrm>
            <a:off x="746586" y="3453604"/>
            <a:ext cx="939478" cy="908836"/>
          </a:xfrm>
          <a:prstGeom prst="cloud">
            <a:avLst/>
          </a:prstGeom>
          <a:ln/>
        </p:spPr>
        <p:style>
          <a:lnRef idx="1">
            <a:schemeClr val="accent5"/>
          </a:lnRef>
          <a:fillRef idx="2">
            <a:schemeClr val="accent5"/>
          </a:fillRef>
          <a:effectRef idx="1">
            <a:schemeClr val="accent5"/>
          </a:effectRef>
          <a:fontRef idx="minor">
            <a:schemeClr val="dk1"/>
          </a:fontRef>
        </p:style>
        <p:txBody>
          <a:bodyPr/>
          <a:lstStyle/>
          <a:p>
            <a:endParaRPr lang="en-US">
              <a:solidFill>
                <a:prstClr val="black"/>
              </a:solidFill>
              <a:latin typeface="Calibri"/>
            </a:endParaRPr>
          </a:p>
        </p:txBody>
      </p:sp>
      <p:cxnSp>
        <p:nvCxnSpPr>
          <p:cNvPr id="74" name="Straight Connector 73"/>
          <p:cNvCxnSpPr/>
          <p:nvPr/>
        </p:nvCxnSpPr>
        <p:spPr>
          <a:xfrm flipH="1" flipV="1">
            <a:off x="980824" y="3232832"/>
            <a:ext cx="1235021" cy="2517171"/>
          </a:xfrm>
          <a:prstGeom prst="line">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6592808" y="3253519"/>
            <a:ext cx="1482540" cy="2484961"/>
          </a:xfrm>
          <a:prstGeom prst="straightConnector1">
            <a:avLst/>
          </a:prstGeom>
          <a:ln w="47625">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56834" y="152400"/>
            <a:ext cx="5230333" cy="769441"/>
          </a:xfrm>
          <a:prstGeom prst="rect">
            <a:avLst/>
          </a:prstGeom>
          <a:noFill/>
        </p:spPr>
        <p:txBody>
          <a:bodyPr wrap="square" rtlCol="0">
            <a:spAutoFit/>
          </a:bodyPr>
          <a:lstStyle/>
          <a:p>
            <a:r>
              <a:rPr lang="en-US" sz="4400" dirty="0">
                <a:latin typeface="+mj-lt"/>
                <a:ea typeface="+mj-ea"/>
                <a:cs typeface="+mj-cs"/>
              </a:rPr>
              <a:t>Profiling attack on </a:t>
            </a:r>
            <a:r>
              <a:rPr lang="en-US" sz="4400" dirty="0" smtClean="0">
                <a:latin typeface="+mj-lt"/>
                <a:ea typeface="+mj-ea"/>
                <a:cs typeface="+mj-cs"/>
              </a:rPr>
              <a:t>Tor</a:t>
            </a:r>
            <a:endParaRPr lang="en-US" sz="4400" dirty="0">
              <a:latin typeface="+mj-lt"/>
              <a:ea typeface="+mj-ea"/>
              <a:cs typeface="+mj-cs"/>
            </a:endParaRPr>
          </a:p>
        </p:txBody>
      </p:sp>
      <p:pic>
        <p:nvPicPr>
          <p:cNvPr id="32" name="Picture 31"/>
          <p:cNvPicPr>
            <a:picLocks noChangeAspect="1"/>
          </p:cNvPicPr>
          <p:nvPr/>
        </p:nvPicPr>
        <p:blipFill>
          <a:blip r:embed="rId3"/>
          <a:stretch>
            <a:fillRect/>
          </a:stretch>
        </p:blipFill>
        <p:spPr>
          <a:xfrm>
            <a:off x="7585338" y="2198447"/>
            <a:ext cx="1050349" cy="1050349"/>
          </a:xfrm>
          <a:prstGeom prst="rect">
            <a:avLst/>
          </a:prstGeom>
        </p:spPr>
      </p:pic>
      <p:pic>
        <p:nvPicPr>
          <p:cNvPr id="35" name="Picture 34"/>
          <p:cNvPicPr>
            <a:picLocks noChangeAspect="1"/>
          </p:cNvPicPr>
          <p:nvPr/>
        </p:nvPicPr>
        <p:blipFill>
          <a:blip r:embed="rId4"/>
          <a:stretch>
            <a:fillRect/>
          </a:stretch>
        </p:blipFill>
        <p:spPr>
          <a:xfrm>
            <a:off x="513095" y="2307132"/>
            <a:ext cx="875751" cy="875751"/>
          </a:xfrm>
          <a:prstGeom prst="rect">
            <a:avLst/>
          </a:prstGeom>
        </p:spPr>
      </p:pic>
      <p:pic>
        <p:nvPicPr>
          <p:cNvPr id="37" name="Picture 3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506" y="3232832"/>
            <a:ext cx="733789" cy="611490"/>
          </a:xfrm>
          <a:prstGeom prst="rect">
            <a:avLst/>
          </a:prstGeom>
        </p:spPr>
      </p:pic>
      <p:pic>
        <p:nvPicPr>
          <p:cNvPr id="39" name="Picture 38"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243" y="3872787"/>
            <a:ext cx="733789" cy="611490"/>
          </a:xfrm>
          <a:prstGeom prst="rect">
            <a:avLst/>
          </a:prstGeom>
        </p:spPr>
      </p:pic>
      <p:pic>
        <p:nvPicPr>
          <p:cNvPr id="40" name="Picture 39"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396" y="4527023"/>
            <a:ext cx="733789" cy="611490"/>
          </a:xfrm>
          <a:prstGeom prst="rect">
            <a:avLst/>
          </a:prstGeom>
        </p:spPr>
      </p:pic>
      <p:pic>
        <p:nvPicPr>
          <p:cNvPr id="42" name="Picture 41"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726" y="3704578"/>
            <a:ext cx="733789" cy="611490"/>
          </a:xfrm>
          <a:prstGeom prst="rect">
            <a:avLst/>
          </a:prstGeom>
        </p:spPr>
      </p:pic>
      <p:pic>
        <p:nvPicPr>
          <p:cNvPr id="43" name="Picture 42"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0326" y="3369403"/>
            <a:ext cx="733789" cy="611490"/>
          </a:xfrm>
          <a:prstGeom prst="rect">
            <a:avLst/>
          </a:prstGeom>
        </p:spPr>
      </p:pic>
      <p:pic>
        <p:nvPicPr>
          <p:cNvPr id="44" name="Picture 43"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3476" y="4484277"/>
            <a:ext cx="733789" cy="611490"/>
          </a:xfrm>
          <a:prstGeom prst="rect">
            <a:avLst/>
          </a:prstGeom>
        </p:spPr>
      </p:pic>
      <p:pic>
        <p:nvPicPr>
          <p:cNvPr id="45" name="Picture 44"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9515" y="5380390"/>
            <a:ext cx="733789" cy="611490"/>
          </a:xfrm>
          <a:prstGeom prst="rect">
            <a:avLst/>
          </a:prstGeom>
        </p:spPr>
      </p:pic>
      <p:pic>
        <p:nvPicPr>
          <p:cNvPr id="46" name="Picture 45"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032" y="5589750"/>
            <a:ext cx="733789" cy="611490"/>
          </a:xfrm>
          <a:prstGeom prst="rect">
            <a:avLst/>
          </a:prstGeom>
        </p:spPr>
      </p:pic>
      <p:pic>
        <p:nvPicPr>
          <p:cNvPr id="47" name="Picture 4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537" y="5589750"/>
            <a:ext cx="733789" cy="611490"/>
          </a:xfrm>
          <a:prstGeom prst="rect">
            <a:avLst/>
          </a:prstGeom>
        </p:spPr>
      </p:pic>
      <p:pic>
        <p:nvPicPr>
          <p:cNvPr id="53" name="Picture 52"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54" y="5138513"/>
            <a:ext cx="733789" cy="611490"/>
          </a:xfrm>
          <a:prstGeom prst="rect">
            <a:avLst/>
          </a:prstGeom>
        </p:spPr>
      </p:pic>
      <p:pic>
        <p:nvPicPr>
          <p:cNvPr id="54" name="Picture 53"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7274" y="2823842"/>
            <a:ext cx="733789" cy="611490"/>
          </a:xfrm>
          <a:prstGeom prst="rect">
            <a:avLst/>
          </a:prstGeom>
        </p:spPr>
      </p:pic>
      <p:grpSp>
        <p:nvGrpSpPr>
          <p:cNvPr id="16" name="Group 15"/>
          <p:cNvGrpSpPr/>
          <p:nvPr/>
        </p:nvGrpSpPr>
        <p:grpSpPr>
          <a:xfrm>
            <a:off x="1488411" y="2137731"/>
            <a:ext cx="5812548" cy="4421136"/>
            <a:chOff x="1488411" y="2137731"/>
            <a:chExt cx="5812548" cy="4421136"/>
          </a:xfrm>
        </p:grpSpPr>
        <p:cxnSp>
          <p:nvCxnSpPr>
            <p:cNvPr id="14" name="Straight Connector 13"/>
            <p:cNvCxnSpPr/>
            <p:nvPr/>
          </p:nvCxnSpPr>
          <p:spPr>
            <a:xfrm>
              <a:off x="5949472" y="2137731"/>
              <a:ext cx="0" cy="4412874"/>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826751" y="2145993"/>
              <a:ext cx="0" cy="4412874"/>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88411" y="2454510"/>
              <a:ext cx="996299" cy="646331"/>
            </a:xfrm>
            <a:prstGeom prst="rect">
              <a:avLst/>
            </a:prstGeom>
            <a:noFill/>
          </p:spPr>
          <p:txBody>
            <a:bodyPr wrap="none" rtlCol="0">
              <a:spAutoFit/>
            </a:bodyPr>
            <a:lstStyle/>
            <a:p>
              <a:pPr algn="ctr"/>
              <a:r>
                <a:rPr lang="en-US" dirty="0" smtClean="0"/>
                <a:t>Entry</a:t>
              </a:r>
            </a:p>
            <a:p>
              <a:pPr algn="ctr"/>
              <a:r>
                <a:rPr lang="en-US" dirty="0"/>
                <a:t>s</a:t>
              </a:r>
              <a:r>
                <a:rPr lang="en-US" dirty="0" smtClean="0"/>
                <a:t>egment</a:t>
              </a:r>
              <a:endParaRPr lang="en-US" dirty="0"/>
            </a:p>
          </p:txBody>
        </p:sp>
        <p:sp>
          <p:nvSpPr>
            <p:cNvPr id="58" name="TextBox 57"/>
            <p:cNvSpPr txBox="1"/>
            <p:nvPr/>
          </p:nvSpPr>
          <p:spPr>
            <a:xfrm>
              <a:off x="6304660" y="2307132"/>
              <a:ext cx="996299" cy="646331"/>
            </a:xfrm>
            <a:prstGeom prst="rect">
              <a:avLst/>
            </a:prstGeom>
            <a:noFill/>
          </p:spPr>
          <p:txBody>
            <a:bodyPr wrap="none" rtlCol="0">
              <a:spAutoFit/>
            </a:bodyPr>
            <a:lstStyle/>
            <a:p>
              <a:pPr algn="ctr"/>
              <a:r>
                <a:rPr lang="en-US" dirty="0" smtClean="0"/>
                <a:t>Exit</a:t>
              </a:r>
            </a:p>
            <a:p>
              <a:pPr algn="ctr"/>
              <a:r>
                <a:rPr lang="en-US" dirty="0"/>
                <a:t>s</a:t>
              </a:r>
              <a:r>
                <a:rPr lang="en-US" dirty="0" smtClean="0"/>
                <a:t>egment</a:t>
              </a:r>
              <a:endParaRPr lang="en-US" dirty="0"/>
            </a:p>
          </p:txBody>
        </p:sp>
      </p:grpSp>
      <p:sp>
        <p:nvSpPr>
          <p:cNvPr id="36" name="Title 1"/>
          <p:cNvSpPr txBox="1">
            <a:spLocks/>
          </p:cNvSpPr>
          <p:nvPr/>
        </p:nvSpPr>
        <p:spPr>
          <a:xfrm>
            <a:off x="326468" y="1170449"/>
            <a:ext cx="8309220" cy="6417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rgbClr val="0AA700"/>
                </a:solidFill>
              </a:rPr>
              <a:t>Green </a:t>
            </a:r>
            <a:r>
              <a:rPr lang="en-US" sz="3600" dirty="0">
                <a:solidFill>
                  <a:prstClr val="black"/>
                </a:solidFill>
              </a:rPr>
              <a:t>AS (Autonomous System) can eavesdrop on both end segments of </a:t>
            </a:r>
            <a:r>
              <a:rPr lang="en-US" sz="3600" dirty="0" smtClean="0">
                <a:solidFill>
                  <a:prstClr val="black"/>
                </a:solidFill>
              </a:rPr>
              <a:t>path</a:t>
            </a:r>
            <a:r>
              <a:rPr lang="en-US" sz="3600" dirty="0">
                <a:solidFill>
                  <a:prstClr val="black"/>
                </a:solidFill>
              </a:rPr>
              <a:t>[Murdoch07]</a:t>
            </a:r>
          </a:p>
        </p:txBody>
      </p:sp>
      <p:sp>
        <p:nvSpPr>
          <p:cNvPr id="3" name="TextBox 2"/>
          <p:cNvSpPr txBox="1"/>
          <p:nvPr/>
        </p:nvSpPr>
        <p:spPr>
          <a:xfrm>
            <a:off x="8533767" y="2290186"/>
            <a:ext cx="405580" cy="523220"/>
          </a:xfrm>
          <a:prstGeom prst="rect">
            <a:avLst/>
          </a:prstGeom>
          <a:noFill/>
        </p:spPr>
        <p:txBody>
          <a:bodyPr wrap="none" rtlCol="0">
            <a:spAutoFit/>
          </a:bodyPr>
          <a:lstStyle/>
          <a:p>
            <a:r>
              <a:rPr lang="en-US" sz="2800" dirty="0" smtClean="0"/>
              <a:t>D</a:t>
            </a:r>
            <a:endParaRPr lang="en-US" sz="2800" dirty="0"/>
          </a:p>
        </p:txBody>
      </p:sp>
      <p:sp>
        <p:nvSpPr>
          <p:cNvPr id="38" name="TextBox 37"/>
          <p:cNvSpPr txBox="1"/>
          <p:nvPr/>
        </p:nvSpPr>
        <p:spPr>
          <a:xfrm>
            <a:off x="186413" y="2399473"/>
            <a:ext cx="349650" cy="523220"/>
          </a:xfrm>
          <a:prstGeom prst="rect">
            <a:avLst/>
          </a:prstGeom>
          <a:noFill/>
        </p:spPr>
        <p:txBody>
          <a:bodyPr wrap="none" rtlCol="0">
            <a:spAutoFit/>
          </a:bodyPr>
          <a:lstStyle/>
          <a:p>
            <a:r>
              <a:rPr lang="en-US" sz="2800" dirty="0" smtClean="0"/>
              <a:t>S</a:t>
            </a:r>
            <a:endParaRPr lang="en-US" sz="2800" dirty="0"/>
          </a:p>
        </p:txBody>
      </p:sp>
    </p:spTree>
    <p:extLst>
      <p:ext uri="{BB962C8B-B14F-4D97-AF65-F5344CB8AC3E}">
        <p14:creationId xmlns:p14="http://schemas.microsoft.com/office/powerpoint/2010/main" val="85887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dissolve">
                                      <p:cBhvr>
                                        <p:cTn id="10" dur="500"/>
                                        <p:tgtEl>
                                          <p:spTgt spid="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dissolve">
                                      <p:cBhvr>
                                        <p:cTn id="16" dur="500"/>
                                        <p:tgtEl>
                                          <p:spTgt spid="6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dissolve">
                                      <p:cBhvr>
                                        <p:cTn id="19" dur="500"/>
                                        <p:tgtEl>
                                          <p:spTgt spid="5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dissolv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1" grpId="0" animBg="1"/>
      <p:bldP spid="64" grpId="0" animBg="1"/>
      <p:bldP spid="65" grpId="0" animBg="1"/>
      <p:bldP spid="66"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de_vs_AS_distribution.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08363" y="-2090637"/>
            <a:ext cx="6479502" cy="8385237"/>
          </a:xfrm>
          <a:prstGeom prst="rect">
            <a:avLst/>
          </a:prstGeom>
        </p:spPr>
      </p:pic>
      <p:sp>
        <p:nvSpPr>
          <p:cNvPr id="2" name="Title 1"/>
          <p:cNvSpPr>
            <a:spLocks noGrp="1"/>
          </p:cNvSpPr>
          <p:nvPr>
            <p:ph type="title"/>
          </p:nvPr>
        </p:nvSpPr>
        <p:spPr>
          <a:xfrm>
            <a:off x="0" y="141510"/>
            <a:ext cx="8913813" cy="914400"/>
          </a:xfrm>
        </p:spPr>
        <p:txBody>
          <a:bodyPr/>
          <a:lstStyle/>
          <a:p>
            <a:r>
              <a:rPr lang="en-US" dirty="0" smtClean="0"/>
              <a:t>How severe is profiling attack?</a:t>
            </a:r>
            <a:endParaRPr lang="en-US" dirty="0"/>
          </a:p>
        </p:txBody>
      </p:sp>
      <p:sp>
        <p:nvSpPr>
          <p:cNvPr id="6" name="Right Arrow 5"/>
          <p:cNvSpPr/>
          <p:nvPr/>
        </p:nvSpPr>
        <p:spPr>
          <a:xfrm rot="10800000">
            <a:off x="3264494" y="2019710"/>
            <a:ext cx="685378" cy="264047"/>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3949873" y="1960593"/>
            <a:ext cx="2389968" cy="830997"/>
          </a:xfrm>
          <a:prstGeom prst="rect">
            <a:avLst/>
          </a:prstGeom>
          <a:solidFill>
            <a:schemeClr val="accent1">
              <a:lumMod val="40000"/>
              <a:lumOff val="60000"/>
            </a:schemeClr>
          </a:solidFill>
          <a:ln w="38100">
            <a:solidFill>
              <a:schemeClr val="tx1"/>
            </a:solidFill>
          </a:ln>
        </p:spPr>
        <p:txBody>
          <a:bodyPr wrap="square" rtlCol="0">
            <a:spAutoFit/>
          </a:bodyPr>
          <a:lstStyle>
            <a:defPPr>
              <a:defRPr lang="en-US"/>
            </a:defPPr>
            <a:lvl1pPr algn="ctr">
              <a:defRPr sz="2400">
                <a:solidFill>
                  <a:srgbClr val="FF0000"/>
                </a:solidFill>
              </a:defRPr>
            </a:lvl1pPr>
          </a:lstStyle>
          <a:p>
            <a:r>
              <a:rPr lang="en-US" dirty="0"/>
              <a:t>65% of relays are in 20% of all </a:t>
            </a:r>
            <a:r>
              <a:rPr lang="en-US" dirty="0" err="1"/>
              <a:t>ASes</a:t>
            </a:r>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5</a:t>
            </a:fld>
            <a:endParaRPr lang="en-US" dirty="0"/>
          </a:p>
        </p:txBody>
      </p:sp>
      <p:sp>
        <p:nvSpPr>
          <p:cNvPr id="10" name="Title 1"/>
          <p:cNvSpPr txBox="1">
            <a:spLocks/>
          </p:cNvSpPr>
          <p:nvPr/>
        </p:nvSpPr>
        <p:spPr>
          <a:xfrm>
            <a:off x="1329978" y="4961256"/>
            <a:ext cx="6794904" cy="6417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Non-uniform distribution of relays across </a:t>
            </a:r>
            <a:r>
              <a:rPr lang="en-US" sz="3600" dirty="0" err="1"/>
              <a:t>ASes</a:t>
            </a:r>
            <a:endParaRPr lang="en-US" sz="3600" dirty="0"/>
          </a:p>
        </p:txBody>
      </p:sp>
    </p:spTree>
    <p:extLst>
      <p:ext uri="{BB962C8B-B14F-4D97-AF65-F5344CB8AC3E}">
        <p14:creationId xmlns:p14="http://schemas.microsoft.com/office/powerpoint/2010/main" val="37391392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solution for these problems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Measure latencies and routes from each relay to all end-hosts </a:t>
            </a:r>
            <a:r>
              <a:rPr lang="en-US" dirty="0" smtClean="0">
                <a:solidFill>
                  <a:srgbClr val="0000FF"/>
                </a:solidFill>
              </a:rPr>
              <a:t>[</a:t>
            </a:r>
            <a:r>
              <a:rPr lang="en-US" sz="3000" dirty="0" smtClean="0">
                <a:solidFill>
                  <a:srgbClr val="0000FF"/>
                </a:solidFill>
              </a:rPr>
              <a:t>Sherr09</a:t>
            </a:r>
            <a:r>
              <a:rPr lang="en-US" sz="3000" dirty="0" smtClean="0">
                <a:solidFill>
                  <a:srgbClr val="0000FF"/>
                </a:solidFill>
              </a:rPr>
              <a:t>, </a:t>
            </a:r>
            <a:r>
              <a:rPr lang="en-US" sz="3000" dirty="0" smtClean="0">
                <a:solidFill>
                  <a:srgbClr val="0000FF"/>
                </a:solidFill>
              </a:rPr>
              <a:t>Alsabah11, Mittall11</a:t>
            </a:r>
            <a:r>
              <a:rPr lang="en-US" dirty="0" smtClean="0">
                <a:solidFill>
                  <a:srgbClr val="0000FF"/>
                </a:solidFill>
              </a:rPr>
              <a:t>]</a:t>
            </a:r>
            <a:endParaRPr lang="en-US" dirty="0" smtClean="0">
              <a:solidFill>
                <a:srgbClr val="0000FF"/>
              </a:solidFill>
            </a:endParaRPr>
          </a:p>
          <a:p>
            <a:pPr lvl="1"/>
            <a:r>
              <a:rPr lang="en-US" dirty="0" smtClean="0"/>
              <a:t>Requires modification of relays</a:t>
            </a:r>
          </a:p>
          <a:p>
            <a:endParaRPr lang="en-US" dirty="0" smtClean="0"/>
          </a:p>
          <a:p>
            <a:r>
              <a:rPr lang="en-US" dirty="0" smtClean="0">
                <a:solidFill>
                  <a:srgbClr val="0000FF"/>
                </a:solidFill>
              </a:rPr>
              <a:t>None of these proposals deployed yet</a:t>
            </a:r>
          </a:p>
          <a:p>
            <a:pPr lvl="1"/>
            <a:r>
              <a:rPr lang="en-US" dirty="0" smtClean="0"/>
              <a:t>Non-trivial to implement</a:t>
            </a:r>
          </a:p>
          <a:p>
            <a:pPr marL="0" indent="0">
              <a:buNone/>
            </a:pPr>
            <a:endParaRPr lang="en-US" dirty="0"/>
          </a:p>
        </p:txBody>
      </p:sp>
    </p:spTree>
    <p:extLst>
      <p:ext uri="{BB962C8B-B14F-4D97-AF65-F5344CB8AC3E}">
        <p14:creationId xmlns:p14="http://schemas.microsoft.com/office/powerpoint/2010/main" val="38778196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477" y="569914"/>
            <a:ext cx="6945531" cy="584776"/>
          </a:xfrm>
          <a:prstGeom prst="rect">
            <a:avLst/>
          </a:prstGeom>
          <a:noFill/>
        </p:spPr>
        <p:txBody>
          <a:bodyPr wrap="none" rtlCol="0">
            <a:spAutoFit/>
          </a:bodyPr>
          <a:lstStyle/>
          <a:p>
            <a:r>
              <a:rPr lang="en-US" sz="3200" dirty="0"/>
              <a:t>Main insight: Client modifications suffice</a:t>
            </a:r>
          </a:p>
        </p:txBody>
      </p:sp>
      <p:grpSp>
        <p:nvGrpSpPr>
          <p:cNvPr id="24" name="Group 23"/>
          <p:cNvGrpSpPr/>
          <p:nvPr/>
        </p:nvGrpSpPr>
        <p:grpSpPr>
          <a:xfrm>
            <a:off x="464260" y="1154690"/>
            <a:ext cx="4360225" cy="2049427"/>
            <a:chOff x="338018" y="1030594"/>
            <a:chExt cx="4360225" cy="2049427"/>
          </a:xfrm>
        </p:grpSpPr>
        <p:sp>
          <p:nvSpPr>
            <p:cNvPr id="6" name="TextBox 5"/>
            <p:cNvSpPr txBox="1"/>
            <p:nvPr/>
          </p:nvSpPr>
          <p:spPr>
            <a:xfrm>
              <a:off x="338018" y="2187469"/>
              <a:ext cx="3975676" cy="892552"/>
            </a:xfrm>
            <a:prstGeom prst="rect">
              <a:avLst/>
            </a:prstGeom>
            <a:noFill/>
          </p:spPr>
          <p:txBody>
            <a:bodyPr wrap="square" rtlCol="0">
              <a:spAutoFit/>
            </a:bodyPr>
            <a:lstStyle/>
            <a:p>
              <a:pPr algn="ctr"/>
              <a:r>
                <a:rPr lang="en-US" sz="2600" dirty="0">
                  <a:solidFill>
                    <a:srgbClr val="0000FF"/>
                  </a:solidFill>
                </a:rPr>
                <a:t>Improve poor latency for interactive communications</a:t>
              </a:r>
            </a:p>
          </p:txBody>
        </p:sp>
        <p:cxnSp>
          <p:nvCxnSpPr>
            <p:cNvPr id="11" name="Straight Arrow Connector 10"/>
            <p:cNvCxnSpPr>
              <a:stCxn id="4" idx="2"/>
              <a:endCxn id="6" idx="0"/>
            </p:cNvCxnSpPr>
            <p:nvPr/>
          </p:nvCxnSpPr>
          <p:spPr>
            <a:xfrm flipH="1">
              <a:off x="2325856" y="1030594"/>
              <a:ext cx="2372387" cy="1156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698243" y="1154690"/>
            <a:ext cx="4001782" cy="1998025"/>
            <a:chOff x="4572001" y="1030594"/>
            <a:chExt cx="4001782" cy="1998025"/>
          </a:xfrm>
        </p:grpSpPr>
        <p:sp>
          <p:nvSpPr>
            <p:cNvPr id="7" name="TextBox 6"/>
            <p:cNvSpPr txBox="1"/>
            <p:nvPr/>
          </p:nvSpPr>
          <p:spPr>
            <a:xfrm>
              <a:off x="5449350" y="2136067"/>
              <a:ext cx="3124433" cy="892552"/>
            </a:xfrm>
            <a:prstGeom prst="rect">
              <a:avLst/>
            </a:prstGeom>
            <a:noFill/>
          </p:spPr>
          <p:txBody>
            <a:bodyPr wrap="square" rtlCol="0">
              <a:spAutoFit/>
            </a:bodyPr>
            <a:lstStyle/>
            <a:p>
              <a:pPr algn="ctr"/>
              <a:r>
                <a:rPr lang="en-US" sz="2600" dirty="0" smtClean="0">
                  <a:solidFill>
                    <a:srgbClr val="0000FF"/>
                  </a:solidFill>
                </a:rPr>
                <a:t>Mitigate </a:t>
              </a:r>
              <a:r>
                <a:rPr lang="en-US" sz="2600" dirty="0" smtClean="0">
                  <a:solidFill>
                    <a:srgbClr val="0000FF"/>
                  </a:solidFill>
                </a:rPr>
                <a:t>profiling </a:t>
              </a:r>
              <a:r>
                <a:rPr lang="en-US" sz="2600" dirty="0">
                  <a:solidFill>
                    <a:srgbClr val="0000FF"/>
                  </a:solidFill>
                </a:rPr>
                <a:t>attack</a:t>
              </a:r>
            </a:p>
          </p:txBody>
        </p:sp>
        <p:cxnSp>
          <p:nvCxnSpPr>
            <p:cNvPr id="13" name="Straight Arrow Connector 12"/>
            <p:cNvCxnSpPr>
              <a:stCxn id="4" idx="2"/>
              <a:endCxn id="7" idx="0"/>
            </p:cNvCxnSpPr>
            <p:nvPr/>
          </p:nvCxnSpPr>
          <p:spPr>
            <a:xfrm>
              <a:off x="4572001" y="1030594"/>
              <a:ext cx="2439566" cy="1105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Title 1"/>
          <p:cNvSpPr>
            <a:spLocks noGrp="1"/>
          </p:cNvSpPr>
          <p:nvPr>
            <p:ph type="title"/>
          </p:nvPr>
        </p:nvSpPr>
        <p:spPr>
          <a:xfrm>
            <a:off x="377656" y="3528057"/>
            <a:ext cx="8512037" cy="1889401"/>
          </a:xfrm>
          <a:effectLst/>
        </p:spPr>
        <p:style>
          <a:lnRef idx="1">
            <a:schemeClr val="accent1"/>
          </a:lnRef>
          <a:fillRef idx="2">
            <a:schemeClr val="accent1"/>
          </a:fillRef>
          <a:effectRef idx="1">
            <a:schemeClr val="accent1"/>
          </a:effectRef>
          <a:fontRef idx="minor">
            <a:schemeClr val="dk1"/>
          </a:fontRef>
        </p:style>
        <p:txBody>
          <a:bodyPr rtlCol="0" anchor="ctr">
            <a:normAutofit/>
          </a:bodyPr>
          <a:lstStyle/>
          <a:p>
            <a:r>
              <a:rPr lang="en-US" sz="3200" dirty="0" err="1" smtClean="0">
                <a:solidFill>
                  <a:prstClr val="black"/>
                </a:solidFill>
                <a:latin typeface="Calibri"/>
                <a:ea typeface="+mn-ea"/>
                <a:cs typeface="+mn-cs"/>
              </a:rPr>
              <a:t>LASTor</a:t>
            </a:r>
            <a:r>
              <a:rPr lang="en-US" sz="3200" dirty="0" smtClean="0">
                <a:solidFill>
                  <a:prstClr val="black"/>
                </a:solidFill>
                <a:latin typeface="Calibri"/>
                <a:ea typeface="+mn-ea"/>
                <a:cs typeface="+mn-cs"/>
              </a:rPr>
              <a:t>: A low-latency AS-aware Tor client</a:t>
            </a:r>
            <a:endParaRPr lang="en-US" sz="3200" dirty="0">
              <a:solidFill>
                <a:prstClr val="black"/>
              </a:solidFill>
              <a:latin typeface="Calibri"/>
              <a:ea typeface="+mn-ea"/>
              <a:cs typeface="+mn-cs"/>
            </a:endParaRPr>
          </a:p>
        </p:txBody>
      </p:sp>
    </p:spTree>
    <p:extLst>
      <p:ext uri="{BB962C8B-B14F-4D97-AF65-F5344CB8AC3E}">
        <p14:creationId xmlns:p14="http://schemas.microsoft.com/office/powerpoint/2010/main" val="687173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477" y="569914"/>
            <a:ext cx="6945531" cy="584776"/>
          </a:xfrm>
          <a:prstGeom prst="rect">
            <a:avLst/>
          </a:prstGeom>
          <a:noFill/>
        </p:spPr>
        <p:txBody>
          <a:bodyPr wrap="none" rtlCol="0">
            <a:spAutoFit/>
          </a:bodyPr>
          <a:lstStyle/>
          <a:p>
            <a:r>
              <a:rPr lang="en-US" sz="3200" dirty="0">
                <a:solidFill>
                  <a:schemeClr val="tx2"/>
                </a:solidFill>
              </a:rPr>
              <a:t>Main insight: Client modifications suffice</a:t>
            </a:r>
          </a:p>
        </p:txBody>
      </p:sp>
      <p:sp>
        <p:nvSpPr>
          <p:cNvPr id="8" name="TextBox 7"/>
          <p:cNvSpPr txBox="1"/>
          <p:nvPr/>
        </p:nvSpPr>
        <p:spPr>
          <a:xfrm>
            <a:off x="699788" y="3608857"/>
            <a:ext cx="3110117" cy="2092881"/>
          </a:xfrm>
          <a:prstGeom prst="rect">
            <a:avLst/>
          </a:prstGeom>
          <a:noFill/>
        </p:spPr>
        <p:txBody>
          <a:bodyPr wrap="square" rtlCol="0">
            <a:spAutoFit/>
          </a:bodyPr>
          <a:lstStyle/>
          <a:p>
            <a:pPr marL="0" lvl="2" algn="ctr"/>
            <a:r>
              <a:rPr lang="en-US" sz="2600" dirty="0"/>
              <a:t>Solution</a:t>
            </a:r>
            <a:r>
              <a:rPr lang="en-US" sz="2600" dirty="0" smtClean="0"/>
              <a:t>:</a:t>
            </a:r>
          </a:p>
          <a:p>
            <a:pPr marL="0" lvl="2" algn="ctr"/>
            <a:r>
              <a:rPr lang="en-US" sz="2600" dirty="0" smtClean="0"/>
              <a:t> Modified path selection to </a:t>
            </a:r>
            <a:r>
              <a:rPr lang="en-US" sz="2600" dirty="0" smtClean="0">
                <a:solidFill>
                  <a:srgbClr val="FF0000"/>
                </a:solidFill>
              </a:rPr>
              <a:t>reduce latency</a:t>
            </a:r>
          </a:p>
          <a:p>
            <a:pPr marL="0" lvl="2" algn="ctr"/>
            <a:endParaRPr lang="en-US" sz="2600" dirty="0"/>
          </a:p>
        </p:txBody>
      </p:sp>
      <p:sp>
        <p:nvSpPr>
          <p:cNvPr id="9" name="TextBox 8"/>
          <p:cNvSpPr txBox="1"/>
          <p:nvPr/>
        </p:nvSpPr>
        <p:spPr>
          <a:xfrm>
            <a:off x="4912366" y="3608857"/>
            <a:ext cx="4070096" cy="892552"/>
          </a:xfrm>
          <a:prstGeom prst="rect">
            <a:avLst/>
          </a:prstGeom>
          <a:noFill/>
        </p:spPr>
        <p:txBody>
          <a:bodyPr wrap="square" rtlCol="0">
            <a:spAutoFit/>
          </a:bodyPr>
          <a:lstStyle/>
          <a:p>
            <a:pPr marL="0" lvl="2" algn="ctr"/>
            <a:r>
              <a:rPr lang="en-US" sz="2600" dirty="0"/>
              <a:t>Solution: </a:t>
            </a:r>
            <a:endParaRPr lang="en-US" sz="2600" dirty="0" smtClean="0"/>
          </a:p>
          <a:p>
            <a:pPr marL="0" lvl="2" algn="ctr"/>
            <a:r>
              <a:rPr lang="en-US" sz="2600" dirty="0" smtClean="0">
                <a:solidFill>
                  <a:srgbClr val="FF0000"/>
                </a:solidFill>
              </a:rPr>
              <a:t>AS</a:t>
            </a:r>
            <a:r>
              <a:rPr lang="en-US" sz="2600" dirty="0">
                <a:solidFill>
                  <a:srgbClr val="FF0000"/>
                </a:solidFill>
              </a:rPr>
              <a:t>-</a:t>
            </a:r>
            <a:r>
              <a:rPr lang="en-US" sz="2600" dirty="0" smtClean="0">
                <a:solidFill>
                  <a:srgbClr val="FF0000"/>
                </a:solidFill>
              </a:rPr>
              <a:t>aware </a:t>
            </a:r>
            <a:r>
              <a:rPr lang="en-US" sz="2600" dirty="0"/>
              <a:t>path </a:t>
            </a:r>
            <a:r>
              <a:rPr lang="en-US" sz="2600" dirty="0" smtClean="0"/>
              <a:t>selection</a:t>
            </a:r>
            <a:endParaRPr lang="en-US" sz="2600" dirty="0"/>
          </a:p>
        </p:txBody>
      </p:sp>
      <p:grpSp>
        <p:nvGrpSpPr>
          <p:cNvPr id="24" name="Group 23"/>
          <p:cNvGrpSpPr/>
          <p:nvPr/>
        </p:nvGrpSpPr>
        <p:grpSpPr>
          <a:xfrm>
            <a:off x="464260" y="1154690"/>
            <a:ext cx="4360225" cy="2049427"/>
            <a:chOff x="338018" y="1030594"/>
            <a:chExt cx="4360225" cy="2049427"/>
          </a:xfrm>
        </p:grpSpPr>
        <p:sp>
          <p:nvSpPr>
            <p:cNvPr id="6" name="TextBox 5"/>
            <p:cNvSpPr txBox="1"/>
            <p:nvPr/>
          </p:nvSpPr>
          <p:spPr>
            <a:xfrm>
              <a:off x="338018" y="2187469"/>
              <a:ext cx="3975676" cy="892552"/>
            </a:xfrm>
            <a:prstGeom prst="rect">
              <a:avLst/>
            </a:prstGeom>
            <a:noFill/>
          </p:spPr>
          <p:txBody>
            <a:bodyPr wrap="square" rtlCol="0">
              <a:spAutoFit/>
            </a:bodyPr>
            <a:lstStyle/>
            <a:p>
              <a:pPr algn="ctr"/>
              <a:r>
                <a:rPr lang="en-US" sz="2600" dirty="0">
                  <a:solidFill>
                    <a:srgbClr val="0000FF"/>
                  </a:solidFill>
                </a:rPr>
                <a:t>Improve poor latency for interactive communications</a:t>
              </a:r>
            </a:p>
          </p:txBody>
        </p:sp>
        <p:cxnSp>
          <p:nvCxnSpPr>
            <p:cNvPr id="11" name="Straight Arrow Connector 10"/>
            <p:cNvCxnSpPr>
              <a:stCxn id="4" idx="2"/>
              <a:endCxn id="6" idx="0"/>
            </p:cNvCxnSpPr>
            <p:nvPr/>
          </p:nvCxnSpPr>
          <p:spPr>
            <a:xfrm flipH="1">
              <a:off x="2325856" y="1030594"/>
              <a:ext cx="2372387" cy="1156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824485" y="1154690"/>
            <a:ext cx="3875540" cy="1998025"/>
            <a:chOff x="4698243" y="1030594"/>
            <a:chExt cx="3875540" cy="1998025"/>
          </a:xfrm>
        </p:grpSpPr>
        <p:sp>
          <p:nvSpPr>
            <p:cNvPr id="7" name="TextBox 6"/>
            <p:cNvSpPr txBox="1"/>
            <p:nvPr/>
          </p:nvSpPr>
          <p:spPr>
            <a:xfrm>
              <a:off x="5449350" y="2136067"/>
              <a:ext cx="3124433" cy="892552"/>
            </a:xfrm>
            <a:prstGeom prst="rect">
              <a:avLst/>
            </a:prstGeom>
            <a:noFill/>
          </p:spPr>
          <p:txBody>
            <a:bodyPr wrap="square" rtlCol="0">
              <a:spAutoFit/>
            </a:bodyPr>
            <a:lstStyle/>
            <a:p>
              <a:pPr algn="ctr"/>
              <a:r>
                <a:rPr lang="en-US" sz="2600" dirty="0" smtClean="0">
                  <a:solidFill>
                    <a:srgbClr val="0000FF"/>
                  </a:solidFill>
                </a:rPr>
                <a:t>Mitigate </a:t>
              </a:r>
              <a:r>
                <a:rPr lang="en-US" sz="2600" dirty="0" smtClean="0">
                  <a:solidFill>
                    <a:srgbClr val="0000FF"/>
                  </a:solidFill>
                </a:rPr>
                <a:t>profiling </a:t>
              </a:r>
              <a:r>
                <a:rPr lang="en-US" sz="2600" dirty="0">
                  <a:solidFill>
                    <a:srgbClr val="0000FF"/>
                  </a:solidFill>
                </a:rPr>
                <a:t>attack</a:t>
              </a:r>
            </a:p>
          </p:txBody>
        </p:sp>
        <p:cxnSp>
          <p:nvCxnSpPr>
            <p:cNvPr id="13" name="Straight Arrow Connector 12"/>
            <p:cNvCxnSpPr>
              <a:stCxn id="4" idx="2"/>
              <a:endCxn id="7" idx="0"/>
            </p:cNvCxnSpPr>
            <p:nvPr/>
          </p:nvCxnSpPr>
          <p:spPr>
            <a:xfrm>
              <a:off x="4698243" y="1030594"/>
              <a:ext cx="2313324" cy="1105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338018" y="2350683"/>
            <a:ext cx="4283733" cy="3158881"/>
          </a:xfrm>
          <a:prstGeom prst="rect">
            <a:avLst/>
          </a:prstGeom>
          <a:noFill/>
          <a:ln w="50800">
            <a:solidFill>
              <a:srgbClr val="0AA7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8004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kho001\Downloads\GeoExample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38" y="2768965"/>
            <a:ext cx="7163524" cy="38887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Sources of latency on Tor</a:t>
            </a:r>
            <a:endParaRPr lang="en-US" dirty="0"/>
          </a:p>
        </p:txBody>
      </p:sp>
      <p:sp>
        <p:nvSpPr>
          <p:cNvPr id="3" name="Content Placeholder 2"/>
          <p:cNvSpPr>
            <a:spLocks noGrp="1"/>
          </p:cNvSpPr>
          <p:nvPr>
            <p:ph idx="1"/>
          </p:nvPr>
        </p:nvSpPr>
        <p:spPr>
          <a:xfrm>
            <a:off x="457200" y="1236127"/>
            <a:ext cx="8229600" cy="4525963"/>
          </a:xfrm>
        </p:spPr>
        <p:txBody>
          <a:bodyPr>
            <a:normAutofit/>
          </a:bodyPr>
          <a:lstStyle/>
          <a:p>
            <a:r>
              <a:rPr lang="en-US" sz="2400" dirty="0" smtClean="0">
                <a:solidFill>
                  <a:srgbClr val="0000FF"/>
                </a:solidFill>
              </a:rPr>
              <a:t>Queuing and processing delay</a:t>
            </a:r>
          </a:p>
          <a:p>
            <a:pPr lvl="1"/>
            <a:r>
              <a:rPr lang="en-US" sz="2000" dirty="0" smtClean="0"/>
              <a:t>Congestion in relays [Panchenko09]</a:t>
            </a:r>
          </a:p>
          <a:p>
            <a:r>
              <a:rPr lang="en-US" sz="2400" dirty="0" smtClean="0">
                <a:solidFill>
                  <a:srgbClr val="0000FF"/>
                </a:solidFill>
              </a:rPr>
              <a:t>Propagation delay</a:t>
            </a:r>
          </a:p>
          <a:p>
            <a:pPr lvl="1"/>
            <a:r>
              <a:rPr lang="en-US" sz="2000" dirty="0" smtClean="0"/>
              <a:t>Long paths</a:t>
            </a:r>
            <a:endParaRPr lang="en-US" sz="2000" dirty="0"/>
          </a:p>
        </p:txBody>
      </p:sp>
      <p:pic>
        <p:nvPicPr>
          <p:cNvPr id="5" name="Picture 4"/>
          <p:cNvPicPr>
            <a:picLocks noChangeAspect="1"/>
          </p:cNvPicPr>
          <p:nvPr/>
        </p:nvPicPr>
        <p:blipFill>
          <a:blip r:embed="rId4"/>
          <a:stretch>
            <a:fillRect/>
          </a:stretch>
        </p:blipFill>
        <p:spPr>
          <a:xfrm>
            <a:off x="5963793" y="3479868"/>
            <a:ext cx="484705" cy="403921"/>
          </a:xfrm>
          <a:prstGeom prst="rect">
            <a:avLst/>
          </a:prstGeom>
        </p:spPr>
      </p:pic>
      <p:pic>
        <p:nvPicPr>
          <p:cNvPr id="6" name="Picture 5"/>
          <p:cNvPicPr>
            <a:picLocks noChangeAspect="1"/>
          </p:cNvPicPr>
          <p:nvPr/>
        </p:nvPicPr>
        <p:blipFill>
          <a:blip r:embed="rId4"/>
          <a:stretch>
            <a:fillRect/>
          </a:stretch>
        </p:blipFill>
        <p:spPr>
          <a:xfrm>
            <a:off x="6095916" y="4365184"/>
            <a:ext cx="484705" cy="403921"/>
          </a:xfrm>
          <a:prstGeom prst="rect">
            <a:avLst/>
          </a:prstGeom>
        </p:spPr>
      </p:pic>
      <p:pic>
        <p:nvPicPr>
          <p:cNvPr id="7" name="Picture 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7740" y="4103693"/>
            <a:ext cx="442971" cy="369142"/>
          </a:xfrm>
          <a:prstGeom prst="rect">
            <a:avLst/>
          </a:prstGeom>
        </p:spPr>
      </p:pic>
      <p:pic>
        <p:nvPicPr>
          <p:cNvPr id="8" name="Picture 7"/>
          <p:cNvPicPr>
            <a:picLocks noChangeAspect="1"/>
          </p:cNvPicPr>
          <p:nvPr/>
        </p:nvPicPr>
        <p:blipFill>
          <a:blip r:embed="rId6"/>
          <a:stretch>
            <a:fillRect/>
          </a:stretch>
        </p:blipFill>
        <p:spPr>
          <a:xfrm>
            <a:off x="2045993" y="3479868"/>
            <a:ext cx="493512" cy="493512"/>
          </a:xfrm>
          <a:prstGeom prst="rect">
            <a:avLst/>
          </a:prstGeom>
        </p:spPr>
      </p:pic>
      <p:pic>
        <p:nvPicPr>
          <p:cNvPr id="9" name="Picture 8"/>
          <p:cNvPicPr>
            <a:picLocks noChangeAspect="1"/>
          </p:cNvPicPr>
          <p:nvPr/>
        </p:nvPicPr>
        <p:blipFill>
          <a:blip r:embed="rId7"/>
          <a:stretch>
            <a:fillRect/>
          </a:stretch>
        </p:blipFill>
        <p:spPr>
          <a:xfrm>
            <a:off x="2045993" y="4326271"/>
            <a:ext cx="481747" cy="481747"/>
          </a:xfrm>
          <a:prstGeom prst="rect">
            <a:avLst/>
          </a:prstGeom>
        </p:spPr>
      </p:pic>
      <p:cxnSp>
        <p:nvCxnSpPr>
          <p:cNvPr id="10" name="Straight Arrow Connector 9"/>
          <p:cNvCxnSpPr>
            <a:stCxn id="5" idx="1"/>
            <a:endCxn id="8" idx="3"/>
          </p:cNvCxnSpPr>
          <p:nvPr/>
        </p:nvCxnSpPr>
        <p:spPr>
          <a:xfrm flipH="1">
            <a:off x="2539505" y="3681829"/>
            <a:ext cx="3424288" cy="447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flipV="1">
            <a:off x="2970711" y="3784239"/>
            <a:ext cx="3125205" cy="504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flipV="1">
            <a:off x="2356766" y="4567145"/>
            <a:ext cx="3739150" cy="741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a:endCxn id="7" idx="3"/>
          </p:cNvCxnSpPr>
          <p:nvPr/>
        </p:nvCxnSpPr>
        <p:spPr>
          <a:xfrm flipH="1" flipV="1">
            <a:off x="2970711" y="4288264"/>
            <a:ext cx="3125205" cy="2788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94666" y="0"/>
            <a:ext cx="2249334" cy="369332"/>
          </a:xfrm>
          <a:prstGeom prst="rect">
            <a:avLst/>
          </a:prstGeom>
          <a:noFill/>
        </p:spPr>
        <p:txBody>
          <a:bodyPr wrap="none" rtlCol="0">
            <a:spAutoFit/>
          </a:bodyPr>
          <a:lstStyle/>
          <a:p>
            <a:r>
              <a:rPr lang="en-US" dirty="0" smtClean="0">
                <a:solidFill>
                  <a:srgbClr val="FF0000"/>
                </a:solidFill>
              </a:rPr>
              <a:t>Goal: Improve latency</a:t>
            </a:r>
            <a:endParaRPr lang="en-US" dirty="0">
              <a:solidFill>
                <a:srgbClr val="FF0000"/>
              </a:solidFill>
            </a:endParaRPr>
          </a:p>
        </p:txBody>
      </p:sp>
      <p:sp>
        <p:nvSpPr>
          <p:cNvPr id="15" name="TextBox 14"/>
          <p:cNvSpPr txBox="1"/>
          <p:nvPr/>
        </p:nvSpPr>
        <p:spPr>
          <a:xfrm>
            <a:off x="1770088" y="3408825"/>
            <a:ext cx="378679" cy="461665"/>
          </a:xfrm>
          <a:prstGeom prst="rect">
            <a:avLst/>
          </a:prstGeom>
          <a:noFill/>
        </p:spPr>
        <p:txBody>
          <a:bodyPr wrap="none" rtlCol="0">
            <a:spAutoFit/>
          </a:bodyPr>
          <a:lstStyle/>
          <a:p>
            <a:r>
              <a:rPr lang="en-US" sz="2400" b="1" dirty="0" smtClean="0"/>
              <a:t>D</a:t>
            </a:r>
            <a:endParaRPr lang="en-US" sz="2400" b="1" dirty="0"/>
          </a:p>
        </p:txBody>
      </p:sp>
      <p:sp>
        <p:nvSpPr>
          <p:cNvPr id="16" name="TextBox 15"/>
          <p:cNvSpPr txBox="1"/>
          <p:nvPr/>
        </p:nvSpPr>
        <p:spPr>
          <a:xfrm>
            <a:off x="1924970" y="4135573"/>
            <a:ext cx="330138" cy="461665"/>
          </a:xfrm>
          <a:prstGeom prst="rect">
            <a:avLst/>
          </a:prstGeom>
          <a:noFill/>
        </p:spPr>
        <p:txBody>
          <a:bodyPr wrap="none" rtlCol="0">
            <a:spAutoFit/>
          </a:bodyPr>
          <a:lstStyle/>
          <a:p>
            <a:r>
              <a:rPr lang="en-US" sz="2400" b="1" dirty="0" smtClean="0"/>
              <a:t>S</a:t>
            </a:r>
            <a:endParaRPr lang="en-US" sz="2400" b="1" dirty="0"/>
          </a:p>
        </p:txBody>
      </p:sp>
    </p:spTree>
    <p:extLst>
      <p:ext uri="{BB962C8B-B14F-4D97-AF65-F5344CB8AC3E}">
        <p14:creationId xmlns:p14="http://schemas.microsoft.com/office/powerpoint/2010/main" val="29268394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23248</TotalTime>
  <Words>3885</Words>
  <Application>Microsoft Macintosh PowerPoint</Application>
  <PresentationFormat>On-screen Show (4:3)</PresentationFormat>
  <Paragraphs>470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LASTor: A Low-Latency AS-Aware Tor Client </vt:lpstr>
      <vt:lpstr>PowerPoint Presentation</vt:lpstr>
      <vt:lpstr>How are latencies on Tor?</vt:lpstr>
      <vt:lpstr>PowerPoint Presentation</vt:lpstr>
      <vt:lpstr>How severe is profiling attack?</vt:lpstr>
      <vt:lpstr>Potential solution for these problems</vt:lpstr>
      <vt:lpstr>LASTor: A low-latency AS-aware Tor client</vt:lpstr>
      <vt:lpstr>PowerPoint Presentation</vt:lpstr>
      <vt:lpstr>Sources of latency on Tor</vt:lpstr>
      <vt:lpstr>Shortest path vs. Default Tor</vt:lpstr>
      <vt:lpstr>Weighted Shortest Path (WSP)</vt:lpstr>
      <vt:lpstr>PowerPoint Presentation</vt:lpstr>
      <vt:lpstr>PowerPoint Presentation</vt:lpstr>
      <vt:lpstr>PowerPoint Presentation</vt:lpstr>
      <vt:lpstr>Weighted Shortest Path (WSP)</vt:lpstr>
      <vt:lpstr>WSP reduces latency</vt:lpstr>
      <vt:lpstr>Tunable path selection in LASTor</vt:lpstr>
      <vt:lpstr>Tunable path selection in LASTor</vt:lpstr>
      <vt:lpstr>PowerPoint Presentation</vt:lpstr>
      <vt:lpstr>PowerPoint Presentation</vt:lpstr>
      <vt:lpstr>Simple heuristic does not work</vt:lpstr>
      <vt:lpstr>Need for predicting AS paths</vt:lpstr>
      <vt:lpstr>Our solution: AS set prediction</vt:lpstr>
      <vt:lpstr>Our solution: AS set prediction</vt:lpstr>
      <vt:lpstr>Our solution: AS set prediction</vt:lpstr>
      <vt:lpstr>AS set based prediction is accurate</vt:lpstr>
      <vt:lpstr>LASTor Latency</vt:lpstr>
      <vt:lpstr>Summary</vt:lpstr>
      <vt:lpstr>PowerPoint Presentation</vt:lpstr>
      <vt:lpstr>How does Tor work? (Onion Routing)</vt:lpstr>
      <vt:lpstr>Is distance a good estimation of latency?</vt:lpstr>
      <vt:lpstr>Accuracy of AS-set prediction algorithm</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LASTor: A Low-Latency AS-Aware Tor Client </dc:title>
  <dc:creator>M A</dc:creator>
  <cp:lastModifiedBy>M A</cp:lastModifiedBy>
  <cp:revision>708</cp:revision>
  <cp:lastPrinted>2012-05-20T02:13:00Z</cp:lastPrinted>
  <dcterms:created xsi:type="dcterms:W3CDTF">2012-05-08T18:42:48Z</dcterms:created>
  <dcterms:modified xsi:type="dcterms:W3CDTF">2012-05-25T23:43:09Z</dcterms:modified>
</cp:coreProperties>
</file>