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9" r:id="rId13"/>
    <p:sldId id="260" r:id="rId14"/>
    <p:sldId id="289" r:id="rId15"/>
    <p:sldId id="261" r:id="rId16"/>
    <p:sldId id="290" r:id="rId17"/>
    <p:sldId id="262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3"/>
  </p:normalViewPr>
  <p:slideViewPr>
    <p:cSldViewPr snapToGrid="0" snapToObjects="1">
      <p:cViewPr varScale="1">
        <p:scale>
          <a:sx n="113" d="100"/>
          <a:sy n="113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Byzantine Failures and CAP Theorem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 with 4 processes: Faulty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004" y="1600200"/>
            <a:ext cx="8626044" cy="2450095"/>
          </a:xfrm>
        </p:spPr>
        <p:txBody>
          <a:bodyPr>
            <a:normAutofit/>
          </a:bodyPr>
          <a:lstStyle/>
          <a:p>
            <a:r>
              <a:rPr lang="en-US" dirty="0"/>
              <a:t> Non faulty primary sends T to all backups.</a:t>
            </a:r>
          </a:p>
          <a:p>
            <a:r>
              <a:rPr lang="en-US" dirty="0"/>
              <a:t> Faulty B2 sends F, while non-faulty B1 and B3 send T.</a:t>
            </a:r>
          </a:p>
          <a:p>
            <a:r>
              <a:rPr lang="en-US" dirty="0"/>
              <a:t> We see that the two non-faulty backups have {T,T,F}.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96" y="3564015"/>
            <a:ext cx="5067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crash failures (2k+1) processes to come to consensus in presence of k failures.</a:t>
            </a:r>
          </a:p>
          <a:p>
            <a:r>
              <a:rPr lang="en-US" dirty="0"/>
              <a:t> However, the assumption is that the delay is bounded </a:t>
            </a:r>
            <a:r>
              <a:rPr lang="mr-IN" dirty="0"/>
              <a:t>–</a:t>
            </a:r>
            <a:r>
              <a:rPr lang="en-US" dirty="0"/>
              <a:t> message is received within some finite time.</a:t>
            </a:r>
          </a:p>
          <a:p>
            <a:pPr lvl="1"/>
            <a:r>
              <a:rPr lang="en-US" dirty="0"/>
              <a:t> But what is this finite time ?</a:t>
            </a:r>
          </a:p>
          <a:p>
            <a:r>
              <a:rPr lang="en-US" dirty="0"/>
              <a:t>If processes do not operate in a lock step mode i.e., they are asynchronous, then hard  to say what latency is incurred in receiving messages.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0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16164"/>
            <a:ext cx="4411173" cy="4813236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In</a:t>
            </a:r>
            <a:r>
              <a:rPr lang="en-US" sz="3600" dirty="0"/>
              <a:t> asynchronous model, distributed consensus </a:t>
            </a:r>
            <a:r>
              <a:rPr lang="en-US" sz="3600" dirty="0">
                <a:solidFill>
                  <a:srgbClr val="FF0000"/>
                </a:solidFill>
              </a:rPr>
              <a:t>impossible</a:t>
            </a:r>
            <a:r>
              <a:rPr lang="en-US" sz="3600" dirty="0"/>
              <a:t> if even one process </a:t>
            </a:r>
            <a:r>
              <a:rPr lang="en-US" sz="3600" i="1" dirty="0"/>
              <a:t>may</a:t>
            </a:r>
            <a:r>
              <a:rPr lang="en-US" sz="3600" dirty="0"/>
              <a:t> fail</a:t>
            </a:r>
          </a:p>
          <a:p>
            <a:pPr lvl="2"/>
            <a:endParaRPr lang="en-US" sz="2600" dirty="0"/>
          </a:p>
          <a:p>
            <a:r>
              <a:rPr lang="en-US" sz="3600" dirty="0"/>
              <a:t>Holds even for “weak” consensus (i.e., only some process needs to learn, not all)</a:t>
            </a:r>
          </a:p>
          <a:p>
            <a:pPr lvl="2"/>
            <a:endParaRPr lang="en-US" sz="2600" dirty="0"/>
          </a:p>
          <a:p>
            <a:r>
              <a:rPr lang="en-US" sz="3600" dirty="0"/>
              <a:t>Holds even for only two states: 0 and 1</a:t>
            </a:r>
          </a:p>
          <a:p>
            <a:pPr marL="495300" indent="-495300"/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FLP Impossibility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843054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FLP Impossibility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Intuition:</a:t>
            </a:r>
            <a:r>
              <a:rPr lang="en-US" dirty="0"/>
              <a:t> Cannot distinguish failures from slowness</a:t>
            </a:r>
          </a:p>
          <a:p>
            <a:pPr lvl="1"/>
            <a:r>
              <a:rPr lang="en-US" dirty="0"/>
              <a:t>May not hear from process that has deciding vote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Implication: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Choose safety or </a:t>
            </a:r>
            <a:r>
              <a:rPr lang="en-US" dirty="0" err="1"/>
              <a:t>liveness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Liveness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availability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to get both safety and liveness?</a:t>
            </a:r>
          </a:p>
          <a:p>
            <a:pPr lvl="1"/>
            <a:r>
              <a:rPr lang="en-US" dirty="0"/>
              <a:t>Need failure detectors (partial synchrony)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248400" y="3509798"/>
            <a:ext cx="533400" cy="52420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4200197"/>
            <a:ext cx="533400" cy="52420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772400" y="3505200"/>
            <a:ext cx="533400" cy="52420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467600" y="4191000"/>
            <a:ext cx="533400" cy="52420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pitchFamily="34" charset="0"/>
              </a:rPr>
              <a:t>B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10400" y="3048000"/>
            <a:ext cx="533400" cy="52420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?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: Every read receives the most recent write or an error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Availability</a:t>
            </a:r>
            <a:r>
              <a:rPr lang="en-US" dirty="0"/>
              <a:t> :  Every read receives a response (not error) but no guarantee it is most recent.</a:t>
            </a:r>
          </a:p>
          <a:p>
            <a:r>
              <a:rPr lang="en-US" dirty="0">
                <a:solidFill>
                  <a:srgbClr val="FF0000"/>
                </a:solidFill>
              </a:rPr>
              <a:t>Partition tolerance </a:t>
            </a:r>
            <a:r>
              <a:rPr lang="en-US" dirty="0"/>
              <a:t>: System operates in spite of arbitrary number of message losses or delays between the replicas.</a:t>
            </a:r>
          </a:p>
        </p:txBody>
      </p:sp>
    </p:spTree>
    <p:extLst>
      <p:ext uri="{BB962C8B-B14F-4D97-AF65-F5344CB8AC3E}">
        <p14:creationId xmlns:p14="http://schemas.microsoft.com/office/powerpoint/2010/main" val="60219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1524000"/>
          </a:xfrm>
        </p:spPr>
        <p:txBody>
          <a:bodyPr/>
          <a:lstStyle/>
          <a:p>
            <a:r>
              <a:rPr lang="en-US" dirty="0"/>
              <a:t>Pick any two: Consistency (C), Availability (A), and Partition-Tolerance (P)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In practice, choose between CP and 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29" y="3276600"/>
            <a:ext cx="5255171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7640" y="5257800"/>
            <a:ext cx="1279517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0040" y="4495800"/>
            <a:ext cx="1279517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5083" y="3886200"/>
            <a:ext cx="1279517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5683" y="4567535"/>
            <a:ext cx="1279517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3683" y="5181600"/>
            <a:ext cx="1279517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Replica</a:t>
            </a:r>
            <a:endParaRPr lang="en-US" sz="2400" b="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724400" y="3124200"/>
            <a:ext cx="0" cy="3124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17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50" y="457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endCxn id="10" idx="1"/>
          </p:cNvCxnSpPr>
          <p:nvPr/>
        </p:nvCxnSpPr>
        <p:spPr bwMode="auto">
          <a:xfrm flipV="1">
            <a:off x="1986596" y="4726633"/>
            <a:ext cx="1113444" cy="2263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696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partition occurs:</a:t>
            </a:r>
          </a:p>
          <a:p>
            <a:r>
              <a:rPr lang="en-US" dirty="0"/>
              <a:t>Cancel the operation </a:t>
            </a:r>
          </a:p>
          <a:p>
            <a:pPr lvl="1"/>
            <a:r>
              <a:rPr lang="en-US" dirty="0"/>
              <a:t> Decreases availability but ensures consistency</a:t>
            </a:r>
          </a:p>
          <a:p>
            <a:r>
              <a:rPr lang="en-US" dirty="0"/>
              <a:t>Proceed with the operation</a:t>
            </a:r>
          </a:p>
          <a:p>
            <a:pPr lvl="1"/>
            <a:r>
              <a:rPr lang="en-US" dirty="0"/>
              <a:t> Ensures availability at the cost of inconsistency</a:t>
            </a:r>
          </a:p>
        </p:txBody>
      </p:sp>
    </p:spTree>
    <p:extLst>
      <p:ext uri="{BB962C8B-B14F-4D97-AF65-F5344CB8AC3E}">
        <p14:creationId xmlns:p14="http://schemas.microsoft.com/office/powerpoint/2010/main" val="284371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1910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Extension of CAP to include the impact of latency.</a:t>
            </a:r>
          </a:p>
          <a:p>
            <a:r>
              <a:rPr lang="en-US" dirty="0"/>
              <a:t>If partition,</a:t>
            </a:r>
          </a:p>
          <a:p>
            <a:pPr lvl="1"/>
            <a:r>
              <a:rPr lang="en-US" dirty="0"/>
              <a:t>Choose availability vs. consistency</a:t>
            </a:r>
          </a:p>
          <a:p>
            <a:r>
              <a:rPr lang="en-US" dirty="0"/>
              <a:t>Else,</a:t>
            </a:r>
          </a:p>
          <a:p>
            <a:pPr lvl="1"/>
            <a:r>
              <a:rPr lang="en-US" dirty="0"/>
              <a:t>Choose latency vs. consistency</a:t>
            </a:r>
          </a:p>
          <a:p>
            <a:pPr marL="36576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Unifies two separate tradeoffs that we have talked about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22" y="2345660"/>
            <a:ext cx="4053989" cy="2150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2667000"/>
            <a:ext cx="665369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</a:t>
            </a:r>
            <a:endParaRPr lang="en-US" sz="2400" b="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629400" y="2230031"/>
            <a:ext cx="0" cy="2410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14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93" y="5175668"/>
            <a:ext cx="705394" cy="7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5735431" y="4212005"/>
            <a:ext cx="0" cy="9222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716631" y="3272135"/>
            <a:ext cx="665369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53135"/>
            <a:ext cx="665369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5431" y="3048000"/>
            <a:ext cx="665369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729335"/>
            <a:ext cx="665369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</a:t>
            </a:r>
            <a:endParaRPr lang="en-US" sz="2400" b="0" dirty="0">
              <a:solidFill>
                <a:srgbClr val="FF0000"/>
              </a:solidFill>
            </a:endParaRPr>
          </a:p>
        </p:txBody>
      </p:sp>
      <p:pic>
        <p:nvPicPr>
          <p:cNvPr id="22" name="Picture 11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6" y="5238206"/>
            <a:ext cx="705394" cy="7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7260144" y="3810000"/>
            <a:ext cx="740856" cy="13868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141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Can identify when system designers over-claim</a:t>
            </a:r>
          </a:p>
          <a:p>
            <a:endParaRPr lang="en-US" dirty="0"/>
          </a:p>
          <a:p>
            <a:r>
              <a:rPr lang="en-US" dirty="0"/>
              <a:t>Explicitly reason about tradeoffs when designing systems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dirty="0">
                <a:solidFill>
                  <a:srgbClr val="FF0000"/>
                </a:solidFill>
              </a:rPr>
              <a:t>Should you choose AP or CP?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19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When a replica receives a read or write, when can it respond without violating </a:t>
            </a:r>
            <a:r>
              <a:rPr lang="en-US" dirty="0" err="1">
                <a:solidFill>
                  <a:srgbClr val="FF0000"/>
                </a:solidFill>
              </a:rPr>
              <a:t>linearizability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If it is in a majority partition</a:t>
            </a:r>
          </a:p>
          <a:p>
            <a:endParaRPr lang="en-US" dirty="0"/>
          </a:p>
          <a:p>
            <a:r>
              <a:rPr lang="en-US" dirty="0"/>
              <a:t>If we want any replica to always serve clients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Can we provide any consistency guarantees?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Example of such a RSM?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Arbitrary patterns of failures </a:t>
            </a:r>
            <a:r>
              <a:rPr lang="mr-IN" dirty="0"/>
              <a:t>–</a:t>
            </a:r>
            <a:r>
              <a:rPr lang="en-US" dirty="0"/>
              <a:t> not just crash failures.</a:t>
            </a:r>
          </a:p>
          <a:p>
            <a:r>
              <a:rPr lang="en-US" dirty="0"/>
              <a:t>Specifically </a:t>
            </a:r>
            <a:r>
              <a:rPr lang="en-US" dirty="0">
                <a:sym typeface="Wingdings"/>
              </a:rPr>
              <a:t> inconsistent messages.</a:t>
            </a:r>
          </a:p>
          <a:p>
            <a:pPr lvl="1"/>
            <a:r>
              <a:rPr lang="en-US" dirty="0">
                <a:sym typeface="Wingdings"/>
              </a:rPr>
              <a:t> Primary exhibiting Byzantine behavior  sending different messages to different replicas.</a:t>
            </a:r>
          </a:p>
          <a:p>
            <a:pPr lvl="1"/>
            <a:r>
              <a:rPr lang="en-US" dirty="0">
                <a:sym typeface="Wingdings"/>
              </a:rPr>
              <a:t> Backup exhibiting Byzantine behavior  sending message inconsistent from the input from primary.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4683166"/>
            <a:ext cx="4508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Calendar application running on smartphones</a:t>
            </a:r>
          </a:p>
          <a:p>
            <a:pPr lvl="1"/>
            <a:r>
              <a:rPr lang="en-US" dirty="0"/>
              <a:t>Each entry has time and set of participants</a:t>
            </a:r>
          </a:p>
          <a:p>
            <a:pPr lvl="2"/>
            <a:endParaRPr lang="en-US" dirty="0"/>
          </a:p>
          <a:p>
            <a:r>
              <a:rPr lang="en-US" dirty="0"/>
              <a:t>Local copy of calendar on every phone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master copy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Phone has only intermittent connectivity</a:t>
            </a:r>
          </a:p>
          <a:p>
            <a:pPr lvl="1"/>
            <a:r>
              <a:rPr lang="en-US" dirty="0"/>
              <a:t>Cellular data expensive while roaming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not available everywhere</a:t>
            </a:r>
          </a:p>
          <a:p>
            <a:pPr lvl="1"/>
            <a:r>
              <a:rPr lang="en-US" dirty="0"/>
              <a:t>Bluetooth has very short range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0000FF"/>
                </a:solidFill>
              </a:rPr>
              <a:t>Automatic conflict resolution</a:t>
            </a:r>
            <a:r>
              <a:rPr lang="en-US" dirty="0"/>
              <a:t> when replicas sync with each other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would work?</a:t>
            </a:r>
          </a:p>
          <a:p>
            <a:pPr lvl="1"/>
            <a:r>
              <a:rPr lang="en-US" dirty="0"/>
              <a:t>“10AM meeting, 4901 BBB, EECS 498 staff”</a:t>
            </a:r>
          </a:p>
          <a:p>
            <a:pPr lvl="1"/>
            <a:r>
              <a:rPr lang="en-US" dirty="0"/>
              <a:t>“1 hour meeting at 10AM if room and participants free, else 11AM, 4901 BBB, EECS 498 staff”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5557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Node </a:t>
            </a:r>
            <a:r>
              <a:rPr lang="en-US" b="1" dirty="0"/>
              <a:t>A </a:t>
            </a:r>
            <a:r>
              <a:rPr lang="en-US" dirty="0"/>
              <a:t>asks for meeting </a:t>
            </a:r>
            <a:r>
              <a:rPr lang="en-US" b="1" dirty="0"/>
              <a:t>M1</a:t>
            </a:r>
            <a:r>
              <a:rPr lang="en-US" dirty="0"/>
              <a:t> at 10 AM, else 11 AM</a:t>
            </a:r>
          </a:p>
          <a:p>
            <a:r>
              <a:rPr lang="en-US" dirty="0"/>
              <a:t>Node </a:t>
            </a:r>
            <a:r>
              <a:rPr lang="en-US" b="1" dirty="0"/>
              <a:t>B </a:t>
            </a:r>
            <a:r>
              <a:rPr lang="en-US" dirty="0"/>
              <a:t>asks for meeting </a:t>
            </a:r>
            <a:r>
              <a:rPr lang="en-US" b="1" dirty="0"/>
              <a:t>M2</a:t>
            </a:r>
            <a:r>
              <a:rPr lang="en-US" dirty="0"/>
              <a:t> at 10 AM, else 11 AM</a:t>
            </a:r>
          </a:p>
          <a:p>
            <a:endParaRPr lang="en-US" dirty="0"/>
          </a:p>
          <a:p>
            <a:r>
              <a:rPr lang="en-US" b="1" dirty="0"/>
              <a:t>X</a:t>
            </a:r>
            <a:r>
              <a:rPr lang="en-US" dirty="0"/>
              <a:t> syncs with </a:t>
            </a:r>
            <a:r>
              <a:rPr lang="en-US" b="1" dirty="0"/>
              <a:t>A, </a:t>
            </a:r>
            <a:r>
              <a:rPr lang="en-US" dirty="0"/>
              <a:t>then </a:t>
            </a:r>
            <a:r>
              <a:rPr lang="en-US" b="1" dirty="0"/>
              <a:t>B</a:t>
            </a:r>
          </a:p>
          <a:p>
            <a:r>
              <a:rPr lang="en-US" b="1" dirty="0"/>
              <a:t>Y</a:t>
            </a:r>
            <a:r>
              <a:rPr lang="en-US" dirty="0"/>
              <a:t> syncs with </a:t>
            </a:r>
            <a:r>
              <a:rPr lang="en-US" b="1" dirty="0"/>
              <a:t>B,</a:t>
            </a:r>
            <a:r>
              <a:rPr lang="en-US" dirty="0"/>
              <a:t> then </a:t>
            </a:r>
            <a:r>
              <a:rPr lang="en-US" b="1" dirty="0"/>
              <a:t>A</a:t>
            </a:r>
          </a:p>
          <a:p>
            <a:pPr lvl="2"/>
            <a:endParaRPr lang="en-US" dirty="0"/>
          </a:p>
          <a:p>
            <a:r>
              <a:rPr lang="en-US" b="1" dirty="0"/>
              <a:t>X</a:t>
            </a:r>
            <a:r>
              <a:rPr lang="en-US" dirty="0"/>
              <a:t> will put meeting </a:t>
            </a:r>
            <a:r>
              <a:rPr lang="en-US" b="1" dirty="0"/>
              <a:t>M1</a:t>
            </a:r>
            <a:r>
              <a:rPr lang="en-US" dirty="0"/>
              <a:t> at </a:t>
            </a:r>
            <a:r>
              <a:rPr lang="en-US" b="1" dirty="0">
                <a:solidFill>
                  <a:srgbClr val="FF0000"/>
                </a:solidFill>
              </a:rPr>
              <a:t>10:00</a:t>
            </a:r>
          </a:p>
          <a:p>
            <a:r>
              <a:rPr lang="en-US" b="1" dirty="0"/>
              <a:t>Y</a:t>
            </a:r>
            <a:r>
              <a:rPr lang="en-US" dirty="0"/>
              <a:t> will put meeting </a:t>
            </a:r>
            <a:r>
              <a:rPr lang="en-US" b="1" dirty="0"/>
              <a:t>M1</a:t>
            </a:r>
            <a:r>
              <a:rPr lang="en-US" dirty="0"/>
              <a:t> at </a:t>
            </a:r>
            <a:r>
              <a:rPr lang="en-US" b="1" dirty="0">
                <a:solidFill>
                  <a:srgbClr val="FF0000"/>
                </a:solidFill>
              </a:rPr>
              <a:t>11:00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479" y="5496580"/>
            <a:ext cx="7952842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ea typeface="Arial" charset="0"/>
                <a:cs typeface="Arial" charset="0"/>
              </a:rPr>
              <a:t>Replicas can’t apply updates in order received</a:t>
            </a:r>
          </a:p>
        </p:txBody>
      </p:sp>
    </p:spTree>
    <p:extLst>
      <p:ext uri="{BB962C8B-B14F-4D97-AF65-F5344CB8AC3E}">
        <p14:creationId xmlns:p14="http://schemas.microsoft.com/office/powerpoint/2010/main" val="10088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of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All replicas must apply updates in same order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to achieve consistent ordering despite intermittent connectivity?</a:t>
            </a:r>
          </a:p>
          <a:p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Lamport</a:t>
            </a:r>
            <a:r>
              <a:rPr lang="en-US" dirty="0">
                <a:solidFill>
                  <a:srgbClr val="0000FF"/>
                </a:solidFill>
              </a:rPr>
              <a:t> clock!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of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Recap of </a:t>
            </a:r>
            <a:r>
              <a:rPr lang="en-US" dirty="0" err="1"/>
              <a:t>Lamport</a:t>
            </a:r>
            <a:r>
              <a:rPr lang="en-US" dirty="0"/>
              <a:t> clocks:</a:t>
            </a:r>
          </a:p>
          <a:p>
            <a:pPr lvl="1"/>
            <a:r>
              <a:rPr lang="en-US" dirty="0"/>
              <a:t>Every update associated with timestamp of the form </a:t>
            </a:r>
            <a:r>
              <a:rPr lang="en-US" dirty="0">
                <a:solidFill>
                  <a:srgbClr val="0000FF"/>
                </a:solidFill>
              </a:rPr>
              <a:t>(local timestamp </a:t>
            </a: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, originating node </a:t>
            </a:r>
            <a:r>
              <a:rPr lang="en-US" b="1" dirty="0">
                <a:solidFill>
                  <a:srgbClr val="0000FF"/>
                </a:solidFill>
              </a:rPr>
              <a:t>ID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/>
              <a:t>a &lt; b if </a:t>
            </a:r>
            <a:r>
              <a:rPr lang="en-US" dirty="0" err="1"/>
              <a:t>a.T</a:t>
            </a:r>
            <a:r>
              <a:rPr lang="en-US" dirty="0"/>
              <a:t> &lt; </a:t>
            </a:r>
            <a:r>
              <a:rPr lang="en-US" dirty="0" err="1"/>
              <a:t>b.T</a:t>
            </a:r>
            <a:r>
              <a:rPr lang="en-US" dirty="0"/>
              <a:t>, or (</a:t>
            </a:r>
            <a:r>
              <a:rPr lang="en-US" dirty="0" err="1"/>
              <a:t>a.T</a:t>
            </a:r>
            <a:r>
              <a:rPr lang="en-US" dirty="0"/>
              <a:t> = </a:t>
            </a:r>
            <a:r>
              <a:rPr lang="en-US" dirty="0" err="1"/>
              <a:t>b.T</a:t>
            </a:r>
            <a:r>
              <a:rPr lang="en-US" dirty="0"/>
              <a:t> and </a:t>
            </a:r>
            <a:r>
              <a:rPr lang="en-US" dirty="0" err="1"/>
              <a:t>a.ID</a:t>
            </a:r>
            <a:r>
              <a:rPr lang="en-US" dirty="0"/>
              <a:t> &lt; </a:t>
            </a:r>
            <a:r>
              <a:rPr lang="en-US" dirty="0" err="1"/>
              <a:t>b.ID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Updates with timestamps in our example: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〈701, A〉</a:t>
            </a:r>
            <a:r>
              <a:rPr lang="en-US" dirty="0"/>
              <a:t>: A asks for meeting </a:t>
            </a:r>
            <a:r>
              <a:rPr lang="en-US" b="1" dirty="0"/>
              <a:t>M1</a:t>
            </a:r>
            <a:r>
              <a:rPr lang="en-US" dirty="0"/>
              <a:t> at 10 AM, else 11 AM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〈770, B〉</a:t>
            </a:r>
            <a:r>
              <a:rPr lang="en-US" dirty="0"/>
              <a:t>: B asks for meeting </a:t>
            </a:r>
            <a:r>
              <a:rPr lang="en-US" b="1" dirty="0"/>
              <a:t>M2</a:t>
            </a:r>
            <a:r>
              <a:rPr lang="en-US" dirty="0"/>
              <a:t> at 10 AM, else 11 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〈701, A〉: </a:t>
            </a:r>
            <a:r>
              <a:rPr lang="en-US" b="1" dirty="0"/>
              <a:t>A</a:t>
            </a:r>
            <a:r>
              <a:rPr lang="en-US" dirty="0"/>
              <a:t> asks for meeting </a:t>
            </a:r>
            <a:r>
              <a:rPr lang="en-US" b="1" dirty="0"/>
              <a:t>M1</a:t>
            </a:r>
            <a:r>
              <a:rPr lang="en-US" dirty="0"/>
              <a:t> at 10 AM, else 11 AM</a:t>
            </a:r>
          </a:p>
          <a:p>
            <a:r>
              <a:rPr lang="en-US" dirty="0"/>
              <a:t>〈700, B〉: </a:t>
            </a:r>
            <a:r>
              <a:rPr lang="en-US" b="1" dirty="0"/>
              <a:t>Delete </a:t>
            </a:r>
            <a:r>
              <a:rPr lang="en-US" dirty="0"/>
              <a:t>meeting </a:t>
            </a:r>
            <a:r>
              <a:rPr lang="en-US" b="1" dirty="0"/>
              <a:t>M1</a:t>
            </a:r>
          </a:p>
          <a:p>
            <a:pPr lvl="1"/>
            <a:r>
              <a:rPr lang="en-US" dirty="0"/>
              <a:t>B’s clock was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slow</a:t>
            </a:r>
          </a:p>
          <a:p>
            <a:endParaRPr lang="en-US" dirty="0"/>
          </a:p>
          <a:p>
            <a:r>
              <a:rPr lang="en-US" dirty="0"/>
              <a:t>Now, </a:t>
            </a:r>
            <a:r>
              <a:rPr lang="en-US" dirty="0">
                <a:solidFill>
                  <a:srgbClr val="FF0000"/>
                </a:solidFill>
              </a:rPr>
              <a:t>delete will be ordered before add</a:t>
            </a:r>
          </a:p>
          <a:p>
            <a:r>
              <a:rPr lang="en-US" dirty="0">
                <a:solidFill>
                  <a:srgbClr val="FF0000"/>
                </a:solidFill>
              </a:rPr>
              <a:t>How to prevent this?</a:t>
            </a:r>
          </a:p>
          <a:p>
            <a:pPr lvl="1"/>
            <a:r>
              <a:rPr lang="en-US" dirty="0" err="1">
                <a:solidFill>
                  <a:srgbClr val="0000FF"/>
                </a:solidFill>
              </a:rPr>
              <a:t>Lamport</a:t>
            </a:r>
            <a:r>
              <a:rPr lang="en-US" dirty="0">
                <a:solidFill>
                  <a:srgbClr val="0000FF"/>
                </a:solidFill>
              </a:rPr>
              <a:t> clocks preserve causality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Another Example Execution</a:t>
            </a:r>
          </a:p>
        </p:txBody>
      </p:sp>
    </p:spTree>
    <p:extLst>
      <p:ext uri="{BB962C8B-B14F-4D97-AF65-F5344CB8AC3E}">
        <p14:creationId xmlns:p14="http://schemas.microsoft.com/office/powerpoint/2010/main" val="5798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〈701, A〉: A asks for meeting </a:t>
            </a:r>
            <a:r>
              <a:rPr lang="en-US" b="1" dirty="0"/>
              <a:t>M1</a:t>
            </a:r>
            <a:r>
              <a:rPr lang="en-US" dirty="0"/>
              <a:t> at 10 AM, else 11 AM</a:t>
            </a:r>
          </a:p>
          <a:p>
            <a:r>
              <a:rPr lang="en-US" dirty="0"/>
              <a:t>〈770, B〉: B asks for meeting </a:t>
            </a:r>
            <a:r>
              <a:rPr lang="en-US" b="1" dirty="0"/>
              <a:t>M2</a:t>
            </a:r>
            <a:r>
              <a:rPr lang="en-US" dirty="0"/>
              <a:t> at 10 AM, else 11 AM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Pre-sync database state:</a:t>
            </a:r>
          </a:p>
          <a:p>
            <a:pPr lvl="1"/>
            <a:r>
              <a:rPr lang="en-US" dirty="0"/>
              <a:t>A has M1 at 10 AM</a:t>
            </a:r>
          </a:p>
          <a:p>
            <a:pPr lvl="1"/>
            <a:r>
              <a:rPr lang="en-US" dirty="0"/>
              <a:t>B has M2 at 10 AM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After A receives and applies update from B:</a:t>
            </a:r>
          </a:p>
          <a:p>
            <a:pPr lvl="1"/>
            <a:r>
              <a:rPr lang="en-US" dirty="0"/>
              <a:t>A has M1 at 10AM and M2 at 11AM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can B apply update from A?</a:t>
            </a:r>
          </a:p>
          <a:p>
            <a:pPr lvl="1"/>
            <a:r>
              <a:rPr lang="en-US" dirty="0"/>
              <a:t>B already has M2 at 10AM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</p:spTree>
    <p:extLst>
      <p:ext uri="{BB962C8B-B14F-4D97-AF65-F5344CB8AC3E}">
        <p14:creationId xmlns:p14="http://schemas.microsoft.com/office/powerpoint/2010/main" val="14008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B needs to </a:t>
            </a:r>
            <a:r>
              <a:rPr lang="en-US" dirty="0">
                <a:solidFill>
                  <a:srgbClr val="0000FF"/>
                </a:solidFill>
              </a:rPr>
              <a:t>“roll back”</a:t>
            </a:r>
            <a:r>
              <a:rPr lang="en-US" dirty="0">
                <a:solidFill>
                  <a:schemeClr val="accent6"/>
                </a:solidFill>
              </a:rPr>
              <a:t> its state, and </a:t>
            </a:r>
            <a:r>
              <a:rPr lang="en-US" dirty="0">
                <a:solidFill>
                  <a:srgbClr val="0000FF"/>
                </a:solidFill>
              </a:rPr>
              <a:t>re-run ops in the correct order</a:t>
            </a:r>
          </a:p>
          <a:p>
            <a:pPr lvl="2"/>
            <a:endParaRPr lang="en-US" dirty="0"/>
          </a:p>
          <a:p>
            <a:r>
              <a:rPr lang="en-US" dirty="0"/>
              <a:t>So, in the user interface, displayed calendar entries are </a:t>
            </a:r>
            <a:r>
              <a:rPr lang="en-US" dirty="0">
                <a:solidFill>
                  <a:srgbClr val="FF0000"/>
                </a:solidFill>
              </a:rPr>
              <a:t>tentative</a:t>
            </a:r>
            <a:r>
              <a:rPr lang="en-US" dirty="0"/>
              <a:t> at first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B’s user saw M2 at 10 AM, then it moved to 11 AM</a:t>
            </a:r>
          </a:p>
          <a:p>
            <a:pPr lvl="2"/>
            <a:endParaRPr lang="en-US" dirty="0"/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Need to maintain </a:t>
            </a:r>
            <a:r>
              <a:rPr lang="en-US" dirty="0">
                <a:solidFill>
                  <a:srgbClr val="0000FF"/>
                </a:solidFill>
              </a:rPr>
              <a:t>log of updates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Sync updates</a:t>
            </a:r>
            <a:r>
              <a:rPr lang="en-US" dirty="0"/>
              <a:t> between replicas not state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Roll back and replay</a:t>
            </a:r>
          </a:p>
        </p:txBody>
      </p:sp>
    </p:spTree>
    <p:extLst>
      <p:ext uri="{BB962C8B-B14F-4D97-AF65-F5344CB8AC3E}">
        <p14:creationId xmlns:p14="http://schemas.microsoft.com/office/powerpoint/2010/main" val="3405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648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B tells A: </a:t>
            </a:r>
            <a:r>
              <a:rPr lang="en-US" dirty="0">
                <a:solidFill>
                  <a:srgbClr val="0000FF"/>
                </a:solidFill>
              </a:rPr>
              <a:t>highest timestamp for every node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, “X 30, Y 40”</a:t>
            </a:r>
          </a:p>
          <a:p>
            <a:pPr lvl="1"/>
            <a:r>
              <a:rPr lang="en-US" dirty="0"/>
              <a:t>In response, A sends all X's updates after 〈-,30,X〉, and all Y's updates after 〈-,40,Y〉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sync, quickly?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1371600"/>
            <a:ext cx="4804366" cy="2667000"/>
            <a:chOff x="2815634" y="2537650"/>
            <a:chExt cx="3643720" cy="2141339"/>
          </a:xfrm>
        </p:grpSpPr>
        <p:sp>
          <p:nvSpPr>
            <p:cNvPr id="7" name="Rectangle 6"/>
            <p:cNvSpPr/>
            <p:nvPr/>
          </p:nvSpPr>
          <p:spPr>
            <a:xfrm>
              <a:off x="3405034" y="2537650"/>
              <a:ext cx="396240" cy="396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5561" y="2550622"/>
              <a:ext cx="396240" cy="396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20439" y="3094029"/>
              <a:ext cx="1560368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18490" y="3088280"/>
              <a:ext cx="1560368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〈-,10, X〉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8007" y="309402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〈-,10, X〉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5634" y="349026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〈-,20, Y〉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5634" y="388650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〈-,30, X〉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15634" y="428274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〈-,40, X〉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88007" y="349026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〈-,20, Y〉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8007" y="388650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〈-,30, X〉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8007" y="428274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〈-,40, Y〉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849504" y="4692305"/>
            <a:ext cx="2474422" cy="641695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dirty="0">
                <a:solidFill>
                  <a:srgbClr val="FF0000"/>
                </a:solidFill>
              </a:rPr>
              <a:t>Version vector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962400" y="5029200"/>
            <a:ext cx="8469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36043" y="2131963"/>
            <a:ext cx="21547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</a:rPr>
              <a:t>How to sync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without state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exchange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proportional to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size of log?</a:t>
            </a:r>
          </a:p>
        </p:txBody>
      </p:sp>
    </p:spTree>
    <p:extLst>
      <p:ext uri="{BB962C8B-B14F-4D97-AF65-F5344CB8AC3E}">
        <p14:creationId xmlns:p14="http://schemas.microsoft.com/office/powerpoint/2010/main" val="1434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a calendar entry ever be considered no longer tentative?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Eventual consistency:</a:t>
            </a:r>
          </a:p>
          <a:p>
            <a:pPr lvl="1"/>
            <a:r>
              <a:rPr lang="en-US" dirty="0"/>
              <a:t>If no new updates, all replicas eventually converge to same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BA1: Every non-faulty backup process stores the same value.</a:t>
            </a:r>
          </a:p>
          <a:p>
            <a:r>
              <a:rPr lang="en-US" dirty="0"/>
              <a:t>BA2:  If primary is non-faulty, then every non-faulty backup process stores exactly what the primary had sent.</a:t>
            </a:r>
          </a:p>
          <a:p>
            <a:pPr lvl="1"/>
            <a:r>
              <a:rPr lang="en-US" dirty="0"/>
              <a:t> If primary is non-faulty BA1 </a:t>
            </a:r>
            <a:r>
              <a:rPr lang="en-US" dirty="0">
                <a:sym typeface="Wingdings"/>
              </a:rPr>
              <a:t> BA2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04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48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Implications of ordering updates using timestamp: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Never know </a:t>
            </a:r>
            <a:r>
              <a:rPr lang="en-US" dirty="0"/>
              <a:t>whether some </a:t>
            </a:r>
            <a:r>
              <a:rPr lang="en-US" dirty="0">
                <a:solidFill>
                  <a:srgbClr val="FF0000"/>
                </a:solidFill>
              </a:rPr>
              <a:t>write from the past</a:t>
            </a:r>
            <a:r>
              <a:rPr lang="en-US" dirty="0"/>
              <a:t> may yet reach your node</a:t>
            </a:r>
          </a:p>
          <a:p>
            <a:pPr lvl="1"/>
            <a:r>
              <a:rPr lang="en-US" dirty="0"/>
              <a:t>So all entries in log must be </a:t>
            </a:r>
            <a:r>
              <a:rPr lang="en-US" dirty="0">
                <a:solidFill>
                  <a:srgbClr val="FF0000"/>
                </a:solidFill>
              </a:rPr>
              <a:t>tentative forever</a:t>
            </a:r>
          </a:p>
          <a:p>
            <a:pPr lvl="1"/>
            <a:r>
              <a:rPr lang="en-US" dirty="0"/>
              <a:t>All nodes must </a:t>
            </a:r>
            <a:r>
              <a:rPr lang="en-US" dirty="0">
                <a:solidFill>
                  <a:srgbClr val="FF0000"/>
                </a:solidFill>
              </a:rPr>
              <a:t>store entire log forever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How to mark calendar entries as committed?</a:t>
            </a:r>
          </a:p>
          <a:p>
            <a:r>
              <a:rPr lang="en-US" dirty="0">
                <a:solidFill>
                  <a:srgbClr val="FF0000"/>
                </a:solidFill>
              </a:rPr>
              <a:t>How to garbage collect updates to prune the log?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Committing Updates</a:t>
            </a:r>
          </a:p>
        </p:txBody>
      </p:sp>
    </p:spTree>
    <p:extLst>
      <p:ext uri="{BB962C8B-B14F-4D97-AF65-F5344CB8AC3E}">
        <p14:creationId xmlns:p14="http://schemas.microsoft.com/office/powerpoint/2010/main" val="9908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 with timestamp (T, ID) is stable if higher timestamp update received from every node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Problem?</a:t>
            </a:r>
          </a:p>
          <a:p>
            <a:pPr lvl="1"/>
            <a:r>
              <a:rPr lang="en-US" dirty="0"/>
              <a:t>Disconnected replica prevents others from declaring updates stable</a:t>
            </a:r>
          </a:p>
          <a:p>
            <a:pPr lvl="3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Pick one of the replicas as primary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Primary determines order of updates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Desirable properties of primary?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 any replica: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Stable state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Log of tentatively ordered updates</a:t>
            </a:r>
            <a:r>
              <a:rPr lang="en-US" dirty="0"/>
              <a:t> (order based on </a:t>
            </a:r>
            <a:r>
              <a:rPr lang="en-US" dirty="0" err="1"/>
              <a:t>Lamport</a:t>
            </a:r>
            <a:r>
              <a:rPr lang="en-US" dirty="0"/>
              <a:t> clock timestamps)</a:t>
            </a:r>
          </a:p>
          <a:p>
            <a:pPr lvl="3"/>
            <a:endParaRPr lang="en-US" dirty="0"/>
          </a:p>
          <a:p>
            <a:r>
              <a:rPr lang="en-US" dirty="0"/>
              <a:t>Upon sync with primary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Receive updates in order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Apply updates</a:t>
            </a:r>
            <a:r>
              <a:rPr lang="en-US" dirty="0"/>
              <a:t> to stable state and </a:t>
            </a:r>
            <a:r>
              <a:rPr lang="en-US" dirty="0">
                <a:solidFill>
                  <a:srgbClr val="0000FF"/>
                </a:solidFill>
              </a:rPr>
              <a:t>prune log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Any constraints in order chosen by primary?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Must respect causality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Under these assumptions, at least 3k + 1 members are needed to reach consensus if k members can fail.</a:t>
            </a:r>
          </a:p>
          <a:p>
            <a:pPr lvl="1"/>
            <a:r>
              <a:rPr lang="en-US" dirty="0"/>
              <a:t> Our assumptions are there is a primary P and backups B</a:t>
            </a:r>
            <a:r>
              <a:rPr lang="en-US" baseline="-25000" dirty="0"/>
              <a:t>1</a:t>
            </a:r>
            <a:r>
              <a:rPr lang="en-US" dirty="0"/>
              <a:t> 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mr-IN" dirty="0"/>
              <a:t>…</a:t>
            </a:r>
            <a:r>
              <a:rPr lang="en-US" dirty="0"/>
              <a:t>.  B</a:t>
            </a:r>
            <a:r>
              <a:rPr lang="en-US" baseline="-25000" dirty="0"/>
              <a:t>n-1</a:t>
            </a:r>
          </a:p>
        </p:txBody>
      </p:sp>
    </p:spTree>
    <p:extLst>
      <p:ext uri="{BB962C8B-B14F-4D97-AF65-F5344CB8AC3E}">
        <p14:creationId xmlns:p14="http://schemas.microsoft.com/office/powerpoint/2010/main" val="227863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3k processes is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07585" cy="13300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 us assume k = 1 </a:t>
            </a:r>
          </a:p>
          <a:p>
            <a:r>
              <a:rPr lang="en-US" dirty="0"/>
              <a:t> Consider the following:</a:t>
            </a:r>
          </a:p>
          <a:p>
            <a:pPr lvl="1"/>
            <a:r>
              <a:rPr lang="en-US" dirty="0"/>
              <a:t> Case (a) primary fails; Case (b) back up fails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8" y="3770276"/>
            <a:ext cx="84709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3k cases is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Case (a) primary sends T to one backup and F to one backup.  </a:t>
            </a:r>
          </a:p>
          <a:p>
            <a:pPr lvl="1"/>
            <a:r>
              <a:rPr lang="en-US" dirty="0"/>
              <a:t> Each backup forwards what is received to the other.</a:t>
            </a:r>
          </a:p>
          <a:p>
            <a:pPr lvl="1"/>
            <a:r>
              <a:rPr lang="en-US" dirty="0"/>
              <a:t> Thus, each has {T,F} </a:t>
            </a:r>
            <a:r>
              <a:rPr lang="mr-IN" dirty="0"/>
              <a:t>–</a:t>
            </a:r>
            <a:r>
              <a:rPr lang="en-US" dirty="0"/>
              <a:t>conclusion cannot be drawn.</a:t>
            </a:r>
          </a:p>
          <a:p>
            <a:r>
              <a:rPr lang="en-US" dirty="0"/>
              <a:t>In Case (b), B1 flips the primary’s message and relays a wrong (F) message to B2.  B2 relays the correct message to B1. Again easy to see </a:t>
            </a:r>
            <a:r>
              <a:rPr lang="mr-IN" dirty="0"/>
              <a:t>–</a:t>
            </a:r>
            <a:r>
              <a:rPr lang="en-US" dirty="0"/>
              <a:t> no conclusion. </a:t>
            </a:r>
          </a:p>
        </p:txBody>
      </p:sp>
    </p:spTree>
    <p:extLst>
      <p:ext uri="{BB962C8B-B14F-4D97-AF65-F5344CB8AC3E}">
        <p14:creationId xmlns:p14="http://schemas.microsoft.com/office/powerpoint/2010/main" val="80484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general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k &gt; 1, use a simple reduction method.</a:t>
            </a:r>
          </a:p>
          <a:p>
            <a:r>
              <a:rPr lang="en-US" dirty="0"/>
              <a:t>Group the processes into three disjoint sets each containing at most n/3 members.</a:t>
            </a:r>
          </a:p>
          <a:p>
            <a:r>
              <a:rPr lang="en-US" dirty="0"/>
              <a:t> Simulate actions </a:t>
            </a:r>
            <a:r>
              <a:rPr lang="mr-IN" dirty="0"/>
              <a:t>–</a:t>
            </a:r>
            <a:r>
              <a:rPr lang="en-US" dirty="0"/>
              <a:t> each set S</a:t>
            </a:r>
            <a:r>
              <a:rPr lang="en-US" baseline="-25000" dirty="0"/>
              <a:t>i</a:t>
            </a:r>
            <a:r>
              <a:rPr lang="en-US" dirty="0"/>
              <a:t> represents all members of its group.</a:t>
            </a:r>
          </a:p>
          <a:p>
            <a:pPr lvl="1"/>
            <a:r>
              <a:rPr lang="en-US" dirty="0"/>
              <a:t> Thus, all members of a group are faulty or not faulty.</a:t>
            </a:r>
          </a:p>
          <a:p>
            <a:pPr lvl="1"/>
            <a:r>
              <a:rPr lang="en-US" dirty="0"/>
              <a:t> Easy to see that this is similar to the example with k=1.</a:t>
            </a:r>
          </a:p>
        </p:txBody>
      </p:sp>
    </p:spTree>
    <p:extLst>
      <p:ext uri="{BB962C8B-B14F-4D97-AF65-F5344CB8AC3E}">
        <p14:creationId xmlns:p14="http://schemas.microsoft.com/office/powerpoint/2010/main" val="154368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3k+1 processes is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will only show this for the case k = 1.</a:t>
            </a:r>
          </a:p>
          <a:p>
            <a:r>
              <a:rPr lang="en-US" dirty="0"/>
              <a:t> A similar but more cumbersome analysis possible for k = 2.</a:t>
            </a:r>
          </a:p>
          <a:p>
            <a:r>
              <a:rPr lang="en-US" dirty="0"/>
              <a:t> We will consider two cases : </a:t>
            </a:r>
          </a:p>
          <a:p>
            <a:pPr lvl="1"/>
            <a:r>
              <a:rPr lang="en-US" dirty="0"/>
              <a:t> Primary is faulty</a:t>
            </a:r>
          </a:p>
          <a:p>
            <a:pPr lvl="1"/>
            <a:r>
              <a:rPr lang="en-US" dirty="0"/>
              <a:t> Backup is faulty</a:t>
            </a:r>
          </a:p>
        </p:txBody>
      </p:sp>
    </p:spTree>
    <p:extLst>
      <p:ext uri="{BB962C8B-B14F-4D97-AF65-F5344CB8AC3E}">
        <p14:creationId xmlns:p14="http://schemas.microsoft.com/office/powerpoint/2010/main" val="4804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 with 4 processes: Faulty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267595" cy="27701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 forward what they receive to others.</a:t>
            </a:r>
          </a:p>
          <a:p>
            <a:r>
              <a:rPr lang="en-US" dirty="0"/>
              <a:t> In first round, P sends T to B1 and F to B2 and T to B3. </a:t>
            </a:r>
          </a:p>
          <a:p>
            <a:r>
              <a:rPr lang="en-US" dirty="0"/>
              <a:t> Each backup sends what they have to others.</a:t>
            </a:r>
          </a:p>
          <a:p>
            <a:r>
              <a:rPr lang="en-US" dirty="0"/>
              <a:t> Easy to see that at the end of the second round, each backup has {T, T, F}.</a:t>
            </a:r>
          </a:p>
          <a:p>
            <a:pPr lvl="1"/>
            <a:r>
              <a:rPr lang="en-US" dirty="0"/>
              <a:t> Thus, a consensus of T is reached.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97" y="4115646"/>
            <a:ext cx="603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1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15150</TotalTime>
  <Words>1697</Words>
  <Application>Microsoft Macintosh PowerPoint</Application>
  <PresentationFormat>On-screen Show (4:3)</PresentationFormat>
  <Paragraphs>284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Tw Cen MT</vt:lpstr>
      <vt:lpstr>Wingdings</vt:lpstr>
      <vt:lpstr>Wingdings 2</vt:lpstr>
      <vt:lpstr>Median</vt:lpstr>
      <vt:lpstr>Lecture 9</vt:lpstr>
      <vt:lpstr>Byzantine Failures</vt:lpstr>
      <vt:lpstr>Byzantine agreement</vt:lpstr>
      <vt:lpstr>What is needed ?</vt:lpstr>
      <vt:lpstr>Having 3k processes is not enough</vt:lpstr>
      <vt:lpstr>Having 3k cases is not enough</vt:lpstr>
      <vt:lpstr>Extension to general case</vt:lpstr>
      <vt:lpstr>Having 3k+1 processes is enough</vt:lpstr>
      <vt:lpstr>Consensus with 4 processes: Faulty primary</vt:lpstr>
      <vt:lpstr>Consensus with 4 processes: Faulty backup</vt:lpstr>
      <vt:lpstr>Asssumptions</vt:lpstr>
      <vt:lpstr>FLP Impossibility Result</vt:lpstr>
      <vt:lpstr>FLP Impossibility Result</vt:lpstr>
      <vt:lpstr>Recap: some terms</vt:lpstr>
      <vt:lpstr>CAP Theorem</vt:lpstr>
      <vt:lpstr>What does this mean?</vt:lpstr>
      <vt:lpstr>PACELC</vt:lpstr>
      <vt:lpstr>Why should you care?</vt:lpstr>
      <vt:lpstr>Impact on Consistency</vt:lpstr>
      <vt:lpstr>Example Scenario</vt:lpstr>
      <vt:lpstr>Format of Updates</vt:lpstr>
      <vt:lpstr>Example Execution</vt:lpstr>
      <vt:lpstr>Ordering of Updates</vt:lpstr>
      <vt:lpstr>Ordering of Updates</vt:lpstr>
      <vt:lpstr>Another Example Execution</vt:lpstr>
      <vt:lpstr>Example Execution</vt:lpstr>
      <vt:lpstr>Solution: Roll back and replay</vt:lpstr>
      <vt:lpstr>How to sync, quickly?</vt:lpstr>
      <vt:lpstr>Consistency semantics</vt:lpstr>
      <vt:lpstr>Committing Updates</vt:lpstr>
      <vt:lpstr>Committing Updates</vt:lpstr>
      <vt:lpstr>Committing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Microsoft Office User</cp:lastModifiedBy>
  <cp:revision>188</cp:revision>
  <dcterms:created xsi:type="dcterms:W3CDTF">2011-02-15T01:19:14Z</dcterms:created>
  <dcterms:modified xsi:type="dcterms:W3CDTF">2020-11-10T00:00:15Z</dcterms:modified>
</cp:coreProperties>
</file>