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8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95"/>
    <p:restoredTop sz="94953"/>
  </p:normalViewPr>
  <p:slideViewPr>
    <p:cSldViewPr snapToGrid="0" snapToObjects="1">
      <p:cViewPr varScale="1">
        <p:scale>
          <a:sx n="91" d="100"/>
          <a:sy n="91" d="100"/>
        </p:scale>
        <p:origin x="2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7AEDA-A0C8-6243-9AD2-B2B44E628523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068C3-DE0F-4C49-AC09-928745015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62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72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94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8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04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219309-6AB1-3E4A-911F-8319BD73C99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480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01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worth telling who</a:t>
            </a:r>
            <a:r>
              <a:rPr lang="en-US" baseline="0" dirty="0"/>
              <a:t> the proposal was from  (so </a:t>
            </a:r>
            <a:r>
              <a:rPr lang="en-US" baseline="0"/>
              <a:t>the proposer </a:t>
            </a:r>
            <a:r>
              <a:rPr lang="en-US" baseline="0" dirty="0"/>
              <a:t>can update).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20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they have already made</a:t>
            </a:r>
            <a:r>
              <a:rPr lang="en-US" baseline="0" dirty="0"/>
              <a:t> a previous promise.</a:t>
            </a:r>
          </a:p>
          <a:p>
            <a:r>
              <a:rPr lang="en-US" baseline="0" dirty="0"/>
              <a:t>No responses might mean loss of messages.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11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A2 responds to V2, it indicates that it promised</a:t>
            </a:r>
            <a:r>
              <a:rPr lang="en-US" baseline="0" dirty="0"/>
              <a:t> value v1.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6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promise made in this case.</a:t>
            </a:r>
            <a:r>
              <a:rPr lang="en-US" baseline="0" dirty="0"/>
              <a:t>  So the value will be v2.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83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Again, promise is made for v1.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068C3-DE0F-4C49-AC09-9287450156E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31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  <a:solidFill>
            <a:srgbClr val="C9CDB3"/>
          </a:solidFill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5B729312-1E37-A640-B3F8-E025D313CE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6ED59E59-BD8A-5342-8217-B02204C6B7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D5B4394C-1DEF-F448-AC01-490E14B0EA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82D77CC1-6495-7147-8A94-5BA717E554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4117307F-A9A7-2247-8C9C-010269DAC2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fld id="{14A2D2E2-31F8-CF45-9C64-F6981D30D9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TELCOM 2720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315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81000" y="6477000"/>
            <a:ext cx="2057400" cy="1524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(c) Prashant Krishnamurthy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391400" y="6400800"/>
            <a:ext cx="1371600" cy="304800"/>
          </a:xfrm>
        </p:spPr>
        <p:txBody>
          <a:bodyPr/>
          <a:lstStyle>
            <a:lvl1pPr>
              <a:defRPr smtClean="0"/>
            </a:lvl1pPr>
          </a:lstStyle>
          <a:p>
            <a:fld id="{40185FF9-3F7D-ED48-82A4-51D3D65C6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23532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 rtlCol="0"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6A519B-7DB3-3D47-8D8A-CC7BAD0E00B6}" type="datetimeFigureOut">
              <a:rPr lang="en-US" smtClean="0"/>
              <a:pPr/>
              <a:t>11/4/20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rgbClr val="775F5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775F55"/>
                </a:solidFill>
              </a:defRPr>
            </a:lvl1pPr>
          </a:lstStyle>
          <a:p>
            <a:fld id="{D139F429-8910-EE4A-AE0E-DB70C9E71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Lecture 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2"/>
                </a:solidFill>
              </a:rPr>
              <a:t>Paxos</a:t>
            </a:r>
            <a:r>
              <a:rPr lang="en-US" dirty="0">
                <a:solidFill>
                  <a:schemeClr val="bg2"/>
                </a:solidFill>
              </a:rPr>
              <a:t> and Consensus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of a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843547"/>
            <a:ext cx="8565204" cy="4613997"/>
          </a:xfrm>
        </p:spPr>
        <p:txBody>
          <a:bodyPr>
            <a:normAutofit/>
          </a:bodyPr>
          <a:lstStyle/>
          <a:p>
            <a:r>
              <a:rPr lang="en-US" sz="2800" dirty="0"/>
              <a:t>Three conceptual roles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Proposers</a:t>
            </a:r>
            <a:r>
              <a:rPr lang="en-US" sz="2400" dirty="0"/>
              <a:t> propose values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Acceptors</a:t>
            </a:r>
            <a:r>
              <a:rPr lang="en-US" sz="2400" dirty="0"/>
              <a:t> accept values; chosen if majority accept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  <a:sym typeface="Wingdings"/>
              </a:rPr>
              <a:t>Learners</a:t>
            </a:r>
            <a:r>
              <a:rPr lang="en-US" sz="2400" dirty="0">
                <a:sym typeface="Wingdings"/>
              </a:rPr>
              <a:t> learn the outcome (chosen value)</a:t>
            </a:r>
          </a:p>
          <a:p>
            <a:endParaRPr lang="en-US" sz="2800" dirty="0">
              <a:sym typeface="Wingdings"/>
            </a:endParaRPr>
          </a:p>
          <a:p>
            <a:r>
              <a:rPr lang="en-US" sz="2800" dirty="0">
                <a:sym typeface="Wingdings"/>
              </a:rPr>
              <a:t>In reality, a process can play any/all roles</a:t>
            </a:r>
          </a:p>
          <a:p>
            <a:r>
              <a:rPr lang="en-US" dirty="0">
                <a:solidFill>
                  <a:srgbClr val="FF0000"/>
                </a:solidFill>
                <a:sym typeface="Wingdings"/>
              </a:rPr>
              <a:t>Roles in bank account example?</a:t>
            </a:r>
          </a:p>
          <a:p>
            <a:r>
              <a:rPr lang="en-US" sz="2800" dirty="0">
                <a:solidFill>
                  <a:srgbClr val="FF0000"/>
                </a:solidFill>
                <a:sym typeface="Wingdings"/>
              </a:rPr>
              <a:t>Roles in US Senate example?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10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80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Three phases within each round</a:t>
            </a:r>
          </a:p>
          <a:p>
            <a:r>
              <a:rPr lang="en-US" dirty="0">
                <a:solidFill>
                  <a:srgbClr val="0000FF"/>
                </a:solidFill>
              </a:rPr>
              <a:t>Prepare Phase:</a:t>
            </a:r>
          </a:p>
          <a:p>
            <a:pPr lvl="1"/>
            <a:r>
              <a:rPr lang="en-US" dirty="0"/>
              <a:t>Proposer sends a unique proposal number to all acceptors</a:t>
            </a:r>
          </a:p>
          <a:p>
            <a:pPr lvl="1"/>
            <a:r>
              <a:rPr lang="en-US" dirty="0"/>
              <a:t>Waits to get commitment from majority of acceptors</a:t>
            </a:r>
          </a:p>
          <a:p>
            <a:r>
              <a:rPr lang="en-US" dirty="0">
                <a:solidFill>
                  <a:srgbClr val="0000FF"/>
                </a:solidFill>
              </a:rPr>
              <a:t>Accept Phase:</a:t>
            </a:r>
          </a:p>
          <a:p>
            <a:pPr lvl="1"/>
            <a:r>
              <a:rPr lang="en-US" dirty="0"/>
              <a:t>Proposer sends proposed value to all acceptors</a:t>
            </a:r>
          </a:p>
          <a:p>
            <a:pPr lvl="1"/>
            <a:r>
              <a:rPr lang="en-US" dirty="0"/>
              <a:t>Waits to get proposal accepted by majority</a:t>
            </a:r>
          </a:p>
          <a:p>
            <a:r>
              <a:rPr lang="en-US" dirty="0">
                <a:solidFill>
                  <a:srgbClr val="0000FF"/>
                </a:solidFill>
              </a:rPr>
              <a:t>Learn Phase:</a:t>
            </a:r>
          </a:p>
          <a:p>
            <a:pPr lvl="1"/>
            <a:r>
              <a:rPr lang="en-US" dirty="0"/>
              <a:t>Learners discover value accepted by majority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Every acceptor maintains three values: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baseline="-25000" dirty="0">
                <a:solidFill>
                  <a:srgbClr val="0000FF"/>
                </a:solidFill>
              </a:rPr>
              <a:t>p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highest proposal number promised to accept</a:t>
            </a:r>
          </a:p>
          <a:p>
            <a:pPr lvl="1"/>
            <a:r>
              <a:rPr lang="en-US" dirty="0" err="1">
                <a:solidFill>
                  <a:srgbClr val="0000FF"/>
                </a:solidFill>
                <a:sym typeface="Wingdings"/>
              </a:rPr>
              <a:t>n</a:t>
            </a:r>
            <a:r>
              <a:rPr lang="en-US" baseline="-25000" dirty="0" err="1">
                <a:solidFill>
                  <a:srgbClr val="0000FF"/>
                </a:solidFill>
                <a:sym typeface="Wingdings"/>
              </a:rPr>
              <a:t>a</a:t>
            </a:r>
            <a:r>
              <a:rPr lang="en-US" dirty="0">
                <a:sym typeface="Wingdings"/>
              </a:rPr>
              <a:t>  highest proposal number accepted</a:t>
            </a:r>
          </a:p>
          <a:p>
            <a:pPr lvl="1"/>
            <a:r>
              <a:rPr lang="en-US" dirty="0" err="1">
                <a:solidFill>
                  <a:srgbClr val="0000FF"/>
                </a:solidFill>
                <a:sym typeface="Wingdings"/>
              </a:rPr>
              <a:t>v</a:t>
            </a:r>
            <a:r>
              <a:rPr lang="en-US" baseline="-25000" dirty="0" err="1">
                <a:solidFill>
                  <a:srgbClr val="0000FF"/>
                </a:solidFill>
                <a:sym typeface="Wingdings"/>
              </a:rPr>
              <a:t>a</a:t>
            </a:r>
            <a:r>
              <a:rPr lang="en-US" dirty="0">
                <a:sym typeface="Wingdings"/>
              </a:rPr>
              <a:t>  value accepted  (operation)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state must persist across restarts</a:t>
            </a:r>
          </a:p>
          <a:p>
            <a:r>
              <a:rPr lang="en-US" dirty="0"/>
              <a:t>Learners can re-discover accepted value (if any) from acceptors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3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/>
              <a:t>Paxos</a:t>
            </a:r>
            <a:r>
              <a:rPr lang="en-US" dirty="0"/>
              <a:t> Phase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419600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>
                <a:solidFill>
                  <a:srgbClr val="0000FF"/>
                </a:solidFill>
              </a:rPr>
              <a:t>Proposer: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400" dirty="0"/>
              <a:t>Choose unique proposal number n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S</a:t>
            </a:r>
            <a:r>
              <a:rPr lang="en-US" sz="2400" dirty="0"/>
              <a:t>end &lt;prepare, n&gt; to all acceptors</a:t>
            </a:r>
          </a:p>
          <a:p>
            <a:pPr>
              <a:spcBef>
                <a:spcPts val="1600"/>
              </a:spcBef>
              <a:spcAft>
                <a:spcPts val="400"/>
              </a:spcAft>
            </a:pPr>
            <a:r>
              <a:rPr lang="en-US" sz="2800" dirty="0">
                <a:solidFill>
                  <a:srgbClr val="0000FF"/>
                </a:solidFill>
              </a:rPr>
              <a:t>Acceptors: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If n &gt; n</a:t>
            </a:r>
            <a:r>
              <a:rPr lang="en-US" sz="2400" baseline="-25000" dirty="0"/>
              <a:t>p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n</a:t>
            </a:r>
            <a:r>
              <a:rPr lang="en-US" baseline="-25000" dirty="0"/>
              <a:t>p</a:t>
            </a:r>
            <a:r>
              <a:rPr lang="en-US" dirty="0"/>
              <a:t> = n     </a:t>
            </a:r>
            <a:r>
              <a:rPr lang="en-US" sz="2000" dirty="0">
                <a:solidFill>
                  <a:srgbClr val="FF0000"/>
                </a:solidFill>
              </a:rPr>
              <a:t>← promise not to accept any new proposals n’ &lt; n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If no prior proposal accepted</a:t>
            </a:r>
            <a:endParaRPr lang="en-US" sz="2400" baseline="-25000" dirty="0"/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promise, n, </a:t>
            </a:r>
            <a:r>
              <a:rPr lang="en-US" dirty="0" err="1"/>
              <a:t>Ø</a:t>
            </a:r>
            <a:r>
              <a:rPr lang="en-US" dirty="0"/>
              <a:t> &gt;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Else </a:t>
            </a:r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promise, n, (</a:t>
            </a:r>
            <a:r>
              <a:rPr lang="en-US" dirty="0" err="1"/>
              <a:t>n</a:t>
            </a:r>
            <a:r>
              <a:rPr lang="en-US" baseline="-25000" dirty="0" err="1"/>
              <a:t>a</a:t>
            </a:r>
            <a:r>
              <a:rPr lang="en-US" baseline="-25000" dirty="0"/>
              <a:t> , </a:t>
            </a:r>
            <a:r>
              <a:rPr lang="en-US" dirty="0" err="1"/>
              <a:t>v</a:t>
            </a:r>
            <a:r>
              <a:rPr lang="en-US" baseline="-25000" dirty="0" err="1"/>
              <a:t>a</a:t>
            </a:r>
            <a:r>
              <a:rPr lang="en-US" dirty="0"/>
              <a:t>)  &gt;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Else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prepare-failed &gt;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13</a:t>
            </a:fld>
            <a:endParaRPr lang="en-US" b="0">
              <a:solidFill>
                <a:srgbClr val="FBBA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97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Phase</a:t>
            </a:r>
          </a:p>
        </p:txBody>
      </p:sp>
      <p:sp>
        <p:nvSpPr>
          <p:cNvPr id="286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FBD9018-DC1D-1B48-8B2C-27B92E0B85C5}" type="slidenum">
              <a:rPr lang="en-US" altLang="x-none" sz="1400" baseline="0">
                <a:ea typeface="Osaka" charset="-128"/>
              </a:rPr>
              <a:pPr/>
              <a:t>14</a:t>
            </a:fld>
            <a:endParaRPr lang="en-US" altLang="x-none" sz="1400" baseline="0">
              <a:ea typeface="Osaka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14400" y="1981200"/>
            <a:ext cx="7010400" cy="4267200"/>
            <a:chOff x="914400" y="1981200"/>
            <a:chExt cx="7010400" cy="5105400"/>
          </a:xfrm>
        </p:grpSpPr>
        <p:cxnSp>
          <p:nvCxnSpPr>
            <p:cNvPr id="28674" name="Straight Connector 5"/>
            <p:cNvCxnSpPr>
              <a:cxnSpLocks noChangeShapeType="1"/>
            </p:cNvCxnSpPr>
            <p:nvPr/>
          </p:nvCxnSpPr>
          <p:spPr bwMode="auto">
            <a:xfrm>
              <a:off x="914400" y="1981200"/>
              <a:ext cx="0" cy="5029200"/>
            </a:xfrm>
            <a:prstGeom prst="line">
              <a:avLst/>
            </a:prstGeom>
            <a:noFill/>
            <a:ln w="31750">
              <a:solidFill>
                <a:schemeClr val="accent6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8675" name="Straight Connector 9"/>
            <p:cNvCxnSpPr>
              <a:cxnSpLocks noChangeShapeType="1"/>
            </p:cNvCxnSpPr>
            <p:nvPr/>
          </p:nvCxnSpPr>
          <p:spPr bwMode="auto">
            <a:xfrm>
              <a:off x="7924800" y="1981200"/>
              <a:ext cx="0" cy="5029200"/>
            </a:xfrm>
            <a:prstGeom prst="line">
              <a:avLst/>
            </a:prstGeom>
            <a:noFill/>
            <a:ln w="31750">
              <a:solidFill>
                <a:schemeClr val="accent6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429000" y="2057400"/>
              <a:ext cx="0" cy="5029200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191000" y="2057400"/>
              <a:ext cx="0" cy="5029200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4953000" y="2057400"/>
              <a:ext cx="0" cy="5029200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8679" name="TextBox 13"/>
          <p:cNvSpPr txBox="1">
            <a:spLocks noChangeArrowheads="1"/>
          </p:cNvSpPr>
          <p:nvPr/>
        </p:nvSpPr>
        <p:spPr bwMode="auto">
          <a:xfrm>
            <a:off x="714375" y="152400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P</a:t>
            </a:r>
            <a:r>
              <a:rPr lang="en-US" altLang="x-none"/>
              <a:t>1</a:t>
            </a:r>
          </a:p>
        </p:txBody>
      </p:sp>
      <p:sp>
        <p:nvSpPr>
          <p:cNvPr id="28680" name="TextBox 15"/>
          <p:cNvSpPr txBox="1">
            <a:spLocks noChangeArrowheads="1"/>
          </p:cNvSpPr>
          <p:nvPr/>
        </p:nvSpPr>
        <p:spPr bwMode="auto">
          <a:xfrm>
            <a:off x="7696200" y="1447800"/>
            <a:ext cx="504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P</a:t>
            </a:r>
            <a:r>
              <a:rPr lang="en-US" altLang="x-none"/>
              <a:t>2</a:t>
            </a:r>
          </a:p>
        </p:txBody>
      </p:sp>
      <p:sp>
        <p:nvSpPr>
          <p:cNvPr id="28681" name="TextBox 16"/>
          <p:cNvSpPr txBox="1">
            <a:spLocks noChangeArrowheads="1"/>
          </p:cNvSpPr>
          <p:nvPr/>
        </p:nvSpPr>
        <p:spPr bwMode="auto">
          <a:xfrm>
            <a:off x="3200400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1</a:t>
            </a:r>
          </a:p>
        </p:txBody>
      </p:sp>
      <p:sp>
        <p:nvSpPr>
          <p:cNvPr id="28682" name="TextBox 17"/>
          <p:cNvSpPr txBox="1">
            <a:spLocks noChangeArrowheads="1"/>
          </p:cNvSpPr>
          <p:nvPr/>
        </p:nvSpPr>
        <p:spPr bwMode="auto">
          <a:xfrm>
            <a:off x="3978275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2</a:t>
            </a:r>
          </a:p>
        </p:txBody>
      </p:sp>
      <p:sp>
        <p:nvSpPr>
          <p:cNvPr id="28683" name="TextBox 18"/>
          <p:cNvSpPr txBox="1">
            <a:spLocks noChangeArrowheads="1"/>
          </p:cNvSpPr>
          <p:nvPr/>
        </p:nvSpPr>
        <p:spPr bwMode="auto">
          <a:xfrm>
            <a:off x="4724400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3</a:t>
            </a:r>
          </a:p>
        </p:txBody>
      </p: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>
            <a:off x="914400" y="2133600"/>
            <a:ext cx="3276600" cy="228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>
            <a:off x="914400" y="2209800"/>
            <a:ext cx="2514600" cy="3810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flipH="1">
            <a:off x="914400" y="2438400"/>
            <a:ext cx="3276600" cy="13716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Arrow Connector 29"/>
          <p:cNvCxnSpPr>
            <a:cxnSpLocks noChangeShapeType="1"/>
          </p:cNvCxnSpPr>
          <p:nvPr/>
        </p:nvCxnSpPr>
        <p:spPr bwMode="auto">
          <a:xfrm flipH="1">
            <a:off x="914400" y="2667000"/>
            <a:ext cx="2514600" cy="457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28600" y="1976438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n=2</a:t>
            </a:r>
            <a:endParaRPr lang="en-US" altLang="x-none" dirty="0"/>
          </a:p>
        </p:txBody>
      </p: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flipH="1">
            <a:off x="4191000" y="2286000"/>
            <a:ext cx="3733800" cy="7620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H="1">
            <a:off x="4953000" y="2209800"/>
            <a:ext cx="29718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4" name="Straight Arrow Connector 43"/>
          <p:cNvCxnSpPr>
            <a:cxnSpLocks noChangeShapeType="1"/>
          </p:cNvCxnSpPr>
          <p:nvPr/>
        </p:nvCxnSpPr>
        <p:spPr bwMode="auto">
          <a:xfrm>
            <a:off x="4953000" y="2590800"/>
            <a:ext cx="2971800" cy="6858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" name="Straight Arrow Connector 46"/>
          <p:cNvCxnSpPr>
            <a:cxnSpLocks noChangeShapeType="1"/>
          </p:cNvCxnSpPr>
          <p:nvPr/>
        </p:nvCxnSpPr>
        <p:spPr bwMode="auto">
          <a:xfrm>
            <a:off x="4191000" y="3124200"/>
            <a:ext cx="3733800" cy="457200"/>
          </a:xfrm>
          <a:prstGeom prst="straightConnector1">
            <a:avLst/>
          </a:prstGeom>
          <a:noFill/>
          <a:ln w="31750">
            <a:solidFill>
              <a:srgbClr val="FA3D3A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950200" y="2057400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n=1</a:t>
            </a:r>
            <a:endParaRPr lang="en-US" altLang="x-none" dirty="0"/>
          </a:p>
        </p:txBody>
      </p:sp>
      <p:cxnSp>
        <p:nvCxnSpPr>
          <p:cNvPr id="51" name="Straight Arrow Connector 50"/>
          <p:cNvCxnSpPr>
            <a:cxnSpLocks noChangeShapeType="1"/>
          </p:cNvCxnSpPr>
          <p:nvPr/>
        </p:nvCxnSpPr>
        <p:spPr bwMode="auto">
          <a:xfrm flipH="1">
            <a:off x="4191000" y="3962400"/>
            <a:ext cx="3733800" cy="7620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</p:cNvCxnSpPr>
          <p:nvPr/>
        </p:nvCxnSpPr>
        <p:spPr bwMode="auto">
          <a:xfrm flipH="1">
            <a:off x="4953000" y="3886200"/>
            <a:ext cx="29718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3" name="Straight Arrow Connector 52"/>
          <p:cNvCxnSpPr>
            <a:cxnSpLocks noChangeShapeType="1"/>
          </p:cNvCxnSpPr>
          <p:nvPr/>
        </p:nvCxnSpPr>
        <p:spPr bwMode="auto">
          <a:xfrm>
            <a:off x="4953000" y="4343400"/>
            <a:ext cx="2971800" cy="6858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4" name="Straight Arrow Connector 53"/>
          <p:cNvCxnSpPr>
            <a:cxnSpLocks noChangeShapeType="1"/>
          </p:cNvCxnSpPr>
          <p:nvPr/>
        </p:nvCxnSpPr>
        <p:spPr bwMode="auto">
          <a:xfrm>
            <a:off x="4191000" y="4876800"/>
            <a:ext cx="3733800" cy="457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7924800" y="3657600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n=3</a:t>
            </a:r>
            <a:endParaRPr lang="en-US" altLang="x-none" dirty="0"/>
          </a:p>
        </p:txBody>
      </p:sp>
      <p:sp>
        <p:nvSpPr>
          <p:cNvPr id="32" name="Date Placeholder 7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 anchor="ctr" anchorCtr="0"/>
          <a:lstStyle/>
          <a:p>
            <a:r>
              <a:rPr lang="en-US" sz="1000"/>
              <a:t>October 2, 2017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650891" y="5098703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n</a:t>
            </a:r>
            <a:r>
              <a:rPr lang="en-US" altLang="x-none"/>
              <a:t>p</a:t>
            </a:r>
            <a:r>
              <a:rPr lang="en-US" altLang="x-none" baseline="0"/>
              <a:t>=_</a:t>
            </a:r>
            <a:endParaRPr lang="en-US" altLang="x-none" dirty="0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418891" y="5100935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</a:t>
            </a:r>
            <a:r>
              <a:rPr lang="en-US" altLang="x-none" dirty="0"/>
              <a:t>p</a:t>
            </a:r>
            <a:r>
              <a:rPr lang="en-US" altLang="x-none" baseline="0" dirty="0"/>
              <a:t>=_</a:t>
            </a:r>
            <a:endParaRPr lang="en-US" altLang="x-none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180891" y="5100935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n</a:t>
            </a:r>
            <a:r>
              <a:rPr lang="en-US" altLang="x-none"/>
              <a:t>p</a:t>
            </a:r>
            <a:r>
              <a:rPr lang="en-US" altLang="x-none" baseline="0"/>
              <a:t>=_</a:t>
            </a:r>
            <a:endParaRPr lang="en-US" altLang="x-none" dirty="0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656891" y="5329535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</a:t>
            </a:r>
            <a:r>
              <a:rPr lang="en-US" altLang="x-none" dirty="0"/>
              <a:t>p</a:t>
            </a:r>
            <a:r>
              <a:rPr lang="en-US" altLang="x-none" baseline="0" dirty="0"/>
              <a:t>=2</a:t>
            </a:r>
            <a:endParaRPr lang="en-US" altLang="x-none" dirty="0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418891" y="5334000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</a:t>
            </a:r>
            <a:r>
              <a:rPr lang="en-US" altLang="x-none" dirty="0"/>
              <a:t>p</a:t>
            </a:r>
            <a:r>
              <a:rPr lang="en-US" altLang="x-none" baseline="0" dirty="0"/>
              <a:t>=2</a:t>
            </a:r>
            <a:endParaRPr lang="en-US" altLang="x-none" dirty="0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180891" y="5334000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</a:t>
            </a:r>
            <a:r>
              <a:rPr lang="en-US" altLang="x-none" dirty="0"/>
              <a:t>p</a:t>
            </a:r>
            <a:r>
              <a:rPr lang="en-US" altLang="x-none" baseline="0" dirty="0"/>
              <a:t>=1</a:t>
            </a:r>
            <a:endParaRPr lang="en-US" altLang="x-none" dirty="0"/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429000" y="5558135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</a:t>
            </a:r>
            <a:r>
              <a:rPr lang="en-US" altLang="x-none" dirty="0"/>
              <a:t>p</a:t>
            </a:r>
            <a:r>
              <a:rPr lang="en-US" altLang="x-none" baseline="0" dirty="0"/>
              <a:t>=3</a:t>
            </a:r>
            <a:endParaRPr lang="en-US" altLang="x-none" dirty="0"/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191000" y="5558135"/>
            <a:ext cx="8483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</a:t>
            </a:r>
            <a:r>
              <a:rPr lang="en-US" altLang="x-none" dirty="0"/>
              <a:t>p</a:t>
            </a:r>
            <a:r>
              <a:rPr lang="en-US" altLang="x-none" baseline="0" dirty="0"/>
              <a:t>=3</a:t>
            </a: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75718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0" grpId="0"/>
      <p:bldP spid="55" grpId="0"/>
      <p:bldP spid="34" grpId="0"/>
      <p:bldP spid="36" grpId="0"/>
      <p:bldP spid="37" grpId="0"/>
      <p:bldP spid="39" grpId="0"/>
      <p:bldP spid="40" grpId="0"/>
      <p:bldP spid="40" grpId="1"/>
      <p:bldP spid="41" grpId="0"/>
      <p:bldP spid="41" grpId="1"/>
      <p:bldP spid="45" grpId="0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/>
              <a:t>Paxos</a:t>
            </a:r>
            <a:r>
              <a:rPr lang="en-US" dirty="0"/>
              <a:t> Phase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4419600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800" dirty="0">
                <a:solidFill>
                  <a:srgbClr val="0000FF"/>
                </a:solidFill>
              </a:rPr>
              <a:t>Proposer: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400" dirty="0"/>
              <a:t>Choose unique proposal number n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dirty="0"/>
              <a:t>S</a:t>
            </a:r>
            <a:r>
              <a:rPr lang="en-US" sz="2400" dirty="0"/>
              <a:t>end &lt;prepare, n&gt; to all acceptors</a:t>
            </a:r>
          </a:p>
          <a:p>
            <a:pPr>
              <a:spcBef>
                <a:spcPts val="1600"/>
              </a:spcBef>
              <a:spcAft>
                <a:spcPts val="400"/>
              </a:spcAft>
            </a:pPr>
            <a:r>
              <a:rPr lang="en-US" sz="2800" dirty="0">
                <a:solidFill>
                  <a:srgbClr val="0000FF"/>
                </a:solidFill>
              </a:rPr>
              <a:t>Acceptors: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If n &gt; n</a:t>
            </a:r>
            <a:r>
              <a:rPr lang="en-US" sz="2400" baseline="-25000" dirty="0"/>
              <a:t>p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n</a:t>
            </a:r>
            <a:r>
              <a:rPr lang="en-US" baseline="-25000" dirty="0"/>
              <a:t>p</a:t>
            </a:r>
            <a:r>
              <a:rPr lang="en-US" dirty="0"/>
              <a:t> = n     </a:t>
            </a:r>
            <a:r>
              <a:rPr lang="en-US" sz="2000" dirty="0">
                <a:solidFill>
                  <a:srgbClr val="FF0000"/>
                </a:solidFill>
              </a:rPr>
              <a:t>← promise not to accept any new proposals n’ &lt; n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If no prior proposal accepted</a:t>
            </a:r>
            <a:endParaRPr lang="en-US" sz="2400" baseline="-25000" dirty="0"/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promise, n, </a:t>
            </a:r>
            <a:r>
              <a:rPr lang="en-US" dirty="0" err="1"/>
              <a:t>Ø</a:t>
            </a:r>
            <a:r>
              <a:rPr lang="en-US" dirty="0"/>
              <a:t> &gt;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Else </a:t>
            </a:r>
          </a:p>
          <a:p>
            <a:pPr lvl="3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promise, n, (</a:t>
            </a:r>
            <a:r>
              <a:rPr lang="en-US" dirty="0" err="1"/>
              <a:t>n</a:t>
            </a:r>
            <a:r>
              <a:rPr lang="en-US" baseline="-25000" dirty="0" err="1"/>
              <a:t>a</a:t>
            </a:r>
            <a:r>
              <a:rPr lang="en-US" baseline="-25000" dirty="0"/>
              <a:t> , </a:t>
            </a:r>
            <a:r>
              <a:rPr lang="en-US" dirty="0" err="1"/>
              <a:t>v</a:t>
            </a:r>
            <a:r>
              <a:rPr lang="en-US" baseline="-25000" dirty="0" err="1"/>
              <a:t>a</a:t>
            </a:r>
            <a:r>
              <a:rPr lang="en-US" dirty="0"/>
              <a:t>)  &gt;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400" dirty="0"/>
              <a:t>Else</a:t>
            </a:r>
          </a:p>
          <a:p>
            <a:pPr lvl="2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Reply &lt; prepare-failed &gt;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15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21584" y="2819400"/>
            <a:ext cx="3914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>
                <a:solidFill>
                  <a:srgbClr val="FF0000"/>
                </a:solidFill>
                <a:sym typeface="Wingdings"/>
              </a:rPr>
              <a:t>Why all? Why not majority</a:t>
            </a:r>
            <a:r>
              <a:rPr lang="en-US" sz="2400" b="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00815" y="1600200"/>
            <a:ext cx="5357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>
                <a:solidFill>
                  <a:srgbClr val="FF0000"/>
                </a:solidFill>
                <a:sym typeface="Wingdings"/>
              </a:rPr>
              <a:t>How to pick unique proposal number?</a:t>
            </a:r>
            <a:endParaRPr lang="en-US" sz="2400" b="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4536" y="5943600"/>
            <a:ext cx="4560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>
                <a:solidFill>
                  <a:srgbClr val="FF0000"/>
                </a:solidFill>
                <a:sym typeface="Wingdings"/>
              </a:rPr>
              <a:t> What else is </a:t>
            </a:r>
            <a:r>
              <a:rPr lang="en-US" sz="2400" b="0">
                <a:solidFill>
                  <a:srgbClr val="FF0000"/>
                </a:solidFill>
                <a:sym typeface="Wingdings"/>
              </a:rPr>
              <a:t>worth including</a:t>
            </a:r>
            <a:r>
              <a:rPr lang="en-US" sz="2400" b="0">
                <a:solidFill>
                  <a:srgbClr val="FF0000"/>
                </a:solidFill>
              </a:rPr>
              <a:t>?</a:t>
            </a:r>
            <a:endParaRPr lang="en-US" sz="2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7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Phase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Proposer:</a:t>
            </a:r>
          </a:p>
          <a:p>
            <a:pPr lvl="1"/>
            <a:r>
              <a:rPr lang="en-US" dirty="0"/>
              <a:t>Once </a:t>
            </a:r>
            <a:r>
              <a:rPr lang="en-US" sz="2400" dirty="0"/>
              <a:t>received promises from majority of acceptors, </a:t>
            </a:r>
          </a:p>
          <a:p>
            <a:pPr lvl="2">
              <a:spcAft>
                <a:spcPts val="400"/>
              </a:spcAft>
            </a:pPr>
            <a:r>
              <a:rPr lang="en-US" dirty="0"/>
              <a:t>v’ = </a:t>
            </a:r>
            <a:r>
              <a:rPr lang="en-US" dirty="0" err="1"/>
              <a:t>v</a:t>
            </a:r>
            <a:r>
              <a:rPr lang="en-US" baseline="-25000" dirty="0" err="1"/>
              <a:t>a</a:t>
            </a:r>
            <a:r>
              <a:rPr lang="en-US" dirty="0"/>
              <a:t> returned with highest </a:t>
            </a:r>
            <a:r>
              <a:rPr lang="en-US" dirty="0" err="1"/>
              <a:t>n</a:t>
            </a:r>
            <a:r>
              <a:rPr lang="en-US" baseline="-25000" dirty="0" err="1"/>
              <a:t>a</a:t>
            </a:r>
            <a:r>
              <a:rPr lang="en-US" dirty="0"/>
              <a:t>, if exists, else own v</a:t>
            </a:r>
          </a:p>
          <a:p>
            <a:pPr lvl="2">
              <a:spcAft>
                <a:spcPts val="400"/>
              </a:spcAft>
            </a:pPr>
            <a:r>
              <a:rPr lang="en-US" dirty="0"/>
              <a:t>Send  &lt;accept, (n, v’)&gt;  to acceptors</a:t>
            </a:r>
          </a:p>
          <a:p>
            <a:r>
              <a:rPr lang="en-US" sz="2800" dirty="0">
                <a:solidFill>
                  <a:srgbClr val="0000FF"/>
                </a:solidFill>
              </a:rPr>
              <a:t>Acceptors:</a:t>
            </a:r>
          </a:p>
          <a:p>
            <a:pPr lvl="1"/>
            <a:r>
              <a:rPr lang="en-US" sz="2400" dirty="0"/>
              <a:t>Upon receiving (n, v),  if n ≥ n</a:t>
            </a:r>
            <a:r>
              <a:rPr lang="en-US" sz="2400" baseline="-25000" dirty="0"/>
              <a:t>p</a:t>
            </a:r>
            <a:r>
              <a:rPr lang="en-US" sz="2400" dirty="0"/>
              <a:t>,</a:t>
            </a:r>
          </a:p>
          <a:p>
            <a:pPr lvl="2"/>
            <a:r>
              <a:rPr lang="en-US" dirty="0"/>
              <a:t>Accept proposal and notify learner(s)</a:t>
            </a:r>
          </a:p>
          <a:p>
            <a:pPr marL="1371600" lvl="3" indent="0">
              <a:buNone/>
            </a:pPr>
            <a:r>
              <a:rPr lang="en-US" sz="2400" dirty="0" err="1"/>
              <a:t>n</a:t>
            </a:r>
            <a:r>
              <a:rPr lang="en-US" sz="2400" baseline="-25000" dirty="0" err="1"/>
              <a:t>a</a:t>
            </a:r>
            <a:r>
              <a:rPr lang="en-US" sz="2400" dirty="0"/>
              <a:t> = n</a:t>
            </a:r>
            <a:r>
              <a:rPr lang="en-US" sz="2400" baseline="-25000" dirty="0"/>
              <a:t>p</a:t>
            </a:r>
            <a:r>
              <a:rPr lang="en-US" sz="2400" dirty="0"/>
              <a:t> = n</a:t>
            </a:r>
          </a:p>
          <a:p>
            <a:pPr marL="1371600" lvl="3" indent="0">
              <a:buNone/>
            </a:pPr>
            <a:r>
              <a:rPr lang="en-US" sz="2400" dirty="0" err="1"/>
              <a:t>v</a:t>
            </a:r>
            <a:r>
              <a:rPr lang="en-US" sz="2400" baseline="-25000" dirty="0" err="1"/>
              <a:t>a</a:t>
            </a:r>
            <a:r>
              <a:rPr lang="en-US" sz="2400" dirty="0"/>
              <a:t> = 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16</a:t>
            </a:fld>
            <a:endParaRPr lang="en-US" b="0">
              <a:solidFill>
                <a:srgbClr val="FBBA0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4442" y="1676400"/>
            <a:ext cx="4910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>
                <a:solidFill>
                  <a:srgbClr val="FF0000"/>
                </a:solidFill>
                <a:sym typeface="Wingdings"/>
              </a:rPr>
              <a:t>When would majority not promise?</a:t>
            </a:r>
            <a:endParaRPr lang="en-US" sz="2400" b="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08505" y="2895600"/>
            <a:ext cx="3389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0" dirty="0">
                <a:solidFill>
                  <a:srgbClr val="FF0000"/>
                </a:solidFill>
                <a:sym typeface="Wingdings"/>
              </a:rPr>
              <a:t>Why not stop if </a:t>
            </a:r>
            <a:r>
              <a:rPr lang="en-US" sz="2400" b="0" dirty="0" err="1">
                <a:solidFill>
                  <a:srgbClr val="FF0000"/>
                </a:solidFill>
                <a:sym typeface="Wingdings"/>
              </a:rPr>
              <a:t>v</a:t>
            </a:r>
            <a:r>
              <a:rPr lang="en-US" sz="2400" b="0" baseline="-25000" dirty="0" err="1">
                <a:solidFill>
                  <a:srgbClr val="FF0000"/>
                </a:solidFill>
                <a:sym typeface="Wingdings"/>
              </a:rPr>
              <a:t>a</a:t>
            </a:r>
            <a:r>
              <a:rPr lang="en-US" sz="2400" b="0" dirty="0">
                <a:solidFill>
                  <a:srgbClr val="FF0000"/>
                </a:solidFill>
                <a:sym typeface="Wingdings"/>
              </a:rPr>
              <a:t> != v?</a:t>
            </a:r>
            <a:endParaRPr lang="en-US" sz="2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91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 Phase</a:t>
            </a:r>
          </a:p>
        </p:txBody>
      </p:sp>
      <p:sp>
        <p:nvSpPr>
          <p:cNvPr id="286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FBD9018-DC1D-1B48-8B2C-27B92E0B85C5}" type="slidenum">
              <a:rPr lang="en-US" altLang="x-none" sz="1400" baseline="0">
                <a:ea typeface="Osaka" charset="-128"/>
              </a:rPr>
              <a:pPr/>
              <a:t>17</a:t>
            </a:fld>
            <a:endParaRPr lang="en-US" altLang="x-none" sz="1400" baseline="0">
              <a:ea typeface="Osaka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14400" y="1981200"/>
            <a:ext cx="7010400" cy="4267200"/>
            <a:chOff x="914400" y="1981200"/>
            <a:chExt cx="7010400" cy="5105400"/>
          </a:xfrm>
        </p:grpSpPr>
        <p:cxnSp>
          <p:nvCxnSpPr>
            <p:cNvPr id="28674" name="Straight Connector 5"/>
            <p:cNvCxnSpPr>
              <a:cxnSpLocks noChangeShapeType="1"/>
            </p:cNvCxnSpPr>
            <p:nvPr/>
          </p:nvCxnSpPr>
          <p:spPr bwMode="auto">
            <a:xfrm>
              <a:off x="914400" y="1981200"/>
              <a:ext cx="0" cy="5029200"/>
            </a:xfrm>
            <a:prstGeom prst="line">
              <a:avLst/>
            </a:prstGeom>
            <a:noFill/>
            <a:ln w="31750">
              <a:solidFill>
                <a:schemeClr val="accent6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8675" name="Straight Connector 9"/>
            <p:cNvCxnSpPr>
              <a:cxnSpLocks noChangeShapeType="1"/>
            </p:cNvCxnSpPr>
            <p:nvPr/>
          </p:nvCxnSpPr>
          <p:spPr bwMode="auto">
            <a:xfrm>
              <a:off x="7924800" y="1981200"/>
              <a:ext cx="0" cy="5029200"/>
            </a:xfrm>
            <a:prstGeom prst="line">
              <a:avLst/>
            </a:prstGeom>
            <a:noFill/>
            <a:ln w="31750">
              <a:solidFill>
                <a:schemeClr val="accent6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429000" y="2057401"/>
              <a:ext cx="0" cy="5029199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191000" y="2057400"/>
              <a:ext cx="0" cy="5029200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4953000" y="2057400"/>
              <a:ext cx="0" cy="5029200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8679" name="TextBox 13"/>
          <p:cNvSpPr txBox="1">
            <a:spLocks noChangeArrowheads="1"/>
          </p:cNvSpPr>
          <p:nvPr/>
        </p:nvSpPr>
        <p:spPr bwMode="auto">
          <a:xfrm>
            <a:off x="457200" y="1524000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P</a:t>
            </a:r>
            <a:r>
              <a:rPr lang="en-US" altLang="x-none" dirty="0"/>
              <a:t>1</a:t>
            </a:r>
            <a:r>
              <a:rPr lang="en-US" altLang="x-none" baseline="0" dirty="0"/>
              <a:t> (v</a:t>
            </a:r>
            <a:r>
              <a:rPr lang="en-US" altLang="x-none" dirty="0"/>
              <a:t>1</a:t>
            </a:r>
            <a:r>
              <a:rPr lang="en-US" altLang="x-none" baseline="0" dirty="0"/>
              <a:t>)</a:t>
            </a:r>
            <a:endParaRPr lang="en-US" altLang="x-none" dirty="0"/>
          </a:p>
        </p:txBody>
      </p:sp>
      <p:sp>
        <p:nvSpPr>
          <p:cNvPr id="28680" name="TextBox 15"/>
          <p:cNvSpPr txBox="1">
            <a:spLocks noChangeArrowheads="1"/>
          </p:cNvSpPr>
          <p:nvPr/>
        </p:nvSpPr>
        <p:spPr bwMode="auto">
          <a:xfrm>
            <a:off x="7391400" y="1447800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P</a:t>
            </a:r>
            <a:r>
              <a:rPr lang="en-US" altLang="x-none"/>
              <a:t>2</a:t>
            </a:r>
            <a:r>
              <a:rPr lang="en-US" altLang="x-none" baseline="0"/>
              <a:t> (v</a:t>
            </a:r>
            <a:r>
              <a:rPr lang="en-US" altLang="x-none"/>
              <a:t>2</a:t>
            </a:r>
            <a:r>
              <a:rPr lang="en-US" altLang="x-none" baseline="0"/>
              <a:t>)</a:t>
            </a:r>
            <a:endParaRPr lang="en-US" altLang="x-none"/>
          </a:p>
        </p:txBody>
      </p:sp>
      <p:sp>
        <p:nvSpPr>
          <p:cNvPr id="28681" name="TextBox 16"/>
          <p:cNvSpPr txBox="1">
            <a:spLocks noChangeArrowheads="1"/>
          </p:cNvSpPr>
          <p:nvPr/>
        </p:nvSpPr>
        <p:spPr bwMode="auto">
          <a:xfrm>
            <a:off x="3200400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1</a:t>
            </a:r>
          </a:p>
        </p:txBody>
      </p:sp>
      <p:sp>
        <p:nvSpPr>
          <p:cNvPr id="28682" name="TextBox 17"/>
          <p:cNvSpPr txBox="1">
            <a:spLocks noChangeArrowheads="1"/>
          </p:cNvSpPr>
          <p:nvPr/>
        </p:nvSpPr>
        <p:spPr bwMode="auto">
          <a:xfrm>
            <a:off x="3978275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2</a:t>
            </a:r>
          </a:p>
        </p:txBody>
      </p:sp>
      <p:sp>
        <p:nvSpPr>
          <p:cNvPr id="28683" name="TextBox 18"/>
          <p:cNvSpPr txBox="1">
            <a:spLocks noChangeArrowheads="1"/>
          </p:cNvSpPr>
          <p:nvPr/>
        </p:nvSpPr>
        <p:spPr bwMode="auto">
          <a:xfrm>
            <a:off x="4724400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3</a:t>
            </a:r>
          </a:p>
        </p:txBody>
      </p: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>
            <a:off x="914400" y="2133600"/>
            <a:ext cx="3276600" cy="228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>
            <a:off x="914400" y="2209800"/>
            <a:ext cx="25146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flipH="1">
            <a:off x="914400" y="2667000"/>
            <a:ext cx="3276600" cy="457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Arrow Connector 29"/>
          <p:cNvCxnSpPr>
            <a:cxnSpLocks noChangeShapeType="1"/>
          </p:cNvCxnSpPr>
          <p:nvPr/>
        </p:nvCxnSpPr>
        <p:spPr bwMode="auto">
          <a:xfrm flipH="1">
            <a:off x="914400" y="2667000"/>
            <a:ext cx="2514600" cy="2286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flipH="1">
            <a:off x="4191000" y="3505200"/>
            <a:ext cx="3733800" cy="609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H="1">
            <a:off x="4953000" y="3429000"/>
            <a:ext cx="29718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4" name="Straight Arrow Connector 43"/>
          <p:cNvCxnSpPr>
            <a:cxnSpLocks noChangeShapeType="1"/>
          </p:cNvCxnSpPr>
          <p:nvPr/>
        </p:nvCxnSpPr>
        <p:spPr bwMode="auto">
          <a:xfrm>
            <a:off x="4953000" y="3810000"/>
            <a:ext cx="2971800" cy="3048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" name="Straight Arrow Connector 46"/>
          <p:cNvCxnSpPr>
            <a:cxnSpLocks noChangeShapeType="1"/>
          </p:cNvCxnSpPr>
          <p:nvPr/>
        </p:nvCxnSpPr>
        <p:spPr bwMode="auto">
          <a:xfrm>
            <a:off x="4191000" y="4267200"/>
            <a:ext cx="3759200" cy="76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>
            <a:off x="914400" y="3276600"/>
            <a:ext cx="3276600" cy="228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" name="Straight Arrow Connector 40"/>
          <p:cNvCxnSpPr>
            <a:cxnSpLocks noChangeShapeType="1"/>
          </p:cNvCxnSpPr>
          <p:nvPr/>
        </p:nvCxnSpPr>
        <p:spPr bwMode="auto">
          <a:xfrm>
            <a:off x="914400" y="3352800"/>
            <a:ext cx="25146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2" name="Straight Arrow Connector 41"/>
          <p:cNvCxnSpPr>
            <a:cxnSpLocks noChangeShapeType="1"/>
          </p:cNvCxnSpPr>
          <p:nvPr/>
        </p:nvCxnSpPr>
        <p:spPr bwMode="auto">
          <a:xfrm flipH="1">
            <a:off x="914400" y="3810000"/>
            <a:ext cx="3276600" cy="457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 flipH="1">
            <a:off x="914400" y="3810000"/>
            <a:ext cx="2514600" cy="2286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flipH="1">
            <a:off x="4191000" y="4724400"/>
            <a:ext cx="3733800" cy="609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flipH="1">
            <a:off x="4953000" y="4648200"/>
            <a:ext cx="29718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>
            <a:off x="4953000" y="5029200"/>
            <a:ext cx="2971800" cy="3048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9" name="Straight Arrow Connector 48"/>
          <p:cNvCxnSpPr>
            <a:cxnSpLocks noChangeShapeType="1"/>
          </p:cNvCxnSpPr>
          <p:nvPr/>
        </p:nvCxnSpPr>
        <p:spPr bwMode="auto">
          <a:xfrm>
            <a:off x="4191000" y="5486400"/>
            <a:ext cx="3759200" cy="76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56" name="Group 55"/>
          <p:cNvGrpSpPr/>
          <p:nvPr/>
        </p:nvGrpSpPr>
        <p:grpSpPr>
          <a:xfrm>
            <a:off x="3276600" y="4235240"/>
            <a:ext cx="284882" cy="412960"/>
            <a:chOff x="1828800" y="2586981"/>
            <a:chExt cx="457200" cy="581459"/>
          </a:xfrm>
        </p:grpSpPr>
        <p:cxnSp>
          <p:nvCxnSpPr>
            <p:cNvPr id="57" name="Straight Connector 56"/>
            <p:cNvCxnSpPr/>
            <p:nvPr/>
          </p:nvCxnSpPr>
          <p:spPr bwMode="auto">
            <a:xfrm>
              <a:off x="1828800" y="2586981"/>
              <a:ext cx="457200" cy="58145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1828800" y="2586981"/>
              <a:ext cx="457200" cy="58145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8600" y="1976438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n=1</a:t>
            </a:r>
            <a:endParaRPr lang="en-US" altLang="x-none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52400" y="2967335"/>
            <a:ext cx="8210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n=1</a:t>
            </a:r>
          </a:p>
          <a:p>
            <a:r>
              <a:rPr lang="en-US" altLang="x-none" baseline="0" dirty="0"/>
              <a:t>v=v</a:t>
            </a:r>
            <a:r>
              <a:rPr lang="en-US" altLang="x-none" dirty="0"/>
              <a:t>1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924800" y="3200400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n=2</a:t>
            </a:r>
            <a:endParaRPr lang="en-US" altLang="x-none" dirty="0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912787" y="4267200"/>
            <a:ext cx="8210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n=2</a:t>
            </a:r>
            <a:endParaRPr lang="en-US" altLang="x-none" baseline="0" dirty="0"/>
          </a:p>
          <a:p>
            <a:r>
              <a:rPr lang="en-US" altLang="x-none" baseline="0" dirty="0"/>
              <a:t>v=v</a:t>
            </a:r>
            <a:r>
              <a:rPr lang="en-US" altLang="x-none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4005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9" grpId="0"/>
      <p:bldP spid="5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 Phase</a:t>
            </a:r>
          </a:p>
        </p:txBody>
      </p:sp>
      <p:sp>
        <p:nvSpPr>
          <p:cNvPr id="286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FBD9018-DC1D-1B48-8B2C-27B92E0B85C5}" type="slidenum">
              <a:rPr lang="en-US" altLang="x-none" sz="1400" baseline="0">
                <a:ea typeface="Osaka" charset="-128"/>
              </a:rPr>
              <a:pPr/>
              <a:t>18</a:t>
            </a:fld>
            <a:endParaRPr lang="en-US" altLang="x-none" sz="1400" baseline="0">
              <a:ea typeface="Osaka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14400" y="1981200"/>
            <a:ext cx="7010400" cy="4267200"/>
            <a:chOff x="914400" y="1981200"/>
            <a:chExt cx="7010400" cy="5105400"/>
          </a:xfrm>
        </p:grpSpPr>
        <p:cxnSp>
          <p:nvCxnSpPr>
            <p:cNvPr id="28674" name="Straight Connector 5"/>
            <p:cNvCxnSpPr>
              <a:cxnSpLocks noChangeShapeType="1"/>
            </p:cNvCxnSpPr>
            <p:nvPr/>
          </p:nvCxnSpPr>
          <p:spPr bwMode="auto">
            <a:xfrm>
              <a:off x="914400" y="1981200"/>
              <a:ext cx="0" cy="5029200"/>
            </a:xfrm>
            <a:prstGeom prst="line">
              <a:avLst/>
            </a:prstGeom>
            <a:noFill/>
            <a:ln w="31750">
              <a:solidFill>
                <a:schemeClr val="accent6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8675" name="Straight Connector 9"/>
            <p:cNvCxnSpPr>
              <a:cxnSpLocks noChangeShapeType="1"/>
            </p:cNvCxnSpPr>
            <p:nvPr/>
          </p:nvCxnSpPr>
          <p:spPr bwMode="auto">
            <a:xfrm>
              <a:off x="7924800" y="1981200"/>
              <a:ext cx="0" cy="5029200"/>
            </a:xfrm>
            <a:prstGeom prst="line">
              <a:avLst/>
            </a:prstGeom>
            <a:noFill/>
            <a:ln w="31750">
              <a:solidFill>
                <a:schemeClr val="accent6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429000" y="2057401"/>
              <a:ext cx="0" cy="5029199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191000" y="2057400"/>
              <a:ext cx="0" cy="5029200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4953000" y="2057400"/>
              <a:ext cx="0" cy="5029200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8679" name="TextBox 13"/>
          <p:cNvSpPr txBox="1">
            <a:spLocks noChangeArrowheads="1"/>
          </p:cNvSpPr>
          <p:nvPr/>
        </p:nvSpPr>
        <p:spPr bwMode="auto">
          <a:xfrm>
            <a:off x="457200" y="1524000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P</a:t>
            </a:r>
            <a:r>
              <a:rPr lang="en-US" altLang="x-none" dirty="0"/>
              <a:t>1</a:t>
            </a:r>
            <a:r>
              <a:rPr lang="en-US" altLang="x-none" baseline="0" dirty="0"/>
              <a:t> (v</a:t>
            </a:r>
            <a:r>
              <a:rPr lang="en-US" altLang="x-none" dirty="0"/>
              <a:t>1</a:t>
            </a:r>
            <a:r>
              <a:rPr lang="en-US" altLang="x-none" baseline="0" dirty="0"/>
              <a:t>)</a:t>
            </a:r>
            <a:endParaRPr lang="en-US" altLang="x-none" dirty="0"/>
          </a:p>
        </p:txBody>
      </p:sp>
      <p:sp>
        <p:nvSpPr>
          <p:cNvPr id="28680" name="TextBox 15"/>
          <p:cNvSpPr txBox="1">
            <a:spLocks noChangeArrowheads="1"/>
          </p:cNvSpPr>
          <p:nvPr/>
        </p:nvSpPr>
        <p:spPr bwMode="auto">
          <a:xfrm>
            <a:off x="7391400" y="1447800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P</a:t>
            </a:r>
            <a:r>
              <a:rPr lang="en-US" altLang="x-none"/>
              <a:t>2</a:t>
            </a:r>
            <a:r>
              <a:rPr lang="en-US" altLang="x-none" baseline="0"/>
              <a:t> (v</a:t>
            </a:r>
            <a:r>
              <a:rPr lang="en-US" altLang="x-none"/>
              <a:t>2</a:t>
            </a:r>
            <a:r>
              <a:rPr lang="en-US" altLang="x-none" baseline="0"/>
              <a:t>)</a:t>
            </a:r>
            <a:endParaRPr lang="en-US" altLang="x-none"/>
          </a:p>
        </p:txBody>
      </p:sp>
      <p:sp>
        <p:nvSpPr>
          <p:cNvPr id="28681" name="TextBox 16"/>
          <p:cNvSpPr txBox="1">
            <a:spLocks noChangeArrowheads="1"/>
          </p:cNvSpPr>
          <p:nvPr/>
        </p:nvSpPr>
        <p:spPr bwMode="auto">
          <a:xfrm>
            <a:off x="3200400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1</a:t>
            </a:r>
          </a:p>
        </p:txBody>
      </p:sp>
      <p:sp>
        <p:nvSpPr>
          <p:cNvPr id="28682" name="TextBox 17"/>
          <p:cNvSpPr txBox="1">
            <a:spLocks noChangeArrowheads="1"/>
          </p:cNvSpPr>
          <p:nvPr/>
        </p:nvSpPr>
        <p:spPr bwMode="auto">
          <a:xfrm>
            <a:off x="3978275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2</a:t>
            </a:r>
          </a:p>
        </p:txBody>
      </p:sp>
      <p:sp>
        <p:nvSpPr>
          <p:cNvPr id="28683" name="TextBox 18"/>
          <p:cNvSpPr txBox="1">
            <a:spLocks noChangeArrowheads="1"/>
          </p:cNvSpPr>
          <p:nvPr/>
        </p:nvSpPr>
        <p:spPr bwMode="auto">
          <a:xfrm>
            <a:off x="4724400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3</a:t>
            </a:r>
          </a:p>
        </p:txBody>
      </p: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>
            <a:off x="914400" y="2133600"/>
            <a:ext cx="3276600" cy="228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>
            <a:off x="914400" y="2209800"/>
            <a:ext cx="25146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flipH="1">
            <a:off x="914400" y="2667000"/>
            <a:ext cx="3276600" cy="457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Arrow Connector 29"/>
          <p:cNvCxnSpPr>
            <a:cxnSpLocks noChangeShapeType="1"/>
          </p:cNvCxnSpPr>
          <p:nvPr/>
        </p:nvCxnSpPr>
        <p:spPr bwMode="auto">
          <a:xfrm flipH="1">
            <a:off x="914400" y="2667000"/>
            <a:ext cx="2514600" cy="2286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flipH="1">
            <a:off x="4191000" y="3505200"/>
            <a:ext cx="3733800" cy="609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H="1">
            <a:off x="4953000" y="3429000"/>
            <a:ext cx="29718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4" name="Straight Arrow Connector 43"/>
          <p:cNvCxnSpPr>
            <a:cxnSpLocks noChangeShapeType="1"/>
          </p:cNvCxnSpPr>
          <p:nvPr/>
        </p:nvCxnSpPr>
        <p:spPr bwMode="auto">
          <a:xfrm>
            <a:off x="4953000" y="3810000"/>
            <a:ext cx="2971800" cy="3048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" name="Straight Arrow Connector 46"/>
          <p:cNvCxnSpPr>
            <a:cxnSpLocks noChangeShapeType="1"/>
          </p:cNvCxnSpPr>
          <p:nvPr/>
        </p:nvCxnSpPr>
        <p:spPr bwMode="auto">
          <a:xfrm>
            <a:off x="4191000" y="4267200"/>
            <a:ext cx="3759200" cy="76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" name="Straight Arrow Connector 40"/>
          <p:cNvCxnSpPr>
            <a:cxnSpLocks noChangeShapeType="1"/>
          </p:cNvCxnSpPr>
          <p:nvPr/>
        </p:nvCxnSpPr>
        <p:spPr bwMode="auto">
          <a:xfrm>
            <a:off x="914400" y="3352800"/>
            <a:ext cx="25146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 flipH="1">
            <a:off x="914400" y="3810000"/>
            <a:ext cx="2514600" cy="2286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flipH="1">
            <a:off x="4191000" y="4724400"/>
            <a:ext cx="3733800" cy="609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flipH="1">
            <a:off x="4953000" y="4648200"/>
            <a:ext cx="29718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>
            <a:off x="4953000" y="5029200"/>
            <a:ext cx="2971800" cy="3048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9" name="Straight Arrow Connector 48"/>
          <p:cNvCxnSpPr>
            <a:cxnSpLocks noChangeShapeType="1"/>
          </p:cNvCxnSpPr>
          <p:nvPr/>
        </p:nvCxnSpPr>
        <p:spPr bwMode="auto">
          <a:xfrm>
            <a:off x="4191000" y="5486400"/>
            <a:ext cx="3759200" cy="76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56" name="Group 55"/>
          <p:cNvGrpSpPr/>
          <p:nvPr/>
        </p:nvGrpSpPr>
        <p:grpSpPr>
          <a:xfrm>
            <a:off x="753778" y="4343400"/>
            <a:ext cx="284882" cy="412960"/>
            <a:chOff x="1828800" y="2586981"/>
            <a:chExt cx="457200" cy="581459"/>
          </a:xfrm>
        </p:grpSpPr>
        <p:cxnSp>
          <p:nvCxnSpPr>
            <p:cNvPr id="57" name="Straight Connector 56"/>
            <p:cNvCxnSpPr/>
            <p:nvPr/>
          </p:nvCxnSpPr>
          <p:spPr bwMode="auto">
            <a:xfrm>
              <a:off x="1828800" y="2586981"/>
              <a:ext cx="457200" cy="58145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1828800" y="2586981"/>
              <a:ext cx="457200" cy="58145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8600" y="1976438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n=1</a:t>
            </a:r>
            <a:endParaRPr lang="en-US" altLang="x-none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52400" y="2967335"/>
            <a:ext cx="8210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n=1</a:t>
            </a:r>
          </a:p>
          <a:p>
            <a:r>
              <a:rPr lang="en-US" altLang="x-none" baseline="0" dirty="0"/>
              <a:t>v=v</a:t>
            </a:r>
            <a:r>
              <a:rPr lang="en-US" altLang="x-none" dirty="0"/>
              <a:t>1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924800" y="3200400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n=2</a:t>
            </a:r>
            <a:endParaRPr lang="en-US" altLang="x-none" dirty="0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912787" y="4267200"/>
            <a:ext cx="8210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n=2</a:t>
            </a:r>
          </a:p>
          <a:p>
            <a:r>
              <a:rPr lang="en-US" altLang="x-none" baseline="0" dirty="0"/>
              <a:t>v=v</a:t>
            </a:r>
            <a:r>
              <a:rPr lang="en-US" altLang="x-none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2105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9" grpId="0"/>
      <p:bldP spid="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 Phase</a:t>
            </a:r>
          </a:p>
        </p:txBody>
      </p:sp>
      <p:sp>
        <p:nvSpPr>
          <p:cNvPr id="286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CFBD9018-DC1D-1B48-8B2C-27B92E0B85C5}" type="slidenum">
              <a:rPr lang="en-US" altLang="x-none" sz="1400" baseline="0">
                <a:ea typeface="Osaka" charset="-128"/>
              </a:rPr>
              <a:pPr/>
              <a:t>19</a:t>
            </a:fld>
            <a:endParaRPr lang="en-US" altLang="x-none" sz="1400" baseline="0">
              <a:ea typeface="Osaka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14400" y="1981200"/>
            <a:ext cx="7010400" cy="4267200"/>
            <a:chOff x="914400" y="1981200"/>
            <a:chExt cx="7010400" cy="5105400"/>
          </a:xfrm>
        </p:grpSpPr>
        <p:cxnSp>
          <p:nvCxnSpPr>
            <p:cNvPr id="28674" name="Straight Connector 5"/>
            <p:cNvCxnSpPr>
              <a:cxnSpLocks noChangeShapeType="1"/>
            </p:cNvCxnSpPr>
            <p:nvPr/>
          </p:nvCxnSpPr>
          <p:spPr bwMode="auto">
            <a:xfrm>
              <a:off x="914400" y="1981200"/>
              <a:ext cx="0" cy="5029200"/>
            </a:xfrm>
            <a:prstGeom prst="line">
              <a:avLst/>
            </a:prstGeom>
            <a:noFill/>
            <a:ln w="31750">
              <a:solidFill>
                <a:schemeClr val="accent6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28675" name="Straight Connector 9"/>
            <p:cNvCxnSpPr>
              <a:cxnSpLocks noChangeShapeType="1"/>
            </p:cNvCxnSpPr>
            <p:nvPr/>
          </p:nvCxnSpPr>
          <p:spPr bwMode="auto">
            <a:xfrm>
              <a:off x="7924800" y="1981200"/>
              <a:ext cx="0" cy="5029200"/>
            </a:xfrm>
            <a:prstGeom prst="line">
              <a:avLst/>
            </a:prstGeom>
            <a:noFill/>
            <a:ln w="31750">
              <a:solidFill>
                <a:schemeClr val="accent6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3429000" y="2057401"/>
              <a:ext cx="0" cy="5029199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191000" y="2057400"/>
              <a:ext cx="0" cy="5029200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4953000" y="2057400"/>
              <a:ext cx="0" cy="5029200"/>
            </a:xfrm>
            <a:prstGeom prst="line">
              <a:avLst/>
            </a:prstGeom>
            <a:noFill/>
            <a:ln w="3175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sp>
        <p:nvSpPr>
          <p:cNvPr id="28679" name="TextBox 13"/>
          <p:cNvSpPr txBox="1">
            <a:spLocks noChangeArrowheads="1"/>
          </p:cNvSpPr>
          <p:nvPr/>
        </p:nvSpPr>
        <p:spPr bwMode="auto">
          <a:xfrm>
            <a:off x="457200" y="1524000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P</a:t>
            </a:r>
            <a:r>
              <a:rPr lang="en-US" altLang="x-none" dirty="0"/>
              <a:t>1</a:t>
            </a:r>
            <a:r>
              <a:rPr lang="en-US" altLang="x-none" baseline="0" dirty="0"/>
              <a:t> (v</a:t>
            </a:r>
            <a:r>
              <a:rPr lang="en-US" altLang="x-none" dirty="0"/>
              <a:t>1</a:t>
            </a:r>
            <a:r>
              <a:rPr lang="en-US" altLang="x-none" baseline="0" dirty="0"/>
              <a:t>)</a:t>
            </a:r>
            <a:endParaRPr lang="en-US" altLang="x-none" dirty="0"/>
          </a:p>
        </p:txBody>
      </p:sp>
      <p:sp>
        <p:nvSpPr>
          <p:cNvPr id="28680" name="TextBox 15"/>
          <p:cNvSpPr txBox="1">
            <a:spLocks noChangeArrowheads="1"/>
          </p:cNvSpPr>
          <p:nvPr/>
        </p:nvSpPr>
        <p:spPr bwMode="auto">
          <a:xfrm>
            <a:off x="7391400" y="1447800"/>
            <a:ext cx="1079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P</a:t>
            </a:r>
            <a:r>
              <a:rPr lang="en-US" altLang="x-none"/>
              <a:t>2</a:t>
            </a:r>
            <a:r>
              <a:rPr lang="en-US" altLang="x-none" baseline="0"/>
              <a:t> (v</a:t>
            </a:r>
            <a:r>
              <a:rPr lang="en-US" altLang="x-none"/>
              <a:t>2</a:t>
            </a:r>
            <a:r>
              <a:rPr lang="en-US" altLang="x-none" baseline="0"/>
              <a:t>)</a:t>
            </a:r>
            <a:endParaRPr lang="en-US" altLang="x-none"/>
          </a:p>
        </p:txBody>
      </p:sp>
      <p:sp>
        <p:nvSpPr>
          <p:cNvPr id="28681" name="TextBox 16"/>
          <p:cNvSpPr txBox="1">
            <a:spLocks noChangeArrowheads="1"/>
          </p:cNvSpPr>
          <p:nvPr/>
        </p:nvSpPr>
        <p:spPr bwMode="auto">
          <a:xfrm>
            <a:off x="3200400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1</a:t>
            </a:r>
          </a:p>
        </p:txBody>
      </p:sp>
      <p:sp>
        <p:nvSpPr>
          <p:cNvPr id="28682" name="TextBox 17"/>
          <p:cNvSpPr txBox="1">
            <a:spLocks noChangeArrowheads="1"/>
          </p:cNvSpPr>
          <p:nvPr/>
        </p:nvSpPr>
        <p:spPr bwMode="auto">
          <a:xfrm>
            <a:off x="3978275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2</a:t>
            </a:r>
          </a:p>
        </p:txBody>
      </p:sp>
      <p:sp>
        <p:nvSpPr>
          <p:cNvPr id="28683" name="TextBox 18"/>
          <p:cNvSpPr txBox="1">
            <a:spLocks noChangeArrowheads="1"/>
          </p:cNvSpPr>
          <p:nvPr/>
        </p:nvSpPr>
        <p:spPr bwMode="auto">
          <a:xfrm>
            <a:off x="4724400" y="1524000"/>
            <a:ext cx="51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A</a:t>
            </a:r>
            <a:r>
              <a:rPr lang="en-US" altLang="x-none"/>
              <a:t>3</a:t>
            </a:r>
          </a:p>
        </p:txBody>
      </p: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>
            <a:off x="914400" y="2133600"/>
            <a:ext cx="3276600" cy="228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>
            <a:off x="914400" y="2209800"/>
            <a:ext cx="25146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flipH="1">
            <a:off x="914400" y="2667000"/>
            <a:ext cx="3276600" cy="457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" name="Straight Arrow Connector 29"/>
          <p:cNvCxnSpPr>
            <a:cxnSpLocks noChangeShapeType="1"/>
          </p:cNvCxnSpPr>
          <p:nvPr/>
        </p:nvCxnSpPr>
        <p:spPr bwMode="auto">
          <a:xfrm flipH="1">
            <a:off x="914400" y="2667000"/>
            <a:ext cx="2514600" cy="2286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flipH="1">
            <a:off x="4191000" y="3505200"/>
            <a:ext cx="3733800" cy="609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flipH="1">
            <a:off x="4953000" y="3429000"/>
            <a:ext cx="29718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4" name="Straight Arrow Connector 43"/>
          <p:cNvCxnSpPr>
            <a:cxnSpLocks noChangeShapeType="1"/>
          </p:cNvCxnSpPr>
          <p:nvPr/>
        </p:nvCxnSpPr>
        <p:spPr bwMode="auto">
          <a:xfrm>
            <a:off x="4953000" y="3810000"/>
            <a:ext cx="2971800" cy="3048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" name="Straight Arrow Connector 46"/>
          <p:cNvCxnSpPr>
            <a:cxnSpLocks noChangeShapeType="1"/>
          </p:cNvCxnSpPr>
          <p:nvPr/>
        </p:nvCxnSpPr>
        <p:spPr bwMode="auto">
          <a:xfrm>
            <a:off x="4191000" y="4267200"/>
            <a:ext cx="3759200" cy="76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" name="Straight Arrow Connector 40"/>
          <p:cNvCxnSpPr>
            <a:cxnSpLocks noChangeShapeType="1"/>
          </p:cNvCxnSpPr>
          <p:nvPr/>
        </p:nvCxnSpPr>
        <p:spPr bwMode="auto">
          <a:xfrm>
            <a:off x="914400" y="3352800"/>
            <a:ext cx="3276600" cy="152400"/>
          </a:xfrm>
          <a:prstGeom prst="straightConnector1">
            <a:avLst/>
          </a:prstGeom>
          <a:noFill/>
          <a:ln w="317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</p:cNvCxnSpPr>
          <p:nvPr/>
        </p:nvCxnSpPr>
        <p:spPr bwMode="auto">
          <a:xfrm flipH="1">
            <a:off x="914400" y="3886200"/>
            <a:ext cx="3276600" cy="3048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flipH="1">
            <a:off x="4191000" y="4724400"/>
            <a:ext cx="3733800" cy="6096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6" name="Straight Arrow Connector 45"/>
          <p:cNvCxnSpPr>
            <a:cxnSpLocks noChangeShapeType="1"/>
          </p:cNvCxnSpPr>
          <p:nvPr/>
        </p:nvCxnSpPr>
        <p:spPr bwMode="auto">
          <a:xfrm flipH="1">
            <a:off x="4953000" y="4648200"/>
            <a:ext cx="2971800" cy="304800"/>
          </a:xfrm>
          <a:prstGeom prst="straightConnector1">
            <a:avLst/>
          </a:prstGeom>
          <a:noFill/>
          <a:ln w="31750">
            <a:solidFill>
              <a:srgbClr val="0000F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</p:cNvCxnSpPr>
          <p:nvPr/>
        </p:nvCxnSpPr>
        <p:spPr bwMode="auto">
          <a:xfrm>
            <a:off x="4953000" y="5029200"/>
            <a:ext cx="2971800" cy="3048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9" name="Straight Arrow Connector 48"/>
          <p:cNvCxnSpPr>
            <a:cxnSpLocks noChangeShapeType="1"/>
          </p:cNvCxnSpPr>
          <p:nvPr/>
        </p:nvCxnSpPr>
        <p:spPr bwMode="auto">
          <a:xfrm>
            <a:off x="4191000" y="5486400"/>
            <a:ext cx="3759200" cy="76200"/>
          </a:xfrm>
          <a:prstGeom prst="straightConnector1">
            <a:avLst/>
          </a:prstGeom>
          <a:noFill/>
          <a:ln w="31750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56" name="Group 55"/>
          <p:cNvGrpSpPr/>
          <p:nvPr/>
        </p:nvGrpSpPr>
        <p:grpSpPr>
          <a:xfrm>
            <a:off x="3276860" y="2879620"/>
            <a:ext cx="284882" cy="412960"/>
            <a:chOff x="1828800" y="2586981"/>
            <a:chExt cx="457200" cy="581459"/>
          </a:xfrm>
        </p:grpSpPr>
        <p:cxnSp>
          <p:nvCxnSpPr>
            <p:cNvPr id="57" name="Straight Connector 56"/>
            <p:cNvCxnSpPr/>
            <p:nvPr/>
          </p:nvCxnSpPr>
          <p:spPr bwMode="auto">
            <a:xfrm>
              <a:off x="1828800" y="2586981"/>
              <a:ext cx="457200" cy="58145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1828800" y="2586981"/>
              <a:ext cx="457200" cy="58145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</p:cxnSp>
      </p:grp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8600" y="1976438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/>
              <a:t>n=1</a:t>
            </a:r>
            <a:endParaRPr lang="en-US" altLang="x-none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52400" y="2967335"/>
            <a:ext cx="8210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n=1</a:t>
            </a:r>
          </a:p>
          <a:p>
            <a:r>
              <a:rPr lang="en-US" altLang="x-none" baseline="0" dirty="0"/>
              <a:t>v=v</a:t>
            </a:r>
            <a:r>
              <a:rPr lang="en-US" altLang="x-none" dirty="0"/>
              <a:t>1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924800" y="3200400"/>
            <a:ext cx="723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n=2</a:t>
            </a:r>
            <a:endParaRPr lang="en-US" altLang="x-none" dirty="0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912787" y="4267200"/>
            <a:ext cx="82105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-25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altLang="x-none" baseline="0" dirty="0"/>
              <a:t>n=2</a:t>
            </a:r>
          </a:p>
          <a:p>
            <a:r>
              <a:rPr lang="en-US" altLang="x-none" baseline="0" dirty="0"/>
              <a:t>v=v</a:t>
            </a:r>
            <a:r>
              <a:rPr lang="en-US" altLang="x-none" dirty="0"/>
              <a:t>1</a:t>
            </a:r>
          </a:p>
        </p:txBody>
      </p: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>
            <a:off x="908394" y="3597380"/>
            <a:ext cx="2177707" cy="142675"/>
          </a:xfrm>
          <a:prstGeom prst="straightConnector1">
            <a:avLst/>
          </a:prstGeom>
          <a:noFill/>
          <a:ln w="31750">
            <a:solidFill>
              <a:srgbClr val="0000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9773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of P/B-based RSM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196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When is RSM unavailable to serve requests?</a:t>
            </a:r>
          </a:p>
          <a:p>
            <a:endParaRPr lang="en-US" dirty="0"/>
          </a:p>
          <a:p>
            <a:r>
              <a:rPr lang="en-US" dirty="0"/>
              <a:t>Replica is down but </a:t>
            </a:r>
            <a:r>
              <a:rPr lang="en-US" dirty="0" err="1"/>
              <a:t>viewservice</a:t>
            </a:r>
            <a:r>
              <a:rPr lang="en-US" dirty="0"/>
              <a:t> yet to detect</a:t>
            </a:r>
          </a:p>
          <a:p>
            <a:endParaRPr lang="en-US" dirty="0"/>
          </a:p>
          <a:p>
            <a:r>
              <a:rPr lang="en-US" dirty="0"/>
              <a:t>How to …</a:t>
            </a:r>
          </a:p>
          <a:p>
            <a:pPr lvl="1"/>
            <a:r>
              <a:rPr lang="en-US" dirty="0"/>
              <a:t>… make RSM tolerant to network partitions?</a:t>
            </a:r>
          </a:p>
          <a:p>
            <a:pPr lvl="1"/>
            <a:r>
              <a:rPr lang="en-US" dirty="0"/>
              <a:t>… ensure that operations don’t block even if some machines are unavailable?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2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Sample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</a:t>
            </a:r>
            <a:r>
              <a:rPr lang="en-US" dirty="0"/>
              <a:t>    </a:t>
            </a:r>
            <a:r>
              <a:rPr lang="en-US" dirty="0">
                <a:solidFill>
                  <a:srgbClr val="00B050"/>
                </a:solidFill>
              </a:rPr>
              <a:t>P2</a:t>
            </a: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    P2    P3</a:t>
            </a:r>
          </a:p>
          <a:p>
            <a:endParaRPr lang="en-US" dirty="0"/>
          </a:p>
          <a:p>
            <a:r>
              <a:rPr lang="en-US" dirty="0"/>
              <a:t>Acceptor3:   </a:t>
            </a:r>
            <a:r>
              <a:rPr lang="en-US" dirty="0">
                <a:solidFill>
                  <a:srgbClr val="00B050"/>
                </a:solidFill>
              </a:rPr>
              <a:t>P1   A1-X             P3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26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Sample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       </a:t>
            </a:r>
            <a:r>
              <a:rPr lang="en-US" dirty="0">
                <a:solidFill>
                  <a:srgbClr val="00B050"/>
                </a:solidFill>
              </a:rPr>
              <a:t>A1-X</a:t>
            </a:r>
            <a:r>
              <a:rPr lang="en-US" dirty="0"/>
              <a:t>    </a:t>
            </a:r>
            <a:r>
              <a:rPr lang="en-US" dirty="0">
                <a:solidFill>
                  <a:srgbClr val="00B050"/>
                </a:solidFill>
              </a:rPr>
              <a:t>P3</a:t>
            </a:r>
            <a:r>
              <a:rPr lang="en-US" dirty="0"/>
              <a:t>             </a:t>
            </a:r>
            <a:r>
              <a:rPr lang="en-US" dirty="0">
                <a:solidFill>
                  <a:srgbClr val="00B050"/>
                </a:solidFill>
              </a:rPr>
              <a:t>A3-X</a:t>
            </a: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P2</a:t>
            </a:r>
            <a:r>
              <a:rPr lang="en-US" dirty="0"/>
              <a:t>   </a:t>
            </a:r>
            <a:r>
              <a:rPr lang="en-US" dirty="0">
                <a:solidFill>
                  <a:srgbClr val="FF0000"/>
                </a:solidFill>
              </a:rPr>
              <a:t>A1-X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P3   </a:t>
            </a:r>
            <a:r>
              <a:rPr lang="en-US" dirty="0">
                <a:solidFill>
                  <a:srgbClr val="FF0000"/>
                </a:solidFill>
              </a:rPr>
              <a:t>A2-Y</a:t>
            </a:r>
            <a:r>
              <a:rPr lang="en-US" dirty="0">
                <a:solidFill>
                  <a:srgbClr val="00B050"/>
                </a:solidFill>
              </a:rPr>
              <a:t>   A3-X</a:t>
            </a:r>
          </a:p>
          <a:p>
            <a:endParaRPr lang="en-US" dirty="0"/>
          </a:p>
          <a:p>
            <a:r>
              <a:rPr lang="en-US" dirty="0"/>
              <a:t>Acceptor3:          </a:t>
            </a:r>
            <a:r>
              <a:rPr lang="en-US" dirty="0">
                <a:solidFill>
                  <a:srgbClr val="00B050"/>
                </a:solidFill>
              </a:rPr>
              <a:t>P2                      A2-Y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6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Sample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</a:t>
            </a:r>
            <a:r>
              <a:rPr lang="en-US" dirty="0"/>
              <a:t>  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    P2  </a:t>
            </a:r>
          </a:p>
          <a:p>
            <a:endParaRPr lang="en-US" dirty="0"/>
          </a:p>
          <a:p>
            <a:r>
              <a:rPr lang="en-US" dirty="0"/>
              <a:t>Acceptor3:   </a:t>
            </a:r>
            <a:r>
              <a:rPr lang="en-US" dirty="0">
                <a:solidFill>
                  <a:srgbClr val="00B050"/>
                </a:solidFill>
              </a:rPr>
              <a:t>                   P2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93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Sample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</a:t>
            </a:r>
            <a:r>
              <a:rPr lang="en-US" dirty="0"/>
              <a:t>  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    P2    A2-X</a:t>
            </a:r>
          </a:p>
          <a:p>
            <a:endParaRPr lang="en-US" dirty="0"/>
          </a:p>
          <a:p>
            <a:r>
              <a:rPr lang="en-US" dirty="0"/>
              <a:t>Acceptor3:   </a:t>
            </a:r>
            <a:r>
              <a:rPr lang="en-US" dirty="0">
                <a:solidFill>
                  <a:srgbClr val="00B050"/>
                </a:solidFill>
              </a:rPr>
              <a:t>                   P2     A2-X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6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Sample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    P2  </a:t>
            </a:r>
          </a:p>
          <a:p>
            <a:endParaRPr lang="en-US" dirty="0"/>
          </a:p>
          <a:p>
            <a:r>
              <a:rPr lang="en-US" dirty="0"/>
              <a:t>Acceptor3:   </a:t>
            </a:r>
            <a:r>
              <a:rPr lang="en-US" dirty="0">
                <a:solidFill>
                  <a:srgbClr val="00B050"/>
                </a:solidFill>
              </a:rPr>
              <a:t>                   P2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5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Sample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    P2    A2-X</a:t>
            </a:r>
          </a:p>
          <a:p>
            <a:endParaRPr lang="en-US" dirty="0"/>
          </a:p>
          <a:p>
            <a:r>
              <a:rPr lang="en-US" dirty="0"/>
              <a:t>Acceptor3:   </a:t>
            </a:r>
            <a:r>
              <a:rPr lang="en-US" dirty="0">
                <a:solidFill>
                  <a:srgbClr val="00B050"/>
                </a:solidFill>
              </a:rPr>
              <a:t>                   P2     A2-X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527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Sample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</a:t>
            </a:r>
            <a:r>
              <a:rPr lang="en-US" dirty="0"/>
              <a:t>  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           P2  </a:t>
            </a:r>
          </a:p>
          <a:p>
            <a:endParaRPr lang="en-US" dirty="0"/>
          </a:p>
          <a:p>
            <a:r>
              <a:rPr lang="en-US" dirty="0"/>
              <a:t>Acceptor3:   </a:t>
            </a:r>
            <a:r>
              <a:rPr lang="en-US" dirty="0">
                <a:solidFill>
                  <a:srgbClr val="00B050"/>
                </a:solidFill>
              </a:rPr>
              <a:t>                   P2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90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Sample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</a:t>
            </a:r>
            <a:r>
              <a:rPr lang="en-US" dirty="0"/>
              <a:t>  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           P2    A2-Y</a:t>
            </a:r>
          </a:p>
          <a:p>
            <a:endParaRPr lang="en-US" dirty="0"/>
          </a:p>
          <a:p>
            <a:r>
              <a:rPr lang="en-US" dirty="0"/>
              <a:t>Acceptor3:   </a:t>
            </a:r>
            <a:r>
              <a:rPr lang="en-US" dirty="0">
                <a:solidFill>
                  <a:srgbClr val="00B050"/>
                </a:solidFill>
              </a:rPr>
              <a:t>                   P2    A2-Y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173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Intuition: Once proposal with value v accepted, then every higher-numbered proposal issued by any proposer has value 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is safe</a:t>
            </a: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818788" y="3495622"/>
            <a:ext cx="3814010" cy="256242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329810" y="3926904"/>
            <a:ext cx="259080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Majority of acceptors accept </a:t>
            </a:r>
            <a:r>
              <a:rPr lang="en-US" altLang="en-US" sz="2600" b="0" i="1" dirty="0">
                <a:latin typeface="Arial" charset="0"/>
                <a:ea typeface="Arial" charset="0"/>
                <a:cs typeface="Arial" charset="0"/>
              </a:rPr>
              <a:t>(n, v):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600" b="0" i="1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 is decided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3974431" y="3533572"/>
            <a:ext cx="4279232" cy="228615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531894" y="4306496"/>
            <a:ext cx="35052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600" b="0" dirty="0">
                <a:latin typeface="Arial" charset="0"/>
                <a:ea typeface="Arial" charset="0"/>
                <a:cs typeface="Arial" charset="0"/>
              </a:rPr>
              <a:t>Next prepare request with proposal n+1</a:t>
            </a:r>
            <a:endParaRPr lang="en-US" altLang="en-US" sz="2600" b="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178968" y="457229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0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Desired Properties of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Safety:</a:t>
            </a:r>
          </a:p>
          <a:p>
            <a:pPr lvl="1"/>
            <a:r>
              <a:rPr lang="en-US" dirty="0"/>
              <a:t>Accept a value only if accepted by a majority</a:t>
            </a:r>
          </a:p>
          <a:p>
            <a:pPr lvl="1"/>
            <a:r>
              <a:rPr lang="en-US" dirty="0"/>
              <a:t>Accept a value only if proposed by some client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Liveness:</a:t>
            </a:r>
          </a:p>
          <a:p>
            <a:pPr lvl="1"/>
            <a:r>
              <a:rPr lang="en-US" dirty="0"/>
              <a:t>If any values are proposed, one of them will eventually be accepted</a:t>
            </a:r>
          </a:p>
          <a:p>
            <a:pPr lvl="1"/>
            <a:r>
              <a:rPr lang="en-US" dirty="0"/>
              <a:t>If a value is accepted, all replicas will eventually discover that it was chosen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US Senate needs to pass laws</a:t>
            </a:r>
          </a:p>
          <a:p>
            <a:endParaRPr lang="en-US" dirty="0"/>
          </a:p>
          <a:p>
            <a:r>
              <a:rPr lang="en-US" dirty="0"/>
              <a:t>Senators are often on travel</a:t>
            </a:r>
          </a:p>
          <a:p>
            <a:pPr lvl="1"/>
            <a:r>
              <a:rPr lang="en-US" dirty="0"/>
              <a:t>Common case: Not all senators present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How to pass laws successfully?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504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600" dirty="0"/>
              <a:t>Race condition leads to liveness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335" y="2131209"/>
            <a:ext cx="2593912" cy="120712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200" dirty="0"/>
              <a:t>Completes phase 1 with proposal n0</a:t>
            </a:r>
            <a:endParaRPr lang="en-US" sz="2200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8C89C21-81C6-1849-AF7F-456E69B3BB35}" type="slidenum">
              <a:rPr lang="en-US" smtClean="0"/>
              <a:pPr>
                <a:defRPr/>
              </a:pPr>
              <a:t>30</a:t>
            </a:fld>
            <a:endParaRPr lang="en-US" b="0">
              <a:solidFill>
                <a:srgbClr val="FBBA03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33678" y="2031624"/>
            <a:ext cx="44245" cy="4218039"/>
          </a:xfrm>
          <a:prstGeom prst="straightConnector1">
            <a:avLst/>
          </a:prstGeom>
          <a:ln w="50800">
            <a:prstDash val="solid"/>
            <a:headEnd type="none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890266" y="2031624"/>
            <a:ext cx="44245" cy="4218039"/>
          </a:xfrm>
          <a:prstGeom prst="straightConnector1">
            <a:avLst/>
          </a:prstGeom>
          <a:ln w="50800">
            <a:prstDash val="solid"/>
            <a:headEnd type="none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137808" y="2660204"/>
            <a:ext cx="3622815" cy="11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0" dirty="0">
                <a:solidFill>
                  <a:schemeClr val="accent6"/>
                </a:solidFill>
              </a:rPr>
              <a:t>Starts and completes phase 1 with proposal n1 &gt; n0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406157" y="3469343"/>
            <a:ext cx="2718090" cy="85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0" dirty="0">
                <a:solidFill>
                  <a:schemeClr val="accent6"/>
                </a:solidFill>
              </a:rPr>
              <a:t>Performs phase 2, acceptors reject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15661" y="4413237"/>
            <a:ext cx="3908586" cy="93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b="0" dirty="0">
                <a:solidFill>
                  <a:schemeClr val="accent6"/>
                </a:solidFill>
              </a:rPr>
              <a:t>Retries and completes phase 1 with proposal n2 &gt; n1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325850" y="1428728"/>
            <a:ext cx="2593912" cy="58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-1" charset="0"/>
              <a:buNone/>
            </a:pPr>
            <a:r>
              <a:rPr lang="en-US" b="0" dirty="0">
                <a:solidFill>
                  <a:srgbClr val="0000FF"/>
                </a:solidFill>
              </a:rPr>
              <a:t>Process 0</a:t>
            </a:r>
            <a:endParaRPr lang="en-US" b="0" baseline="-25000" dirty="0">
              <a:solidFill>
                <a:srgbClr val="0000FF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375106" y="1428728"/>
            <a:ext cx="2593912" cy="58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-1" charset="0"/>
              <a:buNone/>
            </a:pPr>
            <a:r>
              <a:rPr lang="en-US" b="0" dirty="0">
                <a:solidFill>
                  <a:srgbClr val="0000FF"/>
                </a:solidFill>
              </a:rPr>
              <a:t>Process 1</a:t>
            </a:r>
            <a:endParaRPr lang="en-US" b="0" baseline="-25000" dirty="0">
              <a:solidFill>
                <a:srgbClr val="0000FF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147392" y="5164333"/>
            <a:ext cx="3092245" cy="86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0" dirty="0">
                <a:solidFill>
                  <a:schemeClr val="accent6"/>
                </a:solidFill>
              </a:rPr>
              <a:t>Performs phase 2, acceptors reject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2610350" y="6292948"/>
            <a:ext cx="3923301" cy="40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b="0" dirty="0"/>
              <a:t>… can go on indefinitely …</a:t>
            </a:r>
          </a:p>
        </p:txBody>
      </p:sp>
    </p:spTree>
    <p:extLst>
      <p:ext uri="{BB962C8B-B14F-4D97-AF65-F5344CB8AC3E}">
        <p14:creationId xmlns:p14="http://schemas.microsoft.com/office/powerpoint/2010/main" val="79196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/>
      <p:bldP spid="14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Race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       </a:t>
            </a:r>
            <a:r>
              <a:rPr lang="en-US" dirty="0">
                <a:solidFill>
                  <a:srgbClr val="00B050"/>
                </a:solidFill>
              </a:rPr>
              <a:t>A1-X</a:t>
            </a:r>
            <a:r>
              <a:rPr lang="en-US" dirty="0"/>
              <a:t>    </a:t>
            </a:r>
            <a:r>
              <a:rPr lang="en-US" dirty="0">
                <a:solidFill>
                  <a:srgbClr val="00B050"/>
                </a:solidFill>
              </a:rPr>
              <a:t>P3</a:t>
            </a: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P2</a:t>
            </a:r>
            <a:r>
              <a:rPr lang="en-US" dirty="0"/>
              <a:t>   </a:t>
            </a:r>
            <a:r>
              <a:rPr lang="en-US" dirty="0">
                <a:solidFill>
                  <a:srgbClr val="FF0000"/>
                </a:solidFill>
              </a:rPr>
              <a:t>A1-X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P3   </a:t>
            </a:r>
            <a:r>
              <a:rPr lang="en-US" dirty="0">
                <a:solidFill>
                  <a:srgbClr val="FF0000"/>
                </a:solidFill>
              </a:rPr>
              <a:t>A2-Y    </a:t>
            </a:r>
            <a:r>
              <a:rPr lang="en-US" dirty="0">
                <a:solidFill>
                  <a:srgbClr val="00B050"/>
                </a:solidFill>
              </a:rPr>
              <a:t>P4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Acceptor3:          </a:t>
            </a:r>
            <a:r>
              <a:rPr lang="en-US" dirty="0">
                <a:solidFill>
                  <a:srgbClr val="00B050"/>
                </a:solidFill>
              </a:rPr>
              <a:t>P2                      A2-Y    P4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50476" y="5029200"/>
            <a:ext cx="2621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0" dirty="0">
                <a:solidFill>
                  <a:srgbClr val="FF0000"/>
                </a:solidFill>
              </a:rPr>
              <a:t>How to fix </a:t>
            </a:r>
            <a:r>
              <a:rPr lang="en-US" sz="2800" b="0">
                <a:solidFill>
                  <a:srgbClr val="FF0000"/>
                </a:solidFill>
              </a:rPr>
              <a:t>this?</a:t>
            </a:r>
            <a:endParaRPr lang="en-US" sz="2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6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Fixes to liveness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endParaRPr lang="en-US" dirty="0"/>
          </a:p>
          <a:p>
            <a:r>
              <a:rPr lang="en-US" dirty="0"/>
              <a:t>When proposal fails, </a:t>
            </a:r>
            <a:r>
              <a:rPr lang="en-US" dirty="0">
                <a:solidFill>
                  <a:srgbClr val="0000FF"/>
                </a:solidFill>
              </a:rPr>
              <a:t>back off for a random period of time</a:t>
            </a:r>
            <a:r>
              <a:rPr lang="en-US" dirty="0"/>
              <a:t> before retrying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Pre-determined ordering of proposers</a:t>
            </a:r>
          </a:p>
          <a:p>
            <a:pPr lvl="1"/>
            <a:r>
              <a:rPr lang="en-US" dirty="0"/>
              <a:t>Negative response from acceptor includes ID of proposer to whom the acceptor has committed</a:t>
            </a:r>
          </a:p>
          <a:p>
            <a:pPr lvl="1"/>
            <a:r>
              <a:rPr lang="en-US" dirty="0"/>
              <a:t>Back off period chosen based on ordering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Note co-operative nature of protocol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two phases?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3300"/>
                </a:solidFill>
              </a:rPr>
              <a:t>Liveness problem is partly due to two phases</a:t>
            </a:r>
          </a:p>
          <a:p>
            <a:pPr lvl="1"/>
            <a:r>
              <a:rPr lang="en-US" dirty="0"/>
              <a:t>Between one proposer’s Prepare and Accept phases, </a:t>
            </a:r>
            <a:r>
              <a:rPr lang="en-US" dirty="0" err="1"/>
              <a:t>n_p</a:t>
            </a:r>
            <a:r>
              <a:rPr lang="en-US" dirty="0"/>
              <a:t> updated by another proposer</a:t>
            </a:r>
          </a:p>
          <a:p>
            <a:pPr lvl="3"/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Alternate design:</a:t>
            </a:r>
          </a:p>
          <a:p>
            <a:pPr lvl="1"/>
            <a:r>
              <a:rPr lang="en-US" dirty="0"/>
              <a:t>Proposer sends propose messages to all acceptors</a:t>
            </a:r>
          </a:p>
          <a:p>
            <a:pPr lvl="1"/>
            <a:r>
              <a:rPr lang="en-US" dirty="0"/>
              <a:t>Retry with higher proposal no. if majority don’t accept</a:t>
            </a:r>
          </a:p>
          <a:p>
            <a:pPr lvl="3"/>
            <a:endParaRPr lang="en-US" dirty="0"/>
          </a:p>
          <a:p>
            <a:r>
              <a:rPr lang="en-US" dirty="0">
                <a:solidFill>
                  <a:srgbClr val="FF3300"/>
                </a:solidFill>
              </a:rPr>
              <a:t>Problem?</a:t>
            </a:r>
          </a:p>
          <a:p>
            <a:pPr lvl="1"/>
            <a:r>
              <a:rPr lang="en-US" dirty="0"/>
              <a:t>Once a value is accepted by majority, we don’t want another value accepted by a majority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5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Three 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Prepare Phase:</a:t>
            </a:r>
          </a:p>
          <a:p>
            <a:pPr lvl="1"/>
            <a:r>
              <a:rPr lang="en-US" dirty="0"/>
              <a:t>Proposer gets commitment from majority of acceptors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Accept Phase:</a:t>
            </a:r>
          </a:p>
          <a:p>
            <a:pPr lvl="1"/>
            <a:r>
              <a:rPr lang="en-US" dirty="0"/>
              <a:t>Proposer sends proposed value to all acceptors</a:t>
            </a:r>
          </a:p>
          <a:p>
            <a:pPr lvl="1"/>
            <a:r>
              <a:rPr lang="en-US" dirty="0"/>
              <a:t>Waits to get proposal accepted by majority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Learn Phase:</a:t>
            </a:r>
          </a:p>
          <a:p>
            <a:pPr lvl="1"/>
            <a:r>
              <a:rPr lang="en-US" dirty="0"/>
              <a:t>Learners discover value accepted by majority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029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in 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>
            <a:normAutofit fontScale="85000" lnSpcReduction="20000"/>
          </a:bodyPr>
          <a:lstStyle/>
          <a:p>
            <a:fld id="{86CB4B4D-7CA3-9044-876B-883B54F8677D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11" descr="serv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38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7696200" y="432435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257800" y="371475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6400800" y="2554014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400800" y="4816366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696200" y="316230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438400" y="2776209"/>
            <a:ext cx="3962400" cy="152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2362200" y="2971800"/>
            <a:ext cx="405167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611635" y="1905000"/>
            <a:ext cx="826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   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24600" y="2052935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03071" y="2686774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94324" y="4927379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24599" y="5425966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43300" y="3781558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cxnSp>
        <p:nvCxnSpPr>
          <p:cNvPr id="28" name="Straight Arrow Connector 27"/>
          <p:cNvCxnSpPr>
            <a:endCxn id="7" idx="1"/>
          </p:cNvCxnSpPr>
          <p:nvPr/>
        </p:nvCxnSpPr>
        <p:spPr bwMode="auto">
          <a:xfrm>
            <a:off x="2362200" y="3162300"/>
            <a:ext cx="2984874" cy="64172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9" name="Straight Arrow Connector 28"/>
          <p:cNvCxnSpPr>
            <a:stCxn id="7" idx="2"/>
          </p:cNvCxnSpPr>
          <p:nvPr/>
        </p:nvCxnSpPr>
        <p:spPr bwMode="auto">
          <a:xfrm flipH="1" flipV="1">
            <a:off x="2209800" y="3352800"/>
            <a:ext cx="3048000" cy="66675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7" name="Straight Arrow Connector 36"/>
          <p:cNvCxnSpPr>
            <a:stCxn id="5" idx="2"/>
          </p:cNvCxnSpPr>
          <p:nvPr/>
        </p:nvCxnSpPr>
        <p:spPr bwMode="auto">
          <a:xfrm>
            <a:off x="1981200" y="3352800"/>
            <a:ext cx="4343399" cy="177165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 flipV="1">
            <a:off x="1828502" y="3483162"/>
            <a:ext cx="4496098" cy="18317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018465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2" grpId="0"/>
      <p:bldP spid="23" grpId="0"/>
      <p:bldP spid="25" grpId="0"/>
      <p:bldP spid="2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Phase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Goal:</a:t>
            </a:r>
            <a:r>
              <a:rPr lang="en-US" dirty="0"/>
              <a:t> For all learners to discover if any value was accepted by majority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Potential approaches:</a:t>
            </a:r>
          </a:p>
          <a:p>
            <a:pPr lvl="1"/>
            <a:r>
              <a:rPr lang="en-US" dirty="0"/>
              <a:t>Proposer who has proposal accepted by majority of acceptors informs all learners</a:t>
            </a:r>
          </a:p>
          <a:p>
            <a:pPr lvl="1"/>
            <a:r>
              <a:rPr lang="en-US" dirty="0"/>
              <a:t>Acceptor broadcasts to all learners whenever it accepts any value</a:t>
            </a:r>
          </a:p>
          <a:p>
            <a:pPr lvl="1"/>
            <a:r>
              <a:rPr lang="en-US" dirty="0"/>
              <a:t>Acceptors notify distinguished learner, which informs others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0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 Phase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Learners mimic proposers</a:t>
            </a:r>
          </a:p>
          <a:p>
            <a:endParaRPr lang="en-US" dirty="0"/>
          </a:p>
          <a:p>
            <a:r>
              <a:rPr lang="en-US" dirty="0"/>
              <a:t>Discover value accepted by each acceptor in response to prepare messages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2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r>
              <a:rPr lang="en-US" dirty="0"/>
              <a:t>: Sample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Acceptor1: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</a:t>
            </a:r>
            <a:r>
              <a:rPr lang="en-US" dirty="0"/>
              <a:t>    </a:t>
            </a:r>
            <a:r>
              <a:rPr lang="en-US" dirty="0">
                <a:solidFill>
                  <a:srgbClr val="00B050"/>
                </a:solidFill>
              </a:rPr>
              <a:t>P2</a:t>
            </a:r>
          </a:p>
          <a:p>
            <a:endParaRPr lang="en-US" dirty="0"/>
          </a:p>
          <a:p>
            <a:r>
              <a:rPr lang="en-US" dirty="0"/>
              <a:t>Acceptor2:   </a:t>
            </a:r>
            <a:r>
              <a:rPr lang="en-US" dirty="0">
                <a:solidFill>
                  <a:srgbClr val="00B050"/>
                </a:solidFill>
              </a:rPr>
              <a:t>P1</a:t>
            </a:r>
            <a:r>
              <a:rPr lang="en-US" dirty="0"/>
              <a:t>   </a:t>
            </a:r>
            <a:r>
              <a:rPr lang="en-US" dirty="0">
                <a:solidFill>
                  <a:srgbClr val="00B050"/>
                </a:solidFill>
              </a:rPr>
              <a:t>A1-X    P2    P3</a:t>
            </a:r>
          </a:p>
          <a:p>
            <a:endParaRPr lang="en-US" dirty="0"/>
          </a:p>
          <a:p>
            <a:r>
              <a:rPr lang="en-US" dirty="0"/>
              <a:t>Acceptor3:   </a:t>
            </a:r>
            <a:r>
              <a:rPr lang="en-US" dirty="0">
                <a:solidFill>
                  <a:srgbClr val="00B050"/>
                </a:solidFill>
              </a:rPr>
              <a:t>P1   A1-X             P3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757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RSM with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Log of updates at every replica</a:t>
            </a:r>
          </a:p>
          <a:p>
            <a:pPr lvl="1"/>
            <a:r>
              <a:rPr lang="en-US" dirty="0"/>
              <a:t>Replicas execute updates in order in log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Paxos</a:t>
            </a:r>
            <a:r>
              <a:rPr lang="en-US" dirty="0"/>
              <a:t> to come to </a:t>
            </a:r>
            <a:r>
              <a:rPr lang="en-US" dirty="0">
                <a:solidFill>
                  <a:srgbClr val="0000FF"/>
                </a:solidFill>
              </a:rPr>
              <a:t>consensus about each slot of the log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RSM via Consensus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Key idea:</a:t>
            </a:r>
            <a:r>
              <a:rPr lang="en-US" dirty="0"/>
              <a:t> Apply an update if </a:t>
            </a:r>
            <a:r>
              <a:rPr lang="en-US" dirty="0">
                <a:solidFill>
                  <a:srgbClr val="FF0000"/>
                </a:solidFill>
              </a:rPr>
              <a:t>majority of replicas</a:t>
            </a:r>
            <a:r>
              <a:rPr lang="en-US" dirty="0"/>
              <a:t> commit to it</a:t>
            </a:r>
          </a:p>
          <a:p>
            <a:r>
              <a:rPr lang="en-US" dirty="0"/>
              <a:t>If 2f+1 replicas, need f+1 to commit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Why majority? Why not fewer or more?</a:t>
            </a:r>
          </a:p>
          <a:p>
            <a:r>
              <a:rPr lang="en-US" dirty="0"/>
              <a:t>Remaining replicas cannot accept some other update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8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RSM with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219200" y="2209800"/>
            <a:ext cx="762000" cy="5334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86000" y="2209800"/>
            <a:ext cx="762000" cy="5334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352800" y="2209800"/>
            <a:ext cx="762000" cy="533400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2209800"/>
            <a:ext cx="762000" cy="5334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86400" y="2209800"/>
            <a:ext cx="762000" cy="533400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53200" y="2209800"/>
            <a:ext cx="762000" cy="533400"/>
          </a:xfrm>
          <a:prstGeom prst="rect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20000" y="2209800"/>
            <a:ext cx="762000" cy="5334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19200" y="2971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219200" y="3733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1981200" y="1981200"/>
            <a:ext cx="57912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962400" y="1447800"/>
            <a:ext cx="1838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Slots in log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914400" y="2971800"/>
            <a:ext cx="0" cy="2590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-860386" y="3957935"/>
            <a:ext cx="2917786" cy="461665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2400"/>
              <a:t>Proposals / ballots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286000" y="2971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286000" y="3733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286000" y="4495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286000" y="5257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971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620000" y="2971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620000" y="3733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620000" y="4495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486400" y="2971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486400" y="3733800"/>
            <a:ext cx="762000" cy="533400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731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RSM with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Example:</a:t>
            </a:r>
            <a:r>
              <a:rPr lang="en-US" dirty="0"/>
              <a:t> updates from MapReduce workers submitted to replicated Master</a:t>
            </a:r>
          </a:p>
          <a:p>
            <a:pPr lvl="1"/>
            <a:endParaRPr lang="en-US" dirty="0"/>
          </a:p>
          <a:p>
            <a:r>
              <a:rPr lang="en-US" dirty="0"/>
              <a:t>Whenever an update is submitted:</a:t>
            </a:r>
          </a:p>
          <a:p>
            <a:pPr lvl="1"/>
            <a:r>
              <a:rPr lang="en-US" dirty="0"/>
              <a:t>Attempt to get update accepted to a particular slot in replicated log</a:t>
            </a:r>
          </a:p>
          <a:p>
            <a:pPr lvl="1"/>
            <a:r>
              <a:rPr lang="en-US" dirty="0"/>
              <a:t>If unsuccessful, retry proposing to higher slot</a:t>
            </a:r>
          </a:p>
          <a:p>
            <a:pPr lvl="1"/>
            <a:endParaRPr lang="en-US" dirty="0"/>
          </a:p>
          <a:p>
            <a:r>
              <a:rPr lang="en-US" dirty="0"/>
              <a:t>Challenge: </a:t>
            </a:r>
            <a:r>
              <a:rPr lang="en-US" dirty="0">
                <a:solidFill>
                  <a:srgbClr val="FF0000"/>
                </a:solidFill>
              </a:rPr>
              <a:t>Must guess slot at end of log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RSM with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4196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e1: an operation is accepted to 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slot in log</a:t>
            </a:r>
          </a:p>
          <a:p>
            <a:r>
              <a:rPr lang="en-US" dirty="0"/>
              <a:t>e2: 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operation is executed at all replicas</a:t>
            </a:r>
          </a:p>
          <a:p>
            <a:endParaRPr lang="en-US" dirty="0"/>
          </a:p>
          <a:p>
            <a:r>
              <a:rPr lang="en-US" dirty="0"/>
              <a:t>Arbitrarily large delay between events e1 and e2</a:t>
            </a:r>
          </a:p>
          <a:p>
            <a:endParaRPr lang="en-US" dirty="0"/>
          </a:p>
          <a:p>
            <a:r>
              <a:rPr lang="en-US" dirty="0"/>
              <a:t>Consequence: </a:t>
            </a:r>
            <a:r>
              <a:rPr lang="en-US" dirty="0">
                <a:solidFill>
                  <a:srgbClr val="FF0000"/>
                </a:solidFill>
              </a:rPr>
              <a:t>Local state at any replica differs from state of replicated log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0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91600" cy="1143000"/>
          </a:xfrm>
        </p:spPr>
        <p:txBody>
          <a:bodyPr/>
          <a:lstStyle/>
          <a:p>
            <a:r>
              <a:rPr lang="en-US" dirty="0"/>
              <a:t>Comparing with P/B Replication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6CB4B4D-7CA3-9044-876B-883B54F8677D}" type="slidenum">
              <a:rPr lang="en-US" smtClean="0"/>
              <a:t>43</a:t>
            </a:fld>
            <a:endParaRPr lang="en-US"/>
          </a:p>
        </p:txBody>
      </p:sp>
      <p:pic>
        <p:nvPicPr>
          <p:cNvPr id="5" name="Picture 11" descr="serv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38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7696200" y="432435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B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257800" y="371475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6400800" y="2554014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P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400800" y="4816366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696200" y="316230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B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438400" y="2776209"/>
            <a:ext cx="3962400" cy="152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>
            <a:stCxn id="8" idx="4"/>
            <a:endCxn id="9" idx="0"/>
          </p:cNvCxnSpPr>
          <p:nvPr/>
        </p:nvCxnSpPr>
        <p:spPr bwMode="auto">
          <a:xfrm>
            <a:off x="6705600" y="3163614"/>
            <a:ext cx="0" cy="1652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9" name="Straight Arrow Connector 18"/>
          <p:cNvCxnSpPr>
            <a:stCxn id="8" idx="6"/>
            <a:endCxn id="10" idx="2"/>
          </p:cNvCxnSpPr>
          <p:nvPr/>
        </p:nvCxnSpPr>
        <p:spPr bwMode="auto">
          <a:xfrm>
            <a:off x="7010400" y="2858814"/>
            <a:ext cx="685800" cy="60828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24" name="Straight Arrow Connector 23"/>
          <p:cNvCxnSpPr>
            <a:stCxn id="8" idx="3"/>
          </p:cNvCxnSpPr>
          <p:nvPr/>
        </p:nvCxnSpPr>
        <p:spPr bwMode="auto">
          <a:xfrm flipH="1">
            <a:off x="2438400" y="3074340"/>
            <a:ext cx="405167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7" name="Straight Arrow Connector 26"/>
          <p:cNvCxnSpPr>
            <a:stCxn id="8" idx="3"/>
            <a:endCxn id="7" idx="7"/>
          </p:cNvCxnSpPr>
          <p:nvPr/>
        </p:nvCxnSpPr>
        <p:spPr bwMode="auto">
          <a:xfrm flipH="1">
            <a:off x="5778126" y="3074340"/>
            <a:ext cx="711948" cy="7296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28" name="Straight Arrow Connector 27"/>
          <p:cNvCxnSpPr>
            <a:stCxn id="8" idx="5"/>
            <a:endCxn id="6" idx="1"/>
          </p:cNvCxnSpPr>
          <p:nvPr/>
        </p:nvCxnSpPr>
        <p:spPr bwMode="auto">
          <a:xfrm>
            <a:off x="6921126" y="3074340"/>
            <a:ext cx="864348" cy="13392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6878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>
            <a:normAutofit fontScale="85000" lnSpcReduction="20000"/>
          </a:bodyPr>
          <a:lstStyle/>
          <a:p>
            <a:fld id="{86CB4B4D-7CA3-9044-876B-883B54F8677D}" type="slidenum">
              <a:rPr lang="en-US" smtClean="0"/>
              <a:t>44</a:t>
            </a:fld>
            <a:endParaRPr lang="en-US"/>
          </a:p>
        </p:txBody>
      </p:sp>
      <p:pic>
        <p:nvPicPr>
          <p:cNvPr id="5" name="Picture 11" descr="serv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57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7696200" y="394335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257800" y="333375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6400800" y="2173014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400800" y="4435366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696200" y="278130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438400" y="2395209"/>
            <a:ext cx="3962400" cy="152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2362200" y="2590800"/>
            <a:ext cx="405167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611635" y="1524000"/>
            <a:ext cx="826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   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24600" y="1671935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03071" y="2305774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94324" y="4546379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24599" y="5044966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943300" y="3400558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cxnSp>
        <p:nvCxnSpPr>
          <p:cNvPr id="28" name="Straight Arrow Connector 27"/>
          <p:cNvCxnSpPr>
            <a:endCxn id="7" idx="1"/>
          </p:cNvCxnSpPr>
          <p:nvPr/>
        </p:nvCxnSpPr>
        <p:spPr bwMode="auto">
          <a:xfrm>
            <a:off x="2362200" y="2781300"/>
            <a:ext cx="2984874" cy="64172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9" name="Straight Arrow Connector 28"/>
          <p:cNvCxnSpPr>
            <a:stCxn id="7" idx="2"/>
          </p:cNvCxnSpPr>
          <p:nvPr/>
        </p:nvCxnSpPr>
        <p:spPr bwMode="auto">
          <a:xfrm flipH="1" flipV="1">
            <a:off x="2209800" y="2971800"/>
            <a:ext cx="3048000" cy="66675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7" name="Straight Arrow Connector 36"/>
          <p:cNvCxnSpPr>
            <a:stCxn id="5" idx="2"/>
          </p:cNvCxnSpPr>
          <p:nvPr/>
        </p:nvCxnSpPr>
        <p:spPr bwMode="auto">
          <a:xfrm>
            <a:off x="1981200" y="2971800"/>
            <a:ext cx="4343399" cy="177165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 flipV="1">
            <a:off x="1828502" y="3102162"/>
            <a:ext cx="4496098" cy="18317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1143000"/>
          </a:xfrm>
        </p:spPr>
        <p:txBody>
          <a:bodyPr/>
          <a:lstStyle/>
          <a:p>
            <a:r>
              <a:rPr lang="en-US"/>
              <a:t>Comparing with P/B Replication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685799" y="1828800"/>
            <a:ext cx="4444977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charset="0"/>
              <a:buChar char="l"/>
              <a:defRPr sz="28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ZapfDingbats" charset="0"/>
              <a:buChar char="u"/>
              <a:defRPr sz="2400">
                <a:solidFill>
                  <a:schemeClr val="accent2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>
                <a:solidFill>
                  <a:schemeClr val="accent2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charset="0"/>
              <a:buChar char="n"/>
              <a:defRPr sz="1600">
                <a:solidFill>
                  <a:schemeClr val="accent2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charset="0"/>
              <a:buChar char="l"/>
              <a:defRPr sz="1600">
                <a:solidFill>
                  <a:schemeClr val="accent2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-80" charset="2"/>
              <a:buChar char="l"/>
              <a:defRPr sz="1600">
                <a:solidFill>
                  <a:schemeClr val="accent2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-80" charset="2"/>
              <a:buChar char="l"/>
              <a:defRPr sz="1600">
                <a:solidFill>
                  <a:schemeClr val="accent2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-80" charset="2"/>
              <a:buChar char="l"/>
              <a:defRPr sz="1600">
                <a:solidFill>
                  <a:schemeClr val="accent2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-80" charset="2"/>
              <a:buChar char="l"/>
              <a:defRPr sz="1600">
                <a:solidFill>
                  <a:schemeClr val="accent2"/>
                </a:solidFill>
                <a:latin typeface="+mn-lt"/>
              </a:defRPr>
            </a:lvl9pPr>
          </a:lstStyle>
          <a:p>
            <a:endParaRPr lang="en-US" b="0" kern="0" dirty="0"/>
          </a:p>
          <a:p>
            <a:endParaRPr lang="en-US" b="0" kern="0" dirty="0"/>
          </a:p>
          <a:p>
            <a:endParaRPr lang="en-US" b="0" kern="0" dirty="0"/>
          </a:p>
          <a:p>
            <a:endParaRPr lang="en-US" b="0" kern="0" dirty="0"/>
          </a:p>
          <a:p>
            <a:r>
              <a:rPr lang="en-US" b="0" kern="0" dirty="0">
                <a:solidFill>
                  <a:srgbClr val="0000FF"/>
                </a:solidFill>
              </a:rPr>
              <a:t>Benefit of </a:t>
            </a:r>
            <a:r>
              <a:rPr lang="en-US" b="0" kern="0" dirty="0" err="1">
                <a:solidFill>
                  <a:srgbClr val="0000FF"/>
                </a:solidFill>
              </a:rPr>
              <a:t>Paxos</a:t>
            </a:r>
            <a:r>
              <a:rPr lang="en-US" b="0" kern="0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b="0" kern="0" dirty="0"/>
              <a:t>Need only majority of replicas to be up</a:t>
            </a:r>
          </a:p>
          <a:p>
            <a:r>
              <a:rPr lang="en-US" b="0" kern="0" dirty="0">
                <a:solidFill>
                  <a:srgbClr val="FF0000"/>
                </a:solidFill>
              </a:rPr>
              <a:t>Downside of </a:t>
            </a:r>
            <a:r>
              <a:rPr lang="en-US" b="0" kern="0" dirty="0" err="1">
                <a:solidFill>
                  <a:srgbClr val="FF0000"/>
                </a:solidFill>
              </a:rPr>
              <a:t>Paxos</a:t>
            </a:r>
            <a:r>
              <a:rPr lang="en-US" b="0" kern="0" dirty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b="0" kern="0" dirty="0"/>
              <a:t>Need two rounds of inter-replica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1477000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Leader-based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6CB4B4D-7CA3-9044-876B-883B54F8677D}" type="slidenum">
              <a:rPr lang="en-US" smtClean="0"/>
              <a:t>45</a:t>
            </a:fld>
            <a:endParaRPr lang="en-US"/>
          </a:p>
        </p:txBody>
      </p:sp>
      <p:pic>
        <p:nvPicPr>
          <p:cNvPr id="5" name="Picture 11" descr="serv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38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7696200" y="432435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257800" y="371475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6400800" y="2554014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400800" y="4816366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696200" y="3162300"/>
            <a:ext cx="609600" cy="60960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400" dirty="0">
                <a:latin typeface="Arial" pitchFamily="34" charset="0"/>
              </a:rPr>
              <a:t>R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438400" y="2776209"/>
            <a:ext cx="3962400" cy="1527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Straight Arrow Connector 15"/>
          <p:cNvCxnSpPr>
            <a:stCxn id="8" idx="4"/>
            <a:endCxn id="9" idx="0"/>
          </p:cNvCxnSpPr>
          <p:nvPr/>
        </p:nvCxnSpPr>
        <p:spPr bwMode="auto">
          <a:xfrm>
            <a:off x="6705600" y="3163614"/>
            <a:ext cx="0" cy="165275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19" name="Straight Arrow Connector 18"/>
          <p:cNvCxnSpPr>
            <a:stCxn id="8" idx="5"/>
            <a:endCxn id="10" idx="2"/>
          </p:cNvCxnSpPr>
          <p:nvPr/>
        </p:nvCxnSpPr>
        <p:spPr bwMode="auto">
          <a:xfrm>
            <a:off x="6921126" y="3074340"/>
            <a:ext cx="775074" cy="39276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triangle" w="lg" len="lg"/>
            <a:tailEnd type="triangle" w="lg" len="lg"/>
          </a:ln>
          <a:effectLst/>
        </p:spPr>
      </p:cxnSp>
      <p:cxnSp>
        <p:nvCxnSpPr>
          <p:cNvPr id="24" name="Straight Arrow Connector 23"/>
          <p:cNvCxnSpPr>
            <a:stCxn id="8" idx="3"/>
          </p:cNvCxnSpPr>
          <p:nvPr/>
        </p:nvCxnSpPr>
        <p:spPr bwMode="auto">
          <a:xfrm flipH="1">
            <a:off x="2438400" y="3074340"/>
            <a:ext cx="4051674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611635" y="1905000"/>
            <a:ext cx="826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   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24600" y="2052935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03071" y="2686774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94324" y="4927379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24599" y="5425966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4952" y="4320543"/>
            <a:ext cx="838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r>
              <a:rPr lang="en-US" sz="2400"/>
              <a:t>   </a:t>
            </a:r>
            <a:r>
              <a:rPr lang="en-US" sz="2400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4926586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Leader-based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Pick one of the acceptors as the leader</a:t>
            </a:r>
          </a:p>
          <a:p>
            <a:r>
              <a:rPr lang="en-US" dirty="0"/>
              <a:t>All clients submit proposals to leader</a:t>
            </a:r>
          </a:p>
          <a:p>
            <a:r>
              <a:rPr lang="en-US" dirty="0"/>
              <a:t>Leader can directly skip to Accept phase because no contention</a:t>
            </a:r>
          </a:p>
          <a:p>
            <a:r>
              <a:rPr lang="en-US" dirty="0"/>
              <a:t>Learn phase executed asynchronously</a:t>
            </a:r>
          </a:p>
          <a:p>
            <a:pPr lvl="2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How to pick a leader?</a:t>
            </a:r>
          </a:p>
          <a:p>
            <a:pPr lvl="1"/>
            <a:r>
              <a:rPr lang="en-US" dirty="0" err="1"/>
              <a:t>Paxos</a:t>
            </a:r>
            <a:r>
              <a:rPr lang="en-US" dirty="0"/>
              <a:t>!</a:t>
            </a:r>
          </a:p>
          <a:p>
            <a:r>
              <a:rPr lang="en-US" dirty="0">
                <a:solidFill>
                  <a:srgbClr val="FF0000"/>
                </a:solidFill>
              </a:rPr>
              <a:t>Drawbacks compared to leaderless </a:t>
            </a:r>
            <a:r>
              <a:rPr lang="en-US" dirty="0" err="1">
                <a:solidFill>
                  <a:srgbClr val="FF0000"/>
                </a:solidFill>
              </a:rPr>
              <a:t>Paxos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/>
              <a:t>Leader may be far from client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0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for Today’s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/>
          </a:p>
          <a:p>
            <a:r>
              <a:rPr lang="en-US" dirty="0"/>
              <a:t>Say all replicas are in sync with each other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First:</a:t>
            </a:r>
            <a:r>
              <a:rPr lang="en-US" dirty="0"/>
              <a:t> Among several concurrent new updates, how to pick next update to apply?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Later:</a:t>
            </a:r>
            <a:r>
              <a:rPr lang="en-US" dirty="0"/>
              <a:t> How to apply all updates in a consistent order at all replicas?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7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Strawman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 client proposes its value to all replicas</a:t>
            </a:r>
          </a:p>
          <a:p>
            <a:r>
              <a:rPr lang="en-US" dirty="0"/>
              <a:t>Every replica accepts first proposal received</a:t>
            </a:r>
          </a:p>
          <a:p>
            <a:r>
              <a:rPr lang="en-US" dirty="0"/>
              <a:t>Value accepted by majority is applied</a:t>
            </a:r>
          </a:p>
          <a:p>
            <a:r>
              <a:rPr lang="en-US" dirty="0">
                <a:solidFill>
                  <a:srgbClr val="FF0000"/>
                </a:solidFill>
              </a:rPr>
              <a:t>Why might this not work?</a:t>
            </a:r>
          </a:p>
          <a:p>
            <a:pPr lvl="2"/>
            <a:endParaRPr lang="en-US" dirty="0"/>
          </a:p>
          <a:p>
            <a:r>
              <a:rPr lang="en-US" dirty="0"/>
              <a:t>Every client tags its proposal with </a:t>
            </a:r>
            <a:r>
              <a:rPr lang="en-US" dirty="0" err="1"/>
              <a:t>seq</a:t>
            </a:r>
            <a:r>
              <a:rPr lang="en-US" dirty="0"/>
              <a:t> number</a:t>
            </a:r>
          </a:p>
          <a:p>
            <a:r>
              <a:rPr lang="en-US" dirty="0"/>
              <a:t>Every replica collects proposals and accepts lowest </a:t>
            </a:r>
            <a:r>
              <a:rPr lang="en-US" dirty="0" err="1"/>
              <a:t>seq</a:t>
            </a:r>
            <a:r>
              <a:rPr lang="en-US" dirty="0"/>
              <a:t> number proposal</a:t>
            </a:r>
          </a:p>
          <a:p>
            <a:r>
              <a:rPr lang="en-US">
                <a:solidFill>
                  <a:srgbClr val="FF0000"/>
                </a:solidFill>
              </a:rPr>
              <a:t>Why might this not work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Original paper submitted in 1990</a:t>
            </a:r>
          </a:p>
          <a:p>
            <a:pPr lvl="1"/>
            <a:r>
              <a:rPr lang="en-US" dirty="0"/>
              <a:t>Tells mythical story of Greek island of </a:t>
            </a:r>
            <a:r>
              <a:rPr lang="en-US" dirty="0" err="1"/>
              <a:t>Paxos</a:t>
            </a:r>
            <a:r>
              <a:rPr lang="en-US" dirty="0"/>
              <a:t> with “legislators” and “current law” passed through parliamentary voting protocol</a:t>
            </a:r>
          </a:p>
          <a:p>
            <a:pPr lvl="3"/>
            <a:endParaRPr lang="en-US" dirty="0"/>
          </a:p>
          <a:p>
            <a:r>
              <a:rPr lang="en-US" dirty="0"/>
              <a:t>Widely used in industry today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Content Placeholder 6"/>
          <p:cNvPicPr>
            <a:picLocks noChangeAspect="1"/>
          </p:cNvPicPr>
          <p:nvPr/>
        </p:nvPicPr>
        <p:blipFill rotWithShape="1">
          <a:blip r:embed="rId2"/>
          <a:srcRect b="18944"/>
          <a:stretch/>
        </p:blipFill>
        <p:spPr bwMode="auto">
          <a:xfrm>
            <a:off x="3489220" y="76200"/>
            <a:ext cx="5143500" cy="3500002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762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599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Desirable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Safety</a:t>
            </a:r>
          </a:p>
          <a:p>
            <a:pPr lvl="1"/>
            <a:r>
              <a:rPr lang="en-US" i="1" dirty="0"/>
              <a:t>“No bad things happen”</a:t>
            </a:r>
          </a:p>
          <a:p>
            <a:pPr lvl="1"/>
            <a:r>
              <a:rPr lang="en-US" dirty="0"/>
              <a:t>System </a:t>
            </a:r>
            <a:r>
              <a:rPr lang="en-US" dirty="0">
                <a:solidFill>
                  <a:srgbClr val="FF0000"/>
                </a:solidFill>
              </a:rPr>
              <a:t>never</a:t>
            </a:r>
            <a:r>
              <a:rPr lang="en-US" dirty="0"/>
              <a:t> reaches an undesirable state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Liveness</a:t>
            </a:r>
          </a:p>
          <a:p>
            <a:pPr lvl="1"/>
            <a:r>
              <a:rPr lang="en-US" i="1" dirty="0"/>
              <a:t>“Good things eventually happen”</a:t>
            </a:r>
          </a:p>
          <a:p>
            <a:pPr lvl="1"/>
            <a:r>
              <a:rPr lang="en-US" dirty="0"/>
              <a:t>System makes progress </a:t>
            </a:r>
            <a:r>
              <a:rPr lang="en-US" dirty="0">
                <a:solidFill>
                  <a:srgbClr val="FF0000"/>
                </a:solidFill>
              </a:rPr>
              <a:t>eventually</a:t>
            </a:r>
          </a:p>
          <a:p>
            <a:pPr lvl="1"/>
            <a:endParaRPr lang="en-US" dirty="0"/>
          </a:p>
          <a:p>
            <a:r>
              <a:rPr lang="en-US" dirty="0"/>
              <a:t>Tradeoff between consistency and 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1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Desired Properties of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Safety:</a:t>
            </a:r>
          </a:p>
          <a:p>
            <a:pPr lvl="1"/>
            <a:r>
              <a:rPr lang="en-US" dirty="0"/>
              <a:t>Accept a value only if accepted by a majority</a:t>
            </a:r>
          </a:p>
          <a:p>
            <a:pPr lvl="1"/>
            <a:r>
              <a:rPr lang="en-US" dirty="0"/>
              <a:t>Accept a value only if proposed by some client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Liveness:</a:t>
            </a:r>
          </a:p>
          <a:p>
            <a:pPr lvl="1"/>
            <a:r>
              <a:rPr lang="en-US" dirty="0"/>
              <a:t>If any values are proposed, one of them will eventually be accepted</a:t>
            </a:r>
          </a:p>
          <a:p>
            <a:pPr lvl="1"/>
            <a:r>
              <a:rPr lang="en-US" dirty="0"/>
              <a:t>If a value is accepted, all replicas will eventually discover that it was chosen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CBAFC52-CF6F-D642-94B5-5276AD3F57A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7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2700.potx</Template>
  <TotalTime>10557</TotalTime>
  <Words>1820</Words>
  <Application>Microsoft Macintosh PowerPoint</Application>
  <PresentationFormat>On-screen Show (4:3)</PresentationFormat>
  <Paragraphs>475</Paragraphs>
  <Slides>46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Calibri</vt:lpstr>
      <vt:lpstr>Monotype Sorts</vt:lpstr>
      <vt:lpstr>Tw Cen MT</vt:lpstr>
      <vt:lpstr>Wingdings</vt:lpstr>
      <vt:lpstr>Wingdings 2</vt:lpstr>
      <vt:lpstr>ZapfDingbats</vt:lpstr>
      <vt:lpstr>Median</vt:lpstr>
      <vt:lpstr>Lecture 8</vt:lpstr>
      <vt:lpstr>Availability of P/B-based RSM</vt:lpstr>
      <vt:lpstr>Analogy</vt:lpstr>
      <vt:lpstr>RSM via Consensus</vt:lpstr>
      <vt:lpstr>Context for Today’s Lecture</vt:lpstr>
      <vt:lpstr>Strawman Approaches</vt:lpstr>
      <vt:lpstr>Paxos</vt:lpstr>
      <vt:lpstr>Desirable Properties</vt:lpstr>
      <vt:lpstr>Desired Properties of Solution</vt:lpstr>
      <vt:lpstr>Roles of a Process</vt:lpstr>
      <vt:lpstr>Paxos Overview</vt:lpstr>
      <vt:lpstr>Paxos State</vt:lpstr>
      <vt:lpstr>Paxos Phase 1</vt:lpstr>
      <vt:lpstr>Prepare Phase</vt:lpstr>
      <vt:lpstr>Paxos Phase 1</vt:lpstr>
      <vt:lpstr>Paxos Phase 2</vt:lpstr>
      <vt:lpstr>Accept Phase</vt:lpstr>
      <vt:lpstr>Accept Phase</vt:lpstr>
      <vt:lpstr>Accept Phase</vt:lpstr>
      <vt:lpstr>Paxos: Sample Execution</vt:lpstr>
      <vt:lpstr>Paxos: Sample Execution</vt:lpstr>
      <vt:lpstr>Paxos: Sample Execution</vt:lpstr>
      <vt:lpstr>Paxos: Sample Execution</vt:lpstr>
      <vt:lpstr>Paxos: Sample Execution</vt:lpstr>
      <vt:lpstr>Paxos: Sample Execution</vt:lpstr>
      <vt:lpstr>Paxos: Sample Execution</vt:lpstr>
      <vt:lpstr>Paxos: Sample Execution</vt:lpstr>
      <vt:lpstr>Paxos is safe</vt:lpstr>
      <vt:lpstr>Desired Properties of Solution</vt:lpstr>
      <vt:lpstr>Race condition leads to liveness problem</vt:lpstr>
      <vt:lpstr>Paxos: Race condition</vt:lpstr>
      <vt:lpstr>Fixes to liveness problem</vt:lpstr>
      <vt:lpstr>Why two phases?</vt:lpstr>
      <vt:lpstr>Paxos: Three Phases</vt:lpstr>
      <vt:lpstr>Paxos in Action</vt:lpstr>
      <vt:lpstr>Paxos Phase 3</vt:lpstr>
      <vt:lpstr>Paxos Phase 3</vt:lpstr>
      <vt:lpstr>Paxos: Sample Execution</vt:lpstr>
      <vt:lpstr>RSM with Paxos</vt:lpstr>
      <vt:lpstr>RSM with Paxos</vt:lpstr>
      <vt:lpstr>RSM with Paxos</vt:lpstr>
      <vt:lpstr>RSM with Paxos</vt:lpstr>
      <vt:lpstr>Comparing with P/B Replication</vt:lpstr>
      <vt:lpstr>Comparing with P/B Replication</vt:lpstr>
      <vt:lpstr>Leader-based Paxos</vt:lpstr>
      <vt:lpstr>Leader-based Paxos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Prashant Krishnamurty</dc:creator>
  <cp:lastModifiedBy>Microsoft Office User</cp:lastModifiedBy>
  <cp:revision>134</cp:revision>
  <dcterms:created xsi:type="dcterms:W3CDTF">2011-02-15T01:19:14Z</dcterms:created>
  <dcterms:modified xsi:type="dcterms:W3CDTF">2020-11-05T00:52:31Z</dcterms:modified>
</cp:coreProperties>
</file>