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09" r:id="rId48"/>
    <p:sldId id="311" r:id="rId49"/>
    <p:sldId id="312" r:id="rId50"/>
    <p:sldId id="328" r:id="rId51"/>
    <p:sldId id="329" r:id="rId52"/>
    <p:sldId id="313" r:id="rId53"/>
    <p:sldId id="331" r:id="rId54"/>
    <p:sldId id="330" r:id="rId55"/>
    <p:sldId id="332" r:id="rId56"/>
    <p:sldId id="314" r:id="rId57"/>
    <p:sldId id="315" r:id="rId58"/>
    <p:sldId id="316" r:id="rId59"/>
    <p:sldId id="317" r:id="rId60"/>
    <p:sldId id="318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1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5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7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4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Externally visible is when P communicates with </a:t>
            </a:r>
            <a:r>
              <a:rPr lang="en-US" dirty="0" err="1" smtClean="0"/>
              <a:t>Ci</a:t>
            </a:r>
            <a:r>
              <a:rPr lang="en-US" dirty="0" smtClean="0"/>
              <a:t>  (I is important)  </a:t>
            </a:r>
            <a:r>
              <a:rPr lang="en-US" dirty="0" smtClean="0">
                <a:sym typeface="Wingdings"/>
              </a:rPr>
              <a:t> this</a:t>
            </a:r>
            <a:r>
              <a:rPr lang="en-US" baseline="0" dirty="0" smtClean="0">
                <a:sym typeface="Wingdings"/>
              </a:rPr>
              <a:t> is then saved to backup.  If the primary fails, backup can resend (that is the trigger 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5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VMM </a:t>
            </a:r>
            <a:r>
              <a:rPr lang="en-US" dirty="0" smtClean="0">
                <a:sym typeface="Wingdings"/>
              </a:rPr>
              <a:t> Hypervisor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1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Lecture </a:t>
            </a:r>
            <a:r>
              <a:rPr lang="en-US" smtClean="0"/>
              <a:t>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Consistency and Replication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Sync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266700" cy="214389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05000" y="3294489"/>
            <a:ext cx="256115" cy="107693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90800" y="2211709"/>
            <a:ext cx="838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08221" y="3278509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99465" y="2227532"/>
            <a:ext cx="266700" cy="214389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100794" y="2175461"/>
            <a:ext cx="838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40427" y="3288560"/>
            <a:ext cx="256115" cy="107693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477676" y="3306650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2590800" y="1676400"/>
            <a:ext cx="0" cy="441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581400" y="1676400"/>
            <a:ext cx="0" cy="441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105400" y="1676400"/>
            <a:ext cx="0" cy="441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467600" y="1676400"/>
            <a:ext cx="0" cy="441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1838395" y="4362416"/>
            <a:ext cx="134341" cy="110991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183079" y="4345467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6337" y="4360349"/>
            <a:ext cx="134341" cy="110991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151021" y="4343400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82737" y="4360349"/>
            <a:ext cx="134341" cy="110991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827421" y="4343400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53200" y="4360349"/>
            <a:ext cx="134341" cy="110991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897884" y="4343400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 vs.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operations that do not update state, primary need not consult backups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is this true?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If backup is externally consistent with primary</a:t>
            </a:r>
          </a:p>
          <a:p>
            <a:pPr lvl="1"/>
            <a:r>
              <a:rPr lang="en-US" dirty="0" smtClean="0">
                <a:sym typeface="Wingdings"/>
              </a:rPr>
              <a:t> If backup takes over as primary, it will generate identical response as primary may have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transfer in sync?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Snapshot of primary’s state</a:t>
            </a:r>
          </a:p>
          <a:p>
            <a:pPr lvl="1"/>
            <a:r>
              <a:rPr lang="en-US" dirty="0" smtClean="0"/>
              <a:t>Slow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is this necessary?</a:t>
            </a:r>
          </a:p>
          <a:p>
            <a:pPr lvl="1"/>
            <a:r>
              <a:rPr lang="en-US" dirty="0" smtClean="0"/>
              <a:t>Necessary when bootstrapping new backup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Every operation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is this okay?</a:t>
            </a:r>
          </a:p>
          <a:p>
            <a:pPr lvl="1"/>
            <a:r>
              <a:rPr lang="en-US" dirty="0" smtClean="0"/>
              <a:t>Leverage determinism of state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Getting coordination right between primary and backups is tricky</a:t>
            </a:r>
          </a:p>
          <a:p>
            <a:pPr lvl="1"/>
            <a:r>
              <a:rPr lang="en-US" dirty="0" smtClean="0"/>
              <a:t>Easy to mess up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Must make replication transparent to developer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RSM with Logical Clocks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88103" y="3347592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21303" y="3957192"/>
            <a:ext cx="2895600" cy="975668"/>
            <a:chOff x="2286000" y="5029200"/>
            <a:chExt cx="4419600" cy="762000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mtClean="0">
                  <a:solidFill>
                    <a:schemeClr val="bg1"/>
                  </a:solidFill>
                </a:rPr>
                <a:t>Replicated State Machine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21303" y="2737992"/>
            <a:ext cx="2895600" cy="685800"/>
            <a:chOff x="2286000" y="3810000"/>
            <a:chExt cx="4419600" cy="685800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2286000" y="3810000"/>
              <a:ext cx="4419600" cy="685800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05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Application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2614817" y="4871592"/>
            <a:ext cx="0" cy="767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576717" y="3423792"/>
            <a:ext cx="0" cy="533400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67000" y="517713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Updates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5255" y="3466009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Ordered Updates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21903" y="3347592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855103" y="3957192"/>
            <a:ext cx="2895600" cy="975668"/>
            <a:chOff x="2286000" y="5029200"/>
            <a:chExt cx="4419600" cy="76200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mtClean="0">
                  <a:solidFill>
                    <a:schemeClr val="bg1"/>
                  </a:solidFill>
                </a:rPr>
                <a:t>Replicated State Machine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55103" y="2737992"/>
            <a:ext cx="2895600" cy="685800"/>
            <a:chOff x="2286000" y="3810000"/>
            <a:chExt cx="4419600" cy="685800"/>
          </a:xfrm>
        </p:grpSpPr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2286000" y="3810000"/>
              <a:ext cx="4419600" cy="685800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05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Application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6348617" y="4871592"/>
            <a:ext cx="0" cy="767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10517" y="3423792"/>
            <a:ext cx="0" cy="533400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00800" y="517713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Updates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90600" y="2585592"/>
            <a:ext cx="3200400" cy="2438400"/>
          </a:xfrm>
          <a:prstGeom prst="rect">
            <a:avLst/>
          </a:prstGeom>
          <a:noFill/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724400" y="2585592"/>
            <a:ext cx="3200400" cy="2438400"/>
          </a:xfrm>
          <a:prstGeom prst="rect">
            <a:avLst/>
          </a:prstGeom>
          <a:noFill/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5" y="365760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Server1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924800" y="365760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Server2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016904" y="4490591"/>
            <a:ext cx="838199" cy="1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8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Primary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Application relies on library</a:t>
            </a:r>
            <a:r>
              <a:rPr lang="en-US" dirty="0" smtClean="0"/>
              <a:t> to keep primary and backups in sync</a:t>
            </a:r>
          </a:p>
          <a:p>
            <a:pPr lvl="1"/>
            <a:r>
              <a:rPr lang="en-US" dirty="0" smtClean="0"/>
              <a:t>Receive message from client</a:t>
            </a:r>
          </a:p>
          <a:p>
            <a:pPr lvl="1"/>
            <a:r>
              <a:rPr lang="en-US" dirty="0" smtClean="0"/>
              <a:t>Sync with backups before sending response to client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Will this solution work?</a:t>
            </a:r>
          </a:p>
          <a:p>
            <a:r>
              <a:rPr lang="en-US" dirty="0" smtClean="0"/>
              <a:t>Does not capture non-determinism in execution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Virtual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Machines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Monotype Sorts" charset="0"/>
              <a:buNone/>
            </a:pPr>
            <a:endParaRPr lang="en-US" dirty="0">
              <a:solidFill>
                <a:srgbClr val="D6009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AutoShape 14"/>
          <p:cNvSpPr>
            <a:spLocks noChangeArrowheads="1"/>
          </p:cNvSpPr>
          <p:nvPr/>
        </p:nvSpPr>
        <p:spPr bwMode="auto">
          <a:xfrm>
            <a:off x="2286000" y="4343400"/>
            <a:ext cx="4419600" cy="228600"/>
          </a:xfrm>
          <a:prstGeom prst="cube">
            <a:avLst>
              <a:gd name="adj" fmla="val 8625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4"/>
          <p:cNvSpPr>
            <a:spLocks noChangeArrowheads="1"/>
          </p:cNvSpPr>
          <p:nvPr/>
        </p:nvSpPr>
        <p:spPr bwMode="auto">
          <a:xfrm>
            <a:off x="2286000" y="3657600"/>
            <a:ext cx="4419600" cy="7620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3352800" y="3505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3352800" y="400685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Operating System</a:t>
            </a: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3429000" y="48006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286000" y="2819400"/>
            <a:ext cx="4419600" cy="228600"/>
          </a:xfrm>
          <a:prstGeom prst="cube">
            <a:avLst>
              <a:gd name="adj" fmla="val 8625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9"/>
          <p:cNvSpPr>
            <a:spLocks noChangeArrowheads="1"/>
          </p:cNvSpPr>
          <p:nvPr/>
        </p:nvSpPr>
        <p:spPr bwMode="auto">
          <a:xfrm>
            <a:off x="2286000" y="2209800"/>
            <a:ext cx="4419600" cy="685800"/>
          </a:xfrm>
          <a:prstGeom prst="cube">
            <a:avLst>
              <a:gd name="adj" fmla="val 25000"/>
            </a:avLst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0"/>
          <p:cNvSpPr txBox="1">
            <a:spLocks noChangeArrowheads="1"/>
          </p:cNvSpPr>
          <p:nvPr/>
        </p:nvSpPr>
        <p:spPr bwMode="auto">
          <a:xfrm>
            <a:off x="3429000" y="2438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9470" name="Rectangle 6"/>
          <p:cNvSpPr>
            <a:spLocks noChangeArrowheads="1"/>
          </p:cNvSpPr>
          <p:nvPr/>
        </p:nvSpPr>
        <p:spPr bwMode="auto">
          <a:xfrm>
            <a:off x="2362200" y="5562600"/>
            <a:ext cx="914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9471" name="Rectangle 6"/>
          <p:cNvSpPr>
            <a:spLocks noChangeArrowheads="1"/>
          </p:cNvSpPr>
          <p:nvPr/>
        </p:nvSpPr>
        <p:spPr bwMode="auto">
          <a:xfrm>
            <a:off x="3886200" y="5562600"/>
            <a:ext cx="914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19472" name="Rectangle 6"/>
          <p:cNvSpPr>
            <a:spLocks noChangeArrowheads="1"/>
          </p:cNvSpPr>
          <p:nvPr/>
        </p:nvSpPr>
        <p:spPr bwMode="auto">
          <a:xfrm>
            <a:off x="5334000" y="5562600"/>
            <a:ext cx="914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RAM</a:t>
            </a:r>
          </a:p>
        </p:txBody>
      </p:sp>
      <p:sp>
        <p:nvSpPr>
          <p:cNvPr id="19473" name="Rectangle 6"/>
          <p:cNvSpPr>
            <a:spLocks noChangeArrowheads="1"/>
          </p:cNvSpPr>
          <p:nvPr/>
        </p:nvSpPr>
        <p:spPr bwMode="auto">
          <a:xfrm>
            <a:off x="2286000" y="3124200"/>
            <a:ext cx="9906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19474" name="Rectangle 6"/>
          <p:cNvSpPr>
            <a:spLocks noChangeArrowheads="1"/>
          </p:cNvSpPr>
          <p:nvPr/>
        </p:nvSpPr>
        <p:spPr bwMode="auto">
          <a:xfrm>
            <a:off x="3581400" y="3124200"/>
            <a:ext cx="1295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system</a:t>
            </a:r>
          </a:p>
        </p:txBody>
      </p:sp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5105400" y="3124200"/>
            <a:ext cx="1676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Virtual memory</a:t>
            </a:r>
          </a:p>
        </p:txBody>
      </p:sp>
      <p:sp>
        <p:nvSpPr>
          <p:cNvPr id="19477" name="Rectangle 6"/>
          <p:cNvSpPr>
            <a:spLocks noChangeArrowheads="1"/>
          </p:cNvSpPr>
          <p:nvPr/>
        </p:nvSpPr>
        <p:spPr bwMode="auto">
          <a:xfrm>
            <a:off x="7010400" y="3810000"/>
            <a:ext cx="1447800" cy="381000"/>
          </a:xfrm>
          <a:prstGeom prst="rect">
            <a:avLst/>
          </a:prstGeom>
          <a:solidFill>
            <a:srgbClr val="FFFFFF"/>
          </a:solidFill>
          <a:ln w="19050">
            <a:noFill/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Virtual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Machine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209800" y="4648200"/>
            <a:ext cx="4419600" cy="762000"/>
          </a:xfrm>
          <a:prstGeom prst="cube">
            <a:avLst>
              <a:gd name="adj" fmla="val 25000"/>
            </a:avLst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6"/>
          <p:cNvSpPr txBox="1">
            <a:spLocks noChangeArrowheads="1"/>
          </p:cNvSpPr>
          <p:nvPr/>
        </p:nvSpPr>
        <p:spPr bwMode="auto">
          <a:xfrm>
            <a:off x="2895600" y="4995863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Virtual Machine Monitor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81200" y="1905000"/>
            <a:ext cx="4953000" cy="26670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577" y="1470346"/>
            <a:ext cx="3538187" cy="4880257"/>
          </a:xfr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VMM-based Primary Backup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1470346"/>
            <a:ext cx="5893038" cy="4877434"/>
          </a:xfrm>
        </p:spPr>
        <p:txBody>
          <a:bodyPr>
            <a:normAutofit/>
          </a:bodyPr>
          <a:lstStyle/>
          <a:p>
            <a:r>
              <a:rPr lang="en-US" dirty="0" smtClean="0"/>
              <a:t>Primary and backup execute on two virtual machines</a:t>
            </a:r>
          </a:p>
          <a:p>
            <a:endParaRPr lang="en-US" dirty="0"/>
          </a:p>
          <a:p>
            <a:r>
              <a:rPr lang="en-US" spc="-100" dirty="0">
                <a:latin typeface="Arial" charset="0"/>
                <a:ea typeface="Arial" charset="0"/>
                <a:cs typeface="Arial" charset="0"/>
              </a:rPr>
              <a:t>Primary </a:t>
            </a:r>
            <a:r>
              <a:rPr lang="en-US" spc="-100" dirty="0" smtClean="0">
                <a:latin typeface="Arial" charset="0"/>
                <a:ea typeface="Arial" charset="0"/>
                <a:cs typeface="Arial" charset="0"/>
              </a:rPr>
              <a:t>logs </a:t>
            </a:r>
            <a:r>
              <a:rPr lang="en-US" spc="-100" dirty="0">
                <a:latin typeface="Arial" charset="0"/>
                <a:ea typeface="Arial" charset="0"/>
                <a:cs typeface="Arial" charset="0"/>
              </a:rPr>
              <a:t>inputs </a:t>
            </a:r>
            <a:r>
              <a:rPr lang="en-US" spc="-100" dirty="0" smtClean="0">
                <a:latin typeface="Arial" charset="0"/>
                <a:ea typeface="Arial" charset="0"/>
                <a:cs typeface="Arial" charset="0"/>
              </a:rPr>
              <a:t>and outputs</a:t>
            </a:r>
            <a:endParaRPr lang="en-US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pc="-100" dirty="0" smtClean="0">
                <a:latin typeface="Arial" charset="0"/>
                <a:ea typeface="Arial" charset="0"/>
                <a:cs typeface="Arial" charset="0"/>
              </a:rPr>
              <a:t>Backup applies inputs from log</a:t>
            </a:r>
            <a:endParaRPr lang="en-US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pc="-100" dirty="0" smtClean="0">
                <a:latin typeface="Arial" charset="0"/>
                <a:ea typeface="Arial" charset="0"/>
                <a:cs typeface="Arial" charset="0"/>
              </a:rPr>
              <a:t>Primary waits for backup output</a:t>
            </a:r>
            <a:endParaRPr lang="en-US" spc="-100" dirty="0">
              <a:latin typeface="Arial" charset="0"/>
              <a:ea typeface="Arial" charset="0"/>
              <a:cs typeface="Arial" charset="0"/>
            </a:endParaRPr>
          </a:p>
          <a:p>
            <a:endParaRPr lang="en-US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pc="-100" dirty="0" smtClean="0"/>
              <a:t>Primary-backup monitor each other</a:t>
            </a:r>
            <a:endParaRPr lang="en-US" b="1" spc="-100" dirty="0"/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0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19600"/>
          </a:xfrm>
        </p:spPr>
        <p:txBody>
          <a:bodyPr>
            <a:normAutofit/>
          </a:bodyPr>
          <a:lstStyle/>
          <a:p>
            <a:r>
              <a:rPr lang="en-US" sz="3200" spc="-100" dirty="0" smtClean="0"/>
              <a:t>VMM at primary logs external inputs and causes of non-determinism</a:t>
            </a:r>
            <a:endParaRPr lang="en-US" sz="3200" b="1" spc="-1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b="1" spc="-1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/>
              <a:t>Example: Log results of </a:t>
            </a:r>
            <a:r>
              <a:rPr lang="en-US" sz="2800" dirty="0" smtClean="0">
                <a:solidFill>
                  <a:srgbClr val="0000FF"/>
                </a:solidFill>
              </a:rPr>
              <a:t>non-deterministic instructions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2800" i="1" dirty="0" smtClean="0"/>
              <a:t>e.g., </a:t>
            </a:r>
            <a:r>
              <a:rPr lang="en-US" sz="2800" dirty="0" smtClean="0"/>
              <a:t>timestamp counter read (RDTSC)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Random number generation?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pc="-100" dirty="0" smtClean="0"/>
              <a:t>VMM at primary sends log entries to VMM at backup over the logging channel</a:t>
            </a:r>
          </a:p>
          <a:p>
            <a:endParaRPr lang="en-US" dirty="0"/>
          </a:p>
          <a:p>
            <a:r>
              <a:rPr lang="en-US" sz="2800" dirty="0" smtClean="0"/>
              <a:t>Backup hypervisor replays log entries</a:t>
            </a:r>
          </a:p>
          <a:p>
            <a:pPr lvl="1"/>
            <a:r>
              <a:rPr lang="en-US" sz="2400" spc="-150" dirty="0" smtClean="0">
                <a:solidFill>
                  <a:srgbClr val="0000FF"/>
                </a:solidFill>
              </a:rPr>
              <a:t>Stops backup VM</a:t>
            </a:r>
            <a:r>
              <a:rPr lang="en-US" sz="2400" spc="-150" dirty="0" smtClean="0"/>
              <a:t> at next input event or non-deterministic instruction</a:t>
            </a:r>
          </a:p>
          <a:p>
            <a:pPr lvl="1"/>
            <a:r>
              <a:rPr lang="en-US" spc="-150" dirty="0" smtClean="0">
                <a:solidFill>
                  <a:srgbClr val="0000FF"/>
                </a:solidFill>
              </a:rPr>
              <a:t>Delivers same input</a:t>
            </a:r>
            <a:r>
              <a:rPr lang="en-US" spc="-150" dirty="0" smtClean="0"/>
              <a:t> as primary</a:t>
            </a:r>
          </a:p>
          <a:p>
            <a:pPr lvl="1"/>
            <a:r>
              <a:rPr lang="en-US" sz="2400" spc="-150" dirty="0" smtClean="0">
                <a:solidFill>
                  <a:srgbClr val="0000FF"/>
                </a:solidFill>
              </a:rPr>
              <a:t>Delivers same result to non-deterministic instruction</a:t>
            </a:r>
            <a:r>
              <a:rPr lang="en-US" sz="2400" spc="-150" dirty="0" smtClean="0"/>
              <a:t> as primary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and why is it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needs to be replicated for reliability or to improve performance </a:t>
            </a:r>
          </a:p>
          <a:p>
            <a:pPr lvl="1"/>
            <a:r>
              <a:rPr lang="en-US" dirty="0" smtClean="0"/>
              <a:t>If a replica crashes, possible to continue to have access.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Performance improves by accessing nearer data stores</a:t>
            </a:r>
          </a:p>
          <a:p>
            <a:pPr lvl="1"/>
            <a:r>
              <a:rPr lang="en-US" dirty="0" smtClean="0"/>
              <a:t> Aids scaling</a:t>
            </a:r>
          </a:p>
          <a:p>
            <a:r>
              <a:rPr lang="en-US" dirty="0"/>
              <a:t> </a:t>
            </a:r>
            <a:r>
              <a:rPr lang="en-US" dirty="0" smtClean="0"/>
              <a:t>However, a key challenge is ensuring the consistency of data across replicas.</a:t>
            </a:r>
          </a:p>
          <a:p>
            <a:pPr lvl="1"/>
            <a:r>
              <a:rPr lang="en-US" dirty="0" smtClean="0"/>
              <a:t>Hard to realize in large distributed systems.</a:t>
            </a:r>
          </a:p>
          <a:p>
            <a:pPr marL="365760" lvl="1" indent="0">
              <a:buNone/>
            </a:pPr>
            <a:r>
              <a:rPr lang="en-US" dirty="0" smtClean="0"/>
              <a:t>`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7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VM inputs</a:t>
            </a:r>
          </a:p>
          <a:p>
            <a:pPr lvl="1"/>
            <a:r>
              <a:rPr lang="en-US" sz="2800" dirty="0" smtClean="0"/>
              <a:t>Incoming network packets</a:t>
            </a:r>
            <a:endParaRPr lang="en-US" sz="2800" dirty="0"/>
          </a:p>
          <a:p>
            <a:pPr lvl="1"/>
            <a:r>
              <a:rPr lang="en-US" sz="2800" dirty="0" smtClean="0"/>
              <a:t>Disk reads</a:t>
            </a:r>
            <a:endParaRPr lang="en-US" sz="2800" dirty="0"/>
          </a:p>
          <a:p>
            <a:pPr lvl="1"/>
            <a:r>
              <a:rPr lang="en-US" sz="2800" dirty="0" smtClean="0"/>
              <a:t>Keyboard and mouse events</a:t>
            </a:r>
          </a:p>
          <a:p>
            <a:pPr lvl="1"/>
            <a:r>
              <a:rPr lang="en-US" sz="2800" dirty="0" smtClean="0"/>
              <a:t>Clock timer interrupt events</a:t>
            </a:r>
          </a:p>
          <a:p>
            <a:pPr lvl="1"/>
            <a:r>
              <a:rPr lang="en-US" sz="2800" dirty="0" smtClean="0"/>
              <a:t>Results of non-deterministic instructions</a:t>
            </a:r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VM outputs</a:t>
            </a:r>
          </a:p>
          <a:p>
            <a:pPr lvl="1"/>
            <a:r>
              <a:rPr lang="en-US" sz="2800" dirty="0" smtClean="0"/>
              <a:t>Outgoing network packets</a:t>
            </a:r>
            <a:endParaRPr lang="en-US" sz="2800" dirty="0"/>
          </a:p>
          <a:p>
            <a:pPr lvl="1"/>
            <a:r>
              <a:rPr lang="en-US" sz="2800" dirty="0" smtClean="0"/>
              <a:t>Disk writes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log outputs?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Virtual Machine I/O</a:t>
            </a:r>
            <a:endParaRPr lang="en-US" spc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Primary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Write input to log</a:t>
            </a:r>
          </a:p>
          <a:p>
            <a:r>
              <a:rPr lang="en-US" dirty="0" smtClean="0"/>
              <a:t>Apply input</a:t>
            </a:r>
          </a:p>
          <a:p>
            <a:r>
              <a:rPr lang="en-US" dirty="0" smtClean="0"/>
              <a:t>Produce output</a:t>
            </a:r>
          </a:p>
          <a:p>
            <a:r>
              <a:rPr lang="en-US" dirty="0" smtClean="0"/>
              <a:t>Fail!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Backup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397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over as primary</a:t>
            </a:r>
          </a:p>
          <a:p>
            <a:r>
              <a:rPr lang="en-US" dirty="0" smtClean="0"/>
              <a:t>Read from log and apply input</a:t>
            </a:r>
          </a:p>
          <a:p>
            <a:r>
              <a:rPr lang="en-US" dirty="0" smtClean="0"/>
              <a:t>Timer interrupt fires</a:t>
            </a:r>
          </a:p>
          <a:p>
            <a:r>
              <a:rPr lang="en-US" dirty="0" smtClean="0"/>
              <a:t>Produce output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3849" y="4667071"/>
            <a:ext cx="887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/>
              <a:t>Backup does not know timing of output relative to timer interrupt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 smtClean="0">
                <a:solidFill>
                  <a:srgbClr val="FF0000"/>
                </a:solidFill>
              </a:rPr>
              <a:t>Execution of interrupt handler may affect output</a:t>
            </a: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2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Primary must buffer output until ACK from backup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Slow from client perspective!	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If replicas are not in close proximity.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to optimize performance?</a:t>
            </a:r>
          </a:p>
          <a:p>
            <a:r>
              <a:rPr lang="en-US" dirty="0" smtClean="0"/>
              <a:t>Pipeline sync with backup and execution at primary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VMM-based Replication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35333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8" name="Straight Connector 7"/>
          <p:cNvCxnSpPr>
            <a:stCxn id="9" idx="3"/>
          </p:cNvCxnSpPr>
          <p:nvPr/>
        </p:nvCxnSpPr>
        <p:spPr>
          <a:xfrm>
            <a:off x="1091829" y="2195730"/>
            <a:ext cx="7213971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22552" y="3824071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2552" y="5472330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0" cy="160667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30438" y="2783266"/>
            <a:ext cx="6828" cy="1052265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429000" y="2211710"/>
            <a:ext cx="8475" cy="162082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018269" y="3858175"/>
            <a:ext cx="1531" cy="157825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187511" y="2227532"/>
            <a:ext cx="11954" cy="164153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099664" y="2211709"/>
            <a:ext cx="8105" cy="162082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38113" y="3838369"/>
            <a:ext cx="540" cy="164542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604928" y="3826603"/>
            <a:ext cx="2270" cy="160983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039148" y="3869069"/>
            <a:ext cx="10472" cy="159180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90800" y="3858175"/>
            <a:ext cx="0" cy="157825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151021" y="3798992"/>
            <a:ext cx="14268" cy="164746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91155" y="2818001"/>
            <a:ext cx="11385" cy="101452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28800" y="3843989"/>
            <a:ext cx="17623" cy="165422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718640" y="2818001"/>
            <a:ext cx="4939" cy="101452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897884" y="3843989"/>
            <a:ext cx="1532" cy="160246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588451" y="3852281"/>
            <a:ext cx="1531" cy="157825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72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Backup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 one of the backups if primary fails</a:t>
            </a:r>
          </a:p>
          <a:p>
            <a:r>
              <a:rPr lang="en-US" dirty="0" smtClean="0"/>
              <a:t>Replace any failed backup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When should primary sync with backups?</a:t>
            </a:r>
          </a:p>
          <a:p>
            <a:pPr lvl="1"/>
            <a:r>
              <a:rPr lang="en-US" dirty="0" smtClean="0"/>
              <a:t>Before making state change externally visible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Primary and backups must be externally consistent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What to sync?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Entire state</a:t>
            </a:r>
            <a:r>
              <a:rPr lang="en-US" dirty="0" smtClean="0"/>
              <a:t> when bootstrapping new backup</a:t>
            </a:r>
          </a:p>
          <a:p>
            <a:pPr lvl="1"/>
            <a:r>
              <a:rPr lang="en-US" dirty="0" smtClean="0"/>
              <a:t>Thereafter, </a:t>
            </a:r>
            <a:r>
              <a:rPr lang="en-US" dirty="0" smtClean="0">
                <a:solidFill>
                  <a:srgbClr val="0000FF"/>
                </a:solidFill>
              </a:rPr>
              <a:t>all sources of non-determinism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RSM with Primary Backup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88103" y="2743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21303" y="2991940"/>
            <a:ext cx="2895600" cy="697410"/>
            <a:chOff x="2286000" y="5029200"/>
            <a:chExt cx="4419600" cy="762000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26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Operating System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21303" y="2133600"/>
            <a:ext cx="2895600" cy="685800"/>
            <a:chOff x="2286000" y="3810000"/>
            <a:chExt cx="4419600" cy="685800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2286000" y="3810000"/>
              <a:ext cx="4419600" cy="685800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05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Application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21903" y="2743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855103" y="2991940"/>
            <a:ext cx="2895600" cy="697410"/>
            <a:chOff x="2286000" y="5029200"/>
            <a:chExt cx="4419600" cy="76200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26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Operating System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55103" y="2133600"/>
            <a:ext cx="2895600" cy="685800"/>
            <a:chOff x="2286000" y="3810000"/>
            <a:chExt cx="4419600" cy="685800"/>
          </a:xfrm>
        </p:grpSpPr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2286000" y="3810000"/>
              <a:ext cx="4419600" cy="685800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05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Application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990600" y="1981200"/>
            <a:ext cx="3200400" cy="1904999"/>
          </a:xfrm>
          <a:prstGeom prst="rect">
            <a:avLst/>
          </a:prstGeom>
          <a:noFill/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724400" y="1981200"/>
            <a:ext cx="3200400" cy="1904999"/>
          </a:xfrm>
          <a:prstGeom prst="rect">
            <a:avLst/>
          </a:prstGeom>
          <a:noFill/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5" y="305320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Server1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924800" y="305320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Server2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016903" y="4554897"/>
            <a:ext cx="838199" cy="1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43828" y="4043808"/>
            <a:ext cx="2994772" cy="1027838"/>
            <a:chOff x="2209800" y="4648200"/>
            <a:chExt cx="2994772" cy="1027838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2209800" y="4648200"/>
              <a:ext cx="2994772" cy="1027838"/>
            </a:xfrm>
            <a:prstGeom prst="cube">
              <a:avLst>
                <a:gd name="adj" fmla="val 25000"/>
              </a:avLst>
            </a:prstGeom>
            <a:solidFill>
              <a:schemeClr val="tx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2895600" y="4995863"/>
              <a:ext cx="18071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Virtual Machine Monitor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5517" y="4038599"/>
            <a:ext cx="2994772" cy="1027838"/>
            <a:chOff x="2209800" y="4648200"/>
            <a:chExt cx="2994772" cy="102783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209800" y="4648200"/>
              <a:ext cx="2994772" cy="1027838"/>
            </a:xfrm>
            <a:prstGeom prst="cube">
              <a:avLst>
                <a:gd name="adj" fmla="val 25000"/>
              </a:avLst>
            </a:prstGeom>
            <a:solidFill>
              <a:schemeClr val="tx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2895600" y="4995863"/>
              <a:ext cx="18071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Virtual Machine Monitor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21303" y="5296239"/>
            <a:ext cx="2895600" cy="697410"/>
            <a:chOff x="2286000" y="5029200"/>
            <a:chExt cx="4419600" cy="762000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dk1"/>
              </a:solidFill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3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accent6"/>
                  </a:solidFill>
                </a:rPr>
                <a:t>Hardware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76800" y="5334000"/>
            <a:ext cx="2895600" cy="697410"/>
            <a:chOff x="2286000" y="5029200"/>
            <a:chExt cx="4419600" cy="762000"/>
          </a:xfrm>
        </p:grpSpPr>
        <p:sp>
          <p:nvSpPr>
            <p:cNvPr id="54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dk1"/>
              </a:solidFill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3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accent6"/>
                  </a:solidFill>
                </a:rPr>
                <a:t>Hardware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81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does a worker need to know in order to register itself with replicated master?</a:t>
            </a:r>
          </a:p>
          <a:p>
            <a:endParaRPr lang="en-US" dirty="0"/>
          </a:p>
          <a:p>
            <a:r>
              <a:rPr lang="en-US" dirty="0" smtClean="0"/>
              <a:t>Needs to know which machine is primary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Backup Replication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0337" y="3505200"/>
            <a:ext cx="152157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smtClean="0"/>
              <a:t>Primary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74795" y="3518338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2402537" y="376681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5371907" y="3766810"/>
            <a:ext cx="1302888" cy="13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4795" y="2430682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8954" y="4605994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0"/>
            <a:endCxn id="16" idx="1"/>
          </p:cNvCxnSpPr>
          <p:nvPr/>
        </p:nvCxnSpPr>
        <p:spPr bwMode="auto">
          <a:xfrm flipV="1">
            <a:off x="4611122" y="2692292"/>
            <a:ext cx="2063673" cy="812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stCxn id="8" idx="2"/>
            <a:endCxn id="17" idx="1"/>
          </p:cNvCxnSpPr>
          <p:nvPr/>
        </p:nvCxnSpPr>
        <p:spPr bwMode="auto">
          <a:xfrm>
            <a:off x="4611122" y="4028420"/>
            <a:ext cx="2097832" cy="83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3505200" y="2133600"/>
            <a:ext cx="4953000" cy="32766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15000" y="2133600"/>
            <a:ext cx="2743200" cy="32766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7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does a worker need to know in order to register itself with replicated master?</a:t>
            </a:r>
            <a:endParaRPr lang="en-US" dirty="0"/>
          </a:p>
          <a:p>
            <a:r>
              <a:rPr lang="en-US" dirty="0" smtClean="0"/>
              <a:t>Needs to know which machine is primary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Can primary be hard coded into client code?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No, primary gets replaced when it fails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does client discover current primary?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Backup Replication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0337" y="3505200"/>
            <a:ext cx="152157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smtClean="0"/>
              <a:t>Primary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74795" y="3518338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2402537" y="376681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5371907" y="3766810"/>
            <a:ext cx="1302888" cy="13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4795" y="2430682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8954" y="4605994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0"/>
            <a:endCxn id="16" idx="1"/>
          </p:cNvCxnSpPr>
          <p:nvPr/>
        </p:nvCxnSpPr>
        <p:spPr bwMode="auto">
          <a:xfrm flipV="1">
            <a:off x="4611122" y="2692292"/>
            <a:ext cx="2063673" cy="812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stCxn id="8" idx="2"/>
            <a:endCxn id="17" idx="1"/>
          </p:cNvCxnSpPr>
          <p:nvPr/>
        </p:nvCxnSpPr>
        <p:spPr bwMode="auto">
          <a:xfrm>
            <a:off x="4611122" y="4028420"/>
            <a:ext cx="2097832" cy="83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5715000" y="2133600"/>
            <a:ext cx="2743200" cy="32766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002796"/>
            <a:ext cx="2335832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View service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>
            <a:stCxn id="7" idx="0"/>
            <a:endCxn id="20" idx="2"/>
          </p:cNvCxnSpPr>
          <p:nvPr/>
        </p:nvCxnSpPr>
        <p:spPr bwMode="auto">
          <a:xfrm flipV="1">
            <a:off x="1810869" y="2526016"/>
            <a:ext cx="1795447" cy="97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19600"/>
          </a:xfrm>
        </p:spPr>
        <p:txBody>
          <a:bodyPr/>
          <a:lstStyle/>
          <a:p>
            <a:r>
              <a:rPr lang="en-US" dirty="0" smtClean="0"/>
              <a:t>Logical clocks enable all replicas to execute updates in same order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But, cannot handle failure of any replica!</a:t>
            </a:r>
          </a:p>
          <a:p>
            <a:pPr lvl="1"/>
            <a:endParaRPr lang="en-US" dirty="0"/>
          </a:p>
          <a:p>
            <a:r>
              <a:rPr lang="en-US" dirty="0" smtClean="0"/>
              <a:t>To deal with crash failures we saw:</a:t>
            </a:r>
          </a:p>
          <a:p>
            <a:pPr lvl="1"/>
            <a:r>
              <a:rPr lang="en-US" dirty="0" err="1" smtClean="0"/>
              <a:t>Chandy-Lamport</a:t>
            </a:r>
            <a:r>
              <a:rPr lang="en-US" dirty="0" smtClean="0"/>
              <a:t> snapshot for </a:t>
            </a:r>
            <a:r>
              <a:rPr lang="en-US" dirty="0" smtClean="0">
                <a:solidFill>
                  <a:srgbClr val="0000FF"/>
                </a:solidFill>
              </a:rPr>
              <a:t>coordinated checkpoint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Log sources of non-determinism</a:t>
            </a:r>
            <a:r>
              <a:rPr lang="en-US" dirty="0" smtClean="0"/>
              <a:t> between checkpoints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Maintains current membership of primary-backup service (called </a:t>
            </a:r>
            <a:r>
              <a:rPr lang="en-US" dirty="0" smtClean="0">
                <a:solidFill>
                  <a:srgbClr val="0000FF"/>
                </a:solidFill>
              </a:rPr>
              <a:t>view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View number, primary, backup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When does view service change view?</a:t>
            </a:r>
          </a:p>
          <a:p>
            <a:r>
              <a:rPr lang="en-US" dirty="0" smtClean="0"/>
              <a:t>When primary or any backup fails</a:t>
            </a:r>
          </a:p>
          <a:p>
            <a:r>
              <a:rPr lang="en-US" dirty="0" smtClean="0"/>
              <a:t>Periodically exchange heartbeat messages to detect failures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What if view service is down or not reachable?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4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between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ensure new primary is up-to-date?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Only promote a previous backup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This is why view service needs to pick backups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does view service know if a backup is up-to-date?</a:t>
            </a:r>
          </a:p>
          <a:p>
            <a:r>
              <a:rPr lang="en-US" dirty="0" smtClean="0"/>
              <a:t>Two scenarios for ill-timed primary failure:</a:t>
            </a:r>
          </a:p>
          <a:p>
            <a:pPr lvl="1"/>
            <a:r>
              <a:rPr lang="en-US" dirty="0" smtClean="0"/>
              <a:t>Primary applies operation but fails before syncing with backup</a:t>
            </a:r>
          </a:p>
          <a:p>
            <a:pPr lvl="1"/>
            <a:r>
              <a:rPr lang="en-US" dirty="0" smtClean="0"/>
              <a:t>Primary fails before new backup is initialized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between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service </a:t>
            </a:r>
            <a:r>
              <a:rPr lang="en-US" dirty="0" smtClean="0">
                <a:solidFill>
                  <a:srgbClr val="0000FF"/>
                </a:solidFill>
              </a:rPr>
              <a:t>broadcasts view change</a:t>
            </a:r>
            <a:r>
              <a:rPr lang="en-US" dirty="0" smtClean="0"/>
              <a:t> to all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Primary must ACK new view</a:t>
            </a:r>
            <a:r>
              <a:rPr lang="en-US" dirty="0" smtClean="0"/>
              <a:t> once backup is up-to-date</a:t>
            </a:r>
          </a:p>
          <a:p>
            <a:endParaRPr lang="en-US" dirty="0"/>
          </a:p>
          <a:p>
            <a:r>
              <a:rPr lang="en-US" dirty="0" smtClean="0"/>
              <a:t>Two implications:</a:t>
            </a:r>
          </a:p>
          <a:p>
            <a:pPr lvl="1"/>
            <a:r>
              <a:rPr lang="en-US" dirty="0" smtClean="0"/>
              <a:t>Liveness detection timeout &gt; State transfer time</a:t>
            </a:r>
          </a:p>
          <a:p>
            <a:pPr lvl="1"/>
            <a:r>
              <a:rPr lang="en-US" dirty="0"/>
              <a:t>Cannot change view if primary fails during </a:t>
            </a:r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View change has three steps:</a:t>
            </a:r>
          </a:p>
          <a:p>
            <a:pPr lvl="1"/>
            <a:r>
              <a:rPr lang="en-US" dirty="0" smtClean="0"/>
              <a:t>View service announces new view</a:t>
            </a:r>
          </a:p>
          <a:p>
            <a:pPr lvl="1"/>
            <a:r>
              <a:rPr lang="en-US" dirty="0" smtClean="0"/>
              <a:t>Primary syncs with new backup if there is one</a:t>
            </a:r>
          </a:p>
          <a:p>
            <a:pPr lvl="1"/>
            <a:r>
              <a:rPr lang="en-US" dirty="0" smtClean="0"/>
              <a:t>Primary acknowledges new view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3300"/>
                </a:solidFill>
              </a:rPr>
              <a:t>Stuck if primary fails in the midst of this process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of View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Does every client need to contact view service before any operation?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Clients can cache view across operations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When to invalidate cached view?</a:t>
            </a:r>
          </a:p>
          <a:p>
            <a:r>
              <a:rPr lang="en-US" dirty="0" smtClean="0"/>
              <a:t>Client invalidates cache when no response or negative response from primary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Brain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67796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0337" y="4886980"/>
            <a:ext cx="62388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74795" y="4201180"/>
            <a:ext cx="62388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2"/>
            <a:endCxn id="8" idx="1"/>
          </p:cNvCxnSpPr>
          <p:nvPr/>
        </p:nvCxnSpPr>
        <p:spPr bwMode="auto">
          <a:xfrm>
            <a:off x="1810869" y="4201180"/>
            <a:ext cx="2039468" cy="9474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 flipV="1">
            <a:off x="4474226" y="4462790"/>
            <a:ext cx="2200569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04084" y="2143780"/>
            <a:ext cx="2335832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View service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>
            <a:stCxn id="7" idx="0"/>
            <a:endCxn id="20" idx="2"/>
          </p:cNvCxnSpPr>
          <p:nvPr/>
        </p:nvCxnSpPr>
        <p:spPr bwMode="auto">
          <a:xfrm flipV="1">
            <a:off x="1810869" y="2667000"/>
            <a:ext cx="2761131" cy="1010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3" name="Straight Arrow Connector 22"/>
          <p:cNvCxnSpPr>
            <a:stCxn id="20" idx="2"/>
            <a:endCxn id="8" idx="0"/>
          </p:cNvCxnSpPr>
          <p:nvPr/>
        </p:nvCxnSpPr>
        <p:spPr bwMode="auto">
          <a:xfrm flipH="1">
            <a:off x="4162282" y="2667000"/>
            <a:ext cx="409718" cy="22199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883025" y="1794182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(1,S1, _)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3025" y="2168577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(2,S1,S2)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cxnSp>
        <p:nvCxnSpPr>
          <p:cNvPr id="27" name="Straight Arrow Connector 26"/>
          <p:cNvCxnSpPr>
            <a:stCxn id="20" idx="2"/>
            <a:endCxn id="9" idx="0"/>
          </p:cNvCxnSpPr>
          <p:nvPr/>
        </p:nvCxnSpPr>
        <p:spPr bwMode="auto">
          <a:xfrm>
            <a:off x="4572000" y="2667000"/>
            <a:ext cx="2414740" cy="15341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867400" y="251460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(3,S2, _)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5098" y="502920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(1,S1, _)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5098" y="540359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(2,S1,S2)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67200" y="3397040"/>
            <a:ext cx="284882" cy="412960"/>
            <a:chOff x="1828800" y="2586981"/>
            <a:chExt cx="457200" cy="581459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7278298" y="411033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(2,S1,S2)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82763" y="4491335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6"/>
                </a:solidFill>
              </a:rPr>
              <a:t>(3,S2, _)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3124200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chemeClr val="accent6"/>
                </a:solidFill>
              </a:rPr>
              <a:t>(2,S1,S2)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30" grpId="0"/>
      <p:bldP spid="31" grpId="0"/>
      <p:bldP spid="32" grpId="0"/>
      <p:bldP spid="36" grpId="0"/>
      <p:bldP spid="36" grpId="1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Split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Primary must forward all operations to backups</a:t>
            </a:r>
          </a:p>
          <a:p>
            <a:pPr lvl="1"/>
            <a:r>
              <a:rPr lang="en-US" dirty="0" smtClean="0"/>
              <a:t>Goal: </a:t>
            </a:r>
            <a:r>
              <a:rPr lang="en-US" dirty="0" smtClean="0">
                <a:solidFill>
                  <a:srgbClr val="0000FF"/>
                </a:solidFill>
              </a:rPr>
              <a:t>Get ACKs from backups that they too recognize primary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Why can’t backups be mistaken about who is primary?</a:t>
            </a:r>
          </a:p>
          <a:p>
            <a:pPr lvl="1"/>
            <a:r>
              <a:rPr lang="en-US" dirty="0" smtClean="0"/>
              <a:t>Only a backup can be promoted as primary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Valid sequence of views:</a:t>
            </a:r>
          </a:p>
          <a:p>
            <a:pPr lvl="1"/>
            <a:r>
              <a:rPr lang="en-US" dirty="0" smtClean="0"/>
              <a:t>(1, S1, _) </a:t>
            </a:r>
            <a:r>
              <a:rPr lang="en-US" dirty="0" smtClean="0">
                <a:sym typeface="Wingdings"/>
              </a:rPr>
              <a:t> (2, S1, S2)  (3, S1, S3)  (4, S3, S4)  (5, S4, _)</a:t>
            </a: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Examples of invalid transitions between views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?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(1, S1, S2)  (2, S3, S4)</a:t>
            </a:r>
          </a:p>
          <a:p>
            <a:pPr lvl="1"/>
            <a:r>
              <a:rPr lang="en-US" dirty="0" smtClean="0">
                <a:sym typeface="Wingdings"/>
              </a:rPr>
              <a:t>(1, S1, S2)  (2, _, S2)</a:t>
            </a:r>
          </a:p>
          <a:p>
            <a:pPr lvl="1"/>
            <a:r>
              <a:rPr lang="en-US" dirty="0" smtClean="0">
                <a:sym typeface="Wingdings"/>
              </a:rPr>
              <a:t>(1, S1, _)  (2, S2, S1)</a:t>
            </a:r>
            <a:endParaRPr lang="en-US" dirty="0"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view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primary and backups to detect when to change view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rgbClr val="0000FF"/>
                </a:solidFill>
              </a:rPr>
              <a:t>change only after primary has </a:t>
            </a:r>
            <a:r>
              <a:rPr lang="en-US" dirty="0" err="1" smtClean="0">
                <a:solidFill>
                  <a:srgbClr val="0000FF"/>
                </a:solidFill>
              </a:rPr>
              <a:t>ACKed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smtClean="0">
                <a:solidFill>
                  <a:srgbClr val="0000FF"/>
                </a:solidFill>
              </a:rPr>
              <a:t>ACKs only after syncing </a:t>
            </a:r>
            <a:r>
              <a:rPr lang="en-US" dirty="0" smtClean="0"/>
              <a:t>with backups</a:t>
            </a:r>
          </a:p>
          <a:p>
            <a:endParaRPr lang="en-US" dirty="0"/>
          </a:p>
          <a:p>
            <a:r>
              <a:rPr lang="en-US" dirty="0" smtClean="0"/>
              <a:t>Clients </a:t>
            </a:r>
            <a:r>
              <a:rPr lang="en-US" dirty="0" smtClean="0">
                <a:solidFill>
                  <a:srgbClr val="0000FF"/>
                </a:solidFill>
              </a:rPr>
              <a:t>cache view</a:t>
            </a:r>
            <a:r>
              <a:rPr lang="en-US" dirty="0" smtClean="0"/>
              <a:t> for scalability</a:t>
            </a:r>
          </a:p>
          <a:p>
            <a:r>
              <a:rPr lang="en-US" dirty="0" smtClean="0"/>
              <a:t>To address </a:t>
            </a:r>
            <a:r>
              <a:rPr lang="en-US" dirty="0" smtClean="0">
                <a:solidFill>
                  <a:srgbClr val="FF0000"/>
                </a:solidFill>
              </a:rPr>
              <a:t>split brain</a:t>
            </a:r>
            <a:r>
              <a:rPr lang="en-US" dirty="0" smtClean="0"/>
              <a:t>, primary must check with backup before serving client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2819400"/>
            <a:ext cx="4610100" cy="2859115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5202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One copy in SF (primary), one in NY (backup)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Replicating Bank Database</a:t>
            </a:r>
            <a:endParaRPr lang="en-US" spc="-150" dirty="0"/>
          </a:p>
        </p:txBody>
      </p:sp>
      <p:sp>
        <p:nvSpPr>
          <p:cNvPr id="13" name="Can 12"/>
          <p:cNvSpPr/>
          <p:nvPr/>
        </p:nvSpPr>
        <p:spPr>
          <a:xfrm>
            <a:off x="2232117" y="387350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n 13"/>
          <p:cNvSpPr/>
          <p:nvPr/>
        </p:nvSpPr>
        <p:spPr>
          <a:xfrm>
            <a:off x="6338635" y="372448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25"/>
          <p:cNvCxnSpPr/>
          <p:nvPr/>
        </p:nvCxnSpPr>
        <p:spPr>
          <a:xfrm flipV="1">
            <a:off x="2757385" y="3962400"/>
            <a:ext cx="3629230" cy="610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93586" y="2889250"/>
            <a:ext cx="6298876" cy="2725129"/>
            <a:chOff x="1093586" y="3179067"/>
            <a:chExt cx="6298876" cy="2725129"/>
          </a:xfrm>
        </p:grpSpPr>
        <p:sp>
          <p:nvSpPr>
            <p:cNvPr id="18" name="Smiley Face 17"/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3586" y="3319490"/>
              <a:ext cx="1253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289" y="5196310"/>
              <a:ext cx="1053173" cy="70788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79261" y="397166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7199" y="368516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cxnSp>
        <p:nvCxnSpPr>
          <p:cNvPr id="10" name="Straight Arrow Connector 9"/>
          <p:cNvCxnSpPr>
            <a:stCxn id="19" idx="2"/>
          </p:cNvCxnSpPr>
          <p:nvPr/>
        </p:nvCxnSpPr>
        <p:spPr bwMode="auto">
          <a:xfrm flipH="1" flipV="1">
            <a:off x="2709406" y="4290201"/>
            <a:ext cx="3129300" cy="808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>
            <a:stCxn id="18" idx="4"/>
            <a:endCxn id="13" idx="1"/>
          </p:cNvCxnSpPr>
          <p:nvPr/>
        </p:nvCxnSpPr>
        <p:spPr bwMode="auto">
          <a:xfrm flipH="1">
            <a:off x="2470761" y="3277408"/>
            <a:ext cx="41794" cy="5960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266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Crash failures</a:t>
            </a:r>
          </a:p>
          <a:p>
            <a:pPr lvl="1"/>
            <a:r>
              <a:rPr lang="en-US" dirty="0" smtClean="0"/>
              <a:t>Can resume with previously saved state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Fail stop</a:t>
            </a:r>
          </a:p>
          <a:p>
            <a:pPr lvl="1"/>
            <a:r>
              <a:rPr lang="en-US" dirty="0" smtClean="0"/>
              <a:t>All state is lost upon failure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Need to replicate state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Sync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0994" cy="215402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3278509"/>
            <a:ext cx="256115" cy="107693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86600" y="2226725"/>
            <a:ext cx="838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8021" y="3248105"/>
            <a:ext cx="201779" cy="110305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4362416"/>
            <a:ext cx="1508156" cy="109490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148704" y="4343400"/>
            <a:ext cx="201779" cy="110305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581400" y="4360349"/>
            <a:ext cx="134341" cy="110991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27621" y="4343400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5655" y="2431400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“Deposit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$100”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59059" y="3456142"/>
            <a:ext cx="1053173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“Pay 1%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interest”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9261" y="397166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5065" y="510540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8362" y="5460255"/>
            <a:ext cx="800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$1,110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7045" y="4343400"/>
            <a:ext cx="78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</p:spTree>
    <p:extLst>
      <p:ext uri="{BB962C8B-B14F-4D97-AF65-F5344CB8AC3E}">
        <p14:creationId xmlns:p14="http://schemas.microsoft.com/office/powerpoint/2010/main" val="161536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9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of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updates must be </a:t>
            </a:r>
            <a:r>
              <a:rPr lang="en-US" dirty="0" smtClean="0">
                <a:solidFill>
                  <a:srgbClr val="0000FF"/>
                </a:solidFill>
              </a:rPr>
              <a:t>applied in the same order</a:t>
            </a:r>
            <a:r>
              <a:rPr lang="en-US" dirty="0" smtClean="0"/>
              <a:t> at all replicas</a:t>
            </a:r>
          </a:p>
          <a:p>
            <a:endParaRPr lang="en-US" dirty="0" smtClean="0"/>
          </a:p>
          <a:p>
            <a:r>
              <a:rPr lang="en-US" dirty="0" smtClean="0"/>
              <a:t>External view: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6"/>
                </a:solidFill>
              </a:rPr>
              <a:t>Total ordering of writes</a:t>
            </a:r>
          </a:p>
          <a:p>
            <a:endParaRPr lang="en-US" dirty="0"/>
          </a:p>
          <a:p>
            <a:r>
              <a:rPr lang="en-US" dirty="0" smtClean="0"/>
              <a:t>Primary effectively </a:t>
            </a:r>
            <a:r>
              <a:rPr lang="en-US" dirty="0" smtClean="0">
                <a:solidFill>
                  <a:srgbClr val="0000FF"/>
                </a:solidFill>
              </a:rPr>
              <a:t>serializes all writes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Order of events made known to replicas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Can backups serve reads?</a:t>
            </a:r>
          </a:p>
          <a:p>
            <a:pPr lvl="1"/>
            <a:r>
              <a:rPr lang="en-US" dirty="0" smtClean="0"/>
              <a:t>Assume no split brain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if primary’s state is ahead of backup?</a:t>
            </a:r>
          </a:p>
          <a:p>
            <a:pPr lvl="1"/>
            <a:r>
              <a:rPr lang="en-US" dirty="0" smtClean="0"/>
              <a:t>Updates to primary not yet externally visible</a:t>
            </a:r>
          </a:p>
          <a:p>
            <a:pPr lvl="1"/>
            <a:r>
              <a:rPr lang="en-US" dirty="0" smtClean="0"/>
              <a:t>Effect of read equivalent to if primary fails at this point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if backup’s state is ahead of primary?</a:t>
            </a:r>
          </a:p>
          <a:p>
            <a:pPr lvl="1"/>
            <a:r>
              <a:rPr lang="en-US" dirty="0" smtClean="0"/>
              <a:t>Different backups may not be in sync</a:t>
            </a:r>
          </a:p>
          <a:p>
            <a:pPr lvl="1"/>
            <a:r>
              <a:rPr lang="en-US" dirty="0" smtClean="0"/>
              <a:t>Primary may get replaced before it applies update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Reads: Primary vs. Backup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4" name="Process 13"/>
          <p:cNvSpPr/>
          <p:nvPr/>
        </p:nvSpPr>
        <p:spPr>
          <a:xfrm>
            <a:off x="457200" y="16002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457200" y="2667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538" name="Straight Connector 537"/>
          <p:cNvCxnSpPr>
            <a:stCxn id="14" idx="3"/>
          </p:cNvCxnSpPr>
          <p:nvPr/>
        </p:nvCxnSpPr>
        <p:spPr>
          <a:xfrm flipV="1">
            <a:off x="1091829" y="1874949"/>
            <a:ext cx="7213971" cy="1598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57200" y="5514541"/>
            <a:ext cx="7848600" cy="581459"/>
            <a:chOff x="457200" y="1905000"/>
            <a:chExt cx="7848600" cy="581459"/>
          </a:xfrm>
        </p:grpSpPr>
        <p:sp>
          <p:nvSpPr>
            <p:cNvPr id="9" name="Process 8"/>
            <p:cNvSpPr/>
            <p:nvPr/>
          </p:nvSpPr>
          <p:spPr>
            <a:xfrm>
              <a:off x="457200" y="1905000"/>
              <a:ext cx="634637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dirty="0">
                  <a:solidFill>
                    <a:schemeClr val="tx1"/>
                  </a:solidFill>
                </a:rPr>
                <a:t>2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091829" y="2195730"/>
              <a:ext cx="721397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1122552" y="2957730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2552" y="3872130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cess 17"/>
          <p:cNvSpPr/>
          <p:nvPr/>
        </p:nvSpPr>
        <p:spPr>
          <a:xfrm>
            <a:off x="457200" y="35814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85655" y="1874949"/>
            <a:ext cx="796939" cy="109291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2958856"/>
            <a:ext cx="276732" cy="9132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541101" y="2953347"/>
            <a:ext cx="235430" cy="91237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31925" y="2211038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“Deposit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$100”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657600" y="3905338"/>
            <a:ext cx="320112" cy="189993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92898" y="3892049"/>
            <a:ext cx="431760" cy="191322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2379" y="5102593"/>
            <a:ext cx="557781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$1100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67818" y="4738471"/>
            <a:ext cx="328182" cy="106679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762763" y="4738470"/>
            <a:ext cx="628637" cy="106680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30818" y="5046475"/>
            <a:ext cx="56906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$1000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024871" y="2757270"/>
            <a:ext cx="284882" cy="412960"/>
            <a:chOff x="1828800" y="2586981"/>
            <a:chExt cx="457200" cy="581459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43" name="Straight Connector 42"/>
          <p:cNvCxnSpPr/>
          <p:nvPr/>
        </p:nvCxnSpPr>
        <p:spPr>
          <a:xfrm flipV="1">
            <a:off x="1122552" y="4738471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Process 43"/>
          <p:cNvSpPr/>
          <p:nvPr/>
        </p:nvSpPr>
        <p:spPr>
          <a:xfrm>
            <a:off x="457200" y="44477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162853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419600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All writes are totally ordered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/>
              <a:t>Once read returns particular value, all later reads should return that value or value of later write</a:t>
            </a:r>
          </a:p>
          <a:p>
            <a:pPr lvl="1"/>
            <a:endParaRPr lang="en-US" dirty="0"/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 smtClean="0"/>
              <a:t>Once a write </a:t>
            </a:r>
            <a:r>
              <a:rPr lang="en-US" dirty="0"/>
              <a:t>completes, all later </a:t>
            </a:r>
            <a:r>
              <a:rPr lang="en-US" dirty="0" smtClean="0"/>
              <a:t>reads </a:t>
            </a:r>
            <a:r>
              <a:rPr lang="en-US" dirty="0"/>
              <a:t>should return value of that write or value of later </a:t>
            </a:r>
            <a:r>
              <a:rPr lang="en-US" dirty="0" smtClean="0"/>
              <a:t>write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4572000"/>
            <a:ext cx="38100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7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 relative to Writes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" name="Process 13"/>
          <p:cNvSpPr/>
          <p:nvPr/>
        </p:nvSpPr>
        <p:spPr>
          <a:xfrm>
            <a:off x="457200" y="196510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457200" y="303190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538" name="Straight Connector 537"/>
          <p:cNvCxnSpPr>
            <a:stCxn id="14" idx="3"/>
          </p:cNvCxnSpPr>
          <p:nvPr/>
        </p:nvCxnSpPr>
        <p:spPr>
          <a:xfrm flipV="1">
            <a:off x="1091829" y="2239850"/>
            <a:ext cx="7213971" cy="1598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57200" y="5181600"/>
            <a:ext cx="7848600" cy="581459"/>
            <a:chOff x="457200" y="1905000"/>
            <a:chExt cx="7848600" cy="581459"/>
          </a:xfrm>
        </p:grpSpPr>
        <p:sp>
          <p:nvSpPr>
            <p:cNvPr id="9" name="Process 8"/>
            <p:cNvSpPr/>
            <p:nvPr/>
          </p:nvSpPr>
          <p:spPr>
            <a:xfrm>
              <a:off x="457200" y="1905000"/>
              <a:ext cx="634637" cy="581459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dirty="0">
                  <a:solidFill>
                    <a:schemeClr val="tx1"/>
                  </a:solidFill>
                </a:rPr>
                <a:t>2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091829" y="2195730"/>
              <a:ext cx="7213971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1122552" y="3322631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2552" y="4433671"/>
            <a:ext cx="718324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cess 17"/>
          <p:cNvSpPr/>
          <p:nvPr/>
        </p:nvSpPr>
        <p:spPr>
          <a:xfrm>
            <a:off x="457200" y="4142941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85655" y="2239850"/>
            <a:ext cx="796939" cy="109291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2239850"/>
            <a:ext cx="256115" cy="107693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93036" y="2255830"/>
            <a:ext cx="789806" cy="106623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3323757"/>
            <a:ext cx="304800" cy="110784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148704" y="3304740"/>
            <a:ext cx="566296" cy="110305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581400" y="3321690"/>
            <a:ext cx="134341" cy="110991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514415" y="3304740"/>
            <a:ext cx="201779" cy="110305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31925" y="2575939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“Deposit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$100”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59059" y="2417483"/>
            <a:ext cx="1053173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“Pay 1%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interest”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419600" y="3283825"/>
            <a:ext cx="736472" cy="214190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3332766"/>
            <a:ext cx="381000" cy="2186163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53000" y="4717846"/>
            <a:ext cx="62127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$1100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846179" y="3332766"/>
            <a:ext cx="503450" cy="218616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56078" y="3319115"/>
            <a:ext cx="368429" cy="210661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91400" y="4724400"/>
            <a:ext cx="535211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$1111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956979" y="2255830"/>
            <a:ext cx="580895" cy="105881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4876800" y="1676400"/>
            <a:ext cx="0" cy="441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943600" y="1676400"/>
            <a:ext cx="0" cy="441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6039718" y="2025440"/>
            <a:ext cx="284882" cy="412960"/>
            <a:chOff x="1828800" y="2586981"/>
            <a:chExt cx="457200" cy="581459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09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Consistency: What are the properties of externally visible effects?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5800" y="2895600"/>
            <a:ext cx="7772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62800" y="2286000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/>
              <a:t>Linearizability</a:t>
            </a:r>
            <a:endParaRPr lang="en-US" sz="2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231260" y="2286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Sequential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663635" y="228600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Causal</a:t>
            </a:r>
            <a:endParaRPr lang="en-US" sz="20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340663" y="22860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Eventual</a:t>
            </a:r>
            <a:endParaRPr lang="en-US" sz="20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295269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accent6"/>
                </a:solidFill>
              </a:rPr>
              <a:t>Consistency</a:t>
            </a:r>
            <a:endParaRPr lang="en-US" sz="2000" b="0" i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5308" y="2057400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/>
              <a:t>Read-after-</a:t>
            </a:r>
          </a:p>
          <a:p>
            <a:pPr algn="ctr"/>
            <a:r>
              <a:rPr lang="en-US" sz="2000" b="0" dirty="0" smtClean="0"/>
              <a:t>write</a:t>
            </a:r>
            <a:endParaRPr lang="en-US" sz="2000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5800" y="3733800"/>
            <a:ext cx="7772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172200" y="379089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accent6"/>
                </a:solidFill>
              </a:rPr>
              <a:t>Ease </a:t>
            </a:r>
            <a:r>
              <a:rPr lang="en-US" sz="2000" b="0" i="1" smtClean="0">
                <a:solidFill>
                  <a:schemeClr val="accent6"/>
                </a:solidFill>
              </a:rPr>
              <a:t>of programming</a:t>
            </a:r>
            <a:endParaRPr lang="en-US" sz="2000" b="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9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Total ordering of writes</a:t>
            </a:r>
          </a:p>
          <a:p>
            <a:r>
              <a:rPr lang="en-US" dirty="0" smtClean="0"/>
              <a:t>Read returns last completed write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Single copy semantics</a:t>
            </a:r>
          </a:p>
          <a:p>
            <a:pPr lvl="1"/>
            <a:r>
              <a:rPr lang="en-US" dirty="0" smtClean="0"/>
              <a:t>Externally visible effects of writes and reads are equivalent to if there existed a single copy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Users oblivious to replication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weaken 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Shouldn’t we always strive for single copy semantics?</a:t>
            </a:r>
          </a:p>
          <a:p>
            <a:pPr lvl="1"/>
            <a:r>
              <a:rPr lang="en-US" dirty="0" smtClean="0"/>
              <a:t>Comes at the expense of lower performance</a:t>
            </a:r>
          </a:p>
          <a:p>
            <a:pPr lvl="1"/>
            <a:endParaRPr lang="en-US" dirty="0"/>
          </a:p>
          <a:p>
            <a:r>
              <a:rPr lang="en-US" dirty="0" smtClean="0"/>
              <a:t>Latency vs. consistency tradeoff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Spectrum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5800" y="2895600"/>
            <a:ext cx="7772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62800" y="2286000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/>
              <a:t>Linearizability</a:t>
            </a:r>
            <a:endParaRPr lang="en-US" sz="2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231260" y="2286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Sequential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663635" y="228600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Causal</a:t>
            </a:r>
            <a:endParaRPr lang="en-US" sz="20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340663" y="22860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Eventual</a:t>
            </a:r>
            <a:endParaRPr lang="en-US" sz="20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295269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accent6"/>
                </a:solidFill>
              </a:rPr>
              <a:t>Consistency</a:t>
            </a:r>
            <a:endParaRPr lang="en-US" sz="2000" b="0" i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5308" y="2057400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/>
              <a:t>Read-after-</a:t>
            </a:r>
          </a:p>
          <a:p>
            <a:pPr algn="ctr"/>
            <a:r>
              <a:rPr lang="en-US" sz="2000" b="0" dirty="0" smtClean="0"/>
              <a:t>write</a:t>
            </a:r>
            <a:endParaRPr lang="en-US" sz="2000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5800" y="3733800"/>
            <a:ext cx="7772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172200" y="379089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accent6"/>
                </a:solidFill>
              </a:rPr>
              <a:t>Ease </a:t>
            </a:r>
            <a:r>
              <a:rPr lang="en-US" sz="2000" b="0" i="1" smtClean="0">
                <a:solidFill>
                  <a:schemeClr val="accent6"/>
                </a:solidFill>
              </a:rPr>
              <a:t>of programming</a:t>
            </a:r>
            <a:endParaRPr lang="en-US" sz="2000" b="0" i="1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85800" y="4495800"/>
            <a:ext cx="7772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28252" y="4572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smtClean="0">
                <a:solidFill>
                  <a:schemeClr val="accent6"/>
                </a:solidFill>
              </a:rPr>
              <a:t>Latency</a:t>
            </a:r>
            <a:endParaRPr lang="en-US" sz="2000" b="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4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Backup Replication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0337" y="3505200"/>
            <a:ext cx="152157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smtClean="0"/>
              <a:t>Primary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74795" y="3518338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2402537" y="376681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5371907" y="3766810"/>
            <a:ext cx="1302888" cy="13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4795" y="2430682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8954" y="4605994"/>
            <a:ext cx="148470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0"/>
            <a:endCxn id="16" idx="1"/>
          </p:cNvCxnSpPr>
          <p:nvPr/>
        </p:nvCxnSpPr>
        <p:spPr bwMode="auto">
          <a:xfrm flipV="1">
            <a:off x="4611122" y="2692292"/>
            <a:ext cx="2063673" cy="812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stCxn id="8" idx="2"/>
            <a:endCxn id="17" idx="1"/>
          </p:cNvCxnSpPr>
          <p:nvPr/>
        </p:nvCxnSpPr>
        <p:spPr bwMode="auto">
          <a:xfrm>
            <a:off x="4611122" y="4028420"/>
            <a:ext cx="2097832" cy="83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3505200" y="2133600"/>
            <a:ext cx="4953000" cy="32766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2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Results of any execution same as that when the operations by all processes on the data store were executed in some sequential order.</a:t>
            </a:r>
          </a:p>
          <a:p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mr-IN" dirty="0" smtClean="0"/>
              <a:t>…</a:t>
            </a:r>
            <a:r>
              <a:rPr lang="en-US" dirty="0" smtClean="0"/>
              <a:t>  the operations of each individual process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appear in this sequence in the order specified by its program.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3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55800"/>
            <a:ext cx="8128000" cy="1473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652066"/>
            <a:ext cx="8153400" cy="2443933"/>
          </a:xfrm>
        </p:spPr>
        <p:txBody>
          <a:bodyPr>
            <a:normAutofit/>
          </a:bodyPr>
          <a:lstStyle/>
          <a:p>
            <a:r>
              <a:rPr lang="en-US" dirty="0" smtClean="0"/>
              <a:t>(a) is sequentially consistent. All processes see the same interleaving of the operations (x takes value b before a)</a:t>
            </a:r>
          </a:p>
          <a:p>
            <a:r>
              <a:rPr lang="en-US" dirty="0"/>
              <a:t> </a:t>
            </a:r>
            <a:r>
              <a:rPr lang="en-US" dirty="0" smtClean="0"/>
              <a:t>(b) is not sequentially consistent.  P3 sees x taking on value b before a while P4 sees the opposite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Order of causally related writes must be preserved</a:t>
            </a:r>
            <a:r>
              <a:rPr lang="en-US" dirty="0" smtClean="0"/>
              <a:t> in values returned to reads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W1 </a:t>
            </a:r>
            <a:r>
              <a:rPr lang="en-US" b="1" dirty="0" smtClean="0">
                <a:sym typeface="Wingdings"/>
              </a:rPr>
              <a:t> W2</a:t>
            </a:r>
            <a:r>
              <a:rPr lang="en-US" dirty="0" smtClean="0">
                <a:sym typeface="Wingdings"/>
              </a:rPr>
              <a:t>, then if a read sees effect of </a:t>
            </a:r>
            <a:r>
              <a:rPr lang="en-US" b="1" dirty="0" smtClean="0">
                <a:sym typeface="Wingdings"/>
              </a:rPr>
              <a:t>W2</a:t>
            </a:r>
            <a:r>
              <a:rPr lang="en-US" dirty="0" smtClean="0">
                <a:sym typeface="Wingdings"/>
              </a:rPr>
              <a:t>, it must see effect of </a:t>
            </a:r>
            <a:r>
              <a:rPr lang="en-US" b="1" dirty="0" smtClean="0">
                <a:sym typeface="Wingdings"/>
              </a:rPr>
              <a:t>W1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Example:</a:t>
            </a:r>
            <a:r>
              <a:rPr lang="en-US" dirty="0" smtClean="0">
                <a:sym typeface="Wingdings"/>
              </a:rPr>
              <a:t> Facebook News Feed</a:t>
            </a:r>
          </a:p>
          <a:p>
            <a:pPr lvl="1"/>
            <a:r>
              <a:rPr lang="en-US" dirty="0" smtClean="0">
                <a:sym typeface="Wingdings"/>
              </a:rPr>
              <a:t>Okay to not see all completed posts</a:t>
            </a:r>
          </a:p>
          <a:p>
            <a:pPr lvl="1"/>
            <a:r>
              <a:rPr lang="en-US" dirty="0" smtClean="0">
                <a:sym typeface="Wingdings"/>
              </a:rPr>
              <a:t>But, if you see a comment, you must see the post on which the comment is made</a:t>
            </a:r>
          </a:p>
          <a:p>
            <a:r>
              <a:rPr lang="en-US" dirty="0" smtClean="0">
                <a:sym typeface="Wingdings"/>
              </a:rPr>
              <a:t>Main utility: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Lazy sync between replicas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005486"/>
            <a:ext cx="5257800" cy="12573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652066"/>
            <a:ext cx="8153400" cy="24439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operations above do not result in sequential consistency (see reads of P3 and P4)</a:t>
            </a:r>
          </a:p>
          <a:p>
            <a:r>
              <a:rPr lang="en-US" dirty="0"/>
              <a:t> </a:t>
            </a:r>
            <a:r>
              <a:rPr lang="en-US" dirty="0" smtClean="0"/>
              <a:t>But there is causal consistency. This is because the writes W1(x)c and W2(x)b are concurrent (there are no dependencies and thus no causal relationship).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But note that W1(x)a and W2(x)b are causally related since R2(x)a may be the reason for W2(x)b.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147106"/>
            <a:ext cx="3566780" cy="28910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930476" y="1917336"/>
            <a:ext cx="3835572" cy="41786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(a) is not causally consistent. R3(x)b cannot follow R3(x)a since the the write of b to x is dependent on P2 reading x’s value to be a.</a:t>
            </a:r>
          </a:p>
          <a:p>
            <a:r>
              <a:rPr lang="en-US" dirty="0"/>
              <a:t> </a:t>
            </a:r>
            <a:r>
              <a:rPr lang="en-US" dirty="0" smtClean="0"/>
              <a:t>(b) however is causally consistent since W1(x) a and W2(x) b are concurrent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4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53038" cy="12716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operation should appear to take effect instantaneously at some moment before its start and completion  (sometime in the shaded area)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15" y="2836799"/>
            <a:ext cx="3859717" cy="9049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3578633"/>
            <a:ext cx="8053038" cy="91174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Thus, the result is consistent regardless of ordering of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15" y="4717137"/>
            <a:ext cx="5334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with Locks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08515" y="3526795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2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2402537" y="3766810"/>
            <a:ext cx="2705978" cy="21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4795" y="2430682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1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8954" y="4605994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3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 bwMode="auto">
          <a:xfrm flipV="1">
            <a:off x="2402537" y="2692292"/>
            <a:ext cx="4272258" cy="9653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endCxn id="17" idx="1"/>
          </p:cNvCxnSpPr>
          <p:nvPr/>
        </p:nvCxnSpPr>
        <p:spPr bwMode="auto">
          <a:xfrm>
            <a:off x="2402537" y="3886200"/>
            <a:ext cx="4306417" cy="9814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438400" y="2002796"/>
            <a:ext cx="2364750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Lock service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>
            <a:stCxn id="7" idx="0"/>
            <a:endCxn id="20" idx="2"/>
          </p:cNvCxnSpPr>
          <p:nvPr/>
        </p:nvCxnSpPr>
        <p:spPr bwMode="auto">
          <a:xfrm flipV="1">
            <a:off x="1810869" y="2526016"/>
            <a:ext cx="1809906" cy="97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0790" y="4376902"/>
            <a:ext cx="2137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</a:rPr>
              <a:t>Problems?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Client failures!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6324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Lock with timeout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If lease holder fails, not a problem because lease will expire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to pick lease timeout value?</a:t>
            </a:r>
          </a:p>
          <a:p>
            <a:pPr lvl="1"/>
            <a:r>
              <a:rPr lang="en-US" dirty="0" smtClean="0"/>
              <a:t>Short timeout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Client needs to renew lease</a:t>
            </a:r>
          </a:p>
          <a:p>
            <a:pPr lvl="1"/>
            <a:r>
              <a:rPr lang="en-US" dirty="0" smtClean="0"/>
              <a:t>Long timeout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Unnecessarily block 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 in Lease Validity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08515" y="3526795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2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2402537" y="3766810"/>
            <a:ext cx="2705978" cy="21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4795" y="2430682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1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8954" y="4605994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3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 bwMode="auto">
          <a:xfrm flipV="1">
            <a:off x="2402537" y="2692292"/>
            <a:ext cx="4272258" cy="9653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endCxn id="17" idx="1"/>
          </p:cNvCxnSpPr>
          <p:nvPr/>
        </p:nvCxnSpPr>
        <p:spPr bwMode="auto">
          <a:xfrm>
            <a:off x="2402537" y="3886200"/>
            <a:ext cx="4306417" cy="9814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438400" y="2002796"/>
            <a:ext cx="2545890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Lease service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>
            <a:stCxn id="7" idx="0"/>
            <a:endCxn id="20" idx="2"/>
          </p:cNvCxnSpPr>
          <p:nvPr/>
        </p:nvCxnSpPr>
        <p:spPr bwMode="auto">
          <a:xfrm flipV="1">
            <a:off x="1810869" y="2526016"/>
            <a:ext cx="1900476" cy="97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0107" y="4438471"/>
            <a:ext cx="3741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</a:rPr>
              <a:t>Scenario in which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l</a:t>
            </a:r>
            <a:r>
              <a:rPr lang="en-US" sz="2400" b="0" dirty="0" smtClean="0">
                <a:solidFill>
                  <a:srgbClr val="FF0000"/>
                </a:solidFill>
              </a:rPr>
              <a:t>ease server and client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d</a:t>
            </a:r>
            <a:r>
              <a:rPr lang="en-US" sz="2400" b="0" dirty="0" smtClean="0">
                <a:solidFill>
                  <a:srgbClr val="FF0000"/>
                </a:solidFill>
              </a:rPr>
              <a:t>iffer about lease validity?</a:t>
            </a:r>
          </a:p>
        </p:txBody>
      </p:sp>
    </p:spTree>
    <p:extLst>
      <p:ext uri="{BB962C8B-B14F-4D97-AF65-F5344CB8AC3E}">
        <p14:creationId xmlns:p14="http://schemas.microsoft.com/office/powerpoint/2010/main" val="157664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 in Lease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>
                <a:solidFill>
                  <a:schemeClr val="accent6"/>
                </a:solidFill>
              </a:rPr>
              <a:t>Message that grants lease may have high delay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Clock at lease holder and lease service may have different skew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to account for potential discrepancy?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Backup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How to handle primary failure?</a:t>
            </a:r>
          </a:p>
          <a:p>
            <a:pPr lvl="1"/>
            <a:r>
              <a:rPr lang="en-US" dirty="0" smtClean="0"/>
              <a:t>Promote one of the backups as the primary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 to handle backup failure?</a:t>
            </a:r>
          </a:p>
          <a:p>
            <a:pPr lvl="1"/>
            <a:r>
              <a:rPr lang="en-US" dirty="0" smtClean="0"/>
              <a:t>Add another machine as a backup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 in Lease Validity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1833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08515" y="3526795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2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2402537" y="3766810"/>
            <a:ext cx="2705978" cy="21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4795" y="2430682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1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8954" y="4605994"/>
            <a:ext cx="176362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 3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 bwMode="auto">
          <a:xfrm flipV="1">
            <a:off x="2402537" y="2692292"/>
            <a:ext cx="4272258" cy="9653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endCxn id="17" idx="1"/>
          </p:cNvCxnSpPr>
          <p:nvPr/>
        </p:nvCxnSpPr>
        <p:spPr bwMode="auto">
          <a:xfrm>
            <a:off x="2402537" y="3886200"/>
            <a:ext cx="4306417" cy="9814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438400" y="2002796"/>
            <a:ext cx="2545890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Lease service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>
            <a:stCxn id="7" idx="0"/>
            <a:endCxn id="20" idx="2"/>
          </p:cNvCxnSpPr>
          <p:nvPr/>
        </p:nvCxnSpPr>
        <p:spPr bwMode="auto">
          <a:xfrm flipV="1">
            <a:off x="1810869" y="2526016"/>
            <a:ext cx="1900476" cy="9791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590871"/>
            <a:ext cx="3522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FF"/>
                </a:solidFill>
              </a:rPr>
              <a:t>Replica must check with</a:t>
            </a:r>
          </a:p>
          <a:p>
            <a:pPr algn="ctr"/>
            <a:r>
              <a:rPr lang="en-US" sz="2400" b="0" dirty="0" smtClean="0">
                <a:solidFill>
                  <a:srgbClr val="0000FF"/>
                </a:solidFill>
              </a:rPr>
              <a:t>lease service to confirm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l</a:t>
            </a:r>
            <a:r>
              <a:rPr lang="en-US" sz="2400" b="0" dirty="0" smtClean="0">
                <a:solidFill>
                  <a:srgbClr val="0000FF"/>
                </a:solidFill>
              </a:rPr>
              <a:t>ease validity</a:t>
            </a:r>
          </a:p>
        </p:txBody>
      </p:sp>
      <p:cxnSp>
        <p:nvCxnSpPr>
          <p:cNvPr id="19" name="Straight Arrow Connector 18"/>
          <p:cNvCxnSpPr>
            <a:stCxn id="8" idx="0"/>
          </p:cNvCxnSpPr>
          <p:nvPr/>
        </p:nvCxnSpPr>
        <p:spPr bwMode="auto">
          <a:xfrm flipH="1" flipV="1">
            <a:off x="4191000" y="2526016"/>
            <a:ext cx="1799327" cy="10007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8768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Backup 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should primary sync up with backups?</a:t>
            </a:r>
          </a:p>
          <a:p>
            <a:endParaRPr lang="en-US" dirty="0"/>
          </a:p>
          <a:p>
            <a:r>
              <a:rPr lang="en-US" dirty="0" smtClean="0"/>
              <a:t>What should be transferred when syncing?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MapReduce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marL="0" indent="0">
              <a:buFont typeface="Arial" pitchFamily="-1" charset="0"/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RegisterServer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() {</a:t>
            </a:r>
            <a:endParaRPr lang="en-US" sz="2400" i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Arial" pitchFamily="-1" charset="0"/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while (1) {</a:t>
            </a:r>
          </a:p>
          <a:p>
            <a:pPr marL="0" indent="0">
              <a:buFont typeface="Arial" pitchFamily="-1" charset="0"/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receive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and parse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addr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Arial" pitchFamily="-1" charset="0"/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pick task to assign</a:t>
            </a:r>
          </a:p>
          <a:p>
            <a:pPr marL="0" indent="0">
              <a:buFont typeface="Arial" pitchFamily="-1" charset="0"/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mark task as assigned</a:t>
            </a:r>
          </a:p>
          <a:p>
            <a:pPr marL="0" indent="0">
              <a:buFont typeface="Arial" pitchFamily="-1" charset="0"/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respond with task assignment</a:t>
            </a:r>
          </a:p>
          <a:p>
            <a:pPr marL="0" indent="0">
              <a:buFont typeface="Arial" pitchFamily="-1" charset="0"/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}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Arial" pitchFamily="-1" charset="0"/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95400" y="3200400"/>
            <a:ext cx="1066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295400" y="4191000"/>
            <a:ext cx="1066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295400" y="4648200"/>
            <a:ext cx="1066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295400" y="2667000"/>
            <a:ext cx="1066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6200" y="2057400"/>
            <a:ext cx="1309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/>
              <a:t>Primary &amp;</a:t>
            </a:r>
          </a:p>
          <a:p>
            <a:pPr algn="ctr"/>
            <a:r>
              <a:rPr lang="en-US" sz="2000" b="0" dirty="0" smtClean="0"/>
              <a:t>Backups</a:t>
            </a:r>
          </a:p>
          <a:p>
            <a:pPr algn="ctr"/>
            <a:r>
              <a:rPr lang="en-US" sz="2000" b="0" dirty="0"/>
              <a:t>i</a:t>
            </a:r>
            <a:r>
              <a:rPr lang="en-US" sz="2000" b="0" dirty="0" smtClean="0"/>
              <a:t>n sync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2" y="3480137"/>
            <a:ext cx="1138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When to</a:t>
            </a:r>
          </a:p>
          <a:p>
            <a:pPr algn="ctr"/>
            <a:r>
              <a:rPr lang="en-US" sz="2000" b="0" dirty="0">
                <a:solidFill>
                  <a:srgbClr val="FF0000"/>
                </a:solidFill>
              </a:rPr>
              <a:t>s</a:t>
            </a:r>
            <a:r>
              <a:rPr lang="en-US" sz="2000" b="0" dirty="0" smtClean="0">
                <a:solidFill>
                  <a:srgbClr val="FF0000"/>
                </a:solidFill>
              </a:rPr>
              <a:t>ync</a:t>
            </a:r>
          </a:p>
          <a:p>
            <a:pPr algn="ctr"/>
            <a:r>
              <a:rPr lang="en-US" sz="2000" b="0" dirty="0">
                <a:solidFill>
                  <a:srgbClr val="FF0000"/>
                </a:solidFill>
              </a:rPr>
              <a:t>a</a:t>
            </a:r>
            <a:r>
              <a:rPr lang="en-US" sz="2000" b="0" dirty="0" smtClean="0">
                <a:solidFill>
                  <a:srgbClr val="FF0000"/>
                </a:solidFill>
              </a:rPr>
              <a:t>gain?</a:t>
            </a:r>
            <a:endParaRPr lang="en-US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0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endParaRPr lang="en-US" dirty="0" smtClean="0"/>
          </a:p>
          <a:p>
            <a:r>
              <a:rPr lang="en-US" dirty="0" smtClean="0"/>
              <a:t>Cannot tolerate primary failure after update to its state is externally visible</a:t>
            </a:r>
          </a:p>
          <a:p>
            <a:pPr lvl="1"/>
            <a:endParaRPr lang="en-US" dirty="0"/>
          </a:p>
          <a:p>
            <a:r>
              <a:rPr lang="en-US" dirty="0" smtClean="0"/>
              <a:t>Corollary: Okay for primary to be out of sync with backup until change is externally visible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External consistency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Implications for </a:t>
            </a:r>
            <a:r>
              <a:rPr lang="en-US" i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>
                <a:solidFill>
                  <a:srgbClr val="FF0000"/>
                </a:solidFill>
              </a:rPr>
              <a:t> primary should sync with backups?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10681</TotalTime>
  <Words>2265</Words>
  <Application>Microsoft Macintosh PowerPoint</Application>
  <PresentationFormat>On-screen Show (4:3)</PresentationFormat>
  <Paragraphs>567</Paragraphs>
  <Slides>60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Median</vt:lpstr>
      <vt:lpstr>Lecture 7</vt:lpstr>
      <vt:lpstr>Replication and why is it hard</vt:lpstr>
      <vt:lpstr>Handling Failures</vt:lpstr>
      <vt:lpstr>Types of failures</vt:lpstr>
      <vt:lpstr>Primary Backup Replication</vt:lpstr>
      <vt:lpstr>Primary Backup Replication</vt:lpstr>
      <vt:lpstr>Primary Backup Sync</vt:lpstr>
      <vt:lpstr>Example: MapReduce Master</vt:lpstr>
      <vt:lpstr>Takeaways</vt:lpstr>
      <vt:lpstr>Primary-Backup Sync</vt:lpstr>
      <vt:lpstr>Reads vs. Updates</vt:lpstr>
      <vt:lpstr>What to transfer in sync?</vt:lpstr>
      <vt:lpstr>Service Development</vt:lpstr>
      <vt:lpstr>RSM with Logical Clocks</vt:lpstr>
      <vt:lpstr>Transparent Primary Backup</vt:lpstr>
      <vt:lpstr>Virtual Machines</vt:lpstr>
      <vt:lpstr>VMM-based Primary Backup</vt:lpstr>
      <vt:lpstr>Log-based VM replication</vt:lpstr>
      <vt:lpstr>Log-based VM replication</vt:lpstr>
      <vt:lpstr>Virtual Machine I/O</vt:lpstr>
      <vt:lpstr>Example Scenario</vt:lpstr>
      <vt:lpstr>Optimizing Performance</vt:lpstr>
      <vt:lpstr>VMM-based Replication</vt:lpstr>
      <vt:lpstr>Primary Backup Replication</vt:lpstr>
      <vt:lpstr>RSM with Primary Backup</vt:lpstr>
      <vt:lpstr>Client perspective</vt:lpstr>
      <vt:lpstr>Primary Backup Replication</vt:lpstr>
      <vt:lpstr>Client perspective</vt:lpstr>
      <vt:lpstr>Primary Backup Replication</vt:lpstr>
      <vt:lpstr>View service</vt:lpstr>
      <vt:lpstr>Transitioning between views</vt:lpstr>
      <vt:lpstr>Transitioning between views</vt:lpstr>
      <vt:lpstr>View service</vt:lpstr>
      <vt:lpstr>Scalability of View service</vt:lpstr>
      <vt:lpstr>Split Brain</vt:lpstr>
      <vt:lpstr>Avoiding Split Brain</vt:lpstr>
      <vt:lpstr>View service</vt:lpstr>
      <vt:lpstr>Summary of view service</vt:lpstr>
      <vt:lpstr>Replicating Bank Database</vt:lpstr>
      <vt:lpstr>Primary-Backup Sync</vt:lpstr>
      <vt:lpstr>Ordering of Updates</vt:lpstr>
      <vt:lpstr>Serving Reads</vt:lpstr>
      <vt:lpstr>Reads: Primary vs. Backup</vt:lpstr>
      <vt:lpstr>Desired Properties</vt:lpstr>
      <vt:lpstr>Reads relative to Writes</vt:lpstr>
      <vt:lpstr>Consistency Spectrum</vt:lpstr>
      <vt:lpstr>Linearizability</vt:lpstr>
      <vt:lpstr>Why weaken consistency?</vt:lpstr>
      <vt:lpstr>Consistency Spectrum</vt:lpstr>
      <vt:lpstr>Sequential Consistency</vt:lpstr>
      <vt:lpstr>Example</vt:lpstr>
      <vt:lpstr>Causal Consistency</vt:lpstr>
      <vt:lpstr>Example</vt:lpstr>
      <vt:lpstr>Example</vt:lpstr>
      <vt:lpstr>Linearizability example</vt:lpstr>
      <vt:lpstr>Linearizability with Locks</vt:lpstr>
      <vt:lpstr>Lease</vt:lpstr>
      <vt:lpstr>Discrepancy in Lease Validity</vt:lpstr>
      <vt:lpstr>Discrepancy in Lease Validity</vt:lpstr>
      <vt:lpstr>Discrepancy in Lease Validity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Srikanth Krishnamurthy</cp:lastModifiedBy>
  <cp:revision>122</cp:revision>
  <dcterms:created xsi:type="dcterms:W3CDTF">2011-02-15T01:19:14Z</dcterms:created>
  <dcterms:modified xsi:type="dcterms:W3CDTF">2020-08-11T20:02:59Z</dcterms:modified>
</cp:coreProperties>
</file>