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9"/>
  </p:normalViewPr>
  <p:slideViewPr>
    <p:cSldViewPr snapToGrid="0" snapToObjects="1">
      <p:cViewPr varScale="1">
        <p:scale>
          <a:sx n="87" d="100"/>
          <a:sy n="87" d="100"/>
        </p:scale>
        <p:origin x="106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7AEDA-A0C8-6243-9AD2-B2B44E628523}" type="datetimeFigureOut">
              <a:rPr lang="en-US" smtClean="0"/>
              <a:pPr/>
              <a:t>12/9/20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B068C3-DE0F-4C49-AC09-9287450156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462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Together (f+1) including leader.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B068C3-DE0F-4C49-AC09-9287450156E5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012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3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>
                <a:solidFill>
                  <a:schemeClr val="bg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solidFill>
            <a:srgbClr val="C9CDB3"/>
          </a:solidFill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E6A519B-7DB3-3D47-8D8A-CC7BAD0E00B6}" type="datetimeFigureOut">
              <a:rPr lang="en-US" smtClean="0"/>
              <a:pPr/>
              <a:t>12/9/20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39F429-8910-EE4A-AE0E-DB70C9E71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519B-7DB3-3D47-8D8A-CC7BAD0E00B6}" type="datetimeFigureOut">
              <a:rPr lang="en-US" smtClean="0"/>
              <a:pPr/>
              <a:t>12/9/20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9F429-8910-EE4A-AE0E-DB70C9E71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E6A519B-7DB3-3D47-8D8A-CC7BAD0E00B6}" type="datetimeFigureOut">
              <a:rPr lang="en-US" smtClean="0"/>
              <a:pPr/>
              <a:t>12/9/20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139F429-8910-EE4A-AE0E-DB70C9E71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000500"/>
            <a:ext cx="8229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(c) Prashant Krishnamurthy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fld id="{5B729312-1E37-A640-B3F8-E025D313CE0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TELCOM 2720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(c) Prashant Krishnamurthy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fld id="{6ED59E59-BD8A-5342-8217-B02204C6B78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TELCOM 2720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(c) Prashant Krishnamurthy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fld id="{D5B4394C-1DEF-F448-AC01-490E14B0EA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TELCOM 2720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/>
              <a:t>(c) Prashant Krishnamurthy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fld id="{82D77CC1-6495-7147-8A94-5BA717E5543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/>
              <a:t>TELCOM 2720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/>
              <a:t>(c) Prashant Krishnamurthy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fld id="{4117307F-A9A7-2247-8C9C-010269DAC2D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/>
              <a:t>TELCOM 2720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/>
              <a:t>(c) Prashant Krishnamurthy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fld id="{14A2D2E2-31F8-CF45-9C64-F6981D30D92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/>
              <a:t>TELCOM 2720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3152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81000" y="6477000"/>
            <a:ext cx="2057400" cy="1524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/>
              <a:t>(c) Prashant Krishnamurthy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7391400" y="6400800"/>
            <a:ext cx="1371600" cy="304800"/>
          </a:xfrm>
        </p:spPr>
        <p:txBody>
          <a:bodyPr/>
          <a:lstStyle>
            <a:lvl1pPr>
              <a:defRPr smtClean="0"/>
            </a:lvl1pPr>
          </a:lstStyle>
          <a:p>
            <a:fld id="{40185FF9-3F7D-ED48-82A4-51D3D65C60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519B-7DB3-3D47-8D8A-CC7BAD0E00B6}" type="datetimeFigureOut">
              <a:rPr lang="en-US" smtClean="0"/>
              <a:pPr/>
              <a:t>12/9/20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>
              <a:defRPr>
                <a:solidFill>
                  <a:srgbClr val="775F55"/>
                </a:solidFill>
              </a:defRPr>
            </a:lvl1pPr>
          </a:lstStyle>
          <a:p>
            <a:fld id="{D139F429-8910-EE4A-AE0E-DB70C9E71E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519B-7DB3-3D47-8D8A-CC7BAD0E00B6}" type="datetimeFigureOut">
              <a:rPr lang="en-US" smtClean="0"/>
              <a:pPr/>
              <a:t>12/9/20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139F429-8910-EE4A-AE0E-DB70C9E71E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E6A519B-7DB3-3D47-8D8A-CC7BAD0E00B6}" type="datetimeFigureOut">
              <a:rPr lang="en-US" smtClean="0"/>
              <a:pPr/>
              <a:t>12/9/20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 rtlCol="0"/>
          <a:lstStyle>
            <a:lvl1pPr>
              <a:defRPr>
                <a:solidFill>
                  <a:srgbClr val="775F55"/>
                </a:solidFill>
              </a:defRPr>
            </a:lvl1pPr>
          </a:lstStyle>
          <a:p>
            <a:fld id="{D139F429-8910-EE4A-AE0E-DB70C9E71E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E6A519B-7DB3-3D47-8D8A-CC7BAD0E00B6}" type="datetimeFigureOut">
              <a:rPr lang="en-US" smtClean="0"/>
              <a:pPr/>
              <a:t>12/9/20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139F429-8910-EE4A-AE0E-DB70C9E71E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519B-7DB3-3D47-8D8A-CC7BAD0E00B6}" type="datetimeFigureOut">
              <a:rPr lang="en-US" smtClean="0"/>
              <a:pPr/>
              <a:t>12/9/20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139F429-8910-EE4A-AE0E-DB70C9E71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519B-7DB3-3D47-8D8A-CC7BAD0E00B6}" type="datetimeFigureOut">
              <a:rPr lang="en-US" smtClean="0"/>
              <a:pPr/>
              <a:t>12/9/20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39F429-8910-EE4A-AE0E-DB70C9E71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519B-7DB3-3D47-8D8A-CC7BAD0E00B6}" type="datetimeFigureOut">
              <a:rPr lang="en-US" smtClean="0"/>
              <a:pPr/>
              <a:t>12/9/20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139F429-8910-EE4A-AE0E-DB70C9E71E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E6A519B-7DB3-3D47-8D8A-CC7BAD0E00B6}" type="datetimeFigureOut">
              <a:rPr lang="en-US" smtClean="0"/>
              <a:pPr/>
              <a:t>12/9/20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139F429-8910-EE4A-AE0E-DB70C9E71E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E6A519B-7DB3-3D47-8D8A-CC7BAD0E00B6}" type="datetimeFigureOut">
              <a:rPr lang="en-US" smtClean="0"/>
              <a:pPr/>
              <a:t>12/9/20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solidFill>
                <a:srgbClr val="775F55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3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775F55"/>
                </a:solidFill>
              </a:defRPr>
            </a:lvl1pPr>
          </a:lstStyle>
          <a:p>
            <a:fld id="{D139F429-8910-EE4A-AE0E-DB70C9E71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14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Speculative </a:t>
            </a:r>
            <a:r>
              <a:rPr lang="en-US" dirty="0" err="1">
                <a:solidFill>
                  <a:schemeClr val="bg2"/>
                </a:solidFill>
              </a:rPr>
              <a:t>Paxos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Totally ordered multicast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Clients communicate simultaneously with a group of N receivers  (here, replicas)</a:t>
            </a:r>
          </a:p>
          <a:p>
            <a:r>
              <a:rPr lang="en-US" dirty="0">
                <a:solidFill>
                  <a:srgbClr val="FF0000"/>
                </a:solidFill>
              </a:rPr>
              <a:t> If process </a:t>
            </a:r>
            <a:r>
              <a:rPr lang="en-US" dirty="0" err="1">
                <a:solidFill>
                  <a:srgbClr val="FF0000"/>
                </a:solidFill>
              </a:rPr>
              <a:t>n</a:t>
            </a:r>
            <a:r>
              <a:rPr lang="en-US" baseline="-25000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 processes message m before m’, then any other node </a:t>
            </a:r>
            <a:r>
              <a:rPr lang="en-US" dirty="0" err="1">
                <a:solidFill>
                  <a:srgbClr val="FF0000"/>
                </a:solidFill>
              </a:rPr>
              <a:t>n</a:t>
            </a:r>
            <a:r>
              <a:rPr lang="en-US" baseline="-25000" dirty="0" err="1">
                <a:solidFill>
                  <a:srgbClr val="FF0000"/>
                </a:solidFill>
              </a:rPr>
              <a:t>j</a:t>
            </a:r>
            <a:r>
              <a:rPr lang="en-US" dirty="0">
                <a:solidFill>
                  <a:srgbClr val="FF0000"/>
                </a:solidFill>
              </a:rPr>
              <a:t> that receives m’ must process m before m’. </a:t>
            </a:r>
          </a:p>
          <a:p>
            <a:pPr lvl="1"/>
            <a:r>
              <a:rPr lang="en-US" dirty="0"/>
              <a:t> Ensuring this property holds during failures </a:t>
            </a:r>
            <a:r>
              <a:rPr lang="mr-IN" dirty="0"/>
              <a:t>–</a:t>
            </a:r>
            <a:r>
              <a:rPr lang="en-US" dirty="0"/>
              <a:t> is a problem equivalent to that of consensus.</a:t>
            </a:r>
          </a:p>
          <a:p>
            <a:r>
              <a:rPr lang="en-US" dirty="0"/>
              <a:t>MOM considers a relaxed version </a:t>
            </a:r>
            <a:r>
              <a:rPr lang="mr-IN" dirty="0"/>
              <a:t>–</a:t>
            </a:r>
            <a:r>
              <a:rPr lang="en-US" dirty="0"/>
              <a:t> i.e., the above requirement does not have to hold in every case.</a:t>
            </a:r>
          </a:p>
        </p:txBody>
      </p:sp>
    </p:spTree>
    <p:extLst>
      <p:ext uri="{BB962C8B-B14F-4D97-AF65-F5344CB8AC3E}">
        <p14:creationId xmlns:p14="http://schemas.microsoft.com/office/powerpoint/2010/main" val="2251640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Mostly-ordered multicast property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296890" cy="47302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 The requirement for total ordered multicast is satisfied with high frequency</a:t>
            </a:r>
          </a:p>
          <a:p>
            <a:r>
              <a:rPr lang="en-US" dirty="0"/>
              <a:t> Occasionally the following ordering violations can occur:</a:t>
            </a:r>
          </a:p>
          <a:p>
            <a:pPr lvl="1"/>
            <a:r>
              <a:rPr lang="en-US" dirty="0"/>
              <a:t> </a:t>
            </a:r>
            <a:r>
              <a:rPr lang="en-US" dirty="0" err="1"/>
              <a:t>n</a:t>
            </a:r>
            <a:r>
              <a:rPr lang="en-US" baseline="-25000" dirty="0" err="1"/>
              <a:t>j</a:t>
            </a:r>
            <a:r>
              <a:rPr lang="en-US" dirty="0"/>
              <a:t> processes m after m’</a:t>
            </a:r>
          </a:p>
          <a:p>
            <a:pPr lvl="1"/>
            <a:r>
              <a:rPr lang="en-US" dirty="0"/>
              <a:t> </a:t>
            </a:r>
            <a:r>
              <a:rPr lang="en-US" dirty="0" err="1"/>
              <a:t>n</a:t>
            </a:r>
            <a:r>
              <a:rPr lang="en-US" baseline="-25000" dirty="0" err="1"/>
              <a:t>j</a:t>
            </a:r>
            <a:r>
              <a:rPr lang="en-US" dirty="0"/>
              <a:t> does not process m at all (because it was lost)</a:t>
            </a:r>
          </a:p>
          <a:p>
            <a:r>
              <a:rPr lang="en-US" dirty="0"/>
              <a:t>While it can be implemented using a best-effort network primitive, takes advantage of network properties.</a:t>
            </a:r>
          </a:p>
          <a:p>
            <a:pPr lvl="1"/>
            <a:r>
              <a:rPr lang="en-US" dirty="0"/>
              <a:t> However, application code must handle ordering violations due to failures.</a:t>
            </a:r>
          </a:p>
        </p:txBody>
      </p:sp>
    </p:spTree>
    <p:extLst>
      <p:ext uri="{BB962C8B-B14F-4D97-AF65-F5344CB8AC3E}">
        <p14:creationId xmlns:p14="http://schemas.microsoft.com/office/powerpoint/2010/main" val="3823854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Principles of MOM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Topology awareness </a:t>
            </a:r>
            <a:r>
              <a:rPr lang="en-US" dirty="0">
                <a:sym typeface="Wingdings"/>
              </a:rPr>
              <a:t> ensure that all multicast messages traverse same number of links.</a:t>
            </a:r>
          </a:p>
          <a:p>
            <a:pPr lvl="1"/>
            <a:r>
              <a:rPr lang="en-US" dirty="0">
                <a:sym typeface="Wingdings"/>
              </a:rPr>
              <a:t> Eliminates reordering due to path dilation</a:t>
            </a:r>
          </a:p>
          <a:p>
            <a:r>
              <a:rPr lang="en-US" dirty="0"/>
              <a:t>High prioritization </a:t>
            </a:r>
            <a:r>
              <a:rPr lang="en-US" dirty="0">
                <a:sym typeface="Wingdings"/>
              </a:rPr>
              <a:t> Highest </a:t>
            </a:r>
            <a:r>
              <a:rPr lang="en-US" dirty="0" err="1">
                <a:sym typeface="Wingdings"/>
              </a:rPr>
              <a:t>QoS</a:t>
            </a:r>
            <a:r>
              <a:rPr lang="en-US" dirty="0">
                <a:sym typeface="Wingdings"/>
              </a:rPr>
              <a:t> class</a:t>
            </a:r>
          </a:p>
          <a:p>
            <a:pPr lvl="1"/>
            <a:r>
              <a:rPr lang="en-US" dirty="0">
                <a:sym typeface="Wingdings"/>
              </a:rPr>
              <a:t> Eliminate reordering due to queuing delays</a:t>
            </a:r>
          </a:p>
          <a:p>
            <a:pPr lvl="1"/>
            <a:r>
              <a:rPr lang="en-US" dirty="0">
                <a:sym typeface="Wingdings"/>
              </a:rPr>
              <a:t> Packet drops due to congestion</a:t>
            </a:r>
          </a:p>
          <a:p>
            <a:r>
              <a:rPr lang="en-US" dirty="0"/>
              <a:t>In network serialization </a:t>
            </a:r>
            <a:r>
              <a:rPr lang="en-US" dirty="0">
                <a:sym typeface="Wingdings"/>
              </a:rPr>
              <a:t> route through a single root switch	</a:t>
            </a:r>
          </a:p>
          <a:p>
            <a:pPr lvl="1"/>
            <a:r>
              <a:rPr lang="en-US" dirty="0">
                <a:sym typeface="Wingdings"/>
              </a:rPr>
              <a:t> Eliminate non-failure related reordering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516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10308" y="5109482"/>
            <a:ext cx="8355740" cy="1367692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Clients C</a:t>
            </a:r>
            <a:r>
              <a:rPr lang="en-US" baseline="-25000" dirty="0"/>
              <a:t>1</a:t>
            </a:r>
            <a:r>
              <a:rPr lang="en-US" dirty="0"/>
              <a:t> and C</a:t>
            </a:r>
            <a:r>
              <a:rPr lang="en-US" baseline="-25000" dirty="0"/>
              <a:t>2</a:t>
            </a:r>
            <a:r>
              <a:rPr lang="en-US" dirty="0"/>
              <a:t> communicating with a multicast group N</a:t>
            </a:r>
            <a:r>
              <a:rPr lang="en-US" baseline="-25000" dirty="0"/>
              <a:t>1</a:t>
            </a:r>
            <a:r>
              <a:rPr lang="en-US" dirty="0"/>
              <a:t>, N</a:t>
            </a:r>
            <a:r>
              <a:rPr lang="en-US" baseline="-25000" dirty="0"/>
              <a:t>2</a:t>
            </a:r>
            <a:r>
              <a:rPr lang="en-US" dirty="0"/>
              <a:t> and N</a:t>
            </a:r>
            <a:r>
              <a:rPr lang="en-US" baseline="-25000" dirty="0"/>
              <a:t>3</a:t>
            </a:r>
            <a:r>
              <a:rPr lang="en-US" dirty="0"/>
              <a:t>.  The three receivers share a multicast IP address.</a:t>
            </a:r>
          </a:p>
          <a:p>
            <a:pPr lvl="1"/>
            <a:r>
              <a:rPr lang="en-US" dirty="0"/>
              <a:t> This address is not shared by sub-nets.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1557983"/>
            <a:ext cx="5783385" cy="351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189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30749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Message from the client sent to root switch S1 or S2.</a:t>
            </a:r>
          </a:p>
          <a:p>
            <a:r>
              <a:rPr lang="en-US" dirty="0"/>
              <a:t> The root switch makes 3 copies and sends it down </a:t>
            </a:r>
          </a:p>
          <a:p>
            <a:pPr lvl="1"/>
            <a:r>
              <a:rPr lang="en-US" dirty="0"/>
              <a:t> All the three copies traverse same number of links.</a:t>
            </a:r>
          </a:p>
          <a:p>
            <a:pPr lvl="1"/>
            <a:r>
              <a:rPr lang="en-US" dirty="0"/>
              <a:t> The flexible routing can be realized using SDN</a:t>
            </a:r>
          </a:p>
          <a:p>
            <a:pPr lvl="1"/>
            <a:r>
              <a:rPr lang="en-US" dirty="0"/>
              <a:t> Fault tolerance by routing around failure (if enough redundant paths)  or changing root if needed  (see paper)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8308" y="3907692"/>
            <a:ext cx="4357077" cy="264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826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attributes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Even if one of the root switches is more congested than the other, the prioritization comes to the rescue.</a:t>
            </a:r>
          </a:p>
          <a:p>
            <a:pPr lvl="1"/>
            <a:r>
              <a:rPr lang="en-US" dirty="0"/>
              <a:t> If S2 is more congested than S1,  it is ok since both prioritize the MOM messages.</a:t>
            </a:r>
          </a:p>
          <a:p>
            <a:r>
              <a:rPr lang="en-US" dirty="0"/>
              <a:t>But still some variations can occur.  So this is handled using in-network serialization i.e., use same top level switch.</a:t>
            </a:r>
          </a:p>
          <a:p>
            <a:pPr lvl="1"/>
            <a:r>
              <a:rPr lang="en-US" dirty="0"/>
              <a:t> Acts as a serialization point </a:t>
            </a:r>
            <a:r>
              <a:rPr lang="mr-IN" dirty="0"/>
              <a:t>–</a:t>
            </a:r>
            <a:r>
              <a:rPr lang="en-US" dirty="0"/>
              <a:t> the order in which this switch sees the messages is the order in which they are sent.</a:t>
            </a:r>
          </a:p>
        </p:txBody>
      </p:sp>
    </p:spTree>
    <p:extLst>
      <p:ext uri="{BB962C8B-B14F-4D97-AF65-F5344CB8AC3E}">
        <p14:creationId xmlns:p14="http://schemas.microsoft.com/office/powerpoint/2010/main" val="3512577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MOM and consensus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How should MOM’s properties affect how consensus is achieved ?</a:t>
            </a:r>
          </a:p>
          <a:p>
            <a:r>
              <a:rPr lang="en-US" dirty="0"/>
              <a:t> What does it give us?</a:t>
            </a:r>
          </a:p>
          <a:p>
            <a:pPr lvl="1"/>
            <a:r>
              <a:rPr lang="en-US" dirty="0"/>
              <a:t> Approximate synchrony  </a:t>
            </a:r>
            <a:r>
              <a:rPr lang="en-US" dirty="0">
                <a:sym typeface="Wingdings"/>
              </a:rPr>
              <a:t>  strong ordering during the common case,  but this strong ordering property can be violated during occasional failures.</a:t>
            </a:r>
          </a:p>
          <a:p>
            <a:r>
              <a:rPr lang="en-US" dirty="0">
                <a:sym typeface="Wingdings"/>
              </a:rPr>
              <a:t>How do we take advantage of this ?</a:t>
            </a:r>
          </a:p>
          <a:p>
            <a:pPr lvl="1"/>
            <a:r>
              <a:rPr lang="en-US" dirty="0">
                <a:sym typeface="Wingdings"/>
              </a:rPr>
              <a:t> 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 Speculative </a:t>
            </a:r>
            <a:r>
              <a:rPr lang="en-US" dirty="0" err="1">
                <a:solidFill>
                  <a:srgbClr val="FF0000"/>
                </a:solidFill>
                <a:sym typeface="Wingdings"/>
              </a:rPr>
              <a:t>Paxos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6547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Speculative </a:t>
            </a:r>
            <a:r>
              <a:rPr lang="en-US" dirty="0" err="1"/>
              <a:t>Paxos</a:t>
            </a:r>
            <a:r>
              <a:rPr lang="en-US" dirty="0"/>
              <a:t> is a state machine replication protocol.</a:t>
            </a:r>
          </a:p>
          <a:p>
            <a:r>
              <a:rPr lang="en-US" dirty="0"/>
              <a:t> Common case : </a:t>
            </a:r>
          </a:p>
          <a:p>
            <a:pPr lvl="1"/>
            <a:r>
              <a:rPr lang="en-US" dirty="0"/>
              <a:t>  Rely on MOM</a:t>
            </a:r>
          </a:p>
          <a:p>
            <a:pPr lvl="1"/>
            <a:r>
              <a:rPr lang="en-US" dirty="0"/>
              <a:t> Speculatively execute requests  (before agreement is reached).</a:t>
            </a:r>
          </a:p>
          <a:p>
            <a:pPr lvl="2"/>
            <a:r>
              <a:rPr lang="en-US" dirty="0"/>
              <a:t>  Minimum latency  (only two message delays)</a:t>
            </a:r>
          </a:p>
          <a:p>
            <a:pPr lvl="2"/>
            <a:r>
              <a:rPr lang="en-US" dirty="0"/>
              <a:t> High throughput </a:t>
            </a:r>
            <a:r>
              <a:rPr lang="en-US" dirty="0">
                <a:sym typeface="Wingdings"/>
              </a:rPr>
              <a:t> no need to communicate between replicas on each request.</a:t>
            </a:r>
          </a:p>
          <a:p>
            <a:pPr lvl="1"/>
            <a:r>
              <a:rPr lang="en-US" dirty="0">
                <a:sym typeface="Wingdings"/>
              </a:rPr>
              <a:t>Reconciliation via rollback when there are inconsistent operations.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625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it guarantee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819031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Linearizability</a:t>
            </a:r>
            <a:r>
              <a:rPr lang="en-US" dirty="0"/>
              <a:t> if there are no more than </a:t>
            </a:r>
            <a:r>
              <a:rPr lang="en-US" i="1" dirty="0"/>
              <a:t>f </a:t>
            </a:r>
            <a:r>
              <a:rPr lang="en-US" dirty="0"/>
              <a:t>failures. </a:t>
            </a:r>
          </a:p>
          <a:p>
            <a:r>
              <a:rPr lang="en-US" dirty="0"/>
              <a:t> Operations appear in consistent sequential order.</a:t>
            </a:r>
          </a:p>
          <a:p>
            <a:pPr lvl="1"/>
            <a:r>
              <a:rPr lang="en-US" dirty="0"/>
              <a:t> Each operation sees the effect of the operation before it.</a:t>
            </a:r>
          </a:p>
          <a:p>
            <a:pPr marL="36576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4884" y="3419230"/>
            <a:ext cx="5583116" cy="297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716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Speculative execs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Replicas execute operations before agreement is reached.</a:t>
            </a:r>
          </a:p>
          <a:p>
            <a:r>
              <a:rPr lang="en-US" dirty="0"/>
              <a:t> Upon receiving  the speculative </a:t>
            </a:r>
            <a:r>
              <a:rPr lang="en-US" dirty="0" err="1"/>
              <a:t>Paxos</a:t>
            </a:r>
            <a:r>
              <a:rPr lang="en-US" dirty="0"/>
              <a:t> library makes the speculative execution </a:t>
            </a:r>
            <a:r>
              <a:rPr lang="en-US" dirty="0" err="1"/>
              <a:t>upcall</a:t>
            </a:r>
            <a:r>
              <a:rPr lang="en-US" dirty="0"/>
              <a:t> to the application. </a:t>
            </a:r>
          </a:p>
          <a:p>
            <a:pPr lvl="1"/>
            <a:r>
              <a:rPr lang="en-US" dirty="0"/>
              <a:t> Attributes are the operation and a sequence number.</a:t>
            </a:r>
          </a:p>
          <a:p>
            <a:r>
              <a:rPr lang="en-US" dirty="0"/>
              <a:t>When there is a failed speculation a rollback is invoked to undo the most recent operations and return to a known state</a:t>
            </a:r>
          </a:p>
          <a:p>
            <a:pPr lvl="1"/>
            <a:r>
              <a:rPr lang="en-US" dirty="0"/>
              <a:t> Informs application about all operations/sequence numbers to be rolled back.</a:t>
            </a:r>
          </a:p>
          <a:p>
            <a:r>
              <a:rPr lang="en-US" dirty="0"/>
              <a:t>Commit </a:t>
            </a:r>
            <a:r>
              <a:rPr lang="en-US" dirty="0" err="1"/>
              <a:t>upcalls</a:t>
            </a:r>
            <a:r>
              <a:rPr lang="en-US" dirty="0"/>
              <a:t> for those previous speculative operations that are never going to be rolled back.</a:t>
            </a:r>
          </a:p>
        </p:txBody>
      </p:sp>
    </p:spTree>
    <p:extLst>
      <p:ext uri="{BB962C8B-B14F-4D97-AF65-F5344CB8AC3E}">
        <p14:creationId xmlns:p14="http://schemas.microsoft.com/office/powerpoint/2010/main" val="2844226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2400"/>
            <a:ext cx="9144000" cy="400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3151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Failure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Crash failures.</a:t>
            </a:r>
          </a:p>
          <a:p>
            <a:r>
              <a:rPr lang="en-US" dirty="0"/>
              <a:t> Remains correct under the same assumptions as </a:t>
            </a:r>
            <a:r>
              <a:rPr lang="en-US" dirty="0" err="1"/>
              <a:t>Paxos</a:t>
            </a:r>
            <a:r>
              <a:rPr lang="en-US" dirty="0"/>
              <a:t> or </a:t>
            </a:r>
            <a:r>
              <a:rPr lang="en-US" dirty="0" err="1"/>
              <a:t>Viewstamped</a:t>
            </a:r>
            <a:r>
              <a:rPr lang="en-US" dirty="0"/>
              <a:t> replication</a:t>
            </a:r>
          </a:p>
          <a:p>
            <a:pPr lvl="1"/>
            <a:r>
              <a:rPr lang="en-US" dirty="0"/>
              <a:t> 2</a:t>
            </a:r>
            <a:r>
              <a:rPr lang="en-US" i="1" dirty="0"/>
              <a:t>f</a:t>
            </a:r>
            <a:r>
              <a:rPr lang="en-US" dirty="0"/>
              <a:t> +1  replicas will provide safety as long there are no more than</a:t>
            </a:r>
            <a:r>
              <a:rPr lang="en-US" i="1" dirty="0"/>
              <a:t> f </a:t>
            </a:r>
            <a:r>
              <a:rPr lang="en-US" dirty="0"/>
              <a:t>replica failures. </a:t>
            </a:r>
          </a:p>
          <a:p>
            <a:r>
              <a:rPr lang="en-US" dirty="0" err="1"/>
              <a:t>Liveness</a:t>
            </a:r>
            <a:r>
              <a:rPr lang="en-US" dirty="0"/>
              <a:t> as long as messages are repeatedly sent and eventually delivered before the recipients time out.</a:t>
            </a:r>
          </a:p>
          <a:p>
            <a:pPr lvl="1"/>
            <a:r>
              <a:rPr lang="en-US" dirty="0"/>
              <a:t> Same as </a:t>
            </a:r>
            <a:r>
              <a:rPr lang="en-US" dirty="0" err="1"/>
              <a:t>Paxos</a:t>
            </a:r>
            <a:endParaRPr lang="en-US" dirty="0"/>
          </a:p>
          <a:p>
            <a:pPr lvl="1"/>
            <a:r>
              <a:rPr lang="en-US" dirty="0"/>
              <a:t> This requirement is necessary because of FLT theorem (impossibility of consensus in an </a:t>
            </a:r>
            <a:r>
              <a:rPr lang="en-US"/>
              <a:t>asynchronous system).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007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Speculative </a:t>
            </a:r>
            <a:r>
              <a:rPr lang="en-US" dirty="0" err="1"/>
              <a:t>Paxos</a:t>
            </a:r>
            <a:r>
              <a:rPr lang="en-US" dirty="0"/>
              <a:t> consists of three protocols.</a:t>
            </a:r>
          </a:p>
          <a:p>
            <a:r>
              <a:rPr lang="en-US" dirty="0"/>
              <a:t>Normal execution : Speculative processing commits requests efficiently.</a:t>
            </a:r>
          </a:p>
          <a:p>
            <a:pPr lvl="1"/>
            <a:r>
              <a:rPr lang="en-US" dirty="0"/>
              <a:t> Messages are ordered</a:t>
            </a:r>
          </a:p>
          <a:p>
            <a:pPr lvl="1"/>
            <a:r>
              <a:rPr lang="en-US" dirty="0"/>
              <a:t> Less than </a:t>
            </a:r>
            <a:r>
              <a:rPr lang="en-US" i="1" dirty="0"/>
              <a:t>f</a:t>
            </a:r>
            <a:r>
              <a:rPr lang="en-US" dirty="0"/>
              <a:t>/2 replicas have failed</a:t>
            </a:r>
          </a:p>
          <a:p>
            <a:r>
              <a:rPr lang="en-US" dirty="0"/>
              <a:t>Synchronization :  Verify that replicas have speculatively executed the same requests in the same order.</a:t>
            </a:r>
          </a:p>
          <a:p>
            <a:r>
              <a:rPr lang="en-US" dirty="0"/>
              <a:t>Reconciliation: Ensures progress when requests are delivered out of order or when between </a:t>
            </a:r>
            <a:r>
              <a:rPr lang="en-US" i="1" dirty="0"/>
              <a:t>f</a:t>
            </a:r>
            <a:r>
              <a:rPr lang="en-US" dirty="0"/>
              <a:t>/2 and</a:t>
            </a:r>
            <a:r>
              <a:rPr lang="en-US" i="1" dirty="0"/>
              <a:t> f </a:t>
            </a:r>
            <a:r>
              <a:rPr lang="en-US" dirty="0"/>
              <a:t>replicas have failed. </a:t>
            </a:r>
          </a:p>
        </p:txBody>
      </p:sp>
    </p:spTree>
    <p:extLst>
      <p:ext uri="{BB962C8B-B14F-4D97-AF65-F5344CB8AC3E}">
        <p14:creationId xmlns:p14="http://schemas.microsoft.com/office/powerpoint/2010/main" val="16593254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Replica 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 NORMAL : Allow speculative processing of new operations.</a:t>
            </a:r>
          </a:p>
          <a:p>
            <a:r>
              <a:rPr lang="en-US" dirty="0"/>
              <a:t> RECONCILIATION:  The reconciliation protocol is being applied (more later).</a:t>
            </a:r>
          </a:p>
          <a:p>
            <a:r>
              <a:rPr lang="en-US" dirty="0"/>
              <a:t> RECOVERY :  Failed replica is reconstructing state.</a:t>
            </a:r>
          </a:p>
          <a:p>
            <a:r>
              <a:rPr lang="en-US" dirty="0"/>
              <a:t> RECONFIGURATION:  Updates to replica memberships.</a:t>
            </a:r>
          </a:p>
        </p:txBody>
      </p:sp>
    </p:spTree>
    <p:extLst>
      <p:ext uri="{BB962C8B-B14F-4D97-AF65-F5344CB8AC3E}">
        <p14:creationId xmlns:p14="http://schemas.microsoft.com/office/powerpoint/2010/main" val="4533088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Replica log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Log is a sequence of operations executed by the replica</a:t>
            </a:r>
          </a:p>
          <a:p>
            <a:pPr lvl="1"/>
            <a:r>
              <a:rPr lang="en-US" dirty="0"/>
              <a:t> Each has a sequence number.</a:t>
            </a:r>
          </a:p>
          <a:p>
            <a:pPr lvl="1"/>
            <a:r>
              <a:rPr lang="en-US" dirty="0"/>
              <a:t> State is either SPECULATIVE or COMMITTED</a:t>
            </a:r>
          </a:p>
          <a:p>
            <a:pPr lvl="2"/>
            <a:r>
              <a:rPr lang="en-US" dirty="0"/>
              <a:t> All COMMITTED operations precede SPECULATIVE operations.</a:t>
            </a:r>
          </a:p>
          <a:p>
            <a:r>
              <a:rPr lang="en-US" dirty="0"/>
              <a:t>Each log entry has a summary hash</a:t>
            </a:r>
          </a:p>
          <a:p>
            <a:pPr lvl="1"/>
            <a:r>
              <a:rPr lang="en-US" dirty="0"/>
              <a:t> A hash of the previous summary and current operation</a:t>
            </a:r>
          </a:p>
          <a:p>
            <a:pPr lvl="2"/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Why ? </a:t>
            </a:r>
            <a:endParaRPr lang="en-US" dirty="0">
              <a:solidFill>
                <a:srgbClr val="3366FF"/>
              </a:solidFill>
            </a:endParaRPr>
          </a:p>
          <a:p>
            <a:pPr marL="91440" indent="0">
              <a:buNone/>
            </a:pPr>
            <a:r>
              <a:rPr lang="en-US" dirty="0">
                <a:solidFill>
                  <a:srgbClr val="3366FF"/>
                </a:solidFill>
              </a:rPr>
              <a:t>Two replicas that agree on a summary for an entry </a:t>
            </a:r>
            <a:r>
              <a:rPr lang="en-US" i="1" dirty="0">
                <a:solidFill>
                  <a:srgbClr val="3366FF"/>
                </a:solidFill>
              </a:rPr>
              <a:t>n</a:t>
            </a:r>
            <a:r>
              <a:rPr lang="en-US" dirty="0">
                <a:solidFill>
                  <a:srgbClr val="3366FF"/>
                </a:solidFill>
              </a:rPr>
              <a:t>, have the same ordering of operations up to that entry.</a:t>
            </a:r>
          </a:p>
          <a:p>
            <a:pPr marL="91440" indent="0">
              <a:buNone/>
            </a:pPr>
            <a:endParaRPr lang="en-US" dirty="0">
              <a:solidFill>
                <a:srgbClr val="3366FF"/>
              </a:solidFill>
            </a:endParaRPr>
          </a:p>
          <a:p>
            <a:pPr marL="91440" indent="0">
              <a:buNone/>
            </a:pPr>
            <a:r>
              <a:rPr lang="en-US" dirty="0">
                <a:solidFill>
                  <a:srgbClr val="000000"/>
                </a:solidFill>
              </a:rPr>
              <a:t>Standard </a:t>
            </a:r>
            <a:r>
              <a:rPr lang="en-US" dirty="0" err="1">
                <a:solidFill>
                  <a:srgbClr val="000000"/>
                </a:solidFill>
              </a:rPr>
              <a:t>checkpointing</a:t>
            </a:r>
            <a:r>
              <a:rPr lang="en-US" dirty="0">
                <a:solidFill>
                  <a:srgbClr val="000000"/>
                </a:solidFill>
              </a:rPr>
              <a:t> can help truncate logs 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04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System moves through a series of views	</a:t>
            </a:r>
          </a:p>
          <a:p>
            <a:pPr lvl="1"/>
            <a:r>
              <a:rPr lang="en-US" dirty="0"/>
              <a:t>  Each has a view number and leader</a:t>
            </a:r>
          </a:p>
          <a:p>
            <a:pPr lvl="1"/>
            <a:r>
              <a:rPr lang="en-US" dirty="0"/>
              <a:t>  Leader can be selected using round robin ordering (recall election)</a:t>
            </a:r>
          </a:p>
          <a:p>
            <a:pPr lvl="1"/>
            <a:r>
              <a:rPr lang="en-US" dirty="0"/>
              <a:t> Leader’s role is to mainly co-ordinate synchronization and reconciliation.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2542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Speculative 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489415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Client requests an operation</a:t>
            </a:r>
          </a:p>
          <a:p>
            <a:r>
              <a:rPr lang="en-US" dirty="0"/>
              <a:t> Speculative </a:t>
            </a:r>
            <a:r>
              <a:rPr lang="en-US" dirty="0" err="1"/>
              <a:t>Paxos</a:t>
            </a:r>
            <a:r>
              <a:rPr lang="en-US" dirty="0"/>
              <a:t> library sends request to all replicas</a:t>
            </a:r>
          </a:p>
          <a:p>
            <a:pPr lvl="1"/>
            <a:r>
              <a:rPr lang="en-US" dirty="0"/>
              <a:t> client ID, operation, request identifier</a:t>
            </a:r>
          </a:p>
          <a:p>
            <a:pPr lvl="1"/>
            <a:r>
              <a:rPr lang="en-US" dirty="0"/>
              <a:t> Using the MOM primitive --so mostly operations are ordered.</a:t>
            </a:r>
          </a:p>
          <a:p>
            <a:r>
              <a:rPr lang="en-US" dirty="0"/>
              <a:t>Replicas speculatively execute request and send “SPECULATIVE-REPLY” messages to the clients.</a:t>
            </a:r>
          </a:p>
          <a:p>
            <a:r>
              <a:rPr lang="en-US" dirty="0"/>
              <a:t>Client checks to see if 			(a </a:t>
            </a:r>
            <a:r>
              <a:rPr lang="en-US" dirty="0" err="1"/>
              <a:t>superquorum</a:t>
            </a:r>
            <a:r>
              <a:rPr lang="en-US" dirty="0"/>
              <a:t>) responds and if they do, commit transaction.</a:t>
            </a:r>
          </a:p>
          <a:p>
            <a:pPr lvl="1"/>
            <a:r>
              <a:rPr lang="en-US" dirty="0"/>
              <a:t> The operation needs to be consistent across replicas in terms of the current operation and a summary hash (which ensures that the order </a:t>
            </a:r>
            <a:r>
              <a:rPr lang="en-US" dirty="0" err="1"/>
              <a:t>upto</a:t>
            </a:r>
            <a:r>
              <a:rPr lang="en-US" dirty="0"/>
              <a:t> this transaction) are identical across replicas.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9388" y="4222015"/>
            <a:ext cx="1537845" cy="34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8290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Failure or Success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If responses don’t match  (i.e., there is no </a:t>
            </a:r>
            <a:r>
              <a:rPr lang="en-US" dirty="0" err="1"/>
              <a:t>superquorum</a:t>
            </a:r>
            <a:r>
              <a:rPr lang="en-US" dirty="0"/>
              <a:t>) or if there aren’t sufficient responses before a time out,  the client initiates a reconciliation.</a:t>
            </a:r>
          </a:p>
          <a:p>
            <a:r>
              <a:rPr lang="en-US" dirty="0"/>
              <a:t> Note if there is a success, the replicas don’t know that the operation has committed </a:t>
            </a:r>
          </a:p>
          <a:p>
            <a:pPr lvl="1"/>
            <a:r>
              <a:rPr lang="en-US" dirty="0"/>
              <a:t> This is taken care of later in reconciliation</a:t>
            </a:r>
          </a:p>
          <a:p>
            <a:pPr lvl="2"/>
            <a:r>
              <a:rPr lang="en-US" dirty="0"/>
              <a:t> Even if there are failures, the operation is not rolled back.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0169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not just a quorum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This is because of speculative execution.</a:t>
            </a:r>
          </a:p>
          <a:p>
            <a:r>
              <a:rPr lang="en-US" dirty="0"/>
              <a:t>Let us say instead of a </a:t>
            </a:r>
            <a:r>
              <a:rPr lang="en-US" dirty="0" err="1"/>
              <a:t>superquorum</a:t>
            </a:r>
            <a:r>
              <a:rPr lang="en-US" dirty="0"/>
              <a:t> we only needed quorum </a:t>
            </a:r>
            <a:r>
              <a:rPr lang="en-US" i="1" dirty="0"/>
              <a:t>(f+1).  </a:t>
            </a:r>
          </a:p>
          <a:p>
            <a:r>
              <a:rPr lang="en-US" dirty="0"/>
              <a:t>Let us say the client only got exactly </a:t>
            </a:r>
            <a:r>
              <a:rPr lang="en-US" i="1" dirty="0"/>
              <a:t>f+1 </a:t>
            </a:r>
            <a:r>
              <a:rPr lang="en-US" dirty="0"/>
              <a:t>responses.</a:t>
            </a:r>
          </a:p>
          <a:p>
            <a:pPr lvl="1"/>
            <a:r>
              <a:rPr lang="en-US" dirty="0"/>
              <a:t> Let the other f speculatively applied some other transaction.</a:t>
            </a:r>
          </a:p>
          <a:p>
            <a:r>
              <a:rPr lang="en-US" dirty="0"/>
              <a:t>The client commits the transaction, but the replicas have only done it speculatively.</a:t>
            </a:r>
          </a:p>
          <a:p>
            <a:pPr lvl="1"/>
            <a:r>
              <a:rPr lang="en-US" dirty="0"/>
              <a:t> So if even one fails,  the recovery protocol cannot distinguish the order.</a:t>
            </a:r>
          </a:p>
        </p:txBody>
      </p:sp>
    </p:spTree>
    <p:extLst>
      <p:ext uri="{BB962C8B-B14F-4D97-AF65-F5344CB8AC3E}">
        <p14:creationId xmlns:p14="http://schemas.microsoft.com/office/powerpoint/2010/main" val="6937028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</a:t>
            </a:r>
            <a:r>
              <a:rPr lang="en-US" dirty="0" err="1"/>
              <a:t>superquorum</a:t>
            </a:r>
            <a:r>
              <a:rPr lang="en-US" dirty="0"/>
              <a:t> help?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Now we can have only &lt; </a:t>
            </a:r>
            <a:r>
              <a:rPr lang="en-US" i="1" dirty="0"/>
              <a:t>(f/2)</a:t>
            </a:r>
            <a:r>
              <a:rPr lang="en-US" dirty="0"/>
              <a:t> replicas apply some other transaction.</a:t>
            </a:r>
          </a:p>
          <a:p>
            <a:r>
              <a:rPr lang="en-US" dirty="0"/>
              <a:t> So even if another </a:t>
            </a:r>
            <a:r>
              <a:rPr lang="en-US" i="1" dirty="0"/>
              <a:t>(f/2) </a:t>
            </a:r>
            <a:r>
              <a:rPr lang="en-US" dirty="0"/>
              <a:t>fail from those in the </a:t>
            </a:r>
            <a:r>
              <a:rPr lang="en-US" dirty="0" err="1"/>
              <a:t>superquorum</a:t>
            </a:r>
            <a:r>
              <a:rPr lang="en-US" dirty="0"/>
              <a:t> we have </a:t>
            </a:r>
            <a:r>
              <a:rPr lang="en-US" i="1" dirty="0"/>
              <a:t>(f+1)</a:t>
            </a:r>
            <a:r>
              <a:rPr lang="en-US" dirty="0"/>
              <a:t> replicas applying the operation correctly.</a:t>
            </a:r>
          </a:p>
          <a:p>
            <a:pPr lvl="1"/>
            <a:r>
              <a:rPr lang="en-US" dirty="0"/>
              <a:t> We can still tolerate </a:t>
            </a:r>
            <a:r>
              <a:rPr lang="en-US" i="1" dirty="0"/>
              <a:t>f</a:t>
            </a:r>
            <a:r>
              <a:rPr lang="en-US" dirty="0"/>
              <a:t> failures.</a:t>
            </a:r>
          </a:p>
          <a:p>
            <a:r>
              <a:rPr lang="en-US" dirty="0"/>
              <a:t>This helps establish correct order during reconciliation.</a:t>
            </a:r>
          </a:p>
        </p:txBody>
      </p:sp>
    </p:spTree>
    <p:extLst>
      <p:ext uri="{BB962C8B-B14F-4D97-AF65-F5344CB8AC3E}">
        <p14:creationId xmlns:p14="http://schemas.microsoft.com/office/powerpoint/2010/main" val="1719035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7929605" cy="485318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Since during the speculative processing the replicas do not know that a </a:t>
            </a:r>
            <a:r>
              <a:rPr lang="en-US" dirty="0" err="1"/>
              <a:t>superquorum</a:t>
            </a:r>
            <a:r>
              <a:rPr lang="en-US" dirty="0"/>
              <a:t> has committed to the operation, they need to do so.</a:t>
            </a:r>
          </a:p>
          <a:p>
            <a:r>
              <a:rPr lang="en-US" dirty="0"/>
              <a:t> They do this via a leader initiated -- periodic synchronization </a:t>
            </a:r>
            <a:r>
              <a:rPr lang="mr-IN" dirty="0"/>
              <a:t>–</a:t>
            </a:r>
            <a:r>
              <a:rPr lang="en-US" dirty="0"/>
              <a:t> say every t seconds.</a:t>
            </a:r>
          </a:p>
          <a:p>
            <a:r>
              <a:rPr lang="en-US" dirty="0"/>
              <a:t> A synchronization message has the current view number, the highest sequence number in the log (including speculative transactions) and the hash associated with the summary log.</a:t>
            </a:r>
          </a:p>
          <a:p>
            <a:r>
              <a:rPr lang="en-US" dirty="0"/>
              <a:t> Leader commits if there are more than a </a:t>
            </a:r>
            <a:r>
              <a:rPr lang="en-US" dirty="0" err="1"/>
              <a:t>superquorum</a:t>
            </a:r>
            <a:r>
              <a:rPr lang="en-US" dirty="0"/>
              <a:t> of replicas that agree on these.</a:t>
            </a:r>
          </a:p>
          <a:p>
            <a:pPr lvl="1"/>
            <a:r>
              <a:rPr lang="en-US" dirty="0"/>
              <a:t> Confirms to all replicas  (learning in </a:t>
            </a:r>
            <a:r>
              <a:rPr lang="en-US" dirty="0" err="1"/>
              <a:t>Paxos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so that everyone can commit)</a:t>
            </a:r>
          </a:p>
          <a:p>
            <a:pPr lvl="2"/>
            <a:r>
              <a:rPr lang="en-US" dirty="0"/>
              <a:t> If no </a:t>
            </a:r>
            <a:r>
              <a:rPr lang="en-US" dirty="0" err="1"/>
              <a:t>superquorum</a:t>
            </a:r>
            <a:r>
              <a:rPr lang="en-US" dirty="0"/>
              <a:t>,  go to reconciliation.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284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Premise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Many distributed systems are designed independently from the underlying network.</a:t>
            </a:r>
          </a:p>
          <a:p>
            <a:r>
              <a:rPr lang="en-US" dirty="0"/>
              <a:t> Thus, they assume worst case situations</a:t>
            </a:r>
          </a:p>
          <a:p>
            <a:pPr lvl="1"/>
            <a:r>
              <a:rPr lang="en-US" dirty="0"/>
              <a:t> Completely asynchronous</a:t>
            </a:r>
          </a:p>
          <a:p>
            <a:r>
              <a:rPr lang="en-US" dirty="0"/>
              <a:t>Many distributed applications today are deployed on data centers </a:t>
            </a:r>
          </a:p>
          <a:p>
            <a:pPr lvl="1"/>
            <a:r>
              <a:rPr lang="en-US" dirty="0"/>
              <a:t> Network predictable and reliable</a:t>
            </a:r>
          </a:p>
          <a:p>
            <a:r>
              <a:rPr lang="en-US" dirty="0"/>
              <a:t>Can we synergize the distributed system design with the network to improve performance?</a:t>
            </a:r>
          </a:p>
        </p:txBody>
      </p:sp>
    </p:spTree>
    <p:extLst>
      <p:ext uri="{BB962C8B-B14F-4D97-AF65-F5344CB8AC3E}">
        <p14:creationId xmlns:p14="http://schemas.microsoft.com/office/powerpoint/2010/main" val="24765304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Divergence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Reconciliation is invoked whenever there is a divergence across replicas</a:t>
            </a:r>
          </a:p>
          <a:p>
            <a:pPr lvl="1"/>
            <a:r>
              <a:rPr lang="en-US" dirty="0"/>
              <a:t> Sequence number of operations, or hash summary.</a:t>
            </a:r>
          </a:p>
          <a:p>
            <a:r>
              <a:rPr lang="en-US" dirty="0"/>
              <a:t>Every replica stops processing new client requests and enters reconciliation phase.</a:t>
            </a:r>
          </a:p>
          <a:p>
            <a:r>
              <a:rPr lang="en-US" dirty="0"/>
              <a:t> They send reconciliation messages to each other and to the leader.</a:t>
            </a:r>
          </a:p>
          <a:p>
            <a:r>
              <a:rPr lang="en-US" dirty="0"/>
              <a:t> The leader will now need to take up the complex process of reconciling </a:t>
            </a:r>
            <a:r>
              <a:rPr lang="en-US"/>
              <a:t>inconsistent replica logs.</a:t>
            </a:r>
          </a:p>
        </p:txBody>
      </p:sp>
    </p:spTree>
    <p:extLst>
      <p:ext uri="{BB962C8B-B14F-4D97-AF65-F5344CB8AC3E}">
        <p14:creationId xmlns:p14="http://schemas.microsoft.com/office/powerpoint/2010/main" val="16052075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Reconciliation messages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Contain the view “v” for which the reconciliation is needed.</a:t>
            </a:r>
          </a:p>
          <a:p>
            <a:r>
              <a:rPr lang="en-US" dirty="0"/>
              <a:t> The view “</a:t>
            </a:r>
            <a:r>
              <a:rPr lang="en-US" dirty="0" err="1"/>
              <a:t>v</a:t>
            </a:r>
            <a:r>
              <a:rPr lang="en-US" baseline="-25000" dirty="0" err="1"/>
              <a:t>l</a:t>
            </a:r>
            <a:r>
              <a:rPr lang="en-US" dirty="0"/>
              <a:t>”  (prior) for which the status was normal.</a:t>
            </a:r>
          </a:p>
          <a:p>
            <a:r>
              <a:rPr lang="en-US" dirty="0"/>
              <a:t> The logs of that replica</a:t>
            </a:r>
          </a:p>
        </p:txBody>
      </p:sp>
    </p:spTree>
    <p:extLst>
      <p:ext uri="{BB962C8B-B14F-4D97-AF65-F5344CB8AC3E}">
        <p14:creationId xmlns:p14="http://schemas.microsoft.com/office/powerpoint/2010/main" val="9290335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Merging of logs </a:t>
            </a:r>
            <a:r>
              <a:rPr lang="mr-IN" dirty="0"/>
              <a:t>–</a:t>
            </a:r>
            <a:r>
              <a:rPr lang="en-US" dirty="0"/>
              <a:t> step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 The leader needs to get messages from “f” replicas.</a:t>
            </a:r>
          </a:p>
          <a:p>
            <a:r>
              <a:rPr lang="en-US" dirty="0"/>
              <a:t> It considers the logs with the highest </a:t>
            </a:r>
            <a:r>
              <a:rPr lang="en-US" dirty="0" err="1"/>
              <a:t>v</a:t>
            </a:r>
            <a:r>
              <a:rPr lang="en-US" baseline="-25000" dirty="0" err="1"/>
              <a:t>l</a:t>
            </a:r>
            <a:r>
              <a:rPr lang="en-US" baseline="-25000" dirty="0"/>
              <a:t> </a:t>
            </a:r>
            <a:r>
              <a:rPr lang="en-US" dirty="0"/>
              <a:t>and retains all the entries </a:t>
            </a:r>
            <a:r>
              <a:rPr lang="en-US" dirty="0" err="1"/>
              <a:t>upto</a:t>
            </a:r>
            <a:r>
              <a:rPr lang="en-US" dirty="0"/>
              <a:t> that point.</a:t>
            </a:r>
          </a:p>
          <a:p>
            <a:pPr lvl="1"/>
            <a:r>
              <a:rPr lang="en-US" dirty="0"/>
              <a:t> These entries are viewed as normal and thus need to be maintained (previous reconciliations are respected).</a:t>
            </a:r>
          </a:p>
        </p:txBody>
      </p:sp>
    </p:spTree>
    <p:extLst>
      <p:ext uri="{BB962C8B-B14F-4D97-AF65-F5344CB8AC3E}">
        <p14:creationId xmlns:p14="http://schemas.microsoft.com/office/powerpoint/2010/main" val="25461001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Merging of logs </a:t>
            </a:r>
            <a:r>
              <a:rPr lang="mr-IN" dirty="0"/>
              <a:t>–</a:t>
            </a:r>
            <a:r>
              <a:rPr lang="en-US" dirty="0"/>
              <a:t> Steps 2, 3,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 Selects the log with the most COMMITTED entries. </a:t>
            </a:r>
          </a:p>
          <a:p>
            <a:pPr lvl="1"/>
            <a:r>
              <a:rPr lang="en-US" dirty="0"/>
              <a:t>These operations are known to have succeeded, so they are added to the combined log in COMMITTED state.</a:t>
            </a:r>
          </a:p>
          <a:p>
            <a:r>
              <a:rPr lang="en-US" dirty="0"/>
              <a:t> Starting with next sequence number, check if the majority have the same summary hash for that number.</a:t>
            </a:r>
          </a:p>
          <a:p>
            <a:pPr lvl="1"/>
            <a:r>
              <a:rPr lang="en-US" dirty="0"/>
              <a:t> If yes, add to log in SPECULATIVE state</a:t>
            </a:r>
          </a:p>
          <a:p>
            <a:pPr lvl="1"/>
            <a:r>
              <a:rPr lang="en-US" dirty="0"/>
              <a:t> Repeat for each sequence number</a:t>
            </a:r>
          </a:p>
          <a:p>
            <a:r>
              <a:rPr lang="en-US" dirty="0"/>
              <a:t> Gather other entries (sequence numbers), choose an order add to log in speculative state.</a:t>
            </a:r>
          </a:p>
        </p:txBody>
      </p:sp>
    </p:spTree>
    <p:extLst>
      <p:ext uri="{BB962C8B-B14F-4D97-AF65-F5344CB8AC3E}">
        <p14:creationId xmlns:p14="http://schemas.microsoft.com/office/powerpoint/2010/main" val="1128066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step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Leader starts a new view and sends this log with that new view number to all replicas.</a:t>
            </a:r>
          </a:p>
          <a:p>
            <a:r>
              <a:rPr lang="en-US" dirty="0"/>
              <a:t> When replicas receive, they install the new log</a:t>
            </a:r>
          </a:p>
          <a:p>
            <a:pPr lvl="1"/>
            <a:r>
              <a:rPr lang="en-US" dirty="0"/>
              <a:t> Roll back operations that are not in the new log</a:t>
            </a:r>
          </a:p>
          <a:p>
            <a:pPr lvl="1"/>
            <a:r>
              <a:rPr lang="en-US" dirty="0"/>
              <a:t> Execute operations in ascending order according to the log.</a:t>
            </a:r>
          </a:p>
          <a:p>
            <a:r>
              <a:rPr lang="en-US" dirty="0"/>
              <a:t>Now the new state is set to normal and the replica starts speculative processing of new requests.</a:t>
            </a:r>
          </a:p>
          <a:p>
            <a:pPr lvl="1"/>
            <a:r>
              <a:rPr lang="en-US" dirty="0"/>
              <a:t> See paper for discussion on ensuring progress (</a:t>
            </a:r>
            <a:r>
              <a:rPr lang="en-US" dirty="0" err="1"/>
              <a:t>liveness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463509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contributions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MOM: Mostly ordered multicast</a:t>
            </a:r>
          </a:p>
          <a:p>
            <a:pPr lvl="1"/>
            <a:r>
              <a:rPr lang="en-US" dirty="0"/>
              <a:t> Tries to redesign multicast so that notifications arrive at recipients in order</a:t>
            </a:r>
          </a:p>
          <a:p>
            <a:pPr lvl="2"/>
            <a:r>
              <a:rPr lang="en-US" dirty="0"/>
              <a:t> Remember that multicasting is a key primitive in many distributed systems (e.g., communications among replicas)</a:t>
            </a:r>
          </a:p>
          <a:p>
            <a:pPr lvl="1"/>
            <a:r>
              <a:rPr lang="en-US" dirty="0"/>
              <a:t>Gives almost total ordering.</a:t>
            </a:r>
          </a:p>
          <a:p>
            <a:r>
              <a:rPr lang="en-US" dirty="0"/>
              <a:t>Based on this </a:t>
            </a:r>
            <a:r>
              <a:rPr lang="mr-IN" dirty="0"/>
              <a:t>–</a:t>
            </a:r>
            <a:r>
              <a:rPr lang="en-US" dirty="0"/>
              <a:t> one can realize speculative </a:t>
            </a:r>
            <a:r>
              <a:rPr lang="en-US" dirty="0" err="1"/>
              <a:t>Paxos</a:t>
            </a:r>
            <a:endParaRPr lang="en-US" dirty="0"/>
          </a:p>
          <a:p>
            <a:pPr lvl="1"/>
            <a:r>
              <a:rPr lang="en-US" dirty="0"/>
              <a:t> Commit before full consensus (as with </a:t>
            </a:r>
            <a:r>
              <a:rPr lang="en-US" dirty="0" err="1"/>
              <a:t>Paxos</a:t>
            </a:r>
            <a:r>
              <a:rPr lang="en-US" dirty="0"/>
              <a:t> or leader-based </a:t>
            </a:r>
            <a:r>
              <a:rPr lang="en-US" dirty="0" err="1"/>
              <a:t>Paxos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 Because of MOM </a:t>
            </a:r>
            <a:r>
              <a:rPr lang="mr-IN" dirty="0"/>
              <a:t>–</a:t>
            </a:r>
            <a:r>
              <a:rPr lang="en-US" dirty="0"/>
              <a:t> very few cases require reconciliation or repair</a:t>
            </a:r>
          </a:p>
        </p:txBody>
      </p:sp>
    </p:spTree>
    <p:extLst>
      <p:ext uri="{BB962C8B-B14F-4D97-AF65-F5344CB8AC3E}">
        <p14:creationId xmlns:p14="http://schemas.microsoft.com/office/powerpoint/2010/main" val="2542199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center attributes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Predictable:  Structured topologies </a:t>
            </a:r>
            <a:r>
              <a:rPr lang="en-US" dirty="0">
                <a:sym typeface="Wingdings"/>
              </a:rPr>
              <a:t> easier to understand routes and latencies.</a:t>
            </a:r>
          </a:p>
          <a:p>
            <a:r>
              <a:rPr lang="en-US" dirty="0">
                <a:sym typeface="Wingdings"/>
              </a:rPr>
              <a:t> Reliable : Packet losses are rare.</a:t>
            </a:r>
          </a:p>
          <a:p>
            <a:r>
              <a:rPr lang="en-US" dirty="0">
                <a:sym typeface="Wingdings"/>
              </a:rPr>
              <a:t> Extensible</a:t>
            </a:r>
          </a:p>
          <a:p>
            <a:pPr lvl="1"/>
            <a:r>
              <a:rPr lang="en-US" dirty="0">
                <a:sym typeface="Wingdings"/>
              </a:rPr>
              <a:t> Use of technologies such as software-defined networking (SDN) allows flexibility in routing and in-network processing (using VMs or containers) of packets.</a:t>
            </a:r>
          </a:p>
          <a:p>
            <a:pPr lvl="1"/>
            <a:endParaRPr lang="en-US" dirty="0">
              <a:sym typeface="Wingdings"/>
            </a:endParaRPr>
          </a:p>
          <a:p>
            <a:r>
              <a:rPr lang="en-US" dirty="0">
                <a:sym typeface="Wingdings"/>
              </a:rPr>
              <a:t>Why do we care?    Can help choose routes so as to obtain ordered multicast.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540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 : Leader based </a:t>
            </a:r>
            <a:r>
              <a:rPr lang="en-US" dirty="0" err="1"/>
              <a:t>Paxos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9537" y="5024280"/>
            <a:ext cx="8336511" cy="1539562"/>
          </a:xfrm>
        </p:spPr>
        <p:txBody>
          <a:bodyPr>
            <a:normAutofit fontScale="92500"/>
          </a:bodyPr>
          <a:lstStyle/>
          <a:p>
            <a:r>
              <a:rPr lang="en-US" dirty="0"/>
              <a:t>Throughput suffers because of the load on the leader.</a:t>
            </a:r>
          </a:p>
          <a:p>
            <a:r>
              <a:rPr lang="en-US" dirty="0"/>
              <a:t> If leader fails, a replica needs to take over as leader.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021" y="1481638"/>
            <a:ext cx="7981676" cy="361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661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 single administrative domain and an </a:t>
            </a:r>
            <a:r>
              <a:rPr lang="en-US" dirty="0" err="1"/>
              <a:t>OpenFlow</a:t>
            </a:r>
            <a:r>
              <a:rPr lang="en-US" dirty="0"/>
              <a:t> type SDN controller</a:t>
            </a:r>
          </a:p>
          <a:p>
            <a:pPr lvl="1"/>
            <a:r>
              <a:rPr lang="en-US" dirty="0"/>
              <a:t> Allows implementation of customized forwarding rules.</a:t>
            </a:r>
          </a:p>
          <a:p>
            <a:r>
              <a:rPr lang="en-US" dirty="0"/>
              <a:t> Organized structure of multi-rooted trees of switches</a:t>
            </a:r>
          </a:p>
          <a:p>
            <a:pPr lvl="1"/>
            <a:r>
              <a:rPr lang="en-US" dirty="0"/>
              <a:t> Leaves are top-of-rack switches (to which all machines on the rack connect to)</a:t>
            </a:r>
          </a:p>
          <a:p>
            <a:pPr lvl="1"/>
            <a:r>
              <a:rPr lang="en-US" dirty="0"/>
              <a:t> Top of rack switches connect to an intermediate tier of switches called “aggregation tier”</a:t>
            </a:r>
          </a:p>
          <a:p>
            <a:pPr lvl="1"/>
            <a:r>
              <a:rPr lang="en-US" dirty="0"/>
              <a:t> These in turn connect to a “core tier” at the top level.</a:t>
            </a:r>
          </a:p>
          <a:p>
            <a:r>
              <a:rPr lang="en-US" dirty="0"/>
              <a:t> Control messages can be prioritized  (both for transmissions and avoiding drops)</a:t>
            </a:r>
          </a:p>
          <a:p>
            <a:pPr lvl="1"/>
            <a:r>
              <a:rPr lang="en-US" dirty="0"/>
              <a:t> So latencies and losses of coordination messages can be drastically reduced.</a:t>
            </a:r>
          </a:p>
        </p:txBody>
      </p:sp>
    </p:spTree>
    <p:extLst>
      <p:ext uri="{BB962C8B-B14F-4D97-AF65-F5344CB8AC3E}">
        <p14:creationId xmlns:p14="http://schemas.microsoft.com/office/powerpoint/2010/main" val="1962540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the replicas?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Google’s spanner and similar systems use one replica group per shard.</a:t>
            </a:r>
          </a:p>
          <a:p>
            <a:r>
              <a:rPr lang="en-US" dirty="0"/>
              <a:t> Hundreds of thousands of shards per data center.</a:t>
            </a:r>
          </a:p>
          <a:p>
            <a:r>
              <a:rPr lang="en-US" dirty="0"/>
              <a:t> Replicas that belong to a group may be on different racks but typically belong to the same cluster</a:t>
            </a:r>
          </a:p>
          <a:p>
            <a:pPr lvl="1"/>
            <a:r>
              <a:rPr lang="en-US" dirty="0"/>
              <a:t> To simplify cluster management and scheduling.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069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Mostly-ordered Multicast 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We don’t want to go with a dedicated leader.</a:t>
            </a:r>
          </a:p>
          <a:p>
            <a:pPr lvl="1"/>
            <a:r>
              <a:rPr lang="en-US" dirty="0"/>
              <a:t> As discussed, it leads to bottlenecks and delays among other things.</a:t>
            </a:r>
          </a:p>
          <a:p>
            <a:r>
              <a:rPr lang="en-US" dirty="0"/>
              <a:t> How to provide ordered commits  (even if in some “rare” cases, we need to fix things) ?</a:t>
            </a:r>
          </a:p>
          <a:p>
            <a:r>
              <a:rPr lang="en-US" dirty="0"/>
              <a:t> Mostly-ordered multicasts!</a:t>
            </a:r>
          </a:p>
          <a:p>
            <a:pPr lvl="1"/>
            <a:r>
              <a:rPr lang="en-US" dirty="0"/>
              <a:t>To set the tone we first see what we mean by “totally ordered multicast”</a:t>
            </a:r>
          </a:p>
        </p:txBody>
      </p:sp>
    </p:spTree>
    <p:extLst>
      <p:ext uri="{BB962C8B-B14F-4D97-AF65-F5344CB8AC3E}">
        <p14:creationId xmlns:p14="http://schemas.microsoft.com/office/powerpoint/2010/main" val="5139039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2700.potx</Template>
  <TotalTime>16928</TotalTime>
  <Words>2202</Words>
  <Application>Microsoft Macintosh PowerPoint</Application>
  <PresentationFormat>On-screen Show (4:3)</PresentationFormat>
  <Paragraphs>203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Calibri</vt:lpstr>
      <vt:lpstr>Tw Cen MT</vt:lpstr>
      <vt:lpstr>Wingdings</vt:lpstr>
      <vt:lpstr>Wingdings 2</vt:lpstr>
      <vt:lpstr>Median</vt:lpstr>
      <vt:lpstr>Lecture 14</vt:lpstr>
      <vt:lpstr>PowerPoint Presentation</vt:lpstr>
      <vt:lpstr>Premise</vt:lpstr>
      <vt:lpstr>Key contributions</vt:lpstr>
      <vt:lpstr>Data center attributes</vt:lpstr>
      <vt:lpstr>Recall : Leader based Paxos</vt:lpstr>
      <vt:lpstr>Network structure</vt:lpstr>
      <vt:lpstr>Where are the replicas?</vt:lpstr>
      <vt:lpstr>Mostly-ordered Multicast Goal</vt:lpstr>
      <vt:lpstr>Totally ordered multicast</vt:lpstr>
      <vt:lpstr>Mostly-ordered multicast property</vt:lpstr>
      <vt:lpstr>Principles of MOM</vt:lpstr>
      <vt:lpstr>Example</vt:lpstr>
      <vt:lpstr>Example continued</vt:lpstr>
      <vt:lpstr>Other attributes</vt:lpstr>
      <vt:lpstr>MOM and consensus</vt:lpstr>
      <vt:lpstr>Basics</vt:lpstr>
      <vt:lpstr>What does it guarantee ?</vt:lpstr>
      <vt:lpstr>Speculative execs</vt:lpstr>
      <vt:lpstr>Failure model</vt:lpstr>
      <vt:lpstr>Protocols</vt:lpstr>
      <vt:lpstr>Replica states</vt:lpstr>
      <vt:lpstr>Replica log</vt:lpstr>
      <vt:lpstr>View service</vt:lpstr>
      <vt:lpstr>Speculative Processing</vt:lpstr>
      <vt:lpstr>Failure or Success </vt:lpstr>
      <vt:lpstr>Why not just a quorum ?</vt:lpstr>
      <vt:lpstr>How does superquorum help?</vt:lpstr>
      <vt:lpstr>Synchronization</vt:lpstr>
      <vt:lpstr>Divergence</vt:lpstr>
      <vt:lpstr>Reconciliation messages</vt:lpstr>
      <vt:lpstr>Merging of logs – step 1</vt:lpstr>
      <vt:lpstr>Merging of logs – Steps 2, 3, 4</vt:lpstr>
      <vt:lpstr>Final step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</dc:title>
  <dc:creator>Prashant Krishnamurty</dc:creator>
  <cp:lastModifiedBy>Microsoft Office User</cp:lastModifiedBy>
  <cp:revision>274</cp:revision>
  <dcterms:created xsi:type="dcterms:W3CDTF">2011-02-15T01:19:14Z</dcterms:created>
  <dcterms:modified xsi:type="dcterms:W3CDTF">2020-12-09T23:55:42Z</dcterms:modified>
</cp:coreProperties>
</file>