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9"/>
  </p:notesMasterIdLst>
  <p:sldIdLst>
    <p:sldId id="256" r:id="rId2"/>
    <p:sldId id="259" r:id="rId3"/>
    <p:sldId id="260" r:id="rId4"/>
    <p:sldId id="261" r:id="rId5"/>
    <p:sldId id="262" r:id="rId6"/>
    <p:sldId id="263" r:id="rId7"/>
    <p:sldId id="281" r:id="rId8"/>
    <p:sldId id="264" r:id="rId9"/>
    <p:sldId id="265" r:id="rId10"/>
    <p:sldId id="266" r:id="rId11"/>
    <p:sldId id="267" r:id="rId12"/>
    <p:sldId id="268" r:id="rId13"/>
    <p:sldId id="269" r:id="rId14"/>
    <p:sldId id="282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356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7AEDA-A0C8-6243-9AD2-B2B44E628523}" type="datetimeFigureOut">
              <a:rPr lang="en-US" smtClean="0"/>
              <a:pPr/>
              <a:t>11/22/21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B068C3-DE0F-4C49-AC09-9287450156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462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 that the </a:t>
            </a:r>
            <a:r>
              <a:rPr lang="en-US" dirty="0" err="1" smtClean="0"/>
              <a:t>pub_Charlie</a:t>
            </a:r>
            <a:r>
              <a:rPr lang="en-US" baseline="0" dirty="0" smtClean="0"/>
              <a:t> indicates that only the private key that Charlie owns can be used to decrypt the currency.  The output of the transaction is a currency --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B068C3-DE0F-4C49-AC09-9287450156E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706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19309-6AB1-3E4A-911F-8319BD73C99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288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586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19309-6AB1-3E4A-911F-8319BD73C99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963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3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>
                <a:solidFill>
                  <a:schemeClr val="bg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  <a:solidFill>
            <a:srgbClr val="C9CDB3"/>
          </a:solidFill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E6A519B-7DB3-3D47-8D8A-CC7BAD0E00B6}" type="datetimeFigureOut">
              <a:rPr lang="en-US" smtClean="0"/>
              <a:pPr/>
              <a:t>11/22/21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A519B-7DB3-3D47-8D8A-CC7BAD0E00B6}" type="datetimeFigureOut">
              <a:rPr lang="en-US" smtClean="0"/>
              <a:pPr/>
              <a:t>11/22/21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E6A519B-7DB3-3D47-8D8A-CC7BAD0E00B6}" type="datetimeFigureOut">
              <a:rPr lang="en-US" smtClean="0"/>
              <a:pPr/>
              <a:t>11/22/21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8229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000500"/>
            <a:ext cx="8229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(c) Prashant Krishnamurthy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fld id="{5B729312-1E37-A640-B3F8-E025D313CE0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TELCOM 2720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(c) Prashant Krishnamurthy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fld id="{6ED59E59-BD8A-5342-8217-B02204C6B78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TELCOM 2720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(c) Prashant Krishnamurthy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fld id="{D5B4394C-1DEF-F448-AC01-490E14B0EA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TELCOM 2720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(c) Prashant Krishnamurthy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fld id="{82D77CC1-6495-7147-8A94-5BA717E5543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TELCOM 2720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(c) Prashant Krishnamurthy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fld id="{4117307F-A9A7-2247-8C9C-010269DAC2D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TELCOM 2720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(c) Prashant Krishnamurthy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fld id="{14A2D2E2-31F8-CF45-9C64-F6981D30D92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TELCOM 2720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3152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81000" y="6477000"/>
            <a:ext cx="2057400" cy="1524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(c) Prashant Krishnamurthy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7391400" y="6400800"/>
            <a:ext cx="1371600" cy="304800"/>
          </a:xfrm>
        </p:spPr>
        <p:txBody>
          <a:bodyPr/>
          <a:lstStyle>
            <a:lvl1pPr>
              <a:defRPr smtClean="0"/>
            </a:lvl1pPr>
          </a:lstStyle>
          <a:p>
            <a:fld id="{40185FF9-3F7D-ED48-82A4-51D3D65C60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A519B-7DB3-3D47-8D8A-CC7BAD0E00B6}" type="datetimeFigureOut">
              <a:rPr lang="en-US" smtClean="0"/>
              <a:pPr/>
              <a:t>11/22/21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>
            <a:lvl1pPr>
              <a:defRPr>
                <a:solidFill>
                  <a:srgbClr val="775F55"/>
                </a:solidFill>
              </a:defRPr>
            </a:lvl1pPr>
          </a:lstStyle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A519B-7DB3-3D47-8D8A-CC7BAD0E00B6}" type="datetimeFigureOut">
              <a:rPr lang="en-US" smtClean="0"/>
              <a:pPr/>
              <a:t>11/22/21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E6A519B-7DB3-3D47-8D8A-CC7BAD0E00B6}" type="datetimeFigureOut">
              <a:rPr lang="en-US" smtClean="0"/>
              <a:pPr/>
              <a:t>11/22/21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 rtlCol="0"/>
          <a:lstStyle>
            <a:lvl1pPr>
              <a:defRPr>
                <a:solidFill>
                  <a:srgbClr val="775F55"/>
                </a:solidFill>
              </a:defRPr>
            </a:lvl1pPr>
          </a:lstStyle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E6A519B-7DB3-3D47-8D8A-CC7BAD0E00B6}" type="datetimeFigureOut">
              <a:rPr lang="en-US" smtClean="0"/>
              <a:pPr/>
              <a:t>11/22/21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A519B-7DB3-3D47-8D8A-CC7BAD0E00B6}" type="datetimeFigureOut">
              <a:rPr lang="en-US" smtClean="0"/>
              <a:pPr/>
              <a:t>11/22/21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A519B-7DB3-3D47-8D8A-CC7BAD0E00B6}" type="datetimeFigureOut">
              <a:rPr lang="en-US" smtClean="0"/>
              <a:pPr/>
              <a:t>11/22/21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A519B-7DB3-3D47-8D8A-CC7BAD0E00B6}" type="datetimeFigureOut">
              <a:rPr lang="en-US" smtClean="0"/>
              <a:pPr/>
              <a:t>11/22/21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E6A519B-7DB3-3D47-8D8A-CC7BAD0E00B6}" type="datetimeFigureOut">
              <a:rPr lang="en-US" smtClean="0"/>
              <a:pPr/>
              <a:t>11/22/21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6A519B-7DB3-3D47-8D8A-CC7BAD0E00B6}" type="datetimeFigureOut">
              <a:rPr lang="en-US" smtClean="0"/>
              <a:pPr/>
              <a:t>11/22/21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solidFill>
                <a:srgbClr val="775F55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3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775F55"/>
                </a:solidFill>
              </a:defRPr>
            </a:lvl1pPr>
          </a:lstStyle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Lecture </a:t>
            </a:r>
            <a:r>
              <a:rPr lang="en-US" smtClean="0"/>
              <a:t>13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2"/>
                </a:solidFill>
              </a:rPr>
              <a:t>Bitcoin</a:t>
            </a:r>
            <a:r>
              <a:rPr lang="en-US" dirty="0" smtClean="0">
                <a:solidFill>
                  <a:schemeClr val="bg2"/>
                </a:solidFill>
              </a:rPr>
              <a:t> and </a:t>
            </a:r>
            <a:r>
              <a:rPr lang="en-US" dirty="0" err="1" smtClean="0">
                <a:solidFill>
                  <a:schemeClr val="bg2"/>
                </a:solidFill>
              </a:rPr>
              <a:t>Blockchains</a:t>
            </a:r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Bitcoin: Key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Every node </a:t>
            </a:r>
            <a:r>
              <a:rPr lang="en-US" dirty="0" smtClean="0">
                <a:solidFill>
                  <a:srgbClr val="0000FF"/>
                </a:solidFill>
              </a:rPr>
              <a:t>must do work to participate</a:t>
            </a:r>
          </a:p>
          <a:p>
            <a:pPr lvl="1"/>
            <a:r>
              <a:rPr lang="en-US" dirty="0" smtClean="0"/>
              <a:t>Called mining</a:t>
            </a:r>
          </a:p>
          <a:p>
            <a:pPr lvl="1"/>
            <a:r>
              <a:rPr lang="en-US" dirty="0" smtClean="0"/>
              <a:t>Essentially relates to solving a puzzle </a:t>
            </a:r>
            <a:r>
              <a:rPr lang="mr-IN" dirty="0" smtClean="0"/>
              <a:t>–</a:t>
            </a:r>
            <a:r>
              <a:rPr lang="en-US" dirty="0" smtClean="0"/>
              <a:t>whoever solves it first is able to add its block after others have verified.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63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Bitcoin Ledger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196" y="1702289"/>
            <a:ext cx="8109646" cy="2002204"/>
          </a:xfrm>
          <a:prstGeom prst="rect">
            <a:avLst/>
          </a:prstGeom>
        </p:spPr>
      </p:pic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562708" y="3938955"/>
            <a:ext cx="8581292" cy="2426677"/>
          </a:xfrm>
        </p:spPr>
        <p:txBody>
          <a:bodyPr>
            <a:noAutofit/>
          </a:bodyPr>
          <a:lstStyle/>
          <a:p>
            <a:pPr>
              <a:spcBef>
                <a:spcPts val="800"/>
              </a:spcBef>
            </a:pPr>
            <a:r>
              <a:rPr lang="en-US" sz="2400" dirty="0" smtClean="0"/>
              <a:t>Each miner picks a set of transactions for new block</a:t>
            </a:r>
          </a:p>
          <a:p>
            <a:pPr>
              <a:spcBef>
                <a:spcPts val="800"/>
              </a:spcBef>
            </a:pPr>
            <a:r>
              <a:rPr lang="en-US" sz="2400" dirty="0" smtClean="0"/>
              <a:t>Links to previous block by including its hash</a:t>
            </a:r>
            <a:endParaRPr lang="en-US" sz="2400" dirty="0"/>
          </a:p>
          <a:p>
            <a:pPr>
              <a:spcBef>
                <a:spcPts val="800"/>
              </a:spcBef>
            </a:pPr>
            <a:r>
              <a:rPr lang="en-US" sz="2400" dirty="0" smtClean="0"/>
              <a:t>Pick nonce for header</a:t>
            </a:r>
          </a:p>
        </p:txBody>
      </p:sp>
    </p:spTree>
    <p:extLst>
      <p:ext uri="{BB962C8B-B14F-4D97-AF65-F5344CB8AC3E}">
        <p14:creationId xmlns:p14="http://schemas.microsoft.com/office/powerpoint/2010/main" val="2099873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62708" y="1449421"/>
            <a:ext cx="8352692" cy="5103779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2000"/>
              </a:spcBef>
              <a:buNone/>
            </a:pPr>
            <a:r>
              <a:rPr lang="en-US" sz="2800" dirty="0" smtClean="0"/>
              <a:t>The puzzle is : Find </a:t>
            </a:r>
            <a:r>
              <a:rPr lang="en-US" sz="2800" b="1" dirty="0" smtClean="0"/>
              <a:t>nonce</a:t>
            </a:r>
            <a:r>
              <a:rPr lang="en-US" sz="2800" dirty="0" smtClean="0"/>
              <a:t> such that</a:t>
            </a:r>
          </a:p>
          <a:p>
            <a:pPr marL="0" indent="0" algn="ctr">
              <a:lnSpc>
                <a:spcPct val="110000"/>
              </a:lnSpc>
              <a:spcBef>
                <a:spcPts val="2000"/>
              </a:spcBef>
              <a:buNone/>
            </a:pP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>  hash (</a:t>
            </a:r>
            <a:r>
              <a:rPr lang="en-US" sz="2800" b="1" dirty="0" smtClean="0">
                <a:solidFill>
                  <a:srgbClr val="C00000"/>
                </a:solidFill>
              </a:rPr>
              <a:t>nonce</a:t>
            </a:r>
            <a:r>
              <a:rPr lang="en-US" sz="2800" dirty="0" smtClean="0">
                <a:solidFill>
                  <a:srgbClr val="C00000"/>
                </a:solidFill>
              </a:rPr>
              <a:t> || </a:t>
            </a:r>
            <a:r>
              <a:rPr lang="en-US" sz="2800" dirty="0" err="1" smtClean="0">
                <a:solidFill>
                  <a:srgbClr val="C00000"/>
                </a:solidFill>
              </a:rPr>
              <a:t>prev_hash</a:t>
            </a:r>
            <a:r>
              <a:rPr lang="en-US" sz="2800" dirty="0" smtClean="0">
                <a:solidFill>
                  <a:srgbClr val="C00000"/>
                </a:solidFill>
              </a:rPr>
              <a:t> || block data)  &lt;  target</a:t>
            </a:r>
          </a:p>
          <a:p>
            <a:pPr marL="0" indent="0">
              <a:lnSpc>
                <a:spcPct val="110000"/>
              </a:lnSpc>
              <a:spcBef>
                <a:spcPts val="2000"/>
              </a:spcBef>
              <a:buNone/>
            </a:pPr>
            <a:r>
              <a:rPr lang="en-US" sz="2800" dirty="0" smtClean="0"/>
              <a:t>i.e., hash has certain number of leading 0’s</a:t>
            </a:r>
          </a:p>
          <a:p>
            <a:pPr marL="0" indent="0">
              <a:lnSpc>
                <a:spcPct val="110000"/>
              </a:lnSpc>
              <a:spcBef>
                <a:spcPts val="800"/>
              </a:spcBef>
              <a:buNone/>
            </a:pPr>
            <a:endParaRPr lang="en-US" sz="2800" dirty="0"/>
          </a:p>
          <a:p>
            <a:pPr>
              <a:lnSpc>
                <a:spcPct val="110000"/>
              </a:lnSpc>
              <a:spcBef>
                <a:spcPts val="800"/>
              </a:spcBef>
            </a:pPr>
            <a:r>
              <a:rPr lang="en-US" sz="2800" dirty="0" smtClean="0"/>
              <a:t>At any time, all nodes in race to identify nonce for next block</a:t>
            </a:r>
          </a:p>
          <a:p>
            <a:pPr>
              <a:lnSpc>
                <a:spcPct val="110000"/>
              </a:lnSpc>
              <a:spcBef>
                <a:spcPts val="800"/>
              </a:spcBef>
            </a:pPr>
            <a:r>
              <a:rPr lang="en-US" sz="2800" dirty="0" smtClean="0"/>
              <a:t>Target set such that new block every 10 minutes</a:t>
            </a:r>
          </a:p>
          <a:p>
            <a:pPr>
              <a:lnSpc>
                <a:spcPct val="110000"/>
              </a:lnSpc>
              <a:spcBef>
                <a:spcPts val="800"/>
              </a:spcBef>
            </a:pPr>
            <a:r>
              <a:rPr lang="en-US" dirty="0" smtClean="0">
                <a:solidFill>
                  <a:srgbClr val="FF0000"/>
                </a:solidFill>
              </a:rPr>
              <a:t>Incentive for any node to participate?</a:t>
            </a:r>
            <a:endParaRPr lang="en-US" sz="28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800"/>
              </a:spcBef>
              <a:buNone/>
            </a:pPr>
            <a:endParaRPr lang="en-US" sz="2800" dirty="0"/>
          </a:p>
          <a:p>
            <a:pPr marL="0" indent="0">
              <a:lnSpc>
                <a:spcPct val="110000"/>
              </a:lnSpc>
              <a:spcBef>
                <a:spcPts val="800"/>
              </a:spcBef>
              <a:buNone/>
            </a:pP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	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Bitcoin: Proof of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726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304800"/>
            <a:ext cx="8793804" cy="1066800"/>
          </a:xfrm>
        </p:spPr>
        <p:txBody>
          <a:bodyPr/>
          <a:lstStyle/>
          <a:p>
            <a:r>
              <a:rPr lang="en-US" dirty="0" smtClean="0"/>
              <a:t>Coping with Forks</a:t>
            </a:r>
            <a:endParaRPr lang="en-US" dirty="0"/>
          </a:p>
        </p:txBody>
      </p:sp>
      <p:grpSp>
        <p:nvGrpSpPr>
          <p:cNvPr id="51" name="Group 50"/>
          <p:cNvGrpSpPr/>
          <p:nvPr/>
        </p:nvGrpSpPr>
        <p:grpSpPr>
          <a:xfrm>
            <a:off x="3280439" y="1737904"/>
            <a:ext cx="1651084" cy="1130661"/>
            <a:chOff x="3280439" y="1737904"/>
            <a:chExt cx="1651084" cy="1130661"/>
          </a:xfrm>
        </p:grpSpPr>
        <p:sp>
          <p:nvSpPr>
            <p:cNvPr id="8" name="Shape 94"/>
            <p:cNvSpPr/>
            <p:nvPr/>
          </p:nvSpPr>
          <p:spPr>
            <a:xfrm>
              <a:off x="3879273" y="2167569"/>
              <a:ext cx="1052250" cy="700996"/>
            </a:xfrm>
            <a:prstGeom prst="rect">
              <a:avLst/>
            </a:prstGeom>
            <a:solidFill>
              <a:schemeClr val="lt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-US" dirty="0" err="1">
                  <a:latin typeface="Arial" charset="0"/>
                  <a:ea typeface="Arial" charset="0"/>
                  <a:cs typeface="Arial" charset="0"/>
                  <a:sym typeface="Trebuchet MS"/>
                </a:rPr>
                <a:t>t</a:t>
              </a:r>
              <a:r>
                <a:rPr lang="en-US" dirty="0" err="1" smtClean="0">
                  <a:latin typeface="Arial" charset="0"/>
                  <a:ea typeface="Arial" charset="0"/>
                  <a:cs typeface="Arial" charset="0"/>
                  <a:sym typeface="Trebuchet MS"/>
                </a:rPr>
                <a:t>xn</a:t>
              </a:r>
              <a:r>
                <a:rPr lang="en-US" dirty="0" smtClean="0">
                  <a:latin typeface="Arial" charset="0"/>
                  <a:ea typeface="Arial" charset="0"/>
                  <a:cs typeface="Arial" charset="0"/>
                  <a:sym typeface="Trebuchet MS"/>
                </a:rPr>
                <a:t> 7</a:t>
              </a:r>
              <a:endParaRPr lang="en" dirty="0">
                <a:latin typeface="Arial" charset="0"/>
                <a:ea typeface="Arial" charset="0"/>
                <a:cs typeface="Arial" charset="0"/>
                <a:sym typeface="Trebuchet MS"/>
              </a:endParaRPr>
            </a:p>
          </p:txBody>
        </p:sp>
        <p:sp>
          <p:nvSpPr>
            <p:cNvPr id="9" name="Shape 95"/>
            <p:cNvSpPr/>
            <p:nvPr/>
          </p:nvSpPr>
          <p:spPr>
            <a:xfrm>
              <a:off x="3879273" y="1845368"/>
              <a:ext cx="1052250" cy="322200"/>
            </a:xfrm>
            <a:prstGeom prst="rect">
              <a:avLst/>
            </a:prstGeom>
            <a:solidFill>
              <a:schemeClr val="lt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1400">
                  <a:latin typeface="Arial" charset="0"/>
                  <a:ea typeface="Arial" charset="0"/>
                  <a:cs typeface="Arial" charset="0"/>
                  <a:sym typeface="Trebuchet MS"/>
                </a:rPr>
                <a:t>prev: H(  )</a:t>
              </a:r>
            </a:p>
          </p:txBody>
        </p:sp>
        <p:sp>
          <p:nvSpPr>
            <p:cNvPr id="12" name="Shape 99"/>
            <p:cNvSpPr/>
            <p:nvPr/>
          </p:nvSpPr>
          <p:spPr>
            <a:xfrm>
              <a:off x="3280439" y="1737904"/>
              <a:ext cx="1440069" cy="719546"/>
            </a:xfrm>
            <a:custGeom>
              <a:avLst/>
              <a:gdLst/>
              <a:ahLst/>
              <a:cxnLst/>
              <a:rect l="0" t="0" r="0" b="0"/>
              <a:pathLst>
                <a:path w="82662" h="55553" extrusionOk="0">
                  <a:moveTo>
                    <a:pt x="82662" y="16888"/>
                  </a:moveTo>
                  <a:lnTo>
                    <a:pt x="82662" y="445"/>
                  </a:lnTo>
                  <a:lnTo>
                    <a:pt x="19554" y="0"/>
                  </a:lnTo>
                  <a:lnTo>
                    <a:pt x="19999" y="55553"/>
                  </a:lnTo>
                  <a:lnTo>
                    <a:pt x="0" y="55109"/>
                  </a:lnTo>
                </a:path>
              </a:pathLst>
            </a:custGeom>
            <a:noFill/>
            <a:ln w="38100" cap="flat" cmpd="sng">
              <a:solidFill>
                <a:srgbClr val="990000"/>
              </a:solidFill>
              <a:prstDash val="solid"/>
              <a:round/>
              <a:headEnd type="none" w="lg" len="lg"/>
              <a:tailEnd type="stealth" w="lg" len="lg"/>
            </a:ln>
          </p:spPr>
        </p:sp>
      </p:grpSp>
      <p:grpSp>
        <p:nvGrpSpPr>
          <p:cNvPr id="50" name="Group 49"/>
          <p:cNvGrpSpPr/>
          <p:nvPr/>
        </p:nvGrpSpPr>
        <p:grpSpPr>
          <a:xfrm>
            <a:off x="1628500" y="1737904"/>
            <a:ext cx="1647809" cy="1130661"/>
            <a:chOff x="1628500" y="1737904"/>
            <a:chExt cx="1647809" cy="1130661"/>
          </a:xfrm>
        </p:grpSpPr>
        <p:sp>
          <p:nvSpPr>
            <p:cNvPr id="10" name="Shape 97"/>
            <p:cNvSpPr/>
            <p:nvPr/>
          </p:nvSpPr>
          <p:spPr>
            <a:xfrm>
              <a:off x="2224059" y="2167569"/>
              <a:ext cx="1052250" cy="700996"/>
            </a:xfrm>
            <a:prstGeom prst="rect">
              <a:avLst/>
            </a:prstGeom>
            <a:solidFill>
              <a:schemeClr val="lt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-US" dirty="0" err="1">
                  <a:latin typeface="Arial" charset="0"/>
                  <a:ea typeface="Arial" charset="0"/>
                  <a:cs typeface="Arial" charset="0"/>
                  <a:sym typeface="Trebuchet MS"/>
                </a:rPr>
                <a:t>t</a:t>
              </a:r>
              <a:r>
                <a:rPr lang="en-US" dirty="0" err="1" smtClean="0">
                  <a:latin typeface="Arial" charset="0"/>
                  <a:ea typeface="Arial" charset="0"/>
                  <a:cs typeface="Arial" charset="0"/>
                  <a:sym typeface="Trebuchet MS"/>
                </a:rPr>
                <a:t>xn</a:t>
              </a:r>
              <a:r>
                <a:rPr lang="en-US" dirty="0" smtClean="0">
                  <a:latin typeface="Arial" charset="0"/>
                  <a:ea typeface="Arial" charset="0"/>
                  <a:cs typeface="Arial" charset="0"/>
                  <a:sym typeface="Trebuchet MS"/>
                </a:rPr>
                <a:t> 6</a:t>
              </a:r>
              <a:endParaRPr lang="en" dirty="0">
                <a:latin typeface="Arial" charset="0"/>
                <a:ea typeface="Arial" charset="0"/>
                <a:cs typeface="Arial" charset="0"/>
                <a:sym typeface="Trebuchet MS"/>
              </a:endParaRPr>
            </a:p>
          </p:txBody>
        </p:sp>
        <p:sp>
          <p:nvSpPr>
            <p:cNvPr id="11" name="Shape 98"/>
            <p:cNvSpPr/>
            <p:nvPr/>
          </p:nvSpPr>
          <p:spPr>
            <a:xfrm>
              <a:off x="2224059" y="1845368"/>
              <a:ext cx="1052250" cy="322200"/>
            </a:xfrm>
            <a:prstGeom prst="rect">
              <a:avLst/>
            </a:prstGeom>
            <a:solidFill>
              <a:schemeClr val="lt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1400" dirty="0" err="1">
                  <a:latin typeface="Arial" charset="0"/>
                  <a:ea typeface="Arial" charset="0"/>
                  <a:cs typeface="Arial" charset="0"/>
                  <a:sym typeface="Trebuchet MS"/>
                </a:rPr>
                <a:t>prev</a:t>
              </a:r>
              <a:r>
                <a:rPr lang="en" sz="1400" dirty="0">
                  <a:latin typeface="Arial" charset="0"/>
                  <a:ea typeface="Arial" charset="0"/>
                  <a:cs typeface="Arial" charset="0"/>
                  <a:sym typeface="Trebuchet MS"/>
                </a:rPr>
                <a:t>: H(  )</a:t>
              </a:r>
            </a:p>
          </p:txBody>
        </p:sp>
        <p:sp>
          <p:nvSpPr>
            <p:cNvPr id="13" name="Shape 100"/>
            <p:cNvSpPr/>
            <p:nvPr/>
          </p:nvSpPr>
          <p:spPr>
            <a:xfrm>
              <a:off x="1628500" y="1737904"/>
              <a:ext cx="1440069" cy="719546"/>
            </a:xfrm>
            <a:custGeom>
              <a:avLst/>
              <a:gdLst/>
              <a:ahLst/>
              <a:cxnLst/>
              <a:rect l="0" t="0" r="0" b="0"/>
              <a:pathLst>
                <a:path w="82662" h="55553" extrusionOk="0">
                  <a:moveTo>
                    <a:pt x="82662" y="16888"/>
                  </a:moveTo>
                  <a:lnTo>
                    <a:pt x="82662" y="445"/>
                  </a:lnTo>
                  <a:lnTo>
                    <a:pt x="19554" y="0"/>
                  </a:lnTo>
                  <a:lnTo>
                    <a:pt x="19999" y="55553"/>
                  </a:lnTo>
                  <a:lnTo>
                    <a:pt x="0" y="55109"/>
                  </a:lnTo>
                </a:path>
              </a:pathLst>
            </a:custGeom>
            <a:noFill/>
            <a:ln w="38100" cap="flat" cmpd="sng">
              <a:solidFill>
                <a:srgbClr val="990000"/>
              </a:solidFill>
              <a:prstDash val="solid"/>
              <a:round/>
              <a:headEnd type="none" w="lg" len="lg"/>
              <a:tailEnd type="stealth" w="lg" len="lg"/>
            </a:ln>
          </p:spPr>
        </p:sp>
      </p:grpSp>
      <p:sp>
        <p:nvSpPr>
          <p:cNvPr id="14" name="Shape 102"/>
          <p:cNvSpPr/>
          <p:nvPr/>
        </p:nvSpPr>
        <p:spPr>
          <a:xfrm>
            <a:off x="568839" y="2161694"/>
            <a:ext cx="1052250" cy="700996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dirty="0" err="1">
                <a:latin typeface="Arial" charset="0"/>
                <a:ea typeface="Arial" charset="0"/>
                <a:cs typeface="Arial" charset="0"/>
                <a:sym typeface="Trebuchet MS"/>
              </a:rPr>
              <a:t>t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  <a:sym typeface="Trebuchet MS"/>
              </a:rPr>
              <a:t>xn</a:t>
            </a:r>
            <a:r>
              <a:rPr lang="en-US" dirty="0" smtClean="0">
                <a:latin typeface="Arial" charset="0"/>
                <a:ea typeface="Arial" charset="0"/>
                <a:cs typeface="Arial" charset="0"/>
                <a:sym typeface="Trebuchet MS"/>
              </a:rPr>
              <a:t> 5</a:t>
            </a:r>
            <a:endParaRPr lang="en" dirty="0">
              <a:latin typeface="Arial" charset="0"/>
              <a:ea typeface="Arial" charset="0"/>
              <a:cs typeface="Arial" charset="0"/>
              <a:sym typeface="Trebuchet MS"/>
            </a:endParaRPr>
          </a:p>
        </p:txBody>
      </p:sp>
      <p:sp>
        <p:nvSpPr>
          <p:cNvPr id="15" name="Shape 103"/>
          <p:cNvSpPr/>
          <p:nvPr/>
        </p:nvSpPr>
        <p:spPr>
          <a:xfrm>
            <a:off x="568839" y="1845368"/>
            <a:ext cx="1052250" cy="3222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400" dirty="0" err="1">
                <a:latin typeface="Arial" charset="0"/>
                <a:ea typeface="Arial" charset="0"/>
                <a:cs typeface="Arial" charset="0"/>
                <a:sym typeface="Trebuchet MS"/>
              </a:rPr>
              <a:t>prev</a:t>
            </a:r>
            <a:r>
              <a:rPr lang="en" sz="1400" dirty="0">
                <a:latin typeface="Arial" charset="0"/>
                <a:ea typeface="Arial" charset="0"/>
                <a:cs typeface="Arial" charset="0"/>
                <a:sym typeface="Trebuchet MS"/>
              </a:rPr>
              <a:t>: H(  )</a:t>
            </a:r>
          </a:p>
        </p:txBody>
      </p:sp>
      <p:sp>
        <p:nvSpPr>
          <p:cNvPr id="16" name="Shape 104"/>
          <p:cNvSpPr/>
          <p:nvPr/>
        </p:nvSpPr>
        <p:spPr>
          <a:xfrm>
            <a:off x="-23445" y="1737904"/>
            <a:ext cx="1440069" cy="719546"/>
          </a:xfrm>
          <a:custGeom>
            <a:avLst/>
            <a:gdLst/>
            <a:ahLst/>
            <a:cxnLst/>
            <a:rect l="0" t="0" r="0" b="0"/>
            <a:pathLst>
              <a:path w="82662" h="55553" extrusionOk="0">
                <a:moveTo>
                  <a:pt x="82662" y="16888"/>
                </a:moveTo>
                <a:lnTo>
                  <a:pt x="82662" y="445"/>
                </a:lnTo>
                <a:lnTo>
                  <a:pt x="19554" y="0"/>
                </a:lnTo>
                <a:lnTo>
                  <a:pt x="19999" y="55553"/>
                </a:lnTo>
                <a:lnTo>
                  <a:pt x="0" y="55109"/>
                </a:lnTo>
              </a:path>
            </a:pathLst>
          </a:custGeom>
          <a:noFill/>
          <a:ln w="38100" cap="flat" cmpd="sng">
            <a:solidFill>
              <a:srgbClr val="990000"/>
            </a:solidFill>
            <a:prstDash val="solid"/>
            <a:round/>
            <a:headEnd type="none" w="lg" len="lg"/>
            <a:tailEnd type="stealth" w="lg" len="lg"/>
          </a:ln>
        </p:spPr>
      </p:sp>
      <p:sp>
        <p:nvSpPr>
          <p:cNvPr id="17" name="Shape 106"/>
          <p:cNvSpPr/>
          <p:nvPr/>
        </p:nvSpPr>
        <p:spPr>
          <a:xfrm>
            <a:off x="8241492" y="1631601"/>
            <a:ext cx="447801" cy="813330"/>
          </a:xfrm>
          <a:custGeom>
            <a:avLst/>
            <a:gdLst/>
            <a:ahLst/>
            <a:cxnLst/>
            <a:rect l="0" t="0" r="0" b="0"/>
            <a:pathLst>
              <a:path w="17777" h="87106" extrusionOk="0">
                <a:moveTo>
                  <a:pt x="16888" y="0"/>
                </a:moveTo>
                <a:lnTo>
                  <a:pt x="17777" y="87106"/>
                </a:lnTo>
                <a:lnTo>
                  <a:pt x="0" y="87106"/>
                </a:lnTo>
              </a:path>
            </a:pathLst>
          </a:custGeom>
          <a:noFill/>
          <a:ln w="38100" cap="flat" cmpd="sng">
            <a:solidFill>
              <a:srgbClr val="990000"/>
            </a:solidFill>
            <a:prstDash val="solid"/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 dirty="0"/>
          </a:p>
        </p:txBody>
      </p:sp>
      <p:sp>
        <p:nvSpPr>
          <p:cNvPr id="30" name="Content Placeholder 1"/>
          <p:cNvSpPr>
            <a:spLocks noGrp="1"/>
          </p:cNvSpPr>
          <p:nvPr>
            <p:ph idx="1"/>
          </p:nvPr>
        </p:nvSpPr>
        <p:spPr>
          <a:xfrm>
            <a:off x="304801" y="4343400"/>
            <a:ext cx="8610600" cy="2353151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400" dirty="0" smtClean="0"/>
              <a:t>“Correct” nodes accept longest chain (most difficult to break computationally)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dirty="0"/>
              <a:t>O</a:t>
            </a:r>
            <a:r>
              <a:rPr lang="en-US" sz="2200" dirty="0" smtClean="0"/>
              <a:t>lder a block, the “safer” it is from being deleted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400" dirty="0"/>
              <a:t>Common practice: </a:t>
            </a:r>
            <a:r>
              <a:rPr lang="en-US" sz="2400" dirty="0" smtClean="0"/>
              <a:t>Transaction</a:t>
            </a:r>
            <a:r>
              <a:rPr lang="en-US" sz="2400" dirty="0"/>
              <a:t> 6 blocks deep</a:t>
            </a:r>
            <a:r>
              <a:rPr lang="en-US" sz="2400" dirty="0" smtClean="0"/>
              <a:t> </a:t>
            </a:r>
            <a:r>
              <a:rPr lang="en-US" sz="2400" dirty="0"/>
              <a:t>“committed</a:t>
            </a:r>
            <a:r>
              <a:rPr lang="en-US" sz="2400" dirty="0" smtClean="0"/>
              <a:t>” (no </a:t>
            </a:r>
            <a:r>
              <a:rPr lang="en-US" sz="2400" smtClean="0"/>
              <a:t>formal grounding).</a:t>
            </a:r>
            <a:endParaRPr lang="en-US" sz="2600" dirty="0" smtClean="0"/>
          </a:p>
        </p:txBody>
      </p:sp>
      <p:grpSp>
        <p:nvGrpSpPr>
          <p:cNvPr id="53" name="Group 52"/>
          <p:cNvGrpSpPr/>
          <p:nvPr/>
        </p:nvGrpSpPr>
        <p:grpSpPr>
          <a:xfrm>
            <a:off x="6573436" y="1725385"/>
            <a:ext cx="1651084" cy="1130661"/>
            <a:chOff x="6573436" y="1725385"/>
            <a:chExt cx="1651084" cy="1130661"/>
          </a:xfrm>
        </p:grpSpPr>
        <p:sp>
          <p:nvSpPr>
            <p:cNvPr id="40" name="Shape 94"/>
            <p:cNvSpPr/>
            <p:nvPr/>
          </p:nvSpPr>
          <p:spPr>
            <a:xfrm>
              <a:off x="7172270" y="2155050"/>
              <a:ext cx="1052250" cy="700996"/>
            </a:xfrm>
            <a:prstGeom prst="rect">
              <a:avLst/>
            </a:prstGeom>
            <a:solidFill>
              <a:schemeClr val="lt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-US" dirty="0" err="1">
                  <a:latin typeface="Arial" charset="0"/>
                  <a:ea typeface="Arial" charset="0"/>
                  <a:cs typeface="Arial" charset="0"/>
                  <a:sym typeface="Trebuchet MS"/>
                </a:rPr>
                <a:t>t</a:t>
              </a:r>
              <a:r>
                <a:rPr lang="en-US" dirty="0" err="1" smtClean="0">
                  <a:latin typeface="Arial" charset="0"/>
                  <a:ea typeface="Arial" charset="0"/>
                  <a:cs typeface="Arial" charset="0"/>
                  <a:sym typeface="Trebuchet MS"/>
                </a:rPr>
                <a:t>xn</a:t>
              </a:r>
              <a:r>
                <a:rPr lang="en-US" dirty="0" smtClean="0">
                  <a:latin typeface="Arial" charset="0"/>
                  <a:ea typeface="Arial" charset="0"/>
                  <a:cs typeface="Arial" charset="0"/>
                  <a:sym typeface="Trebuchet MS"/>
                </a:rPr>
                <a:t> 9</a:t>
              </a:r>
              <a:endParaRPr lang="en" dirty="0">
                <a:latin typeface="Arial" charset="0"/>
                <a:ea typeface="Arial" charset="0"/>
                <a:cs typeface="Arial" charset="0"/>
                <a:sym typeface="Trebuchet MS"/>
              </a:endParaRPr>
            </a:p>
          </p:txBody>
        </p:sp>
        <p:sp>
          <p:nvSpPr>
            <p:cNvPr id="41" name="Shape 95"/>
            <p:cNvSpPr/>
            <p:nvPr/>
          </p:nvSpPr>
          <p:spPr>
            <a:xfrm>
              <a:off x="7172270" y="1832849"/>
              <a:ext cx="1052250" cy="322200"/>
            </a:xfrm>
            <a:prstGeom prst="rect">
              <a:avLst/>
            </a:prstGeom>
            <a:solidFill>
              <a:schemeClr val="lt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1400">
                  <a:latin typeface="Arial" charset="0"/>
                  <a:ea typeface="Arial" charset="0"/>
                  <a:cs typeface="Arial" charset="0"/>
                  <a:sym typeface="Trebuchet MS"/>
                </a:rPr>
                <a:t>prev: H(  )</a:t>
              </a:r>
            </a:p>
          </p:txBody>
        </p:sp>
        <p:sp>
          <p:nvSpPr>
            <p:cNvPr id="44" name="Shape 99"/>
            <p:cNvSpPr/>
            <p:nvPr/>
          </p:nvSpPr>
          <p:spPr>
            <a:xfrm>
              <a:off x="6573436" y="1725385"/>
              <a:ext cx="1440069" cy="719546"/>
            </a:xfrm>
            <a:custGeom>
              <a:avLst/>
              <a:gdLst/>
              <a:ahLst/>
              <a:cxnLst/>
              <a:rect l="0" t="0" r="0" b="0"/>
              <a:pathLst>
                <a:path w="82662" h="55553" extrusionOk="0">
                  <a:moveTo>
                    <a:pt x="82662" y="16888"/>
                  </a:moveTo>
                  <a:lnTo>
                    <a:pt x="82662" y="445"/>
                  </a:lnTo>
                  <a:lnTo>
                    <a:pt x="19554" y="0"/>
                  </a:lnTo>
                  <a:lnTo>
                    <a:pt x="19999" y="55553"/>
                  </a:lnTo>
                  <a:lnTo>
                    <a:pt x="0" y="55109"/>
                  </a:lnTo>
                </a:path>
              </a:pathLst>
            </a:custGeom>
            <a:noFill/>
            <a:ln w="38100" cap="flat" cmpd="sng">
              <a:solidFill>
                <a:srgbClr val="990000"/>
              </a:solidFill>
              <a:prstDash val="solid"/>
              <a:round/>
              <a:headEnd type="none" w="lg" len="lg"/>
              <a:tailEnd type="stealth" w="lg" len="lg"/>
            </a:ln>
          </p:spPr>
        </p:sp>
      </p:grpSp>
      <p:grpSp>
        <p:nvGrpSpPr>
          <p:cNvPr id="52" name="Group 51"/>
          <p:cNvGrpSpPr/>
          <p:nvPr/>
        </p:nvGrpSpPr>
        <p:grpSpPr>
          <a:xfrm>
            <a:off x="4921497" y="1725385"/>
            <a:ext cx="1647809" cy="1130661"/>
            <a:chOff x="4921497" y="1725385"/>
            <a:chExt cx="1647809" cy="1130661"/>
          </a:xfrm>
        </p:grpSpPr>
        <p:sp>
          <p:nvSpPr>
            <p:cNvPr id="42" name="Shape 97"/>
            <p:cNvSpPr/>
            <p:nvPr/>
          </p:nvSpPr>
          <p:spPr>
            <a:xfrm>
              <a:off x="5517056" y="2155050"/>
              <a:ext cx="1052250" cy="700996"/>
            </a:xfrm>
            <a:prstGeom prst="rect">
              <a:avLst/>
            </a:prstGeom>
            <a:solidFill>
              <a:schemeClr val="lt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-US" dirty="0" err="1">
                  <a:latin typeface="Arial" charset="0"/>
                  <a:ea typeface="Arial" charset="0"/>
                  <a:cs typeface="Arial" charset="0"/>
                  <a:sym typeface="Trebuchet MS"/>
                </a:rPr>
                <a:t>t</a:t>
              </a:r>
              <a:r>
                <a:rPr lang="en-US" dirty="0" err="1" smtClean="0">
                  <a:latin typeface="Arial" charset="0"/>
                  <a:ea typeface="Arial" charset="0"/>
                  <a:cs typeface="Arial" charset="0"/>
                  <a:sym typeface="Trebuchet MS"/>
                </a:rPr>
                <a:t>xn</a:t>
              </a:r>
              <a:r>
                <a:rPr lang="en-US" dirty="0" smtClean="0">
                  <a:latin typeface="Arial" charset="0"/>
                  <a:ea typeface="Arial" charset="0"/>
                  <a:cs typeface="Arial" charset="0"/>
                  <a:sym typeface="Trebuchet MS"/>
                </a:rPr>
                <a:t> 8</a:t>
              </a:r>
              <a:endParaRPr lang="en" dirty="0">
                <a:latin typeface="Arial" charset="0"/>
                <a:ea typeface="Arial" charset="0"/>
                <a:cs typeface="Arial" charset="0"/>
                <a:sym typeface="Trebuchet MS"/>
              </a:endParaRPr>
            </a:p>
          </p:txBody>
        </p:sp>
        <p:sp>
          <p:nvSpPr>
            <p:cNvPr id="43" name="Shape 98"/>
            <p:cNvSpPr/>
            <p:nvPr/>
          </p:nvSpPr>
          <p:spPr>
            <a:xfrm>
              <a:off x="5517056" y="1832849"/>
              <a:ext cx="1052250" cy="322200"/>
            </a:xfrm>
            <a:prstGeom prst="rect">
              <a:avLst/>
            </a:prstGeom>
            <a:solidFill>
              <a:schemeClr val="lt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1400" dirty="0" err="1">
                  <a:latin typeface="Arial" charset="0"/>
                  <a:ea typeface="Arial" charset="0"/>
                  <a:cs typeface="Arial" charset="0"/>
                  <a:sym typeface="Trebuchet MS"/>
                </a:rPr>
                <a:t>prev</a:t>
              </a:r>
              <a:r>
                <a:rPr lang="en" sz="1400" dirty="0">
                  <a:latin typeface="Arial" charset="0"/>
                  <a:ea typeface="Arial" charset="0"/>
                  <a:cs typeface="Arial" charset="0"/>
                  <a:sym typeface="Trebuchet MS"/>
                </a:rPr>
                <a:t>: H(  )</a:t>
              </a:r>
            </a:p>
          </p:txBody>
        </p:sp>
        <p:sp>
          <p:nvSpPr>
            <p:cNvPr id="45" name="Shape 100"/>
            <p:cNvSpPr/>
            <p:nvPr/>
          </p:nvSpPr>
          <p:spPr>
            <a:xfrm>
              <a:off x="4921497" y="1725385"/>
              <a:ext cx="1440069" cy="719546"/>
            </a:xfrm>
            <a:custGeom>
              <a:avLst/>
              <a:gdLst/>
              <a:ahLst/>
              <a:cxnLst/>
              <a:rect l="0" t="0" r="0" b="0"/>
              <a:pathLst>
                <a:path w="82662" h="55553" extrusionOk="0">
                  <a:moveTo>
                    <a:pt x="82662" y="16888"/>
                  </a:moveTo>
                  <a:lnTo>
                    <a:pt x="82662" y="445"/>
                  </a:lnTo>
                  <a:lnTo>
                    <a:pt x="19554" y="0"/>
                  </a:lnTo>
                  <a:lnTo>
                    <a:pt x="19999" y="55553"/>
                  </a:lnTo>
                  <a:lnTo>
                    <a:pt x="0" y="55109"/>
                  </a:lnTo>
                </a:path>
              </a:pathLst>
            </a:custGeom>
            <a:noFill/>
            <a:ln w="38100" cap="flat" cmpd="sng">
              <a:solidFill>
                <a:srgbClr val="990000"/>
              </a:solidFill>
              <a:prstDash val="solid"/>
              <a:round/>
              <a:headEnd type="none" w="lg" len="lg"/>
              <a:tailEnd type="stealth" w="lg" len="lg"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1621089" y="2633099"/>
            <a:ext cx="1666943" cy="1630512"/>
            <a:chOff x="1621089" y="3055127"/>
            <a:chExt cx="1666943" cy="1630512"/>
          </a:xfrm>
        </p:grpSpPr>
        <p:sp>
          <p:nvSpPr>
            <p:cNvPr id="46" name="Shape 97"/>
            <p:cNvSpPr/>
            <p:nvPr/>
          </p:nvSpPr>
          <p:spPr>
            <a:xfrm>
              <a:off x="2235782" y="3984643"/>
              <a:ext cx="1052250" cy="700996"/>
            </a:xfrm>
            <a:prstGeom prst="rect">
              <a:avLst/>
            </a:prstGeom>
            <a:solidFill>
              <a:srgbClr val="FF5C5E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-US" dirty="0" err="1">
                  <a:latin typeface="Arial" charset="0"/>
                  <a:ea typeface="Arial" charset="0"/>
                  <a:cs typeface="Arial" charset="0"/>
                  <a:sym typeface="Trebuchet MS"/>
                </a:rPr>
                <a:t>t</a:t>
              </a:r>
              <a:r>
                <a:rPr lang="en-US" dirty="0" err="1" smtClean="0">
                  <a:latin typeface="Arial" charset="0"/>
                  <a:ea typeface="Arial" charset="0"/>
                  <a:cs typeface="Arial" charset="0"/>
                  <a:sym typeface="Trebuchet MS"/>
                </a:rPr>
                <a:t>xn</a:t>
              </a:r>
              <a:r>
                <a:rPr lang="en-US" dirty="0" smtClean="0">
                  <a:latin typeface="Arial" charset="0"/>
                  <a:ea typeface="Arial" charset="0"/>
                  <a:cs typeface="Arial" charset="0"/>
                  <a:sym typeface="Trebuchet MS"/>
                </a:rPr>
                <a:t> 6’</a:t>
              </a:r>
              <a:endParaRPr lang="en" dirty="0">
                <a:latin typeface="Arial" charset="0"/>
                <a:ea typeface="Arial" charset="0"/>
                <a:cs typeface="Arial" charset="0"/>
                <a:sym typeface="Trebuchet MS"/>
              </a:endParaRPr>
            </a:p>
          </p:txBody>
        </p:sp>
        <p:sp>
          <p:nvSpPr>
            <p:cNvPr id="47" name="Shape 98"/>
            <p:cNvSpPr/>
            <p:nvPr/>
          </p:nvSpPr>
          <p:spPr>
            <a:xfrm>
              <a:off x="2235782" y="3662442"/>
              <a:ext cx="1052250" cy="322200"/>
            </a:xfrm>
            <a:prstGeom prst="rect">
              <a:avLst/>
            </a:prstGeom>
            <a:solidFill>
              <a:srgbClr val="FF5C5E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spcBef>
                  <a:spcPts val="0"/>
                </a:spcBef>
                <a:buNone/>
              </a:pPr>
              <a:r>
                <a:rPr lang="en" sz="1400" dirty="0" err="1">
                  <a:latin typeface="Arial" charset="0"/>
                  <a:ea typeface="Arial" charset="0"/>
                  <a:cs typeface="Arial" charset="0"/>
                  <a:sym typeface="Trebuchet MS"/>
                </a:rPr>
                <a:t>prev</a:t>
              </a:r>
              <a:r>
                <a:rPr lang="en" sz="1400" dirty="0">
                  <a:latin typeface="Arial" charset="0"/>
                  <a:ea typeface="Arial" charset="0"/>
                  <a:cs typeface="Arial" charset="0"/>
                  <a:sym typeface="Trebuchet MS"/>
                </a:rPr>
                <a:t>: H(  )</a:t>
              </a: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1621089" y="3055127"/>
              <a:ext cx="1428960" cy="675836"/>
              <a:chOff x="2876715" y="3594025"/>
              <a:chExt cx="2067535" cy="1247519"/>
            </a:xfrm>
          </p:grpSpPr>
          <p:sp>
            <p:nvSpPr>
              <p:cNvPr id="27" name="Shape 106"/>
              <p:cNvSpPr/>
              <p:nvPr/>
            </p:nvSpPr>
            <p:spPr>
              <a:xfrm flipV="1">
                <a:off x="2876715" y="3594025"/>
                <a:ext cx="475488" cy="918351"/>
              </a:xfrm>
              <a:custGeom>
                <a:avLst/>
                <a:gdLst/>
                <a:ahLst/>
                <a:cxnLst/>
                <a:rect l="0" t="0" r="0" b="0"/>
                <a:pathLst>
                  <a:path w="17777" h="87106" extrusionOk="0">
                    <a:moveTo>
                      <a:pt x="16888" y="0"/>
                    </a:moveTo>
                    <a:lnTo>
                      <a:pt x="17777" y="87106"/>
                    </a:lnTo>
                    <a:lnTo>
                      <a:pt x="0" y="87106"/>
                    </a:lnTo>
                  </a:path>
                </a:pathLst>
              </a:custGeom>
              <a:noFill/>
              <a:ln w="38100" cap="flat" cmpd="sng">
                <a:solidFill>
                  <a:srgbClr val="990000"/>
                </a:solidFill>
                <a:prstDash val="solid"/>
                <a:round/>
                <a:headEnd type="none" w="lg" len="lg"/>
                <a:tailEnd type="stealth" w="lg" len="lg"/>
              </a:ln>
            </p:spPr>
            <p:txBody>
              <a:bodyPr/>
              <a:lstStyle/>
              <a:p>
                <a:endParaRPr lang="en-US" dirty="0"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3309672" y="4498719"/>
                <a:ext cx="1627632" cy="0"/>
              </a:xfrm>
              <a:prstGeom prst="line">
                <a:avLst/>
              </a:prstGeom>
              <a:ln>
                <a:solidFill>
                  <a:srgbClr val="991200"/>
                </a:solidFill>
                <a:prstDash val="solid"/>
                <a:headEnd type="none"/>
                <a:tailEnd type="none"/>
              </a:ln>
              <a:effectLst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flipV="1">
                <a:off x="4944250" y="4475784"/>
                <a:ext cx="0" cy="365760"/>
              </a:xfrm>
              <a:prstGeom prst="line">
                <a:avLst/>
              </a:prstGeom>
              <a:ln>
                <a:solidFill>
                  <a:srgbClr val="991200"/>
                </a:solidFill>
                <a:prstDash val="solid"/>
                <a:headEnd type="none"/>
                <a:tailEnd type="none"/>
              </a:ln>
              <a:effectLst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71352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 confirmation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Consensus is gradual </a:t>
            </a:r>
            <a:r>
              <a:rPr lang="mr-IN" dirty="0" smtClean="0"/>
              <a:t>–</a:t>
            </a:r>
            <a:r>
              <a:rPr lang="en-US" dirty="0" smtClean="0"/>
              <a:t> so users must wait for transactions to be accepted.</a:t>
            </a:r>
          </a:p>
          <a:p>
            <a:r>
              <a:rPr lang="en-US" dirty="0"/>
              <a:t> </a:t>
            </a:r>
            <a:r>
              <a:rPr lang="en-US" dirty="0" smtClean="0"/>
              <a:t>During a fork one of the branches will be eventually discarded after miners converge on the other.</a:t>
            </a:r>
          </a:p>
          <a:p>
            <a:r>
              <a:rPr lang="en-US" dirty="0"/>
              <a:t> </a:t>
            </a:r>
            <a:r>
              <a:rPr lang="en-US" dirty="0" smtClean="0"/>
              <a:t>If the two branches include “conflicting” transactions ,  one may be included in the longest chain.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However, if the other chain later surpasses, it may have to be revoked.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Sometimes could result in double spending (although rare).</a:t>
            </a:r>
          </a:p>
          <a:p>
            <a:r>
              <a:rPr lang="en-US" dirty="0" smtClean="0"/>
              <a:t>If majority of </a:t>
            </a:r>
            <a:r>
              <a:rPr lang="en-US" smtClean="0"/>
              <a:t>miners follow </a:t>
            </a:r>
            <a:r>
              <a:rPr lang="en-US" dirty="0" smtClean="0"/>
              <a:t>default protocol, </a:t>
            </a:r>
            <a:r>
              <a:rPr lang="en-US" dirty="0" err="1" smtClean="0"/>
              <a:t>Bitcoin</a:t>
            </a:r>
            <a:r>
              <a:rPr lang="en-US" dirty="0" smtClean="0"/>
              <a:t> avoids these issues.</a:t>
            </a:r>
          </a:p>
        </p:txBody>
      </p:sp>
    </p:spTree>
    <p:extLst>
      <p:ext uri="{BB962C8B-B14F-4D97-AF65-F5344CB8AC3E}">
        <p14:creationId xmlns:p14="http://schemas.microsoft.com/office/powerpoint/2010/main" val="23398588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9421"/>
            <a:ext cx="8534400" cy="5103779"/>
          </a:xfrm>
        </p:spPr>
        <p:txBody>
          <a:bodyPr>
            <a:noAutofit/>
          </a:bodyPr>
          <a:lstStyle/>
          <a:p>
            <a:pPr marL="0" indent="0">
              <a:spcBef>
                <a:spcPts val="2400"/>
              </a:spcBef>
              <a:buNone/>
            </a:pPr>
            <a:r>
              <a:rPr lang="en-US" dirty="0" smtClean="0"/>
              <a:t>Each time a nonce is found:</a:t>
            </a:r>
          </a:p>
          <a:p>
            <a:pPr lvl="1">
              <a:spcBef>
                <a:spcPts val="2400"/>
              </a:spcBef>
            </a:pPr>
            <a:r>
              <a:rPr lang="en-US" sz="2600" dirty="0" smtClean="0"/>
              <a:t>New leader elected for past epoch (~10 min) </a:t>
            </a:r>
          </a:p>
          <a:p>
            <a:pPr lvl="1">
              <a:spcBef>
                <a:spcPts val="2400"/>
              </a:spcBef>
            </a:pPr>
            <a:r>
              <a:rPr lang="en-US" sz="2600" dirty="0"/>
              <a:t>Leader decides which transactions comprise block</a:t>
            </a:r>
          </a:p>
          <a:p>
            <a:pPr>
              <a:spcBef>
                <a:spcPts val="2400"/>
              </a:spcBef>
            </a:pPr>
            <a:r>
              <a:rPr lang="en-US" sz="3000" dirty="0">
                <a:solidFill>
                  <a:srgbClr val="FF0000"/>
                </a:solidFill>
              </a:rPr>
              <a:t>P</a:t>
            </a:r>
            <a:r>
              <a:rPr lang="en-US" sz="3000" dirty="0" smtClean="0">
                <a:solidFill>
                  <a:srgbClr val="FF0000"/>
                </a:solidFill>
              </a:rPr>
              <a:t>robability of a node selected as leader?</a:t>
            </a:r>
          </a:p>
          <a:p>
            <a:pPr lvl="1">
              <a:spcBef>
                <a:spcPts val="2400"/>
              </a:spcBef>
            </a:pPr>
            <a:r>
              <a:rPr lang="en-US" sz="2600" dirty="0"/>
              <a:t>P</a:t>
            </a:r>
            <a:r>
              <a:rPr lang="en-US" sz="2600" dirty="0" smtClean="0"/>
              <a:t>roportional to node’s % of global hashing power</a:t>
            </a:r>
          </a:p>
          <a:p>
            <a:pPr lvl="2">
              <a:spcBef>
                <a:spcPts val="2400"/>
              </a:spcBef>
            </a:pPr>
            <a:r>
              <a:rPr lang="en-US" sz="2300" dirty="0"/>
              <a:t> </a:t>
            </a:r>
            <a:r>
              <a:rPr lang="en-US" sz="2300" dirty="0" smtClean="0"/>
              <a:t>Because more likely to solve the puzzle.</a:t>
            </a:r>
          </a:p>
          <a:p>
            <a:pPr lvl="2">
              <a:spcBef>
                <a:spcPts val="2400"/>
              </a:spcBef>
            </a:pPr>
            <a:r>
              <a:rPr lang="en-US" dirty="0"/>
              <a:t> </a:t>
            </a:r>
            <a:r>
              <a:rPr lang="en-US" dirty="0" smtClean="0"/>
              <a:t>Miners could get paid a part of the transaction fees (transactions fees also eliminates flooding of small transactions).</a:t>
            </a:r>
            <a:endParaRPr lang="en-US" sz="2000" dirty="0" smtClean="0"/>
          </a:p>
          <a:p>
            <a:pPr lvl="1">
              <a:spcBef>
                <a:spcPts val="2400"/>
              </a:spcBef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andomized leader election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865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304800"/>
            <a:ext cx="8793804" cy="1066800"/>
          </a:xfrm>
        </p:spPr>
        <p:txBody>
          <a:bodyPr/>
          <a:lstStyle/>
          <a:p>
            <a:r>
              <a:rPr lang="en-US" smtClean="0"/>
              <a:t>Scaling Bitcoin</a:t>
            </a:r>
            <a:endParaRPr lang="en-US" dirty="0"/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>
          <a:xfrm>
            <a:off x="350195" y="1449421"/>
            <a:ext cx="8793805" cy="531650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>
                <a:solidFill>
                  <a:srgbClr val="FF0000"/>
                </a:solidFill>
              </a:rPr>
              <a:t>Scaling limitations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1 block = 1 MB max (~ 2000 transactions)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1 block every 10 mins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smtClean="0">
                <a:solidFill>
                  <a:srgbClr val="FF0000"/>
                </a:solidFill>
              </a:rPr>
              <a:t>3-4 </a:t>
            </a:r>
            <a:r>
              <a:rPr lang="en-US" sz="2400" dirty="0" err="1" smtClean="0">
                <a:solidFill>
                  <a:srgbClr val="FF0000"/>
                </a:solidFill>
              </a:rPr>
              <a:t>txns</a:t>
            </a:r>
            <a:r>
              <a:rPr lang="en-US" sz="2400" dirty="0" smtClean="0">
                <a:solidFill>
                  <a:srgbClr val="FF0000"/>
                </a:solidFill>
              </a:rPr>
              <a:t> / sec</a:t>
            </a: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 dirty="0" smtClean="0"/>
              <a:t>Visa peak load comparison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rgbClr val="0000FF"/>
                </a:solidFill>
              </a:rPr>
              <a:t>Typically 2,000 </a:t>
            </a:r>
            <a:r>
              <a:rPr lang="en-US" sz="2400" dirty="0" err="1" smtClean="0">
                <a:solidFill>
                  <a:srgbClr val="0000FF"/>
                </a:solidFill>
              </a:rPr>
              <a:t>txns</a:t>
            </a:r>
            <a:r>
              <a:rPr lang="en-US" sz="2400" dirty="0" smtClean="0">
                <a:solidFill>
                  <a:srgbClr val="0000FF"/>
                </a:solidFill>
              </a:rPr>
              <a:t> / sec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Peak load in 2013: 47,000 </a:t>
            </a:r>
            <a:r>
              <a:rPr lang="en-US" sz="2400" dirty="0" err="1" smtClean="0"/>
              <a:t>txns</a:t>
            </a:r>
            <a:r>
              <a:rPr lang="en-US" sz="2400" dirty="0" smtClean="0"/>
              <a:t> / sec</a:t>
            </a: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solidFill>
                  <a:srgbClr val="FF0000"/>
                </a:solidFill>
              </a:rPr>
              <a:t>J</a:t>
            </a:r>
            <a:r>
              <a:rPr lang="en-US" dirty="0" smtClean="0">
                <a:solidFill>
                  <a:srgbClr val="FF0000"/>
                </a:solidFill>
              </a:rPr>
              <a:t>oining </a:t>
            </a:r>
            <a:r>
              <a:rPr lang="en-US" dirty="0">
                <a:solidFill>
                  <a:srgbClr val="FF0000"/>
                </a:solidFill>
              </a:rPr>
              <a:t>requires </a:t>
            </a:r>
            <a:r>
              <a:rPr lang="en-US" dirty="0" smtClean="0">
                <a:solidFill>
                  <a:srgbClr val="FF0000"/>
                </a:solidFill>
              </a:rPr>
              <a:t>full download of ledger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>
                <a:solidFill>
                  <a:srgbClr val="FF0000"/>
                </a:solidFill>
              </a:rPr>
              <a:t>High energy consumption</a:t>
            </a:r>
          </a:p>
        </p:txBody>
      </p:sp>
    </p:spTree>
    <p:extLst>
      <p:ext uri="{BB962C8B-B14F-4D97-AF65-F5344CB8AC3E}">
        <p14:creationId xmlns:p14="http://schemas.microsoft.com/office/powerpoint/2010/main" val="562746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Bitcoin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Idea of public ledger (called </a:t>
            </a:r>
            <a:r>
              <a:rPr lang="en-US" dirty="0" err="1" smtClean="0"/>
              <a:t>blockhain</a:t>
            </a:r>
            <a:r>
              <a:rPr lang="en-US" dirty="0" smtClean="0"/>
              <a:t>) widely applicable</a:t>
            </a:r>
          </a:p>
          <a:p>
            <a:pPr lvl="1"/>
            <a:r>
              <a:rPr lang="en-US" dirty="0" smtClean="0"/>
              <a:t>Remove dependence on centralized trust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Impact of using </a:t>
            </a:r>
            <a:r>
              <a:rPr lang="en-US" dirty="0" err="1" smtClean="0"/>
              <a:t>blockchain</a:t>
            </a:r>
            <a:r>
              <a:rPr lang="en-US" dirty="0" smtClean="0"/>
              <a:t> to create digital currency</a:t>
            </a:r>
          </a:p>
          <a:p>
            <a:pPr lvl="1"/>
            <a:r>
              <a:rPr lang="en-US" dirty="0" smtClean="0"/>
              <a:t>Various new directions have emerged (but we won’t cover).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91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Cryptocurrency</a:t>
            </a:r>
            <a:r>
              <a:rPr lang="en-US" dirty="0" smtClean="0"/>
              <a:t> is becoming popular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667631"/>
            <a:ext cx="7924800" cy="4284738"/>
          </a:xfr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192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Digital Currency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077200" cy="4419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Say Bob pays for purchase with digital coins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What properties must seller check about coins?</a:t>
            </a:r>
          </a:p>
          <a:p>
            <a:pPr lvl="1"/>
            <a:r>
              <a:rPr lang="en-US" dirty="0"/>
              <a:t>V</a:t>
            </a:r>
            <a:r>
              <a:rPr lang="en-US" dirty="0" smtClean="0"/>
              <a:t>alid (i.e., not forged)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ot already spent</a:t>
            </a:r>
          </a:p>
          <a:p>
            <a:pPr lvl="1"/>
            <a:r>
              <a:rPr lang="en-US" dirty="0" smtClean="0"/>
              <a:t>Owned by Bob (i.e., not stolen)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How do shopping portals check these today?</a:t>
            </a:r>
          </a:p>
          <a:p>
            <a:r>
              <a:rPr lang="en-US" dirty="0" smtClean="0"/>
              <a:t>Rely on bank, Visa, </a:t>
            </a:r>
            <a:r>
              <a:rPr lang="en-US" dirty="0" err="1" smtClean="0"/>
              <a:t>Mastercard</a:t>
            </a:r>
            <a:r>
              <a:rPr lang="en-US" dirty="0" smtClean="0"/>
              <a:t>, …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166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Eliminating Centralized Trust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Imagine </a:t>
            </a:r>
            <a:r>
              <a:rPr lang="en-US" dirty="0" smtClean="0">
                <a:solidFill>
                  <a:srgbClr val="0000FF"/>
                </a:solidFill>
              </a:rPr>
              <a:t>public ledger of transactions</a:t>
            </a:r>
          </a:p>
          <a:p>
            <a:pPr lvl="1"/>
            <a:r>
              <a:rPr lang="en-US" dirty="0" smtClean="0"/>
              <a:t>Every transaction (“A paid $X to B”) in ledger</a:t>
            </a:r>
          </a:p>
          <a:p>
            <a:r>
              <a:rPr lang="en-US" dirty="0" smtClean="0"/>
              <a:t>Benefits:</a:t>
            </a:r>
          </a:p>
          <a:p>
            <a:pPr lvl="1"/>
            <a:r>
              <a:rPr lang="en-US" dirty="0" smtClean="0"/>
              <a:t>Any user cannot spend more money than earned</a:t>
            </a:r>
          </a:p>
          <a:p>
            <a:pPr lvl="2"/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How to achieve such a public ledger?</a:t>
            </a:r>
          </a:p>
          <a:p>
            <a:r>
              <a:rPr lang="en-US" dirty="0" err="1" smtClean="0"/>
              <a:t>Paxos</a:t>
            </a:r>
            <a:r>
              <a:rPr lang="en-US" dirty="0" smtClean="0"/>
              <a:t> log?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Any user can propose transaction between any pair of users!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7536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Encryption and 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Every user has (public key, private key) pair</a:t>
            </a:r>
            <a:endParaRPr lang="en-US" dirty="0"/>
          </a:p>
          <a:p>
            <a:r>
              <a:rPr lang="en-US" i="1" dirty="0" err="1" smtClean="0">
                <a:solidFill>
                  <a:srgbClr val="0000FF"/>
                </a:solidFill>
              </a:rPr>
              <a:t>Enc</a:t>
            </a:r>
            <a:r>
              <a:rPr lang="en-US" i="1" dirty="0" smtClean="0">
                <a:solidFill>
                  <a:srgbClr val="0000FF"/>
                </a:solidFill>
              </a:rPr>
              <a:t>(m, </a:t>
            </a:r>
            <a:r>
              <a:rPr lang="en-US" i="1" dirty="0" err="1" smtClean="0">
                <a:solidFill>
                  <a:srgbClr val="0000FF"/>
                </a:solidFill>
              </a:rPr>
              <a:t>pub</a:t>
            </a:r>
            <a:r>
              <a:rPr lang="en-US" i="1" baseline="-25000" dirty="0" err="1" smtClean="0">
                <a:solidFill>
                  <a:srgbClr val="0000FF"/>
                </a:solidFill>
              </a:rPr>
              <a:t>u</a:t>
            </a:r>
            <a:r>
              <a:rPr lang="en-US" i="1" dirty="0" smtClean="0">
                <a:solidFill>
                  <a:srgbClr val="0000FF"/>
                </a:solidFill>
              </a:rPr>
              <a:t>)</a:t>
            </a:r>
            <a:r>
              <a:rPr lang="en-US" dirty="0" smtClean="0"/>
              <a:t>: can decrypt only with </a:t>
            </a:r>
            <a:r>
              <a:rPr lang="en-US" dirty="0" err="1"/>
              <a:t>priv</a:t>
            </a:r>
            <a:r>
              <a:rPr lang="en-US" baseline="-25000" dirty="0" err="1"/>
              <a:t>u</a:t>
            </a:r>
            <a:endParaRPr lang="en-US" dirty="0" smtClean="0"/>
          </a:p>
          <a:p>
            <a:r>
              <a:rPr lang="en-US" i="1" dirty="0" smtClean="0">
                <a:solidFill>
                  <a:srgbClr val="0000FF"/>
                </a:solidFill>
              </a:rPr>
              <a:t>Sign(m, </a:t>
            </a:r>
            <a:r>
              <a:rPr lang="en-US" i="1" dirty="0" err="1" smtClean="0">
                <a:solidFill>
                  <a:srgbClr val="0000FF"/>
                </a:solidFill>
              </a:rPr>
              <a:t>priv</a:t>
            </a:r>
            <a:r>
              <a:rPr lang="en-US" i="1" baseline="-25000" dirty="0" err="1" smtClean="0">
                <a:solidFill>
                  <a:srgbClr val="0000FF"/>
                </a:solidFill>
              </a:rPr>
              <a:t>u</a:t>
            </a:r>
            <a:r>
              <a:rPr lang="en-US" i="1" dirty="0" smtClean="0">
                <a:solidFill>
                  <a:srgbClr val="0000FF"/>
                </a:solidFill>
              </a:rPr>
              <a:t>)</a:t>
            </a:r>
            <a:r>
              <a:rPr lang="en-US" dirty="0" smtClean="0"/>
              <a:t>: can use </a:t>
            </a:r>
            <a:r>
              <a:rPr lang="en-US" dirty="0" err="1" smtClean="0"/>
              <a:t>pub</a:t>
            </a:r>
            <a:r>
              <a:rPr lang="en-US" baseline="-25000" dirty="0" err="1" smtClean="0"/>
              <a:t>u</a:t>
            </a:r>
            <a:r>
              <a:rPr lang="en-US" dirty="0" smtClean="0"/>
              <a:t> to verify signature</a:t>
            </a:r>
          </a:p>
          <a:p>
            <a:endParaRPr lang="en-US" dirty="0"/>
          </a:p>
          <a:p>
            <a:r>
              <a:rPr lang="en-US" dirty="0" smtClean="0"/>
              <a:t>Cryptographic hash function:</a:t>
            </a:r>
          </a:p>
          <a:p>
            <a:pPr lvl="1"/>
            <a:r>
              <a:rPr lang="en-US" dirty="0" smtClean="0"/>
              <a:t>Hard to infer </a:t>
            </a:r>
            <a:r>
              <a:rPr lang="en-US" i="1" dirty="0" smtClean="0"/>
              <a:t>value</a:t>
            </a:r>
            <a:r>
              <a:rPr lang="en-US" dirty="0" smtClean="0"/>
              <a:t> given </a:t>
            </a:r>
            <a:r>
              <a:rPr lang="en-US" i="1" dirty="0" smtClean="0">
                <a:solidFill>
                  <a:srgbClr val="0000FF"/>
                </a:solidFill>
              </a:rPr>
              <a:t>hash(value)</a:t>
            </a:r>
            <a:endParaRPr lang="en-US" i="1" dirty="0">
              <a:solidFill>
                <a:srgbClr val="0000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938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Preventing Theft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419600"/>
          </a:xfrm>
        </p:spPr>
        <p:txBody>
          <a:bodyPr>
            <a:normAutofit lnSpcReduction="10000"/>
          </a:bodyPr>
          <a:lstStyle/>
          <a:p>
            <a:pPr lvl="2"/>
            <a:endParaRPr lang="en-US" dirty="0" smtClean="0"/>
          </a:p>
          <a:p>
            <a:r>
              <a:rPr lang="en-US" dirty="0" smtClean="0"/>
              <a:t>Represent coin transfer from Alice to Bob as:</a:t>
            </a:r>
          </a:p>
          <a:p>
            <a:pPr lvl="1"/>
            <a:r>
              <a:rPr lang="en-US" i="1" dirty="0" smtClean="0"/>
              <a:t>T = </a:t>
            </a:r>
            <a:r>
              <a:rPr lang="en-US" i="1" dirty="0" err="1" smtClean="0"/>
              <a:t>pub</a:t>
            </a:r>
            <a:r>
              <a:rPr lang="en-US" i="1" baseline="-25000" dirty="0" err="1" smtClean="0"/>
              <a:t>Bob</a:t>
            </a:r>
            <a:r>
              <a:rPr lang="en-US" i="1" dirty="0" smtClean="0"/>
              <a:t>, sign(hash(T’), </a:t>
            </a:r>
            <a:r>
              <a:rPr lang="en-US" i="1" dirty="0" err="1" smtClean="0"/>
              <a:t>priv</a:t>
            </a:r>
            <a:r>
              <a:rPr lang="en-US" i="1" baseline="-25000" dirty="0" err="1" smtClean="0"/>
              <a:t>Alice</a:t>
            </a:r>
            <a:r>
              <a:rPr lang="en-US" i="1" dirty="0" smtClean="0"/>
              <a:t>)</a:t>
            </a:r>
            <a:endParaRPr lang="en-US" dirty="0"/>
          </a:p>
          <a:p>
            <a:pPr lvl="1"/>
            <a:r>
              <a:rPr lang="en-US" i="1" dirty="0" smtClean="0"/>
              <a:t>T’</a:t>
            </a:r>
            <a:r>
              <a:rPr lang="en-US" dirty="0" smtClean="0"/>
              <a:t> is transaction via which Alice acquired this coin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When Bob transfers coin to Charlie later:</a:t>
            </a:r>
          </a:p>
          <a:p>
            <a:pPr lvl="1"/>
            <a:r>
              <a:rPr lang="en-US" i="1" dirty="0" smtClean="0"/>
              <a:t>T” </a:t>
            </a:r>
            <a:r>
              <a:rPr lang="en-US" i="1" dirty="0"/>
              <a:t>= </a:t>
            </a:r>
            <a:r>
              <a:rPr lang="en-US" i="1" dirty="0" err="1" smtClean="0"/>
              <a:t>pub</a:t>
            </a:r>
            <a:r>
              <a:rPr lang="en-US" i="1" baseline="-25000" dirty="0" err="1" smtClean="0"/>
              <a:t>Charlie</a:t>
            </a:r>
            <a:r>
              <a:rPr lang="en-US" i="1" dirty="0" smtClean="0"/>
              <a:t>, sign(hash(T), </a:t>
            </a:r>
            <a:r>
              <a:rPr lang="en-US" i="1" dirty="0" err="1" smtClean="0"/>
              <a:t>priv</a:t>
            </a:r>
            <a:r>
              <a:rPr lang="en-US" i="1" baseline="-25000" dirty="0" err="1" smtClean="0"/>
              <a:t>Bob</a:t>
            </a:r>
            <a:r>
              <a:rPr lang="en-US" i="1" dirty="0" smtClean="0"/>
              <a:t>)</a:t>
            </a:r>
            <a:endParaRPr lang="en-US" dirty="0"/>
          </a:p>
          <a:p>
            <a:pPr lvl="1"/>
            <a:r>
              <a:rPr lang="en-US" dirty="0" smtClean="0"/>
              <a:t>Anyone can use </a:t>
            </a:r>
            <a:r>
              <a:rPr lang="en-US" i="1" dirty="0" err="1" smtClean="0"/>
              <a:t>pub</a:t>
            </a:r>
            <a:r>
              <a:rPr lang="en-US" i="1" baseline="-25000" dirty="0" err="1" smtClean="0"/>
              <a:t>Bob</a:t>
            </a:r>
            <a:r>
              <a:rPr lang="en-US" dirty="0" smtClean="0"/>
              <a:t> from </a:t>
            </a:r>
            <a:r>
              <a:rPr lang="en-US" i="1" dirty="0" smtClean="0"/>
              <a:t>T</a:t>
            </a:r>
            <a:r>
              <a:rPr lang="en-US" dirty="0" smtClean="0"/>
              <a:t> to verify signature</a:t>
            </a:r>
          </a:p>
          <a:p>
            <a:pPr lvl="2"/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What would it take to spend another user’s cash?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3200400" y="4191000"/>
            <a:ext cx="2971800" cy="5334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1752600" y="2438400"/>
            <a:ext cx="990600" cy="533400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083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Note that the previous slide shows how transactions are crafted.  </a:t>
            </a:r>
            <a:endParaRPr lang="en-US" dirty="0"/>
          </a:p>
          <a:p>
            <a:r>
              <a:rPr lang="en-US" dirty="0" smtClean="0"/>
              <a:t>The output of the transaction is the currency. </a:t>
            </a:r>
            <a:endParaRPr lang="en-US" dirty="0"/>
          </a:p>
          <a:p>
            <a:pPr lvl="1"/>
            <a:r>
              <a:rPr lang="en-US" dirty="0" smtClean="0"/>
              <a:t> The precision of the output of the transaction limits the extent to which the currency can be subdivided.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Smallest unit is </a:t>
            </a:r>
            <a:r>
              <a:rPr lang="en-US" dirty="0" err="1" smtClean="0"/>
              <a:t>satoshi</a:t>
            </a:r>
            <a:r>
              <a:rPr lang="en-US" dirty="0" smtClean="0"/>
              <a:t> and 10</a:t>
            </a:r>
            <a:r>
              <a:rPr lang="en-US" baseline="30000" dirty="0" smtClean="0"/>
              <a:t>8</a:t>
            </a:r>
            <a:r>
              <a:rPr lang="en-US" dirty="0" smtClean="0"/>
              <a:t> </a:t>
            </a:r>
            <a:r>
              <a:rPr lang="en-US" dirty="0" err="1" smtClean="0"/>
              <a:t>satoshis</a:t>
            </a:r>
            <a:r>
              <a:rPr lang="en-US" dirty="0" smtClean="0"/>
              <a:t> is one </a:t>
            </a:r>
            <a:r>
              <a:rPr lang="en-US" dirty="0" err="1" smtClean="0"/>
              <a:t>bitcoin</a:t>
            </a:r>
            <a:r>
              <a:rPr lang="en-US" dirty="0" smtClean="0"/>
              <a:t>.</a:t>
            </a:r>
          </a:p>
          <a:p>
            <a:r>
              <a:rPr lang="en-US" dirty="0" smtClean="0"/>
              <a:t>As seen in the previous slide, each output also consists of some indicator of the public key needed to redeem the currency.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95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Ledger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Distributed system comprising 1000s of nodes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Broadcast</a:t>
            </a:r>
            <a:r>
              <a:rPr lang="en-US" dirty="0" smtClean="0"/>
              <a:t> transactions; </a:t>
            </a:r>
            <a:r>
              <a:rPr lang="en-US" dirty="0" smtClean="0">
                <a:solidFill>
                  <a:srgbClr val="0000FF"/>
                </a:solidFill>
              </a:rPr>
              <a:t>valid if majority report</a:t>
            </a:r>
          </a:p>
          <a:p>
            <a:r>
              <a:rPr lang="en-US" dirty="0" smtClean="0"/>
              <a:t>No money stolen </a:t>
            </a:r>
            <a:r>
              <a:rPr lang="en-US" dirty="0"/>
              <a:t>unless private key </a:t>
            </a:r>
            <a:r>
              <a:rPr lang="en-US" dirty="0" smtClean="0"/>
              <a:t>leaks</a:t>
            </a:r>
            <a:endParaRPr lang="en-US" dirty="0"/>
          </a:p>
          <a:p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How to identify majority? Majority of IP </a:t>
            </a:r>
            <a:r>
              <a:rPr lang="en-US" dirty="0" err="1" smtClean="0">
                <a:solidFill>
                  <a:srgbClr val="FF0000"/>
                </a:solidFill>
              </a:rPr>
              <a:t>addrs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What can Mallory do if she controls majority?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Export different views of ledger to different users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Double spending!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Sybil attack: </a:t>
            </a:r>
            <a:r>
              <a:rPr lang="en-US" dirty="0" smtClean="0">
                <a:solidFill>
                  <a:schemeClr val="accent6"/>
                </a:solidFill>
              </a:rPr>
              <a:t>Same user runs many nodes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709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Desired Properties of Ledger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Strongly consistent</a:t>
            </a:r>
          </a:p>
          <a:p>
            <a:pPr lvl="1"/>
            <a:r>
              <a:rPr lang="en-US" dirty="0" smtClean="0"/>
              <a:t>All users must see the same set of transactions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Append-only</a:t>
            </a:r>
          </a:p>
          <a:p>
            <a:pPr lvl="1"/>
            <a:r>
              <a:rPr lang="en-US" dirty="0" smtClean="0"/>
              <a:t>Can only add transactions</a:t>
            </a:r>
          </a:p>
          <a:p>
            <a:pPr lvl="1"/>
            <a:r>
              <a:rPr lang="en-US" dirty="0" smtClean="0"/>
              <a:t>Cannot remove transactions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47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2700.potx</Template>
  <TotalTime>15994</TotalTime>
  <Words>942</Words>
  <Application>Microsoft Macintosh PowerPoint</Application>
  <PresentationFormat>On-screen Show (4:3)</PresentationFormat>
  <Paragraphs>151</Paragraphs>
  <Slides>17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Median</vt:lpstr>
      <vt:lpstr>Lecture 13</vt:lpstr>
      <vt:lpstr>Cryptocurrency is becoming popular</vt:lpstr>
      <vt:lpstr>Properties of Digital Currency</vt:lpstr>
      <vt:lpstr>Eliminating Centralized Trust</vt:lpstr>
      <vt:lpstr>Encryption and Hashing</vt:lpstr>
      <vt:lpstr>Preventing Theft</vt:lpstr>
      <vt:lpstr>Transactions</vt:lpstr>
      <vt:lpstr>Public Ledger</vt:lpstr>
      <vt:lpstr>Desired Properties of Ledger</vt:lpstr>
      <vt:lpstr>Bitcoin: Key Idea</vt:lpstr>
      <vt:lpstr>Structure of Bitcoin Ledger</vt:lpstr>
      <vt:lpstr>Bitcoin: Proof of work</vt:lpstr>
      <vt:lpstr>Coping with Forks</vt:lpstr>
      <vt:lpstr>Block confirmation</vt:lpstr>
      <vt:lpstr>Randomized leader election</vt:lpstr>
      <vt:lpstr>Scaling Bitcoin</vt:lpstr>
      <vt:lpstr>Impact of Bitcoin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Prashant Krishnamurty</dc:creator>
  <cp:lastModifiedBy>Srikanth Krishnamurthy</cp:lastModifiedBy>
  <cp:revision>224</cp:revision>
  <dcterms:created xsi:type="dcterms:W3CDTF">2011-02-15T01:19:14Z</dcterms:created>
  <dcterms:modified xsi:type="dcterms:W3CDTF">2021-11-22T22:15:07Z</dcterms:modified>
</cp:coreProperties>
</file>