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76" r:id="rId4"/>
    <p:sldId id="260" r:id="rId5"/>
    <p:sldId id="261" r:id="rId6"/>
    <p:sldId id="262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2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9309-6AB1-3E4A-911F-8319BD73C9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3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TELCOM 2720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(c) Prashant Krishnamurthy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Lecture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Reliable Group Communications</a:t>
            </a:r>
            <a:r>
              <a:rPr lang="en-US" smtClean="0">
                <a:solidFill>
                  <a:schemeClr val="bg2"/>
                </a:solidFill>
              </a:rPr>
              <a:t>/Transactions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43100"/>
            <a:ext cx="79375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4914900"/>
            <a:ext cx="78101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If virtual synchrony is satisfied, message not delivered to S2 and S4 after S3 crashes.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642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Unordered</a:t>
            </a:r>
          </a:p>
          <a:p>
            <a:r>
              <a:rPr lang="en-US" dirty="0" smtClean="0"/>
              <a:t>FIFO ordered</a:t>
            </a:r>
          </a:p>
          <a:p>
            <a:r>
              <a:rPr lang="en-US" dirty="0" smtClean="0"/>
              <a:t>Causally ordered</a:t>
            </a:r>
          </a:p>
          <a:p>
            <a:endParaRPr lang="en-US" dirty="0"/>
          </a:p>
          <a:p>
            <a:r>
              <a:rPr lang="en-US" dirty="0" smtClean="0"/>
              <a:t> Total ordered multicasts:  messages are delivered in same order to all members.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commits are consistent across all members.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3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Distributed commit problem is having an operation performed by all members of a process group or none at all.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Note: reliable multicasting is only delivery of a message.</a:t>
            </a:r>
          </a:p>
          <a:p>
            <a:pPr lvl="1"/>
            <a:endParaRPr lang="en-US" dirty="0"/>
          </a:p>
          <a:p>
            <a:r>
              <a:rPr lang="en-US" dirty="0" smtClean="0"/>
              <a:t>One phase commit:  Coordinator tells participants whether or not to locally perform the operation.</a:t>
            </a:r>
          </a:p>
          <a:p>
            <a:r>
              <a:rPr lang="en-US" dirty="0" smtClean="0"/>
              <a:t>Drawback: If a candidate fails to perform the operation no way of telling the coordinator!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commit protocol (2PC)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Cooridinator</a:t>
            </a:r>
            <a:r>
              <a:rPr lang="en-US" dirty="0" smtClean="0"/>
              <a:t> sends a VOTE-REQUEST to participants</a:t>
            </a:r>
          </a:p>
          <a:p>
            <a:r>
              <a:rPr lang="en-US" dirty="0"/>
              <a:t> </a:t>
            </a:r>
            <a:r>
              <a:rPr lang="en-US" dirty="0" smtClean="0"/>
              <a:t>Each participant, upon receipt, either sends  VOTE-COMMIT or VOTE-ABORT.</a:t>
            </a:r>
          </a:p>
          <a:p>
            <a:r>
              <a:rPr lang="en-US" dirty="0"/>
              <a:t> </a:t>
            </a:r>
            <a:r>
              <a:rPr lang="en-US" dirty="0" smtClean="0"/>
              <a:t>Coordinator collects votes; if all commit, sends a GLOBAL-COMMIT; else, sends a GLOBAL-ABORT</a:t>
            </a:r>
          </a:p>
          <a:p>
            <a:r>
              <a:rPr lang="en-US" dirty="0" smtClean="0"/>
              <a:t>Participants who voted for commit, waits and does what the coordinator finally says.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9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Failures can cause issues with the basic 2PC protocol.</a:t>
            </a:r>
          </a:p>
          <a:p>
            <a:r>
              <a:rPr lang="en-US" dirty="0" smtClean="0"/>
              <a:t>For example, a process may crash </a:t>
            </a:r>
            <a:r>
              <a:rPr lang="mr-IN" dirty="0" smtClean="0"/>
              <a:t>–</a:t>
            </a:r>
            <a:r>
              <a:rPr lang="en-US" dirty="0" smtClean="0"/>
              <a:t> and other processes may indefinitely wait for a message from that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 -- FSMs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87765"/>
            <a:ext cx="8597900" cy="279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481764"/>
            <a:ext cx="8153400" cy="1614235"/>
          </a:xfrm>
        </p:spPr>
        <p:txBody>
          <a:bodyPr>
            <a:normAutofit/>
          </a:bodyPr>
          <a:lstStyle/>
          <a:p>
            <a:r>
              <a:rPr lang="en-US" dirty="0" smtClean="0"/>
              <a:t>(a) The FSM for the coordinator</a:t>
            </a:r>
          </a:p>
          <a:p>
            <a:r>
              <a:rPr lang="en-US" dirty="0" smtClean="0"/>
              <a:t>(b) The FSM for the participant.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 from blocking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participant may be blocked in the INIT state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Times out and issues VOTE-ABORT if no VOTE-REQUEST is received.</a:t>
            </a:r>
          </a:p>
          <a:p>
            <a:r>
              <a:rPr lang="en-US" dirty="0" smtClean="0"/>
              <a:t>A coordinator maybe blocked in the WAIT state.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Times out and issues GLOBAL-ABORT if not all votes are collected within a certain time.</a:t>
            </a:r>
          </a:p>
          <a:p>
            <a:r>
              <a:rPr lang="en-US" dirty="0" smtClean="0"/>
              <a:t>A participant maybe blocked in the READY state </a:t>
            </a:r>
            <a:r>
              <a:rPr lang="mr-IN" dirty="0" smtClean="0"/>
              <a:t>–</a:t>
            </a:r>
            <a:r>
              <a:rPr lang="en-US" dirty="0" smtClean="0"/>
              <a:t> waiting for the results of the global vote.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Now the participant cannot simply time out and abort.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Needs to find out what was actually sent by the coordinator.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Either block until coordinator recovers (delays) or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Contact another participant to check if a COMMIT or ABORT was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8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Blocked Participant in READY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90266"/>
            <a:ext cx="4267200" cy="14732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01704"/>
            <a:ext cx="8153400" cy="25942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Q is in INIT state </a:t>
            </a:r>
            <a:r>
              <a:rPr lang="mr-IN" dirty="0" smtClean="0"/>
              <a:t>–</a:t>
            </a:r>
            <a:r>
              <a:rPr lang="en-US" dirty="0" smtClean="0"/>
              <a:t> it means it did not receive even the VOTE-REQUEST </a:t>
            </a:r>
            <a:r>
              <a:rPr lang="mr-IN" dirty="0" smtClean="0"/>
              <a:t>–</a:t>
            </a:r>
            <a:r>
              <a:rPr lang="en-US" dirty="0" smtClean="0"/>
              <a:t> thus, P should abort.</a:t>
            </a:r>
          </a:p>
          <a:p>
            <a:r>
              <a:rPr lang="en-US" dirty="0" smtClean="0"/>
              <a:t>If Q is in the READY state also it has the same issue as P </a:t>
            </a:r>
            <a:r>
              <a:rPr lang="mr-IN" dirty="0" smtClean="0"/>
              <a:t>–</a:t>
            </a:r>
            <a:r>
              <a:rPr lang="en-US" dirty="0" smtClean="0"/>
              <a:t> so contact another participant.</a:t>
            </a:r>
          </a:p>
          <a:p>
            <a:pPr lvl="1"/>
            <a:r>
              <a:rPr lang="en-US" dirty="0" smtClean="0"/>
              <a:t> If all participants are in READY, no choice but to wait for the coordinator to recover.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7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State information stored into persistent storage for recovery upon crashes.</a:t>
            </a:r>
          </a:p>
          <a:p>
            <a:r>
              <a:rPr lang="en-US" dirty="0" smtClean="0"/>
              <a:t>When participant crashes in READY, does not know whether to abort or commit upon recovery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 INIT, COMMIT or ABORT states this problem doesn’t arise.</a:t>
            </a:r>
          </a:p>
          <a:p>
            <a:pPr lvl="1"/>
            <a:r>
              <a:rPr lang="en-US" dirty="0" smtClean="0"/>
              <a:t> Needs to contact other participants</a:t>
            </a:r>
          </a:p>
          <a:p>
            <a:r>
              <a:rPr lang="en-US" dirty="0" smtClean="0"/>
              <a:t>Coordinator needs to record </a:t>
            </a:r>
          </a:p>
          <a:p>
            <a:pPr lvl="1"/>
            <a:r>
              <a:rPr lang="en-US" dirty="0" smtClean="0"/>
              <a:t>WAIT state </a:t>
            </a:r>
            <a:r>
              <a:rPr lang="mr-IN" dirty="0" smtClean="0"/>
              <a:t>–</a:t>
            </a:r>
            <a:r>
              <a:rPr lang="en-US" dirty="0" smtClean="0"/>
              <a:t> retransmit VOTE-REQUEST upon recovery.</a:t>
            </a:r>
          </a:p>
          <a:p>
            <a:pPr lvl="1"/>
            <a:r>
              <a:rPr lang="en-US" dirty="0" smtClean="0"/>
              <a:t>Decision (COMMIT or ABORT) </a:t>
            </a:r>
            <a:r>
              <a:rPr lang="mr-IN" dirty="0" smtClean="0"/>
              <a:t>–</a:t>
            </a:r>
            <a:r>
              <a:rPr lang="en-US" dirty="0" smtClean="0"/>
              <a:t> which is retransmitted upon recovery.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</a:t>
            </a:r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is concurrent execution of transactions safe?</a:t>
            </a:r>
          </a:p>
          <a:p>
            <a:pPr lvl="1"/>
            <a:r>
              <a:rPr lang="en-US" dirty="0" smtClean="0"/>
              <a:t>Data read/written is </a:t>
            </a:r>
            <a:r>
              <a:rPr lang="en-US" dirty="0" smtClean="0">
                <a:solidFill>
                  <a:srgbClr val="0000FF"/>
                </a:solidFill>
              </a:rPr>
              <a:t>disjoint</a:t>
            </a:r>
          </a:p>
          <a:p>
            <a:pPr lvl="2"/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When </a:t>
            </a:r>
            <a:r>
              <a:rPr lang="en-US" dirty="0" smtClean="0">
                <a:solidFill>
                  <a:srgbClr val="FF0000"/>
                </a:solidFill>
              </a:rPr>
              <a:t>must two </a:t>
            </a:r>
            <a:r>
              <a:rPr lang="en-US" dirty="0">
                <a:solidFill>
                  <a:srgbClr val="FF0000"/>
                </a:solidFill>
              </a:rPr>
              <a:t>transactions execute </a:t>
            </a:r>
            <a:r>
              <a:rPr lang="en-US" dirty="0" smtClean="0">
                <a:solidFill>
                  <a:srgbClr val="FF0000"/>
                </a:solidFill>
              </a:rPr>
              <a:t>in order?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Intersection</a:t>
            </a:r>
            <a:r>
              <a:rPr lang="en-US" dirty="0" smtClean="0"/>
              <a:t> in data read/written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Solution for </a:t>
            </a:r>
            <a:r>
              <a:rPr lang="en-US" dirty="0" err="1" smtClean="0"/>
              <a:t>serializability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Fine-grained locks</a:t>
            </a:r>
          </a:p>
          <a:p>
            <a:pPr lvl="1"/>
            <a:r>
              <a:rPr lang="en-US" dirty="0" smtClean="0"/>
              <a:t>Transaction coordinator </a:t>
            </a:r>
            <a:r>
              <a:rPr lang="en-US" dirty="0" smtClean="0">
                <a:solidFill>
                  <a:srgbClr val="0000FF"/>
                </a:solidFill>
              </a:rPr>
              <a:t>first acquires locks for all data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Execute transaction and release locks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reliable group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processes (replicas) should agree to the same transaction.</a:t>
            </a:r>
          </a:p>
          <a:p>
            <a:r>
              <a:rPr lang="en-US" dirty="0"/>
              <a:t> </a:t>
            </a:r>
            <a:r>
              <a:rPr lang="en-US" dirty="0" smtClean="0"/>
              <a:t>Reliable delivery of messages from a coordinator to replicas.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Easy way:  Send and wait for ACK (e.g., using TCP) but results in blocking at coordinator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ACK implosion:  All the receivers send ACKs overwhelming the sender.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Locking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63272" y="2174065"/>
            <a:ext cx="408728" cy="217828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56710" y="2211709"/>
            <a:ext cx="579742" cy="32526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97901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66431" y="2226135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91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44074" y="242380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Abort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86400" y="2218539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2648" y="5763059"/>
            <a:ext cx="7693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Transaction aborted since P2 did not commit to 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0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Locking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63272" y="2174065"/>
            <a:ext cx="408728" cy="217828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56710" y="2211709"/>
            <a:ext cx="579742" cy="32526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97901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66431" y="2226135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91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91569" y="2219129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44074" y="2423804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86400" y="2218539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03072" y="1447800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Can </a:t>
            </a:r>
            <a:r>
              <a:rPr lang="en-US" sz="2400" b="0" smtClean="0">
                <a:solidFill>
                  <a:srgbClr val="FF0000"/>
                </a:solidFill>
              </a:rPr>
              <a:t>we reduce latency for </a:t>
            </a:r>
            <a:r>
              <a:rPr lang="en-US" sz="2400" b="0" dirty="0" smtClean="0">
                <a:solidFill>
                  <a:srgbClr val="FF0000"/>
                </a:solidFill>
              </a:rPr>
              <a:t>read-only transactions?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8339" y="5710535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FF"/>
                </a:solidFill>
              </a:rPr>
              <a:t>Return data in </a:t>
            </a:r>
            <a:r>
              <a:rPr lang="en-US" sz="2400" b="0" smtClean="0">
                <a:solidFill>
                  <a:srgbClr val="0000FF"/>
                </a:solidFill>
              </a:rPr>
              <a:t>first round if lock not held</a:t>
            </a:r>
            <a:endParaRPr lang="en-US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Read-Only </a:t>
            </a:r>
            <a:r>
              <a:rPr lang="en-US" dirty="0" err="1" smtClean="0"/>
              <a:t>Txns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Concurrent execution of transactions:</a:t>
            </a:r>
          </a:p>
          <a:p>
            <a:pPr lvl="1"/>
            <a:r>
              <a:rPr lang="en-US" dirty="0" smtClean="0"/>
              <a:t>T1: Transfer $10 from Alice to Bob</a:t>
            </a:r>
          </a:p>
          <a:p>
            <a:pPr lvl="1"/>
            <a:r>
              <a:rPr lang="en-US" dirty="0" smtClean="0"/>
              <a:t>T2: Read balance in Alice’s and Bob’s accounts</a:t>
            </a:r>
          </a:p>
          <a:p>
            <a:pPr lvl="1"/>
            <a:r>
              <a:rPr lang="en-US" dirty="0" smtClean="0"/>
              <a:t>Initial balance of $100 in both accounts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Problematic sequence of concurrent execution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TC2 reads Alice’s account balance as $100</a:t>
            </a:r>
          </a:p>
          <a:p>
            <a:pPr lvl="1"/>
            <a:r>
              <a:rPr lang="en-US" dirty="0" smtClean="0"/>
              <a:t>TC1 executes 2PL to acquire locks on both accounts, transfer $10, and release locks</a:t>
            </a:r>
          </a:p>
          <a:p>
            <a:pPr lvl="1"/>
            <a:r>
              <a:rPr lang="en-US" dirty="0" smtClean="0"/>
              <a:t>TC2 reads Bob’s account balance as $110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8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Lock-free Read-Only </a:t>
            </a:r>
            <a:r>
              <a:rPr lang="en-US" dirty="0" err="1" smtClean="0"/>
              <a:t>Txns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304800" y="1905000"/>
            <a:ext cx="7870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TC1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304800" y="5181600"/>
            <a:ext cx="7870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TC2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5791200" cy="101595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22520" y="3301516"/>
            <a:ext cx="1176270" cy="21782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814142" cy="218789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409976" y="2195174"/>
            <a:ext cx="1121349" cy="21570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527317" y="2191438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50840" y="2414063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Read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261310" y="3294490"/>
            <a:ext cx="1091490" cy="216817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421735" y="4368709"/>
            <a:ext cx="791748" cy="1082778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91200" y="4916312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144396" y="3247515"/>
            <a:ext cx="646804" cy="2203972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590800" y="4435464"/>
            <a:ext cx="1065858" cy="101602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797068" y="4353712"/>
            <a:ext cx="616723" cy="113306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14765" y="4721829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of 2PL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304800" y="1905000"/>
            <a:ext cx="7870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TC1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304800" y="5181600"/>
            <a:ext cx="7870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TC</a:t>
            </a:r>
            <a:r>
              <a:rPr lang="en-US" sz="2400">
                <a:solidFill>
                  <a:schemeClr val="tx1"/>
                </a:solidFill>
              </a:rPr>
              <a:t>2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048000" y="2174065"/>
            <a:ext cx="408728" cy="217828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682629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91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91569" y="2219129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44074" y="2423804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429000" y="4159040"/>
            <a:ext cx="284882" cy="412960"/>
            <a:chOff x="1828800" y="2586981"/>
            <a:chExt cx="457200" cy="58145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cxnSp>
        <p:nvCxnSpPr>
          <p:cNvPr id="34" name="Straight Arrow Connector 33"/>
          <p:cNvCxnSpPr/>
          <p:nvPr/>
        </p:nvCxnSpPr>
        <p:spPr>
          <a:xfrm flipV="1">
            <a:off x="3429000" y="4376305"/>
            <a:ext cx="739001" cy="109602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07320" y="479880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407881" y="4368709"/>
            <a:ext cx="489367" cy="10668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241034" y="4368709"/>
            <a:ext cx="739001" cy="1096026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61470" y="4822140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94874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of 2PL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63272" y="2174065"/>
            <a:ext cx="408728" cy="217828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56710" y="2211709"/>
            <a:ext cx="579742" cy="32526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97901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66431" y="2226135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72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72569" y="2219129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25074" y="2423804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867400" y="2218539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1" y="2785553"/>
            <a:ext cx="799666" cy="799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26" y="4977603"/>
            <a:ext cx="799666" cy="799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40" y="3920012"/>
            <a:ext cx="799666" cy="79966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239071" y="1984040"/>
            <a:ext cx="284882" cy="412960"/>
            <a:chOff x="1828800" y="2586981"/>
            <a:chExt cx="457200" cy="581459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2188647" y="1447800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rgbClr val="FF0000"/>
                </a:solidFill>
              </a:rPr>
              <a:t>Okay to commit after timeout?</a:t>
            </a: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6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of 2PL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63272" y="2174065"/>
            <a:ext cx="408728" cy="217828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56710" y="2211709"/>
            <a:ext cx="579742" cy="32526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97901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66431" y="2226135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91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44074" y="242380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Abort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486400" y="2218539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1" y="2785553"/>
            <a:ext cx="799666" cy="799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26" y="4977603"/>
            <a:ext cx="799666" cy="7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of 2PL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122552" y="436129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63272" y="2174065"/>
            <a:ext cx="408728" cy="217828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56710" y="2211709"/>
            <a:ext cx="579742" cy="32526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97901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66431" y="2226135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72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72569" y="2219129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25074" y="2423804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Commit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867400" y="2218539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1" y="2785553"/>
            <a:ext cx="799666" cy="799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26" y="4977603"/>
            <a:ext cx="799666" cy="799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40" y="3920012"/>
            <a:ext cx="799666" cy="799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87" y="1788356"/>
            <a:ext cx="799666" cy="799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478" y="2806767"/>
            <a:ext cx="799666" cy="799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81" y="3901562"/>
            <a:ext cx="799666" cy="7996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979" y="5001409"/>
            <a:ext cx="799666" cy="79966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47800" y="5710535"/>
            <a:ext cx="648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When can we garbage collect transaction log?</a:t>
            </a:r>
          </a:p>
        </p:txBody>
      </p:sp>
    </p:spTree>
    <p:extLst>
      <p:ext uri="{BB962C8B-B14F-4D97-AF65-F5344CB8AC3E}">
        <p14:creationId xmlns:p14="http://schemas.microsoft.com/office/powerpoint/2010/main" val="18691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Lock acquisition in node log: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Node receives commit from TC and writes to its log</a:t>
            </a:r>
          </a:p>
          <a:p>
            <a:pPr lvl="1"/>
            <a:endParaRPr lang="en-US" dirty="0"/>
          </a:p>
          <a:p>
            <a:r>
              <a:rPr lang="en-US" dirty="0" smtClean="0"/>
              <a:t>Commit operation in TC log: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After all nodes say transaction committed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Commit operation in node log: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Upon applying operation to local state</a:t>
            </a:r>
          </a:p>
          <a:p>
            <a:pPr lvl="2"/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Process 8"/>
          <p:cNvSpPr/>
          <p:nvPr/>
        </p:nvSpPr>
        <p:spPr>
          <a:xfrm>
            <a:off x="457200" y="19050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14" name="Process 13"/>
          <p:cNvSpPr/>
          <p:nvPr/>
        </p:nvSpPr>
        <p:spPr>
          <a:xfrm>
            <a:off x="457200" y="30037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Process 16"/>
          <p:cNvSpPr/>
          <p:nvPr/>
        </p:nvSpPr>
        <p:spPr>
          <a:xfrm>
            <a:off x="457200" y="407056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91829" y="2195730"/>
            <a:ext cx="7213971" cy="3276601"/>
            <a:chOff x="1120835" y="2195730"/>
            <a:chExt cx="403165" cy="3276601"/>
          </a:xfrm>
        </p:grpSpPr>
        <p:cxnSp>
          <p:nvCxnSpPr>
            <p:cNvPr id="538" name="Straight Connector 537"/>
            <p:cNvCxnSpPr>
              <a:stCxn id="14" idx="3"/>
            </p:cNvCxnSpPr>
            <p:nvPr/>
          </p:nvCxnSpPr>
          <p:spPr>
            <a:xfrm flipV="1">
              <a:off x="1120835" y="3278509"/>
              <a:ext cx="403165" cy="159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1120835" y="2195730"/>
              <a:ext cx="403165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22552" y="4361292"/>
              <a:ext cx="175744" cy="1501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122552" y="5472330"/>
              <a:ext cx="401448" cy="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rocess 17"/>
          <p:cNvSpPr/>
          <p:nvPr/>
        </p:nvSpPr>
        <p:spPr>
          <a:xfrm>
            <a:off x="457200" y="5181600"/>
            <a:ext cx="634637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71600" y="2217396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71600" y="2226725"/>
            <a:ext cx="1219200" cy="2149580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556710" y="2211709"/>
            <a:ext cx="579742" cy="3252632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797901" y="2174065"/>
            <a:ext cx="201779" cy="1103051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4105" y="24314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Lock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66431" y="2226135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72569" y="2209800"/>
            <a:ext cx="1219200" cy="1077094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25074" y="242380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Abort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867400" y="2218539"/>
            <a:ext cx="1290231" cy="3244127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51" y="2785553"/>
            <a:ext cx="799666" cy="799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26" y="4977603"/>
            <a:ext cx="799666" cy="799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40" y="3920012"/>
            <a:ext cx="799666" cy="7996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2000" y="1447800"/>
            <a:ext cx="767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Transaction cannot succeed if any </a:t>
            </a:r>
            <a:r>
              <a:rPr lang="en-US" sz="2400" b="0" smtClean="0">
                <a:solidFill>
                  <a:srgbClr val="FF0000"/>
                </a:solidFill>
              </a:rPr>
              <a:t>partition unavailable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118059" y="4159040"/>
            <a:ext cx="284882" cy="412960"/>
            <a:chOff x="1828800" y="2586981"/>
            <a:chExt cx="457200" cy="581459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1828800" y="2586981"/>
              <a:ext cx="457200" cy="581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242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Receivers keep track of sequence numbers of transmissions and only NACK missing messages.</a:t>
            </a:r>
          </a:p>
          <a:p>
            <a:r>
              <a:rPr lang="en-US" dirty="0"/>
              <a:t> </a:t>
            </a:r>
            <a:r>
              <a:rPr lang="en-US" dirty="0" smtClean="0"/>
              <a:t>A hierarchy is possible </a:t>
            </a:r>
            <a:r>
              <a:rPr lang="mr-IN" dirty="0" smtClean="0"/>
              <a:t>–</a:t>
            </a:r>
            <a:r>
              <a:rPr lang="en-US" dirty="0" smtClean="0"/>
              <a:t> a group of receivers with a coordinator each.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Coordinator performs reliable multicast to all receivers.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Key issue:  What happens when nodes fail 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8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Partitioning</a:t>
            </a:r>
            <a:r>
              <a:rPr lang="en-US" dirty="0" smtClean="0"/>
              <a:t> of state </a:t>
            </a:r>
            <a:r>
              <a:rPr lang="en-US" dirty="0" smtClean="0">
                <a:solidFill>
                  <a:srgbClr val="0000FF"/>
                </a:solidFill>
              </a:rPr>
              <a:t>necessary to scale</a:t>
            </a:r>
          </a:p>
          <a:p>
            <a:pPr lvl="2"/>
            <a:endParaRPr lang="en-US" dirty="0"/>
          </a:p>
          <a:p>
            <a:r>
              <a:rPr lang="en-US" dirty="0" smtClean="0"/>
              <a:t>Partitioning results in the need for transactions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Atomically execute operations across shards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Add meeting to calendars of two participants</a:t>
            </a:r>
          </a:p>
          <a:p>
            <a:pPr lvl="1"/>
            <a:r>
              <a:rPr lang="en-US" dirty="0"/>
              <a:t>Transfer money from one account to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another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</a:t>
            </a:r>
            <a:r>
              <a:rPr lang="en-US" dirty="0" smtClean="0">
                <a:solidFill>
                  <a:schemeClr val="accent6"/>
                </a:solidFill>
              </a:rPr>
              <a:t>ooking </a:t>
            </a:r>
            <a:r>
              <a:rPr lang="en-US" dirty="0">
                <a:solidFill>
                  <a:schemeClr val="accent6"/>
                </a:solidFill>
              </a:rPr>
              <a:t>up balance of two </a:t>
            </a:r>
            <a:r>
              <a:rPr lang="en-US" dirty="0" smtClean="0">
                <a:solidFill>
                  <a:schemeClr val="accent6"/>
                </a:solidFill>
              </a:rPr>
              <a:t>accounts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+ </a:t>
            </a:r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19600"/>
          </a:xfrm>
        </p:spPr>
        <p:txBody>
          <a:bodyPr/>
          <a:lstStyle/>
          <a:p>
            <a:r>
              <a:rPr lang="en-US" dirty="0" smtClean="0"/>
              <a:t>Execution of transactions: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Externally visible effects: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24000" y="2438400"/>
            <a:ext cx="4114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133600" y="2971800"/>
            <a:ext cx="2743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743200" y="3581400"/>
            <a:ext cx="3657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71370" y="27387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2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7170" y="33483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accent6"/>
                </a:solidFill>
              </a:rPr>
              <a:t>T</a:t>
            </a:r>
            <a:r>
              <a:rPr lang="en-US" sz="2400" baseline="-25000" smtClean="0">
                <a:solidFill>
                  <a:schemeClr val="accent6"/>
                </a:solidFill>
              </a:rPr>
              <a:t>3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4170" y="2209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05230" y="4724400"/>
            <a:ext cx="1647570" cy="44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43000" y="449580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2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3381630" y="5177135"/>
            <a:ext cx="1647570" cy="44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819400" y="49485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1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134230" y="5634335"/>
            <a:ext cx="1647570" cy="44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572000" y="540573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</a:t>
            </a:r>
            <a:r>
              <a:rPr lang="en-US" sz="2400" baseline="-25000" dirty="0" smtClean="0">
                <a:solidFill>
                  <a:schemeClr val="accent6"/>
                </a:solidFill>
              </a:rPr>
              <a:t>3</a:t>
            </a:r>
            <a:endParaRPr lang="en-US" sz="2400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Concurrent execution of transactions:</a:t>
            </a:r>
          </a:p>
          <a:p>
            <a:pPr lvl="1"/>
            <a:r>
              <a:rPr lang="en-US" dirty="0" smtClean="0"/>
              <a:t>T1: Transfer $10 from Alice to Bob</a:t>
            </a:r>
          </a:p>
          <a:p>
            <a:pPr lvl="1"/>
            <a:r>
              <a:rPr lang="en-US" dirty="0" smtClean="0"/>
              <a:t>T2: Read balance in Alice’s and Bob’s accounts</a:t>
            </a:r>
          </a:p>
          <a:p>
            <a:pPr lvl="1"/>
            <a:r>
              <a:rPr lang="en-US" dirty="0" smtClean="0"/>
              <a:t>Initial balance of $100 in both accounts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Permissible outputs for T2:</a:t>
            </a:r>
          </a:p>
          <a:p>
            <a:pPr lvl="1"/>
            <a:r>
              <a:rPr lang="en-US" dirty="0" smtClean="0"/>
              <a:t>(Alice: $100, Bob: $100) or (Alice: $90, Bob: $110)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Invalid outputs for T2:</a:t>
            </a:r>
          </a:p>
          <a:p>
            <a:pPr lvl="1"/>
            <a:r>
              <a:rPr lang="en-US" dirty="0" smtClean="0"/>
              <a:t>(Alice: $90, Bob: $100) or (Alice: $100: Bob: $110)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BAFC52-CF6F-D642-94B5-5276AD3F57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Client contacts replica P for an update.</a:t>
            </a:r>
          </a:p>
          <a:p>
            <a:r>
              <a:rPr lang="en-US" dirty="0"/>
              <a:t> </a:t>
            </a:r>
            <a:r>
              <a:rPr lang="en-US" dirty="0" smtClean="0"/>
              <a:t>P multicasts the update to all other replicas.</a:t>
            </a:r>
          </a:p>
          <a:p>
            <a:r>
              <a:rPr lang="en-US" dirty="0"/>
              <a:t> </a:t>
            </a:r>
            <a:r>
              <a:rPr lang="en-US" dirty="0" smtClean="0"/>
              <a:t>If P crashes before multicast completes: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Some members may have received others may not!</a:t>
            </a:r>
          </a:p>
          <a:p>
            <a:pPr lvl="1"/>
            <a:endParaRPr lang="en-US" dirty="0"/>
          </a:p>
          <a:p>
            <a:r>
              <a:rPr lang="en-US" dirty="0" smtClean="0"/>
              <a:t>Requirement:  Either all non-faulty members perform the update (equivalent to P crashing after) or none do (equivalent to P crashing before)</a:t>
            </a:r>
          </a:p>
        </p:txBody>
      </p:sp>
    </p:spTree>
    <p:extLst>
      <p:ext uri="{BB962C8B-B14F-4D97-AF65-F5344CB8AC3E}">
        <p14:creationId xmlns:p14="http://schemas.microsoft.com/office/powerpoint/2010/main" val="349519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Atomic multicasting of a message “M” is uniquely associated with a group G  (Group view)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Processes to which M is to be delivered.</a:t>
            </a:r>
          </a:p>
          <a:p>
            <a:r>
              <a:rPr lang="en-US" dirty="0"/>
              <a:t> </a:t>
            </a:r>
            <a:r>
              <a:rPr lang="en-US" dirty="0" smtClean="0"/>
              <a:t>Key question:  What happens if the group changes in between (a new process Q joins or leaves group)?</a:t>
            </a:r>
          </a:p>
          <a:p>
            <a:r>
              <a:rPr lang="en-US" dirty="0"/>
              <a:t> </a:t>
            </a:r>
            <a:r>
              <a:rPr lang="en-US" dirty="0" smtClean="0"/>
              <a:t>A “view change” takes place that announces this.</a:t>
            </a:r>
          </a:p>
          <a:p>
            <a:r>
              <a:rPr lang="en-US" dirty="0"/>
              <a:t> </a:t>
            </a:r>
            <a:r>
              <a:rPr lang="en-US" dirty="0" smtClean="0"/>
              <a:t>However, M needs to be either delivered to all processes in group G before the view change is executed.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5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Synchrony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message multicast to a group view G is delivered to each non-faulty process in G.</a:t>
            </a:r>
          </a:p>
          <a:p>
            <a:r>
              <a:rPr lang="en-US" dirty="0"/>
              <a:t> </a:t>
            </a:r>
            <a:r>
              <a:rPr lang="en-US" dirty="0" smtClean="0"/>
              <a:t>If the sender of the message crashes: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message is either delivered to all the remaining processes; or,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ignored by all of them</a:t>
            </a:r>
          </a:p>
          <a:p>
            <a:pPr lvl="1"/>
            <a:endParaRPr lang="en-US" dirty="0"/>
          </a:p>
          <a:p>
            <a:r>
              <a:rPr lang="en-US" dirty="0" smtClean="0"/>
              <a:t> If these properties are satisfied, the reliable multicast is said to be virtually synchronous.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82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15736</TotalTime>
  <Words>1309</Words>
  <Application>Microsoft Macintosh PowerPoint</Application>
  <PresentationFormat>On-screen Show (4:3)</PresentationFormat>
  <Paragraphs>228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Lecture 13</vt:lpstr>
      <vt:lpstr>Need for reliable group communications</vt:lpstr>
      <vt:lpstr>Reliable Multicast</vt:lpstr>
      <vt:lpstr>Distributed Transactions</vt:lpstr>
      <vt:lpstr>Concurrency + Serializability</vt:lpstr>
      <vt:lpstr>Example of Serializability</vt:lpstr>
      <vt:lpstr>Atomic multicast</vt:lpstr>
      <vt:lpstr>Group views</vt:lpstr>
      <vt:lpstr>Virtual Synchrony</vt:lpstr>
      <vt:lpstr>Example</vt:lpstr>
      <vt:lpstr>Categorization</vt:lpstr>
      <vt:lpstr>Distributed commit</vt:lpstr>
      <vt:lpstr>Two phase commit protocol (2PC)</vt:lpstr>
      <vt:lpstr>Issues</vt:lpstr>
      <vt:lpstr>2PC -- FSMs</vt:lpstr>
      <vt:lpstr>Exiting from blocking states</vt:lpstr>
      <vt:lpstr>Blocked Participant in READY</vt:lpstr>
      <vt:lpstr>Crashes</vt:lpstr>
      <vt:lpstr>Achieving Serializability</vt:lpstr>
      <vt:lpstr>Two Phase Locking</vt:lpstr>
      <vt:lpstr>Two Phase Locking</vt:lpstr>
      <vt:lpstr>Optimizing Read-Only Txns</vt:lpstr>
      <vt:lpstr>Lock-free Read-Only Txns</vt:lpstr>
      <vt:lpstr>Fault Tolerance of 2PL</vt:lpstr>
      <vt:lpstr>Fault Tolerance of 2PL</vt:lpstr>
      <vt:lpstr>Fault Tolerance of 2PL</vt:lpstr>
      <vt:lpstr>Fault Tolerance of 2PL</vt:lpstr>
      <vt:lpstr>Garbage Collection</vt:lpstr>
      <vt:lpstr>Fault Tolerance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Srikanth Krishnamurthy</cp:lastModifiedBy>
  <cp:revision>214</cp:revision>
  <dcterms:created xsi:type="dcterms:W3CDTF">2011-02-15T01:19:14Z</dcterms:created>
  <dcterms:modified xsi:type="dcterms:W3CDTF">2020-12-11T01:33:13Z</dcterms:modified>
</cp:coreProperties>
</file>