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99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3"/>
  </p:normalViewPr>
  <p:slideViewPr>
    <p:cSldViewPr snapToGrid="0" snapToObjects="1"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AEDA-A0C8-6243-9AD2-B2B44E628523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068C3-DE0F-4C49-AC09-928745015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13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7582-0C83-BF40-A4AA-BB2D7B839AB6}" type="slidenum">
              <a:rPr lang="en-US"/>
              <a:pPr/>
              <a:t>15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5141" y="3151673"/>
            <a:ext cx="6188273" cy="29857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38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235813-68A5-994F-98A0-B259A4623569}" type="slidenum">
              <a:rPr lang="en-US"/>
              <a:pPr/>
              <a:t>16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5141" y="3151673"/>
            <a:ext cx="6188273" cy="29857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313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9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75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593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N successors.  So immediate successor forwards to a set of subsequent successors. In case</a:t>
            </a:r>
            <a:r>
              <a:rPr lang="en-US" baseline="0" dirty="0"/>
              <a:t> of failures, the following successors take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11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5141" y="3151673"/>
            <a:ext cx="6188273" cy="2985796"/>
          </a:xfrm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In this example, 2 replicas.  The key is first</a:t>
            </a:r>
            <a:r>
              <a:rPr lang="en-US" b="0" baseline="0" dirty="0"/>
              <a:t> hashed to N32 (&gt;21).  Then two additional nodes store the associated data.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860805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Via the front end, the value written to one server which corresponds to key.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93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example, the value written to one server corresponding to key, and two other servers in addition.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64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37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922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Client has a list of N prioritized servers.  The servers are chosen from this list.  If</a:t>
            </a:r>
            <a:r>
              <a:rPr lang="en-US" baseline="0" dirty="0"/>
              <a:t> they aren’t available, randomly chosen.  First question </a:t>
            </a:r>
            <a:r>
              <a:rPr lang="mr-IN" baseline="0" dirty="0"/>
              <a:t>–</a:t>
            </a:r>
            <a:r>
              <a:rPr lang="en-US" baseline="0" dirty="0"/>
              <a:t> availability over consistency;  and in the second consistency over availability.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35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example,  R+W</a:t>
            </a:r>
            <a:r>
              <a:rPr lang="en-US" baseline="0" dirty="0"/>
              <a:t> &lt;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9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the condition is satisfied (R+W &gt;N).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92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493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001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333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312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some ordered updates</a:t>
            </a:r>
            <a:r>
              <a:rPr lang="en-US" baseline="0" dirty="0"/>
              <a:t> may be missed, leading to false sense of concurrency.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281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7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15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64931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4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16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89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5141" y="3151673"/>
            <a:ext cx="6188273" cy="298579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65727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88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4650-96B7-1945-8E7F-D94ED41B6356}" type="slidenum">
              <a:rPr lang="en-US"/>
              <a:pPr/>
              <a:t>13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5141" y="3151673"/>
            <a:ext cx="6188273" cy="29857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solidFill>
            <a:srgbClr val="C9CDB3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5B729312-1E37-A640-B3F8-E025D313CE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6ED59E59-BD8A-5342-8217-B02204C6B7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D5B4394C-1DEF-F448-AC01-490E14B0EA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82D77CC1-6495-7147-8A94-5BA717E554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4117307F-A9A7-2247-8C9C-010269DAC2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14A2D2E2-31F8-CF45-9C64-F6981D30D9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" y="6477000"/>
            <a:ext cx="2057400" cy="1524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391400" y="6400800"/>
            <a:ext cx="1371600" cy="304800"/>
          </a:xfrm>
        </p:spPr>
        <p:txBody>
          <a:bodyPr/>
          <a:lstStyle>
            <a:lvl1pPr>
              <a:defRPr smtClean="0"/>
            </a:lvl1pPr>
          </a:lstStyle>
          <a:p>
            <a:fld id="{40185FF9-3F7D-ED48-82A4-51D3D65C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775F5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DHTs and Amazon Dynamo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19600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dirty="0"/>
              <a:t>Scalable lookup of node responsible for any key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Scale to thousands (or even millions) of nodes</a:t>
            </a:r>
          </a:p>
          <a:p>
            <a:pPr lvl="1"/>
            <a:r>
              <a:rPr lang="en-US" dirty="0"/>
              <a:t>No one node knows all nodes in the system</a:t>
            </a:r>
          </a:p>
          <a:p>
            <a:pPr lvl="2"/>
            <a:endParaRPr lang="en-US" dirty="0"/>
          </a:p>
          <a:p>
            <a:r>
              <a:rPr lang="en-US" dirty="0"/>
              <a:t>Example usage:</a:t>
            </a:r>
          </a:p>
          <a:p>
            <a:pPr lvl="1"/>
            <a:r>
              <a:rPr lang="en-US" dirty="0" err="1">
                <a:solidFill>
                  <a:srgbClr val="0000FF"/>
                </a:solidFill>
              </a:rPr>
              <a:t>Trackerless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BitTorrent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Key = File content hash</a:t>
            </a:r>
          </a:p>
          <a:p>
            <a:pPr lvl="1"/>
            <a:r>
              <a:rPr lang="en-US" dirty="0"/>
              <a:t>Value = IP addresses of nodes that have file content</a:t>
            </a:r>
          </a:p>
          <a:p>
            <a:pPr lvl="3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Successor pointers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841998"/>
            <a:ext cx="8153400" cy="829906"/>
          </a:xfrm>
        </p:spPr>
        <p:txBody>
          <a:bodyPr/>
          <a:lstStyle/>
          <a:p>
            <a:r>
              <a:rPr lang="en-US" dirty="0"/>
              <a:t>If you don’t have value for key, forward to </a:t>
            </a:r>
            <a:r>
              <a:rPr lang="en-US" dirty="0" err="1"/>
              <a:t>succ</a:t>
            </a:r>
            <a:r>
              <a:rPr lang="en-US" dirty="0"/>
              <a:t>.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7B8EB36-A8C5-6749-AC06-7B14898DE63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08899" name="Oval 3"/>
          <p:cNvSpPr>
            <a:spLocks noChangeAspect="1" noChangeArrowheads="1"/>
          </p:cNvSpPr>
          <p:nvPr/>
        </p:nvSpPr>
        <p:spPr bwMode="auto">
          <a:xfrm>
            <a:off x="2803132" y="2174900"/>
            <a:ext cx="3154543" cy="315556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08900" name="Text Box 4"/>
          <p:cNvSpPr txBox="1">
            <a:spLocks noChangeAspect="1" noChangeArrowheads="1"/>
          </p:cNvSpPr>
          <p:nvPr/>
        </p:nvSpPr>
        <p:spPr bwMode="auto">
          <a:xfrm>
            <a:off x="6027338" y="3563347"/>
            <a:ext cx="754462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N32</a:t>
            </a:r>
          </a:p>
        </p:txBody>
      </p:sp>
      <p:sp>
        <p:nvSpPr>
          <p:cNvPr id="208901" name="Text Box 5"/>
          <p:cNvSpPr txBox="1">
            <a:spLocks noChangeAspect="1" noChangeArrowheads="1"/>
          </p:cNvSpPr>
          <p:nvPr/>
        </p:nvSpPr>
        <p:spPr bwMode="auto">
          <a:xfrm>
            <a:off x="2089375" y="4392101"/>
            <a:ext cx="754462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N90</a:t>
            </a:r>
          </a:p>
        </p:txBody>
      </p:sp>
      <p:sp>
        <p:nvSpPr>
          <p:cNvPr id="208902" name="Text Box 6"/>
          <p:cNvSpPr txBox="1">
            <a:spLocks noChangeAspect="1" noChangeArrowheads="1"/>
          </p:cNvSpPr>
          <p:nvPr/>
        </p:nvSpPr>
        <p:spPr bwMode="auto">
          <a:xfrm>
            <a:off x="2089863" y="2384895"/>
            <a:ext cx="924018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N105</a:t>
            </a:r>
          </a:p>
        </p:txBody>
      </p:sp>
      <p:sp>
        <p:nvSpPr>
          <p:cNvPr id="23" name="Arc 22"/>
          <p:cNvSpPr/>
          <p:nvPr/>
        </p:nvSpPr>
        <p:spPr>
          <a:xfrm>
            <a:off x="2448910" y="1598247"/>
            <a:ext cx="4038728" cy="4040032"/>
          </a:xfrm>
          <a:prstGeom prst="arc">
            <a:avLst>
              <a:gd name="adj1" fmla="val 19697290"/>
              <a:gd name="adj2" fmla="val 21207213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4"/>
          <p:cNvSpPr txBox="1">
            <a:spLocks noChangeAspect="1" noChangeArrowheads="1"/>
          </p:cNvSpPr>
          <p:nvPr/>
        </p:nvSpPr>
        <p:spPr bwMode="auto">
          <a:xfrm>
            <a:off x="5454118" y="1941520"/>
            <a:ext cx="75052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N10</a:t>
            </a:r>
          </a:p>
        </p:txBody>
      </p:sp>
      <p:sp>
        <p:nvSpPr>
          <p:cNvPr id="27" name="Text Box 4"/>
          <p:cNvSpPr txBox="1">
            <a:spLocks noChangeAspect="1" noChangeArrowheads="1"/>
          </p:cNvSpPr>
          <p:nvPr/>
        </p:nvSpPr>
        <p:spPr bwMode="auto">
          <a:xfrm>
            <a:off x="5423370" y="5120173"/>
            <a:ext cx="75052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N60</a:t>
            </a:r>
          </a:p>
        </p:txBody>
      </p:sp>
      <p:sp>
        <p:nvSpPr>
          <p:cNvPr id="28" name="Text Box 6"/>
          <p:cNvSpPr txBox="1">
            <a:spLocks noChangeAspect="1" noChangeArrowheads="1"/>
          </p:cNvSpPr>
          <p:nvPr/>
        </p:nvSpPr>
        <p:spPr bwMode="auto">
          <a:xfrm>
            <a:off x="2878380" y="1685253"/>
            <a:ext cx="922048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Helvetica" charset="0"/>
              </a:rPr>
              <a:t>N120</a:t>
            </a:r>
          </a:p>
        </p:txBody>
      </p:sp>
      <p:sp>
        <p:nvSpPr>
          <p:cNvPr id="29" name="Arc 28"/>
          <p:cNvSpPr/>
          <p:nvPr/>
        </p:nvSpPr>
        <p:spPr>
          <a:xfrm>
            <a:off x="2448910" y="1598247"/>
            <a:ext cx="4038728" cy="4040032"/>
          </a:xfrm>
          <a:prstGeom prst="arc">
            <a:avLst>
              <a:gd name="adj1" fmla="val 978989"/>
              <a:gd name="adj2" fmla="val 2736251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2448910" y="1598247"/>
            <a:ext cx="4038728" cy="4040032"/>
          </a:xfrm>
          <a:prstGeom prst="arc">
            <a:avLst>
              <a:gd name="adj1" fmla="val 978989"/>
              <a:gd name="adj2" fmla="val 2736251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2228193" y="1590296"/>
            <a:ext cx="4259445" cy="4124141"/>
          </a:xfrm>
          <a:prstGeom prst="arc">
            <a:avLst>
              <a:gd name="adj1" fmla="val 3936916"/>
              <a:gd name="adj2" fmla="val 8350573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>
            <a:off x="2297856" y="1612961"/>
            <a:ext cx="4259445" cy="4124141"/>
          </a:xfrm>
          <a:prstGeom prst="arc">
            <a:avLst>
              <a:gd name="adj1" fmla="val 10007382"/>
              <a:gd name="adj2" fmla="val 11949605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>
            <a:off x="2224411" y="1476183"/>
            <a:ext cx="2903244" cy="2811021"/>
          </a:xfrm>
          <a:prstGeom prst="arc">
            <a:avLst>
              <a:gd name="adj1" fmla="val 12376268"/>
              <a:gd name="adj2" fmla="val 13669507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>
            <a:off x="1277384" y="1699331"/>
            <a:ext cx="5906814" cy="5027259"/>
          </a:xfrm>
          <a:prstGeom prst="arc">
            <a:avLst>
              <a:gd name="adj1" fmla="val 15931530"/>
              <a:gd name="adj2" fmla="val 17562927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7"/>
          <p:cNvSpPr txBox="1">
            <a:spLocks noChangeAspect="1" noChangeArrowheads="1"/>
          </p:cNvSpPr>
          <p:nvPr/>
        </p:nvSpPr>
        <p:spPr bwMode="auto">
          <a:xfrm>
            <a:off x="6851463" y="3513641"/>
            <a:ext cx="726859" cy="45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charset="0"/>
              </a:rPr>
              <a:t>K80</a:t>
            </a:r>
          </a:p>
        </p:txBody>
      </p:sp>
      <p:sp>
        <p:nvSpPr>
          <p:cNvPr id="26" name="Text Box 7"/>
          <p:cNvSpPr txBox="1">
            <a:spLocks noChangeAspect="1" noChangeArrowheads="1"/>
          </p:cNvSpPr>
          <p:nvPr/>
        </p:nvSpPr>
        <p:spPr bwMode="auto">
          <a:xfrm>
            <a:off x="6324600" y="5181600"/>
            <a:ext cx="726859" cy="45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charset="0"/>
              </a:rPr>
              <a:t>K80</a:t>
            </a:r>
          </a:p>
        </p:txBody>
      </p:sp>
      <p:sp>
        <p:nvSpPr>
          <p:cNvPr id="35" name="Text Box 7"/>
          <p:cNvSpPr txBox="1">
            <a:spLocks noChangeAspect="1" noChangeArrowheads="1"/>
          </p:cNvSpPr>
          <p:nvPr/>
        </p:nvSpPr>
        <p:spPr bwMode="auto">
          <a:xfrm>
            <a:off x="1258801" y="4371080"/>
            <a:ext cx="726859" cy="45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charset="0"/>
              </a:rPr>
              <a:t>K80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1463" y="2172352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</a:rPr>
              <a:t>O(N) Lookup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5055" y="1678930"/>
            <a:ext cx="1880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</a:rPr>
              <a:t>Downside of</a:t>
            </a:r>
          </a:p>
          <a:p>
            <a:pPr algn="ctr"/>
            <a:r>
              <a:rPr lang="en-US" sz="2400" b="0" dirty="0">
                <a:solidFill>
                  <a:srgbClr val="FF0000"/>
                </a:solidFill>
              </a:rPr>
              <a:t>approach?</a:t>
            </a:r>
          </a:p>
        </p:txBody>
      </p:sp>
    </p:spTree>
    <p:extLst>
      <p:ext uri="{BB962C8B-B14F-4D97-AF65-F5344CB8AC3E}">
        <p14:creationId xmlns:p14="http://schemas.microsoft.com/office/powerpoint/2010/main" val="197428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4" grpId="0"/>
      <p:bldP spid="24" grpId="1"/>
      <p:bldP spid="26" grpId="0"/>
      <p:bldP spid="26" grpId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lookups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What’s required to enable O(1) lookups?</a:t>
            </a:r>
          </a:p>
          <a:p>
            <a:pPr lvl="1"/>
            <a:r>
              <a:rPr lang="en-US" dirty="0"/>
              <a:t>Every node must know all other nodes</a:t>
            </a:r>
          </a:p>
          <a:p>
            <a:endParaRPr lang="en-US" dirty="0"/>
          </a:p>
          <a:p>
            <a:r>
              <a:rPr lang="en-US" dirty="0"/>
              <a:t>Need to </a:t>
            </a:r>
            <a:r>
              <a:rPr lang="en-US" dirty="0">
                <a:solidFill>
                  <a:srgbClr val="FF0000"/>
                </a:solidFill>
              </a:rPr>
              <a:t>convert linear search to binary search</a:t>
            </a:r>
            <a:endParaRPr lang="en-US" dirty="0"/>
          </a:p>
          <a:p>
            <a:r>
              <a:rPr lang="en-US" dirty="0"/>
              <a:t>Idea: Maintain </a:t>
            </a:r>
            <a:r>
              <a:rPr lang="en-US" dirty="0">
                <a:solidFill>
                  <a:srgbClr val="0000FF"/>
                </a:solidFill>
              </a:rPr>
              <a:t>log(N) pointers</a:t>
            </a:r>
            <a:r>
              <a:rPr lang="en-US" dirty="0"/>
              <a:t> to other nodes</a:t>
            </a:r>
          </a:p>
          <a:p>
            <a:pPr lvl="1"/>
            <a:r>
              <a:rPr lang="en-US" dirty="0"/>
              <a:t>Called finger table</a:t>
            </a:r>
          </a:p>
          <a:p>
            <a:pPr lvl="1"/>
            <a:r>
              <a:rPr lang="en-US" dirty="0"/>
              <a:t>Pointer to node ½-way across hash space</a:t>
            </a:r>
          </a:p>
          <a:p>
            <a:pPr lvl="1"/>
            <a:r>
              <a:rPr lang="en-US" dirty="0"/>
              <a:t>Pointer to node ¼-way across hash space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Finger tables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3851275" cy="4419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i’th</a:t>
            </a:r>
            <a:r>
              <a:rPr lang="en-US" dirty="0"/>
              <a:t> entry at node n points to successor of hash(n)+2^i</a:t>
            </a:r>
          </a:p>
          <a:p>
            <a:pPr lvl="1"/>
            <a:r>
              <a:rPr lang="en-US" dirty="0"/>
              <a:t># of entries = # of bits in hash value</a:t>
            </a:r>
          </a:p>
          <a:p>
            <a:pPr lvl="1"/>
            <a:endParaRPr lang="en-US" dirty="0"/>
          </a:p>
          <a:p>
            <a:r>
              <a:rPr lang="en-US" dirty="0"/>
              <a:t>Binary lookup tree rooted at every node</a:t>
            </a:r>
          </a:p>
          <a:p>
            <a:pPr lvl="1"/>
            <a:r>
              <a:rPr lang="en-US" dirty="0"/>
              <a:t>Threaded through others’ finger tables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0C883E-0DC0-4C47-B0AF-536DCC0419DA}" type="slidenum">
              <a:rPr lang="en-US"/>
              <a:pPr/>
              <a:t>13</a:t>
            </a:fld>
            <a:endParaRPr lang="en-US"/>
          </a:p>
        </p:txBody>
      </p:sp>
      <p:sp>
        <p:nvSpPr>
          <p:cNvPr id="215043" name="Oval 3"/>
          <p:cNvSpPr>
            <a:spLocks noChangeArrowheads="1"/>
          </p:cNvSpPr>
          <p:nvPr/>
        </p:nvSpPr>
        <p:spPr bwMode="auto">
          <a:xfrm>
            <a:off x="4927600" y="1981200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4545012" y="50196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N80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7805737" y="20986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Helvetica" charset="0"/>
                <a:cs typeface="Times New Roman" charset="0"/>
              </a:rPr>
              <a:t>½</a:t>
            </a:r>
            <a:endParaRPr lang="en-US" sz="2400">
              <a:latin typeface="Helvetica" charset="0"/>
            </a:endParaRPr>
          </a:p>
        </p:txBody>
      </p:sp>
      <p:sp>
        <p:nvSpPr>
          <p:cNvPr id="215046" name="Text Box 6"/>
          <p:cNvSpPr txBox="1">
            <a:spLocks noChangeArrowheads="1"/>
          </p:cNvSpPr>
          <p:nvPr/>
        </p:nvSpPr>
        <p:spPr bwMode="auto">
          <a:xfrm>
            <a:off x="5002212" y="21336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Helvetica" charset="0"/>
                <a:cs typeface="Times New Roman" charset="0"/>
              </a:rPr>
              <a:t>¼</a:t>
            </a:r>
            <a:endParaRPr lang="en-US" sz="2400">
              <a:latin typeface="Helvetica" charset="0"/>
            </a:endParaRP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4495800" y="3505200"/>
            <a:ext cx="430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Helvetica" charset="0"/>
                <a:cs typeface="Times New Roman" charset="0"/>
              </a:rPr>
              <a:t>1/8</a:t>
            </a:r>
            <a:endParaRPr lang="en-US" sz="1400" b="1">
              <a:latin typeface="Helvetica" charset="0"/>
            </a:endParaRP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4545012" y="4191000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Helvetica" charset="0"/>
                <a:cs typeface="Times New Roman" charset="0"/>
              </a:rPr>
              <a:t>1/16</a:t>
            </a:r>
            <a:endParaRPr lang="en-US" sz="1400" b="1">
              <a:latin typeface="Helvetica" charset="0"/>
            </a:endParaRP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4621212" y="4343400"/>
            <a:ext cx="528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Helvetica" charset="0"/>
                <a:cs typeface="Times New Roman" charset="0"/>
              </a:rPr>
              <a:t>1/32</a:t>
            </a:r>
            <a:endParaRPr lang="en-US" sz="1400" b="1">
              <a:latin typeface="Helvetica" charset="0"/>
            </a:endParaRPr>
          </a:p>
        </p:txBody>
      </p:sp>
      <p:sp>
        <p:nvSpPr>
          <p:cNvPr id="215050" name="Text Box 10"/>
          <p:cNvSpPr txBox="1">
            <a:spLocks noChangeArrowheads="1"/>
          </p:cNvSpPr>
          <p:nvPr/>
        </p:nvSpPr>
        <p:spPr bwMode="auto">
          <a:xfrm>
            <a:off x="4702175" y="4495800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latin typeface="Helvetica" charset="0"/>
                <a:cs typeface="Times New Roman" charset="0"/>
              </a:rPr>
              <a:t>1/64</a:t>
            </a:r>
            <a:endParaRPr lang="en-US" sz="1400" b="1">
              <a:latin typeface="Helvetica" charset="0"/>
            </a:endParaRPr>
          </a:p>
        </p:txBody>
      </p:sp>
      <p:sp>
        <p:nvSpPr>
          <p:cNvPr id="215052" name="Freeform 12"/>
          <p:cNvSpPr>
            <a:spLocks/>
          </p:cNvSpPr>
          <p:nvPr/>
        </p:nvSpPr>
        <p:spPr bwMode="auto">
          <a:xfrm>
            <a:off x="5282008" y="4550570"/>
            <a:ext cx="118269" cy="236537"/>
          </a:xfrm>
          <a:custGeom>
            <a:avLst/>
            <a:gdLst>
              <a:gd name="T0" fmla="*/ 96 w 112"/>
              <a:gd name="T1" fmla="*/ 224 h 224"/>
              <a:gd name="T2" fmla="*/ 96 w 112"/>
              <a:gd name="T3" fmla="*/ 32 h 224"/>
              <a:gd name="T4" fmla="*/ 0 w 112"/>
              <a:gd name="T5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15053" name="Freeform 13"/>
          <p:cNvSpPr>
            <a:spLocks/>
          </p:cNvSpPr>
          <p:nvPr/>
        </p:nvSpPr>
        <p:spPr bwMode="auto">
          <a:xfrm>
            <a:off x="5154612" y="4356100"/>
            <a:ext cx="419100" cy="444500"/>
          </a:xfrm>
          <a:custGeom>
            <a:avLst/>
            <a:gdLst>
              <a:gd name="T0" fmla="*/ 144 w 264"/>
              <a:gd name="T1" fmla="*/ 280 h 280"/>
              <a:gd name="T2" fmla="*/ 240 w 264"/>
              <a:gd name="T3" fmla="*/ 40 h 280"/>
              <a:gd name="T4" fmla="*/ 0 w 264"/>
              <a:gd name="T5" fmla="*/ 4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054" name="Freeform 14"/>
          <p:cNvSpPr>
            <a:spLocks/>
          </p:cNvSpPr>
          <p:nvPr/>
        </p:nvSpPr>
        <p:spPr bwMode="auto">
          <a:xfrm>
            <a:off x="5078412" y="4178300"/>
            <a:ext cx="736600" cy="622300"/>
          </a:xfrm>
          <a:custGeom>
            <a:avLst/>
            <a:gdLst>
              <a:gd name="T0" fmla="*/ 192 w 464"/>
              <a:gd name="T1" fmla="*/ 392 h 392"/>
              <a:gd name="T2" fmla="*/ 432 w 464"/>
              <a:gd name="T3" fmla="*/ 56 h 392"/>
              <a:gd name="T4" fmla="*/ 0 w 464"/>
              <a:gd name="T5" fmla="*/ 5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055" name="Freeform 15"/>
          <p:cNvSpPr>
            <a:spLocks/>
          </p:cNvSpPr>
          <p:nvPr/>
        </p:nvSpPr>
        <p:spPr bwMode="auto">
          <a:xfrm>
            <a:off x="4926012" y="3657600"/>
            <a:ext cx="1447800" cy="1143000"/>
          </a:xfrm>
          <a:custGeom>
            <a:avLst/>
            <a:gdLst>
              <a:gd name="T0" fmla="*/ 288 w 912"/>
              <a:gd name="T1" fmla="*/ 720 h 720"/>
              <a:gd name="T2" fmla="*/ 864 w 912"/>
              <a:gd name="T3" fmla="*/ 144 h 720"/>
              <a:gd name="T4" fmla="*/ 0 w 91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056" name="Freeform 16"/>
          <p:cNvSpPr>
            <a:spLocks/>
          </p:cNvSpPr>
          <p:nvPr/>
        </p:nvSpPr>
        <p:spPr bwMode="auto">
          <a:xfrm>
            <a:off x="5383212" y="2514600"/>
            <a:ext cx="1231900" cy="2286000"/>
          </a:xfrm>
          <a:custGeom>
            <a:avLst/>
            <a:gdLst>
              <a:gd name="T0" fmla="*/ 0 w 776"/>
              <a:gd name="T1" fmla="*/ 1440 h 1440"/>
              <a:gd name="T2" fmla="*/ 768 w 776"/>
              <a:gd name="T3" fmla="*/ 864 h 1440"/>
              <a:gd name="T4" fmla="*/ 48 w 776"/>
              <a:gd name="T5" fmla="*/ 0 h 1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6" h="1440">
                <a:moveTo>
                  <a:pt x="0" y="1440"/>
                </a:moveTo>
                <a:cubicBezTo>
                  <a:pt x="380" y="1272"/>
                  <a:pt x="760" y="1104"/>
                  <a:pt x="768" y="864"/>
                </a:cubicBezTo>
                <a:cubicBezTo>
                  <a:pt x="776" y="624"/>
                  <a:pt x="412" y="312"/>
                  <a:pt x="4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5057" name="Freeform 17"/>
          <p:cNvSpPr>
            <a:spLocks/>
          </p:cNvSpPr>
          <p:nvPr/>
        </p:nvSpPr>
        <p:spPr bwMode="auto">
          <a:xfrm>
            <a:off x="5383212" y="2590800"/>
            <a:ext cx="2514600" cy="2209800"/>
          </a:xfrm>
          <a:custGeom>
            <a:avLst/>
            <a:gdLst>
              <a:gd name="T0" fmla="*/ 0 w 1584"/>
              <a:gd name="T1" fmla="*/ 1392 h 1392"/>
              <a:gd name="T2" fmla="*/ 864 w 1584"/>
              <a:gd name="T3" fmla="*/ 960 h 1392"/>
              <a:gd name="T4" fmla="*/ 1584 w 1584"/>
              <a:gd name="T5" fmla="*/ 0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1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Finger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98272" y="1676400"/>
            <a:ext cx="1178528" cy="461665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0" dirty="0"/>
              <a:t>Node 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3657600"/>
            <a:ext cx="1229824" cy="83099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err="1"/>
              <a:t>Succ</a:t>
            </a:r>
            <a:r>
              <a:rPr lang="en-US" sz="2400" b="0" dirty="0"/>
              <a:t> of</a:t>
            </a:r>
          </a:p>
          <a:p>
            <a:pPr algn="ctr"/>
            <a:r>
              <a:rPr lang="en-US" sz="2400" b="0" dirty="0"/>
              <a:t>hash(n)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3657600"/>
            <a:ext cx="1580882" cy="83099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err="1"/>
              <a:t>Succ</a:t>
            </a:r>
            <a:r>
              <a:rPr lang="en-US" sz="2400" b="0" dirty="0"/>
              <a:t> of</a:t>
            </a:r>
          </a:p>
          <a:p>
            <a:pPr algn="ctr"/>
            <a:r>
              <a:rPr lang="en-US" sz="2400" b="0" dirty="0"/>
              <a:t>hash(n)+2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5639" y="3657600"/>
            <a:ext cx="1752404" cy="83099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 err="1"/>
              <a:t>Succ</a:t>
            </a:r>
            <a:r>
              <a:rPr lang="en-US" sz="2400" b="0" dirty="0"/>
              <a:t> of</a:t>
            </a:r>
          </a:p>
          <a:p>
            <a:pPr algn="ctr"/>
            <a:r>
              <a:rPr lang="en-US" sz="2400" b="0" dirty="0"/>
              <a:t>hash(n)+2</a:t>
            </a:r>
            <a:r>
              <a:rPr lang="en-US" sz="2400" b="0" baseline="300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7400" y="3657600"/>
            <a:ext cx="3200400" cy="83099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err="1"/>
              <a:t>Succ</a:t>
            </a:r>
            <a:r>
              <a:rPr lang="en-US" sz="2400" b="0" dirty="0"/>
              <a:t> of</a:t>
            </a:r>
          </a:p>
          <a:p>
            <a:pPr algn="ctr"/>
            <a:r>
              <a:rPr lang="en-US" sz="2400" b="0" dirty="0"/>
              <a:t>hash(n)+(max hash)/2</a:t>
            </a:r>
            <a:endParaRPr lang="en-US" sz="2400" b="0" baseline="300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5412226" y="4038600"/>
            <a:ext cx="378974" cy="0"/>
          </a:xfrm>
          <a:prstGeom prst="line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ysDot"/>
            <a:round/>
            <a:headEnd type="none" w="med" len="med"/>
            <a:tailEnd type="none" w="lg" len="lg"/>
          </a:ln>
          <a:effectLst/>
        </p:spPr>
      </p:cxnSp>
      <p:cxnSp>
        <p:nvCxnSpPr>
          <p:cNvPr id="19" name="Straight Arrow Connector 18"/>
          <p:cNvCxnSpPr>
            <a:stCxn id="7" idx="2"/>
            <a:endCxn id="8" idx="0"/>
          </p:cNvCxnSpPr>
          <p:nvPr/>
        </p:nvCxnSpPr>
        <p:spPr bwMode="auto">
          <a:xfrm flipH="1">
            <a:off x="691112" y="2138065"/>
            <a:ext cx="3596424" cy="15195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stCxn id="7" idx="2"/>
            <a:endCxn id="10" idx="0"/>
          </p:cNvCxnSpPr>
          <p:nvPr/>
        </p:nvCxnSpPr>
        <p:spPr bwMode="auto">
          <a:xfrm flipH="1">
            <a:off x="2466841" y="2138065"/>
            <a:ext cx="1820695" cy="15195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3" name="Straight Arrow Connector 22"/>
          <p:cNvCxnSpPr>
            <a:stCxn id="7" idx="2"/>
            <a:endCxn id="11" idx="0"/>
          </p:cNvCxnSpPr>
          <p:nvPr/>
        </p:nvCxnSpPr>
        <p:spPr bwMode="auto">
          <a:xfrm>
            <a:off x="4287536" y="2138065"/>
            <a:ext cx="84305" cy="15195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Straight Arrow Connector 25"/>
          <p:cNvCxnSpPr>
            <a:stCxn id="7" idx="2"/>
            <a:endCxn id="12" idx="0"/>
          </p:cNvCxnSpPr>
          <p:nvPr/>
        </p:nvCxnSpPr>
        <p:spPr bwMode="auto">
          <a:xfrm>
            <a:off x="4287536" y="2138065"/>
            <a:ext cx="3180064" cy="151953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77985" y="5481935"/>
            <a:ext cx="848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</a:rPr>
              <a:t>How to recursively use </a:t>
            </a:r>
            <a:r>
              <a:rPr lang="en-US" sz="2400" b="0">
                <a:solidFill>
                  <a:srgbClr val="FF0000"/>
                </a:solidFill>
              </a:rPr>
              <a:t>finger tables to locate node for key k?</a:t>
            </a:r>
            <a:endParaRPr lang="en-US" sz="2400" b="0" dirty="0">
              <a:solidFill>
                <a:srgbClr val="FF00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49608" y="4488597"/>
            <a:ext cx="1070852" cy="688538"/>
            <a:chOff x="149608" y="4488597"/>
            <a:chExt cx="1070852" cy="688538"/>
          </a:xfrm>
        </p:grpSpPr>
        <p:cxnSp>
          <p:nvCxnSpPr>
            <p:cNvPr id="30" name="Straight Arrow Connector 29"/>
            <p:cNvCxnSpPr>
              <a:stCxn id="8" idx="2"/>
            </p:cNvCxnSpPr>
            <p:nvPr/>
          </p:nvCxnSpPr>
          <p:spPr bwMode="auto">
            <a:xfrm>
              <a:off x="691112" y="4488597"/>
              <a:ext cx="529348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3" name="Straight Arrow Connector 32"/>
            <p:cNvCxnSpPr>
              <a:stCxn id="8" idx="2"/>
            </p:cNvCxnSpPr>
            <p:nvPr/>
          </p:nvCxnSpPr>
          <p:spPr bwMode="auto">
            <a:xfrm flipH="1">
              <a:off x="605548" y="4488597"/>
              <a:ext cx="8556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6" name="Straight Arrow Connector 35"/>
            <p:cNvCxnSpPr>
              <a:stCxn id="8" idx="2"/>
            </p:cNvCxnSpPr>
            <p:nvPr/>
          </p:nvCxnSpPr>
          <p:spPr bwMode="auto">
            <a:xfrm flipH="1">
              <a:off x="149608" y="4488597"/>
              <a:ext cx="54150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1981200" y="4500265"/>
            <a:ext cx="1070852" cy="688538"/>
            <a:chOff x="606808" y="4488597"/>
            <a:chExt cx="1070852" cy="688538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1148312" y="4488597"/>
              <a:ext cx="529348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H="1">
              <a:off x="1062748" y="4488597"/>
              <a:ext cx="8556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H="1">
              <a:off x="606808" y="4488597"/>
              <a:ext cx="54150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3886200" y="4500265"/>
            <a:ext cx="1070852" cy="688538"/>
            <a:chOff x="606808" y="4488597"/>
            <a:chExt cx="1070852" cy="688538"/>
          </a:xfrm>
        </p:grpSpPr>
        <p:cxnSp>
          <p:nvCxnSpPr>
            <p:cNvPr id="49" name="Straight Arrow Connector 48"/>
            <p:cNvCxnSpPr/>
            <p:nvPr/>
          </p:nvCxnSpPr>
          <p:spPr bwMode="auto">
            <a:xfrm>
              <a:off x="1148312" y="4488597"/>
              <a:ext cx="529348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flipH="1">
              <a:off x="1062748" y="4488597"/>
              <a:ext cx="8556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>
              <a:off x="606808" y="4488597"/>
              <a:ext cx="54150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52" name="Group 51"/>
          <p:cNvGrpSpPr/>
          <p:nvPr/>
        </p:nvGrpSpPr>
        <p:grpSpPr>
          <a:xfrm>
            <a:off x="6934200" y="4500265"/>
            <a:ext cx="1070852" cy="688538"/>
            <a:chOff x="606808" y="4488597"/>
            <a:chExt cx="1070852" cy="688538"/>
          </a:xfrm>
        </p:grpSpPr>
        <p:cxnSp>
          <p:nvCxnSpPr>
            <p:cNvPr id="53" name="Straight Arrow Connector 52"/>
            <p:cNvCxnSpPr/>
            <p:nvPr/>
          </p:nvCxnSpPr>
          <p:spPr bwMode="auto">
            <a:xfrm>
              <a:off x="1148312" y="4488597"/>
              <a:ext cx="529348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H="1">
              <a:off x="1062748" y="4488597"/>
              <a:ext cx="8556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H="1">
              <a:off x="606808" y="4488597"/>
              <a:ext cx="541504" cy="68853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254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D6BDBA5-77BB-4F4D-B417-738E8B7D250B}" type="slidenum">
              <a:rPr lang="en-US"/>
              <a:pPr/>
              <a:t>15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Lookup with finger table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599"/>
            <a:ext cx="8610600" cy="463391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 k, node n)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look in local finger table for		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highest f </a:t>
            </a:r>
            <a:r>
              <a:rPr lang="en-US" sz="3200" spc="-300" dirty="0" err="1">
                <a:latin typeface="Courier" charset="0"/>
                <a:ea typeface="Courier" charset="0"/>
                <a:cs typeface="Courier" charset="0"/>
              </a:rPr>
              <a:t>s.t.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hash(f)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hash(k)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f exists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call Lookup(k, f) </a:t>
            </a:r>
            <a:r>
              <a:rPr lang="en-US" sz="3200" spc="-300" dirty="0"/>
              <a:t> 		</a:t>
            </a:r>
            <a:r>
              <a:rPr lang="en-US" sz="3200" i="1" spc="-300" dirty="0">
                <a:latin typeface="Times New Roman" charset="0"/>
              </a:rPr>
              <a:t>// next hop</a:t>
            </a:r>
          </a:p>
          <a:p>
            <a:pPr>
              <a:buFontTx/>
              <a:buNone/>
            </a:pPr>
            <a:r>
              <a:rPr lang="en-US" sz="3200" spc="-300" dirty="0"/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n’s successor	</a:t>
            </a:r>
            <a:r>
              <a:rPr lang="en-US" sz="3200" spc="-300" dirty="0"/>
              <a:t>	</a:t>
            </a:r>
            <a:r>
              <a:rPr lang="en-US" sz="3200" i="1" spc="-300" dirty="0">
                <a:latin typeface="Times New Roman" charset="0"/>
              </a:rPr>
              <a:t>// done</a:t>
            </a:r>
            <a:r>
              <a:rPr lang="en-US" sz="3200" spc="-300" dirty="0"/>
              <a:t>	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724400" y="2971800"/>
            <a:ext cx="3657600" cy="533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2064603"/>
            <a:ext cx="1519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</a:rPr>
              <a:t>Modulo</a:t>
            </a:r>
          </a:p>
          <a:p>
            <a:pPr algn="ctr"/>
            <a:r>
              <a:rPr lang="en-US" sz="2400" b="0" dirty="0">
                <a:solidFill>
                  <a:srgbClr val="FF0000"/>
                </a:solidFill>
              </a:rPr>
              <a:t>arithmetic</a:t>
            </a:r>
          </a:p>
        </p:txBody>
      </p:sp>
    </p:spTree>
    <p:extLst>
      <p:ext uri="{BB962C8B-B14F-4D97-AF65-F5344CB8AC3E}">
        <p14:creationId xmlns:p14="http://schemas.microsoft.com/office/powerpoint/2010/main" val="17977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A7E24A9-E700-FC4E-B8B1-449D78B17878}" type="slidenum">
              <a:rPr lang="en-US"/>
              <a:pPr/>
              <a:t>16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Lookups take O(log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 N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) hops</a:t>
            </a:r>
          </a:p>
        </p:txBody>
      </p:sp>
      <p:sp>
        <p:nvSpPr>
          <p:cNvPr id="221187" name="Oval 3"/>
          <p:cNvSpPr>
            <a:spLocks noChangeArrowheads="1"/>
          </p:cNvSpPr>
          <p:nvPr/>
        </p:nvSpPr>
        <p:spPr bwMode="auto">
          <a:xfrm>
            <a:off x="2897188" y="2211388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188" name="Text Box 4"/>
          <p:cNvSpPr txBox="1">
            <a:spLocks noChangeArrowheads="1"/>
          </p:cNvSpPr>
          <p:nvPr/>
        </p:nvSpPr>
        <p:spPr bwMode="auto">
          <a:xfrm>
            <a:off x="6400800" y="37338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N32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5867400" y="22860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N10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4724400" y="1752600"/>
            <a:ext cx="5191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N5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248400" y="28194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Helvetica" charset="0"/>
              </a:rPr>
              <a:t>N20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2438400" y="2438400"/>
            <a:ext cx="801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N110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2209800" y="32766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N99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2514600" y="49530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N80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4800600" y="57150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N60</a:t>
            </a:r>
          </a:p>
        </p:txBody>
      </p:sp>
      <p:sp>
        <p:nvSpPr>
          <p:cNvPr id="221196" name="Freeform 12"/>
          <p:cNvSpPr>
            <a:spLocks/>
          </p:cNvSpPr>
          <p:nvPr/>
        </p:nvSpPr>
        <p:spPr bwMode="auto">
          <a:xfrm>
            <a:off x="2971800" y="3581400"/>
            <a:ext cx="3276600" cy="381000"/>
          </a:xfrm>
          <a:custGeom>
            <a:avLst/>
            <a:gdLst>
              <a:gd name="T0" fmla="*/ 2064 w 2064"/>
              <a:gd name="T1" fmla="*/ 240 h 240"/>
              <a:gd name="T2" fmla="*/ 960 w 2064"/>
              <a:gd name="T3" fmla="*/ 192 h 240"/>
              <a:gd name="T4" fmla="*/ 0 w 2064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4" h="240">
                <a:moveTo>
                  <a:pt x="2064" y="240"/>
                </a:moveTo>
                <a:cubicBezTo>
                  <a:pt x="1684" y="236"/>
                  <a:pt x="1304" y="232"/>
                  <a:pt x="960" y="192"/>
                </a:cubicBezTo>
                <a:cubicBezTo>
                  <a:pt x="616" y="152"/>
                  <a:pt x="308" y="76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1197" name="Freeform 13"/>
          <p:cNvSpPr>
            <a:spLocks/>
          </p:cNvSpPr>
          <p:nvPr/>
        </p:nvSpPr>
        <p:spPr bwMode="auto">
          <a:xfrm>
            <a:off x="2971800" y="2362200"/>
            <a:ext cx="1905000" cy="1219200"/>
          </a:xfrm>
          <a:custGeom>
            <a:avLst/>
            <a:gdLst>
              <a:gd name="T0" fmla="*/ 0 w 1200"/>
              <a:gd name="T1" fmla="*/ 768 h 768"/>
              <a:gd name="T2" fmla="*/ 864 w 1200"/>
              <a:gd name="T3" fmla="*/ 432 h 768"/>
              <a:gd name="T4" fmla="*/ 1200 w 1200"/>
              <a:gd name="T5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00" h="768">
                <a:moveTo>
                  <a:pt x="0" y="768"/>
                </a:moveTo>
                <a:cubicBezTo>
                  <a:pt x="332" y="664"/>
                  <a:pt x="664" y="560"/>
                  <a:pt x="864" y="432"/>
                </a:cubicBezTo>
                <a:cubicBezTo>
                  <a:pt x="1064" y="304"/>
                  <a:pt x="1132" y="152"/>
                  <a:pt x="120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1198" name="Freeform 14"/>
          <p:cNvSpPr>
            <a:spLocks/>
          </p:cNvSpPr>
          <p:nvPr/>
        </p:nvSpPr>
        <p:spPr bwMode="auto">
          <a:xfrm>
            <a:off x="4876800" y="2362200"/>
            <a:ext cx="838200" cy="355600"/>
          </a:xfrm>
          <a:custGeom>
            <a:avLst/>
            <a:gdLst>
              <a:gd name="T0" fmla="*/ 0 w 528"/>
              <a:gd name="T1" fmla="*/ 0 h 224"/>
              <a:gd name="T2" fmla="*/ 192 w 528"/>
              <a:gd name="T3" fmla="*/ 192 h 224"/>
              <a:gd name="T4" fmla="*/ 528 w 528"/>
              <a:gd name="T5" fmla="*/ 19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224">
                <a:moveTo>
                  <a:pt x="0" y="0"/>
                </a:moveTo>
                <a:cubicBezTo>
                  <a:pt x="52" y="80"/>
                  <a:pt x="104" y="160"/>
                  <a:pt x="192" y="192"/>
                </a:cubicBezTo>
                <a:cubicBezTo>
                  <a:pt x="280" y="224"/>
                  <a:pt x="404" y="208"/>
                  <a:pt x="528" y="19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1199" name="Freeform 15"/>
          <p:cNvSpPr>
            <a:spLocks/>
          </p:cNvSpPr>
          <p:nvPr/>
        </p:nvSpPr>
        <p:spPr bwMode="auto">
          <a:xfrm>
            <a:off x="5664200" y="2667000"/>
            <a:ext cx="355600" cy="444500"/>
          </a:xfrm>
          <a:custGeom>
            <a:avLst/>
            <a:gdLst>
              <a:gd name="T0" fmla="*/ 32 w 224"/>
              <a:gd name="T1" fmla="*/ 0 h 280"/>
              <a:gd name="T2" fmla="*/ 32 w 224"/>
              <a:gd name="T3" fmla="*/ 240 h 280"/>
              <a:gd name="T4" fmla="*/ 224 w 224"/>
              <a:gd name="T5" fmla="*/ 24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" h="280">
                <a:moveTo>
                  <a:pt x="32" y="0"/>
                </a:moveTo>
                <a:cubicBezTo>
                  <a:pt x="16" y="100"/>
                  <a:pt x="0" y="200"/>
                  <a:pt x="32" y="240"/>
                </a:cubicBezTo>
                <a:cubicBezTo>
                  <a:pt x="64" y="280"/>
                  <a:pt x="144" y="260"/>
                  <a:pt x="224" y="24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1200" name="Text Box 16"/>
          <p:cNvSpPr txBox="1">
            <a:spLocks noChangeArrowheads="1"/>
          </p:cNvSpPr>
          <p:nvPr/>
        </p:nvSpPr>
        <p:spPr bwMode="auto">
          <a:xfrm>
            <a:off x="7061200" y="3725039"/>
            <a:ext cx="17860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  <a:ea typeface="Arial" charset="0"/>
                <a:cs typeface="Arial" charset="0"/>
              </a:rPr>
              <a:t>Lookup(K19</a:t>
            </a:r>
            <a:r>
              <a:rPr lang="en-US" sz="2000">
                <a:latin typeface="Tahoma" charset="0"/>
              </a:rPr>
              <a:t>)</a:t>
            </a:r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6705600" y="2438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charset="0"/>
              </a:rPr>
              <a:t>K19</a:t>
            </a:r>
          </a:p>
        </p:txBody>
      </p:sp>
    </p:spTree>
    <p:extLst>
      <p:ext uri="{BB962C8B-B14F-4D97-AF65-F5344CB8AC3E}">
        <p14:creationId xmlns:p14="http://schemas.microsoft.com/office/powerpoint/2010/main" val="81979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6" grpId="0" animBg="1"/>
      <p:bldP spid="221197" grpId="0" animBg="1"/>
      <p:bldP spid="221198" grpId="0" animBg="1"/>
      <p:bldP spid="2211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6495"/>
            <a:ext cx="5544197" cy="50613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44197" y="1976973"/>
            <a:ext cx="33691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Resolving key 26 from node 1 and key 12 from node 28 using DHTs in Chord (using finger tables)</a:t>
            </a:r>
          </a:p>
        </p:txBody>
      </p:sp>
    </p:spTree>
    <p:extLst>
      <p:ext uri="{BB962C8B-B14F-4D97-AF65-F5344CB8AC3E}">
        <p14:creationId xmlns:p14="http://schemas.microsoft.com/office/powerpoint/2010/main" val="417873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For a million nodes, it’s 20 hops</a:t>
            </a:r>
          </a:p>
          <a:p>
            <a:endParaRPr lang="en-US" sz="2800" dirty="0"/>
          </a:p>
          <a:p>
            <a:r>
              <a:rPr lang="en-US" sz="2800" dirty="0"/>
              <a:t>If each hop takes 50 </a:t>
            </a:r>
            <a:r>
              <a:rPr lang="en-US" sz="2800" dirty="0" err="1"/>
              <a:t>ms</a:t>
            </a:r>
            <a:r>
              <a:rPr lang="en-US" sz="2800" dirty="0"/>
              <a:t>, lookups take </a:t>
            </a:r>
            <a:r>
              <a:rPr lang="en-US" sz="2800" b="1" dirty="0">
                <a:solidFill>
                  <a:srgbClr val="FF0000"/>
                </a:solidFill>
              </a:rPr>
              <a:t>a second</a:t>
            </a:r>
          </a:p>
          <a:p>
            <a:endParaRPr lang="en-US" sz="2800" dirty="0"/>
          </a:p>
          <a:p>
            <a:r>
              <a:rPr lang="en-US" sz="2800" dirty="0"/>
              <a:t>If each hop has 10% chance of failure, it’s a couple of timeouts</a:t>
            </a:r>
          </a:p>
          <a:p>
            <a:endParaRPr lang="en-US" sz="2800" dirty="0"/>
          </a:p>
          <a:p>
            <a:r>
              <a:rPr lang="en-US" sz="2800" dirty="0"/>
              <a:t>So log(N) is better than O(N) but </a:t>
            </a:r>
            <a:r>
              <a:rPr lang="en-US" sz="2800" b="1" dirty="0">
                <a:solidFill>
                  <a:srgbClr val="FF0000"/>
                </a:solidFill>
              </a:rPr>
              <a:t>not great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Is log(N) lookup fast or slow?</a:t>
            </a:r>
          </a:p>
        </p:txBody>
      </p:sp>
    </p:spTree>
    <p:extLst>
      <p:ext uri="{BB962C8B-B14F-4D97-AF65-F5344CB8AC3E}">
        <p14:creationId xmlns:p14="http://schemas.microsoft.com/office/powerpoint/2010/main" val="57969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churn in 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Need to update finger tables upon addition or removal of nodes</a:t>
            </a:r>
          </a:p>
          <a:p>
            <a:endParaRPr lang="en-US" dirty="0"/>
          </a:p>
          <a:p>
            <a:r>
              <a:rPr lang="en-US" dirty="0"/>
              <a:t>Hard to preserve consistency in the face of these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4196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Assumption so far: </a:t>
            </a:r>
            <a:r>
              <a:rPr lang="en-US" dirty="0">
                <a:solidFill>
                  <a:srgbClr val="FF0000"/>
                </a:solidFill>
              </a:rPr>
              <a:t>All replicas have entire state</a:t>
            </a:r>
          </a:p>
          <a:p>
            <a:pPr lvl="1"/>
            <a:r>
              <a:rPr lang="en-US" dirty="0"/>
              <a:t>Example: Every replica has value for every key</a:t>
            </a:r>
          </a:p>
          <a:p>
            <a:endParaRPr lang="en-US" dirty="0"/>
          </a:p>
          <a:p>
            <a:r>
              <a:rPr lang="en-US" dirty="0"/>
              <a:t>What we need instead: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Partition state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Map partitions to servers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 Dynamo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Added to “Hall of Fame” at SOSP’17 </a:t>
            </a:r>
          </a:p>
          <a:p>
            <a:r>
              <a:rPr lang="en-US" dirty="0"/>
              <a:t>Rumored to be underpinning of Amazon S3’s architecture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0"/>
            <a:ext cx="8458200" cy="258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11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Dynamo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endParaRPr lang="en-US" dirty="0"/>
          </a:p>
          <a:p>
            <a:r>
              <a:rPr lang="en-US" dirty="0"/>
              <a:t>Setting:</a:t>
            </a:r>
          </a:p>
          <a:p>
            <a:pPr lvl="1"/>
            <a:r>
              <a:rPr lang="en-US" dirty="0"/>
              <a:t>Tens of millions of customers</a:t>
            </a:r>
          </a:p>
          <a:p>
            <a:pPr lvl="1"/>
            <a:r>
              <a:rPr lang="en-US" dirty="0"/>
              <a:t>Data spread across tens of thousands of servers</a:t>
            </a:r>
          </a:p>
          <a:p>
            <a:pPr lvl="1"/>
            <a:endParaRPr lang="en-US" dirty="0"/>
          </a:p>
          <a:p>
            <a:r>
              <a:rPr lang="en-US" dirty="0"/>
              <a:t>Example use case: </a:t>
            </a:r>
            <a:r>
              <a:rPr lang="en-US" dirty="0">
                <a:solidFill>
                  <a:srgbClr val="0000FF"/>
                </a:solidFill>
              </a:rPr>
              <a:t>Store shopping carts</a:t>
            </a:r>
          </a:p>
          <a:p>
            <a:r>
              <a:rPr lang="en-US" dirty="0"/>
              <a:t>Goals:</a:t>
            </a:r>
          </a:p>
          <a:p>
            <a:pPr lvl="1"/>
            <a:r>
              <a:rPr lang="en-US" dirty="0"/>
              <a:t>High availability</a:t>
            </a:r>
          </a:p>
          <a:p>
            <a:pPr lvl="1"/>
            <a:r>
              <a:rPr lang="en-US" dirty="0"/>
              <a:t>Low latency</a:t>
            </a:r>
          </a:p>
          <a:p>
            <a:pPr lvl="2"/>
            <a:r>
              <a:rPr lang="en-US" dirty="0"/>
              <a:t> Consistency takes a hit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6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43000"/>
          </a:xfrm>
        </p:spPr>
        <p:txBody>
          <a:bodyPr/>
          <a:lstStyle/>
          <a:p>
            <a:r>
              <a:rPr lang="en-US"/>
              <a:t>Consistent Hashing </a:t>
            </a:r>
            <a:r>
              <a:rPr lang="en-US" dirty="0"/>
              <a:t>in Dynamo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9600"/>
          </a:xfrm>
        </p:spPr>
        <p:txBody>
          <a:bodyPr>
            <a:normAutofit lnSpcReduction="10000"/>
          </a:bodyPr>
          <a:lstStyle/>
          <a:p>
            <a:pPr lvl="2"/>
            <a:endParaRPr lang="en-US" dirty="0"/>
          </a:p>
          <a:p>
            <a:r>
              <a:rPr lang="en-US" dirty="0"/>
              <a:t>Recall: Consistent hashing maps value for key to successor in hash space</a:t>
            </a:r>
          </a:p>
          <a:p>
            <a:pPr lvl="2"/>
            <a:endParaRPr lang="en-US" dirty="0"/>
          </a:p>
          <a:p>
            <a:r>
              <a:rPr lang="en-US" dirty="0"/>
              <a:t>Replicate value for every key at N nodes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 clockwise successors</a:t>
            </a:r>
            <a:r>
              <a:rPr lang="en-US" dirty="0"/>
              <a:t> of key</a:t>
            </a:r>
          </a:p>
          <a:p>
            <a:pPr lvl="2"/>
            <a:endParaRPr lang="en-US" dirty="0"/>
          </a:p>
          <a:p>
            <a:r>
              <a:rPr lang="en-US" dirty="0"/>
              <a:t>Execution of writes</a:t>
            </a:r>
          </a:p>
          <a:p>
            <a:pPr lvl="1"/>
            <a:r>
              <a:rPr lang="en-US" dirty="0"/>
              <a:t>Write </a:t>
            </a:r>
            <a:r>
              <a:rPr lang="en-US" dirty="0">
                <a:solidFill>
                  <a:srgbClr val="0000FF"/>
                </a:solidFill>
              </a:rPr>
              <a:t>received by coordinator</a:t>
            </a:r>
            <a:r>
              <a:rPr lang="en-US" dirty="0"/>
              <a:t> (successor of key)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Coordinator forwards</a:t>
            </a:r>
            <a:r>
              <a:rPr lang="en-US" dirty="0"/>
              <a:t> to successors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5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 in Dynamo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7B8EB36-A8C5-6749-AC06-7B14898DE63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8899" name="Oval 3"/>
          <p:cNvSpPr>
            <a:spLocks noChangeAspect="1" noChangeArrowheads="1"/>
          </p:cNvSpPr>
          <p:nvPr/>
        </p:nvSpPr>
        <p:spPr bwMode="auto">
          <a:xfrm>
            <a:off x="2803132" y="2174900"/>
            <a:ext cx="3154543" cy="315556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08900" name="Text Box 4"/>
          <p:cNvSpPr txBox="1">
            <a:spLocks noChangeAspect="1" noChangeArrowheads="1"/>
          </p:cNvSpPr>
          <p:nvPr/>
        </p:nvSpPr>
        <p:spPr bwMode="auto">
          <a:xfrm>
            <a:off x="6027338" y="3563347"/>
            <a:ext cx="754462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N32</a:t>
            </a:r>
          </a:p>
        </p:txBody>
      </p:sp>
      <p:sp>
        <p:nvSpPr>
          <p:cNvPr id="208901" name="Text Box 5"/>
          <p:cNvSpPr txBox="1">
            <a:spLocks noChangeAspect="1" noChangeArrowheads="1"/>
          </p:cNvSpPr>
          <p:nvPr/>
        </p:nvSpPr>
        <p:spPr bwMode="auto">
          <a:xfrm>
            <a:off x="2089375" y="4392101"/>
            <a:ext cx="754462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N90</a:t>
            </a:r>
          </a:p>
        </p:txBody>
      </p:sp>
      <p:sp>
        <p:nvSpPr>
          <p:cNvPr id="208902" name="Text Box 6"/>
          <p:cNvSpPr txBox="1">
            <a:spLocks noChangeAspect="1" noChangeArrowheads="1"/>
          </p:cNvSpPr>
          <p:nvPr/>
        </p:nvSpPr>
        <p:spPr bwMode="auto">
          <a:xfrm>
            <a:off x="2089863" y="2384895"/>
            <a:ext cx="924018" cy="46676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N105</a:t>
            </a:r>
          </a:p>
        </p:txBody>
      </p:sp>
      <p:sp>
        <p:nvSpPr>
          <p:cNvPr id="22" name="Text Box 4"/>
          <p:cNvSpPr txBox="1">
            <a:spLocks noChangeAspect="1" noChangeArrowheads="1"/>
          </p:cNvSpPr>
          <p:nvPr/>
        </p:nvSpPr>
        <p:spPr bwMode="auto">
          <a:xfrm>
            <a:off x="5454118" y="1941520"/>
            <a:ext cx="75052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N10</a:t>
            </a:r>
          </a:p>
        </p:txBody>
      </p:sp>
      <p:sp>
        <p:nvSpPr>
          <p:cNvPr id="27" name="Text Box 4"/>
          <p:cNvSpPr txBox="1">
            <a:spLocks noChangeAspect="1" noChangeArrowheads="1"/>
          </p:cNvSpPr>
          <p:nvPr/>
        </p:nvSpPr>
        <p:spPr bwMode="auto">
          <a:xfrm>
            <a:off x="5423370" y="5120173"/>
            <a:ext cx="75052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charset="0"/>
              </a:rPr>
              <a:t>N60</a:t>
            </a:r>
          </a:p>
        </p:txBody>
      </p:sp>
      <p:sp>
        <p:nvSpPr>
          <p:cNvPr id="28" name="Text Box 6"/>
          <p:cNvSpPr txBox="1">
            <a:spLocks noChangeAspect="1" noChangeArrowheads="1"/>
          </p:cNvSpPr>
          <p:nvPr/>
        </p:nvSpPr>
        <p:spPr bwMode="auto">
          <a:xfrm>
            <a:off x="2878380" y="1685253"/>
            <a:ext cx="922048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Helvetica" charset="0"/>
              </a:rPr>
              <a:t>N120</a:t>
            </a:r>
          </a:p>
        </p:txBody>
      </p:sp>
      <p:sp>
        <p:nvSpPr>
          <p:cNvPr id="30" name="Arc 29"/>
          <p:cNvSpPr/>
          <p:nvPr/>
        </p:nvSpPr>
        <p:spPr>
          <a:xfrm>
            <a:off x="2362200" y="1598247"/>
            <a:ext cx="4038728" cy="4040032"/>
          </a:xfrm>
          <a:prstGeom prst="arc">
            <a:avLst>
              <a:gd name="adj1" fmla="val 978989"/>
              <a:gd name="adj2" fmla="val 2736251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2228193" y="1590296"/>
            <a:ext cx="4259445" cy="4124141"/>
          </a:xfrm>
          <a:prstGeom prst="arc">
            <a:avLst>
              <a:gd name="adj1" fmla="val 3936916"/>
              <a:gd name="adj2" fmla="val 8350573"/>
            </a:avLst>
          </a:prstGeom>
          <a:ln>
            <a:prstDash val="solid"/>
            <a:headEnd type="none" w="med" len="med"/>
            <a:tailEnd type="triangl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7"/>
          <p:cNvSpPr txBox="1">
            <a:spLocks noChangeAspect="1" noChangeArrowheads="1"/>
          </p:cNvSpPr>
          <p:nvPr/>
        </p:nvSpPr>
        <p:spPr bwMode="auto">
          <a:xfrm>
            <a:off x="6851463" y="3513641"/>
            <a:ext cx="750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E00"/>
                </a:solidFill>
                <a:latin typeface="Helvetica" charset="0"/>
              </a:rPr>
              <a:t>K21</a:t>
            </a:r>
          </a:p>
        </p:txBody>
      </p:sp>
    </p:spTree>
    <p:extLst>
      <p:ext uri="{BB962C8B-B14F-4D97-AF65-F5344CB8AC3E}">
        <p14:creationId xmlns:p14="http://schemas.microsoft.com/office/powerpoint/2010/main" val="10008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Consistent Hashing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505200"/>
            <a:ext cx="1183337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Client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3568" y="2692292"/>
            <a:ext cx="1863011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Front-end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4795" y="3518338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 bwMode="auto">
          <a:xfrm flipV="1">
            <a:off x="1869137" y="2953902"/>
            <a:ext cx="1194431" cy="8129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 bwMode="auto">
          <a:xfrm>
            <a:off x="4926579" y="2953902"/>
            <a:ext cx="1748216" cy="82604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674795" y="2430682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08954" y="4605994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8" name="Straight Arrow Connector 17"/>
          <p:cNvCxnSpPr>
            <a:endCxn id="16" idx="1"/>
          </p:cNvCxnSpPr>
          <p:nvPr/>
        </p:nvCxnSpPr>
        <p:spPr bwMode="auto">
          <a:xfrm flipV="1">
            <a:off x="4920010" y="2692292"/>
            <a:ext cx="1754785" cy="17444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1" name="Straight Arrow Connector 20"/>
          <p:cNvCxnSpPr>
            <a:endCxn id="17" idx="1"/>
          </p:cNvCxnSpPr>
          <p:nvPr/>
        </p:nvCxnSpPr>
        <p:spPr bwMode="auto">
          <a:xfrm>
            <a:off x="4572000" y="3250984"/>
            <a:ext cx="2136954" cy="16166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50430" y="4041558"/>
            <a:ext cx="1863011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Front-end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869137" y="3886200"/>
            <a:ext cx="1160272" cy="5505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22835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dirty="0"/>
              <a:t>Consistent </a:t>
            </a:r>
            <a:r>
              <a:rPr lang="en-US"/>
              <a:t>Hashing in Dynamo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505200"/>
            <a:ext cx="1183337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Client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0837" y="2708387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5230" y="3249942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 bwMode="auto">
          <a:xfrm flipV="1">
            <a:off x="1869137" y="2969997"/>
            <a:ext cx="1521700" cy="7968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12" name="Straight Arrow Connector 11"/>
          <p:cNvCxnSpPr>
            <a:endCxn id="9" idx="2"/>
          </p:cNvCxnSpPr>
          <p:nvPr/>
        </p:nvCxnSpPr>
        <p:spPr bwMode="auto">
          <a:xfrm flipV="1">
            <a:off x="6485970" y="3773162"/>
            <a:ext cx="901041" cy="10411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716207" y="2112362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52993" y="4814300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8" name="Straight Arrow Connector 17"/>
          <p:cNvCxnSpPr>
            <a:stCxn id="9" idx="0"/>
            <a:endCxn id="16" idx="2"/>
          </p:cNvCxnSpPr>
          <p:nvPr/>
        </p:nvCxnSpPr>
        <p:spPr bwMode="auto">
          <a:xfrm flipH="1" flipV="1">
            <a:off x="6367988" y="2635582"/>
            <a:ext cx="1019023" cy="6143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21" name="Straight Arrow Connector 20"/>
          <p:cNvCxnSpPr>
            <a:stCxn id="8" idx="2"/>
            <a:endCxn id="17" idx="0"/>
          </p:cNvCxnSpPr>
          <p:nvPr/>
        </p:nvCxnSpPr>
        <p:spPr bwMode="auto">
          <a:xfrm>
            <a:off x="4042618" y="3231607"/>
            <a:ext cx="2362156" cy="158269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354051" y="4230988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28" name="Straight Arrow Connector 27"/>
          <p:cNvCxnSpPr>
            <a:endCxn id="24" idx="1"/>
          </p:cNvCxnSpPr>
          <p:nvPr/>
        </p:nvCxnSpPr>
        <p:spPr bwMode="auto">
          <a:xfrm>
            <a:off x="1869137" y="3886200"/>
            <a:ext cx="1484914" cy="6063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30" name="Straight Arrow Connector 29"/>
          <p:cNvCxnSpPr>
            <a:stCxn id="24" idx="3"/>
            <a:endCxn id="17" idx="1"/>
          </p:cNvCxnSpPr>
          <p:nvPr/>
        </p:nvCxnSpPr>
        <p:spPr bwMode="auto">
          <a:xfrm>
            <a:off x="4657613" y="4492598"/>
            <a:ext cx="1095380" cy="58331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990600" y="1524000"/>
            <a:ext cx="7086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FF0000"/>
                </a:solidFill>
                <a:ea typeface="Arial" charset="0"/>
                <a:cs typeface="Arial" charset="0"/>
                <a:sym typeface="Wingdings" pitchFamily="-84" charset="2"/>
              </a:rPr>
              <a:t>What would it take to make this work?</a:t>
            </a:r>
            <a:endParaRPr lang="en-US" sz="3200" b="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33030" y="5430424"/>
            <a:ext cx="2171637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0000FF"/>
                </a:solidFill>
                <a:ea typeface="Arial" charset="0"/>
                <a:cs typeface="Arial" charset="0"/>
                <a:sym typeface="Wingdings" pitchFamily="-84" charset="2"/>
              </a:rPr>
              <a:t>1-hop DHT</a:t>
            </a:r>
            <a:endParaRPr lang="en-US" sz="3200" b="0" dirty="0">
              <a:solidFill>
                <a:srgbClr val="0000FF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3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Gossip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/>
          </a:p>
          <a:p>
            <a:r>
              <a:rPr lang="en-US" dirty="0"/>
              <a:t>Once per second, each server </a:t>
            </a:r>
            <a:r>
              <a:rPr lang="en-US" dirty="0">
                <a:solidFill>
                  <a:srgbClr val="0000FF"/>
                </a:solidFill>
              </a:rPr>
              <a:t>contacts a randomly chosen</a:t>
            </a:r>
            <a:r>
              <a:rPr lang="en-US" dirty="0"/>
              <a:t> other server</a:t>
            </a:r>
          </a:p>
          <a:p>
            <a:r>
              <a:rPr lang="en-US" dirty="0"/>
              <a:t>Servers </a:t>
            </a:r>
            <a:r>
              <a:rPr lang="en-US" dirty="0">
                <a:solidFill>
                  <a:srgbClr val="0000FF"/>
                </a:solidFill>
              </a:rPr>
              <a:t>exchange their lists of known servers</a:t>
            </a:r>
          </a:p>
          <a:p>
            <a:pPr lvl="1"/>
            <a:r>
              <a:rPr lang="en-US" dirty="0"/>
              <a:t>Including virtual node IDs</a:t>
            </a: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63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Sloppy quorums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N replicas for every key</a:t>
            </a:r>
          </a:p>
          <a:p>
            <a:pPr lvl="1"/>
            <a:r>
              <a:rPr lang="en-US" dirty="0"/>
              <a:t>Higher durability with greater N</a:t>
            </a:r>
          </a:p>
          <a:p>
            <a:r>
              <a:rPr lang="en-US" dirty="0">
                <a:solidFill>
                  <a:srgbClr val="0000FF"/>
                </a:solidFill>
              </a:rPr>
              <a:t>Serving reads and writes:</a:t>
            </a:r>
          </a:p>
          <a:p>
            <a:pPr lvl="1"/>
            <a:r>
              <a:rPr lang="en-US" dirty="0"/>
              <a:t>Coordinator forwards request to first N-1 reachable successors</a:t>
            </a:r>
          </a:p>
          <a:p>
            <a:pPr lvl="1"/>
            <a:r>
              <a:rPr lang="en-US" dirty="0"/>
              <a:t>Waits for response from R or W to replicas</a:t>
            </a:r>
          </a:p>
          <a:p>
            <a:r>
              <a:rPr lang="en-US" dirty="0">
                <a:solidFill>
                  <a:srgbClr val="FF0000"/>
                </a:solidFill>
              </a:rPr>
              <a:t>How to maximize availability/minimize latency?</a:t>
            </a:r>
          </a:p>
          <a:p>
            <a:pPr lvl="1"/>
            <a:r>
              <a:rPr lang="en-US" dirty="0"/>
              <a:t>Low R and/or low W</a:t>
            </a:r>
          </a:p>
          <a:p>
            <a:r>
              <a:rPr lang="en-US" dirty="0">
                <a:solidFill>
                  <a:srgbClr val="FF0000"/>
                </a:solidFill>
              </a:rPr>
              <a:t>How to ensure read sees last committed write?</a:t>
            </a:r>
          </a:p>
          <a:p>
            <a:pPr lvl="1"/>
            <a:r>
              <a:rPr lang="en-US" dirty="0"/>
              <a:t>R+W &gt; 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Latency/availability over consistency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4191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858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07176" y="4876800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Client1</a:t>
            </a:r>
          </a:p>
        </p:txBody>
      </p:sp>
      <p:cxnSp>
        <p:nvCxnSpPr>
          <p:cNvPr id="15" name="Straight Arrow Connector 14"/>
          <p:cNvCxnSpPr>
            <a:stCxn id="13" idx="0"/>
            <a:endCxn id="7" idx="4"/>
          </p:cNvCxnSpPr>
          <p:nvPr/>
        </p:nvCxnSpPr>
        <p:spPr bwMode="auto">
          <a:xfrm flipH="1" flipV="1">
            <a:off x="1638300" y="3276600"/>
            <a:ext cx="1244088" cy="1600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244588" y="4872722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188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906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94425" y="2586335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200" y="396240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Put(k, y)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219200" y="2438400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3188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y</a:t>
            </a:r>
          </a:p>
        </p:txBody>
      </p:sp>
      <p:cxnSp>
        <p:nvCxnSpPr>
          <p:cNvPr id="32" name="Straight Arrow Connector 31"/>
          <p:cNvCxnSpPr>
            <a:endCxn id="8" idx="5"/>
          </p:cNvCxnSpPr>
          <p:nvPr/>
        </p:nvCxnSpPr>
        <p:spPr bwMode="auto">
          <a:xfrm flipH="1" flipV="1">
            <a:off x="4906448" y="3132827"/>
            <a:ext cx="1409702" cy="17018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749829" y="3704214"/>
            <a:ext cx="1192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Get(k)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9150" y="1671935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N = 3, W = 1, R = 1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375543" y="2519065"/>
            <a:ext cx="529457" cy="681335"/>
            <a:chOff x="1828800" y="2586981"/>
            <a:chExt cx="457200" cy="581459"/>
          </a:xfrm>
        </p:grpSpPr>
        <p:cxnSp>
          <p:nvCxnSpPr>
            <p:cNvPr id="26" name="Straight Connector 25"/>
            <p:cNvCxnSpPr/>
            <p:nvPr/>
          </p:nvCxnSpPr>
          <p:spPr bwMode="auto">
            <a:xfrm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3" name="TextBox 2"/>
          <p:cNvSpPr txBox="1"/>
          <p:nvPr/>
        </p:nvSpPr>
        <p:spPr>
          <a:xfrm>
            <a:off x="735516" y="26625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55116" y="25908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772400" y="25908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85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  <p:bldP spid="3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Consistency over latency/availability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4191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858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07176" y="4876800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Client1</a:t>
            </a:r>
          </a:p>
        </p:txBody>
      </p:sp>
      <p:cxnSp>
        <p:nvCxnSpPr>
          <p:cNvPr id="15" name="Straight Arrow Connector 14"/>
          <p:cNvCxnSpPr>
            <a:stCxn id="13" idx="0"/>
            <a:endCxn id="7" idx="4"/>
          </p:cNvCxnSpPr>
          <p:nvPr/>
        </p:nvCxnSpPr>
        <p:spPr bwMode="auto">
          <a:xfrm flipH="1" flipV="1">
            <a:off x="1638300" y="3276600"/>
            <a:ext cx="1244088" cy="1600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244588" y="4872722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906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94425" y="2586335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200" y="396240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Put(k, y)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219200" y="2438400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295400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20306" y="4338935"/>
            <a:ext cx="1192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Get(k)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2057400" y="2722179"/>
            <a:ext cx="2133600" cy="210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2906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y</a:t>
            </a:r>
          </a:p>
        </p:txBody>
      </p:sp>
      <p:cxnSp>
        <p:nvCxnSpPr>
          <p:cNvPr id="26" name="Straight Arrow Connector 25"/>
          <p:cNvCxnSpPr>
            <a:endCxn id="7" idx="5"/>
          </p:cNvCxnSpPr>
          <p:nvPr/>
        </p:nvCxnSpPr>
        <p:spPr bwMode="auto">
          <a:xfrm flipH="1" flipV="1">
            <a:off x="1934648" y="3153848"/>
            <a:ext cx="4237552" cy="17188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195932" y="1824335"/>
            <a:ext cx="7202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</a:rPr>
              <a:t>How to tell which of R copies read is latest version?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9150" y="1447800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N = 3, W = 2, R = 2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117625" y="2895600"/>
            <a:ext cx="2073375" cy="152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triangle" w="lg" len="lg"/>
          </a:ln>
          <a:effectLst/>
        </p:spPr>
      </p:cxnSp>
      <p:sp>
        <p:nvSpPr>
          <p:cNvPr id="34" name="Freeform 33"/>
          <p:cNvSpPr/>
          <p:nvPr/>
        </p:nvSpPr>
        <p:spPr bwMode="auto">
          <a:xfrm>
            <a:off x="2049517" y="3026979"/>
            <a:ext cx="4871545" cy="789198"/>
          </a:xfrm>
          <a:custGeom>
            <a:avLst/>
            <a:gdLst>
              <a:gd name="connsiteX0" fmla="*/ 0 w 4871545"/>
              <a:gd name="connsiteY0" fmla="*/ 0 h 789198"/>
              <a:gd name="connsiteX1" fmla="*/ 3137338 w 4871545"/>
              <a:gd name="connsiteY1" fmla="*/ 788276 h 789198"/>
              <a:gd name="connsiteX2" fmla="*/ 4871545 w 4871545"/>
              <a:gd name="connsiteY2" fmla="*/ 126124 h 78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1545" h="789198">
                <a:moveTo>
                  <a:pt x="0" y="0"/>
                </a:moveTo>
                <a:cubicBezTo>
                  <a:pt x="1162707" y="383627"/>
                  <a:pt x="2325414" y="767255"/>
                  <a:pt x="3137338" y="788276"/>
                </a:cubicBezTo>
                <a:cubicBezTo>
                  <a:pt x="3949262" y="809297"/>
                  <a:pt x="4410403" y="467710"/>
                  <a:pt x="4871545" y="126124"/>
                </a:cubicBezTo>
              </a:path>
            </a:pathLst>
          </a:cu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970690" y="2285861"/>
            <a:ext cx="4918841" cy="315449"/>
          </a:xfrm>
          <a:custGeom>
            <a:avLst/>
            <a:gdLst>
              <a:gd name="connsiteX0" fmla="*/ 0 w 4918841"/>
              <a:gd name="connsiteY0" fmla="*/ 283918 h 315449"/>
              <a:gd name="connsiteX1" fmla="*/ 2585544 w 4918841"/>
              <a:gd name="connsiteY1" fmla="*/ 139 h 315449"/>
              <a:gd name="connsiteX2" fmla="*/ 4918841 w 4918841"/>
              <a:gd name="connsiteY2" fmla="*/ 315449 h 31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18841" h="315449">
                <a:moveTo>
                  <a:pt x="0" y="283918"/>
                </a:moveTo>
                <a:cubicBezTo>
                  <a:pt x="882868" y="139401"/>
                  <a:pt x="1765737" y="-5116"/>
                  <a:pt x="2585544" y="139"/>
                </a:cubicBezTo>
                <a:cubicBezTo>
                  <a:pt x="3405351" y="5394"/>
                  <a:pt x="4162096" y="160421"/>
                  <a:pt x="4918841" y="315449"/>
                </a:cubicBezTo>
              </a:path>
            </a:pathLst>
          </a:custGeom>
          <a:noFill/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35516" y="26625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55116" y="25908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72400" y="25908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670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33" grpId="0"/>
      <p:bldP spid="23" grpId="0"/>
      <p:bldP spid="27" grpId="0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Modulo hashing</a:t>
            </a:r>
          </a:p>
          <a:p>
            <a:pPr lvl="1"/>
            <a:r>
              <a:rPr lang="en-US" dirty="0"/>
              <a:t>Apply hash function to key</a:t>
            </a:r>
          </a:p>
          <a:p>
            <a:pPr lvl="1"/>
            <a:r>
              <a:rPr lang="en-US" dirty="0"/>
              <a:t>Compute modulo to # of servers (N)</a:t>
            </a:r>
          </a:p>
          <a:p>
            <a:pPr lvl="1"/>
            <a:r>
              <a:rPr lang="en-US" dirty="0"/>
              <a:t>Store (key, value) pair at </a:t>
            </a:r>
            <a:r>
              <a:rPr lang="en-US" i="1" dirty="0"/>
              <a:t>hash(key) mod N</a:t>
            </a:r>
          </a:p>
          <a:p>
            <a:pPr lvl="3"/>
            <a:endParaRPr lang="en-US" i="1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Store student’s transcripts across 4 servers</a:t>
            </a:r>
          </a:p>
          <a:p>
            <a:pPr lvl="1"/>
            <a:r>
              <a:rPr lang="en-US" dirty="0"/>
              <a:t>Hash function = </a:t>
            </a:r>
            <a:r>
              <a:rPr lang="en-US" dirty="0">
                <a:solidFill>
                  <a:srgbClr val="0000FF"/>
                </a:solidFill>
              </a:rPr>
              <a:t>(Year of birth) mod 4</a:t>
            </a:r>
          </a:p>
          <a:p>
            <a:pPr lvl="1"/>
            <a:r>
              <a:rPr lang="en-US" dirty="0"/>
              <a:t>Hash function = </a:t>
            </a:r>
            <a:r>
              <a:rPr lang="en-US" dirty="0">
                <a:solidFill>
                  <a:srgbClr val="0000FF"/>
                </a:solidFill>
              </a:rPr>
              <a:t>(Date of birth) mod 4</a:t>
            </a:r>
          </a:p>
          <a:p>
            <a:pPr lvl="3"/>
            <a:endParaRPr lang="en-US" dirty="0"/>
          </a:p>
          <a:p>
            <a:r>
              <a:rPr lang="en-US" dirty="0"/>
              <a:t>Problem: </a:t>
            </a:r>
            <a:r>
              <a:rPr lang="en-US" dirty="0">
                <a:solidFill>
                  <a:srgbClr val="FF0000"/>
                </a:solidFill>
              </a:rPr>
              <a:t>Skew in load across servers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r>
              <a:rPr lang="en-US" dirty="0"/>
              <a:t>Store a vector clock with each key-value pair</a:t>
            </a:r>
            <a:endParaRPr lang="en-US" b="1" dirty="0"/>
          </a:p>
          <a:p>
            <a:r>
              <a:rPr lang="en-US" dirty="0"/>
              <a:t>What we have discussed previously:</a:t>
            </a:r>
          </a:p>
          <a:p>
            <a:pPr lvl="1"/>
            <a:r>
              <a:rPr lang="en-US" dirty="0"/>
              <a:t>Vector with # of components = # of servers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 scalable</a:t>
            </a:r>
          </a:p>
          <a:p>
            <a:pPr lvl="2"/>
            <a:endParaRPr lang="en-US" dirty="0"/>
          </a:p>
          <a:p>
            <a:r>
              <a:rPr lang="en-US" dirty="0"/>
              <a:t>Dynamo’s adaptation of vector clocks:</a:t>
            </a:r>
          </a:p>
          <a:p>
            <a:pPr lvl="1"/>
            <a:r>
              <a:rPr lang="en-US" sz="2800" spc="-150" dirty="0"/>
              <a:t>List of </a:t>
            </a:r>
            <a:r>
              <a:rPr lang="en-US" sz="2800" spc="-150" dirty="0">
                <a:solidFill>
                  <a:srgbClr val="0000FF"/>
                </a:solidFill>
              </a:rPr>
              <a:t>(coordinator node, counter)</a:t>
            </a:r>
            <a:r>
              <a:rPr lang="en-US" sz="2800" b="1" spc="-150" dirty="0"/>
              <a:t> </a:t>
            </a:r>
            <a:r>
              <a:rPr lang="en-US" sz="2800" spc="-150" dirty="0"/>
              <a:t>pairs</a:t>
            </a:r>
          </a:p>
          <a:p>
            <a:pPr lvl="1"/>
            <a:r>
              <a:rPr lang="en-US" sz="2800" dirty="0"/>
              <a:t>Example:</a:t>
            </a:r>
            <a:r>
              <a:rPr lang="en-US" sz="2800" i="1" dirty="0"/>
              <a:t> </a:t>
            </a:r>
            <a:r>
              <a:rPr lang="en-US" sz="2800" dirty="0"/>
              <a:t>[(A, 1), (B, 3), …]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4191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auto">
          <a:xfrm>
            <a:off x="6858000" y="2417379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07176" y="4876800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Client1</a:t>
            </a:r>
          </a:p>
        </p:txBody>
      </p:sp>
      <p:cxnSp>
        <p:nvCxnSpPr>
          <p:cNvPr id="15" name="Straight Arrow Connector 14"/>
          <p:cNvCxnSpPr>
            <a:stCxn id="13" idx="0"/>
            <a:endCxn id="7" idx="4"/>
          </p:cNvCxnSpPr>
          <p:nvPr/>
        </p:nvCxnSpPr>
        <p:spPr bwMode="auto">
          <a:xfrm flipH="1" flipV="1">
            <a:off x="1638300" y="3276600"/>
            <a:ext cx="1244088" cy="1600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244588" y="4872722"/>
            <a:ext cx="1550424" cy="58477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Client2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188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90639" y="259080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8200" y="396240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Put(k, x)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219200" y="2438400"/>
            <a:ext cx="838200" cy="8382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2057400" y="2722179"/>
            <a:ext cx="2133600" cy="2102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129150" y="1447800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N = 3, W = 2, R = 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5516" y="26625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05400" y="28911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72400" y="25908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 flipV="1">
            <a:off x="4762500" y="3276600"/>
            <a:ext cx="1244088" cy="1600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62400" y="3962400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Put(k, y)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43000" y="19050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([A, 1])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14800" y="1905000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6"/>
                </a:solidFill>
              </a:rPr>
              <a:t>([A, 1])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90640" y="2588567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45919" y="2589552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</a:rPr>
              <a:t>k: y</a:t>
            </a:r>
          </a:p>
        </p:txBody>
      </p:sp>
      <p:cxnSp>
        <p:nvCxnSpPr>
          <p:cNvPr id="42" name="Straight Arrow Connector 41"/>
          <p:cNvCxnSpPr>
            <a:stCxn id="8" idx="6"/>
            <a:endCxn id="9" idx="2"/>
          </p:cNvCxnSpPr>
          <p:nvPr/>
        </p:nvCxnSpPr>
        <p:spPr bwMode="auto">
          <a:xfrm>
            <a:off x="5029200" y="2836479"/>
            <a:ext cx="1828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6172200" y="1905000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6"/>
                </a:solidFill>
              </a:rPr>
              <a:t>([A, 1], (B, 1))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1905000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accent6"/>
                </a:solidFill>
              </a:rPr>
              <a:t>([A, 1], (B, 1))</a:t>
            </a:r>
            <a:endParaRPr lang="en-US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2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1" grpId="1"/>
      <p:bldP spid="24" grpId="0"/>
      <p:bldP spid="37" grpId="0"/>
      <p:bldP spid="38" grpId="0"/>
      <p:bldP spid="39" grpId="0"/>
      <p:bldP spid="39" grpId="1"/>
      <p:bldP spid="40" grpId="0"/>
      <p:bldP spid="41" grpId="0"/>
      <p:bldP spid="43" grpId="0"/>
      <p:bldP spid="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419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following scenario:</a:t>
            </a:r>
          </a:p>
          <a:p>
            <a:pPr lvl="1"/>
            <a:r>
              <a:rPr lang="en-US" dirty="0"/>
              <a:t>Client1 executes PUT(k, v1)</a:t>
            </a:r>
          </a:p>
          <a:p>
            <a:pPr lvl="1"/>
            <a:r>
              <a:rPr lang="en-US" dirty="0"/>
              <a:t>Client2 executes GET(k) </a:t>
            </a:r>
            <a:r>
              <a:rPr lang="en-US" dirty="0">
                <a:sym typeface="Wingdings"/>
              </a:rPr>
              <a:t>and gets v1</a:t>
            </a:r>
          </a:p>
          <a:p>
            <a:pPr lvl="1"/>
            <a:r>
              <a:rPr lang="en-US" dirty="0">
                <a:sym typeface="Wingdings"/>
              </a:rPr>
              <a:t>Client2 executes PUT(k, v2)</a:t>
            </a:r>
          </a:p>
          <a:p>
            <a:r>
              <a:rPr lang="en-US" dirty="0">
                <a:solidFill>
                  <a:srgbClr val="FF0000"/>
                </a:solidFill>
                <a:sym typeface="Wingdings"/>
              </a:rPr>
              <a:t>How can vector clocks help in recognizing that okay to garbage collect v1?</a:t>
            </a:r>
          </a:p>
          <a:p>
            <a:pPr lvl="2"/>
            <a:endParaRPr lang="en-US" dirty="0"/>
          </a:p>
          <a:p>
            <a:r>
              <a:rPr lang="en-US" dirty="0"/>
              <a:t>When responding to a GET, Dynamo </a:t>
            </a:r>
            <a:r>
              <a:rPr lang="en-US" dirty="0">
                <a:solidFill>
                  <a:srgbClr val="0000FF"/>
                </a:solidFill>
              </a:rPr>
              <a:t>returns the vector clock for value</a:t>
            </a:r>
            <a:r>
              <a:rPr lang="en-US" dirty="0"/>
              <a:t> returned</a:t>
            </a:r>
          </a:p>
          <a:p>
            <a:r>
              <a:rPr lang="en-US" dirty="0"/>
              <a:t>Client includes vector clock in subsequent 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4A4DBD-C1B9-FE40-8FEF-473DBC8C018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Vector clocks in Dynamo</a:t>
            </a:r>
          </a:p>
        </p:txBody>
      </p:sp>
    </p:spTree>
    <p:extLst>
      <p:ext uri="{BB962C8B-B14F-4D97-AF65-F5344CB8AC3E}">
        <p14:creationId xmlns:p14="http://schemas.microsoft.com/office/powerpoint/2010/main" val="10935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4A4DBD-C1B9-FE40-8FEF-473DBC8C018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Automatic conflict resolution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1058" y="306307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598718" y="3524735"/>
            <a:ext cx="4021282" cy="1909970"/>
            <a:chOff x="3598718" y="3524735"/>
            <a:chExt cx="4021282" cy="1909970"/>
          </a:xfrm>
        </p:grpSpPr>
        <p:sp>
          <p:nvSpPr>
            <p:cNvPr id="6" name="TextBox 5"/>
            <p:cNvSpPr txBox="1"/>
            <p:nvPr/>
          </p:nvSpPr>
          <p:spPr>
            <a:xfrm>
              <a:off x="3598718" y="4973040"/>
              <a:ext cx="2781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[(A,1), (B,1)]</a:t>
              </a:r>
            </a:p>
          </p:txBody>
        </p:sp>
        <p:cxnSp>
          <p:nvCxnSpPr>
            <p:cNvPr id="8" name="Straight Connector 7"/>
            <p:cNvCxnSpPr>
              <a:stCxn id="5" idx="2"/>
              <a:endCxn id="6" idx="0"/>
            </p:cNvCxnSpPr>
            <p:nvPr/>
          </p:nvCxnSpPr>
          <p:spPr bwMode="auto">
            <a:xfrm>
              <a:off x="4071158" y="3524735"/>
              <a:ext cx="918210" cy="144830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4570268" y="3615341"/>
              <a:ext cx="30497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dirty="0"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</a:p>
            <a:p>
              <a:r>
                <a:rPr lang="en-US" sz="2400" b="0" dirty="0">
                  <a:latin typeface="Times New Roman" charset="0"/>
                  <a:ea typeface="Times New Roman" charset="0"/>
                  <a:cs typeface="Times New Roman" charset="0"/>
                </a:rPr>
                <a:t>w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ritten to </a:t>
              </a:r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and </a:t>
              </a:r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</a:p>
          </p:txBody>
        </p:sp>
      </p:grpSp>
      <p:cxnSp>
        <p:nvCxnSpPr>
          <p:cNvPr id="11" name="Straight Connector 10"/>
          <p:cNvCxnSpPr>
            <a:endCxn id="5" idx="0"/>
          </p:cNvCxnSpPr>
          <p:nvPr/>
        </p:nvCxnSpPr>
        <p:spPr bwMode="auto">
          <a:xfrm>
            <a:off x="4071158" y="1919565"/>
            <a:ext cx="0" cy="11435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81895" y="1951114"/>
            <a:ext cx="3233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  <a:p>
            <a:r>
              <a:rPr lang="en-US" sz="2400" b="0" dirty="0">
                <a:latin typeface="Times New Roman" charset="0"/>
                <a:ea typeface="Times New Roman" charset="0"/>
                <a:cs typeface="Times New Roman" charset="0"/>
              </a:rPr>
              <a:t>written to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400" b="0" dirty="0">
                <a:latin typeface="Times New Roman" charset="0"/>
                <a:ea typeface="Times New Roman" charset="0"/>
                <a:cs typeface="Times New Roman" charset="0"/>
              </a:rPr>
              <a:t> and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C</a:t>
            </a:r>
            <a:endParaRPr lang="en-US" sz="240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4803" y="5638800"/>
            <a:ext cx="689999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b="0" spc="-150" dirty="0">
                <a:solidFill>
                  <a:schemeClr val="accent6"/>
                </a:solidFill>
                <a:latin typeface="+mn-lt"/>
              </a:rPr>
              <a:t>v2 &gt; v1, so Dynamo automatically drops v1 at C</a:t>
            </a:r>
          </a:p>
        </p:txBody>
      </p:sp>
    </p:spTree>
    <p:extLst>
      <p:ext uri="{BB962C8B-B14F-4D97-AF65-F5344CB8AC3E}">
        <p14:creationId xmlns:p14="http://schemas.microsoft.com/office/powerpoint/2010/main" val="56315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4A4DBD-C1B9-FE40-8FEF-473DBC8C018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App-specific conflict resolution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2909" y="246556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371109" y="2927226"/>
            <a:ext cx="2667000" cy="1528465"/>
            <a:chOff x="6324600" y="3124200"/>
            <a:chExt cx="2667000" cy="1528465"/>
          </a:xfrm>
        </p:grpSpPr>
        <p:sp>
          <p:nvSpPr>
            <p:cNvPr id="6" name="TextBox 5"/>
            <p:cNvSpPr txBox="1"/>
            <p:nvPr/>
          </p:nvSpPr>
          <p:spPr>
            <a:xfrm>
              <a:off x="6705600" y="41910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v3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[(A,1), (C,1)]</a:t>
              </a: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6324600" y="3124200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7"/>
            <p:cNvSpPr txBox="1"/>
            <p:nvPr/>
          </p:nvSpPr>
          <p:spPr>
            <a:xfrm>
              <a:off x="6677891" y="3129170"/>
              <a:ext cx="1906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4371109" y="1615201"/>
            <a:ext cx="0" cy="7786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371109" y="1515122"/>
            <a:ext cx="1910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627909" y="2927226"/>
            <a:ext cx="2590800" cy="1524000"/>
            <a:chOff x="3581400" y="3124200"/>
            <a:chExt cx="2590800" cy="1524000"/>
          </a:xfrm>
        </p:grpSpPr>
        <p:cxnSp>
          <p:nvCxnSpPr>
            <p:cNvPr id="13" name="Straight Connector 12"/>
            <p:cNvCxnSpPr/>
            <p:nvPr/>
          </p:nvCxnSpPr>
          <p:spPr bwMode="auto">
            <a:xfrm flipH="1">
              <a:off x="5638800" y="3124200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4114800" y="3135445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81400" y="4186535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[(A,1), (B,1)]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920539" y="5610541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v4</a:t>
            </a:r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 [(A,2), (B,1), (C,1)]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8600" y="4527426"/>
            <a:ext cx="4675909" cy="1066800"/>
            <a:chOff x="228600" y="4527426"/>
            <a:chExt cx="4675909" cy="1066800"/>
          </a:xfrm>
        </p:grpSpPr>
        <p:cxnSp>
          <p:nvCxnSpPr>
            <p:cNvPr id="16" name="Straight Connector 15"/>
            <p:cNvCxnSpPr/>
            <p:nvPr/>
          </p:nvCxnSpPr>
          <p:spPr bwMode="auto">
            <a:xfrm flipH="1">
              <a:off x="4371109" y="4527426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3685309" y="4527426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228600" y="4707820"/>
              <a:ext cx="36853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dirty="0">
                  <a:latin typeface="Times New Roman" charset="0"/>
                  <a:ea typeface="Times New Roman" charset="0"/>
                  <a:cs typeface="Times New Roman" charset="0"/>
                </a:rPr>
                <a:t>Client reads v2, v3; writes with [(A,1), (B,1), (C,1)]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566063" y="4552380"/>
            <a:ext cx="3273137" cy="954107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2800" b="0" spc="-150" dirty="0">
                <a:solidFill>
                  <a:schemeClr val="accent6"/>
                </a:solidFill>
                <a:latin typeface="+mn-lt"/>
              </a:rPr>
              <a:t>v2 || v3, so client must perform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15029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Dynamo’s client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/>
                </a:solidFill>
              </a:rPr>
              <a:t>Client interface: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Get(key) </a:t>
            </a:r>
            <a:r>
              <a:rPr lang="en-US" dirty="0">
                <a:solidFill>
                  <a:schemeClr val="accent6"/>
                </a:solidFill>
                <a:sym typeface="Wingdings"/>
              </a:rPr>
              <a:t> value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/>
              </a:rPr>
              <a:t>Put(key, value)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Get(key) </a:t>
            </a:r>
            <a:r>
              <a:rPr lang="en-US" dirty="0">
                <a:solidFill>
                  <a:srgbClr val="0000FF"/>
                </a:solidFill>
                <a:sym typeface="Wingdings"/>
              </a:rPr>
              <a:t> List of &lt;value, context&gt; pairs</a:t>
            </a:r>
          </a:p>
          <a:p>
            <a:pPr lvl="1"/>
            <a:r>
              <a:rPr lang="en-US" dirty="0">
                <a:sym typeface="Wingdings"/>
              </a:rPr>
              <a:t>Returns one value or multiple conflicting values</a:t>
            </a:r>
          </a:p>
          <a:p>
            <a:pPr lvl="1"/>
            <a:r>
              <a:rPr lang="en-US" dirty="0">
                <a:sym typeface="Wingdings"/>
              </a:rPr>
              <a:t>Context describes version(s) of value(s)</a:t>
            </a:r>
          </a:p>
          <a:p>
            <a:r>
              <a:rPr lang="en-US" dirty="0">
                <a:solidFill>
                  <a:srgbClr val="0000FF"/>
                </a:solidFill>
                <a:sym typeface="Wingdings"/>
              </a:rPr>
              <a:t>Put(key, value, context)</a:t>
            </a:r>
          </a:p>
          <a:p>
            <a:pPr lvl="1"/>
            <a:r>
              <a:rPr lang="en-US" dirty="0">
                <a:solidFill>
                  <a:schemeClr val="accent6"/>
                </a:solidFill>
                <a:sym typeface="Wingdings"/>
              </a:rPr>
              <a:t>Context </a:t>
            </a:r>
            <a:r>
              <a:rPr lang="en-US" dirty="0">
                <a:sym typeface="Wingdings"/>
              </a:rPr>
              <a:t>indicates which versions</a:t>
            </a:r>
            <a:r>
              <a:rPr lang="en-US" b="1" dirty="0">
                <a:sym typeface="Wingdings"/>
              </a:rPr>
              <a:t> </a:t>
            </a:r>
            <a:r>
              <a:rPr lang="en-US" dirty="0">
                <a:sym typeface="Wingdings"/>
              </a:rPr>
              <a:t>this version supersedes or merges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7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Many nodes </a:t>
            </a:r>
            <a:r>
              <a:rPr lang="en-US" dirty="0"/>
              <a:t>may process Puts to same key</a:t>
            </a:r>
          </a:p>
          <a:p>
            <a:pPr lvl="1"/>
            <a:r>
              <a:rPr lang="en-US" dirty="0"/>
              <a:t>Version vectors </a:t>
            </a:r>
            <a:r>
              <a:rPr lang="en-US" dirty="0">
                <a:solidFill>
                  <a:srgbClr val="FF0000"/>
                </a:solidFill>
              </a:rPr>
              <a:t>may grow arbitrarily long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Dynamo’s clock truncation scheme</a:t>
            </a:r>
          </a:p>
          <a:p>
            <a:pPr lvl="1"/>
            <a:r>
              <a:rPr lang="en-US" dirty="0"/>
              <a:t>Dynamo stores time of modification with each version vector entry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When version vector &gt; 10 nodes long, Dynamo drops node that least recently processed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key</a:t>
            </a:r>
          </a:p>
          <a:p>
            <a:pPr lvl="3"/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FF3300"/>
                </a:solidFill>
              </a:rPr>
              <a:t>Problems with truncation?</a:t>
            </a:r>
          </a:p>
          <a:p>
            <a:pPr lvl="1"/>
            <a:r>
              <a:rPr lang="en-US" dirty="0">
                <a:solidFill>
                  <a:schemeClr val="accent6"/>
                </a:solidFill>
              </a:rPr>
              <a:t>False concurrency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4A4DBD-C1B9-FE40-8FEF-473DBC8C018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Trimming version vectors</a:t>
            </a:r>
          </a:p>
        </p:txBody>
      </p:sp>
    </p:spTree>
    <p:extLst>
      <p:ext uri="{BB962C8B-B14F-4D97-AF65-F5344CB8AC3E}">
        <p14:creationId xmlns:p14="http://schemas.microsoft.com/office/powerpoint/2010/main" val="85587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A4A4DBD-C1B9-FE40-8FEF-473DBC8C018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clock truncation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1058" y="306307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598718" y="3524735"/>
            <a:ext cx="2781300" cy="1909970"/>
            <a:chOff x="3598718" y="3524735"/>
            <a:chExt cx="2781300" cy="1909970"/>
          </a:xfrm>
        </p:grpSpPr>
        <p:sp>
          <p:nvSpPr>
            <p:cNvPr id="6" name="TextBox 5"/>
            <p:cNvSpPr txBox="1"/>
            <p:nvPr/>
          </p:nvSpPr>
          <p:spPr>
            <a:xfrm>
              <a:off x="3598718" y="4973040"/>
              <a:ext cx="2781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[</a:t>
              </a:r>
              <a:r>
                <a:rPr lang="en-US" sz="2400" b="0" i="0" strike="sngStrike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(A,1),</a:t>
              </a:r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 (B,1)]</a:t>
              </a:r>
            </a:p>
          </p:txBody>
        </p:sp>
        <p:cxnSp>
          <p:nvCxnSpPr>
            <p:cNvPr id="8" name="Straight Connector 7"/>
            <p:cNvCxnSpPr>
              <a:stCxn id="5" idx="2"/>
              <a:endCxn id="6" idx="0"/>
            </p:cNvCxnSpPr>
            <p:nvPr/>
          </p:nvCxnSpPr>
          <p:spPr bwMode="auto">
            <a:xfrm>
              <a:off x="4071158" y="3524735"/>
              <a:ext cx="918210" cy="144830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4570268" y="3615341"/>
              <a:ext cx="18097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</a:p>
          </p:txBody>
        </p:sp>
      </p:grpSp>
      <p:cxnSp>
        <p:nvCxnSpPr>
          <p:cNvPr id="11" name="Straight Connector 10"/>
          <p:cNvCxnSpPr>
            <a:endCxn id="5" idx="0"/>
          </p:cNvCxnSpPr>
          <p:nvPr/>
        </p:nvCxnSpPr>
        <p:spPr bwMode="auto">
          <a:xfrm>
            <a:off x="4071158" y="1919565"/>
            <a:ext cx="0" cy="11435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81895" y="1951114"/>
            <a:ext cx="1814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8330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>
            <a:off x="2278577" y="5415280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78577" y="4839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278577" y="4204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78577" y="3569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278577" y="2965531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7470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Problem for modulo hashing:</a:t>
            </a:r>
            <a:br>
              <a:rPr lang="en-US" sz="3600" dirty="0"/>
            </a:br>
            <a:r>
              <a:rPr lang="en-US" sz="3600" dirty="0"/>
              <a:t>Changing number of servers</a:t>
            </a:r>
          </a:p>
        </p:txBody>
      </p:sp>
      <p:sp>
        <p:nvSpPr>
          <p:cNvPr id="41989" name="Line 16"/>
          <p:cNvSpPr>
            <a:spLocks noChangeShapeType="1"/>
          </p:cNvSpPr>
          <p:nvPr/>
        </p:nvSpPr>
        <p:spPr bwMode="auto">
          <a:xfrm>
            <a:off x="2278577" y="5622945"/>
            <a:ext cx="5638800" cy="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2" name="Text Box 19"/>
          <p:cNvSpPr txBox="1">
            <a:spLocks noChangeArrowheads="1"/>
          </p:cNvSpPr>
          <p:nvPr/>
        </p:nvSpPr>
        <p:spPr bwMode="auto">
          <a:xfrm>
            <a:off x="614248" y="2547789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Arial" charset="0"/>
              </a:rPr>
              <a:t>Server</a:t>
            </a:r>
          </a:p>
        </p:txBody>
      </p:sp>
      <p:sp>
        <p:nvSpPr>
          <p:cNvPr id="41993" name="Text Box 20"/>
          <p:cNvSpPr txBox="1">
            <a:spLocks noChangeArrowheads="1"/>
          </p:cNvSpPr>
          <p:nvPr/>
        </p:nvSpPr>
        <p:spPr bwMode="auto">
          <a:xfrm>
            <a:off x="4847010" y="6019800"/>
            <a:ext cx="3244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latin typeface="Arial" charset="0"/>
              </a:rPr>
              <a:t>Object serial number</a:t>
            </a:r>
          </a:p>
        </p:txBody>
      </p:sp>
      <p:sp>
        <p:nvSpPr>
          <p:cNvPr id="41995" name="Text Box 22"/>
          <p:cNvSpPr txBox="1">
            <a:spLocks noChangeArrowheads="1"/>
          </p:cNvSpPr>
          <p:nvPr/>
        </p:nvSpPr>
        <p:spPr bwMode="auto">
          <a:xfrm>
            <a:off x="1936349" y="1535646"/>
            <a:ext cx="2986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Arial" charset="0"/>
              </a:rPr>
              <a:t>h(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 = x </a:t>
            </a:r>
            <a:r>
              <a:rPr lang="en-US" sz="2400" dirty="0">
                <a:solidFill>
                  <a:schemeClr val="tx2"/>
                </a:solidFill>
                <a:latin typeface="Arial" charset="0"/>
              </a:rPr>
              <a:t>+ 1 (mod 4)</a:t>
            </a:r>
          </a:p>
        </p:txBody>
      </p:sp>
      <p:sp>
        <p:nvSpPr>
          <p:cNvPr id="41996" name="Oval 23"/>
          <p:cNvSpPr>
            <a:spLocks noChangeArrowheads="1"/>
          </p:cNvSpPr>
          <p:nvPr/>
        </p:nvSpPr>
        <p:spPr bwMode="auto">
          <a:xfrm>
            <a:off x="2596473" y="412993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7" name="Oval 24"/>
          <p:cNvSpPr>
            <a:spLocks noChangeArrowheads="1"/>
          </p:cNvSpPr>
          <p:nvPr/>
        </p:nvSpPr>
        <p:spPr bwMode="auto">
          <a:xfrm>
            <a:off x="3090424" y="533908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8" name="Oval 25"/>
          <p:cNvSpPr>
            <a:spLocks noChangeArrowheads="1"/>
          </p:cNvSpPr>
          <p:nvPr/>
        </p:nvSpPr>
        <p:spPr bwMode="auto">
          <a:xfrm>
            <a:off x="3593298" y="349493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3894" y="565372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7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18925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31205" y="5653723"/>
            <a:ext cx="483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11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199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27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18845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29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153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36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8716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38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1345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40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41314" y="2730975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841314" y="3340575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41314" y="396333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1314" y="4591297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41314" y="5192058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13222" y="565372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</a:rPr>
              <a:t>5</a:t>
            </a:r>
          </a:p>
        </p:txBody>
      </p:sp>
      <p:sp>
        <p:nvSpPr>
          <p:cNvPr id="41988" name="Line 15"/>
          <p:cNvSpPr>
            <a:spLocks noChangeShapeType="1"/>
          </p:cNvSpPr>
          <p:nvPr/>
        </p:nvSpPr>
        <p:spPr bwMode="auto">
          <a:xfrm>
            <a:off x="2278577" y="2547789"/>
            <a:ext cx="0" cy="3075156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4190999" y="533908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5" name="Oval 25"/>
          <p:cNvSpPr>
            <a:spLocks noChangeArrowheads="1"/>
          </p:cNvSpPr>
          <p:nvPr/>
        </p:nvSpPr>
        <p:spPr bwMode="auto">
          <a:xfrm>
            <a:off x="4805083" y="534066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5516979" y="412993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7" name="Oval 25"/>
          <p:cNvSpPr>
            <a:spLocks noChangeArrowheads="1"/>
          </p:cNvSpPr>
          <p:nvPr/>
        </p:nvSpPr>
        <p:spPr bwMode="auto">
          <a:xfrm>
            <a:off x="6088780" y="476334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6764867" y="349493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Oval 25"/>
          <p:cNvSpPr>
            <a:spLocks noChangeArrowheads="1"/>
          </p:cNvSpPr>
          <p:nvPr/>
        </p:nvSpPr>
        <p:spPr bwMode="auto">
          <a:xfrm>
            <a:off x="7293017" y="4728650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2011" name="Rectangle 8"/>
          <p:cNvSpPr>
            <a:spLocks noChangeArrowheads="1"/>
          </p:cNvSpPr>
          <p:nvPr/>
        </p:nvSpPr>
        <p:spPr bwMode="auto">
          <a:xfrm>
            <a:off x="2596473" y="4763347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090424" y="3494935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593298" y="4764935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4190999" y="4128347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805083" y="3494935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5516979" y="5340668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6088780" y="4128347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6764867" y="2889331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7369217" y="4803262"/>
            <a:ext cx="1524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cxnSp>
        <p:nvCxnSpPr>
          <p:cNvPr id="69" name="Straight Arrow Connector 68"/>
          <p:cNvCxnSpPr>
            <a:stCxn id="41996" idx="4"/>
            <a:endCxn id="42011" idx="0"/>
          </p:cNvCxnSpPr>
          <p:nvPr/>
        </p:nvCxnSpPr>
        <p:spPr>
          <a:xfrm>
            <a:off x="2672673" y="4414415"/>
            <a:ext cx="0" cy="3489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1997" idx="0"/>
            <a:endCxn id="60" idx="2"/>
          </p:cNvCxnSpPr>
          <p:nvPr/>
        </p:nvCxnSpPr>
        <p:spPr>
          <a:xfrm flipV="1">
            <a:off x="3166624" y="3647335"/>
            <a:ext cx="0" cy="16917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41998" idx="4"/>
            <a:endCxn id="61" idx="0"/>
          </p:cNvCxnSpPr>
          <p:nvPr/>
        </p:nvCxnSpPr>
        <p:spPr>
          <a:xfrm>
            <a:off x="3669498" y="3779415"/>
            <a:ext cx="0" cy="9855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4" idx="0"/>
            <a:endCxn id="62" idx="2"/>
          </p:cNvCxnSpPr>
          <p:nvPr/>
        </p:nvCxnSpPr>
        <p:spPr>
          <a:xfrm flipV="1">
            <a:off x="4267199" y="4280747"/>
            <a:ext cx="0" cy="10583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55" idx="0"/>
            <a:endCxn id="63" idx="2"/>
          </p:cNvCxnSpPr>
          <p:nvPr/>
        </p:nvCxnSpPr>
        <p:spPr>
          <a:xfrm flipV="1">
            <a:off x="4881283" y="3647335"/>
            <a:ext cx="0" cy="16933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56" idx="4"/>
            <a:endCxn id="64" idx="0"/>
          </p:cNvCxnSpPr>
          <p:nvPr/>
        </p:nvCxnSpPr>
        <p:spPr>
          <a:xfrm>
            <a:off x="5593179" y="4414415"/>
            <a:ext cx="0" cy="9262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57" idx="0"/>
            <a:endCxn id="65" idx="2"/>
          </p:cNvCxnSpPr>
          <p:nvPr/>
        </p:nvCxnSpPr>
        <p:spPr>
          <a:xfrm flipV="1">
            <a:off x="6164980" y="4280747"/>
            <a:ext cx="0" cy="48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8" idx="0"/>
            <a:endCxn id="66" idx="2"/>
          </p:cNvCxnSpPr>
          <p:nvPr/>
        </p:nvCxnSpPr>
        <p:spPr>
          <a:xfrm flipV="1">
            <a:off x="6841067" y="3041731"/>
            <a:ext cx="0" cy="4532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85800" y="3494782"/>
            <a:ext cx="7673340" cy="10772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en-US" sz="3200" b="0" dirty="0">
                <a:ea typeface="Arial" charset="0"/>
                <a:cs typeface="Arial" charset="0"/>
                <a:sym typeface="Wingdings" pitchFamily="-84" charset="2"/>
              </a:rPr>
              <a:t>Keys </a:t>
            </a:r>
            <a:r>
              <a:rPr lang="en-US" sz="3200" b="0" dirty="0">
                <a:solidFill>
                  <a:srgbClr val="FF0000"/>
                </a:solidFill>
                <a:ea typeface="Arial" charset="0"/>
                <a:cs typeface="Arial" charset="0"/>
                <a:sym typeface="Wingdings" pitchFamily="-84" charset="2"/>
              </a:rPr>
              <a:t>remapped </a:t>
            </a:r>
            <a:r>
              <a:rPr lang="en-US" sz="3200" b="0" dirty="0">
                <a:ea typeface="Arial" charset="0"/>
                <a:cs typeface="Arial" charset="0"/>
                <a:sym typeface="Wingdings" pitchFamily="-84" charset="2"/>
              </a:rPr>
              <a:t>to new nodes </a:t>
            </a:r>
            <a:r>
              <a:rPr lang="en-US" sz="3200" b="0" dirty="0">
                <a:ea typeface="Arial" charset="0"/>
                <a:cs typeface="Arial" charset="0"/>
                <a:sym typeface="Wingdings"/>
              </a:rPr>
              <a:t> Need to </a:t>
            </a:r>
            <a:r>
              <a:rPr lang="en-US" sz="3200" b="0" dirty="0">
                <a:solidFill>
                  <a:srgbClr val="FF0000"/>
                </a:solidFill>
                <a:ea typeface="Arial" charset="0"/>
                <a:cs typeface="Arial" charset="0"/>
                <a:sym typeface="Wingdings"/>
              </a:rPr>
              <a:t>transfer </a:t>
            </a:r>
            <a:r>
              <a:rPr lang="en-US" sz="3200" b="0" dirty="0">
                <a:ea typeface="Arial" charset="0"/>
                <a:cs typeface="Arial" charset="0"/>
                <a:sym typeface="Wingdings"/>
              </a:rPr>
              <a:t>values</a:t>
            </a:r>
            <a:endParaRPr lang="en-US" sz="3200" b="0" dirty="0">
              <a:ea typeface="Arial" charset="0"/>
              <a:cs typeface="Arial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1936349" y="1949892"/>
            <a:ext cx="5737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  <a:latin typeface="Arial" charset="0"/>
              </a:rPr>
              <a:t>Add one machine: h(</a:t>
            </a:r>
            <a:r>
              <a:rPr lang="en-US" sz="2400" i="1" dirty="0">
                <a:solidFill>
                  <a:srgbClr val="800000"/>
                </a:solidFill>
                <a:latin typeface="Arial" charset="0"/>
              </a:rPr>
              <a:t>x</a:t>
            </a:r>
            <a:r>
              <a:rPr lang="en-US" sz="2400" dirty="0">
                <a:solidFill>
                  <a:srgbClr val="800000"/>
                </a:solidFill>
                <a:latin typeface="Arial" charset="0"/>
              </a:rPr>
              <a:t>)</a:t>
            </a:r>
            <a:r>
              <a:rPr lang="en-US" sz="2400" i="1" dirty="0">
                <a:solidFill>
                  <a:srgbClr val="800000"/>
                </a:solidFill>
                <a:latin typeface="Arial" charset="0"/>
              </a:rPr>
              <a:t> = x </a:t>
            </a:r>
            <a:r>
              <a:rPr lang="en-US" sz="2400" dirty="0">
                <a:solidFill>
                  <a:srgbClr val="800000"/>
                </a:solidFill>
                <a:latin typeface="Arial" charset="0"/>
              </a:rPr>
              <a:t>+ 1</a:t>
            </a:r>
            <a:r>
              <a:rPr lang="en-US" sz="2400" i="1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800000"/>
                </a:solidFill>
                <a:latin typeface="Arial" charset="0"/>
              </a:rPr>
              <a:t>(mod 5)</a:t>
            </a:r>
          </a:p>
        </p:txBody>
      </p:sp>
    </p:spTree>
    <p:extLst>
      <p:ext uri="{BB962C8B-B14F-4D97-AF65-F5344CB8AC3E}">
        <p14:creationId xmlns:p14="http://schemas.microsoft.com/office/powerpoint/2010/main" val="108037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 animBg="1"/>
      <p:bldP spid="41997" grpId="0" animBg="1"/>
      <p:bldP spid="41998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42011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00200"/>
            <a:ext cx="5921375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Represent hash space as a circle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Partition keys across servers</a:t>
            </a:r>
          </a:p>
          <a:p>
            <a:pPr lvl="1"/>
            <a:r>
              <a:rPr lang="en-US" dirty="0"/>
              <a:t>Assign every server a random ID</a:t>
            </a:r>
          </a:p>
          <a:p>
            <a:pPr lvl="1"/>
            <a:r>
              <a:rPr lang="en-US" dirty="0"/>
              <a:t>Hash server ID</a:t>
            </a:r>
          </a:p>
          <a:p>
            <a:pPr lvl="1"/>
            <a:r>
              <a:rPr lang="en-US" dirty="0"/>
              <a:t>Server responsible for keys between predecessor and itself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to map a key to a server?</a:t>
            </a:r>
          </a:p>
          <a:p>
            <a:pPr lvl="1"/>
            <a:r>
              <a:rPr lang="en-US" dirty="0"/>
              <a:t>Hash key and execute read/write at successor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A705CA-1F1E-504A-8C5D-DD9A1D89B0E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781800" y="2011362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700962" y="38020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700962" y="19637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743700" y="28495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6997700" y="35004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8443912" y="34591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7024687" y="22399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8440737" y="23177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7272337" y="37020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6835775" y="247808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7272337" y="20732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8610600" y="31543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8596312" y="25876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7662862" y="1658937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8763000" y="2727325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7662862" y="3840162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6357937" y="2725737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7331869" y="3303091"/>
            <a:ext cx="91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accent6">
                    <a:lumMod val="75000"/>
                  </a:schemeClr>
                </a:solidFill>
              </a:rPr>
              <a:t>Shard</a:t>
            </a:r>
          </a:p>
        </p:txBody>
      </p:sp>
      <p:sp>
        <p:nvSpPr>
          <p:cNvPr id="33" name="Arc 32"/>
          <p:cNvSpPr/>
          <p:nvPr/>
        </p:nvSpPr>
        <p:spPr>
          <a:xfrm>
            <a:off x="6896100" y="2085181"/>
            <a:ext cx="1700212" cy="1678782"/>
          </a:xfrm>
          <a:prstGeom prst="arc">
            <a:avLst>
              <a:gd name="adj1" fmla="val 3790699"/>
              <a:gd name="adj2" fmla="val 9345609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6781800" y="3200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8153400" y="2057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6" name="Oval 21"/>
          <p:cNvSpPr>
            <a:spLocks noChangeArrowheads="1"/>
          </p:cNvSpPr>
          <p:nvPr/>
        </p:nvSpPr>
        <p:spPr bwMode="auto">
          <a:xfrm>
            <a:off x="8610600" y="2819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7" name="Oval 12"/>
          <p:cNvSpPr>
            <a:spLocks noChangeArrowheads="1"/>
          </p:cNvSpPr>
          <p:nvPr/>
        </p:nvSpPr>
        <p:spPr bwMode="auto">
          <a:xfrm>
            <a:off x="8153400" y="3657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2" name="Oval 10"/>
          <p:cNvSpPr>
            <a:spLocks noChangeAspect="1" noChangeArrowheads="1"/>
          </p:cNvSpPr>
          <p:nvPr/>
        </p:nvSpPr>
        <p:spPr bwMode="auto">
          <a:xfrm>
            <a:off x="8585200" y="2819400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8" name="Oval 16"/>
          <p:cNvSpPr>
            <a:spLocks noChangeAspect="1" noChangeArrowheads="1"/>
          </p:cNvSpPr>
          <p:nvPr/>
        </p:nvSpPr>
        <p:spPr bwMode="auto">
          <a:xfrm>
            <a:off x="8108348" y="3614079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9" name="Oval 17"/>
          <p:cNvSpPr>
            <a:spLocks noChangeAspect="1" noChangeArrowheads="1"/>
          </p:cNvSpPr>
          <p:nvPr/>
        </p:nvSpPr>
        <p:spPr bwMode="auto">
          <a:xfrm>
            <a:off x="6743700" y="3151186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1" name="Oval 17"/>
          <p:cNvSpPr>
            <a:spLocks noChangeAspect="1" noChangeArrowheads="1"/>
          </p:cNvSpPr>
          <p:nvPr/>
        </p:nvSpPr>
        <p:spPr bwMode="auto">
          <a:xfrm>
            <a:off x="8149104" y="2039937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53400" y="16764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93236" y="28764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077200" y="37146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00800" y="31812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9806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12" grpId="0" animBg="1"/>
      <p:bldP spid="18" grpId="0" animBg="1"/>
      <p:bldP spid="19" grpId="0" animBg="1"/>
      <p:bldP spid="31" grpId="0" animBg="1"/>
      <p:bldP spid="38" grpId="0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Adding/Removing Nodes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4386997"/>
            <a:ext cx="8153400" cy="163280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Minimizes migration of state</a:t>
            </a:r>
            <a:r>
              <a:rPr lang="en-US" dirty="0"/>
              <a:t> upon change in set of servers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Server addition</a:t>
            </a:r>
            <a:r>
              <a:rPr lang="en-US" dirty="0"/>
              <a:t>: New server splits successor’s shard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Server removal</a:t>
            </a:r>
            <a:r>
              <a:rPr lang="en-US" dirty="0"/>
              <a:t>: Successor takes over shard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AA705CA-1F1E-504A-8C5D-DD9A1D89B0E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881063" y="2105025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800225" y="38957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800225" y="2057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42963" y="29432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1096963" y="35941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543175" y="35528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1123950" y="23336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2540000" y="241141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1371600" y="379571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935038" y="25717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1371600" y="216693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2709863" y="32480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2695575" y="268128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1762125" y="1752600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62263" y="28209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762125" y="3933825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57200" y="2819400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33" name="Arc 32"/>
          <p:cNvSpPr/>
          <p:nvPr/>
        </p:nvSpPr>
        <p:spPr>
          <a:xfrm>
            <a:off x="995363" y="2178844"/>
            <a:ext cx="1700212" cy="1678782"/>
          </a:xfrm>
          <a:prstGeom prst="arc">
            <a:avLst>
              <a:gd name="adj1" fmla="val 9760432"/>
              <a:gd name="adj2" fmla="val 17905149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881063" y="3294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2252663" y="2151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6" name="Oval 21"/>
          <p:cNvSpPr>
            <a:spLocks noChangeArrowheads="1"/>
          </p:cNvSpPr>
          <p:nvPr/>
        </p:nvSpPr>
        <p:spPr bwMode="auto">
          <a:xfrm>
            <a:off x="2709863" y="2913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7" name="Oval 12"/>
          <p:cNvSpPr>
            <a:spLocks noChangeArrowheads="1"/>
          </p:cNvSpPr>
          <p:nvPr/>
        </p:nvSpPr>
        <p:spPr bwMode="auto">
          <a:xfrm>
            <a:off x="2252663" y="37512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2" name="Oval 10"/>
          <p:cNvSpPr>
            <a:spLocks noChangeAspect="1" noChangeArrowheads="1"/>
          </p:cNvSpPr>
          <p:nvPr/>
        </p:nvSpPr>
        <p:spPr bwMode="auto">
          <a:xfrm>
            <a:off x="2684463" y="2913063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8" name="Oval 16"/>
          <p:cNvSpPr>
            <a:spLocks noChangeAspect="1" noChangeArrowheads="1"/>
          </p:cNvSpPr>
          <p:nvPr/>
        </p:nvSpPr>
        <p:spPr bwMode="auto">
          <a:xfrm>
            <a:off x="2207611" y="3707742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9" name="Oval 17"/>
          <p:cNvSpPr>
            <a:spLocks noChangeAspect="1" noChangeArrowheads="1"/>
          </p:cNvSpPr>
          <p:nvPr/>
        </p:nvSpPr>
        <p:spPr bwMode="auto">
          <a:xfrm>
            <a:off x="842963" y="3244849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1" name="Oval 17"/>
          <p:cNvSpPr>
            <a:spLocks noChangeAspect="1" noChangeArrowheads="1"/>
          </p:cNvSpPr>
          <p:nvPr/>
        </p:nvSpPr>
        <p:spPr bwMode="auto">
          <a:xfrm>
            <a:off x="2248367" y="2133600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52663" y="177006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92499" y="29701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76463" y="38083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00063" y="32749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3</a:t>
            </a:r>
          </a:p>
        </p:txBody>
      </p:sp>
      <p:sp>
        <p:nvSpPr>
          <p:cNvPr id="42" name="Oval 6"/>
          <p:cNvSpPr>
            <a:spLocks noChangeArrowheads="1"/>
          </p:cNvSpPr>
          <p:nvPr/>
        </p:nvSpPr>
        <p:spPr bwMode="auto">
          <a:xfrm>
            <a:off x="3700463" y="2087562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3" name="Oval 7"/>
          <p:cNvSpPr>
            <a:spLocks noChangeArrowheads="1"/>
          </p:cNvSpPr>
          <p:nvPr/>
        </p:nvSpPr>
        <p:spPr bwMode="auto">
          <a:xfrm>
            <a:off x="4619625" y="38782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4" name="Oval 8"/>
          <p:cNvSpPr>
            <a:spLocks noChangeArrowheads="1"/>
          </p:cNvSpPr>
          <p:nvPr/>
        </p:nvSpPr>
        <p:spPr bwMode="auto">
          <a:xfrm>
            <a:off x="4619625" y="20399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3662363" y="29257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6" name="Oval 11"/>
          <p:cNvSpPr>
            <a:spLocks noChangeArrowheads="1"/>
          </p:cNvSpPr>
          <p:nvPr/>
        </p:nvSpPr>
        <p:spPr bwMode="auto">
          <a:xfrm>
            <a:off x="3916363" y="35766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>
            <a:off x="5362575" y="35353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8" name="Oval 13"/>
          <p:cNvSpPr>
            <a:spLocks noChangeArrowheads="1"/>
          </p:cNvSpPr>
          <p:nvPr/>
        </p:nvSpPr>
        <p:spPr bwMode="auto">
          <a:xfrm>
            <a:off x="3943350" y="23161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49" name="Oval 14"/>
          <p:cNvSpPr>
            <a:spLocks noChangeArrowheads="1"/>
          </p:cNvSpPr>
          <p:nvPr/>
        </p:nvSpPr>
        <p:spPr bwMode="auto">
          <a:xfrm>
            <a:off x="5359400" y="23939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0" name="Oval 15"/>
          <p:cNvSpPr>
            <a:spLocks noChangeArrowheads="1"/>
          </p:cNvSpPr>
          <p:nvPr/>
        </p:nvSpPr>
        <p:spPr bwMode="auto">
          <a:xfrm>
            <a:off x="4191000" y="37782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1" name="Oval 18"/>
          <p:cNvSpPr>
            <a:spLocks noChangeArrowheads="1"/>
          </p:cNvSpPr>
          <p:nvPr/>
        </p:nvSpPr>
        <p:spPr bwMode="auto">
          <a:xfrm>
            <a:off x="3754438" y="255428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2" name="Oval 19"/>
          <p:cNvSpPr>
            <a:spLocks noChangeArrowheads="1"/>
          </p:cNvSpPr>
          <p:nvPr/>
        </p:nvSpPr>
        <p:spPr bwMode="auto">
          <a:xfrm>
            <a:off x="4191000" y="21494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5529263" y="32305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4" name="Oval 21"/>
          <p:cNvSpPr>
            <a:spLocks noChangeArrowheads="1"/>
          </p:cNvSpPr>
          <p:nvPr/>
        </p:nvSpPr>
        <p:spPr bwMode="auto">
          <a:xfrm>
            <a:off x="5514975" y="26638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4581525" y="1735137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5681663" y="2803525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57" name="Text Box 25"/>
          <p:cNvSpPr txBox="1">
            <a:spLocks noChangeArrowheads="1"/>
          </p:cNvSpPr>
          <p:nvPr/>
        </p:nvSpPr>
        <p:spPr bwMode="auto">
          <a:xfrm>
            <a:off x="4581525" y="3916362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58" name="Text Box 26"/>
          <p:cNvSpPr txBox="1">
            <a:spLocks noChangeArrowheads="1"/>
          </p:cNvSpPr>
          <p:nvPr/>
        </p:nvSpPr>
        <p:spPr bwMode="auto">
          <a:xfrm>
            <a:off x="3276600" y="2801937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60" name="Arc 59"/>
          <p:cNvSpPr/>
          <p:nvPr/>
        </p:nvSpPr>
        <p:spPr>
          <a:xfrm>
            <a:off x="3814763" y="2161381"/>
            <a:ext cx="1700212" cy="1678782"/>
          </a:xfrm>
          <a:prstGeom prst="arc">
            <a:avLst>
              <a:gd name="adj1" fmla="val 14796770"/>
              <a:gd name="adj2" fmla="val 17905149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9"/>
          <p:cNvSpPr>
            <a:spLocks noChangeArrowheads="1"/>
          </p:cNvSpPr>
          <p:nvPr/>
        </p:nvSpPr>
        <p:spPr bwMode="auto">
          <a:xfrm>
            <a:off x="3700463" y="3276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62" name="Oval 14"/>
          <p:cNvSpPr>
            <a:spLocks noChangeArrowheads="1"/>
          </p:cNvSpPr>
          <p:nvPr/>
        </p:nvSpPr>
        <p:spPr bwMode="auto">
          <a:xfrm>
            <a:off x="5072063" y="2133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63" name="Oval 21"/>
          <p:cNvSpPr>
            <a:spLocks noChangeArrowheads="1"/>
          </p:cNvSpPr>
          <p:nvPr/>
        </p:nvSpPr>
        <p:spPr bwMode="auto">
          <a:xfrm>
            <a:off x="5529263" y="2895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64" name="Oval 12"/>
          <p:cNvSpPr>
            <a:spLocks noChangeArrowheads="1"/>
          </p:cNvSpPr>
          <p:nvPr/>
        </p:nvSpPr>
        <p:spPr bwMode="auto">
          <a:xfrm>
            <a:off x="5072063" y="37338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65" name="Oval 10"/>
          <p:cNvSpPr>
            <a:spLocks noChangeAspect="1" noChangeArrowheads="1"/>
          </p:cNvSpPr>
          <p:nvPr/>
        </p:nvSpPr>
        <p:spPr bwMode="auto">
          <a:xfrm>
            <a:off x="5503863" y="2895600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66" name="Oval 16"/>
          <p:cNvSpPr>
            <a:spLocks noChangeAspect="1" noChangeArrowheads="1"/>
          </p:cNvSpPr>
          <p:nvPr/>
        </p:nvSpPr>
        <p:spPr bwMode="auto">
          <a:xfrm>
            <a:off x="5027011" y="3690279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67" name="Oval 17"/>
          <p:cNvSpPr>
            <a:spLocks noChangeAspect="1" noChangeArrowheads="1"/>
          </p:cNvSpPr>
          <p:nvPr/>
        </p:nvSpPr>
        <p:spPr bwMode="auto">
          <a:xfrm>
            <a:off x="3662363" y="3227386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68" name="Oval 17"/>
          <p:cNvSpPr>
            <a:spLocks noChangeAspect="1" noChangeArrowheads="1"/>
          </p:cNvSpPr>
          <p:nvPr/>
        </p:nvSpPr>
        <p:spPr bwMode="auto">
          <a:xfrm>
            <a:off x="5067767" y="2116137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072063" y="17526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611899" y="29526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995863" y="37908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319463" y="325749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3</a:t>
            </a:r>
          </a:p>
        </p:txBody>
      </p:sp>
      <p:sp>
        <p:nvSpPr>
          <p:cNvPr id="73" name="Oval 6"/>
          <p:cNvSpPr>
            <a:spLocks noChangeArrowheads="1"/>
          </p:cNvSpPr>
          <p:nvPr/>
        </p:nvSpPr>
        <p:spPr bwMode="auto">
          <a:xfrm>
            <a:off x="6519863" y="2105025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4" name="Oval 7"/>
          <p:cNvSpPr>
            <a:spLocks noChangeArrowheads="1"/>
          </p:cNvSpPr>
          <p:nvPr/>
        </p:nvSpPr>
        <p:spPr bwMode="auto">
          <a:xfrm>
            <a:off x="7439025" y="38957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75" name="Oval 8"/>
          <p:cNvSpPr>
            <a:spLocks noChangeArrowheads="1"/>
          </p:cNvSpPr>
          <p:nvPr/>
        </p:nvSpPr>
        <p:spPr bwMode="auto">
          <a:xfrm>
            <a:off x="7439025" y="20574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76" name="Oval 9"/>
          <p:cNvSpPr>
            <a:spLocks noChangeArrowheads="1"/>
          </p:cNvSpPr>
          <p:nvPr/>
        </p:nvSpPr>
        <p:spPr bwMode="auto">
          <a:xfrm>
            <a:off x="6481763" y="29432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77" name="Oval 11"/>
          <p:cNvSpPr>
            <a:spLocks noChangeArrowheads="1"/>
          </p:cNvSpPr>
          <p:nvPr/>
        </p:nvSpPr>
        <p:spPr bwMode="auto">
          <a:xfrm>
            <a:off x="6735763" y="35941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78" name="Oval 12"/>
          <p:cNvSpPr>
            <a:spLocks noChangeArrowheads="1"/>
          </p:cNvSpPr>
          <p:nvPr/>
        </p:nvSpPr>
        <p:spPr bwMode="auto">
          <a:xfrm>
            <a:off x="8181975" y="35528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79" name="Oval 13"/>
          <p:cNvSpPr>
            <a:spLocks noChangeArrowheads="1"/>
          </p:cNvSpPr>
          <p:nvPr/>
        </p:nvSpPr>
        <p:spPr bwMode="auto">
          <a:xfrm>
            <a:off x="6762750" y="23336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0" name="Oval 14"/>
          <p:cNvSpPr>
            <a:spLocks noChangeArrowheads="1"/>
          </p:cNvSpPr>
          <p:nvPr/>
        </p:nvSpPr>
        <p:spPr bwMode="auto">
          <a:xfrm>
            <a:off x="8178800" y="241141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1" name="Oval 15"/>
          <p:cNvSpPr>
            <a:spLocks noChangeArrowheads="1"/>
          </p:cNvSpPr>
          <p:nvPr/>
        </p:nvSpPr>
        <p:spPr bwMode="auto">
          <a:xfrm>
            <a:off x="7010400" y="379571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2" name="Oval 18"/>
          <p:cNvSpPr>
            <a:spLocks noChangeArrowheads="1"/>
          </p:cNvSpPr>
          <p:nvPr/>
        </p:nvSpPr>
        <p:spPr bwMode="auto">
          <a:xfrm>
            <a:off x="6573838" y="25717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3" name="Oval 19"/>
          <p:cNvSpPr>
            <a:spLocks noChangeArrowheads="1"/>
          </p:cNvSpPr>
          <p:nvPr/>
        </p:nvSpPr>
        <p:spPr bwMode="auto">
          <a:xfrm>
            <a:off x="7010400" y="216693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4" name="Oval 20"/>
          <p:cNvSpPr>
            <a:spLocks noChangeArrowheads="1"/>
          </p:cNvSpPr>
          <p:nvPr/>
        </p:nvSpPr>
        <p:spPr bwMode="auto">
          <a:xfrm>
            <a:off x="8348663" y="32480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8334375" y="2681288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86" name="Text Box 23"/>
          <p:cNvSpPr txBox="1">
            <a:spLocks noChangeArrowheads="1"/>
          </p:cNvSpPr>
          <p:nvPr/>
        </p:nvSpPr>
        <p:spPr bwMode="auto">
          <a:xfrm>
            <a:off x="7400925" y="1752600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8501063" y="2820988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88" name="Text Box 25"/>
          <p:cNvSpPr txBox="1">
            <a:spLocks noChangeArrowheads="1"/>
          </p:cNvSpPr>
          <p:nvPr/>
        </p:nvSpPr>
        <p:spPr bwMode="auto">
          <a:xfrm>
            <a:off x="7400925" y="3933825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6096000" y="2819400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91" name="Arc 90"/>
          <p:cNvSpPr/>
          <p:nvPr/>
        </p:nvSpPr>
        <p:spPr>
          <a:xfrm>
            <a:off x="6634163" y="2207418"/>
            <a:ext cx="1700212" cy="1678782"/>
          </a:xfrm>
          <a:prstGeom prst="arc">
            <a:avLst>
              <a:gd name="adj1" fmla="val 14778170"/>
              <a:gd name="adj2" fmla="val 21084083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"/>
          <p:cNvSpPr>
            <a:spLocks noChangeArrowheads="1"/>
          </p:cNvSpPr>
          <p:nvPr/>
        </p:nvSpPr>
        <p:spPr bwMode="auto">
          <a:xfrm>
            <a:off x="6519863" y="3294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93" name="Oval 14"/>
          <p:cNvSpPr>
            <a:spLocks noChangeArrowheads="1"/>
          </p:cNvSpPr>
          <p:nvPr/>
        </p:nvSpPr>
        <p:spPr bwMode="auto">
          <a:xfrm>
            <a:off x="7891463" y="2151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8348663" y="29130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95" name="Oval 12"/>
          <p:cNvSpPr>
            <a:spLocks noChangeArrowheads="1"/>
          </p:cNvSpPr>
          <p:nvPr/>
        </p:nvSpPr>
        <p:spPr bwMode="auto">
          <a:xfrm>
            <a:off x="7891463" y="3751263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96" name="Oval 10"/>
          <p:cNvSpPr>
            <a:spLocks noChangeAspect="1" noChangeArrowheads="1"/>
          </p:cNvSpPr>
          <p:nvPr/>
        </p:nvSpPr>
        <p:spPr bwMode="auto">
          <a:xfrm>
            <a:off x="8323263" y="2913063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97" name="Oval 16"/>
          <p:cNvSpPr>
            <a:spLocks noChangeAspect="1" noChangeArrowheads="1"/>
          </p:cNvSpPr>
          <p:nvPr/>
        </p:nvSpPr>
        <p:spPr bwMode="auto">
          <a:xfrm>
            <a:off x="7846411" y="3707742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98" name="Oval 17"/>
          <p:cNvSpPr>
            <a:spLocks noChangeAspect="1" noChangeArrowheads="1"/>
          </p:cNvSpPr>
          <p:nvPr/>
        </p:nvSpPr>
        <p:spPr bwMode="auto">
          <a:xfrm>
            <a:off x="6481763" y="3244849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8431299" y="29701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815263" y="38083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4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138863" y="3274953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3</a:t>
            </a:r>
          </a:p>
        </p:txBody>
      </p:sp>
      <p:sp>
        <p:nvSpPr>
          <p:cNvPr id="104" name="Oval 16"/>
          <p:cNvSpPr>
            <a:spLocks noChangeAspect="1" noChangeArrowheads="1"/>
          </p:cNvSpPr>
          <p:nvPr/>
        </p:nvSpPr>
        <p:spPr bwMode="auto">
          <a:xfrm>
            <a:off x="7010400" y="2133600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05" name="Oval 16"/>
          <p:cNvSpPr>
            <a:spLocks noChangeAspect="1" noChangeArrowheads="1"/>
          </p:cNvSpPr>
          <p:nvPr/>
        </p:nvSpPr>
        <p:spPr bwMode="auto">
          <a:xfrm>
            <a:off x="4191000" y="2133600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705600" y="16764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5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886200" y="16764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5</a:t>
            </a:r>
          </a:p>
        </p:txBody>
      </p:sp>
      <p:sp>
        <p:nvSpPr>
          <p:cNvPr id="108" name="Arc 107"/>
          <p:cNvSpPr/>
          <p:nvPr/>
        </p:nvSpPr>
        <p:spPr>
          <a:xfrm>
            <a:off x="3810000" y="2133600"/>
            <a:ext cx="1700212" cy="1678782"/>
          </a:xfrm>
          <a:prstGeom prst="arc">
            <a:avLst>
              <a:gd name="adj1" fmla="val 9674824"/>
              <a:gd name="adj2" fmla="val 14009313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7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3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8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/>
      <p:bldP spid="70" grpId="0"/>
      <p:bldP spid="71" grpId="0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/>
      <p:bldP spid="87" grpId="0"/>
      <p:bldP spid="88" grpId="0"/>
      <p:bldP spid="89" grpId="0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1" grpId="0"/>
      <p:bldP spid="102" grpId="0"/>
      <p:bldP spid="103" grpId="0"/>
      <p:bldP spid="104" grpId="0" animBg="1"/>
      <p:bldP spid="105" grpId="0" animBg="1"/>
      <p:bldP spid="106" grpId="0"/>
      <p:bldP spid="107" grpId="0"/>
      <p:bldP spid="1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en-US" dirty="0"/>
          </a:p>
          <a:p>
            <a:r>
              <a:rPr lang="en-US" altLang="en-US" dirty="0"/>
              <a:t>Each server gets multiple (say v) random IDs</a:t>
            </a:r>
            <a:endParaRPr lang="en-US" altLang="en-US" b="1" dirty="0"/>
          </a:p>
          <a:p>
            <a:pPr lvl="1"/>
            <a:r>
              <a:rPr lang="en-US" altLang="en-US" dirty="0"/>
              <a:t>Each ID corresponds to a </a:t>
            </a:r>
            <a:r>
              <a:rPr lang="en-US" altLang="en-US" dirty="0">
                <a:solidFill>
                  <a:srgbClr val="0000FF"/>
                </a:solidFill>
              </a:rPr>
              <a:t>virtual node</a:t>
            </a:r>
            <a:endParaRPr lang="en-US" altLang="en-US" b="1" i="1" dirty="0">
              <a:solidFill>
                <a:srgbClr val="0000FF"/>
              </a:solidFill>
            </a:endParaRPr>
          </a:p>
          <a:p>
            <a:pPr lvl="1"/>
            <a:endParaRPr lang="en-US" altLang="en-US" dirty="0"/>
          </a:p>
          <a:p>
            <a:r>
              <a:rPr lang="en-US" altLang="en-US" dirty="0"/>
              <a:t>If N servers with v virtual nodes per server, each virtual node owns 1/(</a:t>
            </a:r>
            <a:r>
              <a:rPr lang="en-US" altLang="en-US" dirty="0" err="1"/>
              <a:t>vN</a:t>
            </a:r>
            <a:r>
              <a:rPr lang="en-US" altLang="en-US" dirty="0"/>
              <a:t>)</a:t>
            </a:r>
            <a:r>
              <a:rPr lang="en-US" altLang="en-US" baseline="30000" dirty="0" err="1"/>
              <a:t>th</a:t>
            </a:r>
            <a:r>
              <a:rPr lang="en-US" altLang="en-US" dirty="0"/>
              <a:t> of hash space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solidFill>
                  <a:srgbClr val="0000FF"/>
                </a:solidFill>
              </a:rPr>
              <a:t>Larger v </a:t>
            </a:r>
            <a:r>
              <a:rPr lang="en-US" altLang="en-US" dirty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altLang="en-US" dirty="0">
                <a:solidFill>
                  <a:srgbClr val="0000FF"/>
                </a:solidFill>
              </a:rPr>
              <a:t> better load balancing</a:t>
            </a:r>
          </a:p>
          <a:p>
            <a:pPr lvl="1"/>
            <a:r>
              <a:rPr lang="en-US" altLang="en-US" dirty="0"/>
              <a:t>Vary v across servers to account for heterogeneity</a:t>
            </a:r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nodes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198"/>
            <a:ext cx="7924800" cy="1752601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What happens upon server failure?</a:t>
            </a:r>
          </a:p>
          <a:p>
            <a:pPr lvl="1"/>
            <a:r>
              <a:rPr lang="en-US" altLang="en-US" dirty="0"/>
              <a:t>v successors take over</a:t>
            </a:r>
          </a:p>
          <a:p>
            <a:pPr lvl="1"/>
            <a:r>
              <a:rPr lang="en-US" altLang="en-US" dirty="0"/>
              <a:t>Each now stores </a:t>
            </a:r>
            <a:r>
              <a:rPr lang="en-US" altLang="en-US" b="1" dirty="0"/>
              <a:t>(v+1)/v×1/N</a:t>
            </a:r>
            <a:r>
              <a:rPr lang="en-US" altLang="en-US" b="1" baseline="30000" dirty="0"/>
              <a:t>th</a:t>
            </a:r>
            <a:r>
              <a:rPr lang="en-US" altLang="en-US" b="1" dirty="0"/>
              <a:t> </a:t>
            </a:r>
            <a:r>
              <a:rPr lang="en-US" altLang="en-US" dirty="0"/>
              <a:t>of hash space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nodes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700463" y="2087562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619625" y="38782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619625" y="20399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62363" y="29257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916363" y="35766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5362575" y="35353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943350" y="23161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359400" y="23939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191000" y="37782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3754438" y="255428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4191000" y="21494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8" name="Oval 20"/>
          <p:cNvSpPr>
            <a:spLocks noChangeArrowheads="1"/>
          </p:cNvSpPr>
          <p:nvPr/>
        </p:nvSpPr>
        <p:spPr bwMode="auto">
          <a:xfrm>
            <a:off x="5529263" y="32305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5514975" y="26638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4581525" y="1735137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5681663" y="2803525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581525" y="3916362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276600" y="2801937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3548063" y="2116137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14</a:t>
            </a:r>
          </a:p>
        </p:txBody>
      </p:sp>
      <p:sp>
        <p:nvSpPr>
          <p:cNvPr id="25" name="Arc 24"/>
          <p:cNvSpPr/>
          <p:nvPr/>
        </p:nvSpPr>
        <p:spPr>
          <a:xfrm>
            <a:off x="3814763" y="2161381"/>
            <a:ext cx="1700212" cy="1678782"/>
          </a:xfrm>
          <a:prstGeom prst="arc">
            <a:avLst>
              <a:gd name="adj1" fmla="val 14796770"/>
              <a:gd name="adj2" fmla="val 17905149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3700463" y="3276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5072063" y="2133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5529263" y="28956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5072063" y="373380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30" name="Oval 10"/>
          <p:cNvSpPr>
            <a:spLocks noChangeAspect="1" noChangeArrowheads="1"/>
          </p:cNvSpPr>
          <p:nvPr/>
        </p:nvSpPr>
        <p:spPr bwMode="auto">
          <a:xfrm>
            <a:off x="5503863" y="2895600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1" name="Oval 16"/>
          <p:cNvSpPr>
            <a:spLocks noChangeAspect="1" noChangeArrowheads="1"/>
          </p:cNvSpPr>
          <p:nvPr/>
        </p:nvSpPr>
        <p:spPr bwMode="auto">
          <a:xfrm>
            <a:off x="5027011" y="3690279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2" name="Oval 17"/>
          <p:cNvSpPr>
            <a:spLocks noChangeAspect="1" noChangeArrowheads="1"/>
          </p:cNvSpPr>
          <p:nvPr/>
        </p:nvSpPr>
        <p:spPr bwMode="auto">
          <a:xfrm>
            <a:off x="3662363" y="3227386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3" name="Oval 17"/>
          <p:cNvSpPr>
            <a:spLocks noChangeAspect="1" noChangeArrowheads="1"/>
          </p:cNvSpPr>
          <p:nvPr/>
        </p:nvSpPr>
        <p:spPr bwMode="auto">
          <a:xfrm>
            <a:off x="5067767" y="2116137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72063" y="1752600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2.2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95863" y="3790890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1.2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319463" y="3257490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2.1</a:t>
            </a:r>
          </a:p>
        </p:txBody>
      </p:sp>
      <p:sp>
        <p:nvSpPr>
          <p:cNvPr id="37" name="Oval 16"/>
          <p:cNvSpPr>
            <a:spLocks noChangeAspect="1" noChangeArrowheads="1"/>
          </p:cNvSpPr>
          <p:nvPr/>
        </p:nvSpPr>
        <p:spPr bwMode="auto">
          <a:xfrm>
            <a:off x="4191000" y="2133600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86200" y="1676400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1.1</a:t>
            </a:r>
          </a:p>
        </p:txBody>
      </p:sp>
      <p:sp>
        <p:nvSpPr>
          <p:cNvPr id="39" name="Arc 38"/>
          <p:cNvSpPr/>
          <p:nvPr/>
        </p:nvSpPr>
        <p:spPr>
          <a:xfrm>
            <a:off x="3810000" y="2133600"/>
            <a:ext cx="1700212" cy="1678782"/>
          </a:xfrm>
          <a:prstGeom prst="arc">
            <a:avLst>
              <a:gd name="adj1" fmla="val 4061093"/>
              <a:gd name="adj2" fmla="val 9787884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638800" y="2971800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S</a:t>
            </a:r>
            <a:r>
              <a:rPr lang="en-US" sz="2000" b="0" baseline="-25000" dirty="0"/>
              <a:t>1.3</a:t>
            </a:r>
          </a:p>
        </p:txBody>
      </p:sp>
    </p:spTree>
    <p:extLst>
      <p:ext uri="{BB962C8B-B14F-4D97-AF65-F5344CB8AC3E}">
        <p14:creationId xmlns:p14="http://schemas.microsoft.com/office/powerpoint/2010/main" val="182514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Consistent Hashing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505200"/>
            <a:ext cx="1183337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Client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3568" y="2692292"/>
            <a:ext cx="1863011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Front-end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4795" y="3518338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 bwMode="auto">
          <a:xfrm flipV="1">
            <a:off x="1869137" y="2953902"/>
            <a:ext cx="1194431" cy="8129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 bwMode="auto">
          <a:xfrm>
            <a:off x="4926579" y="2953902"/>
            <a:ext cx="1748216" cy="82604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674795" y="2430682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08954" y="4605994"/>
            <a:ext cx="1303562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Server</a:t>
            </a:r>
          </a:p>
        </p:txBody>
      </p:sp>
      <p:cxnSp>
        <p:nvCxnSpPr>
          <p:cNvPr id="18" name="Straight Arrow Connector 17"/>
          <p:cNvCxnSpPr>
            <a:endCxn id="16" idx="1"/>
          </p:cNvCxnSpPr>
          <p:nvPr/>
        </p:nvCxnSpPr>
        <p:spPr bwMode="auto">
          <a:xfrm flipV="1">
            <a:off x="4920010" y="2692292"/>
            <a:ext cx="1754785" cy="17444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1" name="Straight Arrow Connector 20"/>
          <p:cNvCxnSpPr>
            <a:endCxn id="17" idx="1"/>
          </p:cNvCxnSpPr>
          <p:nvPr/>
        </p:nvCxnSpPr>
        <p:spPr bwMode="auto">
          <a:xfrm>
            <a:off x="4572000" y="3250984"/>
            <a:ext cx="2136954" cy="16166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050430" y="4041558"/>
            <a:ext cx="1863011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Front-end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869137" y="3886200"/>
            <a:ext cx="1160272" cy="5505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990600" y="1524000"/>
            <a:ext cx="7086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FF0000"/>
                </a:solidFill>
                <a:ea typeface="Arial" charset="0"/>
                <a:cs typeface="Arial" charset="0"/>
                <a:sym typeface="Wingdings" pitchFamily="-84" charset="2"/>
              </a:rPr>
              <a:t>How does client map keys to servers?</a:t>
            </a:r>
            <a:endParaRPr lang="en-US" sz="3200" b="0" dirty="0">
              <a:solidFill>
                <a:srgbClr val="FF0000"/>
              </a:solidFill>
              <a:ea typeface="Arial" charset="0"/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2400" y="5358825"/>
            <a:ext cx="86868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0000FF"/>
                </a:solidFill>
                <a:ea typeface="Arial" charset="0"/>
                <a:cs typeface="Arial" charset="0"/>
                <a:sym typeface="Wingdings" pitchFamily="-84" charset="2"/>
              </a:rPr>
              <a:t>Front-ends must agree on set of active servers</a:t>
            </a:r>
            <a:endParaRPr lang="en-US" sz="3200" b="0" dirty="0">
              <a:solidFill>
                <a:srgbClr val="0000FF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4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30" grpId="0" animBg="1"/>
      <p:bldP spid="3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2700.potx</Template>
  <TotalTime>12716</TotalTime>
  <Words>1876</Words>
  <Application>Microsoft Macintosh PowerPoint</Application>
  <PresentationFormat>On-screen Show (4:3)</PresentationFormat>
  <Paragraphs>461</Paragraphs>
  <Slides>37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Courier</vt:lpstr>
      <vt:lpstr>Helvetica</vt:lpstr>
      <vt:lpstr>Tahoma</vt:lpstr>
      <vt:lpstr>Times New Roman</vt:lpstr>
      <vt:lpstr>Tw Cen MT</vt:lpstr>
      <vt:lpstr>Wingdings</vt:lpstr>
      <vt:lpstr>Wingdings 2</vt:lpstr>
      <vt:lpstr>Median</vt:lpstr>
      <vt:lpstr>Lecture 11</vt:lpstr>
      <vt:lpstr>Scaling up</vt:lpstr>
      <vt:lpstr>Partitioning state</vt:lpstr>
      <vt:lpstr>Problem for modulo hashing: Changing number of servers</vt:lpstr>
      <vt:lpstr>Consistent Hashing</vt:lpstr>
      <vt:lpstr>Adding/Removing Nodes</vt:lpstr>
      <vt:lpstr>Virtual nodes</vt:lpstr>
      <vt:lpstr>Virtual nodes</vt:lpstr>
      <vt:lpstr>Using Consistent Hashing</vt:lpstr>
      <vt:lpstr>Distributed Hash Table</vt:lpstr>
      <vt:lpstr>Successor pointers</vt:lpstr>
      <vt:lpstr>Efficient lookups</vt:lpstr>
      <vt:lpstr>Finger tables</vt:lpstr>
      <vt:lpstr>Finger tables</vt:lpstr>
      <vt:lpstr>Lookup with finger table</vt:lpstr>
      <vt:lpstr>Lookups take O(log N) hops</vt:lpstr>
      <vt:lpstr>Example </vt:lpstr>
      <vt:lpstr>Is log(N) lookup fast or slow?</vt:lpstr>
      <vt:lpstr>Handling churn in nodes</vt:lpstr>
      <vt:lpstr>Amazon Dynamo</vt:lpstr>
      <vt:lpstr>Dynamo settings</vt:lpstr>
      <vt:lpstr>Consistent Hashing in Dynamo</vt:lpstr>
      <vt:lpstr>Replication in Dynamo</vt:lpstr>
      <vt:lpstr>Using Consistent Hashing</vt:lpstr>
      <vt:lpstr>Consistent Hashing in Dynamo</vt:lpstr>
      <vt:lpstr>Gossip</vt:lpstr>
      <vt:lpstr>Sloppy quorums</vt:lpstr>
      <vt:lpstr>Latency/availability over consistency</vt:lpstr>
      <vt:lpstr>Consistency over latency/availability</vt:lpstr>
      <vt:lpstr>Vector clocks</vt:lpstr>
      <vt:lpstr>Vector clocks</vt:lpstr>
      <vt:lpstr>Vector clocks in Dynamo</vt:lpstr>
      <vt:lpstr>Automatic conflict resolution</vt:lpstr>
      <vt:lpstr>App-specific conflict resolution</vt:lpstr>
      <vt:lpstr>Dynamo’s client interface</vt:lpstr>
      <vt:lpstr>Trimming version vectors</vt:lpstr>
      <vt:lpstr>Impact of clock truncation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Prashant Krishnamurty</dc:creator>
  <cp:lastModifiedBy>Microsoft Office User</cp:lastModifiedBy>
  <cp:revision>184</cp:revision>
  <dcterms:created xsi:type="dcterms:W3CDTF">2011-02-15T01:19:14Z</dcterms:created>
  <dcterms:modified xsi:type="dcterms:W3CDTF">2020-11-18T23:34:48Z</dcterms:modified>
</cp:coreProperties>
</file>