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56" r:id="rId2"/>
    <p:sldId id="258" r:id="rId3"/>
    <p:sldId id="259" r:id="rId4"/>
    <p:sldId id="260" r:id="rId5"/>
    <p:sldId id="261" r:id="rId6"/>
    <p:sldId id="262" r:id="rId7"/>
    <p:sldId id="263" r:id="rId8"/>
    <p:sldId id="264" r:id="rId9"/>
    <p:sldId id="283" r:id="rId10"/>
    <p:sldId id="265" r:id="rId11"/>
    <p:sldId id="266" r:id="rId12"/>
    <p:sldId id="267" r:id="rId13"/>
    <p:sldId id="268" r:id="rId14"/>
    <p:sldId id="269" r:id="rId15"/>
    <p:sldId id="270" r:id="rId16"/>
    <p:sldId id="284" r:id="rId17"/>
    <p:sldId id="280" r:id="rId18"/>
    <p:sldId id="271" r:id="rId19"/>
    <p:sldId id="281" r:id="rId20"/>
    <p:sldId id="272" r:id="rId21"/>
    <p:sldId id="273" r:id="rId22"/>
    <p:sldId id="274" r:id="rId23"/>
    <p:sldId id="275" r:id="rId24"/>
    <p:sldId id="276" r:id="rId25"/>
    <p:sldId id="277" r:id="rId26"/>
    <p:sldId id="278" r:id="rId27"/>
    <p:sldId id="282" r:id="rId28"/>
    <p:sldId id="279"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177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B7AEDA-A0C8-6243-9AD2-B2B44E628523}" type="datetimeFigureOut">
              <a:rPr lang="en-US" smtClean="0"/>
              <a:pPr/>
              <a:t>11/16/20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B068C3-DE0F-4C49-AC09-9287450156E5}" type="slidenum">
              <a:rPr lang="en-US" smtClean="0"/>
              <a:pPr/>
              <a:t>‹#›</a:t>
            </a:fld>
            <a:endParaRPr lang="en-US"/>
          </a:p>
        </p:txBody>
      </p:sp>
    </p:spTree>
    <p:extLst>
      <p:ext uri="{BB962C8B-B14F-4D97-AF65-F5344CB8AC3E}">
        <p14:creationId xmlns:p14="http://schemas.microsoft.com/office/powerpoint/2010/main" val="13424625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219309-6AB1-3E4A-911F-8319BD73C990}" type="slidenum">
              <a:rPr lang="en-US" smtClean="0"/>
              <a:pPr/>
              <a:t>2</a:t>
            </a:fld>
            <a:endParaRPr lang="en-US"/>
          </a:p>
        </p:txBody>
      </p:sp>
    </p:spTree>
    <p:extLst>
      <p:ext uri="{BB962C8B-B14F-4D97-AF65-F5344CB8AC3E}">
        <p14:creationId xmlns:p14="http://schemas.microsoft.com/office/powerpoint/2010/main" val="854682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Slots analogous to proposal</a:t>
            </a:r>
            <a:r>
              <a:rPr lang="en-US" baseline="0" dirty="0" smtClean="0"/>
              <a:t> number. </a:t>
            </a:r>
            <a:endParaRPr lang="en-US" dirty="0"/>
          </a:p>
        </p:txBody>
      </p:sp>
      <p:sp>
        <p:nvSpPr>
          <p:cNvPr id="4" name="Slide Number Placeholder 3"/>
          <p:cNvSpPr>
            <a:spLocks noGrp="1"/>
          </p:cNvSpPr>
          <p:nvPr>
            <p:ph type="sldNum" sz="quarter" idx="10"/>
          </p:nvPr>
        </p:nvSpPr>
        <p:spPr/>
        <p:txBody>
          <a:bodyPr/>
          <a:lstStyle/>
          <a:p>
            <a:fld id="{36B068C3-DE0F-4C49-AC09-9287450156E5}" type="slidenum">
              <a:rPr lang="en-US" smtClean="0"/>
              <a:pPr/>
              <a:t>13</a:t>
            </a:fld>
            <a:endParaRPr lang="en-US"/>
          </a:p>
        </p:txBody>
      </p:sp>
    </p:spTree>
    <p:extLst>
      <p:ext uri="{BB962C8B-B14F-4D97-AF65-F5344CB8AC3E}">
        <p14:creationId xmlns:p14="http://schemas.microsoft.com/office/powerpoint/2010/main" val="2747785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Protocol ensures that a client either sees a consistent view of the</a:t>
            </a:r>
            <a:r>
              <a:rPr lang="en-US" baseline="0" dirty="0" smtClean="0"/>
              <a:t> Chubby state or gets an error.</a:t>
            </a:r>
          </a:p>
          <a:p>
            <a:r>
              <a:rPr lang="en-US" baseline="0" dirty="0" smtClean="0"/>
              <a:t>Sever knows that every client has either </a:t>
            </a:r>
            <a:r>
              <a:rPr lang="en-US" baseline="0" dirty="0" err="1" smtClean="0"/>
              <a:t>ACKed</a:t>
            </a:r>
            <a:r>
              <a:rPr lang="en-US" baseline="0" dirty="0" smtClean="0"/>
              <a:t> the change in state, or its lease has expired; so once all relevant clients know, modification proceeds.</a:t>
            </a:r>
          </a:p>
          <a:p>
            <a:r>
              <a:rPr lang="en-US" baseline="0" dirty="0" smtClean="0"/>
              <a:t>Clients need to have </a:t>
            </a:r>
            <a:r>
              <a:rPr lang="en-US" baseline="0" dirty="0" err="1" smtClean="0"/>
              <a:t>KeepAlives</a:t>
            </a:r>
            <a:r>
              <a:rPr lang="en-US" baseline="0" dirty="0" smtClean="0"/>
              <a:t> (at least ACK cache invalidation messages).</a:t>
            </a:r>
            <a:endParaRPr lang="en-US" dirty="0"/>
          </a:p>
        </p:txBody>
      </p:sp>
      <p:sp>
        <p:nvSpPr>
          <p:cNvPr id="4" name="Slide Number Placeholder 3"/>
          <p:cNvSpPr>
            <a:spLocks noGrp="1"/>
          </p:cNvSpPr>
          <p:nvPr>
            <p:ph type="sldNum" sz="quarter" idx="10"/>
          </p:nvPr>
        </p:nvSpPr>
        <p:spPr/>
        <p:txBody>
          <a:bodyPr/>
          <a:lstStyle/>
          <a:p>
            <a:fld id="{77219309-6AB1-3E4A-911F-8319BD73C990}" type="slidenum">
              <a:rPr lang="en-US" smtClean="0"/>
              <a:pPr/>
              <a:t>18</a:t>
            </a:fld>
            <a:endParaRPr lang="en-US"/>
          </a:p>
        </p:txBody>
      </p:sp>
    </p:spTree>
    <p:extLst>
      <p:ext uri="{BB962C8B-B14F-4D97-AF65-F5344CB8AC3E}">
        <p14:creationId xmlns:p14="http://schemas.microsoft.com/office/powerpoint/2010/main" val="1658941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clients conservatively ask for lease extension before it expires.  Lease M2 in response to message 1.</a:t>
            </a:r>
          </a:p>
          <a:p>
            <a:r>
              <a:rPr lang="en-US" dirty="0" smtClean="0"/>
              <a:t>Jeopardy message sent to application</a:t>
            </a:r>
            <a:r>
              <a:rPr lang="en-US" baseline="0" dirty="0" smtClean="0"/>
              <a:t> by the Chubby library.  </a:t>
            </a:r>
          </a:p>
          <a:p>
            <a:r>
              <a:rPr lang="en-US" baseline="0" dirty="0" smtClean="0"/>
              <a:t>New Master initially has a conservative estimate M3 for the session the old master may have had.  New lease after Message 7.</a:t>
            </a:r>
          </a:p>
          <a:p>
            <a:r>
              <a:rPr lang="en-US" baseline="0" dirty="0" smtClean="0"/>
              <a:t>New master has to first reconstruct a conservative approximation of the in-memory state </a:t>
            </a:r>
            <a:r>
              <a:rPr lang="mr-IN" baseline="0" dirty="0" smtClean="0"/>
              <a:t>–</a:t>
            </a:r>
            <a:r>
              <a:rPr lang="en-US" baseline="0" dirty="0" smtClean="0"/>
              <a:t> read data from disc, obtaining state from clients and conservative settings.  It picks a new epoch number for each client (old epoch numbers are rejected </a:t>
            </a:r>
            <a:r>
              <a:rPr lang="mr-IN" baseline="0" dirty="0" smtClean="0"/>
              <a:t>–</a:t>
            </a:r>
            <a:r>
              <a:rPr lang="en-US" baseline="0" dirty="0" smtClean="0"/>
              <a:t> e.g., 4). </a:t>
            </a:r>
            <a:endParaRPr lang="en-US" dirty="0"/>
          </a:p>
        </p:txBody>
      </p:sp>
      <p:sp>
        <p:nvSpPr>
          <p:cNvPr id="4" name="Slide Number Placeholder 3"/>
          <p:cNvSpPr>
            <a:spLocks noGrp="1"/>
          </p:cNvSpPr>
          <p:nvPr>
            <p:ph type="sldNum" sz="quarter" idx="10"/>
          </p:nvPr>
        </p:nvSpPr>
        <p:spPr/>
        <p:txBody>
          <a:bodyPr/>
          <a:lstStyle/>
          <a:p>
            <a:fld id="{36B068C3-DE0F-4C49-AC09-9287450156E5}" type="slidenum">
              <a:rPr lang="en-US" smtClean="0"/>
              <a:pPr/>
              <a:t>19</a:t>
            </a:fld>
            <a:endParaRPr lang="en-US"/>
          </a:p>
        </p:txBody>
      </p:sp>
    </p:spTree>
    <p:extLst>
      <p:ext uri="{BB962C8B-B14F-4D97-AF65-F5344CB8AC3E}">
        <p14:creationId xmlns:p14="http://schemas.microsoft.com/office/powerpoint/2010/main" val="1899473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Used to reduce read traffic and keep alive messages.  But this could result in</a:t>
            </a:r>
            <a:r>
              <a:rPr lang="en-US" baseline="0" dirty="0" smtClean="0"/>
              <a:t> increased likelihood of failures (proxy and Chubby server can fail). </a:t>
            </a:r>
            <a:endParaRPr lang="en-US" dirty="0"/>
          </a:p>
        </p:txBody>
      </p:sp>
      <p:sp>
        <p:nvSpPr>
          <p:cNvPr id="4" name="Slide Number Placeholder 3"/>
          <p:cNvSpPr>
            <a:spLocks noGrp="1"/>
          </p:cNvSpPr>
          <p:nvPr>
            <p:ph type="sldNum" sz="quarter" idx="10"/>
          </p:nvPr>
        </p:nvSpPr>
        <p:spPr/>
        <p:txBody>
          <a:bodyPr/>
          <a:lstStyle/>
          <a:p>
            <a:fld id="{36B068C3-DE0F-4C49-AC09-9287450156E5}" type="slidenum">
              <a:rPr lang="en-US" smtClean="0"/>
              <a:pPr/>
              <a:t>20</a:t>
            </a:fld>
            <a:endParaRPr lang="en-US"/>
          </a:p>
        </p:txBody>
      </p:sp>
    </p:spTree>
    <p:extLst>
      <p:ext uri="{BB962C8B-B14F-4D97-AF65-F5344CB8AC3E}">
        <p14:creationId xmlns:p14="http://schemas.microsoft.com/office/powerpoint/2010/main" val="412655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219309-6AB1-3E4A-911F-8319BD73C990}" type="slidenum">
              <a:rPr lang="en-US" smtClean="0"/>
              <a:pPr/>
              <a:t>22</a:t>
            </a:fld>
            <a:endParaRPr lang="en-US"/>
          </a:p>
        </p:txBody>
      </p:sp>
    </p:spTree>
    <p:extLst>
      <p:ext uri="{BB962C8B-B14F-4D97-AF65-F5344CB8AC3E}">
        <p14:creationId xmlns:p14="http://schemas.microsoft.com/office/powerpoint/2010/main" val="176491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data</a:t>
            </a:r>
            <a:r>
              <a:rPr lang="en-US" baseline="0" dirty="0" smtClean="0"/>
              <a:t> objects are organized as in a UNIX File system hierarchy.  They are called </a:t>
            </a:r>
            <a:r>
              <a:rPr lang="en-US" baseline="0" dirty="0" err="1" smtClean="0"/>
              <a:t>znodes</a:t>
            </a:r>
            <a:r>
              <a:rPr lang="en-US" baseline="0" dirty="0" smtClean="0"/>
              <a:t>. Regular </a:t>
            </a:r>
            <a:r>
              <a:rPr lang="en-US" baseline="0" dirty="0" err="1" smtClean="0"/>
              <a:t>znodes</a:t>
            </a:r>
            <a:r>
              <a:rPr lang="en-US" baseline="0" dirty="0" smtClean="0"/>
              <a:t> (Clients manipulate directly).  Ephemeral </a:t>
            </a:r>
            <a:r>
              <a:rPr lang="en-US" baseline="0" dirty="0" err="1" smtClean="0"/>
              <a:t>znodes</a:t>
            </a:r>
            <a:r>
              <a:rPr lang="en-US" baseline="0" dirty="0" smtClean="0"/>
              <a:t> (either deleted explicitly or system cleans up after the session that created these terminate).</a:t>
            </a:r>
            <a:endParaRPr lang="en-US" dirty="0"/>
          </a:p>
        </p:txBody>
      </p:sp>
      <p:sp>
        <p:nvSpPr>
          <p:cNvPr id="4" name="Slide Number Placeholder 3"/>
          <p:cNvSpPr>
            <a:spLocks noGrp="1"/>
          </p:cNvSpPr>
          <p:nvPr>
            <p:ph type="sldNum" sz="quarter" idx="10"/>
          </p:nvPr>
        </p:nvSpPr>
        <p:spPr/>
        <p:txBody>
          <a:bodyPr/>
          <a:lstStyle/>
          <a:p>
            <a:fld id="{36B068C3-DE0F-4C49-AC09-9287450156E5}" type="slidenum">
              <a:rPr lang="en-US" smtClean="0"/>
              <a:pPr/>
              <a:t>25</a:t>
            </a:fld>
            <a:endParaRPr lang="en-US"/>
          </a:p>
        </p:txBody>
      </p:sp>
    </p:spTree>
    <p:extLst>
      <p:ext uri="{BB962C8B-B14F-4D97-AF65-F5344CB8AC3E}">
        <p14:creationId xmlns:p14="http://schemas.microsoft.com/office/powerpoint/2010/main" val="3957617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7219309-6AB1-3E4A-911F-8319BD73C990}" type="slidenum">
              <a:rPr lang="en-US" smtClean="0"/>
              <a:pPr/>
              <a:t>26</a:t>
            </a:fld>
            <a:endParaRPr lang="en-US"/>
          </a:p>
        </p:txBody>
      </p:sp>
    </p:spTree>
    <p:extLst>
      <p:ext uri="{BB962C8B-B14F-4D97-AF65-F5344CB8AC3E}">
        <p14:creationId xmlns:p14="http://schemas.microsoft.com/office/powerpoint/2010/main" val="439110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219309-6AB1-3E4A-911F-8319BD73C990}" type="slidenum">
              <a:rPr lang="en-US" smtClean="0"/>
              <a:pPr/>
              <a:t>3</a:t>
            </a:fld>
            <a:endParaRPr lang="en-US"/>
          </a:p>
        </p:txBody>
      </p:sp>
    </p:spTree>
    <p:extLst>
      <p:ext uri="{BB962C8B-B14F-4D97-AF65-F5344CB8AC3E}">
        <p14:creationId xmlns:p14="http://schemas.microsoft.com/office/powerpoint/2010/main" val="1530515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219309-6AB1-3E4A-911F-8319BD73C990}" type="slidenum">
              <a:rPr lang="en-US" smtClean="0"/>
              <a:pPr/>
              <a:t>4</a:t>
            </a:fld>
            <a:endParaRPr lang="en-US"/>
          </a:p>
        </p:txBody>
      </p:sp>
    </p:spTree>
    <p:extLst>
      <p:ext uri="{BB962C8B-B14F-4D97-AF65-F5344CB8AC3E}">
        <p14:creationId xmlns:p14="http://schemas.microsoft.com/office/powerpoint/2010/main" val="982814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219309-6AB1-3E4A-911F-8319BD73C990}" type="slidenum">
              <a:rPr lang="en-US" smtClean="0"/>
              <a:pPr/>
              <a:t>5</a:t>
            </a:fld>
            <a:endParaRPr lang="en-US"/>
          </a:p>
        </p:txBody>
      </p:sp>
    </p:spTree>
    <p:extLst>
      <p:ext uri="{BB962C8B-B14F-4D97-AF65-F5344CB8AC3E}">
        <p14:creationId xmlns:p14="http://schemas.microsoft.com/office/powerpoint/2010/main" val="1059280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an inherent election.  Elected</a:t>
            </a:r>
            <a:r>
              <a:rPr lang="en-US" baseline="0" dirty="0" smtClean="0"/>
              <a:t> master has to renew lease.  Replicas maintain a simple database.  However, only master maintains control of this database (read/write).   The others only copy updates from master.</a:t>
            </a:r>
            <a:endParaRPr lang="en-US" dirty="0"/>
          </a:p>
        </p:txBody>
      </p:sp>
      <p:sp>
        <p:nvSpPr>
          <p:cNvPr id="4" name="Slide Number Placeholder 3"/>
          <p:cNvSpPr>
            <a:spLocks noGrp="1"/>
          </p:cNvSpPr>
          <p:nvPr>
            <p:ph type="sldNum" sz="quarter" idx="10"/>
          </p:nvPr>
        </p:nvSpPr>
        <p:spPr/>
        <p:txBody>
          <a:bodyPr/>
          <a:lstStyle/>
          <a:p>
            <a:fld id="{77219309-6AB1-3E4A-911F-8319BD73C990}" type="slidenum">
              <a:rPr lang="en-US" smtClean="0"/>
              <a:pPr/>
              <a:t>6</a:t>
            </a:fld>
            <a:endParaRPr lang="en-US"/>
          </a:p>
        </p:txBody>
      </p:sp>
    </p:spTree>
    <p:extLst>
      <p:ext uri="{BB962C8B-B14F-4D97-AF65-F5344CB8AC3E}">
        <p14:creationId xmlns:p14="http://schemas.microsoft.com/office/powerpoint/2010/main" val="683425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219309-6AB1-3E4A-911F-8319BD73C990}" type="slidenum">
              <a:rPr lang="en-US" smtClean="0"/>
              <a:pPr/>
              <a:t>7</a:t>
            </a:fld>
            <a:endParaRPr lang="en-US"/>
          </a:p>
        </p:txBody>
      </p:sp>
    </p:spTree>
    <p:extLst>
      <p:ext uri="{BB962C8B-B14F-4D97-AF65-F5344CB8AC3E}">
        <p14:creationId xmlns:p14="http://schemas.microsoft.com/office/powerpoint/2010/main" val="323630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Client sends write</a:t>
            </a:r>
            <a:r>
              <a:rPr lang="en-US" baseline="0" dirty="0" smtClean="0"/>
              <a:t> request to nearest replica. That replica returns Master’s address. From then on client directs requests to masters until it indicates it is no longer master.  Writes propagated to replicas using consensus.  Reads are handled without any </a:t>
            </a:r>
            <a:r>
              <a:rPr lang="en-US" baseline="0" dirty="0" err="1" smtClean="0"/>
              <a:t>consenusus</a:t>
            </a:r>
            <a:r>
              <a:rPr lang="en-US" baseline="0" dirty="0" smtClean="0"/>
              <a:t> (safe).</a:t>
            </a:r>
            <a:endParaRPr lang="en-US" dirty="0"/>
          </a:p>
        </p:txBody>
      </p:sp>
      <p:sp>
        <p:nvSpPr>
          <p:cNvPr id="4" name="Slide Number Placeholder 3"/>
          <p:cNvSpPr>
            <a:spLocks noGrp="1"/>
          </p:cNvSpPr>
          <p:nvPr>
            <p:ph type="sldNum" sz="quarter" idx="10"/>
          </p:nvPr>
        </p:nvSpPr>
        <p:spPr/>
        <p:txBody>
          <a:bodyPr/>
          <a:lstStyle/>
          <a:p>
            <a:fld id="{36B068C3-DE0F-4C49-AC09-9287450156E5}" type="slidenum">
              <a:rPr lang="en-US" smtClean="0"/>
              <a:pPr/>
              <a:t>8</a:t>
            </a:fld>
            <a:endParaRPr lang="en-US"/>
          </a:p>
        </p:txBody>
      </p:sp>
    </p:spTree>
    <p:extLst>
      <p:ext uri="{BB962C8B-B14F-4D97-AF65-F5344CB8AC3E}">
        <p14:creationId xmlns:p14="http://schemas.microsoft.com/office/powerpoint/2010/main" val="1566819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Needs consensus</a:t>
            </a:r>
            <a:r>
              <a:rPr lang="en-US" baseline="0" dirty="0" smtClean="0"/>
              <a:t> to modify.</a:t>
            </a:r>
            <a:endParaRPr lang="en-US" dirty="0"/>
          </a:p>
        </p:txBody>
      </p:sp>
      <p:sp>
        <p:nvSpPr>
          <p:cNvPr id="4" name="Slide Number Placeholder 3"/>
          <p:cNvSpPr>
            <a:spLocks noGrp="1"/>
          </p:cNvSpPr>
          <p:nvPr>
            <p:ph type="sldNum" sz="quarter" idx="10"/>
          </p:nvPr>
        </p:nvSpPr>
        <p:spPr/>
        <p:txBody>
          <a:bodyPr/>
          <a:lstStyle/>
          <a:p>
            <a:fld id="{36B068C3-DE0F-4C49-AC09-9287450156E5}" type="slidenum">
              <a:rPr lang="en-US" smtClean="0"/>
              <a:pPr/>
              <a:t>10</a:t>
            </a:fld>
            <a:endParaRPr lang="en-US"/>
          </a:p>
        </p:txBody>
      </p:sp>
    </p:spTree>
    <p:extLst>
      <p:ext uri="{BB962C8B-B14F-4D97-AF65-F5344CB8AC3E}">
        <p14:creationId xmlns:p14="http://schemas.microsoft.com/office/powerpoint/2010/main" val="3861424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does not need consensus.</a:t>
            </a:r>
            <a:endParaRPr lang="en-US" dirty="0"/>
          </a:p>
        </p:txBody>
      </p:sp>
      <p:sp>
        <p:nvSpPr>
          <p:cNvPr id="4" name="Slide Number Placeholder 3"/>
          <p:cNvSpPr>
            <a:spLocks noGrp="1"/>
          </p:cNvSpPr>
          <p:nvPr>
            <p:ph type="sldNum" sz="quarter" idx="10"/>
          </p:nvPr>
        </p:nvSpPr>
        <p:spPr/>
        <p:txBody>
          <a:bodyPr/>
          <a:lstStyle/>
          <a:p>
            <a:fld id="{36B068C3-DE0F-4C49-AC09-9287450156E5}" type="slidenum">
              <a:rPr lang="en-US" smtClean="0"/>
              <a:pPr/>
              <a:t>11</a:t>
            </a:fld>
            <a:endParaRPr lang="en-US"/>
          </a:p>
        </p:txBody>
      </p:sp>
    </p:spTree>
    <p:extLst>
      <p:ext uri="{BB962C8B-B14F-4D97-AF65-F5344CB8AC3E}">
        <p14:creationId xmlns:p14="http://schemas.microsoft.com/office/powerpoint/2010/main" val="481073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solidFill>
                  <a:schemeClr val="bg2"/>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a:solidFill>
            <a:srgbClr val="C9CDB3"/>
          </a:solidFill>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E6A519B-7DB3-3D47-8D8A-CC7BAD0E00B6}" type="datetimeFigureOut">
              <a:rPr lang="en-US" smtClean="0"/>
              <a:pPr/>
              <a:t>11/16/20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139F429-8910-EE4A-AE0E-DB70C9E71E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6A519B-7DB3-3D47-8D8A-CC7BAD0E00B6}" type="datetimeFigureOut">
              <a:rPr lang="en-US" smtClean="0"/>
              <a:pPr/>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9F429-8910-EE4A-AE0E-DB70C9E71E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E6A519B-7DB3-3D47-8D8A-CC7BAD0E00B6}" type="datetimeFigureOut">
              <a:rPr lang="en-US" smtClean="0"/>
              <a:pPr/>
              <a:t>11/16/20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139F429-8910-EE4A-AE0E-DB70C9E71E0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8229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4000500"/>
            <a:ext cx="8229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r>
              <a:rPr lang="en-US" smtClean="0"/>
              <a:t>(c) Prashant Krishnamurthy</a:t>
            </a:r>
            <a:endParaRPr lang="en-US"/>
          </a:p>
        </p:txBody>
      </p:sp>
      <p:sp>
        <p:nvSpPr>
          <p:cNvPr id="6" name="Slide Number Placeholder 5"/>
          <p:cNvSpPr>
            <a:spLocks noGrp="1"/>
          </p:cNvSpPr>
          <p:nvPr>
            <p:ph type="sldNum" sz="quarter" idx="11"/>
          </p:nvPr>
        </p:nvSpPr>
        <p:spPr>
          <a:xfrm>
            <a:off x="6553200" y="6248400"/>
            <a:ext cx="2133600" cy="457200"/>
          </a:xfrm>
        </p:spPr>
        <p:txBody>
          <a:bodyPr/>
          <a:lstStyle>
            <a:lvl1pPr>
              <a:defRPr smtClean="0"/>
            </a:lvl1pPr>
          </a:lstStyle>
          <a:p>
            <a:fld id="{5B729312-1E37-A640-B3F8-E025D313CE05}"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smtClean="0"/>
              <a:t>TELCOM 2720</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r>
              <a:rPr lang="en-US" smtClean="0"/>
              <a:t>(c) Prashant Krishnamurthy</a:t>
            </a:r>
            <a:endParaRPr lang="en-US"/>
          </a:p>
        </p:txBody>
      </p:sp>
      <p:sp>
        <p:nvSpPr>
          <p:cNvPr id="6" name="Slide Number Placeholder 5"/>
          <p:cNvSpPr>
            <a:spLocks noGrp="1"/>
          </p:cNvSpPr>
          <p:nvPr>
            <p:ph type="sldNum" sz="quarter" idx="11"/>
          </p:nvPr>
        </p:nvSpPr>
        <p:spPr>
          <a:xfrm>
            <a:off x="6553200" y="6248400"/>
            <a:ext cx="2133600" cy="457200"/>
          </a:xfrm>
        </p:spPr>
        <p:txBody>
          <a:bodyPr/>
          <a:lstStyle>
            <a:lvl1pPr>
              <a:defRPr smtClean="0"/>
            </a:lvl1pPr>
          </a:lstStyle>
          <a:p>
            <a:fld id="{6ED59E59-BD8A-5342-8217-B02204C6B78E}"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smtClean="0"/>
              <a:t>TELCOM 2720</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a:lvl1pPr>
          </a:lstStyle>
          <a:p>
            <a:r>
              <a:rPr lang="en-US" smtClean="0"/>
              <a:t>(c) Prashant Krishnamurthy</a:t>
            </a:r>
            <a:endParaRPr lang="en-US"/>
          </a:p>
        </p:txBody>
      </p:sp>
      <p:sp>
        <p:nvSpPr>
          <p:cNvPr id="6" name="Slide Number Placeholder 5"/>
          <p:cNvSpPr>
            <a:spLocks noGrp="1"/>
          </p:cNvSpPr>
          <p:nvPr>
            <p:ph type="sldNum" sz="quarter" idx="11"/>
          </p:nvPr>
        </p:nvSpPr>
        <p:spPr>
          <a:xfrm>
            <a:off x="6553200" y="6248400"/>
            <a:ext cx="2133600" cy="457200"/>
          </a:xfrm>
        </p:spPr>
        <p:txBody>
          <a:bodyPr/>
          <a:lstStyle>
            <a:lvl1pPr>
              <a:defRPr smtClean="0"/>
            </a:lvl1pPr>
          </a:lstStyle>
          <a:p>
            <a:fld id="{D5B4394C-1DEF-F448-AC01-490E14B0EA0C}"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smtClean="0"/>
              <a:t>TELCOM 2720</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000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a:xfrm>
            <a:off x="3124200" y="6248400"/>
            <a:ext cx="2895600" cy="457200"/>
          </a:xfrm>
        </p:spPr>
        <p:txBody>
          <a:bodyPr/>
          <a:lstStyle>
            <a:lvl1pPr>
              <a:defRPr smtClean="0"/>
            </a:lvl1pPr>
          </a:lstStyle>
          <a:p>
            <a:r>
              <a:rPr lang="en-US" smtClean="0"/>
              <a:t>(c) Prashant Krishnamurthy</a:t>
            </a:r>
            <a:endParaRPr lang="en-US"/>
          </a:p>
        </p:txBody>
      </p:sp>
      <p:sp>
        <p:nvSpPr>
          <p:cNvPr id="7" name="Slide Number Placeholder 6"/>
          <p:cNvSpPr>
            <a:spLocks noGrp="1"/>
          </p:cNvSpPr>
          <p:nvPr>
            <p:ph type="sldNum" sz="quarter" idx="11"/>
          </p:nvPr>
        </p:nvSpPr>
        <p:spPr>
          <a:xfrm>
            <a:off x="6553200" y="6248400"/>
            <a:ext cx="2133600" cy="457200"/>
          </a:xfrm>
        </p:spPr>
        <p:txBody>
          <a:bodyPr/>
          <a:lstStyle>
            <a:lvl1pPr>
              <a:defRPr smtClean="0"/>
            </a:lvl1pPr>
          </a:lstStyle>
          <a:p>
            <a:fld id="{82D77CC1-6495-7147-8A94-5BA717E55435}" type="slidenum">
              <a:rPr lang="en-US"/>
              <a:pPr/>
              <a:t>‹#›</a:t>
            </a:fld>
            <a:endParaRPr lang="en-US"/>
          </a:p>
        </p:txBody>
      </p:sp>
      <p:sp>
        <p:nvSpPr>
          <p:cNvPr id="8" name="Date Placeholder 7"/>
          <p:cNvSpPr>
            <a:spLocks noGrp="1"/>
          </p:cNvSpPr>
          <p:nvPr>
            <p:ph type="dt" sz="half" idx="12"/>
          </p:nvPr>
        </p:nvSpPr>
        <p:spPr>
          <a:xfrm>
            <a:off x="457200" y="6245225"/>
            <a:ext cx="2133600" cy="476250"/>
          </a:xfrm>
        </p:spPr>
        <p:txBody>
          <a:bodyPr/>
          <a:lstStyle>
            <a:lvl1pPr>
              <a:defRPr smtClean="0"/>
            </a:lvl1pPr>
          </a:lstStyle>
          <a:p>
            <a:r>
              <a:rPr lang="en-US" smtClean="0"/>
              <a:t>TELCOM 2720</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981200"/>
            <a:ext cx="4038600" cy="3886200"/>
          </a:xfrm>
        </p:spPr>
        <p:txBody>
          <a:bodyPr/>
          <a:lstStyle/>
          <a:p>
            <a:endParaRPr lang="en-US"/>
          </a:p>
        </p:txBody>
      </p:sp>
      <p:sp>
        <p:nvSpPr>
          <p:cNvPr id="4" name="Text Placeholder 3"/>
          <p:cNvSpPr>
            <a:spLocks noGrp="1"/>
          </p:cNvSpPr>
          <p:nvPr>
            <p:ph type="body"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smtClean="0"/>
            </a:lvl1pPr>
          </a:lstStyle>
          <a:p>
            <a:r>
              <a:rPr lang="en-US" smtClean="0"/>
              <a:t>(c) Prashant Krishnamurthy</a:t>
            </a:r>
            <a:endParaRPr lang="en-US"/>
          </a:p>
        </p:txBody>
      </p:sp>
      <p:sp>
        <p:nvSpPr>
          <p:cNvPr id="6" name="Slide Number Placeholder 5"/>
          <p:cNvSpPr>
            <a:spLocks noGrp="1"/>
          </p:cNvSpPr>
          <p:nvPr>
            <p:ph type="sldNum" sz="quarter" idx="11"/>
          </p:nvPr>
        </p:nvSpPr>
        <p:spPr>
          <a:xfrm>
            <a:off x="6553200" y="6248400"/>
            <a:ext cx="2133600" cy="457200"/>
          </a:xfrm>
        </p:spPr>
        <p:txBody>
          <a:bodyPr/>
          <a:lstStyle>
            <a:lvl1pPr>
              <a:defRPr smtClean="0"/>
            </a:lvl1pPr>
          </a:lstStyle>
          <a:p>
            <a:fld id="{4117307F-A9A7-2247-8C9C-010269DAC2D4}"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smtClean="0"/>
            </a:lvl1pPr>
          </a:lstStyle>
          <a:p>
            <a:r>
              <a:rPr lang="en-US" smtClean="0"/>
              <a:t>TELCOM 2720</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4038600" cy="3886200"/>
          </a:xfrm>
        </p:spPr>
        <p:txBody>
          <a:bodyPr/>
          <a:lstStyle/>
          <a:p>
            <a:endParaRPr lang="en-US"/>
          </a:p>
        </p:txBody>
      </p:sp>
      <p:sp>
        <p:nvSpPr>
          <p:cNvPr id="5" name="Footer Placeholder 4"/>
          <p:cNvSpPr>
            <a:spLocks noGrp="1"/>
          </p:cNvSpPr>
          <p:nvPr>
            <p:ph type="ftr" sz="quarter" idx="10"/>
          </p:nvPr>
        </p:nvSpPr>
        <p:spPr>
          <a:xfrm>
            <a:off x="3124200" y="6248400"/>
            <a:ext cx="2895600" cy="457200"/>
          </a:xfrm>
        </p:spPr>
        <p:txBody>
          <a:bodyPr/>
          <a:lstStyle>
            <a:lvl1pPr>
              <a:defRPr smtClean="0"/>
            </a:lvl1pPr>
          </a:lstStyle>
          <a:p>
            <a:r>
              <a:rPr lang="en-US" smtClean="0"/>
              <a:t>(c) Prashant Krishnamurthy</a:t>
            </a:r>
            <a:endParaRPr lang="en-US"/>
          </a:p>
        </p:txBody>
      </p:sp>
      <p:sp>
        <p:nvSpPr>
          <p:cNvPr id="6" name="Slide Number Placeholder 5"/>
          <p:cNvSpPr>
            <a:spLocks noGrp="1"/>
          </p:cNvSpPr>
          <p:nvPr>
            <p:ph type="sldNum" sz="quarter" idx="11"/>
          </p:nvPr>
        </p:nvSpPr>
        <p:spPr>
          <a:xfrm>
            <a:off x="6553200" y="6248400"/>
            <a:ext cx="2133600" cy="457200"/>
          </a:xfrm>
        </p:spPr>
        <p:txBody>
          <a:bodyPr/>
          <a:lstStyle>
            <a:lvl1pPr>
              <a:defRPr smtClean="0"/>
            </a:lvl1pPr>
          </a:lstStyle>
          <a:p>
            <a:fld id="{14A2D2E2-31F8-CF45-9C64-F6981D30D92E}" type="slidenum">
              <a:rPr lang="en-US"/>
              <a:pPr/>
              <a:t>‹#›</a:t>
            </a:fld>
            <a:endParaRPr lang="en-US"/>
          </a:p>
        </p:txBody>
      </p:sp>
      <p:sp>
        <p:nvSpPr>
          <p:cNvPr id="7" name="Date Placeholder 6"/>
          <p:cNvSpPr>
            <a:spLocks noGrp="1"/>
          </p:cNvSpPr>
          <p:nvPr>
            <p:ph type="dt" sz="half" idx="12"/>
          </p:nvPr>
        </p:nvSpPr>
        <p:spPr>
          <a:xfrm>
            <a:off x="457200" y="6245225"/>
            <a:ext cx="2133600" cy="476250"/>
          </a:xfrm>
        </p:spPr>
        <p:txBody>
          <a:bodyPr/>
          <a:lstStyle>
            <a:lvl1pPr>
              <a:defRPr smtClean="0"/>
            </a:lvl1pPr>
          </a:lstStyle>
          <a:p>
            <a:r>
              <a:rPr lang="en-US" smtClean="0"/>
              <a:t>TELCOM 2720</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3152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a:xfrm>
            <a:off x="381000" y="6477000"/>
            <a:ext cx="2057400" cy="152400"/>
          </a:xfrm>
        </p:spPr>
        <p:txBody>
          <a:bodyPr/>
          <a:lstStyle>
            <a:lvl1pPr>
              <a:defRPr smtClean="0"/>
            </a:lvl1pPr>
          </a:lstStyle>
          <a:p>
            <a:r>
              <a:rPr lang="en-US" smtClean="0"/>
              <a:t>(c) Prashant Krishnamurthy</a:t>
            </a:r>
            <a:endParaRPr lang="en-US"/>
          </a:p>
        </p:txBody>
      </p:sp>
      <p:sp>
        <p:nvSpPr>
          <p:cNvPr id="7" name="Slide Number Placeholder 6"/>
          <p:cNvSpPr>
            <a:spLocks noGrp="1"/>
          </p:cNvSpPr>
          <p:nvPr>
            <p:ph type="sldNum" sz="quarter" idx="11"/>
          </p:nvPr>
        </p:nvSpPr>
        <p:spPr>
          <a:xfrm>
            <a:off x="7391400" y="6400800"/>
            <a:ext cx="1371600" cy="304800"/>
          </a:xfrm>
        </p:spPr>
        <p:txBody>
          <a:bodyPr/>
          <a:lstStyle>
            <a:lvl1pPr>
              <a:defRPr smtClean="0"/>
            </a:lvl1pPr>
          </a:lstStyle>
          <a:p>
            <a:fld id="{40185FF9-3F7D-ED48-82A4-51D3D65C60C5}"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553471260"/>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E6A519B-7DB3-3D47-8D8A-CC7BAD0E00B6}" type="datetimeFigureOut">
              <a:rPr lang="en-US" smtClean="0"/>
              <a:pPr/>
              <a:t>11/16/20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solidFill>
            <a:schemeClr val="accent5">
              <a:lumMod val="60000"/>
              <a:lumOff val="40000"/>
            </a:schemeClr>
          </a:solidFill>
        </p:spPr>
        <p:txBody>
          <a:bodyPr/>
          <a:lstStyle>
            <a:lvl1pPr>
              <a:defRPr>
                <a:solidFill>
                  <a:srgbClr val="775F55"/>
                </a:solidFill>
              </a:defRPr>
            </a:lvl1pPr>
          </a:lstStyle>
          <a:p>
            <a:fld id="{D139F429-8910-EE4A-AE0E-DB70C9E71E0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E6A519B-7DB3-3D47-8D8A-CC7BAD0E00B6}" type="datetimeFigureOut">
              <a:rPr lang="en-US" smtClean="0"/>
              <a:pPr/>
              <a:t>11/16/20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139F429-8910-EE4A-AE0E-DB70C9E71E0A}"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E6A519B-7DB3-3D47-8D8A-CC7BAD0E00B6}" type="datetimeFigureOut">
              <a:rPr lang="en-US" smtClean="0"/>
              <a:pPr/>
              <a:t>11/16/20</a:t>
            </a:fld>
            <a:endParaRPr lang="en-US"/>
          </a:p>
        </p:txBody>
      </p:sp>
      <p:sp>
        <p:nvSpPr>
          <p:cNvPr id="10" name="Slide Number Placeholder 9"/>
          <p:cNvSpPr>
            <a:spLocks noGrp="1"/>
          </p:cNvSpPr>
          <p:nvPr>
            <p:ph type="sldNum" sz="quarter" idx="16"/>
          </p:nvPr>
        </p:nvSpPr>
        <p:spPr>
          <a:solidFill>
            <a:schemeClr val="accent5">
              <a:lumMod val="60000"/>
              <a:lumOff val="40000"/>
            </a:schemeClr>
          </a:solidFill>
        </p:spPr>
        <p:txBody>
          <a:bodyPr rtlCol="0"/>
          <a:lstStyle>
            <a:lvl1pPr>
              <a:defRPr>
                <a:solidFill>
                  <a:srgbClr val="775F55"/>
                </a:solidFill>
              </a:defRPr>
            </a:lvl1pPr>
          </a:lstStyle>
          <a:p>
            <a:fld id="{D139F429-8910-EE4A-AE0E-DB70C9E71E0A}"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E6A519B-7DB3-3D47-8D8A-CC7BAD0E00B6}" type="datetimeFigureOut">
              <a:rPr lang="en-US" smtClean="0"/>
              <a:pPr/>
              <a:t>11/16/20</a:t>
            </a:fld>
            <a:endParaRPr lang="en-US"/>
          </a:p>
        </p:txBody>
      </p:sp>
      <p:sp>
        <p:nvSpPr>
          <p:cNvPr id="12" name="Slide Number Placeholder 11"/>
          <p:cNvSpPr>
            <a:spLocks noGrp="1"/>
          </p:cNvSpPr>
          <p:nvPr>
            <p:ph type="sldNum" sz="quarter" idx="16"/>
          </p:nvPr>
        </p:nvSpPr>
        <p:spPr/>
        <p:txBody>
          <a:bodyPr rtlCol="0"/>
          <a:lstStyle/>
          <a:p>
            <a:fld id="{D139F429-8910-EE4A-AE0E-DB70C9E71E0A}"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6A519B-7DB3-3D47-8D8A-CC7BAD0E00B6}" type="datetimeFigureOut">
              <a:rPr lang="en-US" smtClean="0"/>
              <a:pPr/>
              <a:t>11/16/20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139F429-8910-EE4A-AE0E-DB70C9E71E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6A519B-7DB3-3D47-8D8A-CC7BAD0E00B6}" type="datetimeFigureOut">
              <a:rPr lang="en-US" smtClean="0"/>
              <a:pPr/>
              <a:t>11/16/20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139F429-8910-EE4A-AE0E-DB70C9E71E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E6A519B-7DB3-3D47-8D8A-CC7BAD0E00B6}" type="datetimeFigureOut">
              <a:rPr lang="en-US" smtClean="0"/>
              <a:pPr/>
              <a:t>11/16/20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139F429-8910-EE4A-AE0E-DB70C9E71E0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E6A519B-7DB3-3D47-8D8A-CC7BAD0E00B6}" type="datetimeFigureOut">
              <a:rPr lang="en-US" smtClean="0"/>
              <a:pPr/>
              <a:t>11/16/20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139F429-8910-EE4A-AE0E-DB70C9E71E0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E6A519B-7DB3-3D47-8D8A-CC7BAD0E00B6}" type="datetimeFigureOut">
              <a:rPr lang="en-US" smtClean="0"/>
              <a:pPr/>
              <a:t>11/16/20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3">
              <a:lumMod val="60000"/>
              <a:lumOff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rgbClr val="775F55"/>
              </a:solidFill>
            </a:endParaRPr>
          </a:p>
        </p:txBody>
      </p:sp>
      <p:sp>
        <p:nvSpPr>
          <p:cNvPr id="9" name="Rectangle 8"/>
          <p:cNvSpPr/>
          <p:nvPr/>
        </p:nvSpPr>
        <p:spPr>
          <a:xfrm>
            <a:off x="590550" y="1280160"/>
            <a:ext cx="8553450" cy="228600"/>
          </a:xfrm>
          <a:prstGeom prst="rect">
            <a:avLst/>
          </a:prstGeom>
          <a:solidFill>
            <a:schemeClr val="accent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775F55"/>
                </a:solidFill>
              </a:defRPr>
            </a:lvl1pPr>
          </a:lstStyle>
          <a:p>
            <a:fld id="{D139F429-8910-EE4A-AE0E-DB70C9E71E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9.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Lecture 10</a:t>
            </a:r>
            <a:endParaRPr lang="en-US" dirty="0"/>
          </a:p>
        </p:txBody>
      </p:sp>
      <p:sp>
        <p:nvSpPr>
          <p:cNvPr id="3" name="Subtitle 2"/>
          <p:cNvSpPr>
            <a:spLocks noGrp="1"/>
          </p:cNvSpPr>
          <p:nvPr>
            <p:ph type="subTitle" idx="1"/>
          </p:nvPr>
        </p:nvSpPr>
        <p:spPr/>
        <p:txBody>
          <a:bodyPr/>
          <a:lstStyle/>
          <a:p>
            <a:r>
              <a:rPr lang="en-US" dirty="0" smtClean="0">
                <a:solidFill>
                  <a:schemeClr val="bg2"/>
                </a:solidFill>
              </a:rPr>
              <a:t>Chubby and Zookeeper</a:t>
            </a:r>
            <a:endParaRPr lang="en-US" dirty="0">
              <a:solidFill>
                <a:schemeClr val="bg2"/>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Chubby in Action</a:t>
            </a:r>
            <a:endParaRPr lang="en-US" dirty="0"/>
          </a:p>
        </p:txBody>
      </p:sp>
      <p:sp>
        <p:nvSpPr>
          <p:cNvPr id="4" name="Slide Number Placeholder 3"/>
          <p:cNvSpPr>
            <a:spLocks noGrp="1"/>
          </p:cNvSpPr>
          <p:nvPr>
            <p:ph type="sldNum" sz="quarter" idx="2"/>
          </p:nvPr>
        </p:nvSpPr>
        <p:spPr/>
        <p:txBody>
          <a:bodyPr>
            <a:normAutofit fontScale="85000" lnSpcReduction="20000"/>
          </a:bodyPr>
          <a:lstStyle/>
          <a:p>
            <a:fld id="{86CB4B4D-7CA3-9044-876B-883B54F8677D}" type="slidenum">
              <a:rPr lang="en-US" smtClean="0"/>
              <a:t>10</a:t>
            </a:fld>
            <a:endParaRPr lang="en-US"/>
          </a:p>
        </p:txBody>
      </p:sp>
      <p:pic>
        <p:nvPicPr>
          <p:cNvPr id="5" name="Picture 11" descr="serve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438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5"/>
          <p:cNvSpPr/>
          <p:nvPr/>
        </p:nvSpPr>
        <p:spPr bwMode="auto">
          <a:xfrm>
            <a:off x="7696200" y="4324350"/>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7" name="Oval 6"/>
          <p:cNvSpPr/>
          <p:nvPr/>
        </p:nvSpPr>
        <p:spPr bwMode="auto">
          <a:xfrm>
            <a:off x="5257800" y="3714750"/>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8" name="Oval 7"/>
          <p:cNvSpPr/>
          <p:nvPr/>
        </p:nvSpPr>
        <p:spPr bwMode="auto">
          <a:xfrm>
            <a:off x="6400800" y="2554014"/>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9" name="Oval 8"/>
          <p:cNvSpPr/>
          <p:nvPr/>
        </p:nvSpPr>
        <p:spPr bwMode="auto">
          <a:xfrm>
            <a:off x="6400800" y="4816366"/>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0" name="Oval 9"/>
          <p:cNvSpPr/>
          <p:nvPr/>
        </p:nvSpPr>
        <p:spPr bwMode="auto">
          <a:xfrm>
            <a:off x="7696200" y="3162300"/>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pic>
        <p:nvPicPr>
          <p:cNvPr id="12" name="Picture 11" descr="serve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4494487"/>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 name="Straight Arrow Connector 13"/>
          <p:cNvCxnSpPr/>
          <p:nvPr/>
        </p:nvCxnSpPr>
        <p:spPr bwMode="auto">
          <a:xfrm flipV="1">
            <a:off x="2438400" y="2776209"/>
            <a:ext cx="3962400" cy="15273"/>
          </a:xfrm>
          <a:prstGeom prst="straightConnector1">
            <a:avLst/>
          </a:prstGeom>
          <a:solidFill>
            <a:schemeClr val="accent1"/>
          </a:solidFill>
          <a:ln w="25400" cap="flat" cmpd="sng" algn="ctr">
            <a:solidFill>
              <a:schemeClr val="accent6"/>
            </a:solidFill>
            <a:prstDash val="solid"/>
            <a:round/>
            <a:headEnd type="none" w="med" len="med"/>
            <a:tailEnd type="triangle" w="lg" len="lg"/>
          </a:ln>
          <a:effectLst/>
        </p:spPr>
      </p:cxnSp>
      <p:cxnSp>
        <p:nvCxnSpPr>
          <p:cNvPr id="16" name="Straight Arrow Connector 15"/>
          <p:cNvCxnSpPr>
            <a:stCxn id="8" idx="4"/>
            <a:endCxn id="9" idx="0"/>
          </p:cNvCxnSpPr>
          <p:nvPr/>
        </p:nvCxnSpPr>
        <p:spPr bwMode="auto">
          <a:xfrm>
            <a:off x="6705600" y="3163614"/>
            <a:ext cx="0" cy="1652752"/>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19" name="Straight Arrow Connector 18"/>
          <p:cNvCxnSpPr>
            <a:stCxn id="8" idx="5"/>
            <a:endCxn id="10" idx="2"/>
          </p:cNvCxnSpPr>
          <p:nvPr/>
        </p:nvCxnSpPr>
        <p:spPr bwMode="auto">
          <a:xfrm>
            <a:off x="6921126" y="3074340"/>
            <a:ext cx="775074" cy="392760"/>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24" name="Straight Arrow Connector 23"/>
          <p:cNvCxnSpPr>
            <a:stCxn id="8" idx="3"/>
          </p:cNvCxnSpPr>
          <p:nvPr/>
        </p:nvCxnSpPr>
        <p:spPr bwMode="auto">
          <a:xfrm flipH="1">
            <a:off x="2438400" y="3074340"/>
            <a:ext cx="4051674" cy="0"/>
          </a:xfrm>
          <a:prstGeom prst="straightConnector1">
            <a:avLst/>
          </a:prstGeom>
          <a:solidFill>
            <a:schemeClr val="accent1"/>
          </a:solidFill>
          <a:ln w="25400" cap="flat" cmpd="sng" algn="ctr">
            <a:solidFill>
              <a:schemeClr val="accent6"/>
            </a:solidFill>
            <a:prstDash val="solid"/>
            <a:round/>
            <a:headEnd type="none" w="med" len="med"/>
            <a:tailEnd type="triangle" w="lg" len="lg"/>
          </a:ln>
          <a:effectLst/>
        </p:spPr>
      </p:cxnSp>
      <p:cxnSp>
        <p:nvCxnSpPr>
          <p:cNvPr id="27" name="Straight Arrow Connector 26"/>
          <p:cNvCxnSpPr>
            <a:stCxn id="12" idx="3"/>
          </p:cNvCxnSpPr>
          <p:nvPr/>
        </p:nvCxnSpPr>
        <p:spPr bwMode="auto">
          <a:xfrm flipV="1">
            <a:off x="2590800" y="4211628"/>
            <a:ext cx="2628901" cy="740059"/>
          </a:xfrm>
          <a:prstGeom prst="straightConnector1">
            <a:avLst/>
          </a:prstGeom>
          <a:solidFill>
            <a:schemeClr val="accent1"/>
          </a:solidFill>
          <a:ln w="25400" cap="flat" cmpd="sng" algn="ctr">
            <a:solidFill>
              <a:schemeClr val="accent6"/>
            </a:solidFill>
            <a:prstDash val="solid"/>
            <a:round/>
            <a:headEnd type="none" w="med" len="med"/>
            <a:tailEnd type="triangle" w="lg" len="lg"/>
          </a:ln>
          <a:effectLst/>
        </p:spPr>
      </p:cxnSp>
      <p:sp>
        <p:nvSpPr>
          <p:cNvPr id="30" name="TextBox 29"/>
          <p:cNvSpPr txBox="1"/>
          <p:nvPr/>
        </p:nvSpPr>
        <p:spPr>
          <a:xfrm>
            <a:off x="5410200" y="4419600"/>
            <a:ext cx="412292" cy="584775"/>
          </a:xfrm>
          <a:prstGeom prst="rect">
            <a:avLst/>
          </a:prstGeom>
          <a:noFill/>
        </p:spPr>
        <p:txBody>
          <a:bodyPr wrap="none" rtlCol="0">
            <a:spAutoFit/>
          </a:bodyPr>
          <a:lstStyle/>
          <a:p>
            <a:r>
              <a:rPr lang="en-US" sz="3200" b="0" dirty="0" smtClean="0">
                <a:solidFill>
                  <a:srgbClr val="FF3300"/>
                </a:solidFill>
              </a:rPr>
              <a:t>?</a:t>
            </a:r>
            <a:endParaRPr lang="en-US" sz="3200" b="0" dirty="0">
              <a:solidFill>
                <a:srgbClr val="FF3300"/>
              </a:solidFill>
            </a:endParaRPr>
          </a:p>
        </p:txBody>
      </p:sp>
      <p:sp>
        <p:nvSpPr>
          <p:cNvPr id="31" name="TextBox 30"/>
          <p:cNvSpPr txBox="1"/>
          <p:nvPr/>
        </p:nvSpPr>
        <p:spPr>
          <a:xfrm>
            <a:off x="3200400" y="2219980"/>
            <a:ext cx="2403222" cy="523220"/>
          </a:xfrm>
          <a:prstGeom prst="rect">
            <a:avLst/>
          </a:prstGeom>
          <a:noFill/>
        </p:spPr>
        <p:txBody>
          <a:bodyPr wrap="none" rtlCol="0">
            <a:spAutoFit/>
          </a:bodyPr>
          <a:lstStyle/>
          <a:p>
            <a:r>
              <a:rPr lang="en-US" sz="2800" b="0" dirty="0" smtClean="0">
                <a:solidFill>
                  <a:srgbClr val="0000FF"/>
                </a:solidFill>
              </a:rPr>
              <a:t>Modify file foo</a:t>
            </a:r>
            <a:endParaRPr lang="en-US" sz="2800" b="0" dirty="0">
              <a:solidFill>
                <a:srgbClr val="0000FF"/>
              </a:solidFill>
            </a:endParaRPr>
          </a:p>
        </p:txBody>
      </p:sp>
      <p:sp>
        <p:nvSpPr>
          <p:cNvPr id="32" name="TextBox 31"/>
          <p:cNvSpPr txBox="1"/>
          <p:nvPr/>
        </p:nvSpPr>
        <p:spPr>
          <a:xfrm>
            <a:off x="2930778" y="4810780"/>
            <a:ext cx="2204450" cy="523220"/>
          </a:xfrm>
          <a:prstGeom prst="rect">
            <a:avLst/>
          </a:prstGeom>
          <a:noFill/>
        </p:spPr>
        <p:txBody>
          <a:bodyPr wrap="none" rtlCol="0">
            <a:spAutoFit/>
          </a:bodyPr>
          <a:lstStyle/>
          <a:p>
            <a:r>
              <a:rPr lang="en-US" sz="2800" b="0" dirty="0" smtClean="0">
                <a:solidFill>
                  <a:srgbClr val="0000FF"/>
                </a:solidFill>
              </a:rPr>
              <a:t>Read file foo</a:t>
            </a:r>
            <a:endParaRPr lang="en-US" sz="2800" b="0" dirty="0">
              <a:solidFill>
                <a:srgbClr val="0000FF"/>
              </a:solidFill>
            </a:endParaRPr>
          </a:p>
        </p:txBody>
      </p:sp>
    </p:spTree>
    <p:extLst>
      <p:ext uri="{BB962C8B-B14F-4D97-AF65-F5344CB8AC3E}">
        <p14:creationId xmlns:p14="http://schemas.microsoft.com/office/powerpoint/2010/main" val="91513041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Reads in </a:t>
            </a:r>
            <a:r>
              <a:rPr lang="en-US" dirty="0" err="1" smtClean="0"/>
              <a:t>Paxos</a:t>
            </a:r>
            <a:r>
              <a:rPr lang="en-US" dirty="0" smtClean="0"/>
              <a:t>-based RSM</a:t>
            </a:r>
            <a:endParaRPr lang="en-US" dirty="0"/>
          </a:p>
        </p:txBody>
      </p:sp>
      <p:sp>
        <p:nvSpPr>
          <p:cNvPr id="4" name="Slide Number Placeholder 3"/>
          <p:cNvSpPr>
            <a:spLocks noGrp="1"/>
          </p:cNvSpPr>
          <p:nvPr>
            <p:ph type="sldNum" sz="quarter" idx="2"/>
          </p:nvPr>
        </p:nvSpPr>
        <p:spPr/>
        <p:txBody>
          <a:bodyPr>
            <a:normAutofit fontScale="85000" lnSpcReduction="20000"/>
          </a:bodyPr>
          <a:lstStyle/>
          <a:p>
            <a:fld id="{86CB4B4D-7CA3-9044-876B-883B54F8677D}" type="slidenum">
              <a:rPr lang="en-US" smtClean="0"/>
              <a:t>11</a:t>
            </a:fld>
            <a:endParaRPr lang="en-US"/>
          </a:p>
        </p:txBody>
      </p:sp>
      <p:pic>
        <p:nvPicPr>
          <p:cNvPr id="5" name="Picture 11" descr="serve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438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5"/>
          <p:cNvSpPr/>
          <p:nvPr/>
        </p:nvSpPr>
        <p:spPr bwMode="auto">
          <a:xfrm>
            <a:off x="7696200" y="4324350"/>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7" name="Oval 6"/>
          <p:cNvSpPr/>
          <p:nvPr/>
        </p:nvSpPr>
        <p:spPr bwMode="auto">
          <a:xfrm>
            <a:off x="5257800" y="3714750"/>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8" name="Oval 7"/>
          <p:cNvSpPr/>
          <p:nvPr/>
        </p:nvSpPr>
        <p:spPr bwMode="auto">
          <a:xfrm>
            <a:off x="6400800" y="2554014"/>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9" name="Oval 8"/>
          <p:cNvSpPr/>
          <p:nvPr/>
        </p:nvSpPr>
        <p:spPr bwMode="auto">
          <a:xfrm>
            <a:off x="6400800" y="4816366"/>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0" name="Oval 9"/>
          <p:cNvSpPr/>
          <p:nvPr/>
        </p:nvSpPr>
        <p:spPr bwMode="auto">
          <a:xfrm>
            <a:off x="7696200" y="3162300"/>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pic>
        <p:nvPicPr>
          <p:cNvPr id="11" name="Picture 10" descr="serve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4494487"/>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Arrow Connector 11"/>
          <p:cNvCxnSpPr/>
          <p:nvPr/>
        </p:nvCxnSpPr>
        <p:spPr bwMode="auto">
          <a:xfrm flipV="1">
            <a:off x="2438400" y="2776209"/>
            <a:ext cx="3962400" cy="15273"/>
          </a:xfrm>
          <a:prstGeom prst="straightConnector1">
            <a:avLst/>
          </a:prstGeom>
          <a:solidFill>
            <a:schemeClr val="accent1"/>
          </a:solidFill>
          <a:ln w="25400" cap="flat" cmpd="sng" algn="ctr">
            <a:solidFill>
              <a:schemeClr val="accent6"/>
            </a:solidFill>
            <a:prstDash val="solid"/>
            <a:round/>
            <a:headEnd type="none" w="med" len="med"/>
            <a:tailEnd type="triangle" w="lg" len="lg"/>
          </a:ln>
          <a:effectLst/>
        </p:spPr>
      </p:cxnSp>
      <p:cxnSp>
        <p:nvCxnSpPr>
          <p:cNvPr id="13" name="Straight Arrow Connector 12"/>
          <p:cNvCxnSpPr>
            <a:stCxn id="11" idx="4"/>
            <a:endCxn id="12" idx="0"/>
          </p:cNvCxnSpPr>
          <p:nvPr/>
        </p:nvCxnSpPr>
        <p:spPr bwMode="auto">
          <a:xfrm>
            <a:off x="6705600" y="3163614"/>
            <a:ext cx="0" cy="1652752"/>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14" name="Straight Arrow Connector 13"/>
          <p:cNvCxnSpPr>
            <a:stCxn id="11" idx="5"/>
            <a:endCxn id="13" idx="2"/>
          </p:cNvCxnSpPr>
          <p:nvPr/>
        </p:nvCxnSpPr>
        <p:spPr bwMode="auto">
          <a:xfrm>
            <a:off x="6921126" y="3074340"/>
            <a:ext cx="775074" cy="392760"/>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16" name="Straight Arrow Connector 15"/>
          <p:cNvCxnSpPr/>
          <p:nvPr/>
        </p:nvCxnSpPr>
        <p:spPr bwMode="auto">
          <a:xfrm flipV="1">
            <a:off x="2590800" y="4211628"/>
            <a:ext cx="2628901" cy="740059"/>
          </a:xfrm>
          <a:prstGeom prst="straightConnector1">
            <a:avLst/>
          </a:prstGeom>
          <a:solidFill>
            <a:schemeClr val="accent1"/>
          </a:solidFill>
          <a:ln w="25400" cap="flat" cmpd="sng" algn="ctr">
            <a:solidFill>
              <a:schemeClr val="accent6"/>
            </a:solidFill>
            <a:prstDash val="solid"/>
            <a:round/>
            <a:headEnd type="none" w="med" len="med"/>
            <a:tailEnd type="triangle" w="lg" len="lg"/>
          </a:ln>
          <a:effectLst/>
        </p:spPr>
      </p:cxnSp>
      <p:sp>
        <p:nvSpPr>
          <p:cNvPr id="18" name="TextBox 17"/>
          <p:cNvSpPr txBox="1"/>
          <p:nvPr/>
        </p:nvSpPr>
        <p:spPr>
          <a:xfrm>
            <a:off x="3200400" y="2753380"/>
            <a:ext cx="2204450" cy="523220"/>
          </a:xfrm>
          <a:prstGeom prst="rect">
            <a:avLst/>
          </a:prstGeom>
          <a:noFill/>
        </p:spPr>
        <p:txBody>
          <a:bodyPr wrap="none" rtlCol="0">
            <a:spAutoFit/>
          </a:bodyPr>
          <a:lstStyle/>
          <a:p>
            <a:r>
              <a:rPr lang="en-US" sz="2800" b="0" dirty="0" smtClean="0">
                <a:solidFill>
                  <a:srgbClr val="0000FF"/>
                </a:solidFill>
              </a:rPr>
              <a:t>Read file foo</a:t>
            </a:r>
            <a:endParaRPr lang="en-US" sz="2800" b="0" dirty="0">
              <a:solidFill>
                <a:srgbClr val="0000FF"/>
              </a:solidFill>
            </a:endParaRPr>
          </a:p>
        </p:txBody>
      </p:sp>
      <p:sp>
        <p:nvSpPr>
          <p:cNvPr id="19" name="TextBox 18"/>
          <p:cNvSpPr txBox="1"/>
          <p:nvPr/>
        </p:nvSpPr>
        <p:spPr>
          <a:xfrm>
            <a:off x="2930778" y="4810780"/>
            <a:ext cx="2204450" cy="523220"/>
          </a:xfrm>
          <a:prstGeom prst="rect">
            <a:avLst/>
          </a:prstGeom>
          <a:noFill/>
        </p:spPr>
        <p:txBody>
          <a:bodyPr wrap="none" rtlCol="0">
            <a:spAutoFit/>
          </a:bodyPr>
          <a:lstStyle/>
          <a:p>
            <a:r>
              <a:rPr lang="en-US" sz="2800" b="0" dirty="0" smtClean="0">
                <a:solidFill>
                  <a:srgbClr val="0000FF"/>
                </a:solidFill>
              </a:rPr>
              <a:t>Read file foo</a:t>
            </a:r>
            <a:endParaRPr lang="en-US" sz="2800" b="0" dirty="0">
              <a:solidFill>
                <a:srgbClr val="0000FF"/>
              </a:solidFill>
            </a:endParaRPr>
          </a:p>
        </p:txBody>
      </p:sp>
      <p:sp>
        <p:nvSpPr>
          <p:cNvPr id="20" name="TextBox 19"/>
          <p:cNvSpPr txBox="1"/>
          <p:nvPr/>
        </p:nvSpPr>
        <p:spPr>
          <a:xfrm>
            <a:off x="457200" y="1484293"/>
            <a:ext cx="8214813" cy="954107"/>
          </a:xfrm>
          <a:prstGeom prst="rect">
            <a:avLst/>
          </a:prstGeom>
          <a:noFill/>
        </p:spPr>
        <p:txBody>
          <a:bodyPr wrap="none" rtlCol="0">
            <a:spAutoFit/>
          </a:bodyPr>
          <a:lstStyle/>
          <a:p>
            <a:pPr algn="ctr"/>
            <a:r>
              <a:rPr lang="en-US" sz="2800" b="0" dirty="0" smtClean="0">
                <a:solidFill>
                  <a:schemeClr val="accent6"/>
                </a:solidFill>
              </a:rPr>
              <a:t>For every key, every replica stores (value, version)</a:t>
            </a:r>
          </a:p>
          <a:p>
            <a:pPr algn="ctr"/>
            <a:r>
              <a:rPr lang="en-US" sz="2800" b="0" dirty="0" smtClean="0">
                <a:solidFill>
                  <a:schemeClr val="accent6"/>
                </a:solidFill>
              </a:rPr>
              <a:t>Return latest version out of majority of replicas</a:t>
            </a:r>
            <a:endParaRPr lang="en-US" sz="2800" b="0" dirty="0">
              <a:solidFill>
                <a:schemeClr val="accent6"/>
              </a:solidFill>
            </a:endParaRPr>
          </a:p>
        </p:txBody>
      </p:sp>
      <p:sp>
        <p:nvSpPr>
          <p:cNvPr id="22" name="TextBox 21"/>
          <p:cNvSpPr txBox="1"/>
          <p:nvPr/>
        </p:nvSpPr>
        <p:spPr>
          <a:xfrm>
            <a:off x="5334000" y="3810000"/>
            <a:ext cx="561372" cy="461665"/>
          </a:xfrm>
          <a:prstGeom prst="rect">
            <a:avLst/>
          </a:prstGeom>
          <a:noFill/>
        </p:spPr>
        <p:txBody>
          <a:bodyPr wrap="none" rtlCol="0">
            <a:spAutoFit/>
          </a:bodyPr>
          <a:lstStyle/>
          <a:p>
            <a:r>
              <a:rPr lang="en-US" sz="2400" b="0" dirty="0" smtClean="0"/>
              <a:t>V1</a:t>
            </a:r>
            <a:endParaRPr lang="en-US" sz="2400" b="0" dirty="0"/>
          </a:p>
        </p:txBody>
      </p:sp>
      <p:sp>
        <p:nvSpPr>
          <p:cNvPr id="23" name="TextBox 22"/>
          <p:cNvSpPr txBox="1"/>
          <p:nvPr/>
        </p:nvSpPr>
        <p:spPr>
          <a:xfrm>
            <a:off x="6449028" y="4872335"/>
            <a:ext cx="561372" cy="461665"/>
          </a:xfrm>
          <a:prstGeom prst="rect">
            <a:avLst/>
          </a:prstGeom>
          <a:noFill/>
        </p:spPr>
        <p:txBody>
          <a:bodyPr wrap="none" rtlCol="0">
            <a:spAutoFit/>
          </a:bodyPr>
          <a:lstStyle/>
          <a:p>
            <a:r>
              <a:rPr lang="en-US" sz="2400" b="0" smtClean="0"/>
              <a:t>V2</a:t>
            </a:r>
            <a:endParaRPr lang="en-US" sz="2400" b="0" dirty="0"/>
          </a:p>
        </p:txBody>
      </p:sp>
      <p:sp>
        <p:nvSpPr>
          <p:cNvPr id="24" name="TextBox 23"/>
          <p:cNvSpPr txBox="1"/>
          <p:nvPr/>
        </p:nvSpPr>
        <p:spPr>
          <a:xfrm>
            <a:off x="7744428" y="3200400"/>
            <a:ext cx="561372" cy="461665"/>
          </a:xfrm>
          <a:prstGeom prst="rect">
            <a:avLst/>
          </a:prstGeom>
          <a:noFill/>
        </p:spPr>
        <p:txBody>
          <a:bodyPr wrap="none" rtlCol="0">
            <a:spAutoFit/>
          </a:bodyPr>
          <a:lstStyle/>
          <a:p>
            <a:r>
              <a:rPr lang="en-US" sz="2400" b="0" dirty="0" smtClean="0"/>
              <a:t>V2</a:t>
            </a:r>
            <a:endParaRPr lang="en-US" sz="2400" b="0" dirty="0"/>
          </a:p>
        </p:txBody>
      </p:sp>
      <p:sp>
        <p:nvSpPr>
          <p:cNvPr id="25" name="TextBox 24"/>
          <p:cNvSpPr txBox="1"/>
          <p:nvPr/>
        </p:nvSpPr>
        <p:spPr>
          <a:xfrm>
            <a:off x="7772400" y="4415135"/>
            <a:ext cx="561372" cy="461665"/>
          </a:xfrm>
          <a:prstGeom prst="rect">
            <a:avLst/>
          </a:prstGeom>
          <a:noFill/>
        </p:spPr>
        <p:txBody>
          <a:bodyPr wrap="none" rtlCol="0">
            <a:spAutoFit/>
          </a:bodyPr>
          <a:lstStyle/>
          <a:p>
            <a:r>
              <a:rPr lang="en-US" sz="2400" b="0" dirty="0" smtClean="0"/>
              <a:t>V3</a:t>
            </a:r>
            <a:endParaRPr lang="en-US" sz="2400" b="0" dirty="0"/>
          </a:p>
        </p:txBody>
      </p:sp>
      <p:sp>
        <p:nvSpPr>
          <p:cNvPr id="26" name="TextBox 25"/>
          <p:cNvSpPr txBox="1"/>
          <p:nvPr/>
        </p:nvSpPr>
        <p:spPr>
          <a:xfrm>
            <a:off x="6477000" y="2590800"/>
            <a:ext cx="561372" cy="461665"/>
          </a:xfrm>
          <a:prstGeom prst="rect">
            <a:avLst/>
          </a:prstGeom>
          <a:noFill/>
        </p:spPr>
        <p:txBody>
          <a:bodyPr wrap="none" rtlCol="0">
            <a:spAutoFit/>
          </a:bodyPr>
          <a:lstStyle/>
          <a:p>
            <a:r>
              <a:rPr lang="en-US" sz="2400" b="0" dirty="0" smtClean="0"/>
              <a:t>V1</a:t>
            </a:r>
            <a:endParaRPr lang="en-US" sz="2400" b="0" dirty="0"/>
          </a:p>
        </p:txBody>
      </p:sp>
      <p:cxnSp>
        <p:nvCxnSpPr>
          <p:cNvPr id="27" name="Straight Arrow Connector 26"/>
          <p:cNvCxnSpPr/>
          <p:nvPr/>
        </p:nvCxnSpPr>
        <p:spPr bwMode="auto">
          <a:xfrm flipV="1">
            <a:off x="5867400" y="3662065"/>
            <a:ext cx="1877028" cy="300335"/>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31" name="Straight Arrow Connector 30"/>
          <p:cNvCxnSpPr>
            <a:endCxn id="6" idx="2"/>
          </p:cNvCxnSpPr>
          <p:nvPr/>
        </p:nvCxnSpPr>
        <p:spPr bwMode="auto">
          <a:xfrm>
            <a:off x="5867400" y="4211628"/>
            <a:ext cx="1828800" cy="417522"/>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sp>
        <p:nvSpPr>
          <p:cNvPr id="34" name="TextBox 33"/>
          <p:cNvSpPr txBox="1"/>
          <p:nvPr/>
        </p:nvSpPr>
        <p:spPr>
          <a:xfrm>
            <a:off x="762000" y="5486400"/>
            <a:ext cx="8048870" cy="954107"/>
          </a:xfrm>
          <a:prstGeom prst="rect">
            <a:avLst/>
          </a:prstGeom>
          <a:noFill/>
        </p:spPr>
        <p:txBody>
          <a:bodyPr wrap="none" rtlCol="0">
            <a:spAutoFit/>
          </a:bodyPr>
          <a:lstStyle/>
          <a:p>
            <a:r>
              <a:rPr lang="en-US" sz="2800" b="0" dirty="0" smtClean="0">
                <a:solidFill>
                  <a:srgbClr val="FF0000"/>
                </a:solidFill>
              </a:rPr>
              <a:t>Why do different replicas have different versions?</a:t>
            </a:r>
          </a:p>
          <a:p>
            <a:pPr algn="ctr"/>
            <a:r>
              <a:rPr lang="en-US" sz="2800" b="0" dirty="0" smtClean="0">
                <a:solidFill>
                  <a:schemeClr val="accent6"/>
                </a:solidFill>
              </a:rPr>
              <a:t>Gap between </a:t>
            </a:r>
            <a:r>
              <a:rPr lang="en-US" sz="2800" b="0" dirty="0">
                <a:solidFill>
                  <a:schemeClr val="accent6"/>
                </a:solidFill>
              </a:rPr>
              <a:t>A</a:t>
            </a:r>
            <a:r>
              <a:rPr lang="en-US" sz="2800" b="0" dirty="0" smtClean="0">
                <a:solidFill>
                  <a:schemeClr val="accent6"/>
                </a:solidFill>
              </a:rPr>
              <a:t>ccept and Learn</a:t>
            </a:r>
            <a:endParaRPr lang="en-US" sz="2800" b="0" dirty="0">
              <a:solidFill>
                <a:schemeClr val="accent6"/>
              </a:solidFill>
            </a:endParaRPr>
          </a:p>
        </p:txBody>
      </p:sp>
    </p:spTree>
    <p:extLst>
      <p:ext uri="{BB962C8B-B14F-4D97-AF65-F5344CB8AC3E}">
        <p14:creationId xmlns:p14="http://schemas.microsoft.com/office/powerpoint/2010/main" val="193311924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Reads in </a:t>
            </a:r>
            <a:r>
              <a:rPr lang="en-US" dirty="0" err="1"/>
              <a:t>Paxos</a:t>
            </a:r>
            <a:r>
              <a:rPr lang="en-US" dirty="0"/>
              <a:t>-based RSM</a:t>
            </a:r>
          </a:p>
        </p:txBody>
      </p:sp>
      <p:sp>
        <p:nvSpPr>
          <p:cNvPr id="3" name="Text Placeholder 2"/>
          <p:cNvSpPr>
            <a:spLocks noGrp="1"/>
          </p:cNvSpPr>
          <p:nvPr>
            <p:ph type="body" idx="1"/>
          </p:nvPr>
        </p:nvSpPr>
        <p:spPr/>
        <p:txBody>
          <a:bodyPr/>
          <a:lstStyle/>
          <a:p>
            <a:endParaRPr lang="en-US" dirty="0" smtClean="0">
              <a:solidFill>
                <a:srgbClr val="FF0000"/>
              </a:solidFill>
            </a:endParaRPr>
          </a:p>
          <a:p>
            <a:r>
              <a:rPr lang="en-US" dirty="0" smtClean="0">
                <a:solidFill>
                  <a:srgbClr val="FF0000"/>
                </a:solidFill>
              </a:rPr>
              <a:t>How to ensure </a:t>
            </a:r>
            <a:r>
              <a:rPr lang="en-US" dirty="0" err="1" smtClean="0">
                <a:solidFill>
                  <a:srgbClr val="FF0000"/>
                </a:solidFill>
              </a:rPr>
              <a:t>linearizability</a:t>
            </a:r>
            <a:r>
              <a:rPr lang="en-US" dirty="0" smtClean="0">
                <a:solidFill>
                  <a:srgbClr val="FF0000"/>
                </a:solidFill>
              </a:rPr>
              <a:t>?</a:t>
            </a:r>
          </a:p>
          <a:p>
            <a:pPr lvl="1"/>
            <a:r>
              <a:rPr lang="en-US" dirty="0" smtClean="0"/>
              <a:t>A read must see the effect of all accepted writes</a:t>
            </a:r>
          </a:p>
          <a:p>
            <a:pPr lvl="1"/>
            <a:endParaRPr lang="en-US" dirty="0"/>
          </a:p>
          <a:p>
            <a:r>
              <a:rPr lang="en-US" dirty="0" smtClean="0">
                <a:solidFill>
                  <a:srgbClr val="0000FF"/>
                </a:solidFill>
              </a:rPr>
              <a:t>Get read accepted to one of the slots in replicated log</a:t>
            </a:r>
          </a:p>
          <a:p>
            <a:r>
              <a:rPr lang="en-US" dirty="0" smtClean="0"/>
              <a:t>Every replica executes command in a slot only after executing commands in all prior slots</a:t>
            </a:r>
            <a:endParaRPr lang="en-US" dirty="0"/>
          </a:p>
        </p:txBody>
      </p:sp>
      <p:sp>
        <p:nvSpPr>
          <p:cNvPr id="4" name="Slide Number Placeholder 3"/>
          <p:cNvSpPr>
            <a:spLocks noGrp="1"/>
          </p:cNvSpPr>
          <p:nvPr>
            <p:ph type="sldNum" sz="quarter" idx="2"/>
          </p:nvPr>
        </p:nvSpPr>
        <p:spPr/>
        <p:txBody>
          <a:bodyPr>
            <a:normAutofit fontScale="85000" lnSpcReduction="20000"/>
          </a:bodyPr>
          <a:lstStyle/>
          <a:p>
            <a:fld id="{86CB4B4D-7CA3-9044-876B-883B54F8677D}" type="slidenum">
              <a:rPr lang="en-US" smtClean="0"/>
              <a:t>12</a:t>
            </a:fld>
            <a:endParaRPr lang="en-US"/>
          </a:p>
        </p:txBody>
      </p:sp>
    </p:spTree>
    <p:extLst>
      <p:ext uri="{BB962C8B-B14F-4D97-AF65-F5344CB8AC3E}">
        <p14:creationId xmlns:p14="http://schemas.microsoft.com/office/powerpoint/2010/main" val="19958933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RSM with </a:t>
            </a:r>
            <a:r>
              <a:rPr lang="en-US" dirty="0" err="1" smtClean="0"/>
              <a:t>Paxos</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13</a:t>
            </a:fld>
            <a:endParaRPr lang="en-US"/>
          </a:p>
        </p:txBody>
      </p:sp>
      <p:sp>
        <p:nvSpPr>
          <p:cNvPr id="7" name="Rectangle 6"/>
          <p:cNvSpPr/>
          <p:nvPr/>
        </p:nvSpPr>
        <p:spPr bwMode="auto">
          <a:xfrm>
            <a:off x="1219200" y="2209800"/>
            <a:ext cx="762000" cy="533400"/>
          </a:xfrm>
          <a:prstGeom prst="rect">
            <a:avLst/>
          </a:prstGeom>
          <a:solidFill>
            <a:srgbClr val="FFC000"/>
          </a:solidFill>
          <a:ln w="25400"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8" name="Rectangle 7"/>
          <p:cNvSpPr/>
          <p:nvPr/>
        </p:nvSpPr>
        <p:spPr bwMode="auto">
          <a:xfrm>
            <a:off x="2286000" y="2209800"/>
            <a:ext cx="762000" cy="533400"/>
          </a:xfrm>
          <a:prstGeom prst="rect">
            <a:avLst/>
          </a:prstGeom>
          <a:solidFill>
            <a:srgbClr val="FFC000"/>
          </a:solidFill>
          <a:ln w="25400"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9" name="Rectangle 8"/>
          <p:cNvSpPr/>
          <p:nvPr/>
        </p:nvSpPr>
        <p:spPr bwMode="auto">
          <a:xfrm>
            <a:off x="3352800" y="2209800"/>
            <a:ext cx="762000" cy="533400"/>
          </a:xfrm>
          <a:prstGeom prst="rect">
            <a:avLst/>
          </a:prstGeom>
          <a:noFill/>
          <a:ln w="25400"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0" name="Rectangle 9"/>
          <p:cNvSpPr/>
          <p:nvPr/>
        </p:nvSpPr>
        <p:spPr bwMode="auto">
          <a:xfrm>
            <a:off x="4419600" y="2209800"/>
            <a:ext cx="762000" cy="533400"/>
          </a:xfrm>
          <a:prstGeom prst="rect">
            <a:avLst/>
          </a:prstGeom>
          <a:solidFill>
            <a:srgbClr val="FFC000"/>
          </a:solidFill>
          <a:ln w="25400"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1" name="Rectangle 10"/>
          <p:cNvSpPr/>
          <p:nvPr/>
        </p:nvSpPr>
        <p:spPr bwMode="auto">
          <a:xfrm>
            <a:off x="5486400" y="2209800"/>
            <a:ext cx="762000" cy="533400"/>
          </a:xfrm>
          <a:prstGeom prst="rect">
            <a:avLst/>
          </a:prstGeom>
          <a:noFill/>
          <a:ln w="25400"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2" name="Rectangle 11"/>
          <p:cNvSpPr/>
          <p:nvPr/>
        </p:nvSpPr>
        <p:spPr bwMode="auto">
          <a:xfrm>
            <a:off x="6553200" y="2209800"/>
            <a:ext cx="762000" cy="533400"/>
          </a:xfrm>
          <a:prstGeom prst="rect">
            <a:avLst/>
          </a:prstGeom>
          <a:noFill/>
          <a:ln w="25400"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3" name="Rectangle 12"/>
          <p:cNvSpPr/>
          <p:nvPr/>
        </p:nvSpPr>
        <p:spPr bwMode="auto">
          <a:xfrm>
            <a:off x="7620000" y="2209800"/>
            <a:ext cx="762000" cy="533400"/>
          </a:xfrm>
          <a:prstGeom prst="rect">
            <a:avLst/>
          </a:prstGeom>
          <a:solidFill>
            <a:srgbClr val="FFC000"/>
          </a:solidFill>
          <a:ln w="25400"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4" name="Rectangle 13"/>
          <p:cNvSpPr/>
          <p:nvPr/>
        </p:nvSpPr>
        <p:spPr bwMode="auto">
          <a:xfrm>
            <a:off x="1219200" y="2971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5" name="Rectangle 14"/>
          <p:cNvSpPr/>
          <p:nvPr/>
        </p:nvSpPr>
        <p:spPr bwMode="auto">
          <a:xfrm>
            <a:off x="1219200" y="3733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cxnSp>
        <p:nvCxnSpPr>
          <p:cNvPr id="17" name="Straight Arrow Connector 16"/>
          <p:cNvCxnSpPr/>
          <p:nvPr/>
        </p:nvCxnSpPr>
        <p:spPr bwMode="auto">
          <a:xfrm>
            <a:off x="1981200" y="1981200"/>
            <a:ext cx="5791200" cy="0"/>
          </a:xfrm>
          <a:prstGeom prst="straightConnector1">
            <a:avLst/>
          </a:prstGeom>
          <a:solidFill>
            <a:schemeClr val="accent1"/>
          </a:solidFill>
          <a:ln w="25400" cap="flat" cmpd="sng" algn="ctr">
            <a:solidFill>
              <a:schemeClr val="accent6"/>
            </a:solidFill>
            <a:prstDash val="solid"/>
            <a:round/>
            <a:headEnd type="none" w="med" len="med"/>
            <a:tailEnd type="triangle" w="lg" len="lg"/>
          </a:ln>
          <a:effectLst/>
        </p:spPr>
      </p:cxnSp>
      <p:sp>
        <p:nvSpPr>
          <p:cNvPr id="18" name="TextBox 17"/>
          <p:cNvSpPr txBox="1"/>
          <p:nvPr/>
        </p:nvSpPr>
        <p:spPr>
          <a:xfrm>
            <a:off x="3962400" y="1447800"/>
            <a:ext cx="1838965" cy="461665"/>
          </a:xfrm>
          <a:prstGeom prst="rect">
            <a:avLst/>
          </a:prstGeom>
          <a:noFill/>
        </p:spPr>
        <p:txBody>
          <a:bodyPr wrap="none" rtlCol="0">
            <a:spAutoFit/>
          </a:bodyPr>
          <a:lstStyle/>
          <a:p>
            <a:r>
              <a:rPr lang="en-US" sz="2400" dirty="0" smtClean="0"/>
              <a:t>Slots in log</a:t>
            </a:r>
            <a:endParaRPr lang="en-US" sz="2400" dirty="0"/>
          </a:p>
        </p:txBody>
      </p:sp>
      <p:cxnSp>
        <p:nvCxnSpPr>
          <p:cNvPr id="19" name="Straight Arrow Connector 18"/>
          <p:cNvCxnSpPr/>
          <p:nvPr/>
        </p:nvCxnSpPr>
        <p:spPr bwMode="auto">
          <a:xfrm>
            <a:off x="914400" y="2971800"/>
            <a:ext cx="0" cy="2590800"/>
          </a:xfrm>
          <a:prstGeom prst="straightConnector1">
            <a:avLst/>
          </a:prstGeom>
          <a:solidFill>
            <a:schemeClr val="accent1"/>
          </a:solidFill>
          <a:ln w="25400" cap="flat" cmpd="sng" algn="ctr">
            <a:solidFill>
              <a:schemeClr val="accent6"/>
            </a:solidFill>
            <a:prstDash val="solid"/>
            <a:round/>
            <a:headEnd type="none" w="med" len="med"/>
            <a:tailEnd type="triangle" w="lg" len="lg"/>
          </a:ln>
          <a:effectLst/>
        </p:spPr>
      </p:cxnSp>
      <p:sp>
        <p:nvSpPr>
          <p:cNvPr id="22" name="TextBox 21"/>
          <p:cNvSpPr txBox="1"/>
          <p:nvPr/>
        </p:nvSpPr>
        <p:spPr>
          <a:xfrm>
            <a:off x="-860386" y="3957935"/>
            <a:ext cx="2917786" cy="461665"/>
          </a:xfrm>
          <a:prstGeom prst="rect">
            <a:avLst/>
          </a:prstGeom>
          <a:noFill/>
          <a:scene3d>
            <a:camera prst="orthographicFront">
              <a:rot lat="0" lon="0" rev="5400000"/>
            </a:camera>
            <a:lightRig rig="threePt" dir="t"/>
          </a:scene3d>
        </p:spPr>
        <p:txBody>
          <a:bodyPr wrap="none" rtlCol="0">
            <a:spAutoFit/>
          </a:bodyPr>
          <a:lstStyle/>
          <a:p>
            <a:r>
              <a:rPr lang="en-US" sz="2400" smtClean="0"/>
              <a:t>Proposals / ballots</a:t>
            </a:r>
            <a:endParaRPr lang="en-US" sz="2400" dirty="0"/>
          </a:p>
        </p:txBody>
      </p:sp>
      <p:sp>
        <p:nvSpPr>
          <p:cNvPr id="23" name="Rectangle 22"/>
          <p:cNvSpPr/>
          <p:nvPr/>
        </p:nvSpPr>
        <p:spPr bwMode="auto">
          <a:xfrm>
            <a:off x="2286000" y="2971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24" name="Rectangle 23"/>
          <p:cNvSpPr/>
          <p:nvPr/>
        </p:nvSpPr>
        <p:spPr bwMode="auto">
          <a:xfrm>
            <a:off x="2286000" y="3733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25" name="Rectangle 24"/>
          <p:cNvSpPr/>
          <p:nvPr/>
        </p:nvSpPr>
        <p:spPr bwMode="auto">
          <a:xfrm>
            <a:off x="2286000" y="4495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26" name="Rectangle 25"/>
          <p:cNvSpPr/>
          <p:nvPr/>
        </p:nvSpPr>
        <p:spPr bwMode="auto">
          <a:xfrm>
            <a:off x="2286000" y="5257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27" name="Rectangle 26"/>
          <p:cNvSpPr/>
          <p:nvPr/>
        </p:nvSpPr>
        <p:spPr bwMode="auto">
          <a:xfrm>
            <a:off x="4419600" y="2971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31" name="Rectangle 30"/>
          <p:cNvSpPr/>
          <p:nvPr/>
        </p:nvSpPr>
        <p:spPr bwMode="auto">
          <a:xfrm>
            <a:off x="7620000" y="2971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32" name="Rectangle 31"/>
          <p:cNvSpPr/>
          <p:nvPr/>
        </p:nvSpPr>
        <p:spPr bwMode="auto">
          <a:xfrm>
            <a:off x="7620000" y="3733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33" name="Rectangle 32"/>
          <p:cNvSpPr/>
          <p:nvPr/>
        </p:nvSpPr>
        <p:spPr bwMode="auto">
          <a:xfrm>
            <a:off x="7620000" y="4495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28" name="Rectangle 27"/>
          <p:cNvSpPr/>
          <p:nvPr/>
        </p:nvSpPr>
        <p:spPr bwMode="auto">
          <a:xfrm>
            <a:off x="5486400" y="2971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29" name="Rectangle 28"/>
          <p:cNvSpPr/>
          <p:nvPr/>
        </p:nvSpPr>
        <p:spPr bwMode="auto">
          <a:xfrm>
            <a:off x="5486400" y="3733800"/>
            <a:ext cx="762000" cy="533400"/>
          </a:xfrm>
          <a:prstGeom prst="rect">
            <a:avLst/>
          </a:prstGeom>
          <a:solidFill>
            <a:schemeClr val="accent1"/>
          </a:solidFill>
          <a:ln w="25400" cap="flat" cmpd="sng" algn="ctr">
            <a:solidFill>
              <a:schemeClr val="accent6"/>
            </a:solidFill>
            <a:prstDash val="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2761571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Reads in </a:t>
            </a:r>
            <a:r>
              <a:rPr lang="en-US" dirty="0" err="1"/>
              <a:t>Paxos</a:t>
            </a:r>
            <a:r>
              <a:rPr lang="en-US" dirty="0"/>
              <a:t>-based RSM</a:t>
            </a:r>
          </a:p>
        </p:txBody>
      </p:sp>
      <p:sp>
        <p:nvSpPr>
          <p:cNvPr id="3" name="Text Placeholder 2"/>
          <p:cNvSpPr>
            <a:spLocks noGrp="1"/>
          </p:cNvSpPr>
          <p:nvPr>
            <p:ph type="body" idx="1"/>
          </p:nvPr>
        </p:nvSpPr>
        <p:spPr/>
        <p:txBody>
          <a:bodyPr/>
          <a:lstStyle/>
          <a:p>
            <a:pPr lvl="1"/>
            <a:endParaRPr lang="en-US" dirty="0" smtClean="0">
              <a:solidFill>
                <a:srgbClr val="FF0000"/>
              </a:solidFill>
            </a:endParaRPr>
          </a:p>
          <a:p>
            <a:r>
              <a:rPr lang="en-US" dirty="0" smtClean="0">
                <a:solidFill>
                  <a:srgbClr val="FF0000"/>
                </a:solidFill>
              </a:rPr>
              <a:t>How to ensure </a:t>
            </a:r>
            <a:r>
              <a:rPr lang="en-US" dirty="0" err="1" smtClean="0">
                <a:solidFill>
                  <a:srgbClr val="FF0000"/>
                </a:solidFill>
              </a:rPr>
              <a:t>linearizability</a:t>
            </a:r>
            <a:r>
              <a:rPr lang="en-US" dirty="0" smtClean="0">
                <a:solidFill>
                  <a:srgbClr val="FF0000"/>
                </a:solidFill>
              </a:rPr>
              <a:t>?</a:t>
            </a:r>
          </a:p>
          <a:p>
            <a:pPr lvl="1"/>
            <a:r>
              <a:rPr lang="en-US" dirty="0" smtClean="0"/>
              <a:t>A read sees the effect of all accepted writes</a:t>
            </a:r>
          </a:p>
          <a:p>
            <a:pPr lvl="1"/>
            <a:endParaRPr lang="en-US" dirty="0"/>
          </a:p>
          <a:p>
            <a:r>
              <a:rPr lang="en-US" dirty="0" smtClean="0">
                <a:solidFill>
                  <a:srgbClr val="0000FF"/>
                </a:solidFill>
              </a:rPr>
              <a:t>Get read accepted to one of the slots in replicated log</a:t>
            </a:r>
          </a:p>
          <a:p>
            <a:pPr lvl="1"/>
            <a:endParaRPr lang="en-US" dirty="0"/>
          </a:p>
          <a:p>
            <a:r>
              <a:rPr lang="en-US" dirty="0" smtClean="0"/>
              <a:t>Problem: </a:t>
            </a:r>
            <a:r>
              <a:rPr lang="en-US" dirty="0" smtClean="0">
                <a:solidFill>
                  <a:srgbClr val="FF3300"/>
                </a:solidFill>
              </a:rPr>
              <a:t>Poor performance at scale</a:t>
            </a:r>
            <a:endParaRPr lang="en-US" dirty="0">
              <a:solidFill>
                <a:srgbClr val="FF3300"/>
              </a:solidFill>
            </a:endParaRPr>
          </a:p>
        </p:txBody>
      </p:sp>
      <p:sp>
        <p:nvSpPr>
          <p:cNvPr id="4" name="Slide Number Placeholder 3"/>
          <p:cNvSpPr>
            <a:spLocks noGrp="1"/>
          </p:cNvSpPr>
          <p:nvPr>
            <p:ph type="sldNum" sz="quarter" idx="2"/>
          </p:nvPr>
        </p:nvSpPr>
        <p:spPr/>
        <p:txBody>
          <a:bodyPr>
            <a:normAutofit fontScale="85000" lnSpcReduction="20000"/>
          </a:bodyPr>
          <a:lstStyle/>
          <a:p>
            <a:fld id="{86CB4B4D-7CA3-9044-876B-883B54F8677D}" type="slidenum">
              <a:rPr lang="en-US" smtClean="0"/>
              <a:t>14</a:t>
            </a:fld>
            <a:endParaRPr lang="en-US"/>
          </a:p>
        </p:txBody>
      </p:sp>
    </p:spTree>
    <p:extLst>
      <p:ext uri="{BB962C8B-B14F-4D97-AF65-F5344CB8AC3E}">
        <p14:creationId xmlns:p14="http://schemas.microsoft.com/office/powerpoint/2010/main" val="188241734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Reads/Writes in Chubby</a:t>
            </a:r>
            <a:endParaRPr lang="en-US" dirty="0"/>
          </a:p>
        </p:txBody>
      </p:sp>
      <p:sp>
        <p:nvSpPr>
          <p:cNvPr id="3" name="Text Placeholder 2"/>
          <p:cNvSpPr>
            <a:spLocks noGrp="1"/>
          </p:cNvSpPr>
          <p:nvPr>
            <p:ph type="body" idx="1"/>
          </p:nvPr>
        </p:nvSpPr>
        <p:spPr/>
        <p:txBody>
          <a:bodyPr/>
          <a:lstStyle/>
          <a:p>
            <a:r>
              <a:rPr lang="en-US" dirty="0" smtClean="0"/>
              <a:t>One of the 5 replicas chosen as the master</a:t>
            </a:r>
          </a:p>
          <a:p>
            <a:pPr lvl="1"/>
            <a:endParaRPr lang="en-US" dirty="0"/>
          </a:p>
          <a:p>
            <a:r>
              <a:rPr lang="en-US" dirty="0" smtClean="0">
                <a:solidFill>
                  <a:srgbClr val="0000FF"/>
                </a:solidFill>
              </a:rPr>
              <a:t>Clients submit all reads and writes to master</a:t>
            </a:r>
          </a:p>
          <a:p>
            <a:pPr lvl="1"/>
            <a:endParaRPr lang="en-US" dirty="0"/>
          </a:p>
          <a:p>
            <a:r>
              <a:rPr lang="en-US" dirty="0" smtClean="0">
                <a:solidFill>
                  <a:srgbClr val="FF0000"/>
                </a:solidFill>
              </a:rPr>
              <a:t>How to handle master failure?</a:t>
            </a:r>
          </a:p>
          <a:p>
            <a:pPr lvl="1"/>
            <a:r>
              <a:rPr lang="en-US" dirty="0" smtClean="0"/>
              <a:t>Another replica must propose itself as master</a:t>
            </a:r>
          </a:p>
          <a:p>
            <a:pPr lvl="1"/>
            <a:r>
              <a:rPr lang="en-US" dirty="0" smtClean="0"/>
              <a:t>New master must first “catch up”</a:t>
            </a:r>
          </a:p>
          <a:p>
            <a:pPr lvl="1"/>
            <a:endParaRPr lang="en-US" dirty="0" smtClean="0"/>
          </a:p>
          <a:p>
            <a:r>
              <a:rPr lang="en-US" dirty="0" smtClean="0">
                <a:solidFill>
                  <a:srgbClr val="FF0000"/>
                </a:solidFill>
              </a:rPr>
              <a:t>Master is performance bottleneck</a:t>
            </a:r>
            <a:endParaRPr lang="en-US" dirty="0">
              <a:solidFill>
                <a:srgbClr val="FF0000"/>
              </a:solidFill>
            </a:endParaRPr>
          </a:p>
        </p:txBody>
      </p:sp>
      <p:sp>
        <p:nvSpPr>
          <p:cNvPr id="4" name="Slide Number Placeholder 3"/>
          <p:cNvSpPr>
            <a:spLocks noGrp="1"/>
          </p:cNvSpPr>
          <p:nvPr>
            <p:ph type="sldNum" sz="quarter" idx="2"/>
          </p:nvPr>
        </p:nvSpPr>
        <p:spPr/>
        <p:txBody>
          <a:bodyPr>
            <a:normAutofit fontScale="85000" lnSpcReduction="20000"/>
          </a:bodyPr>
          <a:lstStyle/>
          <a:p>
            <a:fld id="{86CB4B4D-7CA3-9044-876B-883B54F8677D}" type="slidenum">
              <a:rPr lang="en-US" smtClean="0"/>
              <a:t>15</a:t>
            </a:fld>
            <a:endParaRPr lang="en-US"/>
          </a:p>
        </p:txBody>
      </p:sp>
    </p:spTree>
    <p:extLst>
      <p:ext uri="{BB962C8B-B14F-4D97-AF65-F5344CB8AC3E}">
        <p14:creationId xmlns:p14="http://schemas.microsoft.com/office/powerpoint/2010/main" val="214008412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sessions</a:t>
            </a:r>
            <a:endParaRPr lang="en-US" dirty="0"/>
          </a:p>
        </p:txBody>
      </p:sp>
      <p:sp>
        <p:nvSpPr>
          <p:cNvPr id="3" name="Text Placeholder 2"/>
          <p:cNvSpPr>
            <a:spLocks noGrp="1"/>
          </p:cNvSpPr>
          <p:nvPr>
            <p:ph type="body" idx="1"/>
          </p:nvPr>
        </p:nvSpPr>
        <p:spPr/>
        <p:txBody>
          <a:bodyPr/>
          <a:lstStyle/>
          <a:p>
            <a:r>
              <a:rPr lang="en-US" dirty="0" smtClean="0"/>
              <a:t>A client requests a new session by contacting the master of a Chubby “cell”</a:t>
            </a:r>
          </a:p>
          <a:p>
            <a:r>
              <a:rPr lang="en-US" dirty="0"/>
              <a:t> </a:t>
            </a:r>
            <a:r>
              <a:rPr lang="en-US" dirty="0" smtClean="0"/>
              <a:t>It ends the </a:t>
            </a:r>
            <a:r>
              <a:rPr lang="en-US" dirty="0" smtClean="0"/>
              <a:t>session </a:t>
            </a:r>
            <a:r>
              <a:rPr lang="en-US" dirty="0" smtClean="0"/>
              <a:t>when it terminates or if it has been idle (no open handles or no calls for a minute).</a:t>
            </a:r>
          </a:p>
          <a:p>
            <a:r>
              <a:rPr lang="en-US" dirty="0"/>
              <a:t> </a:t>
            </a:r>
            <a:r>
              <a:rPr lang="en-US" dirty="0" smtClean="0"/>
              <a:t>Lease </a:t>
            </a:r>
            <a:r>
              <a:rPr lang="en-US" dirty="0" smtClean="0">
                <a:sym typeface="Wingdings"/>
              </a:rPr>
              <a:t> session needs to be renewed before lease expires.</a:t>
            </a:r>
          </a:p>
          <a:p>
            <a:pPr lvl="1"/>
            <a:r>
              <a:rPr lang="en-US" dirty="0">
                <a:sym typeface="Wingdings"/>
              </a:rPr>
              <a:t> </a:t>
            </a:r>
            <a:r>
              <a:rPr lang="en-US" dirty="0" smtClean="0">
                <a:sym typeface="Wingdings"/>
              </a:rPr>
              <a:t>Master can move it forward but not backward.</a:t>
            </a:r>
            <a:endParaRPr lang="en-US" dirty="0"/>
          </a:p>
        </p:txBody>
      </p:sp>
    </p:spTree>
    <p:extLst>
      <p:ext uri="{BB962C8B-B14F-4D97-AF65-F5344CB8AC3E}">
        <p14:creationId xmlns:p14="http://schemas.microsoft.com/office/powerpoint/2010/main" val="915767944"/>
      </p:ext>
    </p:extLst>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subscriptions</a:t>
            </a:r>
            <a:endParaRPr lang="en-US" dirty="0"/>
          </a:p>
        </p:txBody>
      </p:sp>
      <p:sp>
        <p:nvSpPr>
          <p:cNvPr id="3" name="Text Placeholder 2"/>
          <p:cNvSpPr>
            <a:spLocks noGrp="1"/>
          </p:cNvSpPr>
          <p:nvPr>
            <p:ph type="body" idx="1"/>
          </p:nvPr>
        </p:nvSpPr>
        <p:spPr/>
        <p:txBody>
          <a:bodyPr/>
          <a:lstStyle/>
          <a:p>
            <a:r>
              <a:rPr lang="en-US" dirty="0" smtClean="0"/>
              <a:t>Clients may subscribe to a range of events (e.g., file contents modified or master failure).</a:t>
            </a:r>
          </a:p>
          <a:p>
            <a:r>
              <a:rPr lang="en-US" dirty="0"/>
              <a:t> </a:t>
            </a:r>
            <a:r>
              <a:rPr lang="en-US" dirty="0" smtClean="0"/>
              <a:t>Such events are delivered asynchronously via an up-call from the Chubby library.</a:t>
            </a:r>
          </a:p>
          <a:p>
            <a:pPr lvl="1"/>
            <a:r>
              <a:rPr lang="en-US" dirty="0" smtClean="0"/>
              <a:t> Delivered after the event has taken place </a:t>
            </a:r>
            <a:endParaRPr lang="en-US" dirty="0"/>
          </a:p>
        </p:txBody>
      </p:sp>
    </p:spTree>
    <p:extLst>
      <p:ext uri="{BB962C8B-B14F-4D97-AF65-F5344CB8AC3E}">
        <p14:creationId xmlns:p14="http://schemas.microsoft.com/office/powerpoint/2010/main" val="3629947004"/>
      </p:ext>
    </p:extLst>
  </p:cSld>
  <p:clrMapOvr>
    <a:masterClrMapping/>
  </p:clrMapOvr>
  <p:transition xmlns:p14="http://schemas.microsoft.com/office/powerpoint/2010/mai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Chubby</a:t>
            </a:r>
            <a:endParaRPr lang="en-US" dirty="0"/>
          </a:p>
        </p:txBody>
      </p:sp>
      <p:sp>
        <p:nvSpPr>
          <p:cNvPr id="3" name="Text Placeholder 2"/>
          <p:cNvSpPr>
            <a:spLocks noGrp="1"/>
          </p:cNvSpPr>
          <p:nvPr>
            <p:ph type="body" idx="1"/>
          </p:nvPr>
        </p:nvSpPr>
        <p:spPr>
          <a:xfrm>
            <a:off x="533400" y="1600200"/>
            <a:ext cx="8077200" cy="4419600"/>
          </a:xfrm>
        </p:spPr>
        <p:txBody>
          <a:bodyPr>
            <a:normAutofit fontScale="92500" lnSpcReduction="20000"/>
          </a:bodyPr>
          <a:lstStyle/>
          <a:p>
            <a:pPr lvl="1"/>
            <a:endParaRPr lang="en-US" dirty="0" smtClean="0"/>
          </a:p>
          <a:p>
            <a:r>
              <a:rPr lang="en-US" dirty="0" smtClean="0"/>
              <a:t>Clients cache data they read</a:t>
            </a:r>
          </a:p>
          <a:p>
            <a:r>
              <a:rPr lang="en-US" dirty="0" smtClean="0">
                <a:solidFill>
                  <a:srgbClr val="FF0000"/>
                </a:solidFill>
              </a:rPr>
              <a:t>Reading from local cache violates </a:t>
            </a:r>
            <a:r>
              <a:rPr lang="en-US" dirty="0" err="1" smtClean="0">
                <a:solidFill>
                  <a:srgbClr val="FF0000"/>
                </a:solidFill>
              </a:rPr>
              <a:t>linearizability</a:t>
            </a:r>
            <a:endParaRPr lang="en-US" dirty="0" smtClean="0">
              <a:solidFill>
                <a:srgbClr val="FF0000"/>
              </a:solidFill>
            </a:endParaRPr>
          </a:p>
          <a:p>
            <a:pPr lvl="1"/>
            <a:r>
              <a:rPr lang="en-US" dirty="0" smtClean="0"/>
              <a:t>How to fix this?</a:t>
            </a:r>
          </a:p>
          <a:p>
            <a:r>
              <a:rPr lang="en-US" dirty="0" smtClean="0">
                <a:solidFill>
                  <a:srgbClr val="0000FF"/>
                </a:solidFill>
              </a:rPr>
              <a:t>Master invalidates cached copies upon update</a:t>
            </a:r>
          </a:p>
          <a:p>
            <a:pPr lvl="1"/>
            <a:r>
              <a:rPr lang="en-US" dirty="0">
                <a:solidFill>
                  <a:srgbClr val="0000FF"/>
                </a:solidFill>
              </a:rPr>
              <a:t> </a:t>
            </a:r>
            <a:r>
              <a:rPr lang="en-US" dirty="0" smtClean="0">
                <a:solidFill>
                  <a:srgbClr val="0000FF"/>
                </a:solidFill>
              </a:rPr>
              <a:t>Modification blocked until invalidations are sent</a:t>
            </a:r>
          </a:p>
          <a:p>
            <a:pPr lvl="2"/>
            <a:r>
              <a:rPr lang="en-US" dirty="0" smtClean="0">
                <a:solidFill>
                  <a:srgbClr val="0000FF"/>
                </a:solidFill>
              </a:rPr>
              <a:t>Note that caches not updated (only invalidated) </a:t>
            </a:r>
            <a:r>
              <a:rPr lang="mr-IN" dirty="0" smtClean="0">
                <a:solidFill>
                  <a:srgbClr val="0000FF"/>
                </a:solidFill>
              </a:rPr>
              <a:t>–</a:t>
            </a:r>
            <a:r>
              <a:rPr lang="en-US" dirty="0" smtClean="0">
                <a:solidFill>
                  <a:srgbClr val="0000FF"/>
                </a:solidFill>
              </a:rPr>
              <a:t> this may be unnecessary.</a:t>
            </a:r>
          </a:p>
          <a:p>
            <a:pPr lvl="1"/>
            <a:r>
              <a:rPr lang="en-US" dirty="0">
                <a:solidFill>
                  <a:srgbClr val="0000FF"/>
                </a:solidFill>
              </a:rPr>
              <a:t> </a:t>
            </a:r>
            <a:r>
              <a:rPr lang="en-US" dirty="0" smtClean="0">
                <a:solidFill>
                  <a:srgbClr val="0000FF"/>
                </a:solidFill>
              </a:rPr>
              <a:t>Reads proceed as usual (much more frequent than writes)</a:t>
            </a:r>
            <a:endParaRPr lang="en-US" dirty="0" smtClean="0"/>
          </a:p>
          <a:p>
            <a:r>
              <a:rPr lang="en-US" dirty="0" smtClean="0"/>
              <a:t>Master must store knowledge of client caches</a:t>
            </a:r>
          </a:p>
          <a:p>
            <a:r>
              <a:rPr lang="en-US" dirty="0" smtClean="0">
                <a:solidFill>
                  <a:srgbClr val="FF0000"/>
                </a:solidFill>
              </a:rPr>
              <a:t>What if master fails?</a:t>
            </a:r>
            <a:endParaRPr lang="en-US" dirty="0">
              <a:solidFill>
                <a:srgbClr val="FF0000"/>
              </a:solidFill>
            </a:endParaRPr>
          </a:p>
        </p:txBody>
      </p:sp>
      <p:sp>
        <p:nvSpPr>
          <p:cNvPr id="4" name="Slide Number Placeholder 3"/>
          <p:cNvSpPr>
            <a:spLocks noGrp="1"/>
          </p:cNvSpPr>
          <p:nvPr>
            <p:ph type="sldNum" sz="quarter" idx="2"/>
          </p:nvPr>
        </p:nvSpPr>
        <p:spPr/>
        <p:txBody>
          <a:bodyPr>
            <a:normAutofit fontScale="85000" lnSpcReduction="20000"/>
          </a:bodyPr>
          <a:lstStyle/>
          <a:p>
            <a:fld id="{86CB4B4D-7CA3-9044-876B-883B54F8677D}" type="slidenum">
              <a:rPr lang="en-US" smtClean="0"/>
              <a:t>18</a:t>
            </a:fld>
            <a:endParaRPr lang="en-US"/>
          </a:p>
        </p:txBody>
      </p:sp>
    </p:spTree>
    <p:extLst>
      <p:ext uri="{BB962C8B-B14F-4D97-AF65-F5344CB8AC3E}">
        <p14:creationId xmlns:p14="http://schemas.microsoft.com/office/powerpoint/2010/main" val="199239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Grace period for leases</a:t>
            </a:r>
            <a:endParaRPr lang="en-US" dirty="0"/>
          </a:p>
        </p:txBody>
      </p:sp>
      <p:pic>
        <p:nvPicPr>
          <p:cNvPr id="5" name="Picture 4"/>
          <p:cNvPicPr>
            <a:picLocks noChangeAspect="1"/>
          </p:cNvPicPr>
          <p:nvPr/>
        </p:nvPicPr>
        <p:blipFill>
          <a:blip r:embed="rId3"/>
          <a:stretch>
            <a:fillRect/>
          </a:stretch>
        </p:blipFill>
        <p:spPr>
          <a:xfrm>
            <a:off x="141108" y="1512491"/>
            <a:ext cx="8876779" cy="2778687"/>
          </a:xfrm>
          <a:prstGeom prst="rect">
            <a:avLst/>
          </a:prstGeom>
        </p:spPr>
      </p:pic>
      <p:sp>
        <p:nvSpPr>
          <p:cNvPr id="6" name="Text Placeholder 2"/>
          <p:cNvSpPr>
            <a:spLocks noGrp="1"/>
          </p:cNvSpPr>
          <p:nvPr>
            <p:ph type="body" idx="1"/>
          </p:nvPr>
        </p:nvSpPr>
        <p:spPr>
          <a:xfrm>
            <a:off x="332693" y="4760629"/>
            <a:ext cx="8305800" cy="1819923"/>
          </a:xfrm>
        </p:spPr>
        <p:txBody>
          <a:bodyPr>
            <a:normAutofit fontScale="62500" lnSpcReduction="20000"/>
          </a:bodyPr>
          <a:lstStyle/>
          <a:p>
            <a:r>
              <a:rPr lang="en-US" dirty="0" smtClean="0"/>
              <a:t>Grace period after lease expires</a:t>
            </a:r>
          </a:p>
          <a:p>
            <a:pPr lvl="1"/>
            <a:r>
              <a:rPr lang="en-US" dirty="0" smtClean="0"/>
              <a:t>If </a:t>
            </a:r>
            <a:r>
              <a:rPr lang="en-US" dirty="0" err="1" smtClean="0"/>
              <a:t>keepalive</a:t>
            </a:r>
            <a:r>
              <a:rPr lang="en-US" dirty="0" smtClean="0"/>
              <a:t> received within grace period, state updated</a:t>
            </a:r>
          </a:p>
          <a:p>
            <a:r>
              <a:rPr lang="en-US" dirty="0" smtClean="0"/>
              <a:t>If grace period expires, the client assumes session has expired (Chubby cell inaccessible)</a:t>
            </a:r>
          </a:p>
          <a:p>
            <a:pPr lvl="1"/>
            <a:r>
              <a:rPr lang="en-US" dirty="0"/>
              <a:t> </a:t>
            </a:r>
            <a:r>
              <a:rPr lang="en-US" dirty="0" smtClean="0"/>
              <a:t>Call returns with an error</a:t>
            </a:r>
          </a:p>
          <a:p>
            <a:r>
              <a:rPr lang="en-US" dirty="0" smtClean="0"/>
              <a:t>Failed master discards state about sessions, handles and locks. </a:t>
            </a:r>
            <a:endParaRPr lang="en-US" dirty="0"/>
          </a:p>
        </p:txBody>
      </p:sp>
    </p:spTree>
    <p:extLst>
      <p:ext uri="{BB962C8B-B14F-4D97-AF65-F5344CB8AC3E}">
        <p14:creationId xmlns:p14="http://schemas.microsoft.com/office/powerpoint/2010/main" val="9051035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RSMs</a:t>
            </a:r>
            <a:endParaRPr lang="en-US" dirty="0"/>
          </a:p>
        </p:txBody>
      </p:sp>
      <p:sp>
        <p:nvSpPr>
          <p:cNvPr id="3" name="Content Placeholder 2"/>
          <p:cNvSpPr>
            <a:spLocks noGrp="1"/>
          </p:cNvSpPr>
          <p:nvPr>
            <p:ph idx="1"/>
          </p:nvPr>
        </p:nvSpPr>
        <p:spPr/>
        <p:txBody>
          <a:bodyPr/>
          <a:lstStyle/>
          <a:p>
            <a:r>
              <a:rPr lang="en-US" dirty="0" smtClean="0"/>
              <a:t>Logical clock based ordering of requests</a:t>
            </a:r>
          </a:p>
          <a:p>
            <a:pPr lvl="1"/>
            <a:r>
              <a:rPr lang="en-US" dirty="0" smtClean="0">
                <a:solidFill>
                  <a:srgbClr val="FF0000"/>
                </a:solidFill>
              </a:rPr>
              <a:t>Cannot serve requests if any one replica is down</a:t>
            </a:r>
            <a:endParaRPr lang="en-US" dirty="0">
              <a:solidFill>
                <a:srgbClr val="FF0000"/>
              </a:solidFill>
            </a:endParaRPr>
          </a:p>
          <a:p>
            <a:endParaRPr lang="en-US" dirty="0" smtClean="0"/>
          </a:p>
          <a:p>
            <a:r>
              <a:rPr lang="en-US" dirty="0" smtClean="0"/>
              <a:t>Primary-backup replication</a:t>
            </a:r>
          </a:p>
          <a:p>
            <a:pPr lvl="1"/>
            <a:r>
              <a:rPr lang="en-US" dirty="0" smtClean="0">
                <a:solidFill>
                  <a:srgbClr val="00B050"/>
                </a:solidFill>
              </a:rPr>
              <a:t>Replace primary/backup upon failure</a:t>
            </a:r>
          </a:p>
          <a:p>
            <a:pPr lvl="1"/>
            <a:r>
              <a:rPr lang="en-US" dirty="0" smtClean="0">
                <a:solidFill>
                  <a:srgbClr val="FF0000"/>
                </a:solidFill>
              </a:rPr>
              <a:t>Relies on always available view service</a:t>
            </a:r>
          </a:p>
          <a:p>
            <a:pPr lvl="1"/>
            <a:endParaRPr lang="en-US" dirty="0">
              <a:solidFill>
                <a:srgbClr val="0000FF"/>
              </a:solidFill>
            </a:endParaRPr>
          </a:p>
          <a:p>
            <a:r>
              <a:rPr lang="en-US" dirty="0" err="1" smtClean="0">
                <a:solidFill>
                  <a:schemeClr val="accent6"/>
                </a:solidFill>
              </a:rPr>
              <a:t>Paxos</a:t>
            </a:r>
            <a:r>
              <a:rPr lang="en-US" dirty="0" smtClean="0">
                <a:solidFill>
                  <a:schemeClr val="accent6"/>
                </a:solidFill>
              </a:rPr>
              <a:t>-based replicated service</a:t>
            </a:r>
          </a:p>
          <a:p>
            <a:pPr lvl="1"/>
            <a:r>
              <a:rPr lang="en-US" dirty="0" smtClean="0">
                <a:solidFill>
                  <a:srgbClr val="00B050"/>
                </a:solidFill>
              </a:rPr>
              <a:t>Available as long as majority in same partition</a:t>
            </a:r>
            <a:endParaRPr lang="en-US" dirty="0">
              <a:solidFill>
                <a:srgbClr val="00B050"/>
              </a:solidFill>
            </a:endParaRPr>
          </a:p>
        </p:txBody>
      </p:sp>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2</a:t>
            </a:fld>
            <a:endParaRPr lang="en-US"/>
          </a:p>
        </p:txBody>
      </p:sp>
    </p:spTree>
    <p:extLst>
      <p:ext uri="{BB962C8B-B14F-4D97-AF65-F5344CB8AC3E}">
        <p14:creationId xmlns:p14="http://schemas.microsoft.com/office/powerpoint/2010/main" val="34324958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Chubby with Proxies</a:t>
            </a:r>
            <a:endParaRPr lang="en-US" dirty="0"/>
          </a:p>
        </p:txBody>
      </p:sp>
      <p:sp>
        <p:nvSpPr>
          <p:cNvPr id="4" name="Slide Number Placeholder 3"/>
          <p:cNvSpPr>
            <a:spLocks noGrp="1"/>
          </p:cNvSpPr>
          <p:nvPr>
            <p:ph type="sldNum" sz="quarter" idx="2"/>
          </p:nvPr>
        </p:nvSpPr>
        <p:spPr/>
        <p:txBody>
          <a:bodyPr>
            <a:normAutofit fontScale="85000" lnSpcReduction="20000"/>
          </a:bodyPr>
          <a:lstStyle/>
          <a:p>
            <a:fld id="{86CB4B4D-7CA3-9044-876B-883B54F8677D}" type="slidenum">
              <a:rPr lang="en-US" smtClean="0"/>
              <a:t>20</a:t>
            </a:fld>
            <a:endParaRPr lang="en-US"/>
          </a:p>
        </p:txBody>
      </p:sp>
      <p:pic>
        <p:nvPicPr>
          <p:cNvPr id="5" name="Picture 11" descr="serve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764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5"/>
          <p:cNvSpPr/>
          <p:nvPr/>
        </p:nvSpPr>
        <p:spPr bwMode="auto">
          <a:xfrm>
            <a:off x="7625316" y="4333639"/>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7" name="Oval 6"/>
          <p:cNvSpPr/>
          <p:nvPr/>
        </p:nvSpPr>
        <p:spPr bwMode="auto">
          <a:xfrm>
            <a:off x="7620000" y="5253591"/>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8" name="Oval 7"/>
          <p:cNvSpPr/>
          <p:nvPr/>
        </p:nvSpPr>
        <p:spPr bwMode="auto">
          <a:xfrm>
            <a:off x="7620000" y="1680609"/>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9" name="Oval 8"/>
          <p:cNvSpPr/>
          <p:nvPr/>
        </p:nvSpPr>
        <p:spPr bwMode="auto">
          <a:xfrm>
            <a:off x="7620000" y="3467100"/>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0" name="Oval 9"/>
          <p:cNvSpPr/>
          <p:nvPr/>
        </p:nvSpPr>
        <p:spPr bwMode="auto">
          <a:xfrm>
            <a:off x="7620000" y="2587706"/>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pic>
        <p:nvPicPr>
          <p:cNvPr id="12" name="Picture 11" descr="serve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62565" y="270355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Arrow Connector 15"/>
          <p:cNvCxnSpPr>
            <a:endCxn id="17" idx="1"/>
          </p:cNvCxnSpPr>
          <p:nvPr/>
        </p:nvCxnSpPr>
        <p:spPr bwMode="auto">
          <a:xfrm>
            <a:off x="1752600" y="2133600"/>
            <a:ext cx="1905000" cy="934224"/>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sp>
        <p:nvSpPr>
          <p:cNvPr id="13" name="Rectangle 12"/>
          <p:cNvSpPr/>
          <p:nvPr/>
        </p:nvSpPr>
        <p:spPr bwMode="auto">
          <a:xfrm>
            <a:off x="7543800" y="1524000"/>
            <a:ext cx="762000" cy="4495800"/>
          </a:xfrm>
          <a:prstGeom prst="rect">
            <a:avLst/>
          </a:prstGeom>
          <a:noFill/>
          <a:ln w="25400"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5" name="TextBox 14"/>
          <p:cNvSpPr txBox="1"/>
          <p:nvPr/>
        </p:nvSpPr>
        <p:spPr>
          <a:xfrm>
            <a:off x="6172200" y="5327558"/>
            <a:ext cx="1329210" cy="461665"/>
          </a:xfrm>
          <a:prstGeom prst="rect">
            <a:avLst/>
          </a:prstGeom>
          <a:noFill/>
        </p:spPr>
        <p:txBody>
          <a:bodyPr wrap="none" rtlCol="0">
            <a:spAutoFit/>
          </a:bodyPr>
          <a:lstStyle/>
          <a:p>
            <a:r>
              <a:rPr lang="en-US" sz="2400" dirty="0" smtClean="0"/>
              <a:t>Chubby</a:t>
            </a:r>
            <a:endParaRPr lang="en-US" sz="2400" dirty="0"/>
          </a:p>
        </p:txBody>
      </p:sp>
      <p:pic>
        <p:nvPicPr>
          <p:cNvPr id="23" name="Picture 22" descr="serve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697247"/>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4" descr="serve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611647"/>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5" descr="serve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5526047"/>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p:nvPr/>
        </p:nvSpPr>
        <p:spPr bwMode="auto">
          <a:xfrm>
            <a:off x="3657600" y="2438400"/>
            <a:ext cx="1371600" cy="1258847"/>
          </a:xfrm>
          <a:prstGeom prst="rect">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rPr>
              <a:t>Proxy</a:t>
            </a:r>
          </a:p>
        </p:txBody>
      </p:sp>
      <p:sp>
        <p:nvSpPr>
          <p:cNvPr id="28" name="Rectangle 27"/>
          <p:cNvSpPr/>
          <p:nvPr/>
        </p:nvSpPr>
        <p:spPr bwMode="auto">
          <a:xfrm>
            <a:off x="3668197" y="4439423"/>
            <a:ext cx="1371600" cy="1258847"/>
          </a:xfrm>
          <a:prstGeom prst="rect">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rPr>
              <a:t>Proxy</a:t>
            </a:r>
          </a:p>
        </p:txBody>
      </p:sp>
      <p:cxnSp>
        <p:nvCxnSpPr>
          <p:cNvPr id="33" name="Straight Arrow Connector 32"/>
          <p:cNvCxnSpPr>
            <a:endCxn id="13" idx="1"/>
          </p:cNvCxnSpPr>
          <p:nvPr/>
        </p:nvCxnSpPr>
        <p:spPr bwMode="auto">
          <a:xfrm>
            <a:off x="5039797" y="3121339"/>
            <a:ext cx="2504003" cy="650561"/>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34" name="Straight Arrow Connector 33"/>
          <p:cNvCxnSpPr>
            <a:stCxn id="28" idx="3"/>
          </p:cNvCxnSpPr>
          <p:nvPr/>
        </p:nvCxnSpPr>
        <p:spPr bwMode="auto">
          <a:xfrm flipV="1">
            <a:off x="5039797" y="3985358"/>
            <a:ext cx="2504003" cy="1083489"/>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35" name="Straight Arrow Connector 34"/>
          <p:cNvCxnSpPr>
            <a:stCxn id="12" idx="3"/>
          </p:cNvCxnSpPr>
          <p:nvPr/>
        </p:nvCxnSpPr>
        <p:spPr bwMode="auto">
          <a:xfrm>
            <a:off x="1776965" y="3160753"/>
            <a:ext cx="1804435" cy="36553"/>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38" name="Straight Arrow Connector 37"/>
          <p:cNvCxnSpPr>
            <a:stCxn id="23" idx="3"/>
          </p:cNvCxnSpPr>
          <p:nvPr/>
        </p:nvCxnSpPr>
        <p:spPr bwMode="auto">
          <a:xfrm flipV="1">
            <a:off x="1752600" y="3425906"/>
            <a:ext cx="1823484" cy="728541"/>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41" name="Straight Arrow Connector 40"/>
          <p:cNvCxnSpPr>
            <a:stCxn id="26" idx="3"/>
            <a:endCxn id="28" idx="1"/>
          </p:cNvCxnSpPr>
          <p:nvPr/>
        </p:nvCxnSpPr>
        <p:spPr bwMode="auto">
          <a:xfrm flipV="1">
            <a:off x="1752600" y="5068847"/>
            <a:ext cx="1915597" cy="914400"/>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44" name="Straight Arrow Connector 43"/>
          <p:cNvCxnSpPr>
            <a:stCxn id="25" idx="3"/>
          </p:cNvCxnSpPr>
          <p:nvPr/>
        </p:nvCxnSpPr>
        <p:spPr bwMode="auto">
          <a:xfrm flipV="1">
            <a:off x="1752600" y="4939365"/>
            <a:ext cx="1834081" cy="129482"/>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spTree>
    <p:extLst>
      <p:ext uri="{BB962C8B-B14F-4D97-AF65-F5344CB8AC3E}">
        <p14:creationId xmlns:p14="http://schemas.microsoft.com/office/powerpoint/2010/main" val="196324755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Handling client failures</a:t>
            </a:r>
            <a:endParaRPr lang="en-US" dirty="0"/>
          </a:p>
        </p:txBody>
      </p:sp>
      <p:sp>
        <p:nvSpPr>
          <p:cNvPr id="3" name="Text Placeholder 2"/>
          <p:cNvSpPr>
            <a:spLocks noGrp="1"/>
          </p:cNvSpPr>
          <p:nvPr>
            <p:ph type="body" idx="1"/>
          </p:nvPr>
        </p:nvSpPr>
        <p:spPr>
          <a:xfrm>
            <a:off x="457200" y="1600200"/>
            <a:ext cx="8305800" cy="4419600"/>
          </a:xfrm>
        </p:spPr>
        <p:txBody>
          <a:bodyPr>
            <a:normAutofit fontScale="92500" lnSpcReduction="10000"/>
          </a:bodyPr>
          <a:lstStyle/>
          <a:p>
            <a:r>
              <a:rPr lang="en-US" dirty="0" smtClean="0">
                <a:solidFill>
                  <a:srgbClr val="FF0000"/>
                </a:solidFill>
              </a:rPr>
              <a:t>What if a client acquires a lock and fails?</a:t>
            </a:r>
          </a:p>
          <a:p>
            <a:pPr lvl="2"/>
            <a:endParaRPr lang="en-US" dirty="0"/>
          </a:p>
          <a:p>
            <a:r>
              <a:rPr lang="en-US" dirty="0" smtClean="0"/>
              <a:t>Client library exchanges keep-</a:t>
            </a:r>
            <a:r>
              <a:rPr lang="en-US" dirty="0" err="1" smtClean="0"/>
              <a:t>alives</a:t>
            </a:r>
            <a:r>
              <a:rPr lang="en-US" dirty="0" smtClean="0"/>
              <a:t> with master</a:t>
            </a:r>
          </a:p>
          <a:p>
            <a:r>
              <a:rPr lang="en-US" dirty="0" smtClean="0">
                <a:solidFill>
                  <a:srgbClr val="0000FF"/>
                </a:solidFill>
              </a:rPr>
              <a:t>Lock revoked upon client failure</a:t>
            </a:r>
          </a:p>
          <a:p>
            <a:r>
              <a:rPr lang="en-US" dirty="0" smtClean="0">
                <a:solidFill>
                  <a:srgbClr val="FF0000"/>
                </a:solidFill>
              </a:rPr>
              <a:t>Problem?</a:t>
            </a:r>
          </a:p>
          <a:p>
            <a:pPr lvl="1"/>
            <a:r>
              <a:rPr lang="en-US" dirty="0" smtClean="0"/>
              <a:t>Network partition not client failure</a:t>
            </a:r>
          </a:p>
          <a:p>
            <a:pPr lvl="2"/>
            <a:endParaRPr lang="en-US" dirty="0"/>
          </a:p>
          <a:p>
            <a:r>
              <a:rPr lang="en-US" dirty="0" smtClean="0"/>
              <a:t>Chubby </a:t>
            </a:r>
            <a:r>
              <a:rPr lang="en-US" dirty="0" smtClean="0">
                <a:solidFill>
                  <a:srgbClr val="0000FF"/>
                </a:solidFill>
              </a:rPr>
              <a:t>associates lock acquisitions with sequence numbers</a:t>
            </a:r>
            <a:endParaRPr lang="en-US" dirty="0">
              <a:solidFill>
                <a:srgbClr val="0000FF"/>
              </a:solidFill>
            </a:endParaRPr>
          </a:p>
          <a:p>
            <a:pPr lvl="1"/>
            <a:r>
              <a:rPr lang="en-US" dirty="0" smtClean="0"/>
              <a:t>Can distinguish operations from previous lock holders</a:t>
            </a:r>
            <a:endParaRPr lang="en-US" dirty="0"/>
          </a:p>
        </p:txBody>
      </p:sp>
      <p:sp>
        <p:nvSpPr>
          <p:cNvPr id="4" name="Slide Number Placeholder 3"/>
          <p:cNvSpPr>
            <a:spLocks noGrp="1"/>
          </p:cNvSpPr>
          <p:nvPr>
            <p:ph type="sldNum" sz="quarter" idx="2"/>
          </p:nvPr>
        </p:nvSpPr>
        <p:spPr/>
        <p:txBody>
          <a:bodyPr>
            <a:normAutofit fontScale="85000" lnSpcReduction="20000"/>
          </a:bodyPr>
          <a:lstStyle/>
          <a:p>
            <a:fld id="{86CB4B4D-7CA3-9044-876B-883B54F8677D}" type="slidenum">
              <a:rPr lang="en-US" smtClean="0"/>
              <a:t>21</a:t>
            </a:fld>
            <a:endParaRPr lang="en-US"/>
          </a:p>
        </p:txBody>
      </p:sp>
    </p:spTree>
    <p:extLst>
      <p:ext uri="{BB962C8B-B14F-4D97-AF65-F5344CB8AC3E}">
        <p14:creationId xmlns:p14="http://schemas.microsoft.com/office/powerpoint/2010/main" val="162399278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Discrepancy in Lock Validity</a:t>
            </a:r>
            <a:endParaRPr lang="en-US" dirty="0"/>
          </a:p>
        </p:txBody>
      </p:sp>
      <p:sp>
        <p:nvSpPr>
          <p:cNvPr id="7" name="TextBox 6"/>
          <p:cNvSpPr txBox="1"/>
          <p:nvPr/>
        </p:nvSpPr>
        <p:spPr>
          <a:xfrm>
            <a:off x="990600" y="3505200"/>
            <a:ext cx="1383712" cy="523220"/>
          </a:xfrm>
          <a:prstGeom prst="rect">
            <a:avLst/>
          </a:prstGeom>
          <a:noFill/>
          <a:ln w="25400">
            <a:solidFill>
              <a:schemeClr val="tx1"/>
            </a:solidFill>
          </a:ln>
        </p:spPr>
        <p:txBody>
          <a:bodyPr wrap="none" rtlCol="0">
            <a:spAutoFit/>
          </a:bodyPr>
          <a:lstStyle/>
          <a:p>
            <a:r>
              <a:rPr lang="en-US" sz="2800" smtClean="0"/>
              <a:t>Client1</a:t>
            </a:r>
            <a:endParaRPr lang="en-US" sz="2800" dirty="0"/>
          </a:p>
        </p:txBody>
      </p:sp>
      <p:sp>
        <p:nvSpPr>
          <p:cNvPr id="8" name="TextBox 7"/>
          <p:cNvSpPr txBox="1"/>
          <p:nvPr/>
        </p:nvSpPr>
        <p:spPr>
          <a:xfrm>
            <a:off x="5108515" y="3526795"/>
            <a:ext cx="1763624" cy="523220"/>
          </a:xfrm>
          <a:prstGeom prst="rect">
            <a:avLst/>
          </a:prstGeom>
          <a:noFill/>
          <a:ln w="25400">
            <a:solidFill>
              <a:schemeClr val="tx1"/>
            </a:solidFill>
          </a:ln>
        </p:spPr>
        <p:txBody>
          <a:bodyPr wrap="none" rtlCol="0">
            <a:spAutoFit/>
          </a:bodyPr>
          <a:lstStyle/>
          <a:p>
            <a:r>
              <a:rPr lang="en-US" sz="2800" dirty="0" smtClean="0"/>
              <a:t>Replica 2</a:t>
            </a:r>
            <a:endParaRPr lang="en-US" sz="2800" dirty="0"/>
          </a:p>
        </p:txBody>
      </p:sp>
      <p:cxnSp>
        <p:nvCxnSpPr>
          <p:cNvPr id="11" name="Straight Arrow Connector 10"/>
          <p:cNvCxnSpPr>
            <a:stCxn id="7" idx="3"/>
            <a:endCxn id="8" idx="1"/>
          </p:cNvCxnSpPr>
          <p:nvPr/>
        </p:nvCxnSpPr>
        <p:spPr bwMode="auto">
          <a:xfrm>
            <a:off x="2374312" y="3766810"/>
            <a:ext cx="2734203" cy="21595"/>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sp>
        <p:nvSpPr>
          <p:cNvPr id="16" name="TextBox 15"/>
          <p:cNvSpPr txBox="1"/>
          <p:nvPr/>
        </p:nvSpPr>
        <p:spPr>
          <a:xfrm>
            <a:off x="6674795" y="2430682"/>
            <a:ext cx="1763624" cy="523220"/>
          </a:xfrm>
          <a:prstGeom prst="rect">
            <a:avLst/>
          </a:prstGeom>
          <a:noFill/>
          <a:ln w="25400">
            <a:solidFill>
              <a:schemeClr val="tx1"/>
            </a:solidFill>
          </a:ln>
        </p:spPr>
        <p:txBody>
          <a:bodyPr wrap="none" rtlCol="0">
            <a:spAutoFit/>
          </a:bodyPr>
          <a:lstStyle/>
          <a:p>
            <a:r>
              <a:rPr lang="en-US" sz="2800" dirty="0" smtClean="0"/>
              <a:t>Replica 1</a:t>
            </a:r>
            <a:endParaRPr lang="en-US" sz="2800" dirty="0"/>
          </a:p>
        </p:txBody>
      </p:sp>
      <p:sp>
        <p:nvSpPr>
          <p:cNvPr id="17" name="TextBox 16"/>
          <p:cNvSpPr txBox="1"/>
          <p:nvPr/>
        </p:nvSpPr>
        <p:spPr>
          <a:xfrm>
            <a:off x="6708954" y="4605994"/>
            <a:ext cx="1763624" cy="523220"/>
          </a:xfrm>
          <a:prstGeom prst="rect">
            <a:avLst/>
          </a:prstGeom>
          <a:noFill/>
          <a:ln w="25400">
            <a:solidFill>
              <a:schemeClr val="tx1"/>
            </a:solidFill>
          </a:ln>
        </p:spPr>
        <p:txBody>
          <a:bodyPr wrap="none" rtlCol="0">
            <a:spAutoFit/>
          </a:bodyPr>
          <a:lstStyle/>
          <a:p>
            <a:r>
              <a:rPr lang="en-US" sz="2800" dirty="0" smtClean="0"/>
              <a:t>Replica 3</a:t>
            </a:r>
            <a:endParaRPr lang="en-US" sz="2800" dirty="0"/>
          </a:p>
        </p:txBody>
      </p:sp>
      <p:cxnSp>
        <p:nvCxnSpPr>
          <p:cNvPr id="18" name="Straight Arrow Connector 17"/>
          <p:cNvCxnSpPr>
            <a:endCxn id="16" idx="1"/>
          </p:cNvCxnSpPr>
          <p:nvPr/>
        </p:nvCxnSpPr>
        <p:spPr bwMode="auto">
          <a:xfrm flipV="1">
            <a:off x="2402537" y="2692292"/>
            <a:ext cx="4272258" cy="965308"/>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cxnSp>
        <p:nvCxnSpPr>
          <p:cNvPr id="21" name="Straight Arrow Connector 20"/>
          <p:cNvCxnSpPr>
            <a:endCxn id="17" idx="1"/>
          </p:cNvCxnSpPr>
          <p:nvPr/>
        </p:nvCxnSpPr>
        <p:spPr bwMode="auto">
          <a:xfrm>
            <a:off x="2402537" y="3886200"/>
            <a:ext cx="4306417" cy="981404"/>
          </a:xfrm>
          <a:prstGeom prst="straightConnector1">
            <a:avLst/>
          </a:prstGeom>
          <a:solidFill>
            <a:schemeClr val="accent1"/>
          </a:solidFill>
          <a:ln w="25400" cap="flat" cmpd="sng" algn="ctr">
            <a:solidFill>
              <a:schemeClr val="accent6"/>
            </a:solidFill>
            <a:prstDash val="solid"/>
            <a:round/>
            <a:headEnd type="triangle" w="lg" len="lg"/>
            <a:tailEnd type="triangle" w="lg" len="lg"/>
          </a:ln>
          <a:effectLst/>
        </p:spPr>
      </p:cxnSp>
      <p:sp>
        <p:nvSpPr>
          <p:cNvPr id="20" name="TextBox 19"/>
          <p:cNvSpPr txBox="1"/>
          <p:nvPr/>
        </p:nvSpPr>
        <p:spPr>
          <a:xfrm>
            <a:off x="2438400" y="2002796"/>
            <a:ext cx="2364750" cy="523220"/>
          </a:xfrm>
          <a:prstGeom prst="rect">
            <a:avLst/>
          </a:prstGeom>
          <a:noFill/>
          <a:ln w="25400">
            <a:solidFill>
              <a:srgbClr val="00B050"/>
            </a:solidFill>
          </a:ln>
        </p:spPr>
        <p:txBody>
          <a:bodyPr wrap="none" rtlCol="0">
            <a:spAutoFit/>
          </a:bodyPr>
          <a:lstStyle/>
          <a:p>
            <a:r>
              <a:rPr lang="en-US" sz="2800" dirty="0" smtClean="0">
                <a:solidFill>
                  <a:schemeClr val="accent6"/>
                </a:solidFill>
              </a:rPr>
              <a:t>Lock service</a:t>
            </a:r>
            <a:endParaRPr lang="en-US" sz="2800" dirty="0">
              <a:solidFill>
                <a:schemeClr val="accent6"/>
              </a:solidFill>
            </a:endParaRPr>
          </a:p>
        </p:txBody>
      </p:sp>
      <p:cxnSp>
        <p:nvCxnSpPr>
          <p:cNvPr id="22" name="Straight Arrow Connector 21"/>
          <p:cNvCxnSpPr>
            <a:stCxn id="7" idx="0"/>
            <a:endCxn id="20" idx="2"/>
          </p:cNvCxnSpPr>
          <p:nvPr/>
        </p:nvCxnSpPr>
        <p:spPr bwMode="auto">
          <a:xfrm flipV="1">
            <a:off x="1682456" y="2526016"/>
            <a:ext cx="1938319" cy="979184"/>
          </a:xfrm>
          <a:prstGeom prst="straightConnector1">
            <a:avLst/>
          </a:prstGeom>
          <a:solidFill>
            <a:schemeClr val="accent1"/>
          </a:solidFill>
          <a:ln w="25400" cap="flat" cmpd="sng" algn="ctr">
            <a:solidFill>
              <a:schemeClr val="accent6"/>
            </a:solidFill>
            <a:prstDash val="dash"/>
            <a:round/>
            <a:headEnd type="triangle" w="lg" len="lg"/>
            <a:tailEnd type="triangle" w="lg" len="lg"/>
          </a:ln>
          <a:effectLst/>
        </p:spPr>
      </p:cxnSp>
      <p:sp>
        <p:nvSpPr>
          <p:cNvPr id="15" name="Slide Number Placeholder 14"/>
          <p:cNvSpPr>
            <a:spLocks noGrp="1"/>
          </p:cNvSpPr>
          <p:nvPr>
            <p:ph type="sldNum" sz="quarter" idx="12"/>
          </p:nvPr>
        </p:nvSpPr>
        <p:spPr/>
        <p:txBody>
          <a:bodyPr>
            <a:normAutofit fontScale="85000" lnSpcReduction="20000"/>
          </a:bodyPr>
          <a:lstStyle/>
          <a:p>
            <a:fld id="{ACBAFC52-CF6F-D642-94B5-5276AD3F57A5}" type="slidenum">
              <a:rPr lang="en-US" smtClean="0"/>
              <a:pPr/>
              <a:t>22</a:t>
            </a:fld>
            <a:endParaRPr lang="en-US"/>
          </a:p>
        </p:txBody>
      </p:sp>
      <p:sp>
        <p:nvSpPr>
          <p:cNvPr id="6" name="TextBox 5"/>
          <p:cNvSpPr txBox="1"/>
          <p:nvPr/>
        </p:nvSpPr>
        <p:spPr>
          <a:xfrm>
            <a:off x="1439726" y="4667071"/>
            <a:ext cx="3385863" cy="830997"/>
          </a:xfrm>
          <a:prstGeom prst="rect">
            <a:avLst/>
          </a:prstGeom>
          <a:noFill/>
        </p:spPr>
        <p:txBody>
          <a:bodyPr wrap="none" rtlCol="0">
            <a:spAutoFit/>
          </a:bodyPr>
          <a:lstStyle/>
          <a:p>
            <a:pPr algn="ctr"/>
            <a:r>
              <a:rPr lang="en-US" sz="2400" b="0" dirty="0">
                <a:solidFill>
                  <a:srgbClr val="0000FF"/>
                </a:solidFill>
              </a:rPr>
              <a:t>C</a:t>
            </a:r>
            <a:r>
              <a:rPr lang="en-US" sz="2400" b="0" dirty="0" smtClean="0">
                <a:solidFill>
                  <a:srgbClr val="0000FF"/>
                </a:solidFill>
              </a:rPr>
              <a:t>heck with lock service</a:t>
            </a:r>
          </a:p>
          <a:p>
            <a:pPr algn="ctr"/>
            <a:r>
              <a:rPr lang="en-US" sz="2400" b="0" dirty="0" smtClean="0">
                <a:solidFill>
                  <a:srgbClr val="0000FF"/>
                </a:solidFill>
              </a:rPr>
              <a:t>to confirm lock validity</a:t>
            </a:r>
          </a:p>
        </p:txBody>
      </p:sp>
      <p:cxnSp>
        <p:nvCxnSpPr>
          <p:cNvPr id="19" name="Straight Arrow Connector 18"/>
          <p:cNvCxnSpPr>
            <a:stCxn id="8" idx="0"/>
          </p:cNvCxnSpPr>
          <p:nvPr/>
        </p:nvCxnSpPr>
        <p:spPr bwMode="auto">
          <a:xfrm flipH="1" flipV="1">
            <a:off x="4191000" y="2526016"/>
            <a:ext cx="1799327" cy="1000779"/>
          </a:xfrm>
          <a:prstGeom prst="straightConnector1">
            <a:avLst/>
          </a:prstGeom>
          <a:solidFill>
            <a:schemeClr val="accent1"/>
          </a:solidFill>
          <a:ln w="25400" cap="flat" cmpd="sng" algn="ctr">
            <a:solidFill>
              <a:schemeClr val="accent6"/>
            </a:solidFill>
            <a:prstDash val="dash"/>
            <a:round/>
            <a:headEnd type="triangle" w="lg" len="lg"/>
            <a:tailEnd type="triangle" w="lg" len="lg"/>
          </a:ln>
          <a:effectLst/>
        </p:spPr>
      </p:cxnSp>
      <p:sp>
        <p:nvSpPr>
          <p:cNvPr id="23" name="TextBox 22"/>
          <p:cNvSpPr txBox="1"/>
          <p:nvPr/>
        </p:nvSpPr>
        <p:spPr>
          <a:xfrm>
            <a:off x="334357" y="2591545"/>
            <a:ext cx="1383712" cy="523220"/>
          </a:xfrm>
          <a:prstGeom prst="rect">
            <a:avLst/>
          </a:prstGeom>
          <a:noFill/>
          <a:ln w="25400">
            <a:solidFill>
              <a:schemeClr val="tx1"/>
            </a:solidFill>
          </a:ln>
        </p:spPr>
        <p:txBody>
          <a:bodyPr wrap="none" rtlCol="0">
            <a:spAutoFit/>
          </a:bodyPr>
          <a:lstStyle/>
          <a:p>
            <a:r>
              <a:rPr lang="en-US" sz="2800" dirty="0" smtClean="0"/>
              <a:t>Client2</a:t>
            </a:r>
            <a:endParaRPr lang="en-US" sz="2800" dirty="0"/>
          </a:p>
        </p:txBody>
      </p:sp>
      <p:cxnSp>
        <p:nvCxnSpPr>
          <p:cNvPr id="24" name="Straight Arrow Connector 23"/>
          <p:cNvCxnSpPr>
            <a:stCxn id="23" idx="0"/>
            <a:endCxn id="20" idx="1"/>
          </p:cNvCxnSpPr>
          <p:nvPr/>
        </p:nvCxnSpPr>
        <p:spPr bwMode="auto">
          <a:xfrm flipV="1">
            <a:off x="1026213" y="2264406"/>
            <a:ext cx="1412187" cy="327139"/>
          </a:xfrm>
          <a:prstGeom prst="straightConnector1">
            <a:avLst/>
          </a:prstGeom>
          <a:solidFill>
            <a:schemeClr val="accent1"/>
          </a:solidFill>
          <a:ln w="25400" cap="flat" cmpd="sng" algn="ctr">
            <a:solidFill>
              <a:schemeClr val="accent6"/>
            </a:solidFill>
            <a:prstDash val="dash"/>
            <a:round/>
            <a:headEnd type="triangle" w="lg" len="lg"/>
            <a:tailEnd type="triangle" w="lg" len="lg"/>
          </a:ln>
          <a:effectLst/>
        </p:spPr>
      </p:cxnSp>
    </p:spTree>
    <p:extLst>
      <p:ext uri="{BB962C8B-B14F-4D97-AF65-F5344CB8AC3E}">
        <p14:creationId xmlns:p14="http://schemas.microsoft.com/office/powerpoint/2010/main" val="7973150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ZooKeeper</a:t>
            </a:r>
            <a:endParaRPr lang="en-US" dirty="0"/>
          </a:p>
        </p:txBody>
      </p:sp>
      <p:sp>
        <p:nvSpPr>
          <p:cNvPr id="3" name="Content Placeholder 2"/>
          <p:cNvSpPr>
            <a:spLocks noGrp="1"/>
          </p:cNvSpPr>
          <p:nvPr>
            <p:ph idx="1"/>
          </p:nvPr>
        </p:nvSpPr>
        <p:spPr/>
        <p:txBody>
          <a:bodyPr/>
          <a:lstStyle/>
          <a:p>
            <a:endParaRPr lang="en-US" dirty="0" smtClean="0"/>
          </a:p>
          <a:p>
            <a:r>
              <a:rPr lang="en-US" dirty="0" smtClean="0"/>
              <a:t>Open source coordination service</a:t>
            </a:r>
          </a:p>
          <a:p>
            <a:endParaRPr lang="en-US" dirty="0" smtClean="0"/>
          </a:p>
          <a:p>
            <a:r>
              <a:rPr lang="en-US" dirty="0" smtClean="0"/>
              <a:t>Addresses need for polling in Chubby</a:t>
            </a:r>
          </a:p>
          <a:p>
            <a:pPr lvl="1"/>
            <a:r>
              <a:rPr lang="en-US" dirty="0" smtClean="0"/>
              <a:t>Example: </a:t>
            </a:r>
            <a:r>
              <a:rPr lang="en-US" dirty="0" smtClean="0">
                <a:solidFill>
                  <a:srgbClr val="FF0000"/>
                </a:solidFill>
              </a:rPr>
              <a:t>If you cannot acquire lock, need to retry</a:t>
            </a:r>
            <a:endParaRPr lang="en-US" dirty="0">
              <a:solidFill>
                <a:srgbClr val="FF0000"/>
              </a:solidFill>
            </a:endParaRPr>
          </a:p>
          <a:p>
            <a:endParaRPr lang="en-US" dirty="0" smtClean="0"/>
          </a:p>
          <a:p>
            <a:r>
              <a:rPr lang="en-US" dirty="0" smtClean="0"/>
              <a:t>Goal in </a:t>
            </a:r>
            <a:r>
              <a:rPr lang="en-US" dirty="0" err="1" smtClean="0"/>
              <a:t>ZooKeeper</a:t>
            </a:r>
            <a:r>
              <a:rPr lang="en-US" dirty="0" smtClean="0"/>
              <a:t>: </a:t>
            </a:r>
            <a:r>
              <a:rPr lang="en-US" dirty="0" smtClean="0">
                <a:solidFill>
                  <a:srgbClr val="0000FF"/>
                </a:solidFill>
              </a:rPr>
              <a:t>Wait-free coordination</a:t>
            </a:r>
            <a:endParaRPr lang="en-US" dirty="0">
              <a:solidFill>
                <a:srgbClr val="0000FF"/>
              </a:solidFill>
            </a:endParaRPr>
          </a:p>
        </p:txBody>
      </p:sp>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23</a:t>
            </a:fld>
            <a:endParaRPr lang="en-US"/>
          </a:p>
        </p:txBody>
      </p:sp>
    </p:spTree>
    <p:extLst>
      <p:ext uri="{BB962C8B-B14F-4D97-AF65-F5344CB8AC3E}">
        <p14:creationId xmlns:p14="http://schemas.microsoft.com/office/powerpoint/2010/main" val="72239489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1143000"/>
          </a:xfrm>
        </p:spPr>
        <p:txBody>
          <a:bodyPr/>
          <a:lstStyle/>
          <a:p>
            <a:r>
              <a:rPr lang="en-US" smtClean="0"/>
              <a:t>ZooKeeper</a:t>
            </a:r>
            <a:r>
              <a:rPr lang="en-US" dirty="0" smtClean="0"/>
              <a:t>: Watch mechanism</a:t>
            </a:r>
            <a:endParaRPr lang="en-US" dirty="0"/>
          </a:p>
        </p:txBody>
      </p:sp>
      <p:sp>
        <p:nvSpPr>
          <p:cNvPr id="3" name="Content Placeholder 2"/>
          <p:cNvSpPr>
            <a:spLocks noGrp="1"/>
          </p:cNvSpPr>
          <p:nvPr>
            <p:ph idx="1"/>
          </p:nvPr>
        </p:nvSpPr>
        <p:spPr/>
        <p:txBody>
          <a:bodyPr>
            <a:normAutofit fontScale="85000" lnSpcReduction="20000"/>
          </a:bodyPr>
          <a:lstStyle/>
          <a:p>
            <a:pPr lvl="1"/>
            <a:endParaRPr lang="en-US" dirty="0" smtClean="0"/>
          </a:p>
          <a:p>
            <a:r>
              <a:rPr lang="en-US" dirty="0" smtClean="0">
                <a:solidFill>
                  <a:srgbClr val="0000FF"/>
                </a:solidFill>
              </a:rPr>
              <a:t>Clients can register to “watch” a file</a:t>
            </a:r>
          </a:p>
          <a:p>
            <a:pPr lvl="1"/>
            <a:r>
              <a:rPr lang="en-US" dirty="0" smtClean="0">
                <a:solidFill>
                  <a:srgbClr val="0000FF"/>
                </a:solidFill>
              </a:rPr>
              <a:t>Watches are one-time triggers associated with a session (unregistered once triggered or when session closes)</a:t>
            </a:r>
          </a:p>
          <a:p>
            <a:pPr lvl="1"/>
            <a:r>
              <a:rPr lang="en-US" dirty="0" err="1" smtClean="0"/>
              <a:t>ZooKeeper</a:t>
            </a:r>
            <a:r>
              <a:rPr lang="en-US" dirty="0" smtClean="0"/>
              <a:t> notifies client when file is updated (trigger)</a:t>
            </a:r>
          </a:p>
          <a:p>
            <a:pPr lvl="2"/>
            <a:endParaRPr lang="en-US" dirty="0"/>
          </a:p>
          <a:p>
            <a:r>
              <a:rPr lang="en-US" dirty="0" smtClean="0"/>
              <a:t>Example:</a:t>
            </a:r>
          </a:p>
          <a:p>
            <a:pPr lvl="1"/>
            <a:r>
              <a:rPr lang="en-US" dirty="0" smtClean="0"/>
              <a:t>Try to acquire a lock by creating a file with an ephemeral flag</a:t>
            </a:r>
          </a:p>
          <a:p>
            <a:pPr lvl="1"/>
            <a:r>
              <a:rPr lang="en-US" dirty="0" smtClean="0"/>
              <a:t>If file already exists, watch for updates</a:t>
            </a:r>
          </a:p>
          <a:p>
            <a:pPr lvl="1"/>
            <a:r>
              <a:rPr lang="en-US" dirty="0" smtClean="0"/>
              <a:t>Upon watch notification, try to re-acquire lock</a:t>
            </a:r>
          </a:p>
          <a:p>
            <a:r>
              <a:rPr lang="en-US" dirty="0" smtClean="0">
                <a:solidFill>
                  <a:srgbClr val="FF0000"/>
                </a:solidFill>
              </a:rPr>
              <a:t>Problem?</a:t>
            </a:r>
          </a:p>
          <a:p>
            <a:pPr lvl="1"/>
            <a:r>
              <a:rPr lang="en-US" dirty="0" smtClean="0"/>
              <a:t>Herd effect</a:t>
            </a:r>
          </a:p>
          <a:p>
            <a:pPr lvl="2"/>
            <a:r>
              <a:rPr lang="en-US" dirty="0"/>
              <a:t> </a:t>
            </a:r>
            <a:r>
              <a:rPr lang="en-US" dirty="0" smtClean="0"/>
              <a:t>Many clients which get notification may vie for the lock</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24</a:t>
            </a:fld>
            <a:endParaRPr lang="en-US"/>
          </a:p>
        </p:txBody>
      </p:sp>
    </p:spTree>
    <p:extLst>
      <p:ext uri="{BB962C8B-B14F-4D97-AF65-F5344CB8AC3E}">
        <p14:creationId xmlns:p14="http://schemas.microsoft.com/office/powerpoint/2010/main" val="11621583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ZooKeeper</a:t>
            </a:r>
            <a:r>
              <a:rPr lang="en-US" dirty="0" smtClean="0"/>
              <a:t>: Hierarchy</a:t>
            </a:r>
            <a:endParaRPr 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43000" y="1705304"/>
            <a:ext cx="6970058" cy="4085896"/>
          </a:xfrm>
        </p:spPr>
      </p:pic>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25</a:t>
            </a:fld>
            <a:endParaRPr lang="en-US"/>
          </a:p>
        </p:txBody>
      </p:sp>
    </p:spTree>
    <p:extLst>
      <p:ext uri="{BB962C8B-B14F-4D97-AF65-F5344CB8AC3E}">
        <p14:creationId xmlns:p14="http://schemas.microsoft.com/office/powerpoint/2010/main" val="76306621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ZooKeeper</a:t>
            </a:r>
            <a:r>
              <a:rPr lang="en-US" dirty="0" smtClean="0"/>
              <a:t>: Sequencer</a:t>
            </a:r>
            <a:endParaRPr lang="en-US" dirty="0"/>
          </a:p>
        </p:txBody>
      </p:sp>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5800" y="1524000"/>
            <a:ext cx="7924800" cy="3220142"/>
          </a:xfrm>
        </p:spPr>
      </p:pic>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26</a:t>
            </a:fld>
            <a:endParaRPr lang="en-US"/>
          </a:p>
        </p:txBody>
      </p:sp>
      <p:sp>
        <p:nvSpPr>
          <p:cNvPr id="9" name="Oval 8"/>
          <p:cNvSpPr/>
          <p:nvPr/>
        </p:nvSpPr>
        <p:spPr bwMode="auto">
          <a:xfrm>
            <a:off x="6400800" y="3681248"/>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10" name="Oval 9"/>
          <p:cNvSpPr/>
          <p:nvPr/>
        </p:nvSpPr>
        <p:spPr bwMode="auto">
          <a:xfrm>
            <a:off x="5257800" y="5191471"/>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cxnSp>
        <p:nvCxnSpPr>
          <p:cNvPr id="11" name="Straight Arrow Connector 10"/>
          <p:cNvCxnSpPr>
            <a:stCxn id="9" idx="3"/>
            <a:endCxn id="10" idx="0"/>
          </p:cNvCxnSpPr>
          <p:nvPr/>
        </p:nvCxnSpPr>
        <p:spPr bwMode="auto">
          <a:xfrm flipH="1">
            <a:off x="5562600" y="4201574"/>
            <a:ext cx="927474" cy="989897"/>
          </a:xfrm>
          <a:prstGeom prst="straightConnector1">
            <a:avLst/>
          </a:prstGeom>
          <a:solidFill>
            <a:schemeClr val="accent1"/>
          </a:solidFill>
          <a:ln w="25400" cap="flat" cmpd="sng" algn="ctr">
            <a:solidFill>
              <a:schemeClr val="accent6"/>
            </a:solidFill>
            <a:prstDash val="solid"/>
            <a:round/>
            <a:headEnd type="none" w="lg" len="lg"/>
            <a:tailEnd type="triangle" w="lg" len="lg"/>
          </a:ln>
          <a:effectLst/>
        </p:spPr>
      </p:cxnSp>
      <p:sp>
        <p:nvSpPr>
          <p:cNvPr id="15" name="Oval 14"/>
          <p:cNvSpPr/>
          <p:nvPr/>
        </p:nvSpPr>
        <p:spPr bwMode="auto">
          <a:xfrm>
            <a:off x="6490074" y="5159940"/>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cxnSp>
        <p:nvCxnSpPr>
          <p:cNvPr id="16" name="Straight Arrow Connector 15"/>
          <p:cNvCxnSpPr>
            <a:stCxn id="9" idx="4"/>
            <a:endCxn id="15" idx="0"/>
          </p:cNvCxnSpPr>
          <p:nvPr/>
        </p:nvCxnSpPr>
        <p:spPr bwMode="auto">
          <a:xfrm>
            <a:off x="6705600" y="4290848"/>
            <a:ext cx="89274" cy="869092"/>
          </a:xfrm>
          <a:prstGeom prst="straightConnector1">
            <a:avLst/>
          </a:prstGeom>
          <a:solidFill>
            <a:schemeClr val="accent1"/>
          </a:solidFill>
          <a:ln w="25400" cap="flat" cmpd="sng" algn="ctr">
            <a:solidFill>
              <a:schemeClr val="accent6"/>
            </a:solidFill>
            <a:prstDash val="solid"/>
            <a:round/>
            <a:headEnd type="none" w="lg" len="lg"/>
            <a:tailEnd type="triangle" w="lg" len="lg"/>
          </a:ln>
          <a:effectLst/>
        </p:spPr>
      </p:cxnSp>
      <p:sp>
        <p:nvSpPr>
          <p:cNvPr id="19" name="Oval 18"/>
          <p:cNvSpPr/>
          <p:nvPr/>
        </p:nvSpPr>
        <p:spPr bwMode="auto">
          <a:xfrm>
            <a:off x="7685626" y="5191471"/>
            <a:ext cx="609600" cy="609600"/>
          </a:xfrm>
          <a:prstGeom prst="ellipse">
            <a:avLst/>
          </a:prstGeom>
          <a:noFill/>
          <a:ln w="9525" cap="flat" cmpd="sng" algn="ctr">
            <a:solidFill>
              <a:schemeClr val="accent6"/>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cxnSp>
        <p:nvCxnSpPr>
          <p:cNvPr id="20" name="Straight Arrow Connector 19"/>
          <p:cNvCxnSpPr>
            <a:stCxn id="9" idx="5"/>
            <a:endCxn id="19" idx="0"/>
          </p:cNvCxnSpPr>
          <p:nvPr/>
        </p:nvCxnSpPr>
        <p:spPr bwMode="auto">
          <a:xfrm>
            <a:off x="6921126" y="4201574"/>
            <a:ext cx="1069300" cy="989897"/>
          </a:xfrm>
          <a:prstGeom prst="straightConnector1">
            <a:avLst/>
          </a:prstGeom>
          <a:solidFill>
            <a:schemeClr val="accent1"/>
          </a:solidFill>
          <a:ln w="25400" cap="flat" cmpd="sng" algn="ctr">
            <a:solidFill>
              <a:schemeClr val="accent6"/>
            </a:solidFill>
            <a:prstDash val="solid"/>
            <a:round/>
            <a:headEnd type="none" w="lg" len="lg"/>
            <a:tailEnd type="triangle" w="lg" len="lg"/>
          </a:ln>
          <a:effectLst/>
        </p:spPr>
      </p:cxnSp>
      <p:cxnSp>
        <p:nvCxnSpPr>
          <p:cNvPr id="23" name="Straight Arrow Connector 22"/>
          <p:cNvCxnSpPr>
            <a:stCxn id="15" idx="2"/>
            <a:endCxn id="10" idx="6"/>
          </p:cNvCxnSpPr>
          <p:nvPr/>
        </p:nvCxnSpPr>
        <p:spPr bwMode="auto">
          <a:xfrm flipH="1">
            <a:off x="5867400" y="5464740"/>
            <a:ext cx="622674" cy="31531"/>
          </a:xfrm>
          <a:prstGeom prst="straightConnector1">
            <a:avLst/>
          </a:prstGeom>
          <a:solidFill>
            <a:schemeClr val="accent1"/>
          </a:solidFill>
          <a:ln w="25400" cap="flat" cmpd="sng" algn="ctr">
            <a:solidFill>
              <a:srgbClr val="FF3300"/>
            </a:solidFill>
            <a:prstDash val="sysDot"/>
            <a:round/>
            <a:headEnd type="triangle" w="lg" len="lg"/>
            <a:tailEnd type="none" w="lg" len="lg"/>
          </a:ln>
          <a:effectLst/>
        </p:spPr>
      </p:cxnSp>
      <p:cxnSp>
        <p:nvCxnSpPr>
          <p:cNvPr id="26" name="Straight Arrow Connector 25"/>
          <p:cNvCxnSpPr>
            <a:stCxn id="19" idx="2"/>
            <a:endCxn id="15" idx="6"/>
          </p:cNvCxnSpPr>
          <p:nvPr/>
        </p:nvCxnSpPr>
        <p:spPr bwMode="auto">
          <a:xfrm flipH="1" flipV="1">
            <a:off x="7099674" y="5464740"/>
            <a:ext cx="585952" cy="31531"/>
          </a:xfrm>
          <a:prstGeom prst="straightConnector1">
            <a:avLst/>
          </a:prstGeom>
          <a:solidFill>
            <a:schemeClr val="accent1"/>
          </a:solidFill>
          <a:ln w="25400" cap="flat" cmpd="sng" algn="ctr">
            <a:solidFill>
              <a:srgbClr val="FF3300"/>
            </a:solidFill>
            <a:prstDash val="sysDot"/>
            <a:round/>
            <a:headEnd type="triangle" w="lg" len="lg"/>
            <a:tailEnd type="none" w="lg" len="lg"/>
          </a:ln>
          <a:effectLst/>
        </p:spPr>
      </p:cxnSp>
      <p:sp>
        <p:nvSpPr>
          <p:cNvPr id="29" name="TextBox 28"/>
          <p:cNvSpPr txBox="1"/>
          <p:nvPr/>
        </p:nvSpPr>
        <p:spPr>
          <a:xfrm>
            <a:off x="5029200" y="5786735"/>
            <a:ext cx="1074333" cy="461665"/>
          </a:xfrm>
          <a:prstGeom prst="rect">
            <a:avLst/>
          </a:prstGeom>
          <a:noFill/>
        </p:spPr>
        <p:txBody>
          <a:bodyPr wrap="none" rtlCol="0">
            <a:spAutoFit/>
          </a:bodyPr>
          <a:lstStyle/>
          <a:p>
            <a:r>
              <a:rPr lang="en-US" sz="2400" dirty="0"/>
              <a:t>l</a:t>
            </a:r>
            <a:r>
              <a:rPr lang="en-US" sz="2400" dirty="0" smtClean="0"/>
              <a:t>ock-1</a:t>
            </a:r>
            <a:endParaRPr lang="en-US" sz="2400" dirty="0"/>
          </a:p>
        </p:txBody>
      </p:sp>
      <p:sp>
        <p:nvSpPr>
          <p:cNvPr id="30" name="TextBox 29"/>
          <p:cNvSpPr txBox="1"/>
          <p:nvPr/>
        </p:nvSpPr>
        <p:spPr>
          <a:xfrm>
            <a:off x="6317067" y="5791200"/>
            <a:ext cx="1074333" cy="461665"/>
          </a:xfrm>
          <a:prstGeom prst="rect">
            <a:avLst/>
          </a:prstGeom>
          <a:noFill/>
        </p:spPr>
        <p:txBody>
          <a:bodyPr wrap="none" rtlCol="0">
            <a:spAutoFit/>
          </a:bodyPr>
          <a:lstStyle/>
          <a:p>
            <a:r>
              <a:rPr lang="en-US" sz="2400" dirty="0" smtClean="0"/>
              <a:t>lock-2</a:t>
            </a:r>
            <a:endParaRPr lang="en-US" sz="2400" dirty="0"/>
          </a:p>
        </p:txBody>
      </p:sp>
      <p:sp>
        <p:nvSpPr>
          <p:cNvPr id="31" name="TextBox 30"/>
          <p:cNvSpPr txBox="1"/>
          <p:nvPr/>
        </p:nvSpPr>
        <p:spPr>
          <a:xfrm>
            <a:off x="7536267" y="5791200"/>
            <a:ext cx="1074333" cy="461665"/>
          </a:xfrm>
          <a:prstGeom prst="rect">
            <a:avLst/>
          </a:prstGeom>
          <a:noFill/>
        </p:spPr>
        <p:txBody>
          <a:bodyPr wrap="none" rtlCol="0">
            <a:spAutoFit/>
          </a:bodyPr>
          <a:lstStyle/>
          <a:p>
            <a:r>
              <a:rPr lang="en-US" sz="2400" dirty="0" smtClean="0"/>
              <a:t>lock-3</a:t>
            </a:r>
            <a:endParaRPr lang="en-US" sz="2400" dirty="0"/>
          </a:p>
        </p:txBody>
      </p:sp>
    </p:spTree>
    <p:extLst>
      <p:ext uri="{BB962C8B-B14F-4D97-AF65-F5344CB8AC3E}">
        <p14:creationId xmlns:p14="http://schemas.microsoft.com/office/powerpoint/2010/main" val="14951454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29"/>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0"/>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1"/>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23"/>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30"/>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15"/>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16"/>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0" grpId="1" animBg="1"/>
      <p:bldP spid="15" grpId="0" animBg="1"/>
      <p:bldP spid="15" grpId="1" animBg="1"/>
      <p:bldP spid="19" grpId="0" animBg="1"/>
      <p:bldP spid="29" grpId="0"/>
      <p:bldP spid="29" grpId="1"/>
      <p:bldP spid="30" grpId="0"/>
      <p:bldP spid="30" grpId="1"/>
      <p:bldP spid="3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Zookeper:Sequencer</a:t>
            </a:r>
            <a:endParaRPr lang="en-US" dirty="0"/>
          </a:p>
        </p:txBody>
      </p:sp>
      <p:sp>
        <p:nvSpPr>
          <p:cNvPr id="3" name="Content Placeholder 2"/>
          <p:cNvSpPr>
            <a:spLocks noGrp="1"/>
          </p:cNvSpPr>
          <p:nvPr>
            <p:ph sz="quarter" idx="1"/>
          </p:nvPr>
        </p:nvSpPr>
        <p:spPr/>
        <p:txBody>
          <a:bodyPr/>
          <a:lstStyle/>
          <a:p>
            <a:r>
              <a:rPr lang="en-US" dirty="0" smtClean="0"/>
              <a:t>The SEQUENTIAL flag orders the client’s attempt to acquire lock with respect to others.</a:t>
            </a:r>
          </a:p>
          <a:p>
            <a:r>
              <a:rPr lang="en-US" dirty="0"/>
              <a:t> </a:t>
            </a:r>
            <a:r>
              <a:rPr lang="en-US" dirty="0" smtClean="0"/>
              <a:t>If the </a:t>
            </a:r>
            <a:r>
              <a:rPr lang="en-US" dirty="0" err="1" smtClean="0"/>
              <a:t>znode</a:t>
            </a:r>
            <a:r>
              <a:rPr lang="en-US" dirty="0" smtClean="0"/>
              <a:t> created is lowest, get lock; else, wait for deletion of immediately prior </a:t>
            </a:r>
            <a:r>
              <a:rPr lang="en-US" dirty="0" err="1" smtClean="0"/>
              <a:t>znode</a:t>
            </a:r>
            <a:r>
              <a:rPr lang="en-US" dirty="0" smtClean="0"/>
              <a:t>.</a:t>
            </a:r>
          </a:p>
          <a:p>
            <a:r>
              <a:rPr lang="en-US" dirty="0"/>
              <a:t> </a:t>
            </a:r>
            <a:r>
              <a:rPr lang="en-US" dirty="0" smtClean="0"/>
              <a:t>Herd effect avoided by waking up only one process when lock is released or a lock request is abandoned.</a:t>
            </a:r>
          </a:p>
          <a:p>
            <a:r>
              <a:rPr lang="en-US" dirty="0" smtClean="0"/>
              <a:t>Releasing lock:  delete the proper </a:t>
            </a:r>
            <a:r>
              <a:rPr lang="en-US" dirty="0" err="1" smtClean="0"/>
              <a:t>znode</a:t>
            </a:r>
            <a:r>
              <a:rPr lang="en-US" dirty="0" smtClean="0"/>
              <a:t>.</a:t>
            </a:r>
            <a:endParaRPr lang="en-US" dirty="0"/>
          </a:p>
        </p:txBody>
      </p:sp>
    </p:spTree>
    <p:extLst>
      <p:ext uri="{BB962C8B-B14F-4D97-AF65-F5344CB8AC3E}">
        <p14:creationId xmlns:p14="http://schemas.microsoft.com/office/powerpoint/2010/main" val="712839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Chubby vs. </a:t>
            </a:r>
            <a:r>
              <a:rPr lang="en-US" dirty="0" err="1" smtClean="0"/>
              <a:t>ZooKeeper</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FF0000"/>
                </a:solidFill>
              </a:rPr>
              <a:t>Difference between invalidation and watch?</a:t>
            </a:r>
          </a:p>
          <a:p>
            <a:pPr lvl="1"/>
            <a:endParaRPr lang="en-US" dirty="0"/>
          </a:p>
          <a:p>
            <a:r>
              <a:rPr lang="en-US" dirty="0" smtClean="0">
                <a:solidFill>
                  <a:srgbClr val="0000FF"/>
                </a:solidFill>
              </a:rPr>
              <a:t>Invalidation:</a:t>
            </a:r>
          </a:p>
          <a:p>
            <a:pPr lvl="1"/>
            <a:r>
              <a:rPr lang="en-US" dirty="0" smtClean="0"/>
              <a:t>Only library receives notification to update cache</a:t>
            </a:r>
          </a:p>
          <a:p>
            <a:pPr lvl="1"/>
            <a:endParaRPr lang="en-US" dirty="0"/>
          </a:p>
          <a:p>
            <a:r>
              <a:rPr lang="en-US" dirty="0" smtClean="0">
                <a:solidFill>
                  <a:srgbClr val="0000FF"/>
                </a:solidFill>
              </a:rPr>
              <a:t>Watch:</a:t>
            </a:r>
          </a:p>
          <a:p>
            <a:pPr lvl="1"/>
            <a:r>
              <a:rPr lang="en-US" dirty="0" smtClean="0"/>
              <a:t>Application receives notification</a:t>
            </a:r>
          </a:p>
          <a:p>
            <a:pPr lvl="1"/>
            <a:r>
              <a:rPr lang="en-US" dirty="0" smtClean="0"/>
              <a:t>Only app knows what it needs to do</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28</a:t>
            </a:fld>
            <a:endParaRPr lang="en-US"/>
          </a:p>
        </p:txBody>
      </p:sp>
    </p:spTree>
    <p:extLst>
      <p:ext uri="{BB962C8B-B14F-4D97-AF65-F5344CB8AC3E}">
        <p14:creationId xmlns:p14="http://schemas.microsoft.com/office/powerpoint/2010/main" val="9105401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 (in brief)</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Chubby  (OSDI 2006)</a:t>
            </a:r>
          </a:p>
          <a:p>
            <a:endParaRPr lang="en-US" dirty="0"/>
          </a:p>
          <a:p>
            <a:r>
              <a:rPr lang="en-US" dirty="0" err="1" smtClean="0"/>
              <a:t>ZooKeeper</a:t>
            </a:r>
            <a:r>
              <a:rPr lang="en-US" dirty="0" smtClean="0"/>
              <a:t> (USENIX ATC 2010)</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3</a:t>
            </a:fld>
            <a:endParaRPr lang="en-US"/>
          </a:p>
        </p:txBody>
      </p:sp>
    </p:spTree>
    <p:extLst>
      <p:ext uri="{BB962C8B-B14F-4D97-AF65-F5344CB8AC3E}">
        <p14:creationId xmlns:p14="http://schemas.microsoft.com/office/powerpoint/2010/main" val="21353084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Chubby</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Internal service within Google</a:t>
            </a:r>
          </a:p>
          <a:p>
            <a:r>
              <a:rPr lang="en-US" dirty="0" smtClean="0">
                <a:solidFill>
                  <a:srgbClr val="0000FF"/>
                </a:solidFill>
              </a:rPr>
              <a:t>Highly available coordination service</a:t>
            </a:r>
          </a:p>
          <a:p>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4</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3352800"/>
            <a:ext cx="8153400" cy="2173649"/>
          </a:xfrm>
          <a:prstGeom prst="rect">
            <a:avLst/>
          </a:prstGeom>
          <a:ln w="25400">
            <a:solidFill>
              <a:schemeClr val="accent6"/>
            </a:solidFill>
          </a:ln>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8000462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Chubby</a:t>
            </a:r>
            <a:endParaRPr lang="en-US" dirty="0"/>
          </a:p>
        </p:txBody>
      </p:sp>
      <p:sp>
        <p:nvSpPr>
          <p:cNvPr id="3" name="Content Placeholder 2"/>
          <p:cNvSpPr>
            <a:spLocks noGrp="1"/>
          </p:cNvSpPr>
          <p:nvPr>
            <p:ph idx="1"/>
          </p:nvPr>
        </p:nvSpPr>
        <p:spPr/>
        <p:txBody>
          <a:bodyPr/>
          <a:lstStyle/>
          <a:p>
            <a:endParaRPr lang="en-US" dirty="0" smtClean="0"/>
          </a:p>
          <a:p>
            <a:r>
              <a:rPr lang="en-US" dirty="0" smtClean="0"/>
              <a:t>Internal service within Google</a:t>
            </a:r>
          </a:p>
          <a:p>
            <a:r>
              <a:rPr lang="en-US" dirty="0" smtClean="0">
                <a:solidFill>
                  <a:srgbClr val="0000FF"/>
                </a:solidFill>
              </a:rPr>
              <a:t>Highly available coordination service</a:t>
            </a:r>
          </a:p>
          <a:p>
            <a:endParaRPr lang="en-US" dirty="0"/>
          </a:p>
          <a:p>
            <a:r>
              <a:rPr lang="en-US" dirty="0" smtClean="0"/>
              <a:t>Two purposes:</a:t>
            </a:r>
          </a:p>
          <a:p>
            <a:pPr lvl="1"/>
            <a:r>
              <a:rPr lang="en-US" dirty="0" smtClean="0">
                <a:solidFill>
                  <a:srgbClr val="0000FF"/>
                </a:solidFill>
              </a:rPr>
              <a:t>Lock service</a:t>
            </a:r>
          </a:p>
          <a:p>
            <a:pPr lvl="1"/>
            <a:r>
              <a:rPr lang="en-US" dirty="0" smtClean="0">
                <a:solidFill>
                  <a:srgbClr val="0000FF"/>
                </a:solidFill>
              </a:rPr>
              <a:t>File system</a:t>
            </a:r>
            <a:r>
              <a:rPr lang="en-US" dirty="0" smtClean="0"/>
              <a:t> (for small files)</a:t>
            </a:r>
          </a:p>
        </p:txBody>
      </p:sp>
      <p:sp>
        <p:nvSpPr>
          <p:cNvPr id="6" name="Slide Number Placeholder 5"/>
          <p:cNvSpPr>
            <a:spLocks noGrp="1"/>
          </p:cNvSpPr>
          <p:nvPr>
            <p:ph type="sldNum" sz="quarter" idx="12"/>
          </p:nvPr>
        </p:nvSpPr>
        <p:spPr/>
        <p:txBody>
          <a:bodyPr>
            <a:normAutofit fontScale="85000" lnSpcReduction="20000"/>
          </a:bodyPr>
          <a:lstStyle/>
          <a:p>
            <a:fld id="{ACBAFC52-CF6F-D642-94B5-5276AD3F57A5}" type="slidenum">
              <a:rPr lang="en-US" smtClean="0"/>
              <a:pPr/>
              <a:t>5</a:t>
            </a:fld>
            <a:endParaRPr lang="en-US"/>
          </a:p>
        </p:txBody>
      </p:sp>
    </p:spTree>
    <p:extLst>
      <p:ext uri="{BB962C8B-B14F-4D97-AF65-F5344CB8AC3E}">
        <p14:creationId xmlns:p14="http://schemas.microsoft.com/office/powerpoint/2010/main" val="15905212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p:nvPr>
        </p:nvSpPr>
        <p:spPr>
          <a:xfrm>
            <a:off x="486310" y="304800"/>
            <a:ext cx="7921282" cy="975122"/>
          </a:xfrm>
          <a:prstGeom prst="rect">
            <a:avLst/>
          </a:prstGeom>
        </p:spPr>
        <p:txBody>
          <a:bodyPr/>
          <a:lstStyle>
            <a:lvl1pPr defTabSz="537463">
              <a:defRPr sz="7360"/>
            </a:lvl1pPr>
          </a:lstStyle>
          <a:p>
            <a:r>
              <a:rPr sz="4000" dirty="0"/>
              <a:t>Example</a:t>
            </a:r>
            <a:r>
              <a:rPr sz="4000"/>
              <a:t>: </a:t>
            </a:r>
            <a:r>
              <a:rPr lang="en-US" sz="4000" smtClean="0"/>
              <a:t>GFS Chunkmaster</a:t>
            </a:r>
            <a:endParaRPr sz="4000" dirty="0"/>
          </a:p>
        </p:txBody>
      </p:sp>
      <p:sp>
        <p:nvSpPr>
          <p:cNvPr id="149" name="Shape 149"/>
          <p:cNvSpPr/>
          <p:nvPr/>
        </p:nvSpPr>
        <p:spPr>
          <a:xfrm>
            <a:off x="486310" y="1764182"/>
            <a:ext cx="7723269" cy="3999365"/>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nchor="ctr">
            <a:spAutoFit/>
          </a:bodyPr>
          <a:lstStyle/>
          <a:p>
            <a:pPr algn="l">
              <a:defRPr sz="3300">
                <a:latin typeface="Courier"/>
                <a:ea typeface="Courier"/>
                <a:cs typeface="Courier"/>
                <a:sym typeface="Courier"/>
              </a:defRPr>
            </a:pPr>
            <a:r>
              <a:rPr sz="2320" b="0" dirty="0">
                <a:solidFill>
                  <a:schemeClr val="accent6"/>
                </a:solidFill>
              </a:rPr>
              <a:t> </a:t>
            </a:r>
          </a:p>
          <a:p>
            <a:pPr algn="l">
              <a:defRPr sz="3300">
                <a:latin typeface="Courier"/>
                <a:ea typeface="Courier"/>
                <a:cs typeface="Courier"/>
                <a:sym typeface="Courier"/>
              </a:defRPr>
            </a:pPr>
            <a:r>
              <a:rPr sz="2320" b="0" dirty="0">
                <a:solidFill>
                  <a:schemeClr val="accent6"/>
                </a:solidFill>
              </a:rPr>
              <a:t>  x = </a:t>
            </a:r>
            <a:r>
              <a:rPr sz="2320" dirty="0">
                <a:solidFill>
                  <a:srgbClr val="0000FF"/>
                </a:solidFill>
              </a:rPr>
              <a:t>Open</a:t>
            </a:r>
            <a:r>
              <a:rPr sz="2320" b="0" dirty="0" smtClean="0">
                <a:solidFill>
                  <a:schemeClr val="accent6"/>
                </a:solidFill>
              </a:rPr>
              <a:t>(“/</a:t>
            </a:r>
            <a:r>
              <a:rPr lang="en-US" sz="2320" b="0" dirty="0" smtClean="0">
                <a:solidFill>
                  <a:schemeClr val="accent6"/>
                </a:solidFill>
              </a:rPr>
              <a:t>ls/gfs-cell8</a:t>
            </a:r>
            <a:r>
              <a:rPr sz="2320" b="0" dirty="0" smtClean="0">
                <a:solidFill>
                  <a:schemeClr val="accent6"/>
                </a:solidFill>
              </a:rPr>
              <a:t>/</a:t>
            </a:r>
            <a:r>
              <a:rPr lang="en-US" sz="2320" b="0" dirty="0" smtClean="0">
                <a:solidFill>
                  <a:schemeClr val="accent6"/>
                </a:solidFill>
              </a:rPr>
              <a:t>chunkmaster</a:t>
            </a:r>
            <a:r>
              <a:rPr sz="2320" b="0" dirty="0" smtClean="0">
                <a:solidFill>
                  <a:schemeClr val="accent6"/>
                </a:solidFill>
              </a:rPr>
              <a:t>")</a:t>
            </a:r>
            <a:endParaRPr lang="en-US" sz="2320" b="0" dirty="0" smtClean="0">
              <a:solidFill>
                <a:schemeClr val="accent6"/>
              </a:solidFill>
            </a:endParaRPr>
          </a:p>
          <a:p>
            <a:pPr algn="l">
              <a:defRPr sz="3300">
                <a:latin typeface="Courier"/>
                <a:ea typeface="Courier"/>
                <a:cs typeface="Courier"/>
                <a:sym typeface="Courier"/>
              </a:defRPr>
            </a:pPr>
            <a:endParaRPr sz="2320" b="0" dirty="0">
              <a:solidFill>
                <a:schemeClr val="accent6"/>
              </a:solidFill>
            </a:endParaRPr>
          </a:p>
          <a:p>
            <a:pPr algn="l">
              <a:defRPr sz="3300">
                <a:latin typeface="Courier"/>
                <a:ea typeface="Courier"/>
                <a:cs typeface="Courier"/>
                <a:sym typeface="Courier"/>
              </a:defRPr>
            </a:pPr>
            <a:r>
              <a:rPr sz="2320" b="0" dirty="0">
                <a:solidFill>
                  <a:schemeClr val="accent6"/>
                </a:solidFill>
              </a:rPr>
              <a:t>  if (</a:t>
            </a:r>
            <a:r>
              <a:rPr sz="2320" dirty="0">
                <a:solidFill>
                  <a:srgbClr val="0000FF"/>
                </a:solidFill>
              </a:rPr>
              <a:t>TryAcquire</a:t>
            </a:r>
            <a:r>
              <a:rPr sz="2320" b="0" dirty="0">
                <a:solidFill>
                  <a:schemeClr val="accent6"/>
                </a:solidFill>
              </a:rPr>
              <a:t>(x) == success) {</a:t>
            </a:r>
          </a:p>
          <a:p>
            <a:pPr algn="l">
              <a:defRPr sz="3300">
                <a:latin typeface="Courier"/>
                <a:ea typeface="Courier"/>
                <a:cs typeface="Courier"/>
                <a:sym typeface="Courier"/>
              </a:defRPr>
            </a:pPr>
            <a:r>
              <a:rPr sz="2320" b="0" dirty="0">
                <a:solidFill>
                  <a:schemeClr val="accent6"/>
                </a:solidFill>
              </a:rPr>
              <a:t>     </a:t>
            </a:r>
            <a:r>
              <a:rPr sz="2320" b="0" i="1" dirty="0">
                <a:solidFill>
                  <a:schemeClr val="accent6"/>
                </a:solidFill>
              </a:rPr>
              <a:t>// I'm the </a:t>
            </a:r>
            <a:r>
              <a:rPr lang="en-US" sz="2320" b="0" i="1" dirty="0" smtClean="0">
                <a:solidFill>
                  <a:schemeClr val="accent6"/>
                </a:solidFill>
              </a:rPr>
              <a:t>chunkmaster</a:t>
            </a:r>
            <a:r>
              <a:rPr sz="2320" b="0" i="1" dirty="0" smtClean="0">
                <a:solidFill>
                  <a:schemeClr val="accent6"/>
                </a:solidFill>
              </a:rPr>
              <a:t>, </a:t>
            </a:r>
            <a:r>
              <a:rPr sz="2320" b="0" i="1" dirty="0">
                <a:solidFill>
                  <a:schemeClr val="accent6"/>
                </a:solidFill>
              </a:rPr>
              <a:t>tell everyone</a:t>
            </a:r>
          </a:p>
          <a:p>
            <a:pPr algn="l">
              <a:defRPr sz="3300">
                <a:latin typeface="Courier"/>
                <a:ea typeface="Courier"/>
                <a:cs typeface="Courier"/>
                <a:sym typeface="Courier"/>
              </a:defRPr>
            </a:pPr>
            <a:r>
              <a:rPr sz="2320" b="0" dirty="0">
                <a:solidFill>
                  <a:schemeClr val="accent6"/>
                </a:solidFill>
              </a:rPr>
              <a:t>     </a:t>
            </a:r>
            <a:r>
              <a:rPr sz="2320" dirty="0">
                <a:solidFill>
                  <a:srgbClr val="0000FF"/>
                </a:solidFill>
              </a:rPr>
              <a:t>SetContents</a:t>
            </a:r>
            <a:r>
              <a:rPr sz="2320" b="0" dirty="0">
                <a:solidFill>
                  <a:schemeClr val="accent6"/>
                </a:solidFill>
              </a:rPr>
              <a:t>(x, my-address)</a:t>
            </a:r>
          </a:p>
          <a:p>
            <a:pPr algn="l">
              <a:defRPr sz="3300">
                <a:latin typeface="Courier"/>
                <a:ea typeface="Courier"/>
                <a:cs typeface="Courier"/>
                <a:sym typeface="Courier"/>
              </a:defRPr>
            </a:pPr>
            <a:endParaRPr sz="2320" b="0" dirty="0">
              <a:solidFill>
                <a:schemeClr val="accent6"/>
              </a:solidFill>
            </a:endParaRPr>
          </a:p>
          <a:p>
            <a:pPr algn="l">
              <a:defRPr sz="3300">
                <a:latin typeface="Courier"/>
                <a:ea typeface="Courier"/>
                <a:cs typeface="Courier"/>
                <a:sym typeface="Courier"/>
              </a:defRPr>
            </a:pPr>
            <a:r>
              <a:rPr sz="2320" b="0" dirty="0">
                <a:solidFill>
                  <a:schemeClr val="accent6"/>
                </a:solidFill>
              </a:rPr>
              <a:t>  </a:t>
            </a:r>
            <a:r>
              <a:rPr sz="2320" b="0" dirty="0" smtClean="0">
                <a:solidFill>
                  <a:schemeClr val="accent6"/>
                </a:solidFill>
              </a:rPr>
              <a:t>} </a:t>
            </a:r>
            <a:r>
              <a:rPr sz="2320" b="0" dirty="0">
                <a:solidFill>
                  <a:schemeClr val="accent6"/>
                </a:solidFill>
              </a:rPr>
              <a:t>else </a:t>
            </a:r>
            <a:r>
              <a:rPr sz="2320" b="0" dirty="0" smtClean="0">
                <a:solidFill>
                  <a:schemeClr val="accent6"/>
                </a:solidFill>
              </a:rPr>
              <a:t>{</a:t>
            </a:r>
            <a:endParaRPr sz="2320" b="0" dirty="0">
              <a:solidFill>
                <a:schemeClr val="accent6"/>
              </a:solidFill>
            </a:endParaRPr>
          </a:p>
          <a:p>
            <a:pPr algn="l">
              <a:defRPr sz="3300">
                <a:latin typeface="Courier"/>
                <a:ea typeface="Courier"/>
                <a:cs typeface="Courier"/>
                <a:sym typeface="Courier"/>
              </a:defRPr>
            </a:pPr>
            <a:r>
              <a:rPr sz="2320" b="0" i="1" dirty="0">
                <a:solidFill>
                  <a:schemeClr val="accent6"/>
                </a:solidFill>
              </a:rPr>
              <a:t>     // I'm not the </a:t>
            </a:r>
            <a:r>
              <a:rPr lang="en-US" sz="2320" b="0" i="1" dirty="0" smtClean="0">
                <a:solidFill>
                  <a:schemeClr val="accent6"/>
                </a:solidFill>
              </a:rPr>
              <a:t>master</a:t>
            </a:r>
            <a:r>
              <a:rPr sz="2320" b="0" i="1" dirty="0" smtClean="0">
                <a:solidFill>
                  <a:schemeClr val="accent6"/>
                </a:solidFill>
              </a:rPr>
              <a:t>, </a:t>
            </a:r>
            <a:r>
              <a:rPr sz="2320" b="0" i="1" dirty="0">
                <a:solidFill>
                  <a:schemeClr val="accent6"/>
                </a:solidFill>
              </a:rPr>
              <a:t>find out who is</a:t>
            </a:r>
          </a:p>
          <a:p>
            <a:pPr algn="l">
              <a:defRPr sz="3300">
                <a:latin typeface="Courier"/>
                <a:ea typeface="Courier"/>
                <a:cs typeface="Courier"/>
                <a:sym typeface="Courier"/>
              </a:defRPr>
            </a:pPr>
            <a:r>
              <a:rPr sz="2320" b="0" dirty="0">
                <a:solidFill>
                  <a:schemeClr val="accent6"/>
                </a:solidFill>
              </a:rPr>
              <a:t>     </a:t>
            </a:r>
            <a:r>
              <a:rPr lang="en-US" sz="2320" b="0" dirty="0" smtClean="0">
                <a:solidFill>
                  <a:schemeClr val="accent6"/>
                </a:solidFill>
              </a:rPr>
              <a:t>chunkmaster</a:t>
            </a:r>
            <a:r>
              <a:rPr sz="2320" b="0" dirty="0" smtClean="0">
                <a:solidFill>
                  <a:schemeClr val="accent6"/>
                </a:solidFill>
              </a:rPr>
              <a:t> </a:t>
            </a:r>
            <a:r>
              <a:rPr sz="2320" b="0" dirty="0">
                <a:solidFill>
                  <a:schemeClr val="accent6"/>
                </a:solidFill>
              </a:rPr>
              <a:t>= </a:t>
            </a:r>
            <a:r>
              <a:rPr sz="2320" dirty="0">
                <a:solidFill>
                  <a:srgbClr val="0000FF"/>
                </a:solidFill>
              </a:rPr>
              <a:t>GetContents</a:t>
            </a:r>
            <a:r>
              <a:rPr sz="2320" b="0" dirty="0">
                <a:solidFill>
                  <a:schemeClr val="accent6"/>
                </a:solidFill>
              </a:rPr>
              <a:t>(x</a:t>
            </a:r>
            <a:r>
              <a:rPr sz="2320" b="0" dirty="0" smtClean="0">
                <a:solidFill>
                  <a:schemeClr val="accent6"/>
                </a:solidFill>
              </a:rPr>
              <a:t>)</a:t>
            </a:r>
            <a:endParaRPr lang="en-US" sz="2320" b="0" dirty="0" smtClean="0">
              <a:solidFill>
                <a:schemeClr val="accent6"/>
              </a:solidFill>
            </a:endParaRPr>
          </a:p>
          <a:p>
            <a:pPr algn="l">
              <a:defRPr sz="3300">
                <a:latin typeface="Courier"/>
                <a:ea typeface="Courier"/>
                <a:cs typeface="Courier"/>
                <a:sym typeface="Courier"/>
              </a:defRPr>
            </a:pPr>
            <a:r>
              <a:rPr lang="en-US" sz="2320" b="0" dirty="0">
                <a:solidFill>
                  <a:schemeClr val="accent6"/>
                </a:solidFill>
              </a:rPr>
              <a:t> </a:t>
            </a:r>
            <a:r>
              <a:rPr lang="en-US" sz="2320" b="0" dirty="0" smtClean="0">
                <a:solidFill>
                  <a:schemeClr val="accent6"/>
                </a:solidFill>
              </a:rPr>
              <a:t> </a:t>
            </a:r>
            <a:r>
              <a:rPr sz="2320" b="0" dirty="0" smtClean="0">
                <a:solidFill>
                  <a:schemeClr val="accent6"/>
                </a:solidFill>
              </a:rPr>
              <a:t>}</a:t>
            </a:r>
            <a:endParaRPr sz="2320" b="0" dirty="0">
              <a:solidFill>
                <a:schemeClr val="accent6"/>
              </a:solidFill>
            </a:endParaRPr>
          </a:p>
        </p:txBody>
      </p:sp>
      <p:sp>
        <p:nvSpPr>
          <p:cNvPr id="2" name="Slide Number Placeholder 1"/>
          <p:cNvSpPr>
            <a:spLocks noGrp="1"/>
          </p:cNvSpPr>
          <p:nvPr>
            <p:ph type="sldNum" sz="quarter" idx="2"/>
          </p:nvPr>
        </p:nvSpPr>
        <p:spPr/>
        <p:txBody>
          <a:bodyPr>
            <a:normAutofit fontScale="85000" lnSpcReduction="20000"/>
          </a:bodyPr>
          <a:lstStyle/>
          <a:p>
            <a:fld id="{86CB4B4D-7CA3-9044-876B-883B54F8677D}" type="slidenum">
              <a:rPr lang="en-US" smtClean="0"/>
              <a:t>6</a:t>
            </a:fld>
            <a:endParaRPr lang="en-US"/>
          </a:p>
        </p:txBody>
      </p:sp>
    </p:spTree>
    <p:extLst>
      <p:ext uri="{BB962C8B-B14F-4D97-AF65-F5344CB8AC3E}">
        <p14:creationId xmlns:p14="http://schemas.microsoft.com/office/powerpoint/2010/main" val="85286594"/>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this interface?</a:t>
            </a:r>
            <a:endParaRPr lang="en-US" dirty="0"/>
          </a:p>
        </p:txBody>
      </p:sp>
      <p:sp>
        <p:nvSpPr>
          <p:cNvPr id="3" name="Text Placeholder 2"/>
          <p:cNvSpPr>
            <a:spLocks noGrp="1"/>
          </p:cNvSpPr>
          <p:nvPr>
            <p:ph type="body" idx="1"/>
          </p:nvPr>
        </p:nvSpPr>
        <p:spPr/>
        <p:txBody>
          <a:bodyPr/>
          <a:lstStyle/>
          <a:p>
            <a:pPr lvl="1"/>
            <a:endParaRPr lang="en-US" dirty="0" smtClean="0">
              <a:solidFill>
                <a:srgbClr val="FF0000"/>
              </a:solidFill>
            </a:endParaRPr>
          </a:p>
          <a:p>
            <a:r>
              <a:rPr lang="en-US" dirty="0" smtClean="0">
                <a:solidFill>
                  <a:srgbClr val="FF0000"/>
                </a:solidFill>
              </a:rPr>
              <a:t>Why not a library that implements </a:t>
            </a:r>
            <a:r>
              <a:rPr lang="en-US" dirty="0" err="1" smtClean="0">
                <a:solidFill>
                  <a:srgbClr val="FF0000"/>
                </a:solidFill>
              </a:rPr>
              <a:t>Paxos</a:t>
            </a:r>
            <a:r>
              <a:rPr lang="en-US" dirty="0" smtClean="0">
                <a:solidFill>
                  <a:srgbClr val="FF0000"/>
                </a:solidFill>
              </a:rPr>
              <a:t>?</a:t>
            </a:r>
          </a:p>
          <a:p>
            <a:pPr lvl="1"/>
            <a:endParaRPr lang="en-US" dirty="0" smtClean="0">
              <a:solidFill>
                <a:srgbClr val="0000FF"/>
              </a:solidFill>
            </a:endParaRPr>
          </a:p>
          <a:p>
            <a:r>
              <a:rPr lang="en-US" dirty="0" smtClean="0">
                <a:solidFill>
                  <a:srgbClr val="0000FF"/>
                </a:solidFill>
              </a:rPr>
              <a:t>Developers do not know how to use </a:t>
            </a:r>
            <a:r>
              <a:rPr lang="en-US" dirty="0" err="1" smtClean="0">
                <a:solidFill>
                  <a:srgbClr val="0000FF"/>
                </a:solidFill>
              </a:rPr>
              <a:t>Paxos</a:t>
            </a:r>
            <a:endParaRPr lang="en-US" dirty="0" smtClean="0">
              <a:solidFill>
                <a:srgbClr val="0000FF"/>
              </a:solidFill>
            </a:endParaRPr>
          </a:p>
          <a:p>
            <a:pPr lvl="1"/>
            <a:r>
              <a:rPr lang="en-US" dirty="0" smtClean="0"/>
              <a:t>They at least think they know how to use locks!</a:t>
            </a:r>
          </a:p>
          <a:p>
            <a:pPr lvl="1"/>
            <a:endParaRPr lang="en-US" dirty="0" smtClean="0"/>
          </a:p>
          <a:p>
            <a:r>
              <a:rPr lang="en-US" dirty="0" smtClean="0"/>
              <a:t>Need to </a:t>
            </a:r>
            <a:r>
              <a:rPr lang="en-US" dirty="0" smtClean="0">
                <a:solidFill>
                  <a:srgbClr val="0000FF"/>
                </a:solidFill>
              </a:rPr>
              <a:t>export result of coordination</a:t>
            </a:r>
            <a:r>
              <a:rPr lang="en-US" dirty="0" smtClean="0"/>
              <a:t> outside of system</a:t>
            </a:r>
          </a:p>
          <a:p>
            <a:pPr lvl="1"/>
            <a:r>
              <a:rPr lang="en-US" dirty="0" smtClean="0"/>
              <a:t>Example: Clients need to discover GFS master</a:t>
            </a:r>
            <a:endParaRPr lang="en-US" dirty="0"/>
          </a:p>
        </p:txBody>
      </p:sp>
      <p:sp>
        <p:nvSpPr>
          <p:cNvPr id="4" name="Slide Number Placeholder 3"/>
          <p:cNvSpPr>
            <a:spLocks noGrp="1"/>
          </p:cNvSpPr>
          <p:nvPr>
            <p:ph type="sldNum" sz="quarter" idx="2"/>
          </p:nvPr>
        </p:nvSpPr>
        <p:spPr/>
        <p:txBody>
          <a:bodyPr>
            <a:normAutofit fontScale="85000" lnSpcReduction="20000"/>
          </a:bodyPr>
          <a:lstStyle/>
          <a:p>
            <a:fld id="{86CB4B4D-7CA3-9044-876B-883B54F8677D}" type="slidenum">
              <a:rPr lang="en-US" smtClean="0"/>
              <a:t>7</a:t>
            </a:fld>
            <a:endParaRPr lang="en-US"/>
          </a:p>
        </p:txBody>
      </p:sp>
    </p:spTree>
    <p:extLst>
      <p:ext uri="{BB962C8B-B14F-4D97-AF65-F5344CB8AC3E}">
        <p14:creationId xmlns:p14="http://schemas.microsoft.com/office/powerpoint/2010/main" val="109006922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p:cNvSpPr>
          <p:nvPr>
            <p:ph type="title"/>
          </p:nvPr>
        </p:nvSpPr>
        <p:spPr>
          <a:prstGeom prst="rect">
            <a:avLst/>
          </a:prstGeom>
        </p:spPr>
        <p:txBody>
          <a:bodyPr/>
          <a:lstStyle/>
          <a:p>
            <a:r>
              <a:rPr lang="en-US" dirty="0" smtClean="0"/>
              <a:t>Chubby Design</a:t>
            </a:r>
            <a:endParaRPr dirty="0"/>
          </a:p>
        </p:txBody>
      </p:sp>
      <p:pic>
        <p:nvPicPr>
          <p:cNvPr id="158" name="pasted-imag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646" y="2362201"/>
            <a:ext cx="4947458" cy="2908442"/>
          </a:xfrm>
          <a:prstGeom prst="rect">
            <a:avLst/>
          </a:prstGeom>
          <a:ln w="12700">
            <a:miter lim="400000"/>
          </a:ln>
        </p:spPr>
      </p:pic>
      <p:sp>
        <p:nvSpPr>
          <p:cNvPr id="159" name="Shape 159"/>
          <p:cNvSpPr/>
          <p:nvPr/>
        </p:nvSpPr>
        <p:spPr>
          <a:xfrm>
            <a:off x="5561018" y="3463010"/>
            <a:ext cx="2744782" cy="1443819"/>
          </a:xfrm>
          <a:custGeom>
            <a:avLst/>
            <a:gdLst/>
            <a:ahLst/>
            <a:cxnLst>
              <a:cxn ang="0">
                <a:pos x="wd2" y="hd2"/>
              </a:cxn>
              <a:cxn ang="5400000">
                <a:pos x="wd2" y="hd2"/>
              </a:cxn>
              <a:cxn ang="10800000">
                <a:pos x="wd2" y="hd2"/>
              </a:cxn>
              <a:cxn ang="16200000">
                <a:pos x="wd2" y="hd2"/>
              </a:cxn>
            </a:cxnLst>
            <a:rect l="0" t="0" r="r" b="b"/>
            <a:pathLst>
              <a:path w="21600" h="21600" extrusionOk="0">
                <a:moveTo>
                  <a:pt x="2923" y="0"/>
                </a:moveTo>
                <a:cubicBezTo>
                  <a:pt x="2600" y="0"/>
                  <a:pt x="2338" y="485"/>
                  <a:pt x="2338" y="1081"/>
                </a:cubicBezTo>
                <a:lnTo>
                  <a:pt x="2338" y="8642"/>
                </a:lnTo>
                <a:lnTo>
                  <a:pt x="0" y="10800"/>
                </a:lnTo>
                <a:lnTo>
                  <a:pt x="2338" y="12963"/>
                </a:lnTo>
                <a:lnTo>
                  <a:pt x="2338" y="20519"/>
                </a:lnTo>
                <a:cubicBezTo>
                  <a:pt x="2338" y="21115"/>
                  <a:pt x="2600" y="21600"/>
                  <a:pt x="2923" y="21600"/>
                </a:cubicBezTo>
                <a:lnTo>
                  <a:pt x="21015" y="21600"/>
                </a:lnTo>
                <a:cubicBezTo>
                  <a:pt x="21338" y="21600"/>
                  <a:pt x="21600" y="21115"/>
                  <a:pt x="21600" y="20519"/>
                </a:cubicBezTo>
                <a:lnTo>
                  <a:pt x="21600" y="1081"/>
                </a:lnTo>
                <a:cubicBezTo>
                  <a:pt x="21600" y="485"/>
                  <a:pt x="21338" y="0"/>
                  <a:pt x="21015" y="0"/>
                </a:cubicBezTo>
                <a:lnTo>
                  <a:pt x="2923" y="0"/>
                </a:lnTo>
                <a:close/>
              </a:path>
            </a:pathLst>
          </a:custGeom>
          <a:ln w="25400">
            <a:solidFill>
              <a:srgbClr val="85888D"/>
            </a:solidFill>
            <a:miter lim="400000"/>
          </a:ln>
          <a:extLst>
            <a:ext uri="{C572A759-6A51-4108-AA02-DFA0A04FC94B}">
              <ma14:wrappingTextBoxFlag xmlns:ma14="http://schemas.microsoft.com/office/mac/drawingml/2011/main" val="1"/>
            </a:ext>
          </a:extLst>
        </p:spPr>
        <p:txBody>
          <a:bodyPr lIns="35719" tIns="35719" rIns="35719" bIns="35719" anchor="ctr"/>
          <a:lstStyle/>
          <a:p>
            <a:pPr algn="ctr">
              <a:defRPr sz="2400"/>
            </a:pPr>
            <a:r>
              <a:rPr sz="1687" dirty="0"/>
              <a:t>Replicated service</a:t>
            </a:r>
            <a:br>
              <a:rPr sz="1687" dirty="0"/>
            </a:br>
            <a:r>
              <a:rPr sz="1687" dirty="0"/>
              <a:t>using Paxos to</a:t>
            </a:r>
            <a:br>
              <a:rPr sz="1687" dirty="0"/>
            </a:br>
            <a:r>
              <a:rPr sz="1687" dirty="0"/>
              <a:t>implement</a:t>
            </a:r>
            <a:br>
              <a:rPr sz="1687" dirty="0"/>
            </a:br>
            <a:r>
              <a:rPr sz="1687" dirty="0"/>
              <a:t> fault-tolerant log</a:t>
            </a:r>
          </a:p>
        </p:txBody>
      </p:sp>
      <p:sp>
        <p:nvSpPr>
          <p:cNvPr id="2" name="Rectangle 1"/>
          <p:cNvSpPr/>
          <p:nvPr/>
        </p:nvSpPr>
        <p:spPr bwMode="auto">
          <a:xfrm>
            <a:off x="4867304" y="3054422"/>
            <a:ext cx="693714" cy="526978"/>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smtClean="0">
              <a:ln>
                <a:noFill/>
              </a:ln>
              <a:solidFill>
                <a:schemeClr val="tx1"/>
              </a:solidFill>
              <a:effectLst/>
              <a:latin typeface="Arial" pitchFamily="34" charset="0"/>
            </a:endParaRPr>
          </a:p>
        </p:txBody>
      </p:sp>
      <p:sp>
        <p:nvSpPr>
          <p:cNvPr id="3" name="Slide Number Placeholder 2"/>
          <p:cNvSpPr>
            <a:spLocks noGrp="1"/>
          </p:cNvSpPr>
          <p:nvPr>
            <p:ph type="sldNum" sz="quarter" idx="2"/>
          </p:nvPr>
        </p:nvSpPr>
        <p:spPr/>
        <p:txBody>
          <a:bodyPr>
            <a:normAutofit fontScale="85000" lnSpcReduction="20000"/>
          </a:bodyPr>
          <a:lstStyle/>
          <a:p>
            <a:fld id="{86CB4B4D-7CA3-9044-876B-883B54F8677D}" type="slidenum">
              <a:rPr lang="en-US" smtClean="0"/>
              <a:t>8</a:t>
            </a:fld>
            <a:endParaRPr lang="en-US"/>
          </a:p>
        </p:txBody>
      </p:sp>
    </p:spTree>
    <p:extLst>
      <p:ext uri="{BB962C8B-B14F-4D97-AF65-F5344CB8AC3E}">
        <p14:creationId xmlns:p14="http://schemas.microsoft.com/office/powerpoint/2010/main" val="1186758039"/>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Chubby procedure</a:t>
            </a:r>
            <a:endParaRPr lang="en-US" dirty="0"/>
          </a:p>
        </p:txBody>
      </p:sp>
      <p:sp>
        <p:nvSpPr>
          <p:cNvPr id="3" name="Text Placeholder 2"/>
          <p:cNvSpPr>
            <a:spLocks noGrp="1"/>
          </p:cNvSpPr>
          <p:nvPr>
            <p:ph type="body" idx="1"/>
          </p:nvPr>
        </p:nvSpPr>
        <p:spPr/>
        <p:txBody>
          <a:bodyPr/>
          <a:lstStyle/>
          <a:p>
            <a:r>
              <a:rPr lang="en-US" dirty="0" smtClean="0"/>
              <a:t>Client sends request to nearest replica.</a:t>
            </a:r>
          </a:p>
          <a:p>
            <a:r>
              <a:rPr lang="en-US" dirty="0" smtClean="0"/>
              <a:t> Replica returns </a:t>
            </a:r>
            <a:r>
              <a:rPr lang="en-US" dirty="0" err="1" smtClean="0"/>
              <a:t>Chunkmaster’s</a:t>
            </a:r>
            <a:r>
              <a:rPr lang="en-US" dirty="0" smtClean="0"/>
              <a:t> address</a:t>
            </a:r>
          </a:p>
          <a:p>
            <a:r>
              <a:rPr lang="en-US" dirty="0" smtClean="0"/>
              <a:t>Client directs requests to the </a:t>
            </a:r>
            <a:r>
              <a:rPr lang="en-US" dirty="0" err="1" smtClean="0"/>
              <a:t>Chunkmaster</a:t>
            </a:r>
            <a:r>
              <a:rPr lang="en-US" dirty="0" smtClean="0"/>
              <a:t> until it says it is no longer playing that role.</a:t>
            </a:r>
          </a:p>
          <a:p>
            <a:r>
              <a:rPr lang="en-US" dirty="0" smtClean="0"/>
              <a:t>Writes propagated to replicas using consensus</a:t>
            </a:r>
          </a:p>
          <a:p>
            <a:r>
              <a:rPr lang="en-US" dirty="0" smtClean="0"/>
              <a:t>Reads handled without consensus (Safe)</a:t>
            </a:r>
          </a:p>
          <a:p>
            <a:endParaRPr lang="en-US" dirty="0"/>
          </a:p>
        </p:txBody>
      </p:sp>
    </p:spTree>
    <p:extLst>
      <p:ext uri="{BB962C8B-B14F-4D97-AF65-F5344CB8AC3E}">
        <p14:creationId xmlns:p14="http://schemas.microsoft.com/office/powerpoint/2010/main" val="505068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2700.potx</Template>
  <TotalTime>10978</TotalTime>
  <Words>1399</Words>
  <Application>Microsoft Macintosh PowerPoint</Application>
  <PresentationFormat>On-screen Show (4:3)</PresentationFormat>
  <Paragraphs>245</Paragraphs>
  <Slides>28</Slides>
  <Notes>16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Median</vt:lpstr>
      <vt:lpstr>Lecture 10</vt:lpstr>
      <vt:lpstr>Implementing RSMs</vt:lpstr>
      <vt:lpstr>Case Studies (in brief)</vt:lpstr>
      <vt:lpstr>Chubby</vt:lpstr>
      <vt:lpstr>Chubby</vt:lpstr>
      <vt:lpstr>Example: GFS Chunkmaster</vt:lpstr>
      <vt:lpstr>Why this interface?</vt:lpstr>
      <vt:lpstr>Chubby Design</vt:lpstr>
      <vt:lpstr>Chubby procedure</vt:lpstr>
      <vt:lpstr>Chubby in Action</vt:lpstr>
      <vt:lpstr>Reads in Paxos-based RSM</vt:lpstr>
      <vt:lpstr>Reads in Paxos-based RSM</vt:lpstr>
      <vt:lpstr>RSM with Paxos</vt:lpstr>
      <vt:lpstr>Reads in Paxos-based RSM</vt:lpstr>
      <vt:lpstr>Reads/Writes in Chubby</vt:lpstr>
      <vt:lpstr>Client sessions</vt:lpstr>
      <vt:lpstr>Event subscriptions</vt:lpstr>
      <vt:lpstr>Scaling Chubby</vt:lpstr>
      <vt:lpstr>Grace period for leases</vt:lpstr>
      <vt:lpstr>Scaling Chubby with Proxies</vt:lpstr>
      <vt:lpstr>Handling client failures</vt:lpstr>
      <vt:lpstr>Discrepancy in Lock Validity</vt:lpstr>
      <vt:lpstr>ZooKeeper</vt:lpstr>
      <vt:lpstr>ZooKeeper: Watch mechanism</vt:lpstr>
      <vt:lpstr>ZooKeeper: Hierarchy</vt:lpstr>
      <vt:lpstr>ZooKeeper: Sequencer</vt:lpstr>
      <vt:lpstr>Zookeper:Sequencer</vt:lpstr>
      <vt:lpstr>Chubby vs. ZooKeeper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Prashant Krishnamurty</dc:creator>
  <cp:lastModifiedBy>Srikanth Krishnamurthy</cp:lastModifiedBy>
  <cp:revision>170</cp:revision>
  <dcterms:created xsi:type="dcterms:W3CDTF">2011-02-15T01:19:14Z</dcterms:created>
  <dcterms:modified xsi:type="dcterms:W3CDTF">2020-11-16T21:54:27Z</dcterms:modified>
</cp:coreProperties>
</file>