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9"/>
  </p:notesMasterIdLst>
  <p:sldIdLst>
    <p:sldId id="256" r:id="rId2"/>
    <p:sldId id="335" r:id="rId3"/>
    <p:sldId id="336" r:id="rId4"/>
    <p:sldId id="320" r:id="rId5"/>
    <p:sldId id="319" r:id="rId6"/>
    <p:sldId id="316" r:id="rId7"/>
    <p:sldId id="317" r:id="rId8"/>
    <p:sldId id="318" r:id="rId9"/>
    <p:sldId id="270" r:id="rId10"/>
    <p:sldId id="263" r:id="rId11"/>
    <p:sldId id="321" r:id="rId12"/>
    <p:sldId id="267" r:id="rId13"/>
    <p:sldId id="262" r:id="rId14"/>
    <p:sldId id="272" r:id="rId15"/>
    <p:sldId id="266" r:id="rId16"/>
    <p:sldId id="271" r:id="rId17"/>
    <p:sldId id="268" r:id="rId18"/>
    <p:sldId id="322" r:id="rId19"/>
    <p:sldId id="312" r:id="rId20"/>
    <p:sldId id="307" r:id="rId21"/>
    <p:sldId id="309" r:id="rId22"/>
    <p:sldId id="308" r:id="rId23"/>
    <p:sldId id="310" r:id="rId24"/>
    <p:sldId id="311" r:id="rId25"/>
    <p:sldId id="313" r:id="rId26"/>
    <p:sldId id="314" r:id="rId27"/>
    <p:sldId id="326" r:id="rId28"/>
    <p:sldId id="323" r:id="rId29"/>
    <p:sldId id="315" r:id="rId30"/>
    <p:sldId id="291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69" r:id="rId42"/>
    <p:sldId id="324" r:id="rId43"/>
    <p:sldId id="287" r:id="rId44"/>
    <p:sldId id="288" r:id="rId45"/>
    <p:sldId id="289" r:id="rId46"/>
    <p:sldId id="290" r:id="rId47"/>
    <p:sldId id="325" r:id="rId48"/>
    <p:sldId id="295" r:id="rId49"/>
    <p:sldId id="296" r:id="rId50"/>
    <p:sldId id="297" r:id="rId51"/>
    <p:sldId id="298" r:id="rId52"/>
    <p:sldId id="299" r:id="rId53"/>
    <p:sldId id="300" r:id="rId54"/>
    <p:sldId id="292" r:id="rId55"/>
    <p:sldId id="293" r:id="rId56"/>
    <p:sldId id="294" r:id="rId57"/>
    <p:sldId id="334" r:id="rId58"/>
    <p:sldId id="301" r:id="rId59"/>
    <p:sldId id="302" r:id="rId60"/>
    <p:sldId id="303" r:id="rId61"/>
    <p:sldId id="327" r:id="rId62"/>
    <p:sldId id="330" r:id="rId63"/>
    <p:sldId id="328" r:id="rId64"/>
    <p:sldId id="329" r:id="rId65"/>
    <p:sldId id="331" r:id="rId66"/>
    <p:sldId id="332" r:id="rId67"/>
    <p:sldId id="33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20414"/>
    <p:restoredTop sz="72652"/>
  </p:normalViewPr>
  <p:slideViewPr>
    <p:cSldViewPr>
      <p:cViewPr>
        <p:scale>
          <a:sx n="100" d="100"/>
          <a:sy n="100" d="100"/>
        </p:scale>
        <p:origin x="7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812E-2005-EA4F-890C-91641CCE706D}" type="datetimeFigureOut">
              <a:rPr lang="en-US" smtClean="0"/>
              <a:pPr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A4B2-745F-A04B-9744-C5181395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order of the CAMs?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!!!!!!Mention merging!!!!!!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A4B2-745F-A04B-9744-C5181395863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Robert: does</a:t>
            </a:r>
            <a:r>
              <a:rPr lang="en-US" baseline="0" dirty="0" smtClean="0"/>
              <a:t> the link list append use atomic operation? (no, the HT request does an atomic read/update operation. Whatever is read goes to the linked list update.)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CF54C-C9E4-A34E-A771-F3E1324EA3C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CF54C-C9E4-A34E-A771-F3E1324EA3C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8DDEB1-6AD8-2848-9525-6A2BDB790C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81AF4-6749-9D42-9943-BF004D08F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A9CB-87A6-E643-85E0-AF66EF2E8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D9B52-F5A4-934D-A046-280A37326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B815F-1B1A-C84B-8CCF-4DBB04F69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1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F361-A59D-8745-9DFD-7113E1C5E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7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2242-FA23-9541-B6CE-63364269A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8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49FC-0133-494A-8365-7A2303DAF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1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55827-BA68-174C-B53C-F484EC08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6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D93FA-38E7-BA44-8620-55AF949CE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48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58F5-E385-D143-BF93-F4B02C217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ppt_generic_backgrp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474BA1B-820A-804C-B6E3-67891F6B92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7575" y="990600"/>
            <a:ext cx="8077200" cy="2133600"/>
          </a:xfrm>
        </p:spPr>
        <p:txBody>
          <a:bodyPr/>
          <a:lstStyle/>
          <a:p>
            <a:r>
              <a:rPr lang="en-US" sz="4000" dirty="0" smtClean="0"/>
              <a:t>Project GRAIL – Accelerating DBMS </a:t>
            </a:r>
            <a:r>
              <a:rPr lang="en-US" sz="4000" dirty="0"/>
              <a:t>performance through latency masking hardware multithreading</a:t>
            </a:r>
            <a:endParaRPr lang="en-US" alt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7575" y="3505200"/>
            <a:ext cx="8077200" cy="1905000"/>
          </a:xfrm>
        </p:spPr>
        <p:txBody>
          <a:bodyPr/>
          <a:lstStyle/>
          <a:p>
            <a:r>
              <a:rPr lang="en-US" sz="2400" b="1" i="1" dirty="0" err="1" smtClean="0">
                <a:latin typeface="+mn-lt"/>
              </a:rPr>
              <a:t>Ildar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Absalyamov</a:t>
            </a:r>
            <a:r>
              <a:rPr lang="en-US" sz="2400" b="1" i="1" dirty="0" smtClean="0">
                <a:latin typeface="+mn-lt"/>
              </a:rPr>
              <a:t>,</a:t>
            </a:r>
            <a:r>
              <a:rPr lang="en-US" dirty="0"/>
              <a:t> </a:t>
            </a:r>
            <a:r>
              <a:rPr lang="en-US" sz="2400" dirty="0" smtClean="0"/>
              <a:t>PhD Candidate</a:t>
            </a:r>
          </a:p>
          <a:p>
            <a:endParaRPr lang="en-US" sz="2400" dirty="0"/>
          </a:p>
          <a:p>
            <a:r>
              <a:rPr lang="en-US" sz="2400" dirty="0" smtClean="0"/>
              <a:t>Advisors: Prof. </a:t>
            </a:r>
            <a:r>
              <a:rPr lang="en-US" sz="2400" dirty="0" err="1" smtClean="0"/>
              <a:t>Vassilis</a:t>
            </a:r>
            <a:r>
              <a:rPr lang="en-US" sz="2400" dirty="0" smtClean="0"/>
              <a:t> </a:t>
            </a:r>
            <a:r>
              <a:rPr lang="en-US" sz="2400" dirty="0" err="1" smtClean="0"/>
              <a:t>Tsotras</a:t>
            </a:r>
            <a:r>
              <a:rPr lang="en-US" sz="2400" dirty="0" smtClean="0"/>
              <a:t>, Prof</a:t>
            </a:r>
            <a:r>
              <a:rPr lang="en-US" sz="2400" dirty="0"/>
              <a:t>. </a:t>
            </a:r>
            <a:r>
              <a:rPr lang="en-US" sz="2400" dirty="0" err="1" smtClean="0"/>
              <a:t>Walid</a:t>
            </a:r>
            <a:r>
              <a:rPr lang="en-US" sz="2400" dirty="0" smtClean="0"/>
              <a:t> </a:t>
            </a:r>
            <a:r>
              <a:rPr lang="en-US" sz="2400" dirty="0" err="1" smtClean="0"/>
              <a:t>Najjar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SPARC</a:t>
            </a:r>
          </a:p>
          <a:p>
            <a:pPr lvl="1"/>
            <a:r>
              <a:rPr lang="en-US" dirty="0" smtClean="0"/>
              <a:t>Limited only to 64(8x8) hardware threads</a:t>
            </a:r>
          </a:p>
          <a:p>
            <a:r>
              <a:rPr lang="en-US" dirty="0" smtClean="0"/>
              <a:t>Cray(Tera) </a:t>
            </a:r>
            <a:r>
              <a:rPr lang="en-US" dirty="0" smtClean="0"/>
              <a:t>XMT</a:t>
            </a:r>
            <a:endParaRPr lang="en-US" dirty="0" smtClean="0"/>
          </a:p>
          <a:p>
            <a:pPr lvl="1"/>
            <a:r>
              <a:rPr lang="en-US" dirty="0" smtClean="0"/>
              <a:t>Up to 128 threads, very custom high-end priced architecture</a:t>
            </a:r>
          </a:p>
          <a:p>
            <a:r>
              <a:rPr lang="en-US" dirty="0" smtClean="0"/>
              <a:t>GPUs</a:t>
            </a:r>
          </a:p>
          <a:p>
            <a:pPr lvl="1"/>
            <a:r>
              <a:rPr lang="en-US" dirty="0" smtClean="0"/>
              <a:t>Rigid control </a:t>
            </a:r>
            <a:r>
              <a:rPr lang="en-US" dirty="0"/>
              <a:t>flow </a:t>
            </a:r>
            <a:r>
              <a:rPr lang="en-US" dirty="0" smtClean="0"/>
              <a:t>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Hash Join</a:t>
            </a:r>
          </a:p>
          <a:p>
            <a:pPr lvl="1"/>
            <a:r>
              <a:rPr lang="en-US" dirty="0"/>
              <a:t>Hash Aggregation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/>
              <a:t>Conclusions &amp; 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9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Path: Custom vs. Generic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6680" y="1656638"/>
            <a:ext cx="866871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CPU Data path: too generic</a:t>
            </a:r>
          </a:p>
          <a:p>
            <a:pPr lvl="1"/>
            <a:r>
              <a:rPr lang="en-US" dirty="0" err="1" smtClean="0"/>
              <a:t>ICache</a:t>
            </a:r>
            <a:r>
              <a:rPr lang="en-US" dirty="0" smtClean="0"/>
              <a:t> misses</a:t>
            </a:r>
          </a:p>
          <a:p>
            <a:pPr lvl="1"/>
            <a:r>
              <a:rPr lang="en-US" dirty="0" err="1"/>
              <a:t>DCache</a:t>
            </a:r>
            <a:r>
              <a:rPr lang="en-US" dirty="0"/>
              <a:t> </a:t>
            </a:r>
            <a:r>
              <a:rPr lang="en-US" dirty="0" smtClean="0"/>
              <a:t>misses</a:t>
            </a:r>
          </a:p>
          <a:p>
            <a:pPr lvl="1"/>
            <a:r>
              <a:rPr lang="en-US" dirty="0" smtClean="0"/>
              <a:t>Branch </a:t>
            </a:r>
            <a:r>
              <a:rPr lang="en-US" dirty="0" err="1" smtClean="0"/>
              <a:t>mispredicts</a:t>
            </a:r>
            <a:endParaRPr lang="en-US" dirty="0" smtClean="0"/>
          </a:p>
          <a:p>
            <a:r>
              <a:rPr lang="en-US" dirty="0" smtClean="0"/>
              <a:t>Custom Data Path:</a:t>
            </a:r>
            <a:endParaRPr lang="en-US" dirty="0"/>
          </a:p>
          <a:p>
            <a:pPr lvl="1"/>
            <a:r>
              <a:rPr lang="en-US" dirty="0"/>
              <a:t>Computation performed by 1 thread</a:t>
            </a:r>
          </a:p>
          <a:p>
            <a:pPr lvl="1"/>
            <a:r>
              <a:rPr lang="en-US" dirty="0"/>
              <a:t>Hard wired digital circuit</a:t>
            </a:r>
          </a:p>
          <a:p>
            <a:pPr lvl="2"/>
            <a:r>
              <a:rPr lang="en-US" dirty="0" smtClean="0"/>
              <a:t>Pros: </a:t>
            </a:r>
            <a:r>
              <a:rPr lang="en-US" dirty="0"/>
              <a:t>Small working state (ID of the stage in the pipeline + some data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Cons: hard to implement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/>
              <a:t>Hardware </a:t>
            </a:r>
            <a:r>
              <a:rPr lang="en-US" dirty="0" smtClean="0"/>
              <a:t>Multithreading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dirty="0" smtClean="0"/>
              <a:t>Customized </a:t>
            </a:r>
            <a:r>
              <a:rPr lang="en-US" dirty="0" smtClean="0"/>
              <a:t>data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Application logic is a hardware circuit</a:t>
            </a:r>
            <a:endParaRPr lang="en-US" dirty="0" smtClean="0"/>
          </a:p>
          <a:p>
            <a:r>
              <a:rPr lang="en-US" dirty="0" smtClean="0"/>
              <a:t>Multithreading memory latency masking</a:t>
            </a:r>
          </a:p>
          <a:p>
            <a:pPr lvl="1"/>
            <a:r>
              <a:rPr lang="en-US" dirty="0" smtClean="0"/>
              <a:t>1000s of active threads</a:t>
            </a:r>
          </a:p>
          <a:p>
            <a:r>
              <a:rPr lang="en-US" dirty="0" smtClean="0"/>
              <a:t>FPGA-based multithreading implementation</a:t>
            </a:r>
            <a:endParaRPr lang="en-US" dirty="0" smtClean="0"/>
          </a:p>
          <a:p>
            <a:pPr lvl="1"/>
            <a:r>
              <a:rPr lang="en-US" dirty="0" smtClean="0"/>
              <a:t>Easy to prototype </a:t>
            </a:r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119"/>
            <a:ext cx="8229600" cy="2362200"/>
          </a:xfrm>
        </p:spPr>
        <p:txBody>
          <a:bodyPr/>
          <a:lstStyle/>
          <a:p>
            <a:r>
              <a:rPr lang="en-US" sz="2800" dirty="0"/>
              <a:t>Preempting executing thread once it access </a:t>
            </a:r>
            <a:r>
              <a:rPr lang="en-US" sz="2800" dirty="0" smtClean="0"/>
              <a:t>memory</a:t>
            </a:r>
          </a:p>
          <a:p>
            <a:r>
              <a:rPr lang="en-US" sz="2800" dirty="0" smtClean="0"/>
              <a:t>Ready &amp; </a:t>
            </a:r>
            <a:r>
              <a:rPr lang="en-US" sz="2800" dirty="0" smtClean="0"/>
              <a:t>Waiting Threads Queues </a:t>
            </a:r>
            <a:r>
              <a:rPr lang="en-US" sz="2800" dirty="0" smtClean="0"/>
              <a:t>on FPGA fit 1000s of thread states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29447" y="3532714"/>
            <a:ext cx="1905000" cy="1078468"/>
            <a:chOff x="3124200" y="4484132"/>
            <a:chExt cx="1905000" cy="1078468"/>
          </a:xfrm>
        </p:grpSpPr>
        <p:sp>
          <p:nvSpPr>
            <p:cNvPr id="5" name="Rectangle 4"/>
            <p:cNvSpPr/>
            <p:nvPr/>
          </p:nvSpPr>
          <p:spPr>
            <a:xfrm>
              <a:off x="3276600" y="48768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ThreadM</a:t>
              </a:r>
              <a:r>
                <a:rPr lang="en-US" sz="1600" dirty="0" smtClean="0">
                  <a:solidFill>
                    <a:schemeClr val="tx1"/>
                  </a:solidFill>
                </a:rPr>
                <a:t> State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6600" y="51054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53340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4484132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Ready threads</a:t>
              </a:r>
              <a:endParaRPr lang="en-US" sz="16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5647" y="5488430"/>
            <a:ext cx="1905000" cy="1028819"/>
            <a:chOff x="3200400" y="5867400"/>
            <a:chExt cx="1905000" cy="1028819"/>
          </a:xfrm>
        </p:grpSpPr>
        <p:sp>
          <p:nvSpPr>
            <p:cNvPr id="7" name="Rectangle 6"/>
            <p:cNvSpPr/>
            <p:nvPr/>
          </p:nvSpPr>
          <p:spPr>
            <a:xfrm>
              <a:off x="3276600" y="63246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732" y="58674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6096000"/>
              <a:ext cx="1752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6557665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Waiting threads</a:t>
              </a:r>
              <a:endParaRPr lang="en-US" sz="1600" i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81800" y="3853934"/>
            <a:ext cx="1447800" cy="24706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53200" y="487374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Main memory</a:t>
            </a:r>
            <a:endParaRPr lang="en-US" sz="1600" i="1" dirty="0"/>
          </a:p>
        </p:txBody>
      </p:sp>
      <p:sp>
        <p:nvSpPr>
          <p:cNvPr id="23" name="Freeform 22"/>
          <p:cNvSpPr/>
          <p:nvPr/>
        </p:nvSpPr>
        <p:spPr>
          <a:xfrm>
            <a:off x="5220023" y="5290137"/>
            <a:ext cx="1416204" cy="279553"/>
          </a:xfrm>
          <a:custGeom>
            <a:avLst/>
            <a:gdLst>
              <a:gd name="connsiteX0" fmla="*/ 1416204 w 1416204"/>
              <a:gd name="connsiteY0" fmla="*/ 212645 h 279553"/>
              <a:gd name="connsiteX1" fmla="*/ 769434 w 1416204"/>
              <a:gd name="connsiteY1" fmla="*/ 772 h 279553"/>
              <a:gd name="connsiteX2" fmla="*/ 0 w 1416204"/>
              <a:gd name="connsiteY2" fmla="*/ 279553 h 27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204" h="279553">
                <a:moveTo>
                  <a:pt x="1416204" y="212645"/>
                </a:moveTo>
                <a:cubicBezTo>
                  <a:pt x="1210836" y="101133"/>
                  <a:pt x="1005468" y="-10379"/>
                  <a:pt x="769434" y="772"/>
                </a:cubicBezTo>
                <a:cubicBezTo>
                  <a:pt x="533400" y="11923"/>
                  <a:pt x="0" y="279553"/>
                  <a:pt x="0" y="27955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headEnd type="none" w="med" len="lg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06615" y="459877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Memory </a:t>
            </a:r>
          </a:p>
          <a:p>
            <a:pPr algn="ctr"/>
            <a:r>
              <a:rPr lang="en-US" sz="1600" i="1" dirty="0" smtClean="0"/>
              <a:t>response</a:t>
            </a:r>
            <a:endParaRPr lang="en-US" sz="1600" i="1" dirty="0"/>
          </a:p>
        </p:txBody>
      </p:sp>
      <p:sp>
        <p:nvSpPr>
          <p:cNvPr id="25" name="Freeform 24"/>
          <p:cNvSpPr/>
          <p:nvPr/>
        </p:nvSpPr>
        <p:spPr>
          <a:xfrm>
            <a:off x="5265234" y="6215157"/>
            <a:ext cx="1405054" cy="278800"/>
          </a:xfrm>
          <a:custGeom>
            <a:avLst/>
            <a:gdLst>
              <a:gd name="connsiteX0" fmla="*/ 0 w 1405054"/>
              <a:gd name="connsiteY0" fmla="*/ 11152 h 278800"/>
              <a:gd name="connsiteX1" fmla="*/ 713678 w 1405054"/>
              <a:gd name="connsiteY1" fmla="*/ 278781 h 278800"/>
              <a:gd name="connsiteX2" fmla="*/ 1405054 w 1405054"/>
              <a:gd name="connsiteY2" fmla="*/ 0 h 2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278800">
                <a:moveTo>
                  <a:pt x="0" y="11152"/>
                </a:moveTo>
                <a:cubicBezTo>
                  <a:pt x="239751" y="145896"/>
                  <a:pt x="479502" y="280640"/>
                  <a:pt x="713678" y="278781"/>
                </a:cubicBezTo>
                <a:cubicBezTo>
                  <a:pt x="947854" y="276922"/>
                  <a:pt x="1405054" y="0"/>
                  <a:pt x="1405054" y="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09329" y="5638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Memory </a:t>
            </a:r>
          </a:p>
          <a:p>
            <a:pPr algn="ctr"/>
            <a:r>
              <a:rPr lang="en-US" sz="1600" i="1" dirty="0" smtClean="0"/>
              <a:t>request</a:t>
            </a:r>
            <a:endParaRPr lang="en-US" sz="16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3400" y="4608731"/>
            <a:ext cx="1905000" cy="1220569"/>
            <a:chOff x="723435" y="4989731"/>
            <a:chExt cx="1905000" cy="1220569"/>
          </a:xfrm>
        </p:grpSpPr>
        <p:sp>
          <p:nvSpPr>
            <p:cNvPr id="27" name="Rounded Rectangle 26"/>
            <p:cNvSpPr/>
            <p:nvPr/>
          </p:nvSpPr>
          <p:spPr>
            <a:xfrm>
              <a:off x="990600" y="4989731"/>
              <a:ext cx="1370671" cy="122056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435" y="5415349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Data Path</a:t>
              </a:r>
              <a:endParaRPr lang="en-US" i="1" dirty="0"/>
            </a:p>
          </p:txBody>
        </p:sp>
      </p:grpSp>
      <p:sp>
        <p:nvSpPr>
          <p:cNvPr id="30" name="Freeform 29"/>
          <p:cNvSpPr/>
          <p:nvPr/>
        </p:nvSpPr>
        <p:spPr>
          <a:xfrm>
            <a:off x="2209800" y="5785624"/>
            <a:ext cx="1126273" cy="426186"/>
          </a:xfrm>
          <a:custGeom>
            <a:avLst/>
            <a:gdLst>
              <a:gd name="connsiteX0" fmla="*/ 0 w 1126273"/>
              <a:gd name="connsiteY0" fmla="*/ 0 h 426186"/>
              <a:gd name="connsiteX1" fmla="*/ 479502 w 1126273"/>
              <a:gd name="connsiteY1" fmla="*/ 412596 h 426186"/>
              <a:gd name="connsiteX2" fmla="*/ 1126273 w 1126273"/>
              <a:gd name="connsiteY2" fmla="*/ 334537 h 42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273" h="426186">
                <a:moveTo>
                  <a:pt x="0" y="0"/>
                </a:moveTo>
                <a:cubicBezTo>
                  <a:pt x="145895" y="178420"/>
                  <a:pt x="291790" y="356840"/>
                  <a:pt x="479502" y="412596"/>
                </a:cubicBezTo>
                <a:cubicBezTo>
                  <a:pt x="667214" y="468352"/>
                  <a:pt x="1126273" y="334537"/>
                  <a:pt x="1126273" y="334537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95109" y="4089430"/>
            <a:ext cx="18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Next</a:t>
            </a:r>
          </a:p>
          <a:p>
            <a:pPr algn="ctr"/>
            <a:r>
              <a:rPr lang="en-US" sz="1600" i="1" dirty="0" smtClean="0"/>
              <a:t>thread</a:t>
            </a:r>
            <a:endParaRPr lang="en-US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544489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Executed</a:t>
            </a:r>
          </a:p>
          <a:p>
            <a:pPr algn="ctr"/>
            <a:r>
              <a:rPr lang="en-US" sz="1600" i="1" dirty="0"/>
              <a:t>thread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213" y="3505200"/>
            <a:ext cx="4761471" cy="3084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FPGA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8" idx="0"/>
            <a:endCxn id="10" idx="2"/>
          </p:cNvCxnSpPr>
          <p:nvPr/>
        </p:nvCxnSpPr>
        <p:spPr>
          <a:xfrm flipH="1" flipV="1">
            <a:off x="4358147" y="4611182"/>
            <a:ext cx="3132" cy="87724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087217" y="3957969"/>
            <a:ext cx="1341783" cy="633909"/>
          </a:xfrm>
          <a:custGeom>
            <a:avLst/>
            <a:gdLst>
              <a:gd name="connsiteX0" fmla="*/ 1341783 w 1341783"/>
              <a:gd name="connsiteY0" fmla="*/ 77318 h 633909"/>
              <a:gd name="connsiteX1" fmla="*/ 506896 w 1341783"/>
              <a:gd name="connsiteY1" fmla="*/ 47501 h 633909"/>
              <a:gd name="connsiteX2" fmla="*/ 0 w 1341783"/>
              <a:gd name="connsiteY2" fmla="*/ 633909 h 6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783" h="633909">
                <a:moveTo>
                  <a:pt x="1341783" y="77318"/>
                </a:moveTo>
                <a:cubicBezTo>
                  <a:pt x="1036154" y="16027"/>
                  <a:pt x="730526" y="-45264"/>
                  <a:pt x="506896" y="47501"/>
                </a:cubicBezTo>
                <a:cubicBezTo>
                  <a:pt x="283265" y="140266"/>
                  <a:pt x="0" y="633909"/>
                  <a:pt x="0" y="63390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64860" y="5875264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Thread1 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5572" y="541540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ThreadN</a:t>
            </a:r>
            <a:r>
              <a:rPr lang="en-US" sz="1600" dirty="0"/>
              <a:t> State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40624" y="432746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/>
              <a:t>Thread N</a:t>
            </a:r>
            <a:r>
              <a:rPr lang="is-IS" sz="1600" dirty="0" smtClean="0"/>
              <a:t>’</a:t>
            </a:r>
            <a:r>
              <a:rPr lang="en-US" sz="1600" dirty="0" smtClean="0"/>
              <a:t> </a:t>
            </a:r>
            <a:r>
              <a:rPr lang="en-US" sz="1600" dirty="0"/>
              <a:t>State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30" grpId="0" animBg="1"/>
      <p:bldP spid="32" grpId="0"/>
      <p:bldP spid="33" grpId="0"/>
      <p:bldP spid="20" grpId="0" animBg="1"/>
      <p:bldP spid="31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295400"/>
            <a:ext cx="8229600" cy="762000"/>
          </a:xfrm>
        </p:spPr>
        <p:txBody>
          <a:bodyPr/>
          <a:lstStyle/>
          <a:p>
            <a:r>
              <a:rPr lang="en-US" dirty="0" smtClean="0"/>
              <a:t>Hardware Multithreading: Use Cases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2098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Algorithms with non-regular data access patterns:</a:t>
            </a:r>
          </a:p>
          <a:p>
            <a:pPr lvl="1"/>
            <a:r>
              <a:rPr lang="en-US" dirty="0"/>
              <a:t>Hash </a:t>
            </a:r>
            <a:r>
              <a:rPr lang="en-US" dirty="0" smtClean="0"/>
              <a:t>Join</a:t>
            </a:r>
            <a:endParaRPr lang="en-US" dirty="0"/>
          </a:p>
          <a:p>
            <a:pPr lvl="1"/>
            <a:r>
              <a:rPr lang="en-US" dirty="0"/>
              <a:t>Hash </a:t>
            </a:r>
            <a:r>
              <a:rPr lang="en-US" dirty="0" smtClean="0"/>
              <a:t>Group-by Aggregation</a:t>
            </a:r>
            <a:endParaRPr lang="en-US" dirty="0"/>
          </a:p>
          <a:p>
            <a:pPr lvl="1"/>
            <a:r>
              <a:rPr lang="en-US" dirty="0"/>
              <a:t>Graph algorithms (out </a:t>
            </a:r>
            <a:r>
              <a:rPr lang="en-US" dirty="0" smtClean="0"/>
              <a:t>of talk’s </a:t>
            </a:r>
            <a:r>
              <a:rPr lang="en-US" dirty="0"/>
              <a:t>scope)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6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data resides in </a:t>
            </a:r>
            <a:r>
              <a:rPr lang="en-US" dirty="0" smtClean="0"/>
              <a:t>memory</a:t>
            </a:r>
          </a:p>
          <a:p>
            <a:r>
              <a:rPr lang="en-US" dirty="0"/>
              <a:t>FPGA has direct access to the </a:t>
            </a:r>
            <a:r>
              <a:rPr lang="en-US" dirty="0" smtClean="0"/>
              <a:t>memory</a:t>
            </a:r>
            <a:endParaRPr lang="en-US" dirty="0" smtClean="0"/>
          </a:p>
          <a:p>
            <a:r>
              <a:rPr lang="en-US" dirty="0" smtClean="0"/>
              <a:t>Hash Table: traditional </a:t>
            </a:r>
            <a:r>
              <a:rPr lang="en-US" dirty="0"/>
              <a:t>bucket-based</a:t>
            </a:r>
            <a:endParaRPr lang="en-US" dirty="0"/>
          </a:p>
          <a:p>
            <a:r>
              <a:rPr lang="en-US" dirty="0"/>
              <a:t>Coarse-grained synchronization: lock per bucket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5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table-based algorithms: synchronization during build phase</a:t>
            </a:r>
          </a:p>
          <a:p>
            <a:r>
              <a:rPr lang="en-US" dirty="0" smtClean="0"/>
              <a:t>Problem: need to push locking down to FPGA</a:t>
            </a:r>
          </a:p>
          <a:p>
            <a:r>
              <a:rPr lang="en-US" dirty="0" smtClean="0"/>
              <a:t>Initial approach – use platform-specific memory locking</a:t>
            </a:r>
          </a:p>
          <a:p>
            <a:r>
              <a:rPr lang="en-US" dirty="0" smtClean="0"/>
              <a:t>Better solution – use CAM </a:t>
            </a:r>
            <a:r>
              <a:rPr lang="en-US" dirty="0"/>
              <a:t>(Content Addressable </a:t>
            </a:r>
            <a:r>
              <a:rPr lang="en-US" dirty="0" smtClean="0"/>
              <a:t>Memory) </a:t>
            </a:r>
            <a:r>
              <a:rPr lang="en-US" dirty="0"/>
              <a:t>as </a:t>
            </a:r>
            <a:r>
              <a:rPr lang="en-US" dirty="0" smtClean="0"/>
              <a:t>synchronizing primitive</a:t>
            </a:r>
          </a:p>
          <a:p>
            <a:pPr lvl="1"/>
            <a:r>
              <a:rPr lang="en-US" dirty="0" smtClean="0"/>
              <a:t>CAMs allows </a:t>
            </a:r>
            <a:r>
              <a:rPr lang="en-US" b="1" dirty="0"/>
              <a:t>single-cycle</a:t>
            </a:r>
            <a:r>
              <a:rPr lang="en-US" dirty="0"/>
              <a:t> content-based lookup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Hash Join</a:t>
            </a:r>
          </a:p>
          <a:p>
            <a:pPr lvl="1"/>
            <a:r>
              <a:rPr lang="en-US" dirty="0"/>
              <a:t>Hash Aggregation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/>
              <a:t>Conclusions &amp; Future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 Build Phase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00793" y="2263128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45849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66637" y="1913468"/>
            <a:ext cx="987096" cy="846666"/>
          </a:xfrm>
          <a:custGeom>
            <a:avLst/>
            <a:gdLst>
              <a:gd name="connsiteX0" fmla="*/ 987096 w 987096"/>
              <a:gd name="connsiteY0" fmla="*/ 0 h 975595"/>
              <a:gd name="connsiteX1" fmla="*/ 834696 w 987096"/>
              <a:gd name="connsiteY1" fmla="*/ 169333 h 975595"/>
              <a:gd name="connsiteX2" fmla="*/ 106563 w 987096"/>
              <a:gd name="connsiteY2" fmla="*/ 169333 h 975595"/>
              <a:gd name="connsiteX3" fmla="*/ 38830 w 987096"/>
              <a:gd name="connsiteY3" fmla="*/ 914400 h 975595"/>
              <a:gd name="connsiteX4" fmla="*/ 445230 w 987096"/>
              <a:gd name="connsiteY4" fmla="*/ 931333 h 97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96" h="975595">
                <a:moveTo>
                  <a:pt x="987096" y="0"/>
                </a:moveTo>
                <a:cubicBezTo>
                  <a:pt x="984273" y="70555"/>
                  <a:pt x="981451" y="141111"/>
                  <a:pt x="834696" y="169333"/>
                </a:cubicBezTo>
                <a:cubicBezTo>
                  <a:pt x="687940" y="197555"/>
                  <a:pt x="239207" y="45155"/>
                  <a:pt x="106563" y="169333"/>
                </a:cubicBezTo>
                <a:cubicBezTo>
                  <a:pt x="-26081" y="293511"/>
                  <a:pt x="-17614" y="787400"/>
                  <a:pt x="38830" y="914400"/>
                </a:cubicBezTo>
                <a:cubicBezTo>
                  <a:pt x="95274" y="1041400"/>
                  <a:pt x="445230" y="931333"/>
                  <a:pt x="445230" y="93133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17439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22" name="TextBox 21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72554" y="2525128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Create Node A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76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Holy GRAIL of </a:t>
            </a:r>
            <a:r>
              <a:rPr lang="en-US" dirty="0"/>
              <a:t>in-memory </a:t>
            </a:r>
            <a:r>
              <a:rPr lang="en-US" dirty="0" smtClean="0"/>
              <a:t>analytics:</a:t>
            </a:r>
          </a:p>
          <a:p>
            <a:r>
              <a:rPr lang="en-US" dirty="0" smtClean="0"/>
              <a:t>Improving </a:t>
            </a:r>
            <a:r>
              <a:rPr lang="en-US" b="1" dirty="0" smtClean="0"/>
              <a:t>performance</a:t>
            </a:r>
            <a:r>
              <a:rPr lang="en-US" dirty="0" smtClean="0"/>
              <a:t> of analytical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71402"/>
              </p:ext>
            </p:extLst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04932" y="2125095"/>
            <a:ext cx="990600" cy="6657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h(A)=</a:t>
            </a:r>
            <a:r>
              <a:rPr lang="en-US" dirty="0" smtClean="0">
                <a:solidFill>
                  <a:srgbClr val="000000"/>
                </a:solidFill>
              </a:rPr>
              <a:t>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6295532" y="2494457"/>
            <a:ext cx="1105261" cy="30208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memory requests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55594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stCxn id="14" idx="3"/>
            <a:endCxn id="9" idx="1"/>
          </p:cNvCxnSpPr>
          <p:nvPr/>
        </p:nvCxnSpPr>
        <p:spPr>
          <a:xfrm flipV="1">
            <a:off x="4325409" y="2457954"/>
            <a:ext cx="979523" cy="267229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25409" y="2895588"/>
            <a:ext cx="3075386" cy="26458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2" name="Group 31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33" name="TextBox 32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098230" y="2743200"/>
            <a:ext cx="188141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72554" y="2525128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Create Node A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2554" y="2870306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Update Bucket </a:t>
            </a:r>
            <a:r>
              <a:rPr lang="en-US" sz="2000" dirty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93989" y="2590800"/>
            <a:ext cx="9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0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97001" y="1828800"/>
            <a:ext cx="1293799" cy="1271261"/>
          </a:xfrm>
          <a:custGeom>
            <a:avLst/>
            <a:gdLst>
              <a:gd name="connsiteX0" fmla="*/ 987096 w 987096"/>
              <a:gd name="connsiteY0" fmla="*/ 0 h 975595"/>
              <a:gd name="connsiteX1" fmla="*/ 834696 w 987096"/>
              <a:gd name="connsiteY1" fmla="*/ 169333 h 975595"/>
              <a:gd name="connsiteX2" fmla="*/ 106563 w 987096"/>
              <a:gd name="connsiteY2" fmla="*/ 169333 h 975595"/>
              <a:gd name="connsiteX3" fmla="*/ 38830 w 987096"/>
              <a:gd name="connsiteY3" fmla="*/ 914400 h 975595"/>
              <a:gd name="connsiteX4" fmla="*/ 445230 w 987096"/>
              <a:gd name="connsiteY4" fmla="*/ 931333 h 97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96" h="975595">
                <a:moveTo>
                  <a:pt x="987096" y="0"/>
                </a:moveTo>
                <a:cubicBezTo>
                  <a:pt x="984273" y="70555"/>
                  <a:pt x="981451" y="141111"/>
                  <a:pt x="834696" y="169333"/>
                </a:cubicBezTo>
                <a:cubicBezTo>
                  <a:pt x="687940" y="197555"/>
                  <a:pt x="239207" y="45155"/>
                  <a:pt x="106563" y="169333"/>
                </a:cubicBezTo>
                <a:cubicBezTo>
                  <a:pt x="-26081" y="293511"/>
                  <a:pt x="-17614" y="787400"/>
                  <a:pt x="38830" y="914400"/>
                </a:cubicBezTo>
                <a:cubicBezTo>
                  <a:pt x="95274" y="1041400"/>
                  <a:pt x="445230" y="931333"/>
                  <a:pt x="445230" y="93133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TextBox 17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07262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26" name="TextBox 25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924655" y="2870306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Create Node </a:t>
            </a:r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69300" y="2525128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Update Bucket </a:t>
            </a:r>
            <a:r>
              <a:rPr lang="en-US" sz="2000" dirty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8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79447" y="2009911"/>
            <a:ext cx="990600" cy="6657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h(C)=𝛼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29" idx="3"/>
            <a:endCxn id="9" idx="1"/>
          </p:cNvCxnSpPr>
          <p:nvPr/>
        </p:nvCxnSpPr>
        <p:spPr>
          <a:xfrm flipV="1">
            <a:off x="4325409" y="2342770"/>
            <a:ext cx="1054038" cy="38241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5274"/>
              </p:ext>
            </p:extLst>
          </p:nvPr>
        </p:nvGraphicFramePr>
        <p:xfrm>
          <a:off x="4876800" y="3783731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75970" y="3367056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6038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7" name="TextBox 26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51801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44" name="TextBox 43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>
            <a:stCxn id="9" idx="2"/>
            <a:endCxn id="19" idx="0"/>
          </p:cNvCxnSpPr>
          <p:nvPr/>
        </p:nvCxnSpPr>
        <p:spPr>
          <a:xfrm flipH="1">
            <a:off x="5867400" y="2675628"/>
            <a:ext cx="7347" cy="69142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924655" y="2870306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Create Node </a:t>
            </a:r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969300" y="2525128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Update Bucket </a:t>
            </a:r>
            <a:r>
              <a:rPr lang="en-US" sz="2000" dirty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157181" y="3048000"/>
            <a:ext cx="188141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7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>
            <a:off x="1927771" y="5593590"/>
            <a:ext cx="967829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46038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67393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 Bucket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41" name="TextBox 40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56602"/>
              </p:ext>
            </p:extLst>
          </p:nvPr>
        </p:nvGraphicFramePr>
        <p:xfrm>
          <a:off x="4876800" y="3783731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975970" y="3367056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23</a:t>
            </a:fld>
            <a:endParaRPr lang="en-US" alt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2157181" y="2743200"/>
            <a:ext cx="188141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8403" y="2819400"/>
            <a:ext cx="1071097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3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7217"/>
              </p:ext>
            </p:extLst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359722" y="2759765"/>
            <a:ext cx="491464" cy="1527567"/>
          </a:xfrm>
          <a:custGeom>
            <a:avLst/>
            <a:gdLst>
              <a:gd name="connsiteX0" fmla="*/ 0 w 829733"/>
              <a:gd name="connsiteY0" fmla="*/ 0 h 1220663"/>
              <a:gd name="connsiteX1" fmla="*/ 508000 w 829733"/>
              <a:gd name="connsiteY1" fmla="*/ 254000 h 1220663"/>
              <a:gd name="connsiteX2" fmla="*/ 423333 w 829733"/>
              <a:gd name="connsiteY2" fmla="*/ 1083733 h 1220663"/>
              <a:gd name="connsiteX3" fmla="*/ 829733 w 829733"/>
              <a:gd name="connsiteY3" fmla="*/ 1219200 h 1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733" h="1220663">
                <a:moveTo>
                  <a:pt x="0" y="0"/>
                </a:moveTo>
                <a:cubicBezTo>
                  <a:pt x="218722" y="36689"/>
                  <a:pt x="437445" y="73378"/>
                  <a:pt x="508000" y="254000"/>
                </a:cubicBezTo>
                <a:cubicBezTo>
                  <a:pt x="578555" y="434622"/>
                  <a:pt x="369711" y="922866"/>
                  <a:pt x="423333" y="1083733"/>
                </a:cubicBezTo>
                <a:cubicBezTo>
                  <a:pt x="476955" y="1244600"/>
                  <a:pt x="829733" y="1219200"/>
                  <a:pt x="829733" y="121920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 flipV="1">
            <a:off x="4325409" y="2725183"/>
            <a:ext cx="3075386" cy="1801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27771" y="5593590"/>
            <a:ext cx="967829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46038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3" name="TextBox 22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92942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56602"/>
              </p:ext>
            </p:extLst>
          </p:nvPr>
        </p:nvGraphicFramePr>
        <p:xfrm>
          <a:off x="4876800" y="3783731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975970" y="3367056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42" name="TextBox 41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24</a:t>
            </a:fld>
            <a:endParaRPr lang="en-US" alt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975970" y="434340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69300" y="2525128"/>
            <a:ext cx="23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Update Bucket </a:t>
            </a:r>
            <a:r>
              <a:rPr lang="en-US" sz="2000" dirty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693989" y="2578422"/>
            <a:ext cx="9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𝛼</a:t>
            </a:r>
            <a:endParaRPr lang="en-US" sz="20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8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Example:</a:t>
            </a:r>
            <a:r>
              <a:rPr lang="en-US" dirty="0"/>
              <a:t> Build Phase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00793" y="224028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2337" y="1823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548" y="4893242"/>
            <a:ext cx="1475682" cy="16118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8322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Bucket 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048" y="494452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HashTable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5600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Arrow Connector 36"/>
          <p:cNvCxnSpPr>
            <a:stCxn id="36" idx="3"/>
            <a:endCxn id="38" idx="1"/>
          </p:cNvCxnSpPr>
          <p:nvPr/>
        </p:nvCxnSpPr>
        <p:spPr>
          <a:xfrm>
            <a:off x="3979649" y="5593590"/>
            <a:ext cx="666389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46038" y="5403090"/>
            <a:ext cx="1084049" cy="381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Node 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" y="5447024"/>
            <a:ext cx="337066" cy="33706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25" name="Straight Arrow Connector 24"/>
          <p:cNvCxnSpPr/>
          <p:nvPr/>
        </p:nvCxnSpPr>
        <p:spPr>
          <a:xfrm>
            <a:off x="1927771" y="5593590"/>
            <a:ext cx="967829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2554" y="336523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07427"/>
              </p:ext>
            </p:extLst>
          </p:nvPr>
        </p:nvGraphicFramePr>
        <p:xfrm>
          <a:off x="1902371" y="216882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 Bucket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304800" y="4287332"/>
            <a:ext cx="8394700" cy="820203"/>
            <a:chOff x="304800" y="4287332"/>
            <a:chExt cx="8394700" cy="820203"/>
          </a:xfrm>
        </p:grpSpPr>
        <p:sp>
          <p:nvSpPr>
            <p:cNvPr id="50" name="TextBox 49"/>
            <p:cNvSpPr txBox="1"/>
            <p:nvPr/>
          </p:nvSpPr>
          <p:spPr>
            <a:xfrm>
              <a:off x="7667064" y="473820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86457" y="42873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FPGA</a:t>
              </a:r>
              <a:endParaRPr lang="en-US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04800" y="4712732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4595"/>
              </p:ext>
            </p:extLst>
          </p:nvPr>
        </p:nvGraphicFramePr>
        <p:xfrm>
          <a:off x="4876800" y="3783731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975970" y="3367056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25</a:t>
            </a:fld>
            <a:endParaRPr lang="en-US" alt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57181" y="2743200"/>
            <a:ext cx="188141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92337" y="2819400"/>
            <a:ext cx="1367682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52400" y="1499624"/>
            <a:ext cx="8229600" cy="4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Build </a:t>
            </a:r>
            <a:r>
              <a:rPr lang="en-US" sz="2000" smtClean="0"/>
              <a:t>Relation</a:t>
            </a:r>
            <a:r>
              <a:rPr lang="en-US" sz="2000" smtClean="0"/>
              <a:t>: </a:t>
            </a:r>
            <a:r>
              <a:rPr lang="en-US" sz="2000" dirty="0" smtClean="0"/>
              <a:t>A C 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1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Probe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For each </a:t>
            </a:r>
            <a:r>
              <a:rPr lang="en-US" dirty="0" smtClean="0"/>
              <a:t>tuple </a:t>
            </a:r>
            <a:r>
              <a:rPr lang="en-US" dirty="0" smtClean="0"/>
              <a:t>from Probe relation: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en-US" dirty="0"/>
              <a:t>Calculate hash value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Probe Hash Table for linked list head pointer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Search </a:t>
            </a:r>
            <a:r>
              <a:rPr lang="en-US" dirty="0"/>
              <a:t>linked list for a match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Output </a:t>
            </a:r>
            <a:r>
              <a:rPr lang="en-US" dirty="0" smtClean="0"/>
              <a:t>tuples which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/>
          <a:lstStyle/>
          <a:p>
            <a:r>
              <a:rPr lang="en-US" dirty="0" smtClean="0"/>
              <a:t>Main factors affecting join performance:</a:t>
            </a:r>
          </a:p>
          <a:p>
            <a:pPr lvl="1"/>
            <a:r>
              <a:rPr lang="en-US" dirty="0" smtClean="0"/>
              <a:t>Synchronization during build phase</a:t>
            </a:r>
          </a:p>
          <a:p>
            <a:pPr lvl="2"/>
            <a:r>
              <a:rPr lang="en-US" dirty="0" smtClean="0"/>
              <a:t>Assumption: Hash Table is built for smaller relation</a:t>
            </a:r>
          </a:p>
          <a:p>
            <a:pPr lvl="2"/>
            <a:r>
              <a:rPr lang="en-US" dirty="0" smtClean="0"/>
              <a:t>Worst case: relations have equal size</a:t>
            </a:r>
          </a:p>
          <a:p>
            <a:pPr lvl="1"/>
            <a:r>
              <a:rPr lang="en-US" dirty="0" smtClean="0"/>
              <a:t>Long linked list chains (e.g. heavily skewed data)</a:t>
            </a:r>
          </a:p>
          <a:p>
            <a:pPr lvl="2"/>
            <a:r>
              <a:rPr lang="en-US" dirty="0" smtClean="0"/>
              <a:t>Optimization: maintaining sorted order of </a:t>
            </a:r>
            <a:r>
              <a:rPr lang="en-US" dirty="0"/>
              <a:t>linked list </a:t>
            </a:r>
            <a:r>
              <a:rPr lang="en-US" dirty="0" smtClean="0"/>
              <a:t>&amp; early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Hash Join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Hash Aggregation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/>
              <a:t>Conclusions &amp; Future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9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534400" cy="762000"/>
          </a:xfrm>
        </p:spPr>
        <p:txBody>
          <a:bodyPr/>
          <a:lstStyle/>
          <a:p>
            <a:r>
              <a:rPr lang="en-US" smtClean="0"/>
              <a:t>Hash Group-by </a:t>
            </a:r>
            <a:r>
              <a:rPr lang="en-US" dirty="0" smtClean="0"/>
              <a:t>Aggregation: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/>
          <a:lstStyle/>
          <a:p>
            <a:r>
              <a:rPr lang="en-US" dirty="0"/>
              <a:t>Single phase, </a:t>
            </a:r>
            <a:r>
              <a:rPr lang="en-US" dirty="0" smtClean="0"/>
              <a:t>synchronization always required</a:t>
            </a:r>
          </a:p>
          <a:p>
            <a:pPr lvl="1"/>
            <a:r>
              <a:rPr lang="en-US" dirty="0" smtClean="0"/>
              <a:t>E.g. no read-only phase</a:t>
            </a:r>
          </a:p>
          <a:p>
            <a:r>
              <a:rPr lang="en-US" dirty="0" smtClean="0"/>
              <a:t>Search before adding a node</a:t>
            </a:r>
          </a:p>
          <a:p>
            <a:pPr lvl="1"/>
            <a:r>
              <a:rPr lang="en-US" dirty="0" smtClean="0"/>
              <a:t>Lock should be acquired earlier</a:t>
            </a:r>
          </a:p>
          <a:p>
            <a:r>
              <a:rPr lang="en-US" dirty="0" smtClean="0"/>
              <a:t>Some temporal locality</a:t>
            </a:r>
          </a:p>
          <a:p>
            <a:pPr lvl="1"/>
            <a:r>
              <a:rPr lang="en-US" dirty="0" smtClean="0"/>
              <a:t>Depends on grouping key cardinality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/>
              <a:t>Hardware Multithreading</a:t>
            </a:r>
            <a:r>
              <a:rPr lang="en-US" dirty="0" smtClean="0"/>
              <a:t> to mask </a:t>
            </a:r>
            <a:r>
              <a:rPr lang="en-US" b="1" dirty="0" smtClean="0"/>
              <a:t>memory access latency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Aggregation: 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Lock CAM</a:t>
            </a:r>
            <a:r>
              <a:rPr lang="en-US" i="1" dirty="0" smtClean="0"/>
              <a:t> </a:t>
            </a:r>
            <a:r>
              <a:rPr lang="en-US" dirty="0" smtClean="0"/>
              <a:t>maintains </a:t>
            </a:r>
            <a:r>
              <a:rPr lang="en-US" b="1" i="1" dirty="0" smtClean="0"/>
              <a:t>locks</a:t>
            </a:r>
            <a:r>
              <a:rPr lang="en-US" dirty="0" smtClean="0"/>
              <a:t> for hash table buckets which are searched, thus ensuring </a:t>
            </a:r>
            <a:r>
              <a:rPr lang="en-US" b="1" dirty="0" smtClean="0"/>
              <a:t>serialization</a:t>
            </a:r>
          </a:p>
          <a:p>
            <a:r>
              <a:rPr lang="en-US" b="1" i="1" dirty="0"/>
              <a:t>Filter CAM pre-aggregates</a:t>
            </a:r>
            <a:r>
              <a:rPr lang="en-US" dirty="0"/>
              <a:t> tuples with </a:t>
            </a:r>
            <a:r>
              <a:rPr lang="en-US" b="1" dirty="0"/>
              <a:t>the same grouping keys</a:t>
            </a:r>
            <a:r>
              <a:rPr lang="en-US" dirty="0"/>
              <a:t> locally</a:t>
            </a:r>
            <a:r>
              <a:rPr lang="en-US" i="1" dirty="0"/>
              <a:t> </a:t>
            </a:r>
            <a:r>
              <a:rPr lang="en-US" dirty="0"/>
              <a:t>on 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</a:t>
            </a:r>
            <a:r>
              <a:rPr lang="en-US" sz="2000" dirty="0" smtClean="0"/>
              <a:t>sequence : </a:t>
            </a:r>
            <a:r>
              <a:rPr lang="en-US" sz="2000" dirty="0"/>
              <a:t>A C C 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75908"/>
              </p:ext>
            </p:extLst>
          </p:nvPr>
        </p:nvGraphicFramePr>
        <p:xfrm>
          <a:off x="3630828" y="2804160"/>
          <a:ext cx="15507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2372" y="236220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21808" y="3045665"/>
            <a:ext cx="990600" cy="6657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h(A)=</a:t>
            </a:r>
            <a:r>
              <a:rPr lang="en-US" dirty="0" smtClean="0">
                <a:solidFill>
                  <a:srgbClr val="000000"/>
                </a:solidFill>
              </a:rPr>
              <a:t>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03387" y="3398401"/>
            <a:ext cx="318421" cy="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12408" y="3398401"/>
            <a:ext cx="318420" cy="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14768"/>
              </p:ext>
            </p:extLst>
          </p:nvPr>
        </p:nvGraphicFramePr>
        <p:xfrm>
          <a:off x="279168" y="2810917"/>
          <a:ext cx="1724219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4627"/>
                <a:gridCol w="899592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>
            <a:endCxn id="62" idx="1"/>
          </p:cNvCxnSpPr>
          <p:nvPr/>
        </p:nvCxnSpPr>
        <p:spPr>
          <a:xfrm flipV="1">
            <a:off x="5181044" y="2729885"/>
            <a:ext cx="1199106" cy="64863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0150" y="148708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sp>
        <p:nvSpPr>
          <p:cNvPr id="56" name="Freeform 55"/>
          <p:cNvSpPr/>
          <p:nvPr/>
        </p:nvSpPr>
        <p:spPr>
          <a:xfrm>
            <a:off x="1155468" y="1919806"/>
            <a:ext cx="2806932" cy="534792"/>
          </a:xfrm>
          <a:custGeom>
            <a:avLst/>
            <a:gdLst>
              <a:gd name="connsiteX0" fmla="*/ 2743200 w 2748540"/>
              <a:gd name="connsiteY0" fmla="*/ 0 h 536713"/>
              <a:gd name="connsiteX1" fmla="*/ 2733261 w 2748540"/>
              <a:gd name="connsiteY1" fmla="*/ 149087 h 536713"/>
              <a:gd name="connsiteX2" fmla="*/ 2613991 w 2748540"/>
              <a:gd name="connsiteY2" fmla="*/ 149087 h 536713"/>
              <a:gd name="connsiteX3" fmla="*/ 467139 w 2748540"/>
              <a:gd name="connsiteY3" fmla="*/ 159026 h 536713"/>
              <a:gd name="connsiteX4" fmla="*/ 0 w 2748540"/>
              <a:gd name="connsiteY4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540" h="536713">
                <a:moveTo>
                  <a:pt x="2743200" y="0"/>
                </a:moveTo>
                <a:cubicBezTo>
                  <a:pt x="2748998" y="62119"/>
                  <a:pt x="2754796" y="124239"/>
                  <a:pt x="2733261" y="149087"/>
                </a:cubicBezTo>
                <a:cubicBezTo>
                  <a:pt x="2711726" y="173935"/>
                  <a:pt x="2613991" y="149087"/>
                  <a:pt x="2613991" y="149087"/>
                </a:cubicBezTo>
                <a:cubicBezTo>
                  <a:pt x="2236304" y="150744"/>
                  <a:pt x="902804" y="94422"/>
                  <a:pt x="467139" y="159026"/>
                </a:cubicBezTo>
                <a:cubicBezTo>
                  <a:pt x="31474" y="223630"/>
                  <a:pt x="31474" y="518491"/>
                  <a:pt x="0" y="53671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610"/>
              </p:ext>
            </p:extLst>
          </p:nvPr>
        </p:nvGraphicFramePr>
        <p:xfrm>
          <a:off x="6380150" y="2173522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34887" y="3193857"/>
            <a:ext cx="4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5493" y="3175754"/>
            <a:ext cx="4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86278" y="3175754"/>
            <a:ext cx="51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𝛼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31194" y="2549820"/>
            <a:ext cx="112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Search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6" grpId="0" animBg="1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</a:t>
            </a:r>
            <a:r>
              <a:rPr lang="en-US" sz="2000" dirty="0" smtClean="0"/>
              <a:t>A C C A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20364" y="2804160"/>
          <a:ext cx="156123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1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92700" y="3408261"/>
            <a:ext cx="1066732" cy="6657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h(C)=𝛼</a:t>
            </a: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022011" y="3738398"/>
            <a:ext cx="270689" cy="2722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08247"/>
              </p:ext>
            </p:extLst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3542" y="2264365"/>
            <a:ext cx="133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Bucket </a:t>
            </a:r>
            <a:r>
              <a:rPr lang="en-US" dirty="0" smtClean="0">
                <a:solidFill>
                  <a:srgbClr val="000000"/>
                </a:solidFill>
              </a:rPr>
              <a:t>𝛼 locked by </a:t>
            </a:r>
            <a:r>
              <a:rPr lang="en-US" smtClean="0">
                <a:solidFill>
                  <a:srgbClr val="000000"/>
                </a:solidFill>
              </a:rPr>
              <a:t>another thread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79998" y="5667254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9168" y="5250579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2161198" y="4095373"/>
            <a:ext cx="658203" cy="2153027"/>
          </a:xfrm>
          <a:custGeom>
            <a:avLst/>
            <a:gdLst>
              <a:gd name="connsiteX0" fmla="*/ 0 w 1862254"/>
              <a:gd name="connsiteY0" fmla="*/ 0 h 1787038"/>
              <a:gd name="connsiteX1" fmla="*/ 669073 w 1862254"/>
              <a:gd name="connsiteY1" fmla="*/ 1438507 h 1787038"/>
              <a:gd name="connsiteX2" fmla="*/ 1862254 w 1862254"/>
              <a:gd name="connsiteY2" fmla="*/ 1750741 h 17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254" h="1787038">
                <a:moveTo>
                  <a:pt x="0" y="0"/>
                </a:moveTo>
                <a:cubicBezTo>
                  <a:pt x="179348" y="573358"/>
                  <a:pt x="358697" y="1146717"/>
                  <a:pt x="669073" y="1438507"/>
                </a:cubicBezTo>
                <a:cubicBezTo>
                  <a:pt x="979449" y="1730297"/>
                  <a:pt x="1721005" y="1854819"/>
                  <a:pt x="1862254" y="1750741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55468" y="1885243"/>
            <a:ext cx="3035532" cy="549477"/>
          </a:xfrm>
          <a:custGeom>
            <a:avLst/>
            <a:gdLst>
              <a:gd name="connsiteX0" fmla="*/ 2743200 w 2748540"/>
              <a:gd name="connsiteY0" fmla="*/ 0 h 536713"/>
              <a:gd name="connsiteX1" fmla="*/ 2733261 w 2748540"/>
              <a:gd name="connsiteY1" fmla="*/ 149087 h 536713"/>
              <a:gd name="connsiteX2" fmla="*/ 2613991 w 2748540"/>
              <a:gd name="connsiteY2" fmla="*/ 149087 h 536713"/>
              <a:gd name="connsiteX3" fmla="*/ 467139 w 2748540"/>
              <a:gd name="connsiteY3" fmla="*/ 159026 h 536713"/>
              <a:gd name="connsiteX4" fmla="*/ 0 w 2748540"/>
              <a:gd name="connsiteY4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540" h="536713">
                <a:moveTo>
                  <a:pt x="2743200" y="0"/>
                </a:moveTo>
                <a:cubicBezTo>
                  <a:pt x="2748998" y="62119"/>
                  <a:pt x="2754796" y="124239"/>
                  <a:pt x="2733261" y="149087"/>
                </a:cubicBezTo>
                <a:cubicBezTo>
                  <a:pt x="2711726" y="173935"/>
                  <a:pt x="2613991" y="149087"/>
                  <a:pt x="2613991" y="149087"/>
                </a:cubicBezTo>
                <a:cubicBezTo>
                  <a:pt x="2236304" y="150744"/>
                  <a:pt x="902804" y="94422"/>
                  <a:pt x="467139" y="159026"/>
                </a:cubicBezTo>
                <a:cubicBezTo>
                  <a:pt x="31474" y="223630"/>
                  <a:pt x="31474" y="518491"/>
                  <a:pt x="0" y="53671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80150" y="148708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380150" y="2173522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Search A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6037" y="3547882"/>
            <a:ext cx="4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6643" y="3529779"/>
            <a:ext cx="4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9" grpId="0"/>
      <p:bldP spid="20" grpId="0" animBg="1"/>
      <p:bldP spid="25" grpId="1"/>
      <p:bldP spid="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</a:t>
            </a:r>
            <a:r>
              <a:rPr lang="en-US" sz="2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2412" y="2804160"/>
          <a:ext cx="152918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9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11084" y="3416853"/>
            <a:ext cx="260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Key A was not found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Insert new entry for A</a:t>
            </a: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185126" y="5598275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4296" y="518160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55674" y="3124200"/>
            <a:ext cx="384047" cy="1623730"/>
          </a:xfrm>
          <a:custGeom>
            <a:avLst/>
            <a:gdLst>
              <a:gd name="connsiteX0" fmla="*/ 404152 w 404152"/>
              <a:gd name="connsiteY0" fmla="*/ 1918252 h 1918252"/>
              <a:gd name="connsiteX1" fmla="*/ 6587 w 404152"/>
              <a:gd name="connsiteY1" fmla="*/ 844826 h 1918252"/>
              <a:gd name="connsiteX2" fmla="*/ 145735 w 404152"/>
              <a:gd name="connsiteY2" fmla="*/ 0 h 191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152" h="1918252">
                <a:moveTo>
                  <a:pt x="404152" y="1918252"/>
                </a:moveTo>
                <a:cubicBezTo>
                  <a:pt x="226904" y="1541393"/>
                  <a:pt x="49657" y="1164535"/>
                  <a:pt x="6587" y="844826"/>
                </a:cubicBezTo>
                <a:cubicBezTo>
                  <a:pt x="-36483" y="525117"/>
                  <a:pt x="145735" y="0"/>
                  <a:pt x="145735" y="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380150" y="148708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02106"/>
              </p:ext>
            </p:extLst>
          </p:nvPr>
        </p:nvGraphicFramePr>
        <p:xfrm>
          <a:off x="6380150" y="2173522"/>
          <a:ext cx="2423038" cy="1164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417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Search A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Freeform 65"/>
          <p:cNvSpPr/>
          <p:nvPr/>
        </p:nvSpPr>
        <p:spPr>
          <a:xfrm>
            <a:off x="2097157" y="2125578"/>
            <a:ext cx="4263886" cy="1213970"/>
          </a:xfrm>
          <a:custGeom>
            <a:avLst/>
            <a:gdLst>
              <a:gd name="connsiteX0" fmla="*/ 0 w 4263886"/>
              <a:gd name="connsiteY0" fmla="*/ 1213970 h 1213970"/>
              <a:gd name="connsiteX1" fmla="*/ 2315817 w 4263886"/>
              <a:gd name="connsiteY1" fmla="*/ 11335 h 1213970"/>
              <a:gd name="connsiteX2" fmla="*/ 4263886 w 4263886"/>
              <a:gd name="connsiteY2" fmla="*/ 577865 h 12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3886" h="1213970">
                <a:moveTo>
                  <a:pt x="0" y="1213970"/>
                </a:moveTo>
                <a:cubicBezTo>
                  <a:pt x="802584" y="665661"/>
                  <a:pt x="1605169" y="117353"/>
                  <a:pt x="2315817" y="11335"/>
                </a:cubicBezTo>
                <a:cubicBezTo>
                  <a:pt x="3026465" y="-94683"/>
                  <a:pt x="4263886" y="577865"/>
                  <a:pt x="4263886" y="577865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33</a:t>
            </a:fld>
            <a:endParaRPr lang="en-US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700239" y="2761426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86200" y="3350260"/>
            <a:ext cx="1173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" y="3362960"/>
            <a:ext cx="139653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01111" y="2938850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Insert {A:1}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79400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5181600" y="3160505"/>
            <a:ext cx="1198550" cy="16910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79998" y="5624197"/>
          <a:ext cx="1981200" cy="7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990600"/>
              </a:tblGrid>
              <a:tr h="367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Bucket</a:t>
                      </a:r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79168" y="5207522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Recycled jobs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26365" y="3329609"/>
            <a:ext cx="1391478" cy="2852530"/>
          </a:xfrm>
          <a:custGeom>
            <a:avLst/>
            <a:gdLst>
              <a:gd name="connsiteX0" fmla="*/ 0 w 1391478"/>
              <a:gd name="connsiteY0" fmla="*/ 2852530 h 2852530"/>
              <a:gd name="connsiteX1" fmla="*/ 596348 w 1391478"/>
              <a:gd name="connsiteY1" fmla="*/ 2375452 h 2852530"/>
              <a:gd name="connsiteX2" fmla="*/ 665922 w 1391478"/>
              <a:gd name="connsiteY2" fmla="*/ 487017 h 2852530"/>
              <a:gd name="connsiteX3" fmla="*/ 1391478 w 1391478"/>
              <a:gd name="connsiteY3" fmla="*/ 0 h 285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8" h="2852530">
                <a:moveTo>
                  <a:pt x="0" y="2852530"/>
                </a:moveTo>
                <a:cubicBezTo>
                  <a:pt x="242680" y="2811117"/>
                  <a:pt x="485361" y="2769704"/>
                  <a:pt x="596348" y="2375452"/>
                </a:cubicBezTo>
                <a:cubicBezTo>
                  <a:pt x="707335" y="1981200"/>
                  <a:pt x="533400" y="882926"/>
                  <a:pt x="665922" y="487017"/>
                </a:cubicBezTo>
                <a:cubicBezTo>
                  <a:pt x="798444" y="91108"/>
                  <a:pt x="1391478" y="0"/>
                  <a:pt x="1391478" y="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380150" y="148708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68428"/>
              </p:ext>
            </p:extLst>
          </p:nvPr>
        </p:nvGraphicFramePr>
        <p:xfrm>
          <a:off x="6380150" y="2173522"/>
          <a:ext cx="2423038" cy="1164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417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Insert</a:t>
                      </a:r>
                      <a:r>
                        <a:rPr lang="en-US" baseline="0" dirty="0" smtClean="0"/>
                        <a:t> {A:1}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34</a:t>
            </a:fld>
            <a:endParaRPr lang="en-US" alt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9168" y="6182139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4940" y="3161517"/>
            <a:ext cx="248375" cy="38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𝛼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8435" y="293028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Search C</a:t>
            </a:r>
          </a:p>
        </p:txBody>
      </p:sp>
    </p:spTree>
    <p:extLst>
      <p:ext uri="{BB962C8B-B14F-4D97-AF65-F5344CB8AC3E}">
        <p14:creationId xmlns:p14="http://schemas.microsoft.com/office/powerpoint/2010/main" val="7291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7600" y="2804160"/>
          <a:ext cx="1524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70788"/>
              </p:ext>
            </p:extLst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2075" y="1959165"/>
            <a:ext cx="161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 C locally aggregated</a:t>
            </a:r>
          </a:p>
          <a:p>
            <a:pPr algn="ctr"/>
            <a:r>
              <a:rPr lang="en-US" dirty="0" smtClean="0"/>
              <a:t>In Filter CAM 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55468" y="1881919"/>
            <a:ext cx="3264132" cy="552801"/>
          </a:xfrm>
          <a:custGeom>
            <a:avLst/>
            <a:gdLst>
              <a:gd name="connsiteX0" fmla="*/ 2743200 w 2748540"/>
              <a:gd name="connsiteY0" fmla="*/ 0 h 536713"/>
              <a:gd name="connsiteX1" fmla="*/ 2733261 w 2748540"/>
              <a:gd name="connsiteY1" fmla="*/ 149087 h 536713"/>
              <a:gd name="connsiteX2" fmla="*/ 2613991 w 2748540"/>
              <a:gd name="connsiteY2" fmla="*/ 149087 h 536713"/>
              <a:gd name="connsiteX3" fmla="*/ 467139 w 2748540"/>
              <a:gd name="connsiteY3" fmla="*/ 159026 h 536713"/>
              <a:gd name="connsiteX4" fmla="*/ 0 w 2748540"/>
              <a:gd name="connsiteY4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540" h="536713">
                <a:moveTo>
                  <a:pt x="2743200" y="0"/>
                </a:moveTo>
                <a:cubicBezTo>
                  <a:pt x="2748998" y="62119"/>
                  <a:pt x="2754796" y="124239"/>
                  <a:pt x="2733261" y="149087"/>
                </a:cubicBezTo>
                <a:cubicBezTo>
                  <a:pt x="2711726" y="173935"/>
                  <a:pt x="2613991" y="149087"/>
                  <a:pt x="2613991" y="149087"/>
                </a:cubicBezTo>
                <a:cubicBezTo>
                  <a:pt x="2236304" y="150744"/>
                  <a:pt x="902804" y="94422"/>
                  <a:pt x="467139" y="159026"/>
                </a:cubicBezTo>
                <a:cubicBezTo>
                  <a:pt x="31474" y="223630"/>
                  <a:pt x="31474" y="518491"/>
                  <a:pt x="0" y="53671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03171"/>
              </p:ext>
            </p:extLst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0150" y="148708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6380150" y="2173522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Search C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 {A : 1}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Freeform 27"/>
          <p:cNvSpPr/>
          <p:nvPr/>
        </p:nvSpPr>
        <p:spPr>
          <a:xfrm>
            <a:off x="6167190" y="3124200"/>
            <a:ext cx="512881" cy="1964635"/>
          </a:xfrm>
          <a:custGeom>
            <a:avLst/>
            <a:gdLst>
              <a:gd name="connsiteX0" fmla="*/ 144158 w 452271"/>
              <a:gd name="connsiteY0" fmla="*/ 0 h 1958009"/>
              <a:gd name="connsiteX1" fmla="*/ 14949 w 452271"/>
              <a:gd name="connsiteY1" fmla="*/ 1083365 h 1958009"/>
              <a:gd name="connsiteX2" fmla="*/ 452271 w 452271"/>
              <a:gd name="connsiteY2" fmla="*/ 1958009 h 195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271" h="1958009">
                <a:moveTo>
                  <a:pt x="144158" y="0"/>
                </a:moveTo>
                <a:cubicBezTo>
                  <a:pt x="53877" y="378515"/>
                  <a:pt x="-36403" y="757030"/>
                  <a:pt x="14949" y="1083365"/>
                </a:cubicBezTo>
                <a:cubicBezTo>
                  <a:pt x="66301" y="1409700"/>
                  <a:pt x="452271" y="1958009"/>
                  <a:pt x="452271" y="195800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435758" y="3191261"/>
            <a:ext cx="5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34159" y="3191261"/>
            <a:ext cx="4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13769" y="4938236"/>
            <a:ext cx="4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183880" y="4938236"/>
            <a:ext cx="4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731247" y="312420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/>
      <p:bldP spid="32" grpId="0"/>
      <p:bldP spid="33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80416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1043" y="3403197"/>
            <a:ext cx="260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Key </a:t>
            </a:r>
            <a:r>
              <a:rPr lang="ru-RU" sz="2000" dirty="0" smtClean="0"/>
              <a:t>С</a:t>
            </a:r>
            <a:r>
              <a:rPr lang="en-US" sz="2000" dirty="0" smtClean="0"/>
              <a:t> was not found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Insert new entry for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endParaRPr lang="en-US" sz="20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1043" y="1323668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04824"/>
              </p:ext>
            </p:extLst>
          </p:nvPr>
        </p:nvGraphicFramePr>
        <p:xfrm>
          <a:off x="6389681" y="2137799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Search C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166029" y="3091070"/>
            <a:ext cx="393797" cy="2266121"/>
          </a:xfrm>
          <a:custGeom>
            <a:avLst/>
            <a:gdLst>
              <a:gd name="connsiteX0" fmla="*/ 393797 w 393797"/>
              <a:gd name="connsiteY0" fmla="*/ 2266121 h 2266121"/>
              <a:gd name="connsiteX1" fmla="*/ 6171 w 393797"/>
              <a:gd name="connsiteY1" fmla="*/ 815008 h 2266121"/>
              <a:gd name="connsiteX2" fmla="*/ 145319 w 393797"/>
              <a:gd name="connsiteY2" fmla="*/ 0 h 22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97" h="2266121">
                <a:moveTo>
                  <a:pt x="393797" y="2266121"/>
                </a:moveTo>
                <a:cubicBezTo>
                  <a:pt x="220690" y="1729408"/>
                  <a:pt x="47584" y="1192695"/>
                  <a:pt x="6171" y="815008"/>
                </a:cubicBezTo>
                <a:cubicBezTo>
                  <a:pt x="-35242" y="437321"/>
                  <a:pt x="145319" y="0"/>
                  <a:pt x="145319" y="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97157" y="2125578"/>
            <a:ext cx="4263886" cy="1213970"/>
          </a:xfrm>
          <a:custGeom>
            <a:avLst/>
            <a:gdLst>
              <a:gd name="connsiteX0" fmla="*/ 0 w 4263886"/>
              <a:gd name="connsiteY0" fmla="*/ 1213970 h 1213970"/>
              <a:gd name="connsiteX1" fmla="*/ 2315817 w 4263886"/>
              <a:gd name="connsiteY1" fmla="*/ 11335 h 1213970"/>
              <a:gd name="connsiteX2" fmla="*/ 4263886 w 4263886"/>
              <a:gd name="connsiteY2" fmla="*/ 577865 h 12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3886" h="1213970">
                <a:moveTo>
                  <a:pt x="0" y="1213970"/>
                </a:moveTo>
                <a:cubicBezTo>
                  <a:pt x="802584" y="665661"/>
                  <a:pt x="1605169" y="117353"/>
                  <a:pt x="2315817" y="11335"/>
                </a:cubicBezTo>
                <a:cubicBezTo>
                  <a:pt x="3026465" y="-94683"/>
                  <a:pt x="4263886" y="577865"/>
                  <a:pt x="4263886" y="577865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36</a:t>
            </a:fld>
            <a:endParaRPr lang="en-US" alt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731247" y="274320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42115" y="3403197"/>
            <a:ext cx="134270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3390348"/>
            <a:ext cx="139653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1786" y="28521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Insert {C:2}</a:t>
            </a:r>
          </a:p>
        </p:txBody>
      </p:sp>
    </p:spTree>
    <p:extLst>
      <p:ext uri="{BB962C8B-B14F-4D97-AF65-F5344CB8AC3E}">
        <p14:creationId xmlns:p14="http://schemas.microsoft.com/office/powerpoint/2010/main" val="18775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046"/>
            <a:ext cx="8229600" cy="495274"/>
          </a:xfrm>
        </p:spPr>
        <p:txBody>
          <a:bodyPr/>
          <a:lstStyle/>
          <a:p>
            <a:r>
              <a:rPr lang="en-US" sz="2000"/>
              <a:t>Grouping keys sequence : A C </a:t>
            </a:r>
            <a:r>
              <a:rPr lang="en-US" sz="2000" smtClean="0"/>
              <a:t>C A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80416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336871" y="3013073"/>
            <a:ext cx="1029277" cy="6657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h(A</a:t>
            </a:r>
            <a:r>
              <a:rPr lang="en-US" dirty="0" smtClean="0">
                <a:solidFill>
                  <a:srgbClr val="000000"/>
                </a:solidFill>
              </a:rPr>
              <a:t>)=𝛼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087217" y="3345931"/>
            <a:ext cx="249654" cy="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3366148" y="3339548"/>
            <a:ext cx="305103" cy="638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88800"/>
              </p:ext>
            </p:extLst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5154640" y="3075570"/>
            <a:ext cx="1201835" cy="27736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142999" y="1905000"/>
            <a:ext cx="3581401" cy="510641"/>
          </a:xfrm>
          <a:custGeom>
            <a:avLst/>
            <a:gdLst>
              <a:gd name="connsiteX0" fmla="*/ 2743200 w 2748540"/>
              <a:gd name="connsiteY0" fmla="*/ 0 h 536713"/>
              <a:gd name="connsiteX1" fmla="*/ 2733261 w 2748540"/>
              <a:gd name="connsiteY1" fmla="*/ 149087 h 536713"/>
              <a:gd name="connsiteX2" fmla="*/ 2613991 w 2748540"/>
              <a:gd name="connsiteY2" fmla="*/ 149087 h 536713"/>
              <a:gd name="connsiteX3" fmla="*/ 467139 w 2748540"/>
              <a:gd name="connsiteY3" fmla="*/ 159026 h 536713"/>
              <a:gd name="connsiteX4" fmla="*/ 0 w 2748540"/>
              <a:gd name="connsiteY4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540" h="536713">
                <a:moveTo>
                  <a:pt x="2743200" y="0"/>
                </a:moveTo>
                <a:cubicBezTo>
                  <a:pt x="2748998" y="62119"/>
                  <a:pt x="2754796" y="124239"/>
                  <a:pt x="2733261" y="149087"/>
                </a:cubicBezTo>
                <a:cubicBezTo>
                  <a:pt x="2711726" y="173935"/>
                  <a:pt x="2613991" y="149087"/>
                  <a:pt x="2613991" y="149087"/>
                </a:cubicBezTo>
                <a:cubicBezTo>
                  <a:pt x="2236304" y="150744"/>
                  <a:pt x="902804" y="94422"/>
                  <a:pt x="467139" y="159026"/>
                </a:cubicBezTo>
                <a:cubicBezTo>
                  <a:pt x="31474" y="223630"/>
                  <a:pt x="31474" y="518491"/>
                  <a:pt x="0" y="536713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1043" y="1481790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0594"/>
              </p:ext>
            </p:extLst>
          </p:nvPr>
        </p:nvGraphicFramePr>
        <p:xfrm>
          <a:off x="6401043" y="2168224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Insert {C:2}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029804" y="2898542"/>
            <a:ext cx="112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Search 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191547"/>
            <a:ext cx="4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47114" y="3179211"/>
            <a:ext cx="4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78411" y="3168269"/>
            <a:ext cx="4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0"/>
      <p:bldP spid="25" grpId="0"/>
      <p:bldP spid="31" grpId="0"/>
      <p:bldP spid="3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80416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874"/>
              </p:ext>
            </p:extLst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167190" y="3167841"/>
            <a:ext cx="512881" cy="2394759"/>
          </a:xfrm>
          <a:custGeom>
            <a:avLst/>
            <a:gdLst>
              <a:gd name="connsiteX0" fmla="*/ 144158 w 452271"/>
              <a:gd name="connsiteY0" fmla="*/ 0 h 1958009"/>
              <a:gd name="connsiteX1" fmla="*/ 14949 w 452271"/>
              <a:gd name="connsiteY1" fmla="*/ 1083365 h 1958009"/>
              <a:gd name="connsiteX2" fmla="*/ 452271 w 452271"/>
              <a:gd name="connsiteY2" fmla="*/ 1958009 h 195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271" h="1958009">
                <a:moveTo>
                  <a:pt x="144158" y="0"/>
                </a:moveTo>
                <a:cubicBezTo>
                  <a:pt x="53877" y="378515"/>
                  <a:pt x="-36403" y="757030"/>
                  <a:pt x="14949" y="1083365"/>
                </a:cubicBezTo>
                <a:cubicBezTo>
                  <a:pt x="66301" y="1409700"/>
                  <a:pt x="452271" y="1958009"/>
                  <a:pt x="452271" y="195800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1043" y="1481790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28906"/>
              </p:ext>
            </p:extLst>
          </p:nvPr>
        </p:nvGraphicFramePr>
        <p:xfrm>
          <a:off x="6401043" y="2168224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Insert {C:2}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Search A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25631" y="5331289"/>
            <a:ext cx="4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74416" y="5319292"/>
            <a:ext cx="4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2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731247" y="274320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5" grpId="1"/>
      <p:bldP spid="3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22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80416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51978" y="336373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Key A:1 was found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Update existing entry for A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01043" y="1469709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34117"/>
              </p:ext>
            </p:extLst>
          </p:nvPr>
        </p:nvGraphicFramePr>
        <p:xfrm>
          <a:off x="6401043" y="2209800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Search A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Freeform 52"/>
          <p:cNvSpPr/>
          <p:nvPr/>
        </p:nvSpPr>
        <p:spPr>
          <a:xfrm>
            <a:off x="6155674" y="3124200"/>
            <a:ext cx="384047" cy="1623730"/>
          </a:xfrm>
          <a:custGeom>
            <a:avLst/>
            <a:gdLst>
              <a:gd name="connsiteX0" fmla="*/ 404152 w 404152"/>
              <a:gd name="connsiteY0" fmla="*/ 1918252 h 1918252"/>
              <a:gd name="connsiteX1" fmla="*/ 6587 w 404152"/>
              <a:gd name="connsiteY1" fmla="*/ 844826 h 1918252"/>
              <a:gd name="connsiteX2" fmla="*/ 145735 w 404152"/>
              <a:gd name="connsiteY2" fmla="*/ 0 h 191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152" h="1918252">
                <a:moveTo>
                  <a:pt x="404152" y="1918252"/>
                </a:moveTo>
                <a:cubicBezTo>
                  <a:pt x="226904" y="1541393"/>
                  <a:pt x="49657" y="1164535"/>
                  <a:pt x="6587" y="844826"/>
                </a:cubicBezTo>
                <a:cubicBezTo>
                  <a:pt x="-36483" y="525117"/>
                  <a:pt x="145735" y="0"/>
                  <a:pt x="145735" y="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097157" y="2125578"/>
            <a:ext cx="4263886" cy="1213970"/>
          </a:xfrm>
          <a:custGeom>
            <a:avLst/>
            <a:gdLst>
              <a:gd name="connsiteX0" fmla="*/ 0 w 4263886"/>
              <a:gd name="connsiteY0" fmla="*/ 1213970 h 1213970"/>
              <a:gd name="connsiteX1" fmla="*/ 2315817 w 4263886"/>
              <a:gd name="connsiteY1" fmla="*/ 11335 h 1213970"/>
              <a:gd name="connsiteX2" fmla="*/ 4263886 w 4263886"/>
              <a:gd name="connsiteY2" fmla="*/ 577865 h 12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3886" h="1213970">
                <a:moveTo>
                  <a:pt x="0" y="1213970"/>
                </a:moveTo>
                <a:cubicBezTo>
                  <a:pt x="802584" y="665661"/>
                  <a:pt x="1605169" y="117353"/>
                  <a:pt x="2315817" y="11335"/>
                </a:cubicBezTo>
                <a:cubicBezTo>
                  <a:pt x="3026465" y="-94683"/>
                  <a:pt x="4263886" y="577865"/>
                  <a:pt x="4263886" y="577865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39</a:t>
            </a:fld>
            <a:endParaRPr lang="en-US" alt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31247" y="276231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6200" y="3363733"/>
            <a:ext cx="10668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" y="3363733"/>
            <a:ext cx="139653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8498" y="2911727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Update {</a:t>
            </a:r>
            <a:r>
              <a:rPr lang="en-US" dirty="0" smtClean="0"/>
              <a:t>A:1+1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96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3" grpId="0" animBg="1"/>
      <p:bldP spid="5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Hash Join</a:t>
            </a:r>
          </a:p>
          <a:p>
            <a:pPr lvl="1"/>
            <a:r>
              <a:rPr lang="en-US" dirty="0" smtClean="0"/>
              <a:t>Hash Aggregation</a:t>
            </a:r>
          </a:p>
          <a:p>
            <a:r>
              <a:rPr lang="en-US" dirty="0" smtClean="0"/>
              <a:t>Software 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 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046"/>
            <a:ext cx="8229600" cy="495274"/>
          </a:xfrm>
        </p:spPr>
        <p:txBody>
          <a:bodyPr/>
          <a:lstStyle/>
          <a:p>
            <a:r>
              <a:rPr lang="en-US" sz="2000" dirty="0"/>
              <a:t>Grouping keys sequence : A C </a:t>
            </a:r>
            <a:r>
              <a:rPr lang="en-US" sz="2000" dirty="0" smtClean="0"/>
              <a:t>C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Filter CAM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59208" y="2804160"/>
          <a:ext cx="152239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 Bucket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9168" y="2810917"/>
          <a:ext cx="1752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9144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059849" y="1752600"/>
            <a:ext cx="2118530" cy="4724400"/>
            <a:chOff x="5059849" y="1752600"/>
            <a:chExt cx="2118530" cy="4724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19800" y="1752600"/>
              <a:ext cx="0" cy="47244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59849" y="601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FPGA</a:t>
              </a: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60152" y="6019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Memory</a:t>
              </a: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17141" y="236926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Lock CAM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19051"/>
              </p:ext>
            </p:extLst>
          </p:nvPr>
        </p:nvGraphicFramePr>
        <p:xfrm>
          <a:off x="6680072" y="4569182"/>
          <a:ext cx="210636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81"/>
                <a:gridCol w="968579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049411" y="4145073"/>
            <a:ext cx="146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Hash Table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167190" y="2667000"/>
            <a:ext cx="512881" cy="2394759"/>
          </a:xfrm>
          <a:custGeom>
            <a:avLst/>
            <a:gdLst>
              <a:gd name="connsiteX0" fmla="*/ 144158 w 452271"/>
              <a:gd name="connsiteY0" fmla="*/ 0 h 1958009"/>
              <a:gd name="connsiteX1" fmla="*/ 14949 w 452271"/>
              <a:gd name="connsiteY1" fmla="*/ 1083365 h 1958009"/>
              <a:gd name="connsiteX2" fmla="*/ 452271 w 452271"/>
              <a:gd name="connsiteY2" fmla="*/ 1958009 h 195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271" h="1958009">
                <a:moveTo>
                  <a:pt x="144158" y="0"/>
                </a:moveTo>
                <a:cubicBezTo>
                  <a:pt x="53877" y="378515"/>
                  <a:pt x="-36403" y="757030"/>
                  <a:pt x="14949" y="1083365"/>
                </a:cubicBezTo>
                <a:cubicBezTo>
                  <a:pt x="66301" y="1409700"/>
                  <a:pt x="452271" y="1958009"/>
                  <a:pt x="452271" y="195800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1043" y="1481790"/>
            <a:ext cx="237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Outstanding </a:t>
            </a:r>
            <a:r>
              <a:rPr lang="en-US" sz="2000" smtClean="0"/>
              <a:t>memory requests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69156"/>
              </p:ext>
            </p:extLst>
          </p:nvPr>
        </p:nvGraphicFramePr>
        <p:xfrm>
          <a:off x="6401043" y="2168224"/>
          <a:ext cx="2423038" cy="1112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038"/>
              </a:tblGrid>
              <a:tr h="38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Update {A: </a:t>
                      </a:r>
                      <a:r>
                        <a:rPr lang="en-US" dirty="0" smtClean="0"/>
                        <a:t>2}</a:t>
                      </a:r>
                      <a:endParaRPr lang="en-US" dirty="0" smtClean="0"/>
                    </a:p>
                  </a:txBody>
                  <a:tcPr/>
                </a:tc>
              </a:tr>
              <a:tr h="230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40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31247" y="2762310"/>
            <a:ext cx="17828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53400" y="4924012"/>
            <a:ext cx="41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53399" y="4924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Aggregation: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factors affecting </a:t>
            </a:r>
            <a:r>
              <a:rPr lang="en-US" dirty="0" smtClean="0"/>
              <a:t>aggregation </a:t>
            </a:r>
            <a:r>
              <a:rPr lang="en-US" dirty="0"/>
              <a:t>performance:</a:t>
            </a:r>
          </a:p>
          <a:p>
            <a:pPr lvl="1"/>
            <a:r>
              <a:rPr lang="en-US" dirty="0" smtClean="0"/>
              <a:t>CAM size: current design scales to 128 entries</a:t>
            </a:r>
          </a:p>
          <a:p>
            <a:pPr lvl="2"/>
            <a:r>
              <a:rPr lang="en-US" dirty="0" smtClean="0"/>
              <a:t>We explore alternative CAM designs which trades off size for speed (e.g. several-cycle lookup)</a:t>
            </a:r>
          </a:p>
          <a:p>
            <a:pPr lvl="1"/>
            <a:r>
              <a:rPr lang="en-US" dirty="0" smtClean="0"/>
              <a:t>Hash Table merge post-processing</a:t>
            </a:r>
          </a:p>
          <a:p>
            <a:pPr lvl="2"/>
            <a:r>
              <a:rPr lang="en-US" dirty="0" smtClean="0"/>
              <a:t>Function of cardinality, does not depend on data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Hash Join</a:t>
            </a:r>
          </a:p>
          <a:p>
            <a:pPr lvl="1"/>
            <a:r>
              <a:rPr lang="en-US" dirty="0"/>
              <a:t>Hash Aggregation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Software 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/>
              <a:t>Conclusions &amp; Future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Engine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46" y="1354317"/>
            <a:ext cx="8923154" cy="2133600"/>
          </a:xfrm>
        </p:spPr>
        <p:txBody>
          <a:bodyPr/>
          <a:lstStyle/>
          <a:p>
            <a:r>
              <a:rPr lang="en-US" dirty="0" smtClean="0"/>
              <a:t>Target platform: Convey-HC</a:t>
            </a:r>
          </a:p>
          <a:p>
            <a:pPr lvl="1"/>
            <a:r>
              <a:rPr lang="en-US" dirty="0" smtClean="0"/>
              <a:t>4 Xilinx </a:t>
            </a:r>
            <a:r>
              <a:rPr lang="en-US" dirty="0" err="1" smtClean="0"/>
              <a:t>Virtex</a:t>
            </a:r>
            <a:r>
              <a:rPr lang="en-US" dirty="0" smtClean="0"/>
              <a:t> 6 FPGAs x</a:t>
            </a:r>
            <a:r>
              <a:rPr lang="en-US" dirty="0"/>
              <a:t> </a:t>
            </a:r>
            <a:r>
              <a:rPr lang="en-US" dirty="0" smtClean="0"/>
              <a:t>16 Memory channels\FPGA</a:t>
            </a:r>
          </a:p>
          <a:p>
            <a:r>
              <a:rPr lang="en-US" dirty="0" smtClean="0"/>
              <a:t>Designs</a:t>
            </a:r>
          </a:p>
          <a:p>
            <a:pPr lvl="1"/>
            <a:r>
              <a:rPr lang="en-US" dirty="0" smtClean="0"/>
              <a:t>Replicated join (</a:t>
            </a:r>
            <a:r>
              <a:rPr lang="en-US" dirty="0"/>
              <a:t>4 </a:t>
            </a:r>
            <a:r>
              <a:rPr lang="en-US" dirty="0" err="1" smtClean="0"/>
              <a:t>chans</a:t>
            </a:r>
            <a:r>
              <a:rPr lang="en-US" dirty="0" smtClean="0"/>
              <a:t>/</a:t>
            </a:r>
            <a:r>
              <a:rPr lang="en-US" dirty="0" err="1" smtClean="0"/>
              <a:t>eng</a:t>
            </a:r>
            <a:r>
              <a:rPr lang="en-US" dirty="0" smtClean="0"/>
              <a:t>, </a:t>
            </a:r>
            <a:r>
              <a:rPr lang="en-US" dirty="0"/>
              <a:t>4 </a:t>
            </a:r>
            <a:r>
              <a:rPr lang="en-US" dirty="0" err="1" smtClean="0"/>
              <a:t>eng</a:t>
            </a:r>
            <a:r>
              <a:rPr lang="en-US" dirty="0" smtClean="0"/>
              <a:t>/FPGA)</a:t>
            </a:r>
          </a:p>
          <a:p>
            <a:pPr lvl="1"/>
            <a:r>
              <a:rPr lang="en-US" dirty="0" smtClean="0"/>
              <a:t>Replicated aggregation </a:t>
            </a:r>
            <a:r>
              <a:rPr lang="en-US" dirty="0"/>
              <a:t>(4 </a:t>
            </a:r>
            <a:r>
              <a:rPr lang="en-US" dirty="0" err="1" smtClean="0"/>
              <a:t>chans</a:t>
            </a:r>
            <a:r>
              <a:rPr lang="en-US" dirty="0" smtClean="0"/>
              <a:t>/</a:t>
            </a:r>
            <a:r>
              <a:rPr lang="en-US" dirty="0" err="1" smtClean="0"/>
              <a:t>eng</a:t>
            </a:r>
            <a:r>
              <a:rPr lang="en-US" dirty="0" smtClean="0"/>
              <a:t>, </a:t>
            </a:r>
            <a:r>
              <a:rPr lang="en-US" dirty="0"/>
              <a:t>4 </a:t>
            </a:r>
            <a:r>
              <a:rPr lang="en-US" dirty="0" err="1" smtClean="0"/>
              <a:t>eng</a:t>
            </a:r>
            <a:r>
              <a:rPr lang="en-US" dirty="0" smtClean="0"/>
              <a:t>/FPGA)</a:t>
            </a:r>
          </a:p>
          <a:p>
            <a:pPr lvl="1"/>
            <a:r>
              <a:rPr lang="en-US" dirty="0"/>
              <a:t>Multiplexed aggregation </a:t>
            </a:r>
            <a:r>
              <a:rPr lang="en-US" dirty="0" smtClean="0"/>
              <a:t>(</a:t>
            </a:r>
            <a:r>
              <a:rPr lang="en-US" dirty="0"/>
              <a:t>2.5 </a:t>
            </a:r>
            <a:r>
              <a:rPr lang="en-US" dirty="0" err="1" smtClean="0"/>
              <a:t>chans</a:t>
            </a:r>
            <a:r>
              <a:rPr lang="en-US" dirty="0" smtClean="0"/>
              <a:t>/</a:t>
            </a:r>
            <a:r>
              <a:rPr lang="en-US" dirty="0" err="1" smtClean="0"/>
              <a:t>eng</a:t>
            </a:r>
            <a:r>
              <a:rPr lang="en-US" dirty="0" smtClean="0"/>
              <a:t>, 6 </a:t>
            </a:r>
            <a:r>
              <a:rPr lang="en-US" dirty="0" err="1" smtClean="0"/>
              <a:t>eng</a:t>
            </a:r>
            <a:r>
              <a:rPr lang="en-US" dirty="0" smtClean="0"/>
              <a:t>/FPGA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0796" y="4875768"/>
            <a:ext cx="33528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Main Memory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821" y="5332968"/>
            <a:ext cx="2289175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..Memory channels</a:t>
            </a:r>
            <a:r>
              <a:rPr lang="is-IS" sz="1400" dirty="0" smtClean="0">
                <a:solidFill>
                  <a:schemeClr val="tx1"/>
                </a:solidFill>
              </a:rPr>
              <a:t>..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796" y="5332968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6221" y="5332968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3996" y="5332968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8796" y="5332968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0796" y="5561568"/>
            <a:ext cx="846667" cy="765870"/>
            <a:chOff x="685800" y="4572000"/>
            <a:chExt cx="846667" cy="765870"/>
          </a:xfrm>
        </p:grpSpPr>
        <p:sp>
          <p:nvSpPr>
            <p:cNvPr id="16" name="Rectangle 15"/>
            <p:cNvSpPr/>
            <p:nvPr/>
          </p:nvSpPr>
          <p:spPr>
            <a:xfrm>
              <a:off x="685800" y="5029200"/>
              <a:ext cx="846667" cy="30867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Engine1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800100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027679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246376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447800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22184" y="5561568"/>
            <a:ext cx="841412" cy="765870"/>
            <a:chOff x="685800" y="4572000"/>
            <a:chExt cx="846667" cy="765870"/>
          </a:xfrm>
        </p:grpSpPr>
        <p:sp>
          <p:nvSpPr>
            <p:cNvPr id="25" name="Rectangle 24"/>
            <p:cNvSpPr/>
            <p:nvPr/>
          </p:nvSpPr>
          <p:spPr>
            <a:xfrm>
              <a:off x="685800" y="5029200"/>
              <a:ext cx="846667" cy="30867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Engine4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800100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027679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246376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4572000"/>
              <a:ext cx="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315813" y="4493280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Replicated Engine Design</a:t>
            </a:r>
            <a:endParaRPr lang="en-US" sz="1400"/>
          </a:p>
        </p:txBody>
      </p:sp>
      <p:sp>
        <p:nvSpPr>
          <p:cNvPr id="31" name="Rectangle 30"/>
          <p:cNvSpPr/>
          <p:nvPr/>
        </p:nvSpPr>
        <p:spPr>
          <a:xfrm>
            <a:off x="5385881" y="4692134"/>
            <a:ext cx="33528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Main Memory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9906" y="5149334"/>
            <a:ext cx="2289175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..Memory channels</a:t>
            </a:r>
            <a:r>
              <a:rPr lang="is-IS" sz="1400" dirty="0" smtClean="0">
                <a:solidFill>
                  <a:schemeClr val="tx1"/>
                </a:solidFill>
              </a:rPr>
              <a:t>..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5881" y="5149334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11306" y="5149334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29081" y="5149334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3881" y="5149334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4328" y="5981864"/>
            <a:ext cx="973558" cy="3455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Engine1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096000" y="5405405"/>
            <a:ext cx="0" cy="274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7886" y="5405405"/>
            <a:ext cx="0" cy="274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934200" y="5405405"/>
            <a:ext cx="0" cy="274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21775" y="4354611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Multiplexed Engine Design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651162" y="5981864"/>
            <a:ext cx="846667" cy="3455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Engine2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385881" y="5680239"/>
            <a:ext cx="2285224" cy="739353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Multiplexed Engines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5703367" y="5405405"/>
            <a:ext cx="0" cy="274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7391400" y="5405405"/>
            <a:ext cx="0" cy="274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23027" y="6031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772400" y="6018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3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052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 aggregation algorithms</a:t>
            </a:r>
          </a:p>
          <a:p>
            <a:pPr lvl="1"/>
            <a:r>
              <a:rPr lang="en-US" dirty="0" smtClean="0"/>
              <a:t>Independent Tables</a:t>
            </a:r>
          </a:p>
          <a:p>
            <a:pPr lvl="1"/>
            <a:r>
              <a:rPr lang="en-US" dirty="0" smtClean="0"/>
              <a:t>Shared Table </a:t>
            </a:r>
          </a:p>
          <a:p>
            <a:pPr lvl="1"/>
            <a:r>
              <a:rPr lang="en-US" dirty="0"/>
              <a:t>Partition &amp; </a:t>
            </a:r>
            <a:r>
              <a:rPr lang="en-US" dirty="0" smtClean="0"/>
              <a:t>Aggregate</a:t>
            </a:r>
          </a:p>
          <a:p>
            <a:pPr lvl="1"/>
            <a:r>
              <a:rPr lang="en-US" dirty="0" smtClean="0"/>
              <a:t>Hybrid Table</a:t>
            </a:r>
          </a:p>
          <a:p>
            <a:pPr lvl="1"/>
            <a:r>
              <a:rPr lang="en-US" dirty="0" smtClean="0"/>
              <a:t>Partition with Local Aggregation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814536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[ICDE</a:t>
            </a:r>
            <a:r>
              <a:rPr lang="en-US" sz="1400" dirty="0"/>
              <a:t>’</a:t>
            </a:r>
            <a:r>
              <a:rPr lang="en-US" sz="1400" dirty="0" smtClean="0"/>
              <a:t>13] </a:t>
            </a:r>
            <a:r>
              <a:rPr lang="en-US" sz="1400" dirty="0" err="1"/>
              <a:t>Balkesen</a:t>
            </a:r>
            <a:r>
              <a:rPr lang="en-US" sz="1400" dirty="0"/>
              <a:t>, C. et al. Main-memory Hash Joins on Multi-core CPUs: Tuning to the underlying hardware. </a:t>
            </a:r>
            <a:endParaRPr lang="en-US" sz="1400" dirty="0" smtClean="0"/>
          </a:p>
          <a:p>
            <a:r>
              <a:rPr lang="en-US" sz="1400" dirty="0"/>
              <a:t>[VLDB’07</a:t>
            </a:r>
            <a:r>
              <a:rPr lang="en-US" sz="1400" dirty="0" smtClean="0"/>
              <a:t>] </a:t>
            </a:r>
            <a:r>
              <a:rPr lang="en-US" sz="1400" dirty="0"/>
              <a:t>J. </a:t>
            </a:r>
            <a:r>
              <a:rPr lang="en-US" sz="1400" dirty="0" err="1"/>
              <a:t>Cieslewicz</a:t>
            </a:r>
            <a:r>
              <a:rPr lang="en-US" sz="1400" dirty="0"/>
              <a:t> </a:t>
            </a:r>
            <a:r>
              <a:rPr lang="en-US" sz="1400" dirty="0" smtClean="0"/>
              <a:t>et al. </a:t>
            </a:r>
            <a:r>
              <a:rPr lang="en-US" sz="1400" dirty="0"/>
              <a:t>Adaptive Aggregation on Chip </a:t>
            </a:r>
            <a:r>
              <a:rPr lang="en-US" sz="1400" dirty="0" smtClean="0"/>
              <a:t>Multiprocessors</a:t>
            </a:r>
            <a:r>
              <a:rPr lang="en-US" sz="1400" dirty="0" smtClean="0">
                <a:effectLst/>
              </a:rPr>
              <a:t>.</a:t>
            </a:r>
          </a:p>
          <a:p>
            <a:r>
              <a:rPr lang="en-US" sz="1400" dirty="0" smtClean="0"/>
              <a:t>[DAMON’11] </a:t>
            </a:r>
            <a:r>
              <a:rPr lang="en-US" sz="1400" dirty="0"/>
              <a:t>Y. </a:t>
            </a:r>
            <a:r>
              <a:rPr lang="en-US" sz="1400" dirty="0" smtClean="0"/>
              <a:t>Ye et al. </a:t>
            </a:r>
            <a:r>
              <a:rPr lang="en-US" sz="1400" dirty="0"/>
              <a:t>Scalable aggregation on multicore </a:t>
            </a:r>
            <a:r>
              <a:rPr lang="en-US" sz="1400" dirty="0" smtClean="0"/>
              <a:t>processors </a:t>
            </a:r>
            <a:endParaRPr lang="en-US" sz="1400" dirty="0"/>
          </a:p>
        </p:txBody>
      </p:sp>
      <p:sp>
        <p:nvSpPr>
          <p:cNvPr id="6" name="Right Brace 5"/>
          <p:cNvSpPr/>
          <p:nvPr/>
        </p:nvSpPr>
        <p:spPr>
          <a:xfrm>
            <a:off x="4191000" y="3505200"/>
            <a:ext cx="152400" cy="7942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934200" y="4999167"/>
            <a:ext cx="228600" cy="762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6530" y="3717667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Hardware-oblivious [VLDB’07]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4196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Hardware-conscious [VLDB’07]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611354" y="4446032"/>
            <a:ext cx="215900" cy="3064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4953000"/>
            <a:ext cx="156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 </a:t>
            </a:r>
            <a:r>
              <a:rPr lang="en-US" dirty="0"/>
              <a:t>[</a:t>
            </a:r>
            <a:r>
              <a:rPr lang="en-US" dirty="0" smtClean="0"/>
              <a:t>DAMON’11]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29043"/>
            <a:ext cx="8229600" cy="146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join algorithms</a:t>
            </a:r>
          </a:p>
          <a:p>
            <a:pPr lvl="1"/>
            <a:r>
              <a:rPr lang="en-US" dirty="0" smtClean="0"/>
              <a:t>Non-partitioned</a:t>
            </a:r>
          </a:p>
          <a:p>
            <a:pPr lvl="1"/>
            <a:r>
              <a:rPr lang="en-US" dirty="0" smtClean="0"/>
              <a:t>Partitioning-based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669618" y="2064596"/>
            <a:ext cx="152400" cy="7942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968" y="226986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[ICDE’13]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4038600" y="2057400"/>
            <a:ext cx="152400" cy="304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065563" y="2546369"/>
            <a:ext cx="152400" cy="304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32134" y="202513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Hardware-oblivious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49630" y="250600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Hardware-conscious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“Skinny”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Columnar data format </a:t>
            </a:r>
            <a:r>
              <a:rPr lang="en-US" dirty="0" smtClean="0"/>
              <a:t>with two 4-byte </a:t>
            </a:r>
            <a:r>
              <a:rPr lang="en-US" dirty="0"/>
              <a:t>wide </a:t>
            </a:r>
            <a:r>
              <a:rPr lang="en-US" dirty="0" smtClean="0"/>
              <a:t>fields:</a:t>
            </a:r>
            <a:endParaRPr lang="en-US" dirty="0"/>
          </a:p>
          <a:p>
            <a:pPr lvl="1"/>
            <a:r>
              <a:rPr lang="en-US" dirty="0" smtClean="0"/>
              <a:t>32bit primary key</a:t>
            </a:r>
          </a:p>
          <a:p>
            <a:pPr lvl="1"/>
            <a:r>
              <a:rPr lang="en-US" dirty="0"/>
              <a:t>32bit </a:t>
            </a:r>
            <a:r>
              <a:rPr lang="en-US" dirty="0" smtClean="0"/>
              <a:t>payload(grouping key)</a:t>
            </a:r>
          </a:p>
          <a:p>
            <a:r>
              <a:rPr lang="en-US" dirty="0" smtClean="0"/>
              <a:t>Distributions: </a:t>
            </a:r>
            <a:r>
              <a:rPr lang="en-US" dirty="0"/>
              <a:t>Unique, </a:t>
            </a:r>
            <a:r>
              <a:rPr lang="en-US" dirty="0" smtClean="0"/>
              <a:t>Uniform(Random), Heavy Hitter, Moving Cluster, Self Similar, </a:t>
            </a:r>
            <a:r>
              <a:rPr lang="en-US" dirty="0" err="1" smtClean="0"/>
              <a:t>Zipf</a:t>
            </a:r>
            <a:endParaRPr lang="en-US" dirty="0" smtClean="0"/>
          </a:p>
          <a:p>
            <a:r>
              <a:rPr lang="en-US" dirty="0" smtClean="0"/>
              <a:t>Relation sizes 1M to 1B</a:t>
            </a:r>
          </a:p>
          <a:p>
            <a:r>
              <a:rPr lang="en-US" dirty="0" smtClean="0"/>
              <a:t>Grouping key cardinalities 1K to 4M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5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</a:t>
            </a:r>
            <a:r>
              <a:rPr lang="en-US" dirty="0" smtClean="0"/>
              <a:t>TPC-H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from TPC-H benchmark</a:t>
            </a:r>
          </a:p>
          <a:p>
            <a:r>
              <a:rPr lang="en-US" dirty="0" smtClean="0"/>
              <a:t>Only join between </a:t>
            </a:r>
            <a:r>
              <a:rPr lang="en-US" i="1" dirty="0" smtClean="0"/>
              <a:t>Orders</a:t>
            </a:r>
            <a:r>
              <a:rPr lang="en-US" dirty="0" smtClean="0"/>
              <a:t> &amp; </a:t>
            </a:r>
            <a:r>
              <a:rPr lang="en-US" i="1" dirty="0" smtClean="0"/>
              <a:t>Customers</a:t>
            </a:r>
            <a:r>
              <a:rPr lang="en-US" dirty="0" smtClean="0"/>
              <a:t>  tables (no projections\selections yet)</a:t>
            </a:r>
          </a:p>
          <a:p>
            <a:pPr lvl="1"/>
            <a:r>
              <a:rPr lang="en-US" dirty="0" smtClean="0"/>
              <a:t>Part of </a:t>
            </a:r>
            <a:r>
              <a:rPr lang="en-US" dirty="0"/>
              <a:t>Q3, Q5, Q7, Q8, Q10, Q13, and </a:t>
            </a:r>
            <a:r>
              <a:rPr lang="en-US" dirty="0" smtClean="0"/>
              <a:t>Q18</a:t>
            </a:r>
          </a:p>
          <a:p>
            <a:r>
              <a:rPr lang="en-US" dirty="0" smtClean="0"/>
              <a:t>Always probe-dominated</a:t>
            </a:r>
          </a:p>
          <a:p>
            <a:r>
              <a:rPr lang="en-US" dirty="0" smtClean="0"/>
              <a:t>Scale factors from 1 to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5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Hash Join</a:t>
            </a:r>
          </a:p>
          <a:p>
            <a:pPr lvl="1"/>
            <a:r>
              <a:rPr lang="en-US" dirty="0"/>
              <a:t>Hash Aggregation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&amp; FPGA implementations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en-US" dirty="0"/>
              <a:t>Conclusions &amp; Future </a:t>
            </a:r>
            <a:r>
              <a:rPr lang="en-US" dirty="0" smtClean="0"/>
              <a:t>Work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2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Unique Throughput</a:t>
            </a:r>
            <a:endParaRPr lang="en-US" dirty="0"/>
          </a:p>
        </p:txBody>
      </p:sp>
      <p:pic>
        <p:nvPicPr>
          <p:cNvPr id="4" name="Picture 3" descr="Screen Shot 2015-01-03 at 21.0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00800" cy="4403498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239000" y="2295689"/>
            <a:ext cx="182880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1880" y="26766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3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Uniform Throughput</a:t>
            </a:r>
            <a:endParaRPr lang="en-US" dirty="0"/>
          </a:p>
        </p:txBody>
      </p:sp>
      <p:pic>
        <p:nvPicPr>
          <p:cNvPr id="5" name="Picture 4" descr="Screen Shot 2015-01-03 at 22.3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" y="1447800"/>
            <a:ext cx="7003134" cy="482358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29400" y="2743200"/>
            <a:ext cx="228600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7649" y="3200400"/>
            <a:ext cx="6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landscape 2016:</a:t>
            </a:r>
          </a:p>
          <a:p>
            <a:pPr lvl="1"/>
            <a:r>
              <a:rPr lang="en-US" dirty="0" smtClean="0"/>
              <a:t>Gigabytes of RAM available on average server</a:t>
            </a:r>
          </a:p>
          <a:p>
            <a:pPr lvl="1"/>
            <a:r>
              <a:rPr lang="en-US" dirty="0" smtClean="0"/>
              <a:t>Issues of scaling algorithms on multicores</a:t>
            </a:r>
          </a:p>
          <a:p>
            <a:pPr lvl="1"/>
            <a:r>
              <a:rPr lang="en-US" dirty="0" smtClean="0"/>
              <a:t>Growing market for main-memory transaction processing &amp;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Scale Up (Probe Dominated)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4 CPU </a:t>
            </a:r>
            <a:r>
              <a:rPr lang="en-US"/>
              <a:t>threads </a:t>
            </a:r>
            <a:r>
              <a:rPr lang="en-US" smtClean="0"/>
              <a:t>vs. </a:t>
            </a:r>
            <a:r>
              <a:rPr lang="en-US" dirty="0"/>
              <a:t>1 FPGA (roughly matches memory bandwidth)</a:t>
            </a:r>
          </a:p>
        </p:txBody>
      </p:sp>
      <p:pic>
        <p:nvPicPr>
          <p:cNvPr id="4" name="Picture 3" descr="Screen Shot 2015-01-03 at 21.2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6244232" cy="4240116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162800" y="3505200"/>
            <a:ext cx="228600" cy="1676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4125" y="4114800"/>
            <a:ext cx="4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</a:t>
            </a:r>
            <a:r>
              <a:rPr lang="en-US" dirty="0" smtClean="0"/>
              <a:t>Worst Case Scale Up |R|=|S|</a:t>
            </a:r>
            <a:endParaRPr lang="en-US" dirty="0"/>
          </a:p>
        </p:txBody>
      </p:sp>
      <p:pic>
        <p:nvPicPr>
          <p:cNvPr id="4" name="Picture 3" descr="Screen Shot 2015-01-03 at 21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7043964" cy="475892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467601" y="3200400"/>
            <a:ext cx="152400" cy="914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0481" y="34729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Normalized Throughput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858000" cy="493535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953000" y="2362200"/>
            <a:ext cx="228600" cy="2133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3323" y="3244334"/>
            <a:ext cx="6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Join: TPC-H Throughput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r>
              <a:rPr lang="en-US" dirty="0"/>
              <a:t>Orders </a:t>
            </a:r>
            <a:r>
              <a:rPr lang="en-US" dirty="0" smtClean="0"/>
              <a:t>⋈</a:t>
            </a:r>
            <a:r>
              <a:rPr lang="en-US" baseline="-25000" dirty="0" err="1" smtClean="0"/>
              <a:t>custkey</a:t>
            </a:r>
            <a:r>
              <a:rPr lang="en-US" dirty="0" smtClean="0"/>
              <a:t> </a:t>
            </a:r>
            <a:r>
              <a:rPr lang="en-US" dirty="0"/>
              <a:t>Customer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0" y="2271932"/>
            <a:ext cx="7546379" cy="456698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6507480" y="3088292"/>
            <a:ext cx="152400" cy="914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9880" y="33271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1.5x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5" y="1828800"/>
            <a:ext cx="8280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en-US" dirty="0" smtClean="0"/>
              <a:t>Aggregation: Self Similar Throughput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8305800" y="3505200"/>
            <a:ext cx="205409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1270" y="403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Aggregation: Final Merge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1447800"/>
            <a:ext cx="8171427" cy="44196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619713" y="2667000"/>
            <a:ext cx="305087" cy="2133600"/>
          </a:xfrm>
          <a:prstGeom prst="rightBrace">
            <a:avLst>
              <a:gd name="adj1" fmla="val 17564"/>
              <a:gd name="adj2" fmla="val 5213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36357" y="3639740"/>
            <a:ext cx="11304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Merge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Overhead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772114" y="2667001"/>
            <a:ext cx="182137" cy="533399"/>
          </a:xfrm>
          <a:prstGeom prst="rightBrace">
            <a:avLst>
              <a:gd name="adj1" fmla="val 17564"/>
              <a:gd name="adj2" fmla="val 4712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54251" y="2505670"/>
            <a:ext cx="11304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Merge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Overhead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128M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8321197" y="3324069"/>
            <a:ext cx="365602" cy="33353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71976" y="5791200"/>
            <a:ext cx="8229600" cy="818399"/>
          </a:xfrm>
        </p:spPr>
        <p:txBody>
          <a:bodyPr/>
          <a:lstStyle/>
          <a:p>
            <a:r>
              <a:rPr lang="en-US" sz="2400" dirty="0" smtClean="0"/>
              <a:t>Merge operation introduces a constant overhead, which diminishes as relation grows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762000"/>
          </a:xfrm>
        </p:spPr>
        <p:txBody>
          <a:bodyPr/>
          <a:lstStyle/>
          <a:p>
            <a:r>
              <a:rPr lang="en-US" dirty="0" smtClean="0"/>
              <a:t>Aggregation: Bandwidth Utilization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1600200"/>
            <a:ext cx="8991600" cy="4192334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28600" y="5687468"/>
            <a:ext cx="8229600" cy="818399"/>
          </a:xfrm>
        </p:spPr>
        <p:txBody>
          <a:bodyPr/>
          <a:lstStyle/>
          <a:p>
            <a:r>
              <a:rPr lang="en-US" sz="2400" dirty="0" smtClean="0"/>
              <a:t>FPGA </a:t>
            </a:r>
            <a:r>
              <a:rPr lang="en-US" sz="2400" dirty="0" smtClean="0"/>
              <a:t>implementation achieves much higher memory bandwidth utilization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Hardware Multithreading Approach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Hash Join</a:t>
            </a:r>
          </a:p>
          <a:p>
            <a:pPr lvl="1"/>
            <a:r>
              <a:rPr lang="en-US" dirty="0"/>
              <a:t>Hash Aggregation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&amp; FPGA implementations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>
                <a:solidFill>
                  <a:srgbClr val="FF0000"/>
                </a:solidFill>
              </a:rPr>
              <a:t>Conclusions &amp; Future </a:t>
            </a:r>
            <a:r>
              <a:rPr lang="en-US" dirty="0" smtClean="0">
                <a:solidFill>
                  <a:srgbClr val="FF0000"/>
                </a:solidFill>
              </a:rPr>
              <a:t>Work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r>
              <a:rPr lang="en-US" dirty="0" smtClean="0"/>
              <a:t>Implemented </a:t>
            </a:r>
            <a:r>
              <a:rPr lang="en-US" dirty="0"/>
              <a:t>an FPGA-accelerated hash </a:t>
            </a:r>
            <a:r>
              <a:rPr lang="en-US" dirty="0" smtClean="0"/>
              <a:t>join </a:t>
            </a:r>
            <a:r>
              <a:rPr lang="en-US" dirty="0"/>
              <a:t>by aggregation operator </a:t>
            </a:r>
            <a:r>
              <a:rPr lang="en-US" dirty="0" smtClean="0"/>
              <a:t>[CIDR’15]</a:t>
            </a:r>
          </a:p>
          <a:p>
            <a:r>
              <a:rPr lang="en-US" dirty="0" smtClean="0"/>
              <a:t>Proposed </a:t>
            </a:r>
            <a:r>
              <a:rPr lang="en-US" dirty="0"/>
              <a:t>an FPGA-accelerated hash group by aggregation </a:t>
            </a:r>
            <a:r>
              <a:rPr lang="en-US" dirty="0" smtClean="0"/>
              <a:t>operator </a:t>
            </a:r>
            <a:r>
              <a:rPr lang="en-US" dirty="0"/>
              <a:t>[</a:t>
            </a:r>
            <a:r>
              <a:rPr lang="en-US" dirty="0" smtClean="0"/>
              <a:t>DaMoN’16]</a:t>
            </a:r>
            <a:endParaRPr lang="en-US" dirty="0"/>
          </a:p>
          <a:p>
            <a:r>
              <a:rPr lang="en-US" dirty="0"/>
              <a:t>Explored CAMs as a pre-aggregation cache &amp; synchronization </a:t>
            </a:r>
            <a:r>
              <a:rPr lang="en-US" dirty="0" smtClean="0"/>
              <a:t>primitive [DaMoN’16, ICCAD’15]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5421868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[CIDR’15] </a:t>
            </a:r>
            <a:r>
              <a:rPr lang="en-US" sz="1400" dirty="0" smtClean="0"/>
              <a:t>Halstead, R. </a:t>
            </a:r>
            <a:r>
              <a:rPr lang="en-US" sz="1400" dirty="0"/>
              <a:t>et al. FPGA-based Multithreading for In-Memory Hash </a:t>
            </a:r>
            <a:r>
              <a:rPr lang="en-US" sz="1400" dirty="0" smtClean="0"/>
              <a:t>Joins. </a:t>
            </a:r>
            <a:endParaRPr lang="en-US" sz="1400" dirty="0" smtClean="0"/>
          </a:p>
          <a:p>
            <a:r>
              <a:rPr lang="en-US" sz="1400" dirty="0"/>
              <a:t>[ICCAD’15] </a:t>
            </a:r>
            <a:r>
              <a:rPr lang="en-US" sz="1400" dirty="0" err="1"/>
              <a:t>Windh</a:t>
            </a:r>
            <a:r>
              <a:rPr lang="en-US" sz="1400" dirty="0"/>
              <a:t>, S. et al. CAMs as Synchronizing Caches for Multithreaded Irregular Applications on </a:t>
            </a:r>
            <a:r>
              <a:rPr lang="en-US" sz="1400" dirty="0" smtClean="0"/>
              <a:t>FPGAs</a:t>
            </a:r>
            <a:endParaRPr lang="en-US" sz="1400" dirty="0" smtClean="0"/>
          </a:p>
          <a:p>
            <a:r>
              <a:rPr lang="en-US" sz="1400" dirty="0"/>
              <a:t>[DaMoN’16] </a:t>
            </a:r>
            <a:r>
              <a:rPr lang="en-US" sz="1400" dirty="0" err="1" smtClean="0"/>
              <a:t>Absalyamov</a:t>
            </a:r>
            <a:r>
              <a:rPr lang="en-US" sz="1400" dirty="0" smtClean="0"/>
              <a:t>, I. et al. </a:t>
            </a:r>
            <a:r>
              <a:rPr lang="en-US" sz="1400" dirty="0"/>
              <a:t>FPGA-accelerated group-by aggregation using synchronizing </a:t>
            </a:r>
            <a:r>
              <a:rPr lang="en-US" sz="1400" dirty="0" smtClean="0"/>
              <a:t>caches</a:t>
            </a:r>
            <a:r>
              <a:rPr lang="en-US" sz="1400" dirty="0" smtClean="0">
                <a:effectLst/>
              </a:rPr>
              <a:t>.</a:t>
            </a:r>
            <a:endParaRPr lang="en-US" sz="1400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other relational operators to build fully-fledged query processor</a:t>
            </a:r>
          </a:p>
          <a:p>
            <a:r>
              <a:rPr lang="en-US" dirty="0" smtClean="0"/>
              <a:t>Explore tradeoff between CAM size vs. speed</a:t>
            </a:r>
          </a:p>
          <a:p>
            <a:r>
              <a:rPr lang="en-US" dirty="0" smtClean="0"/>
              <a:t>Apply hardware multithreading to transactional workloads (e.g. implement CAM-based concurrency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Wall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2" y="2331146"/>
            <a:ext cx="7531096" cy="40696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764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biggest </a:t>
            </a:r>
            <a:r>
              <a:rPr lang="en-US" dirty="0" smtClean="0"/>
              <a:t>in-memory </a:t>
            </a:r>
            <a:r>
              <a:rPr lang="en-US" dirty="0"/>
              <a:t>analytics </a:t>
            </a:r>
            <a:r>
              <a:rPr lang="en-US" dirty="0" smtClean="0"/>
              <a:t>bottleneck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919" y="6506938"/>
            <a:ext cx="46089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/>
              <a:t>Hennessy </a:t>
            </a:r>
            <a:r>
              <a:rPr lang="en-US" sz="900" dirty="0" smtClean="0"/>
              <a:t>and Patterson. Computer Architecture: A Quantitative Approach. 5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edition]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UCR Team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12352"/>
            <a:ext cx="1939034" cy="1939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1879600" cy="187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08" y="4343400"/>
            <a:ext cx="1828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3632" y="3593068"/>
            <a:ext cx="224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Walid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/>
              <a:t>Najjar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33009" y="3581400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Vassilis</a:t>
            </a:r>
            <a:r>
              <a:rPr lang="en-US" dirty="0" smtClean="0"/>
              <a:t> </a:t>
            </a:r>
            <a:r>
              <a:rPr lang="en-US" dirty="0"/>
              <a:t>J. </a:t>
            </a:r>
            <a:r>
              <a:rPr lang="en-US" dirty="0" err="1"/>
              <a:t>Tsotras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5032" y="35939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J. Halstead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5953" y="62905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Prerna</a:t>
            </a:r>
            <a:r>
              <a:rPr lang="en-US" dirty="0"/>
              <a:t> </a:t>
            </a:r>
            <a:r>
              <a:rPr lang="en-US" dirty="0" err="1"/>
              <a:t>Budhkar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6002" y="623675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Skyler </a:t>
            </a:r>
            <a:r>
              <a:rPr lang="en-US" dirty="0" err="1"/>
              <a:t>Windh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38" y="1512352"/>
            <a:ext cx="1764122" cy="20130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08" y="1512352"/>
            <a:ext cx="1446386" cy="20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8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6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035235" cy="29679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Four synthetically generated datasets with varied </a:t>
            </a:r>
            <a:r>
              <a:rPr lang="en-US" dirty="0"/>
              <a:t>key distribution </a:t>
            </a:r>
            <a:endParaRPr lang="en-US" dirty="0" smtClean="0"/>
          </a:p>
          <a:p>
            <a:pPr lvl="1"/>
            <a:r>
              <a:rPr lang="en-US" dirty="0" smtClean="0"/>
              <a:t>Unique: Shuffled sequentially </a:t>
            </a:r>
            <a:r>
              <a:rPr lang="en-US" dirty="0"/>
              <a:t>increasing </a:t>
            </a:r>
            <a:r>
              <a:rPr lang="en-US" dirty="0" smtClean="0"/>
              <a:t>values (no-repeats)</a:t>
            </a:r>
          </a:p>
          <a:p>
            <a:pPr lvl="1"/>
            <a:r>
              <a:rPr lang="en-US" dirty="0" smtClean="0"/>
              <a:t>Random: </a:t>
            </a:r>
            <a:r>
              <a:rPr lang="en-US" dirty="0"/>
              <a:t>Uniformly distributed </a:t>
            </a:r>
            <a:r>
              <a:rPr lang="en-US" dirty="0" smtClean="0"/>
              <a:t>random values (few-repeats)</a:t>
            </a:r>
          </a:p>
          <a:p>
            <a:pPr lvl="1"/>
            <a:r>
              <a:rPr lang="en-US" dirty="0" err="1" smtClean="0"/>
              <a:t>Zipf</a:t>
            </a:r>
            <a:r>
              <a:rPr lang="en-US" dirty="0"/>
              <a:t>: </a:t>
            </a:r>
            <a:r>
              <a:rPr lang="en-US" dirty="0" smtClean="0"/>
              <a:t>Skewed values with skew factor 0.5 and 1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Each dataset has a set of relation pairs (R&amp;S) ranging from 1M to 1B tuples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Results were obtained on Convey-MX heterogeneous platform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9EA1-EB41-5647-B296-D901CD279717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81879" y="4064000"/>
          <a:ext cx="3469860" cy="262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19"/>
                <a:gridCol w="1277541"/>
              </a:tblGrid>
              <a:tr h="3492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Hardware Region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FPGA board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Virtex</a:t>
                      </a:r>
                      <a:r>
                        <a:rPr lang="en-US" sz="1400" baseline="0" dirty="0" smtClean="0"/>
                        <a:t>-6 760</a:t>
                      </a:r>
                      <a:endParaRPr lang="en-US" sz="1400" dirty="0" smtClean="0"/>
                    </a:p>
                  </a:txBody>
                  <a:tcPr marL="104782" marR="104782" marT="52391" marB="52391"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FPGAs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Clock</a:t>
                      </a:r>
                      <a:r>
                        <a:rPr lang="en-US" sz="1400" baseline="0" dirty="0" smtClean="0"/>
                        <a:t> Freq.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 MHz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Engines per FPGA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/ 3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</a:t>
                      </a:r>
                      <a:r>
                        <a:rPr lang="en-US" sz="1400" baseline="0" dirty="0" smtClean="0"/>
                        <a:t> Channels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</a:tr>
              <a:tr h="3492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 Bandwidth (total)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76.8 </a:t>
                      </a:r>
                      <a:r>
                        <a:rPr lang="en-US" sz="1400" dirty="0" smtClean="0"/>
                        <a:t>GB/s</a:t>
                      </a:r>
                      <a:endParaRPr lang="en-US" sz="1400" dirty="0"/>
                    </a:p>
                  </a:txBody>
                  <a:tcPr marL="104782" marR="104782" marT="52391" marB="52391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682435" y="4064000"/>
          <a:ext cx="3810000" cy="281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22"/>
                <a:gridCol w="1645478"/>
              </a:tblGrid>
              <a:tr h="350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Software Region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CPU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r>
                        <a:rPr lang="en-US" sz="1400" baseline="0" dirty="0" smtClean="0"/>
                        <a:t> Xeon E5-2643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CPUs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Cores</a:t>
                      </a:r>
                      <a:r>
                        <a:rPr lang="en-US" sz="1400" baseline="0" dirty="0" smtClean="0"/>
                        <a:t> / Threads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/ 8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Clock</a:t>
                      </a:r>
                      <a:r>
                        <a:rPr lang="en-US" sz="1400" baseline="0" dirty="0" smtClean="0"/>
                        <a:t> Freq.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 GHz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smtClean="0"/>
                        <a:t>L3 Cache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MB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</a:tr>
              <a:tr h="350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 Bandwidth (total)</a:t>
                      </a:r>
                      <a:endParaRPr lang="en-US" sz="1400" dirty="0"/>
                    </a:p>
                  </a:txBody>
                  <a:tcPr marL="105237" marR="105237" marT="52618" marB="526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102.4 GB/s</a:t>
                      </a:r>
                    </a:p>
                  </a:txBody>
                  <a:tcPr marL="105237" marR="105237" marT="52618" marB="526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46200"/>
            <a:ext cx="8229600" cy="762000"/>
          </a:xfrm>
        </p:spPr>
        <p:txBody>
          <a:bodyPr/>
          <a:lstStyle/>
          <a:p>
            <a:r>
              <a:rPr lang="en-US" dirty="0"/>
              <a:t>Throughput Results: </a:t>
            </a:r>
            <a:r>
              <a:rPr lang="en-US" dirty="0" smtClean="0"/>
              <a:t>Zipf_1.0 dataset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1E58-7534-A44E-BD94-3555A0C382D5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" name="Picture 3" descr="Screen Shot 2015-01-03 at 21.0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298700"/>
            <a:ext cx="5080000" cy="3530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6019800"/>
            <a:ext cx="7840677" cy="7016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FPGA throughput </a:t>
            </a:r>
            <a:r>
              <a:rPr lang="en-US" dirty="0" smtClean="0"/>
              <a:t>decreases significantly due to stalling during probe phase</a:t>
            </a:r>
          </a:p>
        </p:txBody>
      </p:sp>
    </p:spTree>
    <p:extLst>
      <p:ext uri="{BB962C8B-B14F-4D97-AF65-F5344CB8AC3E}">
        <p14:creationId xmlns:p14="http://schemas.microsoft.com/office/powerpoint/2010/main" val="5353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63" y="1183150"/>
            <a:ext cx="8229600" cy="762000"/>
          </a:xfrm>
        </p:spPr>
        <p:txBody>
          <a:bodyPr/>
          <a:lstStyle/>
          <a:p>
            <a:r>
              <a:rPr lang="en-US" dirty="0"/>
              <a:t>FPGA Implementation: Build </a:t>
            </a:r>
            <a:r>
              <a:rPr lang="en-US" dirty="0" smtClean="0"/>
              <a:t>Phase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418" y="1945150"/>
            <a:ext cx="3846861" cy="54808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Every cycle a new tuple enters the </a:t>
            </a:r>
            <a:r>
              <a:rPr lang="en-US"/>
              <a:t>FPGA </a:t>
            </a:r>
            <a:r>
              <a:rPr lang="en-US" smtClean="0"/>
              <a:t>engine</a:t>
            </a:r>
            <a:endParaRPr lang="en-US" dirty="0" smtClean="0"/>
          </a:p>
          <a:p>
            <a:r>
              <a:rPr lang="en-US" dirty="0" smtClean="0"/>
              <a:t>Every tuple in R is treated as a unique thread: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Fetch tuple from memory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Calculate </a:t>
            </a:r>
            <a:r>
              <a:rPr lang="en-US" dirty="0"/>
              <a:t>h</a:t>
            </a:r>
            <a:r>
              <a:rPr lang="en-US" dirty="0" smtClean="0"/>
              <a:t>ash value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Create new </a:t>
            </a:r>
            <a:r>
              <a:rPr lang="en-US" dirty="0"/>
              <a:t>linked list </a:t>
            </a:r>
            <a:r>
              <a:rPr lang="en-US" dirty="0" smtClean="0"/>
              <a:t>node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 Hash Table</a:t>
            </a:r>
          </a:p>
          <a:p>
            <a:pPr lvl="2"/>
            <a:r>
              <a:rPr lang="en-US" dirty="0" smtClean="0"/>
              <a:t>Has to be synchronized via atomic operations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Insert the new node into the </a:t>
            </a:r>
            <a:r>
              <a:rPr lang="en-US" dirty="0"/>
              <a:t>linked list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9EA1-EB41-5647-B296-D901CD279717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 descr="build_ph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34" y="1809811"/>
            <a:ext cx="5006265" cy="45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16" y="1087969"/>
            <a:ext cx="8229600" cy="762000"/>
          </a:xfrm>
        </p:spPr>
        <p:txBody>
          <a:bodyPr/>
          <a:lstStyle/>
          <a:p>
            <a:r>
              <a:rPr lang="en-US" dirty="0" smtClean="0"/>
              <a:t>FPGA Implementation: Probe </a:t>
            </a:r>
            <a:r>
              <a:rPr lang="en-US" dirty="0"/>
              <a:t>Phase Engine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9375" y="1505018"/>
            <a:ext cx="3844341" cy="544384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Every tuple in R is treated as a unique thread: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Fetch </a:t>
            </a:r>
            <a:r>
              <a:rPr lang="en-US" dirty="0"/>
              <a:t>tuple from memory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Calculate hash value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Probe </a:t>
            </a:r>
            <a:r>
              <a:rPr lang="en-US" dirty="0"/>
              <a:t>Hash Table </a:t>
            </a:r>
            <a:r>
              <a:rPr lang="en-US" dirty="0" smtClean="0"/>
              <a:t>for </a:t>
            </a:r>
            <a:r>
              <a:rPr lang="en-US" dirty="0"/>
              <a:t>linked </a:t>
            </a:r>
            <a:r>
              <a:rPr lang="en-US" dirty="0" smtClean="0"/>
              <a:t>list head pointer</a:t>
            </a:r>
          </a:p>
          <a:p>
            <a:pPr lvl="2">
              <a:lnSpc>
                <a:spcPct val="110000"/>
              </a:lnSpc>
              <a:spcBef>
                <a:spcPts val="360"/>
              </a:spcBef>
            </a:pPr>
            <a:r>
              <a:rPr lang="en-US" dirty="0" smtClean="0"/>
              <a:t>Drop tuples if the hash table location is empty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Search linked list for a match</a:t>
            </a:r>
          </a:p>
          <a:p>
            <a:pPr lvl="2">
              <a:lnSpc>
                <a:spcPct val="110000"/>
              </a:lnSpc>
              <a:spcBef>
                <a:spcPts val="360"/>
              </a:spcBef>
            </a:pPr>
            <a:r>
              <a:rPr lang="en-US" dirty="0" smtClean="0"/>
              <a:t>Recycle threads through the data-path until they reach the last node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Tuples with matches are joined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Stalls can be issued between New &amp; Recycled Jobs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9EA1-EB41-5647-B296-D901CD279717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6" descr="probe_ph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816975" cy="47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200"/>
            <a:ext cx="8229600" cy="762000"/>
          </a:xfrm>
        </p:spPr>
        <p:txBody>
          <a:bodyPr/>
          <a:lstStyle/>
          <a:p>
            <a:r>
              <a:rPr lang="en-US" dirty="0" smtClean="0"/>
              <a:t>FPGA Area &amp; Memory Channel Constraints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1E58-7534-A44E-BD94-3555A0C382D5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9" name="Picture 8" descr="Screen Shot 2015-01-02 at 11.32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6" y="5325481"/>
            <a:ext cx="3116666" cy="139281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500" y="1940579"/>
            <a:ext cx="4314387" cy="33849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Target platform: Convey-MX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Virtex</a:t>
            </a:r>
            <a:r>
              <a:rPr lang="en-US" dirty="0" smtClean="0"/>
              <a:t> 6 760 FPGAs</a:t>
            </a:r>
          </a:p>
          <a:p>
            <a:pPr lvl="1"/>
            <a:r>
              <a:rPr lang="en-US" dirty="0" smtClean="0"/>
              <a:t>4 FPGAs</a:t>
            </a:r>
          </a:p>
          <a:p>
            <a:pPr lvl="1"/>
            <a:r>
              <a:rPr lang="en-US" dirty="0" smtClean="0"/>
              <a:t>16 Memory channels per FPGA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engines need 4 channels</a:t>
            </a:r>
          </a:p>
          <a:p>
            <a:r>
              <a:rPr lang="en-US" dirty="0" smtClean="0"/>
              <a:t>Probe engines need 5 channels</a:t>
            </a:r>
          </a:p>
          <a:p>
            <a:endParaRPr lang="en-US" dirty="0"/>
          </a:p>
          <a:p>
            <a:r>
              <a:rPr lang="en-US" dirty="0" smtClean="0"/>
              <a:t>Designs are memory channel limited</a:t>
            </a:r>
          </a:p>
        </p:txBody>
      </p:sp>
      <p:pic>
        <p:nvPicPr>
          <p:cNvPr id="3" name="Picture 2" descr="buil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1" y="2149803"/>
            <a:ext cx="3523488" cy="1944624"/>
          </a:xfrm>
          <a:prstGeom prst="rect">
            <a:avLst/>
          </a:prstGeom>
        </p:spPr>
      </p:pic>
      <p:pic>
        <p:nvPicPr>
          <p:cNvPr id="4" name="Picture 3" descr="pr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57" y="4531806"/>
            <a:ext cx="352348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264"/>
            <a:ext cx="5456130" cy="2453087"/>
          </a:xfrm>
        </p:spPr>
        <p:txBody>
          <a:bodyPr/>
          <a:lstStyle/>
          <a:p>
            <a:r>
              <a:rPr lang="en-US" dirty="0" smtClean="0"/>
              <a:t>CPUs </a:t>
            </a:r>
            <a:r>
              <a:rPr lang="en-US" b="1" i="1" dirty="0" smtClean="0"/>
              <a:t>mitigate</a:t>
            </a:r>
            <a:r>
              <a:rPr lang="en-US" i="1" dirty="0" smtClean="0"/>
              <a:t> </a:t>
            </a:r>
            <a:r>
              <a:rPr lang="en-US" dirty="0" smtClean="0"/>
              <a:t>memory latencies by using </a:t>
            </a:r>
            <a:r>
              <a:rPr lang="en-US" i="1" dirty="0" smtClean="0"/>
              <a:t>caches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Good abstraction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/>
              <a:t>Increase power </a:t>
            </a:r>
            <a:r>
              <a:rPr lang="en-US" dirty="0" smtClean="0"/>
              <a:t>consumption</a:t>
            </a:r>
            <a:endParaRPr lang="en-US" dirty="0" smtClean="0"/>
          </a:p>
          <a:p>
            <a:pPr lvl="1"/>
            <a:r>
              <a:rPr lang="en-US" dirty="0" smtClean="0"/>
              <a:t>Rely </a:t>
            </a:r>
            <a:r>
              <a:rPr lang="en-US" dirty="0" smtClean="0"/>
              <a:t>on data access locality</a:t>
            </a:r>
          </a:p>
          <a:p>
            <a:pPr lvl="1"/>
            <a:r>
              <a:rPr lang="en-US" dirty="0" smtClean="0"/>
              <a:t>“Leaking” abstraction: complicated </a:t>
            </a:r>
            <a:r>
              <a:rPr lang="en-US" dirty="0" smtClean="0"/>
              <a:t>algorithms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3" y="1162468"/>
            <a:ext cx="2562551" cy="22665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1752600"/>
            <a:ext cx="1371600" cy="8382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Caches, caches caches!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Misses: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03"/>
            <a:ext cx="8229600" cy="1447800"/>
          </a:xfrm>
        </p:spPr>
        <p:txBody>
          <a:bodyPr/>
          <a:lstStyle/>
          <a:p>
            <a:r>
              <a:rPr lang="en-US" dirty="0" smtClean="0"/>
              <a:t>Cache misses are major source of stall cycles for both analytical </a:t>
            </a:r>
            <a:r>
              <a:rPr lang="en-US" sz="3200" dirty="0"/>
              <a:t>[TODS’07]</a:t>
            </a:r>
            <a:r>
              <a:rPr lang="en-US" dirty="0" smtClean="0"/>
              <a:t> &amp; transactional workloads [DaMoN’13]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0878"/>
            <a:ext cx="3352800" cy="2992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5998781"/>
            <a:ext cx="922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[DaMoN’13] </a:t>
            </a:r>
            <a:r>
              <a:rPr lang="en-US" sz="1400" dirty="0" err="1"/>
              <a:t>Tözün</a:t>
            </a:r>
            <a:r>
              <a:rPr lang="en-US" sz="1400" dirty="0" smtClean="0"/>
              <a:t>, P. </a:t>
            </a:r>
            <a:r>
              <a:rPr lang="en-US" sz="1400" dirty="0"/>
              <a:t>et al. OLTP in wonderland: where do cache misses come from in major OLTP components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r>
              <a:rPr lang="en-US" sz="1400" dirty="0" smtClean="0"/>
              <a:t>[TODS’07] Chen, S. et </a:t>
            </a:r>
            <a:r>
              <a:rPr lang="en-US" sz="1400" dirty="0"/>
              <a:t>al. </a:t>
            </a:r>
            <a:r>
              <a:rPr lang="en-US" sz="1400" dirty="0" smtClean="0"/>
              <a:t>Improving </a:t>
            </a:r>
            <a:r>
              <a:rPr lang="en-US" sz="1400" dirty="0"/>
              <a:t>Hash Join Performance through Prefetching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20878"/>
            <a:ext cx="4419600" cy="28597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Instantiating large number of threads</a:t>
            </a:r>
          </a:p>
          <a:p>
            <a:r>
              <a:rPr lang="en-US" dirty="0" smtClean="0"/>
              <a:t>Fast </a:t>
            </a:r>
            <a:r>
              <a:rPr lang="en-US" dirty="0" smtClean="0"/>
              <a:t>thread context switching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b="1" dirty="0"/>
              <a:t>Fully</a:t>
            </a:r>
            <a:r>
              <a:rPr lang="en-US" dirty="0"/>
              <a:t> mask latency if enough threads are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General-purpose solution, does not rely on locality</a:t>
            </a:r>
          </a:p>
          <a:p>
            <a:pPr lvl="1"/>
            <a:r>
              <a:rPr lang="en-US" dirty="0" smtClean="0"/>
              <a:t>Simple </a:t>
            </a:r>
            <a:r>
              <a:rPr lang="en-US" dirty="0" smtClean="0"/>
              <a:t>“</a:t>
            </a:r>
            <a:r>
              <a:rPr lang="en-US" dirty="0"/>
              <a:t>as if </a:t>
            </a:r>
            <a:r>
              <a:rPr lang="en-US" dirty="0" smtClean="0"/>
              <a:t>single-core” algorithms</a:t>
            </a:r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/>
              <a:t>Careful synchronization &amp; </a:t>
            </a:r>
            <a:r>
              <a:rPr lang="en-US" dirty="0" smtClean="0"/>
              <a:t>scheduling</a:t>
            </a:r>
            <a:endParaRPr lang="en-US" dirty="0" smtClean="0"/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degrades if # of threads is </a:t>
            </a:r>
            <a:r>
              <a:rPr lang="en-US" dirty="0" smtClean="0"/>
              <a:t>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B52-F5A4-934D-A046-280A3732696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1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20118</TotalTime>
  <Words>2467</Words>
  <Application>Microsoft Macintosh PowerPoint</Application>
  <PresentationFormat>On-screen Show (4:3)</PresentationFormat>
  <Paragraphs>791</Paragraphs>
  <Slides>67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Calibri</vt:lpstr>
      <vt:lpstr>Helvetica</vt:lpstr>
      <vt:lpstr>Wingdings</vt:lpstr>
      <vt:lpstr>Arial</vt:lpstr>
      <vt:lpstr>UCRTemplate1</vt:lpstr>
      <vt:lpstr>Project GRAIL – Accelerating DBMS performance through latency masking hardware multithreading</vt:lpstr>
      <vt:lpstr>Problem</vt:lpstr>
      <vt:lpstr>Our solution</vt:lpstr>
      <vt:lpstr>Outline</vt:lpstr>
      <vt:lpstr>Motivation</vt:lpstr>
      <vt:lpstr>Memory Wall</vt:lpstr>
      <vt:lpstr>Caches</vt:lpstr>
      <vt:lpstr>Cache Misses: Bottleneck</vt:lpstr>
      <vt:lpstr>Multithreading</vt:lpstr>
      <vt:lpstr>Multithreading: History</vt:lpstr>
      <vt:lpstr>Outline</vt:lpstr>
      <vt:lpstr>Data Path: Custom vs. Generic</vt:lpstr>
      <vt:lpstr>Hardware Multithreading Approach</vt:lpstr>
      <vt:lpstr>FPGA Hardware Multithreading</vt:lpstr>
      <vt:lpstr>Hardware Multithreading: Use Cases</vt:lpstr>
      <vt:lpstr>Main Assumptions</vt:lpstr>
      <vt:lpstr>Thread Synchronization</vt:lpstr>
      <vt:lpstr>Outline</vt:lpstr>
      <vt:lpstr>Join Example: Build Phase</vt:lpstr>
      <vt:lpstr>Join Example: Build Phase</vt:lpstr>
      <vt:lpstr>Join Example: Build Phase</vt:lpstr>
      <vt:lpstr>Join Example: Build Phase</vt:lpstr>
      <vt:lpstr>Join Example: Build Phase</vt:lpstr>
      <vt:lpstr>Join Example: Build Phase</vt:lpstr>
      <vt:lpstr>Join Example: Build Phase</vt:lpstr>
      <vt:lpstr>Join: Probe Phase</vt:lpstr>
      <vt:lpstr>Hash Join Bottlenecks</vt:lpstr>
      <vt:lpstr>Outline</vt:lpstr>
      <vt:lpstr>Hash Group-by Aggregation: Differences</vt:lpstr>
      <vt:lpstr>Aggregation: CAMs</vt:lpstr>
      <vt:lpstr>Aggregation Example</vt:lpstr>
      <vt:lpstr>Aggregation Example</vt:lpstr>
      <vt:lpstr>Aggregation Example</vt:lpstr>
      <vt:lpstr>Aggregation Example</vt:lpstr>
      <vt:lpstr>Aggregation Example</vt:lpstr>
      <vt:lpstr>Aggregation Example</vt:lpstr>
      <vt:lpstr>Aggregation Example</vt:lpstr>
      <vt:lpstr>Aggregation Example</vt:lpstr>
      <vt:lpstr>Aggregation Example</vt:lpstr>
      <vt:lpstr>Aggregation Example</vt:lpstr>
      <vt:lpstr>Hash Aggregation: Bottlenecks</vt:lpstr>
      <vt:lpstr>Outline</vt:lpstr>
      <vt:lpstr>FPGA Engine Parallelism</vt:lpstr>
      <vt:lpstr>Software Comparison</vt:lpstr>
      <vt:lpstr>Experiments: “Skinny” Tables</vt:lpstr>
      <vt:lpstr>Experiments: TPC-H</vt:lpstr>
      <vt:lpstr>Outline</vt:lpstr>
      <vt:lpstr>Join: Unique Throughput</vt:lpstr>
      <vt:lpstr>Join: Uniform Throughput</vt:lpstr>
      <vt:lpstr>Join: Scale Up (Probe Dominated)</vt:lpstr>
      <vt:lpstr>Join: Worst Case Scale Up |R|=|S|</vt:lpstr>
      <vt:lpstr>Join: Normalized Throughput</vt:lpstr>
      <vt:lpstr>Join: TPC-H Throughput </vt:lpstr>
      <vt:lpstr>Aggregation: Self Similar Throughput</vt:lpstr>
      <vt:lpstr>Aggregation: Final Merge Effects</vt:lpstr>
      <vt:lpstr>Aggregation: Bandwidth Utilization</vt:lpstr>
      <vt:lpstr>Outline</vt:lpstr>
      <vt:lpstr>Conclusions</vt:lpstr>
      <vt:lpstr>Future Work</vt:lpstr>
      <vt:lpstr>UCR Team</vt:lpstr>
      <vt:lpstr>Questions?</vt:lpstr>
      <vt:lpstr>Backup slides</vt:lpstr>
      <vt:lpstr>Experimental Evaluation</vt:lpstr>
      <vt:lpstr>Throughput Results: Zipf_1.0 dataset</vt:lpstr>
      <vt:lpstr>FPGA Implementation: Build Phase Engine</vt:lpstr>
      <vt:lpstr>FPGA Implementation: Probe Phase Engine</vt:lpstr>
      <vt:lpstr>FPGA Area &amp; Memory Channel Constraints</vt:lpstr>
    </vt:vector>
  </TitlesOfParts>
  <Company>UC Riverside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Saenz</dc:creator>
  <cp:lastModifiedBy>Ildar Absalyamov</cp:lastModifiedBy>
  <cp:revision>323</cp:revision>
  <dcterms:created xsi:type="dcterms:W3CDTF">2016-08-23T14:27:48Z</dcterms:created>
  <dcterms:modified xsi:type="dcterms:W3CDTF">2016-08-23T21:43:37Z</dcterms:modified>
</cp:coreProperties>
</file>