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3"/>
  </p:notesMasterIdLst>
  <p:sldIdLst>
    <p:sldId id="256" r:id="rId2"/>
    <p:sldId id="316" r:id="rId3"/>
    <p:sldId id="317" r:id="rId4"/>
    <p:sldId id="344" r:id="rId5"/>
    <p:sldId id="318" r:id="rId6"/>
    <p:sldId id="319" r:id="rId7"/>
    <p:sldId id="345" r:id="rId8"/>
    <p:sldId id="320" r:id="rId9"/>
    <p:sldId id="322" r:id="rId10"/>
    <p:sldId id="321" r:id="rId11"/>
    <p:sldId id="347" r:id="rId12"/>
    <p:sldId id="323" r:id="rId13"/>
    <p:sldId id="324" r:id="rId14"/>
    <p:sldId id="325" r:id="rId15"/>
    <p:sldId id="326" r:id="rId16"/>
    <p:sldId id="328" r:id="rId17"/>
    <p:sldId id="346" r:id="rId18"/>
    <p:sldId id="329" r:id="rId19"/>
    <p:sldId id="330" r:id="rId20"/>
    <p:sldId id="331" r:id="rId21"/>
    <p:sldId id="332" r:id="rId22"/>
    <p:sldId id="365" r:id="rId23"/>
    <p:sldId id="380" r:id="rId24"/>
    <p:sldId id="431" r:id="rId25"/>
    <p:sldId id="348" r:id="rId26"/>
    <p:sldId id="350" r:id="rId27"/>
    <p:sldId id="351" r:id="rId28"/>
    <p:sldId id="352" r:id="rId29"/>
    <p:sldId id="381" r:id="rId30"/>
    <p:sldId id="353" r:id="rId31"/>
    <p:sldId id="354" r:id="rId32"/>
    <p:sldId id="356" r:id="rId33"/>
    <p:sldId id="357" r:id="rId34"/>
    <p:sldId id="358" r:id="rId35"/>
    <p:sldId id="359" r:id="rId36"/>
    <p:sldId id="373" r:id="rId37"/>
    <p:sldId id="374" r:id="rId38"/>
    <p:sldId id="375" r:id="rId39"/>
    <p:sldId id="376" r:id="rId40"/>
    <p:sldId id="377" r:id="rId41"/>
    <p:sldId id="378" r:id="rId42"/>
    <p:sldId id="366" r:id="rId43"/>
    <p:sldId id="364" r:id="rId44"/>
    <p:sldId id="334" r:id="rId45"/>
    <p:sldId id="368" r:id="rId46"/>
    <p:sldId id="361" r:id="rId47"/>
    <p:sldId id="335" r:id="rId48"/>
    <p:sldId id="371" r:id="rId49"/>
    <p:sldId id="370" r:id="rId50"/>
    <p:sldId id="379" r:id="rId51"/>
    <p:sldId id="337" r:id="rId52"/>
    <p:sldId id="338" r:id="rId53"/>
    <p:sldId id="339" r:id="rId54"/>
    <p:sldId id="340" r:id="rId55"/>
    <p:sldId id="343" r:id="rId56"/>
    <p:sldId id="372" r:id="rId57"/>
    <p:sldId id="430" r:id="rId58"/>
    <p:sldId id="383" r:id="rId59"/>
    <p:sldId id="384" r:id="rId60"/>
    <p:sldId id="385" r:id="rId61"/>
    <p:sldId id="382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6510"/>
    <p:restoredTop sz="94767"/>
  </p:normalViewPr>
  <p:slideViewPr>
    <p:cSldViewPr snapToGrid="0" snapToObjects="1">
      <p:cViewPr varScale="1">
        <p:scale>
          <a:sx n="100" d="100"/>
          <a:sy n="100" d="100"/>
        </p:scale>
        <p:origin x="35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D7AB1-00A0-154D-96FB-9F1D7034EF25}" type="datetimeFigureOut">
              <a:rPr lang="en-US"/>
              <a:t>6/18/21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B2AE9-B12B-1844-90B7-F1C7B09F2217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4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71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exp causes infinite recursion (left recursion) // write the code on white board to show the problem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note that match(token) always successfully matches as the expected token is just the current token; it can be replaced with “token = getToken()”.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54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as a quick practice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use general-purpose match(), instead of mulop()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47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5 </a:t>
            </a:r>
            <a:r>
              <a:rPr kumimoji="1" lang="mr-IN" altLang="zh-CN" baseline="0" dirty="0"/>
              <a:t>–</a:t>
            </a:r>
            <a:r>
              <a:rPr kumimoji="1" lang="en-US" altLang="zh-CN" baseline="0" dirty="0"/>
              <a:t> 3 </a:t>
            </a:r>
            <a:r>
              <a:rPr kumimoji="1" lang="mr-IN" altLang="zh-CN" baseline="0" dirty="0"/>
              <a:t>–</a:t>
            </a:r>
            <a:r>
              <a:rPr kumimoji="1" lang="en-US" altLang="zh-CN" baseline="0" dirty="0"/>
              <a:t> 6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like an interpreter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63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to construct a parse tree, we should define a new node called exp, and attach it with three (or 5, 7, ...) children: term, addop, term, (addop, term, ...)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0910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(())()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run the example on whiteboard: only need to draw an input and a stack.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EOF is $ in input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8064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60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reverse order when “generate”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parsing stack may grow and shrink, but finally should become empty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6489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pointers tell where to attach the newly constructed nodes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6431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{a, b}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{a}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5739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="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Note that ε  is not a terminal, but an empty string; since ε </a:t>
            </a:r>
            <a:r>
              <a:rPr lang="en-US" altLang="zh-CN" sz="1200" b="0" dirty="0">
                <a:solidFill>
                  <a:srgbClr val="0432FF"/>
                </a:solidFill>
                <a:sym typeface="Wingdings"/>
              </a:rPr>
              <a:t>⇒* </a:t>
            </a:r>
            <a:r>
              <a:rPr lang="en-US" b="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ε, so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ε ∈ First(ε)</a:t>
            </a:r>
            <a:endParaRPr kumimoji="1" lang="en-US" altLang="zh-CN" b="0" baseline="0" dirty="0"/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First(X) ⊇ First(Y1Y2…Yk)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45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zh-CN" dirty="0">
                <a:sym typeface="Wingdings"/>
              </a:rPr>
              <a:t>and creating tree nodes in </a:t>
            </a:r>
            <a:r>
              <a:rPr lang="en-US" altLang="zh-CN" b="1" dirty="0">
                <a:sym typeface="Wingdings"/>
              </a:rPr>
              <a:t>postorder</a:t>
            </a:r>
            <a:r>
              <a:rPr lang="en-US" altLang="zh-CN" dirty="0">
                <a:sym typeface="Wingdings"/>
              </a:rPr>
              <a:t> (a rightmost reduction)</a:t>
            </a:r>
            <a:endParaRPr lang="en-US" dirty="0"/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2599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why “</a:t>
            </a:r>
            <a:r>
              <a:rPr lang="mr-IN" sz="1200" dirty="0"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 {ε}”? because at this time, we are not sure if ε belongs</a:t>
            </a:r>
            <a:r>
              <a:rPr lang="en-US" sz="1200" baseline="0" dirty="0">
                <a:latin typeface="Courier" charset="0"/>
                <a:ea typeface="Courier" charset="0"/>
                <a:cs typeface="Courier" charset="0"/>
                <a:sym typeface="Wingdings"/>
              </a:rPr>
              <a:t> to First(A).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sz="1200" baseline="0" dirty="0">
                <a:latin typeface="Courier" charset="0"/>
                <a:ea typeface="Courier" charset="0"/>
                <a:cs typeface="Courier" charset="0"/>
                <a:sym typeface="Wingdings"/>
              </a:rPr>
              <a:t>why iterative? because when we compute First(A), we may not have known all First(X</a:t>
            </a:r>
            <a:r>
              <a:rPr kumimoji="1" lang="en-US" altLang="zh-CN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k</a:t>
            </a:r>
            <a:r>
              <a:rPr kumimoji="1" lang="en-US" altLang="zh-CN" sz="1200" baseline="0" dirty="0">
                <a:latin typeface="Courier" charset="0"/>
                <a:ea typeface="Courier" charset="0"/>
                <a:cs typeface="Courier" charset="0"/>
                <a:sym typeface="Wingdings"/>
              </a:rPr>
              <a:t>). e.g., A  B, B  bd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281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9965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{d}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{b,$}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{e,$}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320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7605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followed by nothing means followed by $.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ask these properties as yes/no questions (remove {</a:t>
            </a:r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ε</a:t>
            </a:r>
            <a:r>
              <a:rPr kumimoji="1" lang="en-US" altLang="zh-CN" baseline="0" dirty="0"/>
              <a:t>} in the third property; replace subset with equal in the fourth property)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244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draw the 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 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2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...X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r>
              <a:rPr lang="en-US" sz="1200" baseline="0" dirty="0">
                <a:latin typeface="Courier" charset="0"/>
                <a:ea typeface="Courier" charset="0"/>
                <a:cs typeface="Courier" charset="0"/>
                <a:sym typeface="Wingdings"/>
              </a:rPr>
              <a:t> on the whiteboard</a:t>
            </a:r>
            <a:endParaRPr kumimoji="1" lang="en-US" altLang="zh-CN" baseline="0" dirty="0"/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 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 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2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...X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</a:t>
            </a:r>
            <a:endParaRPr kumimoji="1" lang="en-US" altLang="zh-CN" baseline="0" dirty="0"/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with First set of individual symbols, we can easily get the First set of any string (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i+1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i+2</a:t>
            </a:r>
            <a:r>
              <a:rPr lang="en-US" sz="1200" dirty="0">
                <a:latin typeface="Courier" charset="0"/>
                <a:ea typeface="Courier" charset="0"/>
                <a:cs typeface="Courier" charset="0"/>
                <a:sym typeface="Wingdings"/>
              </a:rPr>
              <a:t>...X</a:t>
            </a:r>
            <a:r>
              <a:rPr lang="en-US" sz="12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r>
              <a:rPr lang="en-US" sz="1200" baseline="0" dirty="0">
                <a:latin typeface="Courier" charset="0"/>
                <a:ea typeface="Courier" charset="0"/>
                <a:cs typeface="Courier" charset="0"/>
                <a:sym typeface="Wingdings"/>
              </a:rPr>
              <a:t> : </a:t>
            </a:r>
            <a:r>
              <a:rPr kumimoji="1" lang="en-US" altLang="zh-CN" baseline="0" dirty="0"/>
              <a:t>suffix of the RHS).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iterative: A </a:t>
            </a:r>
            <a:r>
              <a:rPr kumimoji="1" lang="en-US" altLang="zh-CN" baseline="0" dirty="0">
                <a:sym typeface="Wingdings"/>
              </a:rPr>
              <a:t> bB, C  Aa  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5114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iterative: B </a:t>
            </a:r>
            <a:r>
              <a:rPr kumimoji="1" lang="en-US" altLang="zh-CN" baseline="0" dirty="0">
                <a:sym typeface="Wingdings"/>
              </a:rPr>
              <a:t> bA, S  Aa  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1468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practice after class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032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5547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33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585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434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7593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4202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018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22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we solved this problem in recursive descent parsing with EBNF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the left recursion ensures that First(exp) ⊇ First(term), so when </a:t>
            </a:r>
            <a:r>
              <a:rPr kumimoji="1" lang="en-US" altLang="zh-CN" b="1" baseline="0" dirty="0"/>
              <a:t>exp </a:t>
            </a:r>
            <a:r>
              <a:rPr kumimoji="1" lang="en-US" altLang="zh-CN" b="1" baseline="0" dirty="0">
                <a:sym typeface="Wingdings" pitchFamily="2" charset="2"/>
              </a:rPr>
              <a:t> term </a:t>
            </a:r>
            <a:r>
              <a:rPr kumimoji="1" lang="en-US" altLang="zh-CN" baseline="0" dirty="0">
                <a:sym typeface="Wingdings" pitchFamily="2" charset="2"/>
              </a:rPr>
              <a:t>needs to added to one table entry, so does </a:t>
            </a:r>
            <a:r>
              <a:rPr kumimoji="1" lang="en-US" altLang="zh-CN" b="1" baseline="0" dirty="0">
                <a:sym typeface="Wingdings" pitchFamily="2" charset="2"/>
              </a:rPr>
              <a:t>exp  exp addop term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="0" baseline="0" dirty="0">
                <a:sym typeface="Wingdings" pitchFamily="2" charset="2"/>
              </a:rPr>
              <a:t>if the production rule with left recursion is unique for that nonterminal (e.g., there is no exp  term), then it seems okay</a:t>
            </a:r>
            <a:endParaRPr kumimoji="1" lang="en-US" altLang="zh-CN" b="0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397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zh-CN" sz="1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β</a:t>
            </a:r>
            <a:r>
              <a:rPr kumimoji="1" lang="en-US" altLang="zh-CN" sz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altLang="zh-CN" sz="1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β⍺, β⍺⍺, ...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8646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zh-CN" sz="1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β</a:t>
            </a:r>
            <a:r>
              <a:rPr kumimoji="1" lang="en-US" altLang="zh-CN" sz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altLang="zh-CN" sz="1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β⍺, β⍺⍺, ...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22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zh-CN" sz="1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β</a:t>
            </a:r>
            <a:r>
              <a:rPr kumimoji="1" lang="en-US" altLang="zh-CN" sz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altLang="zh-CN" sz="1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β⍺, β⍺⍺, ...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altLang="zh-CN" sz="1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503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Common prefix will also cause multiple rules in one entry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For recursive descent parsing, we solved it with EBNF (in particular, the option notation)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4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498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For recursive descent parsing, we solved it with EBNF (in particular, the option notation)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67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token is the lookahead symbol (predictive)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match(): match and consumes the input symbol  // a match is not needed for “(“ and ”number”, just to keep the API simple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686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token is the lookahead symbol (predictive)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match(): match and consumes the input symbol  // a match is not needed for “(“ and ”number”, just to keep the API simple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30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459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assume token is a global variable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20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natural correspondence between EBNF and implementation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42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5576" y="1964962"/>
            <a:ext cx="6687152" cy="983090"/>
          </a:xfrm>
        </p:spPr>
        <p:txBody>
          <a:bodyPr>
            <a:normAutofit fontScale="90000"/>
          </a:bodyPr>
          <a:lstStyle/>
          <a:p>
            <a:r>
              <a:rPr lang="en-US" altLang="zh-CN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Syntax Analysis </a:t>
            </a:r>
            <a:br>
              <a:rPr lang="en-US" altLang="zh-CN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zh-CN" sz="32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(Chapters 4 &amp; 5)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81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1027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Basic Ideas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for each nonterminal, define a function to recognize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5130800" y="3016250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factor()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6" name="Straight Arrow Connector 5"/>
          <p:cNvCxnSpPr>
            <a:stCxn id="4" idx="2"/>
            <a:endCxn id="13" idx="0"/>
          </p:cNvCxnSpPr>
          <p:nvPr/>
        </p:nvCxnSpPr>
        <p:spPr>
          <a:xfrm>
            <a:off x="5774566" y="3385582"/>
            <a:ext cx="0" cy="461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337587" y="3847246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exp()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68658" y="4687866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term()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30800" y="5528486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factor()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774565" y="4226202"/>
            <a:ext cx="0" cy="461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774565" y="5066822"/>
            <a:ext cx="0" cy="461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46382" y="2813050"/>
            <a:ext cx="2945490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factor()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switch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(: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</a:rPr>
              <a:t>      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number: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number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otherwise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error()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418332" y="4043361"/>
            <a:ext cx="1981200" cy="64450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Recursive &amp; Descent</a:t>
            </a:r>
          </a:p>
        </p:txBody>
      </p:sp>
    </p:spTree>
    <p:extLst>
      <p:ext uri="{BB962C8B-B14F-4D97-AF65-F5344CB8AC3E}">
        <p14:creationId xmlns:p14="http://schemas.microsoft.com/office/powerpoint/2010/main" val="479600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2739536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Exercise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Write down the pseudocode for recognizing </a:t>
            </a:r>
            <a:r>
              <a:rPr lang="en-US" altLang="zh-CN" dirty="0">
                <a:latin typeface="Courier" charset="0"/>
                <a:ea typeface="Courier" charset="0"/>
                <a:cs typeface="Courier" charset="0"/>
                <a:sym typeface="Wingdings"/>
              </a:rPr>
              <a:t>if-stmt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8648" y="3314680"/>
            <a:ext cx="2945490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factor()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switch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(: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number: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number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otherwise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error()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707191" y="3755225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45290" y="4984779"/>
            <a:ext cx="3684210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707191" y="3755225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51098" y="2663423"/>
            <a:ext cx="4870451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</a:t>
            </a:r>
          </a:p>
        </p:txBody>
      </p:sp>
    </p:spTree>
    <p:extLst>
      <p:ext uri="{BB962C8B-B14F-4D97-AF65-F5344CB8AC3E}">
        <p14:creationId xmlns:p14="http://schemas.microsoft.com/office/powerpoint/2010/main" val="1484714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3435351" cy="900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EBNF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extended BNF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16500" y="2140743"/>
            <a:ext cx="3314700" cy="31393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ifStmt()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stmt()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if(token ==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stmt()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8349" y="3353980"/>
            <a:ext cx="3803651" cy="7017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8349" y="5605882"/>
            <a:ext cx="5200651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[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]</a:t>
            </a:r>
          </a:p>
        </p:txBody>
      </p:sp>
      <p:sp>
        <p:nvSpPr>
          <p:cNvPr id="3" name="Down Arrow 2"/>
          <p:cNvSpPr/>
          <p:nvPr/>
        </p:nvSpPr>
        <p:spPr>
          <a:xfrm>
            <a:off x="2514600" y="4305300"/>
            <a:ext cx="484632" cy="97840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2226" y="4430686"/>
            <a:ext cx="94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rewrite</a:t>
            </a:r>
          </a:p>
        </p:txBody>
      </p:sp>
      <p:sp>
        <p:nvSpPr>
          <p:cNvPr id="22" name="Line Callout 2 21"/>
          <p:cNvSpPr/>
          <p:nvPr/>
        </p:nvSpPr>
        <p:spPr>
          <a:xfrm>
            <a:off x="1236234" y="6289074"/>
            <a:ext cx="2220180" cy="433838"/>
          </a:xfrm>
          <a:prstGeom prst="borderCallout2">
            <a:avLst>
              <a:gd name="adj1" fmla="val 56806"/>
              <a:gd name="adj2" fmla="val 101389"/>
              <a:gd name="adj3" fmla="val 56806"/>
              <a:gd name="adj4" fmla="val 121515"/>
              <a:gd name="adj5" fmla="val -60214"/>
              <a:gd name="adj6" fmla="val 13833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means “optional”</a:t>
            </a:r>
          </a:p>
        </p:txBody>
      </p:sp>
      <p:cxnSp>
        <p:nvCxnSpPr>
          <p:cNvPr id="23" name="Curved Connector 22"/>
          <p:cNvCxnSpPr>
            <a:stCxn id="20" idx="2"/>
            <a:endCxn id="15" idx="3"/>
          </p:cNvCxnSpPr>
          <p:nvPr/>
        </p:nvCxnSpPr>
        <p:spPr>
          <a:xfrm rot="5400000">
            <a:off x="6059258" y="5189806"/>
            <a:ext cx="524334" cy="704850"/>
          </a:xfrm>
          <a:prstGeom prst="curvedConnector2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307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3435351" cy="900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EBNF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extended BNF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02200" y="2368832"/>
            <a:ext cx="4013200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term()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 ==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+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or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   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match(token)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term()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}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8349" y="3379380"/>
            <a:ext cx="3803651" cy="7017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term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8349" y="5605882"/>
            <a:ext cx="4133851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{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3" name="Down Arrow 2"/>
          <p:cNvSpPr/>
          <p:nvPr/>
        </p:nvSpPr>
        <p:spPr>
          <a:xfrm>
            <a:off x="2514600" y="4305300"/>
            <a:ext cx="484632" cy="97840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2226" y="4430686"/>
            <a:ext cx="94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rewrite</a:t>
            </a:r>
          </a:p>
        </p:txBody>
      </p:sp>
      <p:sp>
        <p:nvSpPr>
          <p:cNvPr id="22" name="Line Callout 2 21"/>
          <p:cNvSpPr/>
          <p:nvPr/>
        </p:nvSpPr>
        <p:spPr>
          <a:xfrm>
            <a:off x="3227967" y="6120869"/>
            <a:ext cx="2688065" cy="433838"/>
          </a:xfrm>
          <a:prstGeom prst="borderCallout2">
            <a:avLst>
              <a:gd name="adj1" fmla="val 59733"/>
              <a:gd name="adj2" fmla="val -3024"/>
              <a:gd name="adj3" fmla="val 62661"/>
              <a:gd name="adj4" fmla="val -12191"/>
              <a:gd name="adj5" fmla="val -13376"/>
              <a:gd name="adj6" fmla="val -2513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means “repetition”</a:t>
            </a:r>
          </a:p>
        </p:txBody>
      </p:sp>
      <p:cxnSp>
        <p:nvCxnSpPr>
          <p:cNvPr id="23" name="Curved Connector 22"/>
          <p:cNvCxnSpPr>
            <a:stCxn id="20" idx="2"/>
            <a:endCxn id="15" idx="3"/>
          </p:cNvCxnSpPr>
          <p:nvPr/>
        </p:nvCxnSpPr>
        <p:spPr>
          <a:xfrm rot="5400000">
            <a:off x="5480379" y="4375976"/>
            <a:ext cx="850243" cy="2006600"/>
          </a:xfrm>
          <a:prstGeom prst="curvedConnector2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ine Callout 2 15"/>
          <p:cNvSpPr/>
          <p:nvPr/>
        </p:nvSpPr>
        <p:spPr>
          <a:xfrm>
            <a:off x="890616" y="2670553"/>
            <a:ext cx="1901826" cy="433838"/>
          </a:xfrm>
          <a:prstGeom prst="borderCallout2">
            <a:avLst>
              <a:gd name="adj1" fmla="val 97789"/>
              <a:gd name="adj2" fmla="val 32369"/>
              <a:gd name="adj3" fmla="val 121208"/>
              <a:gd name="adj4" fmla="val 40564"/>
              <a:gd name="adj5" fmla="val 171048"/>
              <a:gd name="adj6" fmla="val 5499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left recursion</a:t>
            </a:r>
          </a:p>
        </p:txBody>
      </p:sp>
      <p:sp>
        <p:nvSpPr>
          <p:cNvPr id="12" name="Line Callout 2 11"/>
          <p:cNvSpPr/>
          <p:nvPr/>
        </p:nvSpPr>
        <p:spPr>
          <a:xfrm>
            <a:off x="6908800" y="2590800"/>
            <a:ext cx="1901826" cy="433838"/>
          </a:xfrm>
          <a:prstGeom prst="borderCallout2">
            <a:avLst>
              <a:gd name="adj1" fmla="val 103644"/>
              <a:gd name="adj2" fmla="val 82453"/>
              <a:gd name="adj3" fmla="val 250012"/>
              <a:gd name="adj4" fmla="val 81966"/>
              <a:gd name="adj5" fmla="val 320343"/>
              <a:gd name="adj6" fmla="val 1426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no “addop” call</a:t>
            </a:r>
          </a:p>
        </p:txBody>
      </p:sp>
    </p:spTree>
    <p:extLst>
      <p:ext uri="{BB962C8B-B14F-4D97-AF65-F5344CB8AC3E}">
        <p14:creationId xmlns:p14="http://schemas.microsoft.com/office/powerpoint/2010/main" val="1191984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3435351" cy="900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EBNF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extended BNF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02200" y="2368832"/>
            <a:ext cx="4013200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term()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factor()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 ==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*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   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match(token)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factor()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}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8349" y="3353980"/>
            <a:ext cx="3803651" cy="7017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factor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8349" y="5605882"/>
            <a:ext cx="4349751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{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factor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3" name="Down Arrow 2"/>
          <p:cNvSpPr/>
          <p:nvPr/>
        </p:nvSpPr>
        <p:spPr>
          <a:xfrm>
            <a:off x="2514600" y="4305300"/>
            <a:ext cx="484632" cy="97840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2226" y="4430686"/>
            <a:ext cx="942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rewrite</a:t>
            </a:r>
          </a:p>
        </p:txBody>
      </p:sp>
      <p:cxnSp>
        <p:nvCxnSpPr>
          <p:cNvPr id="23" name="Curved Connector 22"/>
          <p:cNvCxnSpPr>
            <a:stCxn id="20" idx="2"/>
            <a:endCxn id="15" idx="3"/>
          </p:cNvCxnSpPr>
          <p:nvPr/>
        </p:nvCxnSpPr>
        <p:spPr>
          <a:xfrm rot="5400000">
            <a:off x="5588329" y="4483926"/>
            <a:ext cx="850243" cy="1790700"/>
          </a:xfrm>
          <a:prstGeom prst="curvedConnector2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059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5314951" cy="900113"/>
          </a:xfrm>
        </p:spPr>
        <p:txBody>
          <a:bodyPr>
            <a:normAutofit fontScale="92500"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Calculation can be embedded in parsing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Preserve left associativity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dirty="0">
              <a:sym typeface="Wingding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3000" y="2590800"/>
            <a:ext cx="3873500" cy="3970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temp = term()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 ==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+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or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 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switch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+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+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temp += term()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- 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match(-)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temp -= term()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}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temp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9949" y="4233709"/>
            <a:ext cx="3803651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{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49773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5949951" cy="900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200" dirty="0">
                <a:sym typeface="Wingdings"/>
              </a:rPr>
              <a:t>Tree construction can be embedded in parsing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200" dirty="0">
                <a:sym typeface="Wingdings"/>
              </a:rPr>
              <a:t>Example for generating a AST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37000" y="2625548"/>
            <a:ext cx="4813300" cy="3970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treeNode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treeNode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node = term()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while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 ==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+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or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   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treeNode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newnode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newnode = makeOpNode(token)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match(token)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newnode.leftChild = node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newnode.rightChild = term()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node = newnode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} 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node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7985" y="3016250"/>
            <a:ext cx="3822700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{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1977" y="3922711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sz="20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322067" y="4572488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sz="2000" i="1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696449" y="4307226"/>
            <a:ext cx="315836" cy="2858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498909" y="4279406"/>
            <a:ext cx="287529" cy="30512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3961" y="463247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9696" y="535173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51759" y="532005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001872" y="4972598"/>
            <a:ext cx="263264" cy="37913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660622" y="4972598"/>
            <a:ext cx="248392" cy="34745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33504" y="6056056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34 - 3 - 42</a:t>
            </a:r>
          </a:p>
        </p:txBody>
      </p:sp>
    </p:spTree>
    <p:extLst>
      <p:ext uri="{BB962C8B-B14F-4D97-AF65-F5344CB8AC3E}">
        <p14:creationId xmlns:p14="http://schemas.microsoft.com/office/powerpoint/2010/main" val="1090994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LL(1) Parsing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014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515351" cy="24368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Use a </a:t>
            </a:r>
            <a:r>
              <a:rPr lang="en-US" altLang="zh-CN" b="1" u="sng" dirty="0">
                <a:solidFill>
                  <a:srgbClr val="0432FF"/>
                </a:solidFill>
                <a:sym typeface="Wingdings"/>
              </a:rPr>
              <a:t>stack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 </a:t>
            </a:r>
            <a:r>
              <a:rPr lang="en-US" altLang="zh-CN" dirty="0">
                <a:sym typeface="Wingdings"/>
              </a:rPr>
              <a:t>rather than recursive calls to build a tree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Similar to running some pushdown automaton (PDA)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Begin by pushing the start nonterminal to the stack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Perform some </a:t>
            </a:r>
            <a:r>
              <a:rPr lang="en-US" altLang="zh-CN" b="1" u="sng" dirty="0">
                <a:solidFill>
                  <a:srgbClr val="0432FF"/>
                </a:solidFill>
                <a:sym typeface="Wingdings"/>
              </a:rPr>
              <a:t>actions</a:t>
            </a:r>
            <a:r>
              <a:rPr lang="en-US" altLang="zh-CN" dirty="0">
                <a:sym typeface="Wingdings"/>
              </a:rPr>
              <a:t> based on the stack and next input symbol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Accept if both stack and input become empty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422400" y="4354352"/>
            <a:ext cx="5207000" cy="1283722"/>
            <a:chOff x="1422400" y="4354352"/>
            <a:chExt cx="5207000" cy="1283722"/>
          </a:xfrm>
        </p:grpSpPr>
        <p:sp>
          <p:nvSpPr>
            <p:cNvPr id="58" name="TextBox 57"/>
            <p:cNvSpPr txBox="1"/>
            <p:nvPr/>
          </p:nvSpPr>
          <p:spPr>
            <a:xfrm>
              <a:off x="2962258" y="5207759"/>
              <a:ext cx="563572" cy="400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Courier" charset="0"/>
                  <a:ea typeface="Courier" charset="0"/>
                  <a:cs typeface="Courier" charset="0"/>
                </a:rPr>
                <a:t>()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735175" y="5177555"/>
              <a:ext cx="2894225" cy="46051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027448" y="5226042"/>
              <a:ext cx="2601952" cy="3970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S </a:t>
              </a:r>
              <a:r>
                <a:rPr lang="en-US" altLang="zh-CN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S</a:t>
              </a:r>
              <a:r>
                <a:rPr lang="en-US" altLang="zh-CN" b="1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) 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S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| 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ε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784469" y="4743950"/>
              <a:ext cx="8951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u="sng" dirty="0"/>
                <a:t>tokens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693967" y="4743950"/>
              <a:ext cx="1153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u="sng" dirty="0"/>
                <a:t>grammar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22400" y="4354352"/>
              <a:ext cx="560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E.g.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6712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1045675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Example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771758" y="2656933"/>
            <a:ext cx="56357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()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544675" y="2626729"/>
            <a:ext cx="2894225" cy="4605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836948" y="2675216"/>
            <a:ext cx="2601952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ε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19350" y="3848100"/>
          <a:ext cx="6096000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Parsing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( 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 </a:t>
                      </a:r>
                      <a:r>
                        <a:rPr lang="en-US" altLang="zh-CN" dirty="0">
                          <a:solidFill>
                            <a:srgbClr val="C00000"/>
                          </a:solidFill>
                          <a:latin typeface="Courier" charset="0"/>
                          <a:ea typeface="Courier" charset="0"/>
                          <a:cs typeface="Courier" charset="0"/>
                          <a:sym typeface="Wingdings"/>
                        </a:rPr>
                        <a:t>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(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</a:t>
                      </a:r>
                      <a:r>
                        <a:rPr lang="en-US" altLang="zh-CN" b="1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)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)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( 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432FF"/>
                          </a:solidFill>
                        </a:rPr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) </a:t>
                      </a:r>
                      <a:r>
                        <a:rPr lang="en-US" b="0" i="1" dirty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 </a:t>
                      </a:r>
                      <a:r>
                        <a:rPr lang="en-US" altLang="zh-CN" dirty="0">
                          <a:solidFill>
                            <a:srgbClr val="C00000"/>
                          </a:solidFill>
                          <a:latin typeface="Courier" charset="0"/>
                          <a:ea typeface="Courier" charset="0"/>
                          <a:cs typeface="Courier" charset="0"/>
                          <a:sym typeface="Wingdings"/>
                        </a:rPr>
                        <a:t>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432FF"/>
                          </a:solidFill>
                        </a:rPr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 </a:t>
                      </a:r>
                      <a:r>
                        <a:rPr lang="en-US" altLang="zh-CN" dirty="0">
                          <a:solidFill>
                            <a:srgbClr val="C00000"/>
                          </a:solidFill>
                          <a:latin typeface="Courier" charset="0"/>
                          <a:ea typeface="Courier" charset="0"/>
                          <a:cs typeface="Courier" charset="0"/>
                          <a:sym typeface="Wingdings"/>
                        </a:rPr>
                        <a:t>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432FF"/>
                          </a:solidFill>
                        </a:rPr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0" name="Line Callout 2 39"/>
          <p:cNvSpPr/>
          <p:nvPr/>
        </p:nvSpPr>
        <p:spPr>
          <a:xfrm>
            <a:off x="254153" y="4665173"/>
            <a:ext cx="1945115" cy="834068"/>
          </a:xfrm>
          <a:prstGeom prst="borderCallout2">
            <a:avLst>
              <a:gd name="adj1" fmla="val 35960"/>
              <a:gd name="adj2" fmla="val 103478"/>
              <a:gd name="adj3" fmla="val 34437"/>
              <a:gd name="adj4" fmla="val 159209"/>
              <a:gd name="adj5" fmla="val 29001"/>
              <a:gd name="adj6" fmla="val 166888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stack top: leftmost of RHS</a:t>
            </a:r>
          </a:p>
        </p:txBody>
      </p:sp>
      <p:sp>
        <p:nvSpPr>
          <p:cNvPr id="41" name="Line Callout 2 40"/>
          <p:cNvSpPr/>
          <p:nvPr/>
        </p:nvSpPr>
        <p:spPr>
          <a:xfrm>
            <a:off x="147484" y="3848100"/>
            <a:ext cx="1685499" cy="698461"/>
          </a:xfrm>
          <a:prstGeom prst="borderCallout2">
            <a:avLst>
              <a:gd name="adj1" fmla="val 56006"/>
              <a:gd name="adj2" fmla="val 105087"/>
              <a:gd name="adj3" fmla="val 57825"/>
              <a:gd name="adj4" fmla="val 157083"/>
              <a:gd name="adj5" fmla="val 73117"/>
              <a:gd name="adj6" fmla="val 16730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$: marks stack bottom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17758" y="2216765"/>
            <a:ext cx="895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tokens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52656" y="2216765"/>
            <a:ext cx="1153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grammar</a:t>
            </a:r>
          </a:p>
        </p:txBody>
      </p:sp>
    </p:spTree>
    <p:extLst>
      <p:ext uri="{BB962C8B-B14F-4D97-AF65-F5344CB8AC3E}">
        <p14:creationId xmlns:p14="http://schemas.microsoft.com/office/powerpoint/2010/main" val="69621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Top-Down Parsing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(Chapter 4)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1045675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Builds a parse tree top down, from the start nonterminal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and creating tree nodes in </a:t>
            </a:r>
            <a:r>
              <a:rPr lang="en-US" altLang="zh-CN" b="1" dirty="0">
                <a:sym typeface="Wingdings"/>
              </a:rPr>
              <a:t>preorder</a:t>
            </a:r>
            <a:r>
              <a:rPr lang="en-US" altLang="zh-CN" dirty="0">
                <a:sym typeface="Wingdings"/>
              </a:rPr>
              <a:t> (a leftmost derivation)</a:t>
            </a:r>
            <a:endParaRPr lang="en-US" dirty="0"/>
          </a:p>
        </p:txBody>
      </p:sp>
      <p:cxnSp>
        <p:nvCxnSpPr>
          <p:cNvPr id="74" name="Straight Arrow Connector 73"/>
          <p:cNvCxnSpPr>
            <a:stCxn id="77" idx="2"/>
            <a:endCxn id="84" idx="0"/>
          </p:cNvCxnSpPr>
          <p:nvPr/>
        </p:nvCxnSpPr>
        <p:spPr>
          <a:xfrm flipH="1">
            <a:off x="3198619" y="5265682"/>
            <a:ext cx="125874" cy="34913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800524" y="4170273"/>
            <a:ext cx="682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term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033798" y="3473314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876110" y="4865572"/>
            <a:ext cx="896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mulop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707046" y="4871862"/>
            <a:ext cx="802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factor</a:t>
            </a:r>
          </a:p>
        </p:txBody>
      </p:sp>
      <p:cxnSp>
        <p:nvCxnSpPr>
          <p:cNvPr id="79" name="Straight Arrow Connector 78"/>
          <p:cNvCxnSpPr>
            <a:endCxn id="93" idx="0"/>
          </p:cNvCxnSpPr>
          <p:nvPr/>
        </p:nvCxnSpPr>
        <p:spPr>
          <a:xfrm flipH="1">
            <a:off x="2432002" y="6003320"/>
            <a:ext cx="31683" cy="25621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5" idx="2"/>
            <a:endCxn id="77" idx="0"/>
          </p:cNvCxnSpPr>
          <p:nvPr/>
        </p:nvCxnSpPr>
        <p:spPr>
          <a:xfrm>
            <a:off x="3141643" y="4570383"/>
            <a:ext cx="182850" cy="29518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3411889" y="4585070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399189" y="553187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021713" y="5614821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374105" y="415777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05795" y="4175997"/>
            <a:ext cx="965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addop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238284" y="4866306"/>
            <a:ext cx="682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term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1645814" y="3893969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2269186" y="3893969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endCxn id="75" idx="0"/>
          </p:cNvCxnSpPr>
          <p:nvPr/>
        </p:nvCxnSpPr>
        <p:spPr>
          <a:xfrm>
            <a:off x="2633550" y="3893968"/>
            <a:ext cx="508093" cy="2763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94" idx="0"/>
          </p:cNvCxnSpPr>
          <p:nvPr/>
        </p:nvCxnSpPr>
        <p:spPr>
          <a:xfrm flipH="1">
            <a:off x="1982837" y="4551511"/>
            <a:ext cx="121658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87" idx="0"/>
          </p:cNvCxnSpPr>
          <p:nvPr/>
        </p:nvCxnSpPr>
        <p:spPr>
          <a:xfrm flipH="1">
            <a:off x="2579404" y="4634148"/>
            <a:ext cx="196242" cy="23215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918079" y="6259533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805931" y="4863181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1266476" y="5235525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611306" y="3603077"/>
            <a:ext cx="1888" cy="305656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596170" y="2904783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198177" y="2844374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198177" y="2844374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H="1">
            <a:off x="1473623" y="4539897"/>
            <a:ext cx="121658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020480" y="4826553"/>
            <a:ext cx="820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term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059986" y="5520344"/>
            <a:ext cx="965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factor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 flipH="1">
            <a:off x="2523377" y="5238316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H="1">
            <a:off x="4027353" y="5238316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919163" y="5532281"/>
            <a:ext cx="802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factor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88257" y="6256364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cxnSp>
        <p:nvCxnSpPr>
          <p:cNvPr id="104" name="Straight Arrow Connector 103"/>
          <p:cNvCxnSpPr/>
          <p:nvPr/>
        </p:nvCxnSpPr>
        <p:spPr>
          <a:xfrm flipH="1">
            <a:off x="1239470" y="5898735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861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515351" cy="20177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Two Actions</a:t>
            </a:r>
            <a:r>
              <a:rPr lang="en-US" altLang="zh-CN" dirty="0">
                <a:sym typeface="Wingdings"/>
              </a:rPr>
              <a:t>: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If stack top is a nonterminal A and A  ⍺, replace A with ⍺ (</a:t>
            </a:r>
            <a:r>
              <a:rPr lang="en-US" altLang="zh-CN" b="1" u="sng" dirty="0">
                <a:solidFill>
                  <a:srgbClr val="0432FF"/>
                </a:solidFill>
                <a:sym typeface="Wingdings"/>
              </a:rPr>
              <a:t>generate</a:t>
            </a:r>
            <a:r>
              <a:rPr lang="en-US" altLang="zh-CN" dirty="0">
                <a:sym typeface="Wingdings"/>
              </a:rPr>
              <a:t>)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If stack top is a terminal (token), </a:t>
            </a:r>
            <a:r>
              <a:rPr lang="en-US" altLang="zh-CN" b="1" u="sng" dirty="0">
                <a:solidFill>
                  <a:srgbClr val="0432FF"/>
                </a:solidFill>
                <a:sym typeface="Wingdings"/>
              </a:rPr>
              <a:t>match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 </a:t>
            </a:r>
            <a:r>
              <a:rPr lang="en-US" altLang="zh-CN" dirty="0">
                <a:sym typeface="Wingdings"/>
              </a:rPr>
              <a:t>it with input token</a:t>
            </a:r>
          </a:p>
          <a:p>
            <a:pPr marL="1257300" lvl="3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If matched, pop stack and advance input</a:t>
            </a:r>
          </a:p>
          <a:p>
            <a:pPr marL="1257300" lvl="3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Otherwise, throw an error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74850" y="4191000"/>
          <a:ext cx="60960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Parsing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 </a:t>
                      </a:r>
                      <a:r>
                        <a:rPr lang="en-US" altLang="zh-CN" dirty="0">
                          <a:solidFill>
                            <a:srgbClr val="C00000"/>
                          </a:solidFill>
                          <a:latin typeface="Courier" charset="0"/>
                          <a:ea typeface="Courier" charset="0"/>
                          <a:cs typeface="Courier" charset="0"/>
                          <a:sym typeface="Wingdings"/>
                        </a:rPr>
                        <a:t>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(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</a:t>
                      </a:r>
                      <a:r>
                        <a:rPr lang="en-US" altLang="zh-CN" b="1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)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)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432FF"/>
                          </a:solidFill>
                        </a:rPr>
                        <a:t>mismatch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74850" y="5486400"/>
          <a:ext cx="60960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2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Parsing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 </a:t>
                      </a:r>
                      <a:r>
                        <a:rPr lang="en-US" altLang="zh-CN" dirty="0">
                          <a:solidFill>
                            <a:srgbClr val="C00000"/>
                          </a:solidFill>
                          <a:latin typeface="Courier" charset="0"/>
                          <a:ea typeface="Courier" charset="0"/>
                          <a:cs typeface="Courier" charset="0"/>
                          <a:sym typeface="Wingdings"/>
                        </a:rPr>
                        <a:t>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ε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432FF"/>
                          </a:solidFill>
                        </a:rPr>
                        <a:t>mismatch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19100" y="4191000"/>
            <a:ext cx="1555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Error Input:</a:t>
            </a:r>
          </a:p>
          <a:p>
            <a:r>
              <a:rPr lang="en-US" sz="2000" dirty="0"/>
              <a:t>         </a:t>
            </a:r>
            <a:r>
              <a:rPr lang="en-US" sz="20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1791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515351" cy="20177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Parse Tree Construction</a:t>
            </a:r>
            <a:endParaRPr lang="en-US" altLang="zh-CN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root node is constructed at the beginning of the parse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construct and attach tree nodes in each </a:t>
            </a:r>
            <a:r>
              <a:rPr lang="en-US" altLang="zh-CN" b="1" dirty="0">
                <a:sym typeface="Wingdings"/>
              </a:rPr>
              <a:t>generate </a:t>
            </a:r>
            <a:r>
              <a:rPr lang="en-US" altLang="zh-CN" dirty="0">
                <a:sym typeface="Wingdings"/>
              </a:rPr>
              <a:t>action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721074" y="3910635"/>
          <a:ext cx="4883151" cy="1117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5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1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Parsing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( 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 </a:t>
                      </a:r>
                      <a:r>
                        <a:rPr lang="en-US" altLang="zh-CN" dirty="0">
                          <a:solidFill>
                            <a:srgbClr val="C00000"/>
                          </a:solidFill>
                          <a:latin typeface="Courier" charset="0"/>
                          <a:ea typeface="Courier" charset="0"/>
                          <a:cs typeface="Courier" charset="0"/>
                          <a:sym typeface="Wingdings"/>
                        </a:rPr>
                        <a:t>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(</a:t>
                      </a:r>
                      <a:r>
                        <a:rPr lang="en-US" altLang="zh-CN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</a:t>
                      </a:r>
                      <a:r>
                        <a:rPr lang="en-US" altLang="zh-CN" b="1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) </a:t>
                      </a:r>
                      <a:r>
                        <a:rPr lang="en-US" altLang="zh-CN" i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S</a:t>
                      </a:r>
                      <a:r>
                        <a:rPr lang="en-US" altLang="zh-CN" b="1" dirty="0">
                          <a:solidFill>
                            <a:srgbClr val="0432FF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) </a:t>
                      </a:r>
                      <a:r>
                        <a:rPr lang="en-US" b="0" i="1" dirty="0"/>
                        <a:t>S</a:t>
                      </a:r>
                      <a:r>
                        <a:rPr lang="en-US" b="1" dirty="0"/>
                        <a:t> 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( )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432FF"/>
                          </a:solidFill>
                        </a:rPr>
                        <a:t>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84624" y="4628125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34766" y="3931166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2073" y="4615628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12095" y="4633849"/>
            <a:ext cx="965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252114" y="4351821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875486" y="4351821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239850" y="4351820"/>
            <a:ext cx="508093" cy="2763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45160" y="4329625"/>
            <a:ext cx="497759" cy="30422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235" y="4615628"/>
            <a:ext cx="263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(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67174" y="4659929"/>
            <a:ext cx="1546225" cy="336502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0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First and Follow Sets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346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8AA96-A8D8-D945-B78E-5C2258A46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First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ADDE0-2E5A-7A46-ABAC-3D73AA409BC8}"/>
              </a:ext>
            </a:extLst>
          </p:cNvPr>
          <p:cNvSpPr txBox="1"/>
          <p:nvPr/>
        </p:nvSpPr>
        <p:spPr>
          <a:xfrm>
            <a:off x="1651819" y="1710810"/>
            <a:ext cx="1481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$ ...... </a:t>
            </a:r>
            <a:r>
              <a:rPr lang="en-US" sz="32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B45B47-A760-034F-BAA7-1E25AECAA3E5}"/>
              </a:ext>
            </a:extLst>
          </p:cNvPr>
          <p:cNvCxnSpPr/>
          <p:nvPr/>
        </p:nvCxnSpPr>
        <p:spPr>
          <a:xfrm>
            <a:off x="1637064" y="1710810"/>
            <a:ext cx="19320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69B1FE6-986F-2946-BE18-B10032C0479D}"/>
              </a:ext>
            </a:extLst>
          </p:cNvPr>
          <p:cNvCxnSpPr/>
          <p:nvPr/>
        </p:nvCxnSpPr>
        <p:spPr>
          <a:xfrm>
            <a:off x="1651819" y="1710810"/>
            <a:ext cx="0" cy="584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3EF7EDB-4FD4-C140-B5B2-A9D57628889B}"/>
              </a:ext>
            </a:extLst>
          </p:cNvPr>
          <p:cNvCxnSpPr>
            <a:cxnSpLocks/>
          </p:cNvCxnSpPr>
          <p:nvPr/>
        </p:nvCxnSpPr>
        <p:spPr>
          <a:xfrm>
            <a:off x="1651819" y="2295585"/>
            <a:ext cx="19172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595511C-5DF6-D34F-BBA6-4E2E1CAD6540}"/>
              </a:ext>
            </a:extLst>
          </p:cNvPr>
          <p:cNvCxnSpPr/>
          <p:nvPr/>
        </p:nvCxnSpPr>
        <p:spPr>
          <a:xfrm>
            <a:off x="2905432" y="1238862"/>
            <a:ext cx="0" cy="4719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B1B496C-4A2B-2649-AC9A-F326C80A0643}"/>
              </a:ext>
            </a:extLst>
          </p:cNvPr>
          <p:cNvSpPr txBox="1"/>
          <p:nvPr/>
        </p:nvSpPr>
        <p:spPr>
          <a:xfrm>
            <a:off x="4689987" y="171081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/>
              <a:t>………….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6D00E78-B8AC-F94F-8941-A96B36A29176}"/>
              </a:ext>
            </a:extLst>
          </p:cNvPr>
          <p:cNvCxnSpPr/>
          <p:nvPr/>
        </p:nvCxnSpPr>
        <p:spPr>
          <a:xfrm>
            <a:off x="4812890" y="1238862"/>
            <a:ext cx="0" cy="4719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FCA3631-FF69-1449-AC14-6C9B34130EF8}"/>
              </a:ext>
            </a:extLst>
          </p:cNvPr>
          <p:cNvSpPr txBox="1"/>
          <p:nvPr/>
        </p:nvSpPr>
        <p:spPr>
          <a:xfrm>
            <a:off x="2026150" y="2320869"/>
            <a:ext cx="1062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Stack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842E4F-2001-0441-8B9B-077CB2459DF0}"/>
              </a:ext>
            </a:extLst>
          </p:cNvPr>
          <p:cNvSpPr txBox="1"/>
          <p:nvPr/>
        </p:nvSpPr>
        <p:spPr>
          <a:xfrm>
            <a:off x="4978623" y="2306331"/>
            <a:ext cx="1317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Tokens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3770966-9F9F-8549-9945-797ADE5E76B3}"/>
              </a:ext>
            </a:extLst>
          </p:cNvPr>
          <p:cNvSpPr txBox="1"/>
          <p:nvPr/>
        </p:nvSpPr>
        <p:spPr>
          <a:xfrm>
            <a:off x="1174819" y="3117075"/>
            <a:ext cx="62472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A  </a:t>
            </a:r>
            <a:r>
              <a:rPr lang="en-US" sz="4000" dirty="0">
                <a:sym typeface="Wingdings" pitchFamily="2" charset="2"/>
              </a:rPr>
              <a:t></a:t>
            </a:r>
            <a:r>
              <a:rPr lang="en-US" sz="6000" dirty="0">
                <a:sym typeface="Wingdings" pitchFamily="2" charset="2"/>
              </a:rPr>
              <a:t>  a B | </a:t>
            </a:r>
            <a:r>
              <a:rPr lang="en-US" sz="6000" dirty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sz="6000" dirty="0">
                <a:sym typeface="Wingdings" pitchFamily="2" charset="2"/>
              </a:rPr>
              <a:t> C | c D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4776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8AA96-A8D8-D945-B78E-5C2258A46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First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ADDE0-2E5A-7A46-ABAC-3D73AA409BC8}"/>
              </a:ext>
            </a:extLst>
          </p:cNvPr>
          <p:cNvSpPr txBox="1"/>
          <p:nvPr/>
        </p:nvSpPr>
        <p:spPr>
          <a:xfrm>
            <a:off x="1651819" y="1710810"/>
            <a:ext cx="1481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$ ...... </a:t>
            </a:r>
            <a:r>
              <a:rPr lang="en-US" sz="3200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B45B47-A760-034F-BAA7-1E25AECAA3E5}"/>
              </a:ext>
            </a:extLst>
          </p:cNvPr>
          <p:cNvCxnSpPr/>
          <p:nvPr/>
        </p:nvCxnSpPr>
        <p:spPr>
          <a:xfrm>
            <a:off x="1637064" y="1710810"/>
            <a:ext cx="19320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69B1FE6-986F-2946-BE18-B10032C0479D}"/>
              </a:ext>
            </a:extLst>
          </p:cNvPr>
          <p:cNvCxnSpPr/>
          <p:nvPr/>
        </p:nvCxnSpPr>
        <p:spPr>
          <a:xfrm>
            <a:off x="1651819" y="1710810"/>
            <a:ext cx="0" cy="584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3EF7EDB-4FD4-C140-B5B2-A9D57628889B}"/>
              </a:ext>
            </a:extLst>
          </p:cNvPr>
          <p:cNvCxnSpPr>
            <a:cxnSpLocks/>
          </p:cNvCxnSpPr>
          <p:nvPr/>
        </p:nvCxnSpPr>
        <p:spPr>
          <a:xfrm>
            <a:off x="1651819" y="2295585"/>
            <a:ext cx="19172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595511C-5DF6-D34F-BBA6-4E2E1CAD6540}"/>
              </a:ext>
            </a:extLst>
          </p:cNvPr>
          <p:cNvCxnSpPr/>
          <p:nvPr/>
        </p:nvCxnSpPr>
        <p:spPr>
          <a:xfrm>
            <a:off x="2905432" y="1238862"/>
            <a:ext cx="0" cy="4719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B1B496C-4A2B-2649-AC9A-F326C80A0643}"/>
              </a:ext>
            </a:extLst>
          </p:cNvPr>
          <p:cNvSpPr txBox="1"/>
          <p:nvPr/>
        </p:nvSpPr>
        <p:spPr>
          <a:xfrm>
            <a:off x="4689987" y="171081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/>
              <a:t>………….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6D00E78-B8AC-F94F-8941-A96B36A29176}"/>
              </a:ext>
            </a:extLst>
          </p:cNvPr>
          <p:cNvCxnSpPr/>
          <p:nvPr/>
        </p:nvCxnSpPr>
        <p:spPr>
          <a:xfrm>
            <a:off x="4812890" y="1238862"/>
            <a:ext cx="0" cy="4719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FCA3631-FF69-1449-AC14-6C9B34130EF8}"/>
              </a:ext>
            </a:extLst>
          </p:cNvPr>
          <p:cNvSpPr txBox="1"/>
          <p:nvPr/>
        </p:nvSpPr>
        <p:spPr>
          <a:xfrm>
            <a:off x="2026150" y="2320869"/>
            <a:ext cx="1062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Stack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842E4F-2001-0441-8B9B-077CB2459DF0}"/>
              </a:ext>
            </a:extLst>
          </p:cNvPr>
          <p:cNvSpPr txBox="1"/>
          <p:nvPr/>
        </p:nvSpPr>
        <p:spPr>
          <a:xfrm>
            <a:off x="4978623" y="2306331"/>
            <a:ext cx="1317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Tokens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2C0CD62-92F5-DE41-AAA4-9FF462F823D8}"/>
              </a:ext>
            </a:extLst>
          </p:cNvPr>
          <p:cNvSpPr txBox="1"/>
          <p:nvPr/>
        </p:nvSpPr>
        <p:spPr>
          <a:xfrm>
            <a:off x="1174819" y="3096402"/>
            <a:ext cx="615745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A  </a:t>
            </a:r>
            <a:r>
              <a:rPr lang="en-US" sz="4000" dirty="0">
                <a:sym typeface="Wingdings" pitchFamily="2" charset="2"/>
              </a:rPr>
              <a:t></a:t>
            </a:r>
            <a:r>
              <a:rPr lang="en-US" sz="6000" dirty="0">
                <a:sym typeface="Wingdings" pitchFamily="2" charset="2"/>
              </a:rPr>
              <a:t>  a B | </a:t>
            </a:r>
            <a:r>
              <a:rPr lang="en-US" sz="6000" dirty="0">
                <a:solidFill>
                  <a:srgbClr val="FF0000"/>
                </a:solidFill>
                <a:sym typeface="Wingdings" pitchFamily="2" charset="2"/>
              </a:rPr>
              <a:t>X</a:t>
            </a:r>
            <a:r>
              <a:rPr lang="en-US" sz="6000" dirty="0">
                <a:sym typeface="Wingdings" pitchFamily="2" charset="2"/>
              </a:rPr>
              <a:t> C | c D</a:t>
            </a:r>
          </a:p>
          <a:p>
            <a:r>
              <a:rPr lang="en-US" sz="6000" dirty="0">
                <a:solidFill>
                  <a:srgbClr val="FF0000"/>
                </a:solidFill>
                <a:sym typeface="Wingdings" pitchFamily="2" charset="2"/>
              </a:rPr>
              <a:t>X</a:t>
            </a:r>
            <a:r>
              <a:rPr lang="en-US" sz="6000" dirty="0">
                <a:sym typeface="Wingdings" pitchFamily="2" charset="2"/>
              </a:rPr>
              <a:t>  </a:t>
            </a:r>
            <a:r>
              <a:rPr lang="en-US" sz="4000" dirty="0">
                <a:sym typeface="Wingdings" pitchFamily="2" charset="2"/>
              </a:rPr>
              <a:t></a:t>
            </a:r>
            <a:r>
              <a:rPr lang="en-US" sz="6000" dirty="0">
                <a:sym typeface="Wingdings" pitchFamily="2" charset="2"/>
              </a:rPr>
              <a:t>  Y y  | </a:t>
            </a:r>
            <a:r>
              <a:rPr lang="en-US" sz="6000" dirty="0">
                <a:solidFill>
                  <a:srgbClr val="FF0000"/>
                </a:solidFill>
                <a:sym typeface="Wingdings" pitchFamily="2" charset="2"/>
              </a:rPr>
              <a:t>Z z</a:t>
            </a:r>
          </a:p>
          <a:p>
            <a:r>
              <a:rPr lang="en-US" sz="6000" dirty="0">
                <a:solidFill>
                  <a:srgbClr val="FF0000"/>
                </a:solidFill>
                <a:sym typeface="Wingdings" pitchFamily="2" charset="2"/>
              </a:rPr>
              <a:t>Z</a:t>
            </a:r>
            <a:r>
              <a:rPr lang="en-US" sz="6000" dirty="0">
                <a:sym typeface="Wingdings" pitchFamily="2" charset="2"/>
              </a:rPr>
              <a:t>  </a:t>
            </a:r>
            <a:r>
              <a:rPr lang="en-US" sz="4000" dirty="0">
                <a:sym typeface="Wingdings" pitchFamily="2" charset="2"/>
              </a:rPr>
              <a:t></a:t>
            </a:r>
            <a:r>
              <a:rPr lang="en-US" sz="6000" dirty="0">
                <a:sym typeface="Wingdings" pitchFamily="2" charset="2"/>
              </a:rPr>
              <a:t>  </a:t>
            </a:r>
            <a:r>
              <a:rPr lang="en-US" sz="6000" dirty="0">
                <a:solidFill>
                  <a:srgbClr val="FF0000"/>
                </a:solidFill>
                <a:sym typeface="Wingdings" pitchFamily="2" charset="2"/>
              </a:rPr>
              <a:t>b b</a:t>
            </a:r>
            <a:r>
              <a:rPr lang="en-US" sz="6000" dirty="0">
                <a:sym typeface="Wingdings" pitchFamily="2" charset="2"/>
              </a:rPr>
              <a:t> | z z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1902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First Set: Definition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79851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Suppose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⍺ </a:t>
            </a:r>
            <a:r>
              <a:rPr lang="en-US" altLang="zh-CN" dirty="0">
                <a:sym typeface="Wingdings"/>
              </a:rPr>
              <a:t>is a string of terminals and nonterminals,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First(⍺) </a:t>
            </a:r>
            <a:r>
              <a:rPr lang="en-US" altLang="zh-CN" dirty="0">
                <a:sym typeface="Wingdings"/>
              </a:rPr>
              <a:t>consists of the first terminals that can be derived from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⍺</a:t>
            </a:r>
            <a:r>
              <a:rPr lang="en-US" altLang="zh-CN" dirty="0">
                <a:sym typeface="Wingdings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2689275" y="2642206"/>
            <a:ext cx="3845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</a:t>
            </a:r>
            <a:r>
              <a:rPr lang="en-US" altLang="zh-CN" sz="2400" dirty="0">
                <a:solidFill>
                  <a:srgbClr val="0432FF"/>
                </a:solidFill>
                <a:sym typeface="Wingdings"/>
              </a:rPr>
              <a:t> ⍺ ⇒* aβ</a:t>
            </a:r>
            <a:r>
              <a:rPr lang="en-US" altLang="zh-CN" sz="2400" dirty="0">
                <a:sym typeface="Wingdings"/>
              </a:rPr>
              <a:t>,</a:t>
            </a:r>
            <a:r>
              <a:rPr lang="en-US" altLang="zh-CN" sz="2400" dirty="0">
                <a:solidFill>
                  <a:srgbClr val="0432FF"/>
                </a:solidFill>
                <a:sym typeface="Wingdings"/>
              </a:rPr>
              <a:t> </a:t>
            </a:r>
            <a:r>
              <a:rPr lang="en-US" altLang="zh-CN" sz="2400" dirty="0">
                <a:sym typeface="Wingdings"/>
              </a:rPr>
              <a:t>then</a:t>
            </a:r>
            <a:r>
              <a:rPr lang="en-US" altLang="zh-CN" sz="2400" dirty="0">
                <a:solidFill>
                  <a:srgbClr val="0432FF"/>
                </a:solidFill>
                <a:sym typeface="Wingdings"/>
              </a:rPr>
              <a:t> a ∈ First(⍺)</a:t>
            </a:r>
            <a:endParaRPr lang="en-US" sz="24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730136" y="3177289"/>
            <a:ext cx="5785214" cy="516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dirty="0">
                <a:sym typeface="Wingdings"/>
              </a:rPr>
              <a:t>if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⍺ ⇒* ε</a:t>
            </a:r>
            <a:r>
              <a:rPr lang="en-US" altLang="zh-CN" b="1" dirty="0">
                <a:sym typeface="Wingdings"/>
              </a:rPr>
              <a:t> </a:t>
            </a:r>
            <a:r>
              <a:rPr lang="en-US" altLang="zh-CN" dirty="0">
                <a:sym typeface="Wingdings"/>
              </a:rPr>
              <a:t>(nullable), then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ε ∈ First(⍺)</a:t>
            </a:r>
            <a:endParaRPr lang="en-US" altLang="zh-CN" dirty="0">
              <a:sym typeface="Wingding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80761" y="5037832"/>
            <a:ext cx="3047306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First(ABc) = </a:t>
            </a:r>
            <a:r>
              <a:rPr kumimoji="1" lang="en-US" altLang="zh-CN" b="1" dirty="0"/>
              <a:t>{a, c, d}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941278" y="5062074"/>
            <a:ext cx="2894225" cy="1359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233551" y="5110562"/>
            <a:ext cx="2601952" cy="134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CD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|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ε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c |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ε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d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39678" y="4637722"/>
            <a:ext cx="2089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Another grammar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71111" y="4237612"/>
            <a:ext cx="560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E.g.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EB6879-2529-774C-9A52-2516282E8E47}"/>
              </a:ext>
            </a:extLst>
          </p:cNvPr>
          <p:cNvSpPr txBox="1"/>
          <p:nvPr/>
        </p:nvSpPr>
        <p:spPr>
          <a:xfrm>
            <a:off x="1375903" y="5590163"/>
            <a:ext cx="305216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First(BC) =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3F24106-C17E-614A-873B-04B6154D2114}"/>
              </a:ext>
            </a:extLst>
          </p:cNvPr>
          <p:cNvSpPr/>
          <p:nvPr/>
        </p:nvSpPr>
        <p:spPr>
          <a:xfrm>
            <a:off x="3376371" y="5598388"/>
            <a:ext cx="894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{b, c, </a:t>
            </a:r>
            <a:r>
              <a:rPr lang="en-US" altLang="zh-CN" b="1" dirty="0">
                <a:sym typeface="Wingdings"/>
              </a:rPr>
              <a:t>ε</a:t>
            </a:r>
            <a:r>
              <a:rPr kumimoji="1" lang="en-US" altLang="zh-CN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3092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First Set: Properties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515351" cy="2259013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altLang="zh-CN" dirty="0">
                <a:sym typeface="Wingdings"/>
              </a:rPr>
              <a:t>If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X</a:t>
            </a:r>
            <a:r>
              <a:rPr lang="en-US" altLang="zh-CN" dirty="0">
                <a:sym typeface="Wingdings"/>
              </a:rPr>
              <a:t> is a terminal or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ε</a:t>
            </a:r>
            <a:r>
              <a:rPr lang="en-US" altLang="zh-CN" dirty="0">
                <a:sym typeface="Wingdings"/>
              </a:rPr>
              <a:t>, 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First(X) = {X}</a:t>
            </a:r>
          </a:p>
          <a:p>
            <a:pPr marL="457200" lvl="1" indent="-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altLang="zh-CN" dirty="0">
                <a:sym typeface="Wingdings"/>
              </a:rPr>
              <a:t>Suppose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X</a:t>
            </a:r>
            <a:r>
              <a:rPr lang="en-US" altLang="zh-CN" dirty="0">
                <a:sym typeface="Wingdings"/>
              </a:rPr>
              <a:t> is a nonterminal and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X  Y</a:t>
            </a:r>
            <a:r>
              <a:rPr lang="en-US" altLang="zh-CN" b="1" baseline="-25000" dirty="0">
                <a:solidFill>
                  <a:srgbClr val="0432FF"/>
                </a:solidFill>
                <a:sym typeface="Wingdings"/>
              </a:rPr>
              <a:t>1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Y</a:t>
            </a:r>
            <a:r>
              <a:rPr lang="en-US" altLang="zh-CN" b="1" baseline="-25000" dirty="0">
                <a:solidFill>
                  <a:srgbClr val="0432FF"/>
                </a:solidFill>
                <a:sym typeface="Wingdings"/>
              </a:rPr>
              <a:t>2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...Y</a:t>
            </a:r>
            <a:r>
              <a:rPr lang="en-US" altLang="zh-CN" b="1" baseline="-25000" dirty="0">
                <a:solidFill>
                  <a:srgbClr val="0432FF"/>
                </a:solidFill>
                <a:sym typeface="Wingdings"/>
              </a:rPr>
              <a:t>k</a:t>
            </a:r>
            <a:r>
              <a:rPr lang="en-US" altLang="zh-CN" dirty="0">
                <a:sym typeface="Wingdings"/>
              </a:rPr>
              <a:t> 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if for some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 i</a:t>
            </a:r>
            <a:r>
              <a:rPr lang="en-US" altLang="zh-CN" sz="2200" dirty="0">
                <a:sym typeface="Wingdings"/>
              </a:rPr>
              <a:t>, 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Y</a:t>
            </a:r>
            <a:r>
              <a:rPr lang="en-US" altLang="zh-CN" sz="2200" b="1" baseline="-25000" dirty="0">
                <a:solidFill>
                  <a:srgbClr val="0432FF"/>
                </a:solidFill>
                <a:sym typeface="Wingdings"/>
              </a:rPr>
              <a:t>1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...Y</a:t>
            </a:r>
            <a:r>
              <a:rPr lang="en-US" altLang="zh-CN" sz="2200" b="1" baseline="-25000" dirty="0">
                <a:solidFill>
                  <a:srgbClr val="0432FF"/>
                </a:solidFill>
                <a:sym typeface="Wingdings"/>
              </a:rPr>
              <a:t>i-1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 ⇒* ε </a:t>
            </a:r>
            <a:r>
              <a:rPr lang="en-US" altLang="zh-CN" sz="2200" dirty="0">
                <a:sym typeface="Wingdings"/>
              </a:rPr>
              <a:t>, then 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First(X) </a:t>
            </a:r>
            <a:r>
              <a:rPr lang="en-US" altLang="zh-CN" sz="2200" b="1" dirty="0">
                <a:solidFill>
                  <a:srgbClr val="0432FF"/>
                </a:solidFill>
              </a:rPr>
              <a:t>⊇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 First(Y</a:t>
            </a:r>
            <a:r>
              <a:rPr lang="en-US" altLang="zh-CN" sz="2200" b="1" baseline="-25000" dirty="0">
                <a:solidFill>
                  <a:srgbClr val="0432FF"/>
                </a:solidFill>
                <a:sym typeface="Wingdings"/>
              </a:rPr>
              <a:t>i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) – {ε} </a:t>
            </a:r>
            <a:endParaRPr lang="en-US" altLang="zh-CN" sz="2200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if 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Y</a:t>
            </a:r>
            <a:r>
              <a:rPr lang="en-US" altLang="zh-CN" sz="2200" b="1" baseline="-25000" dirty="0">
                <a:solidFill>
                  <a:srgbClr val="0432FF"/>
                </a:solidFill>
                <a:sym typeface="Wingdings"/>
              </a:rPr>
              <a:t>1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...Y</a:t>
            </a:r>
            <a:r>
              <a:rPr lang="en-US" altLang="zh-CN" sz="2200" b="1" baseline="-25000" dirty="0">
                <a:solidFill>
                  <a:srgbClr val="0432FF"/>
                </a:solidFill>
                <a:sym typeface="Wingdings"/>
              </a:rPr>
              <a:t>k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 ⇒* ε</a:t>
            </a:r>
            <a:r>
              <a:rPr lang="en-US" altLang="zh-CN" sz="2200" dirty="0">
                <a:sym typeface="Wingdings"/>
              </a:rPr>
              <a:t>, then </a:t>
            </a:r>
            <a:r>
              <a:rPr lang="en-US" altLang="zh-CN" sz="2200" b="1" dirty="0">
                <a:solidFill>
                  <a:srgbClr val="0432FF"/>
                </a:solidFill>
                <a:sym typeface="Wingdings"/>
              </a:rPr>
              <a:t> ε ∈ First(X)</a:t>
            </a:r>
            <a:endParaRPr lang="en-US" altLang="zh-CN" sz="2200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endParaRPr lang="en-US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1380761" y="5037832"/>
            <a:ext cx="274250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First(A) = </a:t>
            </a:r>
            <a:r>
              <a:rPr kumimoji="1" lang="en-US" altLang="zh-CN" b="1" dirty="0"/>
              <a:t>{a, c, d}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41278" y="5062074"/>
            <a:ext cx="2894225" cy="1359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233551" y="5110562"/>
            <a:ext cx="2601952" cy="134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CD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|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ε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c |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ε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d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39678" y="4637722"/>
            <a:ext cx="2089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Another grammar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71111" y="4237612"/>
            <a:ext cx="560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E.g.</a:t>
            </a:r>
          </a:p>
        </p:txBody>
      </p:sp>
      <p:sp>
        <p:nvSpPr>
          <p:cNvPr id="9" name="Line Callout 2 8">
            <a:extLst>
              <a:ext uri="{FF2B5EF4-FFF2-40B4-BE49-F238E27FC236}">
                <a16:creationId xmlns:a16="http://schemas.microsoft.com/office/drawing/2014/main" id="{3FB743B4-B34F-D449-B952-2DF0ACB33358}"/>
              </a:ext>
            </a:extLst>
          </p:cNvPr>
          <p:cNvSpPr/>
          <p:nvPr/>
        </p:nvSpPr>
        <p:spPr>
          <a:xfrm>
            <a:off x="5837357" y="3607910"/>
            <a:ext cx="2184247" cy="457200"/>
          </a:xfrm>
          <a:prstGeom prst="borderCallout2">
            <a:avLst>
              <a:gd name="adj1" fmla="val -14299"/>
              <a:gd name="adj2" fmla="val 50069"/>
              <a:gd name="adj3" fmla="val -70663"/>
              <a:gd name="adj4" fmla="val 49808"/>
              <a:gd name="adj5" fmla="val -137646"/>
              <a:gd name="adj6" fmla="val 7988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Why exclude it ?</a:t>
            </a:r>
          </a:p>
        </p:txBody>
      </p:sp>
    </p:spTree>
    <p:extLst>
      <p:ext uri="{BB962C8B-B14F-4D97-AF65-F5344CB8AC3E}">
        <p14:creationId xmlns:p14="http://schemas.microsoft.com/office/powerpoint/2010/main" val="4087234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First Set: Algorithm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8762" y="2479904"/>
            <a:ext cx="6086476" cy="4093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each nonterminal A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First(A) = {}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some First set changed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each A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 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2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...</a:t>
            </a:r>
            <a:r>
              <a:rPr lang="en-US" sz="200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endParaRPr lang="en-US" sz="2000" baseline="-25000" dirty="0"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k = 1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continue = true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while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continue == true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and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k&lt;=n 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add First(X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k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)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{ε} to First(A)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if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ε ∉ First(X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k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  continue = false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k++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if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continue == true 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add ε to First(A)</a:t>
            </a:r>
            <a:endParaRPr lang="en-US" sz="2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B688F89-1CC2-324E-8A9F-3E019A2CB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79851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Compute the First set for each nonterminal iteratively</a:t>
            </a:r>
          </a:p>
        </p:txBody>
      </p:sp>
      <p:sp>
        <p:nvSpPr>
          <p:cNvPr id="7" name="Line Callout 2 6"/>
          <p:cNvSpPr/>
          <p:nvPr/>
        </p:nvSpPr>
        <p:spPr>
          <a:xfrm>
            <a:off x="6641647" y="2759884"/>
            <a:ext cx="2184247" cy="457200"/>
          </a:xfrm>
          <a:prstGeom prst="borderCallout2">
            <a:avLst>
              <a:gd name="adj1" fmla="val 16004"/>
              <a:gd name="adj2" fmla="val -5115"/>
              <a:gd name="adj3" fmla="val 14186"/>
              <a:gd name="adj4" fmla="val -36456"/>
              <a:gd name="adj5" fmla="val 85840"/>
              <a:gd name="adj6" fmla="val -5559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Why iterative ?</a:t>
            </a:r>
          </a:p>
        </p:txBody>
      </p:sp>
    </p:spTree>
    <p:extLst>
      <p:ext uri="{BB962C8B-B14F-4D97-AF65-F5344CB8AC3E}">
        <p14:creationId xmlns:p14="http://schemas.microsoft.com/office/powerpoint/2010/main" val="18053192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First Set: Algorithm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79500" y="2120900"/>
          <a:ext cx="7162800" cy="1981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init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{a}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{ε}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{d, ε}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{a, ε, d}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{ε}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{d, ε}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{a, ε, d}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{ε}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{d, ε}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299381" y="4861414"/>
            <a:ext cx="2894225" cy="1359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91654" y="4909902"/>
            <a:ext cx="2601952" cy="1378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CD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bC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ε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d |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ε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244600" y="3624357"/>
            <a:ext cx="0" cy="100900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1739900" y="4089073"/>
            <a:ext cx="12700" cy="54429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4673600"/>
            <a:ext cx="4139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The same results, so iteration stops</a:t>
            </a:r>
          </a:p>
        </p:txBody>
      </p:sp>
    </p:spTree>
    <p:extLst>
      <p:ext uri="{BB962C8B-B14F-4D97-AF65-F5344CB8AC3E}">
        <p14:creationId xmlns:p14="http://schemas.microsoft.com/office/powerpoint/2010/main" val="36675389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E1022-BC37-9346-A003-CA670382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Follow 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50563C-CD3F-B243-ACCB-93F1330D265D}"/>
              </a:ext>
            </a:extLst>
          </p:cNvPr>
          <p:cNvSpPr txBox="1"/>
          <p:nvPr/>
        </p:nvSpPr>
        <p:spPr>
          <a:xfrm>
            <a:off x="1651819" y="1710810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$ ......</a:t>
            </a:r>
            <a:r>
              <a:rPr lang="en-US" sz="3200" b="1" dirty="0">
                <a:solidFill>
                  <a:srgbClr val="FF0000"/>
                </a:solidFill>
              </a:rPr>
              <a:t>b</a:t>
            </a:r>
            <a:r>
              <a:rPr lang="en-US" sz="3200" b="1" dirty="0"/>
              <a:t> 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4808635-024A-3349-B242-65931B91F00F}"/>
              </a:ext>
            </a:extLst>
          </p:cNvPr>
          <p:cNvCxnSpPr/>
          <p:nvPr/>
        </p:nvCxnSpPr>
        <p:spPr>
          <a:xfrm>
            <a:off x="1637064" y="1710810"/>
            <a:ext cx="19320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B7B6B99-0E6E-2E41-91C9-A031F1AEC065}"/>
              </a:ext>
            </a:extLst>
          </p:cNvPr>
          <p:cNvCxnSpPr/>
          <p:nvPr/>
        </p:nvCxnSpPr>
        <p:spPr>
          <a:xfrm>
            <a:off x="1651819" y="1710810"/>
            <a:ext cx="0" cy="5847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9BC45D-06B0-9048-AD1C-D3F1BE566972}"/>
              </a:ext>
            </a:extLst>
          </p:cNvPr>
          <p:cNvCxnSpPr>
            <a:cxnSpLocks/>
          </p:cNvCxnSpPr>
          <p:nvPr/>
        </p:nvCxnSpPr>
        <p:spPr>
          <a:xfrm>
            <a:off x="1651819" y="2295585"/>
            <a:ext cx="19172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78AB58F-0496-2147-9703-CED62E2387B0}"/>
              </a:ext>
            </a:extLst>
          </p:cNvPr>
          <p:cNvSpPr txBox="1"/>
          <p:nvPr/>
        </p:nvSpPr>
        <p:spPr>
          <a:xfrm>
            <a:off x="4689987" y="1710810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b</a:t>
            </a:r>
            <a:r>
              <a:rPr lang="en-US" sz="3200" dirty="0"/>
              <a:t>………….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C71D42-D06F-FA49-9875-DEEFFE9DD77D}"/>
              </a:ext>
            </a:extLst>
          </p:cNvPr>
          <p:cNvSpPr txBox="1"/>
          <p:nvPr/>
        </p:nvSpPr>
        <p:spPr>
          <a:xfrm>
            <a:off x="2026150" y="2320869"/>
            <a:ext cx="1062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Stack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19BE35-B7D7-0643-834A-81244B3F4B4D}"/>
              </a:ext>
            </a:extLst>
          </p:cNvPr>
          <p:cNvSpPr txBox="1"/>
          <p:nvPr/>
        </p:nvSpPr>
        <p:spPr>
          <a:xfrm>
            <a:off x="4978623" y="2306331"/>
            <a:ext cx="1317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Tokens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34E017-37F9-9244-A35D-03D14786AB5C}"/>
                  </a:ext>
                </a:extLst>
              </p:cNvPr>
              <p:cNvSpPr txBox="1"/>
              <p:nvPr/>
            </p:nvSpPr>
            <p:spPr>
              <a:xfrm>
                <a:off x="1581211" y="3231532"/>
                <a:ext cx="5555110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0" dirty="0"/>
                  <a:t>A  </a:t>
                </a:r>
                <a:r>
                  <a:rPr lang="en-US" sz="4000" dirty="0">
                    <a:sym typeface="Wingdings" pitchFamily="2" charset="2"/>
                  </a:rPr>
                  <a:t></a:t>
                </a:r>
                <a:r>
                  <a:rPr lang="en-US" sz="6000" dirty="0">
                    <a:sym typeface="Wingdings" pitchFamily="2" charset="2"/>
                  </a:rPr>
                  <a:t>  a B | </a:t>
                </a:r>
                <a14:m>
                  <m:oMath xmlns:m="http://schemas.openxmlformats.org/officeDocument/2006/math">
                    <m:r>
                      <a:rPr lang="en-US" sz="6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𝜖</m:t>
                    </m:r>
                  </m:oMath>
                </a14:m>
                <a:r>
                  <a:rPr lang="en-US" sz="6000" dirty="0">
                    <a:sym typeface="Wingdings" pitchFamily="2" charset="2"/>
                  </a:rPr>
                  <a:t> | c D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34E017-37F9-9244-A35D-03D14786A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211" y="3231532"/>
                <a:ext cx="5555110" cy="1015663"/>
              </a:xfrm>
              <a:prstGeom prst="rect">
                <a:avLst/>
              </a:prstGeom>
              <a:blipFill>
                <a:blip r:embed="rId2"/>
                <a:stretch>
                  <a:fillRect l="-6621" t="-16049" r="-5479" b="-39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82E98491-E561-7F4B-9D9A-033BAD49D5B7}"/>
              </a:ext>
            </a:extLst>
          </p:cNvPr>
          <p:cNvSpPr txBox="1"/>
          <p:nvPr/>
        </p:nvSpPr>
        <p:spPr>
          <a:xfrm>
            <a:off x="3796440" y="4266657"/>
            <a:ext cx="36679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      </a:t>
            </a:r>
            <a:r>
              <a:rPr lang="en-US" sz="3200" dirty="0">
                <a:solidFill>
                  <a:srgbClr val="FF0000"/>
                </a:solidFill>
              </a:rPr>
              <a:t>✔️   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if b can Follow A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     e.g.,  </a:t>
            </a:r>
            <a:r>
              <a:rPr lang="en-US" sz="4400" dirty="0">
                <a:solidFill>
                  <a:srgbClr val="FF0000"/>
                </a:solidFill>
              </a:rPr>
              <a:t>X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4400" dirty="0">
                <a:solidFill>
                  <a:srgbClr val="FF0000"/>
                </a:solidFill>
                <a:sym typeface="Wingdings" pitchFamily="2" charset="2"/>
              </a:rPr>
              <a:t>A b</a:t>
            </a:r>
            <a:r>
              <a:rPr lang="en-US" sz="32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4400" dirty="0">
                <a:solidFill>
                  <a:srgbClr val="FF0000"/>
                </a:solidFill>
                <a:sym typeface="Wingdings" pitchFamily="2" charset="2"/>
              </a:rPr>
              <a:t>C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5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Bottom-Up Parsing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/>
              </a:rPr>
              <a:t>(Chapter 5)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1045675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Builds a parse tree bottom up, from the leaf nodes</a:t>
            </a:r>
          </a:p>
        </p:txBody>
      </p:sp>
      <p:cxnSp>
        <p:nvCxnSpPr>
          <p:cNvPr id="74" name="Straight Arrow Connector 73"/>
          <p:cNvCxnSpPr>
            <a:stCxn id="77" idx="2"/>
            <a:endCxn id="84" idx="0"/>
          </p:cNvCxnSpPr>
          <p:nvPr/>
        </p:nvCxnSpPr>
        <p:spPr>
          <a:xfrm flipH="1">
            <a:off x="3198619" y="5265682"/>
            <a:ext cx="125874" cy="34913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800524" y="4170273"/>
            <a:ext cx="682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term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033798" y="3473314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876110" y="4865572"/>
            <a:ext cx="896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mulop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707046" y="4871862"/>
            <a:ext cx="802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factor</a:t>
            </a:r>
          </a:p>
        </p:txBody>
      </p:sp>
      <p:cxnSp>
        <p:nvCxnSpPr>
          <p:cNvPr id="79" name="Straight Arrow Connector 78"/>
          <p:cNvCxnSpPr>
            <a:endCxn id="93" idx="0"/>
          </p:cNvCxnSpPr>
          <p:nvPr/>
        </p:nvCxnSpPr>
        <p:spPr>
          <a:xfrm flipH="1">
            <a:off x="2432002" y="6003320"/>
            <a:ext cx="31683" cy="25621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5" idx="2"/>
            <a:endCxn id="77" idx="0"/>
          </p:cNvCxnSpPr>
          <p:nvPr/>
        </p:nvCxnSpPr>
        <p:spPr>
          <a:xfrm>
            <a:off x="3141643" y="4570383"/>
            <a:ext cx="182850" cy="29518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3411889" y="4585070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399189" y="553187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021713" y="5614821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374105" y="415777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05795" y="4175997"/>
            <a:ext cx="965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addop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238284" y="4866306"/>
            <a:ext cx="682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term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1645814" y="3893969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2269186" y="3893969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endCxn id="75" idx="0"/>
          </p:cNvCxnSpPr>
          <p:nvPr/>
        </p:nvCxnSpPr>
        <p:spPr>
          <a:xfrm>
            <a:off x="2633550" y="3893968"/>
            <a:ext cx="508093" cy="2763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94" idx="0"/>
          </p:cNvCxnSpPr>
          <p:nvPr/>
        </p:nvCxnSpPr>
        <p:spPr>
          <a:xfrm flipH="1">
            <a:off x="1982837" y="4551511"/>
            <a:ext cx="121658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87" idx="0"/>
          </p:cNvCxnSpPr>
          <p:nvPr/>
        </p:nvCxnSpPr>
        <p:spPr>
          <a:xfrm flipH="1">
            <a:off x="2579404" y="4634148"/>
            <a:ext cx="196242" cy="23215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918079" y="6259533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805931" y="4863181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1266476" y="5235525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611306" y="3603077"/>
            <a:ext cx="1888" cy="3056566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596170" y="2904783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198177" y="2844374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198177" y="2844374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H="1">
            <a:off x="1473623" y="4539897"/>
            <a:ext cx="121658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020480" y="4826553"/>
            <a:ext cx="820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term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059986" y="5520344"/>
            <a:ext cx="965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factor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 flipH="1">
            <a:off x="2523377" y="5238316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H="1">
            <a:off x="4027353" y="5238316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1266476" y="5235525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19163" y="5532281"/>
            <a:ext cx="802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factor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88257" y="6256364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239470" y="5898735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8011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Follow Set: Definition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131112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For a nonterminal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 dirty="0">
                <a:sym typeface="Wingdings"/>
              </a:rPr>
              <a:t>, if there exists a derivation from the start nonterminal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S ⇒* ⍺Aaβ</a:t>
            </a:r>
            <a:r>
              <a:rPr lang="en-US" altLang="zh-CN" dirty="0">
                <a:sym typeface="Wingdings"/>
              </a:rPr>
              <a:t>, 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 ∈ Follow(A)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dirty="0"/>
              <a:t>If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 S ⇒* ⍺A</a:t>
            </a:r>
            <a:r>
              <a:rPr lang="en-US" dirty="0"/>
              <a:t>, 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$ ∈ Follow(A)</a:t>
            </a:r>
            <a:endParaRPr lang="en-US" dirty="0"/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dirty="0">
              <a:sym typeface="Wingding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28850" y="4214872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Follow(A) =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671867" y="4239114"/>
            <a:ext cx="2894225" cy="1359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964140" y="4287602"/>
            <a:ext cx="2601952" cy="1311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BD 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CC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bDe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d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0267" y="3814762"/>
            <a:ext cx="1153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grammar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1700" y="3414652"/>
            <a:ext cx="560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E.g.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850" y="4853901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Follow(B) =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850" y="5492930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Follow(C) =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28850" y="6148504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Follow(D) = </a:t>
            </a:r>
          </a:p>
        </p:txBody>
      </p:sp>
      <p:sp>
        <p:nvSpPr>
          <p:cNvPr id="6" name="Rectangle 5"/>
          <p:cNvSpPr/>
          <p:nvPr/>
        </p:nvSpPr>
        <p:spPr>
          <a:xfrm>
            <a:off x="3333842" y="4239114"/>
            <a:ext cx="461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{$}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33842" y="4872390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{d}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40254" y="5523708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{b, $}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24033" y="6167918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{e, $}</a:t>
            </a:r>
          </a:p>
        </p:txBody>
      </p:sp>
      <p:sp>
        <p:nvSpPr>
          <p:cNvPr id="18" name="Line Callout 2 17">
            <a:extLst>
              <a:ext uri="{FF2B5EF4-FFF2-40B4-BE49-F238E27FC236}">
                <a16:creationId xmlns:a16="http://schemas.microsoft.com/office/drawing/2014/main" id="{BACAD81F-C098-4340-A8F8-2CA983750281}"/>
              </a:ext>
            </a:extLst>
          </p:cNvPr>
          <p:cNvSpPr/>
          <p:nvPr/>
        </p:nvSpPr>
        <p:spPr>
          <a:xfrm>
            <a:off x="4021661" y="3333318"/>
            <a:ext cx="4493690" cy="457200"/>
          </a:xfrm>
          <a:prstGeom prst="borderCallout2">
            <a:avLst>
              <a:gd name="adj1" fmla="val 83372"/>
              <a:gd name="adj2" fmla="val -1501"/>
              <a:gd name="adj3" fmla="val 83660"/>
              <a:gd name="adj4" fmla="val -6321"/>
              <a:gd name="adj5" fmla="val 194348"/>
              <a:gd name="adj6" fmla="val -1012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$ always in Follow set of start symbol</a:t>
            </a:r>
          </a:p>
        </p:txBody>
      </p:sp>
    </p:spTree>
    <p:extLst>
      <p:ext uri="{BB962C8B-B14F-4D97-AF65-F5344CB8AC3E}">
        <p14:creationId xmlns:p14="http://schemas.microsoft.com/office/powerpoint/2010/main" val="23907620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Follow Set: Definition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515351" cy="169972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For a nonterminal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 dirty="0">
                <a:sym typeface="Wingdings"/>
              </a:rPr>
              <a:t>, if there exists a derivation from the start nonterminal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S ⇒* ⍺ Aaβ (a ≠</a:t>
            </a:r>
            <a:r>
              <a:rPr lang="en-US" altLang="zh-CN" b="1" dirty="0">
                <a:solidFill>
                  <a:srgbClr val="0432FF"/>
                </a:solidFill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ε)</a:t>
            </a:r>
            <a:r>
              <a:rPr lang="en-US" altLang="zh-CN" dirty="0">
                <a:sym typeface="Wingdings"/>
              </a:rPr>
              <a:t>, 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 ∈ Follow(A)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dirty="0"/>
              <a:t>If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 S ⇒* ⍺A</a:t>
            </a:r>
            <a:r>
              <a:rPr lang="en-US" dirty="0"/>
              <a:t>, 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$ ∈ Follow(A)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dirty="0"/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dirty="0">
              <a:sym typeface="Wingding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28850" y="4214872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Follow(A) =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671867" y="4239114"/>
            <a:ext cx="2894225" cy="1359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964140" y="4287602"/>
            <a:ext cx="2601952" cy="1311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BD 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CC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De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d |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ε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0267" y="3814762"/>
            <a:ext cx="2089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/>
              <a:t>Another grammar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1700" y="3414652"/>
            <a:ext cx="1112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Exercise: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850" y="4853901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Follow(B) =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850" y="5492930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Follow(C) =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28850" y="6148504"/>
            <a:ext cx="301615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Follow(D) = </a:t>
            </a:r>
          </a:p>
        </p:txBody>
      </p:sp>
      <p:sp>
        <p:nvSpPr>
          <p:cNvPr id="6" name="Rectangle 5"/>
          <p:cNvSpPr/>
          <p:nvPr/>
        </p:nvSpPr>
        <p:spPr>
          <a:xfrm>
            <a:off x="3680352" y="4239114"/>
            <a:ext cx="461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{$}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80352" y="4872390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{d, $}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86764" y="5523708"/>
            <a:ext cx="925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{d, e, $}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670543" y="6167918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b="1" dirty="0"/>
              <a:t>{e, $}</a:t>
            </a:r>
          </a:p>
        </p:txBody>
      </p:sp>
    </p:spTree>
    <p:extLst>
      <p:ext uri="{BB962C8B-B14F-4D97-AF65-F5344CB8AC3E}">
        <p14:creationId xmlns:p14="http://schemas.microsoft.com/office/powerpoint/2010/main" val="7336708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Follow Set: Properties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7"/>
            <a:ext cx="7504698" cy="2188294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altLang="zh-CN" dirty="0">
                <a:sym typeface="Wingdings"/>
              </a:rPr>
              <a:t>If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 dirty="0">
                <a:sym typeface="Wingdings"/>
              </a:rPr>
              <a:t> is the start symbol,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$ ∈ Follow(A)</a:t>
            </a:r>
          </a:p>
          <a:p>
            <a:pPr marL="457200" lvl="1" indent="-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altLang="zh-CN" dirty="0">
                <a:sym typeface="Wingdings"/>
              </a:rPr>
              <a:t>For any nonterminal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 dirty="0">
                <a:sym typeface="Wingdings"/>
              </a:rPr>
              <a:t>, </a:t>
            </a:r>
            <a:r>
              <a:rPr lang="en-US" b="1" dirty="0">
                <a:solidFill>
                  <a:srgbClr val="0432FF"/>
                </a:solidFill>
                <a:sym typeface="Wingdings"/>
              </a:rPr>
              <a:t>ε ∉ Follow(A) </a:t>
            </a:r>
            <a:endParaRPr lang="en-US" altLang="zh-CN" dirty="0">
              <a:sym typeface="Wingdings"/>
            </a:endParaRPr>
          </a:p>
          <a:p>
            <a:pPr marL="457200" lvl="1" indent="-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altLang="zh-CN" dirty="0">
                <a:sym typeface="Wingdings"/>
              </a:rPr>
              <a:t>If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A </a:t>
            </a:r>
            <a:r>
              <a:rPr lang="mr-IN" altLang="zh-CN" b="1" dirty="0">
                <a:solidFill>
                  <a:srgbClr val="0432FF"/>
                </a:solidFill>
                <a:sym typeface="Wingdings"/>
              </a:rPr>
              <a:t>–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&gt; ⍺B𝛾 </a:t>
            </a:r>
            <a:r>
              <a:rPr lang="en-US" altLang="zh-CN" dirty="0">
                <a:sym typeface="Wingdings"/>
              </a:rPr>
              <a:t>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First(𝛾) </a:t>
            </a:r>
            <a:r>
              <a:rPr lang="mr-IN" altLang="zh-CN" b="1" dirty="0">
                <a:solidFill>
                  <a:srgbClr val="0432FF"/>
                </a:solidFill>
                <a:sym typeface="Wingdings"/>
              </a:rPr>
              <a:t>–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 {</a:t>
            </a:r>
            <a:r>
              <a:rPr lang="en-US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ε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} ⊆ Follow(B)</a:t>
            </a:r>
          </a:p>
          <a:p>
            <a:pPr marL="457200" lvl="1" indent="-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dirty="0"/>
              <a:t>If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 A </a:t>
            </a:r>
            <a:r>
              <a:rPr lang="mr-IN" altLang="zh-CN" b="1" dirty="0">
                <a:solidFill>
                  <a:srgbClr val="0432FF"/>
                </a:solidFill>
                <a:sym typeface="Wingdings"/>
              </a:rPr>
              <a:t>–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&gt; ⍺B𝛾 </a:t>
            </a:r>
            <a:r>
              <a:rPr lang="en-US" dirty="0"/>
              <a:t>and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𝛾 ⇒* ε</a:t>
            </a:r>
            <a:r>
              <a:rPr lang="en-US" dirty="0"/>
              <a:t> then </a:t>
            </a:r>
            <a:r>
              <a:rPr lang="en-US" altLang="zh-CN" b="1" dirty="0">
                <a:solidFill>
                  <a:srgbClr val="0432FF"/>
                </a:solidFill>
                <a:sym typeface="Wingdings"/>
              </a:rPr>
              <a:t>Follow(A) ⊆ Follow(B)</a:t>
            </a:r>
          </a:p>
        </p:txBody>
      </p:sp>
    </p:spTree>
    <p:extLst>
      <p:ext uri="{BB962C8B-B14F-4D97-AF65-F5344CB8AC3E}">
        <p14:creationId xmlns:p14="http://schemas.microsoft.com/office/powerpoint/2010/main" val="16005842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Follow Set: Algorithm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3990" y="2311401"/>
            <a:ext cx="7516019" cy="40209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each nonterminal A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A is start-symbol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Follow(A)={$}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else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Follow(A)={}</a:t>
            </a:r>
          </a:p>
          <a:p>
            <a:pPr>
              <a:lnSpc>
                <a:spcPts val="2800"/>
              </a:lnSpc>
            </a:pP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some Follow set changed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each A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 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2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...</a:t>
            </a:r>
            <a:r>
              <a:rPr lang="en-US" sz="200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endParaRPr lang="en-US" sz="2000" baseline="-25000" dirty="0"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for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each 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that is a nontermianl    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add First(X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i+1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i+2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...X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)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{ε} to Follow(X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if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ε ∈ First(X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i+1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i+2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...X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</a:p>
          <a:p>
            <a:pPr>
              <a:lnSpc>
                <a:spcPts val="2800"/>
              </a:lnSpc>
            </a:pP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  add Follow(A) to Follow(X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endParaRPr lang="en-US" sz="2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6BB03B3-0B57-E346-8E36-5E0D18C46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79851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Compute the Follow set for each nonterminal iteratively</a:t>
            </a:r>
          </a:p>
        </p:txBody>
      </p:sp>
      <p:sp>
        <p:nvSpPr>
          <p:cNvPr id="12" name="Line Callout 2 11">
            <a:extLst>
              <a:ext uri="{FF2B5EF4-FFF2-40B4-BE49-F238E27FC236}">
                <a16:creationId xmlns:a16="http://schemas.microsoft.com/office/drawing/2014/main" id="{BACAD81F-C098-4340-A8F8-2CA983750281}"/>
              </a:ext>
            </a:extLst>
          </p:cNvPr>
          <p:cNvSpPr/>
          <p:nvPr/>
        </p:nvSpPr>
        <p:spPr>
          <a:xfrm>
            <a:off x="6916665" y="4321887"/>
            <a:ext cx="1820339" cy="457200"/>
          </a:xfrm>
          <a:prstGeom prst="borderCallout2">
            <a:avLst>
              <a:gd name="adj1" fmla="val 83372"/>
              <a:gd name="adj2" fmla="val -1501"/>
              <a:gd name="adj3" fmla="val 83660"/>
              <a:gd name="adj4" fmla="val -6321"/>
              <a:gd name="adj5" fmla="val 194348"/>
              <a:gd name="adj6" fmla="val -1012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3rd property</a:t>
            </a:r>
          </a:p>
        </p:txBody>
      </p:sp>
      <p:sp>
        <p:nvSpPr>
          <p:cNvPr id="13" name="Line Callout 2 12">
            <a:extLst>
              <a:ext uri="{FF2B5EF4-FFF2-40B4-BE49-F238E27FC236}">
                <a16:creationId xmlns:a16="http://schemas.microsoft.com/office/drawing/2014/main" id="{BACAD81F-C098-4340-A8F8-2CA983750281}"/>
              </a:ext>
            </a:extLst>
          </p:cNvPr>
          <p:cNvSpPr/>
          <p:nvPr/>
        </p:nvSpPr>
        <p:spPr>
          <a:xfrm>
            <a:off x="6916665" y="6015220"/>
            <a:ext cx="1820339" cy="457200"/>
          </a:xfrm>
          <a:prstGeom prst="borderCallout2">
            <a:avLst>
              <a:gd name="adj1" fmla="val 83372"/>
              <a:gd name="adj2" fmla="val -1501"/>
              <a:gd name="adj3" fmla="val 83660"/>
              <a:gd name="adj4" fmla="val -6321"/>
              <a:gd name="adj5" fmla="val 33237"/>
              <a:gd name="adj6" fmla="val -3384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4th property</a:t>
            </a:r>
          </a:p>
        </p:txBody>
      </p:sp>
    </p:spTree>
    <p:extLst>
      <p:ext uri="{BB962C8B-B14F-4D97-AF65-F5344CB8AC3E}">
        <p14:creationId xmlns:p14="http://schemas.microsoft.com/office/powerpoint/2010/main" val="11706255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Follow Set: Algorithm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20086"/>
              </p:ext>
            </p:extLst>
          </p:nvPr>
        </p:nvGraphicFramePr>
        <p:xfrm>
          <a:off x="1054100" y="2692400"/>
          <a:ext cx="6612001" cy="1981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64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Follow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{$}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{$}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{b, a}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{$}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{b, a}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{$}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{b, a}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{$}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{b, a}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19200" y="3788229"/>
            <a:ext cx="0" cy="141663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 flipV="1">
            <a:off x="1699985" y="4224401"/>
            <a:ext cx="0" cy="98046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54100" y="1690689"/>
          <a:ext cx="6934200" cy="79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86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First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{e}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{e}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{b}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{e}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728029" y="5156376"/>
            <a:ext cx="1871174" cy="13596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939503" y="5204863"/>
            <a:ext cx="1448227" cy="1311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AB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eC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b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Aa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755845-C6D1-7F46-9D05-1ACC0D4D9A9B}"/>
              </a:ext>
            </a:extLst>
          </p:cNvPr>
          <p:cNvSpPr txBox="1"/>
          <p:nvPr/>
        </p:nvSpPr>
        <p:spPr>
          <a:xfrm>
            <a:off x="924025" y="5204863"/>
            <a:ext cx="4139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The same results, so iteration stops</a:t>
            </a:r>
          </a:p>
        </p:txBody>
      </p:sp>
    </p:spTree>
    <p:extLst>
      <p:ext uri="{BB962C8B-B14F-4D97-AF65-F5344CB8AC3E}">
        <p14:creationId xmlns:p14="http://schemas.microsoft.com/office/powerpoint/2010/main" val="13790000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solidFill>
                  <a:schemeClr val="accent1">
                    <a:lumMod val="75000"/>
                  </a:schemeClr>
                </a:solidFill>
              </a:rPr>
              <a:t>Example: Compute First/Follow Set 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2713" y="4035762"/>
            <a:ext cx="3092453" cy="19265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First(E)  = { </a:t>
            </a:r>
            <a:r>
              <a:rPr lang="en-US" sz="2000" b="1" dirty="0">
                <a:ea typeface="Courier" charset="0"/>
                <a:cs typeface="Courier" charset="0"/>
              </a:rPr>
              <a:t>(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id</a:t>
            </a:r>
            <a:r>
              <a:rPr lang="en-US" sz="2000" dirty="0">
                <a:ea typeface="Courier" charset="0"/>
                <a:cs typeface="Courier" charset="0"/>
              </a:rPr>
              <a:t> 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First(E’) = { </a:t>
            </a:r>
            <a:r>
              <a:rPr lang="en-US" sz="2000" b="1" dirty="0">
                <a:ea typeface="Courier" charset="0"/>
                <a:cs typeface="Courier" charset="0"/>
              </a:rPr>
              <a:t>+</a:t>
            </a:r>
            <a:r>
              <a:rPr lang="en-US" sz="2000" dirty="0">
                <a:ea typeface="Courier" charset="0"/>
                <a:cs typeface="Courier" charset="0"/>
              </a:rPr>
              <a:t>,  </a:t>
            </a:r>
            <a:r>
              <a:rPr lang="en-US" altLang="zh-CN" sz="2000" b="1" dirty="0" err="1">
                <a:sym typeface="Wingdings"/>
              </a:rPr>
              <a:t>ε</a:t>
            </a:r>
            <a:r>
              <a:rPr lang="en-US" altLang="zh-CN" sz="2000" b="1" dirty="0">
                <a:sym typeface="Wingdings"/>
              </a:rPr>
              <a:t>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First(T)  = { </a:t>
            </a:r>
            <a:r>
              <a:rPr lang="en-US" sz="2000" b="1" dirty="0">
                <a:ea typeface="Courier" charset="0"/>
                <a:cs typeface="Courier" charset="0"/>
              </a:rPr>
              <a:t>(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id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First(T’) = { </a:t>
            </a:r>
            <a:r>
              <a:rPr lang="en-US" sz="2000" b="1" dirty="0">
                <a:ea typeface="Courier" charset="0"/>
                <a:cs typeface="Courier" charset="0"/>
              </a:rPr>
              <a:t>*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altLang="zh-CN" sz="2000" b="1" dirty="0" err="1">
                <a:sym typeface="Wingdings"/>
              </a:rPr>
              <a:t>ε</a:t>
            </a:r>
            <a:r>
              <a:rPr lang="en-US" altLang="zh-CN" sz="2000" b="1" dirty="0">
                <a:sym typeface="Wingdings"/>
              </a:rPr>
              <a:t>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First(F)  = { </a:t>
            </a:r>
            <a:r>
              <a:rPr lang="en-US" sz="2000" b="1" dirty="0">
                <a:ea typeface="Courier" charset="0"/>
                <a:cs typeface="Courier" charset="0"/>
              </a:rPr>
              <a:t>(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id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38005" y="4036270"/>
            <a:ext cx="3403601" cy="19265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Follow(E) = { </a:t>
            </a:r>
            <a:r>
              <a:rPr lang="en-US" sz="2000" b="1" dirty="0">
                <a:ea typeface="Courier" charset="0"/>
                <a:cs typeface="Courier" charset="0"/>
              </a:rPr>
              <a:t>$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)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Follow(E’) = { </a:t>
            </a:r>
            <a:r>
              <a:rPr lang="en-US" sz="2000" b="1" dirty="0">
                <a:ea typeface="Courier" charset="0"/>
                <a:cs typeface="Courier" charset="0"/>
              </a:rPr>
              <a:t>$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)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Follow(T) = { </a:t>
            </a:r>
            <a:r>
              <a:rPr lang="en-US" sz="2000" b="1" dirty="0">
                <a:ea typeface="Courier" charset="0"/>
                <a:cs typeface="Courier" charset="0"/>
              </a:rPr>
              <a:t>$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)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+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Follow(T’) = { </a:t>
            </a:r>
            <a:r>
              <a:rPr lang="en-US" sz="2000" b="1" dirty="0">
                <a:ea typeface="Courier" charset="0"/>
                <a:cs typeface="Courier" charset="0"/>
              </a:rPr>
              <a:t>$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)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+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  <a:p>
            <a:pPr>
              <a:lnSpc>
                <a:spcPts val="2900"/>
              </a:lnSpc>
            </a:pPr>
            <a:r>
              <a:rPr lang="en-US" sz="2000" dirty="0">
                <a:ea typeface="Courier" charset="0"/>
                <a:cs typeface="Courier" charset="0"/>
              </a:rPr>
              <a:t>Follow(F) = { </a:t>
            </a:r>
            <a:r>
              <a:rPr lang="en-US" sz="2000" b="1" dirty="0">
                <a:ea typeface="Courier" charset="0"/>
                <a:cs typeface="Courier" charset="0"/>
              </a:rPr>
              <a:t>$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)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+</a:t>
            </a:r>
            <a:r>
              <a:rPr lang="en-US" sz="2000" dirty="0">
                <a:ea typeface="Courier" charset="0"/>
                <a:cs typeface="Courier" charset="0"/>
              </a:rPr>
              <a:t>, </a:t>
            </a:r>
            <a:r>
              <a:rPr lang="en-US" sz="2000" b="1" dirty="0">
                <a:ea typeface="Courier" charset="0"/>
                <a:cs typeface="Courier" charset="0"/>
              </a:rPr>
              <a:t>* </a:t>
            </a:r>
            <a:r>
              <a:rPr lang="en-US" sz="2000" dirty="0">
                <a:ea typeface="Courier" charset="0"/>
                <a:cs typeface="Courier" charset="0"/>
              </a:rPr>
              <a:t>}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91506" y="1690690"/>
            <a:ext cx="4741061" cy="2000162"/>
            <a:chOff x="909014" y="1496613"/>
            <a:chExt cx="4560987" cy="2225225"/>
          </a:xfrm>
        </p:grpSpPr>
        <p:sp>
          <p:nvSpPr>
            <p:cNvPr id="9" name="Rectangle 8"/>
            <p:cNvSpPr/>
            <p:nvPr/>
          </p:nvSpPr>
          <p:spPr>
            <a:xfrm>
              <a:off x="909015" y="1496613"/>
              <a:ext cx="4560986" cy="22252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09014" y="1496613"/>
              <a:ext cx="4424985" cy="17847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E </a:t>
              </a:r>
              <a:r>
                <a:rPr lang="en-US" altLang="zh-CN" i="1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T E’</a:t>
              </a:r>
            </a:p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E</a:t>
              </a:r>
              <a:r>
                <a:rPr lang="en-US" altLang="zh-CN" i="1" baseline="30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’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+ T E</a:t>
              </a:r>
              <a:r>
                <a:rPr lang="en-US" altLang="zh-CN" i="1" baseline="30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’ 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|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 err="1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ε</a:t>
              </a:r>
              <a:endPara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endParaRPr>
            </a:p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T </a:t>
              </a:r>
              <a:r>
                <a:rPr lang="en-US" altLang="zh-CN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F T’</a:t>
              </a:r>
            </a:p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T’ </a:t>
              </a:r>
              <a:r>
                <a:rPr lang="en-US" altLang="zh-CN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*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F T’ 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|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i="1" dirty="0" err="1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ε</a:t>
              </a:r>
              <a:endPara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endParaRPr>
            </a:p>
            <a:p>
              <a:pPr marL="0" lvl="2">
                <a:lnSpc>
                  <a:spcPct val="110000"/>
                </a:lnSpc>
                <a:defRPr/>
              </a:pP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F </a:t>
              </a:r>
              <a:r>
                <a:rPr lang="en-US" altLang="zh-CN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E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|</a:t>
              </a:r>
              <a:r>
                <a:rPr lang="en-US" altLang="zh-CN" i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altLang="zh-CN" b="1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53382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/>
          </p:nvPr>
        </p:nvSpPr>
        <p:spPr bwMode="auto">
          <a:xfrm>
            <a:off x="607580" y="476250"/>
            <a:ext cx="2602056" cy="520513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>
              <a:lnSpc>
                <a:spcPct val="100000"/>
              </a:lnSpc>
              <a:spcBef>
                <a:spcPts val="538"/>
              </a:spcBef>
              <a:spcAft>
                <a:spcPts val="600"/>
              </a:spcAft>
            </a:pPr>
            <a:r>
              <a:rPr lang="en-US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Example: </a:t>
            </a:r>
            <a:br>
              <a:rPr lang="en-US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T E’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  + T E’  |  </a:t>
            </a:r>
            <a:r>
              <a:rPr lang="en-US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  F T’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  * F T’  |  </a:t>
            </a:r>
            <a:r>
              <a:rPr lang="en-US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  ( E )  |  id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FIRST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	{ (, id }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	{ +, </a:t>
            </a:r>
            <a:r>
              <a:rPr lang="en-US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}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	{ (, id }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	{ *, </a:t>
            </a:r>
            <a:r>
              <a:rPr lang="en-US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}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	{ (, id }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endParaRPr lang="en-US" sz="2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4098" name="Straight Connector 5"/>
          <p:cNvCxnSpPr>
            <a:cxnSpLocks noChangeShapeType="1"/>
          </p:cNvCxnSpPr>
          <p:nvPr/>
        </p:nvCxnSpPr>
        <p:spPr bwMode="auto">
          <a:xfrm>
            <a:off x="1173014" y="3548524"/>
            <a:ext cx="11545" cy="1994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" name="Straight Connector 6"/>
          <p:cNvCxnSpPr>
            <a:cxnSpLocks noChangeShapeType="1"/>
          </p:cNvCxnSpPr>
          <p:nvPr/>
        </p:nvCxnSpPr>
        <p:spPr bwMode="auto">
          <a:xfrm>
            <a:off x="646545" y="3857062"/>
            <a:ext cx="182418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" name="Title 1"/>
          <p:cNvSpPr txBox="1">
            <a:spLocks/>
          </p:cNvSpPr>
          <p:nvPr/>
        </p:nvSpPr>
        <p:spPr>
          <a:xfrm>
            <a:off x="3382818" y="1058956"/>
            <a:ext cx="4548909" cy="4622426"/>
          </a:xfrm>
          <a:prstGeom prst="rect">
            <a:avLst/>
          </a:prstGeom>
          <a:ln w="28575" cmpd="sng">
            <a:solidFill>
              <a:srgbClr val="000000"/>
            </a:solidFill>
          </a:ln>
        </p:spPr>
        <p:txBody>
          <a:bodyPr lIns="82058" tIns="41029" rIns="82058" bIns="41029"/>
          <a:lstStyle>
            <a:lvl1pPr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  <a:ea typeface="ＭＳ Ｐゴシック" charset="-128"/>
                <a:cs typeface="ＭＳ Ｐゴシック" charset="-128"/>
              </a:defRPr>
            </a:lvl2pPr>
            <a:lvl3pPr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  <a:ea typeface="ＭＳ Ｐゴシック" charset="-128"/>
                <a:cs typeface="ＭＳ Ｐゴシック" charset="-128"/>
              </a:defRPr>
            </a:lvl3pPr>
            <a:lvl4pPr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  <a:ea typeface="ＭＳ Ｐゴシック" charset="-128"/>
                <a:cs typeface="ＭＳ Ｐゴシック" charset="-128"/>
              </a:defRPr>
            </a:lvl4pPr>
            <a:lvl5pPr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  <a:ea typeface="ＭＳ Ｐゴシック" charset="-128"/>
                <a:cs typeface="ＭＳ Ｐゴシック" charset="-128"/>
              </a:defRPr>
            </a:lvl5pPr>
            <a:lvl6pPr marL="457200"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</a:defRPr>
            </a:lvl6pPr>
            <a:lvl7pPr marL="914400"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</a:defRPr>
            </a:lvl7pPr>
            <a:lvl8pPr marL="1371600"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</a:defRPr>
            </a:lvl8pPr>
            <a:lvl9pPr marL="1828800" algn="ctr" defTabSz="1006475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itchFamily="-112" charset="0"/>
              </a:defRPr>
            </a:lvl9pPr>
          </a:lstStyle>
          <a:p>
            <a:pPr algn="l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F  ( E )  |  id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     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FIRST(F) = { (, id }</a:t>
            </a:r>
            <a:br>
              <a:rPr lang="en-US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T’  * F T’  |  </a:t>
            </a:r>
            <a:r>
              <a:rPr lang="en-US" sz="2200" b="0" dirty="0" err="1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ε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     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FIRST(T’) = { *, </a:t>
            </a:r>
            <a:r>
              <a:rPr lang="en-US" sz="2200" b="0" dirty="0" err="1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ε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 }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E’  + T E’ |  </a:t>
            </a:r>
            <a:r>
              <a:rPr lang="en-US" sz="2200" b="0" dirty="0" err="1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ε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     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FIRST(E’) = { +, </a:t>
            </a:r>
            <a:r>
              <a:rPr lang="en-US" sz="2200" b="0" dirty="0" err="1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ε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 }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T  F T’</a:t>
            </a:r>
            <a:endParaRPr lang="en-US" b="0" dirty="0">
              <a:ln>
                <a:solidFill>
                  <a:srgbClr val="000000"/>
                </a:solidFill>
              </a:ln>
              <a:solidFill>
                <a:schemeClr val="tx1"/>
              </a:solidFill>
              <a:sym typeface="Wingdings"/>
            </a:endParaRPr>
          </a:p>
          <a:p>
            <a:pPr algn="l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     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FIRST(T) = FIRST(F) = { (, id }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</a:rPr>
              <a:t>E 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 T E’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</a:b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  <a:sym typeface="Wingdings"/>
              </a:rPr>
              <a:t>     </a:t>
            </a:r>
            <a: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  <a:t>FIRST(E) = FIRST(T) = { (, id }</a:t>
            </a:r>
            <a:br>
              <a:rPr lang="en-US" sz="2200" b="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sym typeface="Wingdings"/>
              </a:rPr>
            </a:br>
            <a:endParaRPr lang="en-US" sz="2200" b="0" dirty="0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1413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 bwMode="auto">
          <a:xfrm>
            <a:off x="746126" y="487456"/>
            <a:ext cx="2625147" cy="313549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538"/>
              </a:spcBef>
            </a:pPr>
            <a: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Example: </a:t>
            </a: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T E’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  + T E’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  F T’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  * F T’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  ( E )  |  id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endParaRPr lang="en-US" sz="2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0" y="1099979"/>
            <a:ext cx="3913909" cy="2160351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txBody>
          <a:bodyPr lIns="82058" tIns="41029" rIns="82058" bIns="41029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FOLLOW(E)</a:t>
            </a:r>
          </a:p>
          <a:p>
            <a:pPr>
              <a:lnSpc>
                <a:spcPct val="100000"/>
              </a:lnSpc>
              <a:defRPr/>
            </a:pPr>
            <a:r>
              <a:rPr lang="en-US" sz="2200" dirty="0">
                <a:sym typeface="Wingdings"/>
              </a:rPr>
              <a:t>     E is the start symbol</a:t>
            </a:r>
            <a:br>
              <a:rPr lang="en-US" sz="2200" dirty="0">
                <a:sym typeface="Wingdings"/>
              </a:rPr>
            </a:br>
            <a:r>
              <a:rPr lang="en-US" sz="2500" dirty="0">
                <a:sym typeface="Wingdings"/>
              </a:rPr>
              <a:t>        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$</a:t>
            </a:r>
            <a:r>
              <a:rPr lang="en-US" sz="2200" dirty="0">
                <a:sym typeface="Wingdings"/>
              </a:rPr>
              <a:t>   </a:t>
            </a:r>
            <a:r>
              <a:rPr lang="en-US" sz="2200" dirty="0" err="1">
                <a:sym typeface="Wingdings"/>
              </a:rPr>
              <a:t>ε</a:t>
            </a:r>
            <a:r>
              <a:rPr lang="en-US" sz="2200" dirty="0">
                <a:sym typeface="Wingdings"/>
              </a:rPr>
              <a:t>   FOLLOW(E)</a:t>
            </a:r>
          </a:p>
          <a:p>
            <a:pPr>
              <a:lnSpc>
                <a:spcPct val="100000"/>
              </a:lnSpc>
              <a:defRPr/>
            </a:pPr>
            <a:r>
              <a:rPr lang="en-US" sz="2200" dirty="0">
                <a:sym typeface="Wingdings"/>
              </a:rPr>
              <a:t>     F  (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E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>
                <a:ln>
                  <a:solidFill>
                    <a:schemeClr val="tx1"/>
                  </a:solidFill>
                </a:ln>
                <a:sym typeface="Wingdings"/>
              </a:rPr>
              <a:t>)</a:t>
            </a:r>
          </a:p>
          <a:p>
            <a:pPr>
              <a:lnSpc>
                <a:spcPct val="100000"/>
              </a:lnSpc>
              <a:defRPr/>
            </a:pPr>
            <a:r>
              <a:rPr lang="en-US" sz="2200" dirty="0">
                <a:sym typeface="Wingdings"/>
              </a:rPr>
              <a:t>          </a:t>
            </a:r>
            <a:r>
              <a:rPr lang="en-US" sz="22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sym typeface="Wingdings"/>
              </a:rPr>
              <a:t> )   </a:t>
            </a:r>
            <a:r>
              <a:rPr lang="en-US" sz="2200" dirty="0" err="1">
                <a:sym typeface="Wingdings"/>
              </a:rPr>
              <a:t>ε</a:t>
            </a:r>
            <a:r>
              <a:rPr lang="en-US" sz="2200" dirty="0">
                <a:sym typeface="Wingdings"/>
              </a:rPr>
              <a:t>   FOLLOW(E)</a:t>
            </a:r>
          </a:p>
          <a:p>
            <a:pPr>
              <a:lnSpc>
                <a:spcPct val="100000"/>
              </a:lnSpc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FOLLOW(E) = { $, ) }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43364" y="3533980"/>
            <a:ext cx="5980545" cy="2837881"/>
          </a:xfrm>
          <a:prstGeom prst="rect">
            <a:avLst/>
          </a:prstGeom>
          <a:ln w="19050" cmpd="sng">
            <a:solidFill>
              <a:srgbClr val="000000"/>
            </a:solidFill>
          </a:ln>
        </p:spPr>
        <p:txBody>
          <a:bodyPr lIns="82058" tIns="41029" rIns="82058" bIns="41029"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FOLLOW(E’)</a:t>
            </a:r>
          </a:p>
          <a:p>
            <a:pPr>
              <a:defRPr/>
            </a:pPr>
            <a:r>
              <a:rPr lang="en-US" sz="2200" dirty="0">
                <a:sym typeface="Wingdings"/>
              </a:rPr>
              <a:t>    E  T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E’</a:t>
            </a:r>
            <a:r>
              <a:rPr lang="en-US" sz="2200" dirty="0">
                <a:sym typeface="Wingdings"/>
              </a:rPr>
              <a:t>   &amp;   E’  + T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E’</a:t>
            </a:r>
            <a:r>
              <a:rPr lang="en-US" sz="2500" dirty="0">
                <a:sym typeface="Wingdings"/>
              </a:rPr>
              <a:t> </a:t>
            </a:r>
          </a:p>
          <a:p>
            <a:pPr>
              <a:spcBef>
                <a:spcPts val="538"/>
              </a:spcBef>
              <a:defRPr/>
            </a:pPr>
            <a:r>
              <a:rPr lang="en-US" sz="2500" dirty="0">
                <a:sym typeface="Wingdings"/>
              </a:rPr>
              <a:t>    ………E</a:t>
            </a:r>
            <a:r>
              <a:rPr lang="en-US" sz="2500" dirty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</a:t>
            </a:r>
            <a:r>
              <a:rPr lang="en-US" sz="2500" dirty="0">
                <a:sym typeface="Wingdings"/>
              </a:rPr>
              <a:t>….…   ………TE’</a:t>
            </a:r>
            <a:r>
              <a:rPr lang="en-US" sz="2500" dirty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</a:t>
            </a:r>
            <a:r>
              <a:rPr lang="en-US" sz="2500" dirty="0">
                <a:sym typeface="Wingdings"/>
              </a:rPr>
              <a:t>……..  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-   FOLLOW(E) is contained in FOLLOW(E’)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-  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{ $, ) }  </a:t>
            </a:r>
            <a:r>
              <a:rPr lang="en-US" sz="2200" dirty="0">
                <a:sym typeface="Wingdings"/>
              </a:rPr>
              <a:t>is contained in  FOLLOW(E’)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FOLLOW(E’) = { $, ) }</a:t>
            </a:r>
          </a:p>
        </p:txBody>
      </p:sp>
    </p:spTree>
    <p:extLst>
      <p:ext uri="{BB962C8B-B14F-4D97-AF65-F5344CB8AC3E}">
        <p14:creationId xmlns:p14="http://schemas.microsoft.com/office/powerpoint/2010/main" val="14528849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 bwMode="auto">
          <a:xfrm>
            <a:off x="365125" y="274544"/>
            <a:ext cx="3202420" cy="56421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38"/>
              </a:spcBef>
            </a:pPr>
            <a:r>
              <a:rPr lang="en-US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Example: </a:t>
            </a:r>
            <a:br>
              <a:rPr lang="en-US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T E’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  + T E’  |  </a:t>
            </a:r>
            <a:r>
              <a:rPr lang="en-US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  F T’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  * F T’  |  </a:t>
            </a:r>
            <a:r>
              <a:rPr lang="en-US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  ( E )  |  id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FIRST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	{ (, id }</a:t>
            </a:r>
            <a:b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</a:t>
            </a:r>
            <a: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</a:t>
            </a:r>
            <a:r>
              <a:rPr lang="en-US" altLang="ja-JP" sz="22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{ +, </a:t>
            </a:r>
            <a:r>
              <a:rPr lang="en-US" altLang="ja-JP" sz="2200" dirty="0" err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r>
              <a:rPr lang="en-US" altLang="ja-JP" sz="22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}</a:t>
            </a:r>
            <a:br>
              <a:rPr lang="en-US" altLang="ja-JP" sz="22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	{ (, id }</a:t>
            </a:r>
            <a:b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’</a:t>
            </a:r>
            <a: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{ *, </a:t>
            </a:r>
            <a:r>
              <a:rPr lang="en-US" altLang="ja-JP" sz="2200" dirty="0" err="1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ε</a:t>
            </a:r>
            <a: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}</a:t>
            </a:r>
            <a:b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	{ (, id }</a:t>
            </a:r>
            <a:br>
              <a:rPr lang="en-US" altLang="ja-JP" sz="22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endParaRPr lang="en-US" sz="2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6146" name="Straight Connector 5"/>
          <p:cNvCxnSpPr>
            <a:cxnSpLocks noChangeShapeType="1"/>
          </p:cNvCxnSpPr>
          <p:nvPr/>
        </p:nvCxnSpPr>
        <p:spPr bwMode="auto">
          <a:xfrm>
            <a:off x="1004455" y="3266992"/>
            <a:ext cx="11545" cy="1994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7" name="Straight Connector 6"/>
          <p:cNvCxnSpPr>
            <a:cxnSpLocks noChangeShapeType="1"/>
          </p:cNvCxnSpPr>
          <p:nvPr/>
        </p:nvCxnSpPr>
        <p:spPr bwMode="auto">
          <a:xfrm>
            <a:off x="438727" y="3611811"/>
            <a:ext cx="182418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2909455" y="1216298"/>
            <a:ext cx="5992091" cy="3937729"/>
          </a:xfrm>
          <a:prstGeom prst="rect">
            <a:avLst/>
          </a:prstGeom>
          <a:ln w="19050" cmpd="sng">
            <a:solidFill>
              <a:srgbClr val="000000"/>
            </a:solidFill>
          </a:ln>
        </p:spPr>
        <p:txBody>
          <a:bodyPr lIns="82058" tIns="41029" rIns="82058" bIns="41029"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FOLLOW(T)</a:t>
            </a:r>
          </a:p>
          <a:p>
            <a:pPr>
              <a:defRPr/>
            </a:pPr>
            <a:r>
              <a:rPr lang="en-US" sz="2200" dirty="0">
                <a:sym typeface="Wingdings"/>
              </a:rPr>
              <a:t>             E 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T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>
                <a:ln>
                  <a:solidFill>
                    <a:schemeClr val="tx1"/>
                  </a:solidFill>
                </a:ln>
                <a:sym typeface="Wingdings"/>
              </a:rPr>
              <a:t>E’</a:t>
            </a:r>
            <a:r>
              <a:rPr lang="en-US" sz="2200" dirty="0">
                <a:sym typeface="Wingdings"/>
              </a:rPr>
              <a:t>   &amp;   E’  +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T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>
                <a:ln>
                  <a:solidFill>
                    <a:srgbClr val="000000"/>
                  </a:solidFill>
                </a:ln>
                <a:sym typeface="Wingdings"/>
              </a:rPr>
              <a:t>E’</a:t>
            </a:r>
            <a:r>
              <a:rPr lang="en-US" sz="2500" dirty="0">
                <a:sym typeface="Wingdings"/>
              </a:rPr>
              <a:t>  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FIRST(E’) – { </a:t>
            </a:r>
            <a:r>
              <a:rPr lang="en-US" sz="2200" dirty="0" err="1">
                <a:sym typeface="Wingdings"/>
              </a:rPr>
              <a:t>ε</a:t>
            </a:r>
            <a:r>
              <a:rPr lang="en-US" sz="2200" dirty="0">
                <a:sym typeface="Wingdings"/>
              </a:rPr>
              <a:t> } is contained in FOLLOW(T)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     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{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+ }</a:t>
            </a:r>
            <a:r>
              <a:rPr lang="en-US" sz="2200" dirty="0">
                <a:sym typeface="Wingdings"/>
              </a:rPr>
              <a:t>  is contained in  FOLLOW(T)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</a:t>
            </a:r>
            <a:r>
              <a:rPr lang="en-US" sz="2200" dirty="0" err="1">
                <a:sym typeface="Wingdings"/>
              </a:rPr>
              <a:t>ε</a:t>
            </a:r>
            <a:r>
              <a:rPr lang="en-US" sz="2200" dirty="0">
                <a:sym typeface="Wingdings"/>
              </a:rPr>
              <a:t>  belongs to FIRST(E’)</a:t>
            </a:r>
          </a:p>
          <a:p>
            <a:pPr>
              <a:lnSpc>
                <a:spcPct val="150000"/>
              </a:lnSpc>
              <a:defRPr/>
            </a:pPr>
            <a:r>
              <a:rPr lang="en-US" sz="2500" dirty="0">
                <a:sym typeface="Wingdings"/>
              </a:rPr>
              <a:t>     </a:t>
            </a:r>
            <a:r>
              <a:rPr lang="en-US" sz="2200" dirty="0">
                <a:sym typeface="Wingdings"/>
              </a:rPr>
              <a:t></a:t>
            </a:r>
            <a:r>
              <a:rPr lang="en-US" sz="2500" dirty="0">
                <a:sym typeface="Wingdings"/>
              </a:rPr>
              <a:t> </a:t>
            </a:r>
            <a:r>
              <a:rPr lang="en-US" sz="2200" dirty="0">
                <a:sym typeface="Wingdings"/>
              </a:rPr>
              <a:t>FOLLOW(E) is contained in FOLLOW(T)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   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{ $, ) } </a:t>
            </a:r>
            <a:r>
              <a:rPr lang="en-US" sz="2200" dirty="0">
                <a:sym typeface="Wingdings"/>
              </a:rPr>
              <a:t>is contained in FOLLOW(T)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FOLLOW(T) = { +, $, ) }</a:t>
            </a:r>
          </a:p>
        </p:txBody>
      </p:sp>
    </p:spTree>
    <p:extLst>
      <p:ext uri="{BB962C8B-B14F-4D97-AF65-F5344CB8AC3E}">
        <p14:creationId xmlns:p14="http://schemas.microsoft.com/office/powerpoint/2010/main" val="25031679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 bwMode="auto">
          <a:xfrm>
            <a:off x="365125" y="274544"/>
            <a:ext cx="3202420" cy="56421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38"/>
              </a:spcBef>
            </a:pPr>
            <a: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Example: </a:t>
            </a: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T E’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  + T E’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  F T’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  * F T’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  ( E )  |  id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FIRST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	{ (, id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	{ +, ε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	{ (, id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	{ *, ε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	{ (, id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endParaRPr lang="en-US" sz="2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7170" name="Straight Connector 5"/>
          <p:cNvCxnSpPr>
            <a:cxnSpLocks noChangeShapeType="1"/>
          </p:cNvCxnSpPr>
          <p:nvPr/>
        </p:nvCxnSpPr>
        <p:spPr bwMode="auto">
          <a:xfrm>
            <a:off x="1004455" y="3252481"/>
            <a:ext cx="11545" cy="1994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171" name="Straight Connector 6"/>
          <p:cNvCxnSpPr>
            <a:cxnSpLocks noChangeShapeType="1"/>
          </p:cNvCxnSpPr>
          <p:nvPr/>
        </p:nvCxnSpPr>
        <p:spPr bwMode="auto">
          <a:xfrm>
            <a:off x="438727" y="3611811"/>
            <a:ext cx="182418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2990273" y="1597298"/>
            <a:ext cx="5726545" cy="2389795"/>
          </a:xfrm>
          <a:prstGeom prst="rect">
            <a:avLst/>
          </a:prstGeom>
          <a:ln w="19050" cmpd="sng">
            <a:solidFill>
              <a:srgbClr val="000000"/>
            </a:solidFill>
          </a:ln>
        </p:spPr>
        <p:txBody>
          <a:bodyPr lIns="82058" tIns="41029" rIns="82058" bIns="41029"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FOLLOW(T’)</a:t>
            </a:r>
          </a:p>
          <a:p>
            <a:pPr>
              <a:defRPr/>
            </a:pPr>
            <a:r>
              <a:rPr lang="en-US" sz="2200" dirty="0">
                <a:sym typeface="Wingdings"/>
              </a:rPr>
              <a:t>             T  F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T’</a:t>
            </a:r>
            <a:r>
              <a:rPr lang="en-US" sz="2200" dirty="0">
                <a:sym typeface="Wingdings"/>
              </a:rPr>
              <a:t>   &amp;   T’  * F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T’</a:t>
            </a:r>
            <a:r>
              <a:rPr lang="en-US" sz="2500" dirty="0">
                <a:sym typeface="Wingdings"/>
              </a:rPr>
              <a:t>  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FOLLOW(T) is contained in FOLLOW(T’)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   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{ +, $, ) } </a:t>
            </a:r>
            <a:r>
              <a:rPr lang="en-US" sz="2200" dirty="0">
                <a:sym typeface="Wingdings"/>
              </a:rPr>
              <a:t>is contained in FOLLOW(T’)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FOLLOW(T’) = { +, $, ) }</a:t>
            </a:r>
          </a:p>
        </p:txBody>
      </p:sp>
    </p:spTree>
    <p:extLst>
      <p:ext uri="{BB962C8B-B14F-4D97-AF65-F5344CB8AC3E}">
        <p14:creationId xmlns:p14="http://schemas.microsoft.com/office/powerpoint/2010/main" val="3815144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Top-Down Parsing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(Chapter 4)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346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 bwMode="auto">
          <a:xfrm>
            <a:off x="365125" y="274544"/>
            <a:ext cx="3202420" cy="56421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38"/>
              </a:spcBef>
            </a:pPr>
            <a: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Example: </a:t>
            </a: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T E’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  + T E’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  F T’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  * F T’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  ( E )  |  id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FIRST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	{ (, id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	{ +, ε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	{ (, id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	{ *, ε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	{ (, id }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endParaRPr lang="en-US" sz="2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8194" name="Straight Connector 5"/>
          <p:cNvCxnSpPr>
            <a:cxnSpLocks noChangeShapeType="1"/>
          </p:cNvCxnSpPr>
          <p:nvPr/>
        </p:nvCxnSpPr>
        <p:spPr bwMode="auto">
          <a:xfrm>
            <a:off x="1004455" y="3266993"/>
            <a:ext cx="11545" cy="1994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195" name="Straight Connector 6"/>
          <p:cNvCxnSpPr>
            <a:cxnSpLocks noChangeShapeType="1"/>
          </p:cNvCxnSpPr>
          <p:nvPr/>
        </p:nvCxnSpPr>
        <p:spPr bwMode="auto">
          <a:xfrm>
            <a:off x="438727" y="3611811"/>
            <a:ext cx="182418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2909455" y="1182681"/>
            <a:ext cx="5992091" cy="3937729"/>
          </a:xfrm>
          <a:prstGeom prst="rect">
            <a:avLst/>
          </a:prstGeom>
          <a:ln w="19050" cmpd="sng">
            <a:solidFill>
              <a:srgbClr val="000000"/>
            </a:solidFill>
          </a:ln>
        </p:spPr>
        <p:txBody>
          <a:bodyPr lIns="82058" tIns="41029" rIns="82058" bIns="41029"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FOLLOW(F)</a:t>
            </a:r>
          </a:p>
          <a:p>
            <a:pPr>
              <a:defRPr/>
            </a:pPr>
            <a:r>
              <a:rPr lang="en-US" sz="2200" dirty="0">
                <a:sym typeface="Wingdings"/>
              </a:rPr>
              <a:t>             T 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F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>
                <a:ln>
                  <a:solidFill>
                    <a:schemeClr val="tx1"/>
                  </a:solidFill>
                </a:ln>
                <a:sym typeface="Wingdings"/>
              </a:rPr>
              <a:t>T’</a:t>
            </a:r>
            <a:r>
              <a:rPr lang="en-US" sz="2200" dirty="0">
                <a:sym typeface="Wingdings"/>
              </a:rPr>
              <a:t>   &amp;   T’  * </a:t>
            </a:r>
            <a:r>
              <a:rPr lang="en-US" sz="2200" dirty="0">
                <a:ln>
                  <a:solidFill>
                    <a:srgbClr val="FF0000"/>
                  </a:solidFill>
                </a:ln>
                <a:sym typeface="Wingdings"/>
              </a:rPr>
              <a:t>F</a:t>
            </a:r>
            <a:r>
              <a:rPr lang="en-US" sz="2200" dirty="0">
                <a:sym typeface="Wingdings"/>
              </a:rPr>
              <a:t> </a:t>
            </a:r>
            <a:r>
              <a:rPr lang="en-US" sz="2200" dirty="0">
                <a:ln>
                  <a:solidFill>
                    <a:srgbClr val="000000"/>
                  </a:solidFill>
                </a:ln>
                <a:sym typeface="Wingdings"/>
              </a:rPr>
              <a:t>T’</a:t>
            </a:r>
            <a:r>
              <a:rPr lang="en-US" sz="2500" dirty="0">
                <a:sym typeface="Wingdings"/>
              </a:rPr>
              <a:t>  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FIRST(T’) – { </a:t>
            </a:r>
            <a:r>
              <a:rPr lang="en-US" sz="2200" dirty="0" err="1">
                <a:sym typeface="Wingdings"/>
              </a:rPr>
              <a:t>ε</a:t>
            </a:r>
            <a:r>
              <a:rPr lang="en-US" sz="2200" dirty="0">
                <a:sym typeface="Wingdings"/>
              </a:rPr>
              <a:t> } is contained in FOLLOW(F)      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      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{ * }  </a:t>
            </a:r>
            <a:r>
              <a:rPr lang="en-US" sz="2200" dirty="0">
                <a:sym typeface="Wingdings"/>
              </a:rPr>
              <a:t>is contained in  FOLLOW(F)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</a:t>
            </a:r>
            <a:r>
              <a:rPr lang="en-US" sz="2200" dirty="0" err="1">
                <a:sym typeface="Wingdings"/>
              </a:rPr>
              <a:t>ε</a:t>
            </a:r>
            <a:r>
              <a:rPr lang="en-US" sz="2200" dirty="0">
                <a:sym typeface="Wingdings"/>
              </a:rPr>
              <a:t>  belongs to FIRST(T’)</a:t>
            </a:r>
          </a:p>
          <a:p>
            <a:pPr>
              <a:lnSpc>
                <a:spcPct val="150000"/>
              </a:lnSpc>
              <a:defRPr/>
            </a:pPr>
            <a:r>
              <a:rPr lang="en-US" sz="2500" dirty="0">
                <a:sym typeface="Wingdings"/>
              </a:rPr>
              <a:t>     </a:t>
            </a:r>
            <a:r>
              <a:rPr lang="en-US" sz="2200" dirty="0">
                <a:sym typeface="Wingdings"/>
              </a:rPr>
              <a:t></a:t>
            </a:r>
            <a:r>
              <a:rPr lang="en-US" sz="2500" dirty="0">
                <a:sym typeface="Wingdings"/>
              </a:rPr>
              <a:t> </a:t>
            </a:r>
            <a:r>
              <a:rPr lang="en-US" sz="2200" dirty="0">
                <a:sym typeface="Wingdings"/>
              </a:rPr>
              <a:t>FOLLOW(T) is contained in FOLLOW(F)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ym typeface="Wingdings"/>
              </a:rPr>
              <a:t>       </a:t>
            </a:r>
            <a:r>
              <a:rPr lang="en-US" sz="2200" dirty="0">
                <a:solidFill>
                  <a:srgbClr val="FF0000"/>
                </a:solidFill>
                <a:sym typeface="Wingdings"/>
              </a:rPr>
              <a:t>{ +, $, ) } </a:t>
            </a:r>
            <a:r>
              <a:rPr lang="en-US" sz="2200" dirty="0">
                <a:sym typeface="Wingdings"/>
              </a:rPr>
              <a:t>is contained in FOLLOW(F)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>
                <a:solidFill>
                  <a:srgbClr val="FF0000"/>
                </a:solidFill>
                <a:sym typeface="Wingdings"/>
              </a:rPr>
              <a:t>FOLLOW(F) = { *, +, $, ) }</a:t>
            </a:r>
          </a:p>
        </p:txBody>
      </p:sp>
    </p:spTree>
    <p:extLst>
      <p:ext uri="{BB962C8B-B14F-4D97-AF65-F5344CB8AC3E}">
        <p14:creationId xmlns:p14="http://schemas.microsoft.com/office/powerpoint/2010/main" val="40095267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 bwMode="auto">
          <a:xfrm>
            <a:off x="365125" y="1277471"/>
            <a:ext cx="2336511" cy="38100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>
              <a:spcBef>
                <a:spcPts val="538"/>
              </a:spcBef>
            </a:pPr>
            <a: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Example: </a:t>
            </a: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br>
              <a:rPr lang="en-US" b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 T E’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E’  + T E’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  F T’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T’  * F T’  |  ε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F  ( E )  |  id</a:t>
            </a: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br>
              <a:rPr lang="en-US" sz="220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</a:br>
            <a:endParaRPr lang="en-US" sz="22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9218" name="Straight Connector 5"/>
          <p:cNvCxnSpPr>
            <a:cxnSpLocks noChangeShapeType="1"/>
          </p:cNvCxnSpPr>
          <p:nvPr/>
        </p:nvCxnSpPr>
        <p:spPr bwMode="auto">
          <a:xfrm>
            <a:off x="3648364" y="2095500"/>
            <a:ext cx="11545" cy="1994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19" name="Straight Connector 6"/>
          <p:cNvCxnSpPr>
            <a:cxnSpLocks noChangeShapeType="1"/>
          </p:cNvCxnSpPr>
          <p:nvPr/>
        </p:nvCxnSpPr>
        <p:spPr bwMode="auto">
          <a:xfrm>
            <a:off x="3082636" y="2330824"/>
            <a:ext cx="182418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9220" name="Title 1"/>
          <p:cNvSpPr txBox="1">
            <a:spLocks/>
          </p:cNvSpPr>
          <p:nvPr/>
        </p:nvSpPr>
        <p:spPr bwMode="auto">
          <a:xfrm>
            <a:off x="3020580" y="1277471"/>
            <a:ext cx="2336511" cy="34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/>
          <a:lstStyle>
            <a:lvl1pPr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2pPr>
            <a:lvl3pPr marL="1143000" indent="-22860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3pPr>
            <a:lvl4pPr marL="1600200" indent="-22860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4pPr>
            <a:lvl5pPr marL="2057400" indent="-22860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692"/>
              </a:lnSpc>
              <a:spcBef>
                <a:spcPts val="538"/>
              </a:spcBef>
            </a:pP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r>
              <a:rPr lang="en-US" sz="2200" b="0">
                <a:solidFill>
                  <a:schemeClr val="tx1"/>
                </a:solidFill>
                <a:sym typeface="Wingdings" charset="0"/>
              </a:rPr>
              <a:t>	FIRST</a:t>
            </a: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r>
              <a:rPr lang="en-US" sz="2200" b="0">
                <a:solidFill>
                  <a:schemeClr val="tx1"/>
                </a:solidFill>
                <a:sym typeface="Wingdings" charset="0"/>
              </a:rPr>
              <a:t>E	{ (, id }</a:t>
            </a: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r>
              <a:rPr lang="en-US" sz="2200" b="0">
                <a:solidFill>
                  <a:schemeClr val="tx1"/>
                </a:solidFill>
                <a:sym typeface="Wingdings" charset="0"/>
              </a:rPr>
              <a:t>E’	{ +, ε }</a:t>
            </a: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r>
              <a:rPr lang="en-US" sz="2200" b="0">
                <a:solidFill>
                  <a:schemeClr val="tx1"/>
                </a:solidFill>
                <a:sym typeface="Wingdings" charset="0"/>
              </a:rPr>
              <a:t>T	{ (, id }</a:t>
            </a: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r>
              <a:rPr lang="en-US" sz="2200" b="0">
                <a:solidFill>
                  <a:schemeClr val="tx1"/>
                </a:solidFill>
                <a:sym typeface="Wingdings" charset="0"/>
              </a:rPr>
              <a:t>T’	{ *, ε }</a:t>
            </a: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r>
              <a:rPr lang="en-US" sz="2200" b="0">
                <a:solidFill>
                  <a:schemeClr val="tx1"/>
                </a:solidFill>
                <a:sym typeface="Wingdings" charset="0"/>
              </a:rPr>
              <a:t>F	{ (, id }</a:t>
            </a:r>
            <a:br>
              <a:rPr lang="en-US" sz="2200" b="0">
                <a:solidFill>
                  <a:schemeClr val="tx1"/>
                </a:solidFill>
                <a:sym typeface="Wingdings" charset="0"/>
              </a:rPr>
            </a:br>
            <a:endParaRPr lang="en-US" sz="2200" b="0">
              <a:solidFill>
                <a:schemeClr val="tx1"/>
              </a:solidFill>
            </a:endParaRPr>
          </a:p>
        </p:txBody>
      </p:sp>
      <p:sp>
        <p:nvSpPr>
          <p:cNvPr id="9221" name="Title 1"/>
          <p:cNvSpPr txBox="1">
            <a:spLocks/>
          </p:cNvSpPr>
          <p:nvPr/>
        </p:nvSpPr>
        <p:spPr bwMode="auto">
          <a:xfrm>
            <a:off x="5606762" y="1288677"/>
            <a:ext cx="2881410" cy="34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8" tIns="41029" rIns="82058" bIns="41029"/>
          <a:lstStyle>
            <a:lvl1pPr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2pPr>
            <a:lvl3pPr marL="1143000" indent="-22860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3pPr>
            <a:lvl4pPr marL="1600200" indent="-22860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4pPr>
            <a:lvl5pPr marL="2057400" indent="-228600" defTabSz="1006475"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charset="0"/>
              <a:defRPr sz="2000" b="1">
                <a:solidFill>
                  <a:srgbClr val="0000CC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692"/>
              </a:lnSpc>
              <a:spcBef>
                <a:spcPts val="538"/>
              </a:spcBef>
            </a:pP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r>
              <a:rPr lang="en-US" sz="2200" b="0" dirty="0">
                <a:solidFill>
                  <a:schemeClr val="tx1"/>
                </a:solidFill>
                <a:sym typeface="Wingdings" charset="0"/>
              </a:rPr>
              <a:t>	FOLLOW</a:t>
            </a: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r>
              <a:rPr lang="en-US" sz="2200" b="0" dirty="0">
                <a:solidFill>
                  <a:schemeClr val="tx1"/>
                </a:solidFill>
                <a:sym typeface="Wingdings" charset="0"/>
              </a:rPr>
              <a:t>E	{ $, ) }</a:t>
            </a: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r>
              <a:rPr lang="en-US" sz="2200" b="0" dirty="0">
                <a:solidFill>
                  <a:schemeClr val="tx1"/>
                </a:solidFill>
                <a:sym typeface="Wingdings" charset="0"/>
              </a:rPr>
              <a:t>E’	{ $, ) }</a:t>
            </a: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r>
              <a:rPr lang="en-US" sz="2200" b="0" dirty="0">
                <a:solidFill>
                  <a:schemeClr val="tx1"/>
                </a:solidFill>
                <a:sym typeface="Wingdings" charset="0"/>
              </a:rPr>
              <a:t>T	{ +, $, ) }</a:t>
            </a: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r>
              <a:rPr lang="en-US" sz="2200" b="0" dirty="0">
                <a:solidFill>
                  <a:schemeClr val="tx1"/>
                </a:solidFill>
                <a:sym typeface="Wingdings" charset="0"/>
              </a:rPr>
              <a:t>T’	{ +, $, ) }</a:t>
            </a: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r>
              <a:rPr lang="en-US" sz="2200" b="0" dirty="0">
                <a:solidFill>
                  <a:schemeClr val="tx1"/>
                </a:solidFill>
                <a:sym typeface="Wingdings" charset="0"/>
              </a:rPr>
              <a:t>F	{ *, +, $, ) }</a:t>
            </a:r>
            <a:br>
              <a:rPr lang="en-US" sz="2200" b="0" dirty="0">
                <a:solidFill>
                  <a:schemeClr val="tx1"/>
                </a:solidFill>
                <a:sym typeface="Wingdings" charset="0"/>
              </a:rPr>
            </a:br>
            <a:endParaRPr lang="en-US" sz="2200" b="0" dirty="0">
              <a:solidFill>
                <a:schemeClr val="tx1"/>
              </a:solidFill>
            </a:endParaRPr>
          </a:p>
        </p:txBody>
      </p:sp>
      <p:cxnSp>
        <p:nvCxnSpPr>
          <p:cNvPr id="9222" name="Straight Connector 10"/>
          <p:cNvCxnSpPr>
            <a:cxnSpLocks noChangeShapeType="1"/>
          </p:cNvCxnSpPr>
          <p:nvPr/>
        </p:nvCxnSpPr>
        <p:spPr bwMode="auto">
          <a:xfrm>
            <a:off x="6269182" y="2095500"/>
            <a:ext cx="11545" cy="1994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23" name="Straight Connector 11"/>
          <p:cNvCxnSpPr>
            <a:cxnSpLocks noChangeShapeType="1"/>
          </p:cNvCxnSpPr>
          <p:nvPr/>
        </p:nvCxnSpPr>
        <p:spPr bwMode="auto">
          <a:xfrm>
            <a:off x="5703455" y="2330824"/>
            <a:ext cx="236681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7171832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Back to LL(1) Parsing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7770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6"/>
            <a:ext cx="7979774" cy="173831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Parsing Table</a:t>
            </a:r>
            <a:endParaRPr lang="en-US" altLang="zh-CN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if the stack top is </a:t>
            </a:r>
            <a:r>
              <a:rPr lang="en-US" altLang="zh-CN" sz="2200" b="1" dirty="0">
                <a:sym typeface="Wingdings"/>
              </a:rPr>
              <a:t>N</a:t>
            </a:r>
            <a:r>
              <a:rPr lang="en-US" altLang="zh-CN" sz="2200" dirty="0">
                <a:sym typeface="Wingdings"/>
              </a:rPr>
              <a:t>, and the lookahead token is </a:t>
            </a:r>
            <a:r>
              <a:rPr lang="en-US" altLang="zh-CN" sz="2200" b="1" dirty="0">
                <a:sym typeface="Wingdings"/>
              </a:rPr>
              <a:t>T</a:t>
            </a:r>
            <a:r>
              <a:rPr lang="en-US" altLang="zh-CN" sz="2200" dirty="0">
                <a:sym typeface="Wingdings"/>
              </a:rPr>
              <a:t>, then entry </a:t>
            </a:r>
            <a:r>
              <a:rPr lang="en-US" altLang="zh-CN" sz="2200" b="1" dirty="0">
                <a:sym typeface="Wingdings"/>
              </a:rPr>
              <a:t>[N, T] </a:t>
            </a:r>
            <a:r>
              <a:rPr lang="en-US" altLang="zh-CN" sz="2200" dirty="0">
                <a:sym typeface="Wingdings"/>
              </a:rPr>
              <a:t>in the table is the production rule to use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8273" y="5259559"/>
            <a:ext cx="1650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u="sng" dirty="0"/>
              <a:t>stack top</a:t>
            </a:r>
            <a:r>
              <a:rPr lang="en-US" sz="2000" b="1" i="1" dirty="0"/>
              <a:t> </a:t>
            </a:r>
          </a:p>
          <a:p>
            <a:pPr algn="ctr"/>
            <a:r>
              <a:rPr lang="en-US" sz="2000" i="1" dirty="0"/>
              <a:t>(nonterminal)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05384" y="4056149"/>
            <a:ext cx="2416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u="sng" dirty="0"/>
              <a:t>next token</a:t>
            </a:r>
            <a:r>
              <a:rPr lang="en-US" sz="2000" b="1" i="1" dirty="0"/>
              <a:t> </a:t>
            </a:r>
            <a:r>
              <a:rPr lang="en-US" sz="2000" i="1" dirty="0"/>
              <a:t>(terminal)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0B1F4B2-219F-724A-9CB9-528C2FD67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011696"/>
              </p:ext>
            </p:extLst>
          </p:nvPr>
        </p:nvGraphicFramePr>
        <p:xfrm>
          <a:off x="422249" y="3882437"/>
          <a:ext cx="4251118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5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1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5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Parsing 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</a:t>
                      </a: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r>
                        <a:rPr lang="en-US" b="1" dirty="0"/>
                        <a:t> </a:t>
                      </a:r>
                      <a:r>
                        <a:rPr lang="en-US" b="0" i="1" dirty="0"/>
                        <a:t>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(</a:t>
                      </a: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266BE99-3B2A-8E4B-A744-E0222FE9BB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996800"/>
              </p:ext>
            </p:extLst>
          </p:nvPr>
        </p:nvGraphicFramePr>
        <p:xfrm>
          <a:off x="5424611" y="4485530"/>
          <a:ext cx="329714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1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altLang="zh-CN" i="1" dirty="0">
                        <a:solidFill>
                          <a:srgbClr val="0432FF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1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…</a:t>
                      </a:r>
                      <a:endParaRPr lang="en-US" altLang="zh-CN" i="1" dirty="0">
                        <a:solidFill>
                          <a:srgbClr val="0432FF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F1E68201-7672-4A49-BC3C-9EC4CD3EA886}"/>
              </a:ext>
            </a:extLst>
          </p:cNvPr>
          <p:cNvSpPr/>
          <p:nvPr/>
        </p:nvSpPr>
        <p:spPr>
          <a:xfrm>
            <a:off x="3052427" y="5012126"/>
            <a:ext cx="1476434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D7F354-DDAD-D74C-8F9C-8C9618C8C408}"/>
              </a:ext>
            </a:extLst>
          </p:cNvPr>
          <p:cNvSpPr/>
          <p:nvPr/>
        </p:nvSpPr>
        <p:spPr>
          <a:xfrm>
            <a:off x="3235272" y="4994957"/>
            <a:ext cx="11304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i="1" dirty="0"/>
              <a:t>S </a:t>
            </a:r>
            <a:r>
              <a:rPr lang="en-US" altLang="zh-CN" dirty="0">
                <a:sym typeface="Wingdings"/>
              </a:rPr>
              <a:t></a:t>
            </a:r>
            <a:r>
              <a:rPr lang="en-US" altLang="zh-CN" dirty="0"/>
              <a:t> (</a:t>
            </a:r>
            <a:r>
              <a:rPr lang="en-US" altLang="zh-CN" i="1" dirty="0"/>
              <a:t> S </a:t>
            </a:r>
            <a:r>
              <a:rPr lang="en-US" altLang="zh-CN" dirty="0"/>
              <a:t>) </a:t>
            </a:r>
            <a:r>
              <a:rPr lang="en-US" altLang="zh-CN" i="1" dirty="0"/>
              <a:t>S</a:t>
            </a:r>
            <a:endParaRPr lang="en-US" i="1" dirty="0"/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095BAC88-3D07-8E44-9BA5-9CA6493F271C}"/>
              </a:ext>
            </a:extLst>
          </p:cNvPr>
          <p:cNvCxnSpPr>
            <a:cxnSpLocks/>
            <a:endCxn id="14" idx="0"/>
          </p:cNvCxnSpPr>
          <p:nvPr/>
        </p:nvCxnSpPr>
        <p:spPr>
          <a:xfrm rot="16200000" flipH="1" flipV="1">
            <a:off x="5063402" y="3654706"/>
            <a:ext cx="84662" cy="2630178"/>
          </a:xfrm>
          <a:prstGeom prst="curvedConnector3">
            <a:avLst>
              <a:gd name="adj1" fmla="val -270015"/>
            </a:avLst>
          </a:prstGeom>
          <a:ln w="28575">
            <a:solidFill>
              <a:srgbClr val="0432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E330717A-DE1A-5640-9CE0-A4C76708914F}"/>
              </a:ext>
            </a:extLst>
          </p:cNvPr>
          <p:cNvSpPr/>
          <p:nvPr/>
        </p:nvSpPr>
        <p:spPr>
          <a:xfrm>
            <a:off x="6397120" y="4872785"/>
            <a:ext cx="1476434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27F5B4-C7EA-6C41-AA07-7A6BE8193A25}"/>
              </a:ext>
            </a:extLst>
          </p:cNvPr>
          <p:cNvSpPr/>
          <p:nvPr/>
        </p:nvSpPr>
        <p:spPr>
          <a:xfrm>
            <a:off x="6552142" y="4856370"/>
            <a:ext cx="1213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dirty="0"/>
              <a:t>S </a:t>
            </a:r>
            <a:r>
              <a:rPr lang="en-US" altLang="zh-CN" dirty="0">
                <a:sym typeface="Wingdings"/>
              </a:rPr>
              <a:t></a:t>
            </a:r>
            <a:r>
              <a:rPr lang="en-US" altLang="zh-CN" dirty="0"/>
              <a:t> ( S ) 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482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552430"/>
            <a:ext cx="8515351" cy="1789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Parsing Table Construction</a:t>
            </a:r>
            <a:endParaRPr lang="en-US" altLang="zh-CN" dirty="0">
              <a:sym typeface="Wingdings"/>
            </a:endParaRP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sz="2000" dirty="0">
                <a:sym typeface="Wingdings"/>
              </a:rPr>
              <a:t>Given </a:t>
            </a:r>
            <a:r>
              <a:rPr lang="en-US" altLang="zh-CN" dirty="0">
                <a:solidFill>
                  <a:srgbClr val="0432FF"/>
                </a:solidFill>
                <a:sym typeface="Wingdings"/>
              </a:rPr>
              <a:t>A  ⍺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dirty="0">
                <a:solidFill>
                  <a:srgbClr val="0432FF"/>
                </a:solidFill>
                <a:sym typeface="Wingdings"/>
              </a:rPr>
              <a:t>-  </a:t>
            </a:r>
            <a:r>
              <a:rPr lang="en-US" altLang="zh-CN" dirty="0">
                <a:sym typeface="Wingdings"/>
              </a:rPr>
              <a:t>f</a:t>
            </a:r>
            <a:r>
              <a:rPr lang="en-US" altLang="zh-CN" sz="2000" dirty="0">
                <a:sym typeface="Wingdings"/>
              </a:rPr>
              <a:t>or each token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 sz="2000" dirty="0">
                <a:sym typeface="Wingdings"/>
              </a:rPr>
              <a:t> in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First(⍺)</a:t>
            </a:r>
            <a:r>
              <a:rPr lang="en-US" altLang="zh-CN" sz="2000" dirty="0">
                <a:sym typeface="Wingdings"/>
              </a:rPr>
              <a:t>, add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A  ⍺</a:t>
            </a:r>
            <a:r>
              <a:rPr lang="en-US" altLang="zh-CN" sz="2000" dirty="0">
                <a:sym typeface="Wingdings"/>
              </a:rPr>
              <a:t> to the entry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[A, a]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dirty="0">
                <a:sym typeface="Wingdings"/>
              </a:rPr>
              <a:t>-  i</a:t>
            </a:r>
            <a:r>
              <a:rPr lang="en-US" altLang="zh-CN" sz="2000" dirty="0">
                <a:sym typeface="Wingdings"/>
              </a:rPr>
              <a:t>f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ε</a:t>
            </a:r>
            <a:r>
              <a:rPr lang="en-US" altLang="zh-CN" sz="2000" dirty="0">
                <a:sym typeface="Wingdings"/>
              </a:rPr>
              <a:t> ∈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First(⍺)</a:t>
            </a:r>
            <a:r>
              <a:rPr lang="en-US" altLang="zh-CN" sz="2000" dirty="0">
                <a:sym typeface="Wingdings"/>
              </a:rPr>
              <a:t>, for each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 sz="2000" dirty="0">
                <a:sym typeface="Wingdings"/>
              </a:rPr>
              <a:t> in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Follow(A)</a:t>
            </a:r>
            <a:r>
              <a:rPr lang="en-US" altLang="zh-CN" sz="2000" dirty="0">
                <a:sym typeface="Wingdings"/>
              </a:rPr>
              <a:t>, add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A  ⍺</a:t>
            </a:r>
            <a:r>
              <a:rPr lang="en-US" altLang="zh-CN" sz="2000" dirty="0">
                <a:sym typeface="Wingdings"/>
              </a:rPr>
              <a:t> to entry </a:t>
            </a:r>
            <a:r>
              <a:rPr lang="en-US" altLang="zh-CN" sz="2000" dirty="0">
                <a:solidFill>
                  <a:srgbClr val="0432FF"/>
                </a:solidFill>
                <a:sym typeface="Wingdings"/>
              </a:rPr>
              <a:t>[A, a]</a:t>
            </a:r>
          </a:p>
          <a:p>
            <a:pPr marL="914400" lvl="3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altLang="zh-CN" dirty="0">
              <a:sym typeface="Wingding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64539" y="3872056"/>
            <a:ext cx="2030452" cy="6900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761404" y="3872054"/>
            <a:ext cx="2601952" cy="690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ε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812FF89-D30E-CB4A-B117-F8EE46CE78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339001"/>
              </p:ext>
            </p:extLst>
          </p:nvPr>
        </p:nvGraphicFramePr>
        <p:xfrm>
          <a:off x="1254123" y="5010088"/>
          <a:ext cx="6756401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6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S </a:t>
                      </a:r>
                      <a:r>
                        <a:rPr lang="en-US" altLang="zh-CN" dirty="0">
                          <a:sym typeface="Wingdings"/>
                        </a:rPr>
                        <a:t></a:t>
                      </a:r>
                      <a:r>
                        <a:rPr lang="en-US" altLang="zh-CN" dirty="0"/>
                        <a:t> ( S ) 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S </a:t>
                      </a:r>
                      <a:r>
                        <a:rPr lang="en-US" altLang="zh-CN" dirty="0">
                          <a:sym typeface="Wingdings"/>
                        </a:rPr>
                        <a:t></a:t>
                      </a:r>
                      <a:r>
                        <a:rPr lang="en-US" altLang="zh-CN" dirty="0"/>
                        <a:t> ε</a:t>
                      </a:r>
                      <a:endParaRPr lang="en-US" altLang="zh-CN" i="1" dirty="0">
                        <a:solidFill>
                          <a:srgbClr val="0432FF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S </a:t>
                      </a:r>
                      <a:r>
                        <a:rPr lang="en-US" altLang="zh-CN" dirty="0">
                          <a:sym typeface="Wingdings"/>
                        </a:rPr>
                        <a:t></a:t>
                      </a:r>
                      <a:r>
                        <a:rPr lang="en-US" altLang="zh-CN" dirty="0"/>
                        <a:t> ε</a:t>
                      </a:r>
                      <a:endParaRPr lang="en-US" altLang="zh-CN" i="1" dirty="0">
                        <a:solidFill>
                          <a:srgbClr val="0432FF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09ACE5A-7A67-3143-A1FA-E28DBD2E1A4B}"/>
              </a:ext>
            </a:extLst>
          </p:cNvPr>
          <p:cNvSpPr txBox="1"/>
          <p:nvPr/>
        </p:nvSpPr>
        <p:spPr>
          <a:xfrm>
            <a:off x="3907368" y="3826272"/>
            <a:ext cx="1782796" cy="7816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/>
              <a:t>First(</a:t>
            </a:r>
            <a:r>
              <a:rPr lang="en-US" b="1"/>
              <a:t>(</a:t>
            </a:r>
            <a:r>
              <a:rPr lang="en-US"/>
              <a:t> S </a:t>
            </a:r>
            <a:r>
              <a:rPr lang="en-US" b="1"/>
              <a:t>) </a:t>
            </a:r>
            <a:r>
              <a:rPr lang="en-US"/>
              <a:t>S) = { </a:t>
            </a:r>
            <a:r>
              <a:rPr lang="en-US" b="1"/>
              <a:t>(</a:t>
            </a:r>
            <a:r>
              <a:rPr lang="en-US" altLang="zh-CN" b="1" dirty="0"/>
              <a:t> </a:t>
            </a:r>
            <a:r>
              <a:rPr lang="en-US"/>
              <a:t>}</a:t>
            </a:r>
          </a:p>
          <a:p>
            <a:pPr>
              <a:lnSpc>
                <a:spcPts val="2800"/>
              </a:lnSpc>
            </a:pPr>
            <a:r>
              <a:rPr lang="en-US"/>
              <a:t>First(</a:t>
            </a:r>
            <a:r>
              <a:rPr lang="en-US" altLang="zh-CN" dirty="0"/>
              <a:t>ε</a:t>
            </a:r>
            <a:r>
              <a:rPr lang="en-US"/>
              <a:t>) = { </a:t>
            </a:r>
            <a:r>
              <a:rPr lang="en-US" altLang="zh-CN" dirty="0"/>
              <a:t>ε</a:t>
            </a:r>
            <a:r>
              <a:rPr lang="en-US" altLang="zh-CN" b="1" dirty="0"/>
              <a:t> </a:t>
            </a:r>
            <a:r>
              <a:rPr lang="en-US"/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5367132" y="4238564"/>
            <a:ext cx="1819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Follow(S) = { </a:t>
            </a:r>
            <a:r>
              <a:rPr lang="en-US" b="1"/>
              <a:t>)</a:t>
            </a:r>
            <a:r>
              <a:rPr lang="en-US"/>
              <a:t>, </a:t>
            </a:r>
            <a:r>
              <a:rPr lang="en-US" b="1"/>
              <a:t>$</a:t>
            </a:r>
            <a:r>
              <a:rPr lang="en-US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12582698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AC4C91-8149-ED4E-BE2F-7D5071739CB2}"/>
              </a:ext>
            </a:extLst>
          </p:cNvPr>
          <p:cNvSpPr/>
          <p:nvPr/>
        </p:nvSpPr>
        <p:spPr>
          <a:xfrm>
            <a:off x="3468648" y="3741729"/>
            <a:ext cx="2030452" cy="10064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5F1839-8AB3-424E-90B5-0FC3ECF10C17}"/>
              </a:ext>
            </a:extLst>
          </p:cNvPr>
          <p:cNvSpPr/>
          <p:nvPr/>
        </p:nvSpPr>
        <p:spPr>
          <a:xfrm>
            <a:off x="3468648" y="3741729"/>
            <a:ext cx="2601952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ε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66843AB-53C2-9746-969E-BBD5776FB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235802"/>
              </p:ext>
            </p:extLst>
          </p:nvPr>
        </p:nvGraphicFramePr>
        <p:xfrm>
          <a:off x="1193799" y="5001930"/>
          <a:ext cx="67564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6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(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$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A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ABF0680-2E97-E94E-A320-A99C4437D765}"/>
              </a:ext>
            </a:extLst>
          </p:cNvPr>
          <p:cNvSpPr txBox="1"/>
          <p:nvPr/>
        </p:nvSpPr>
        <p:spPr>
          <a:xfrm>
            <a:off x="1193799" y="3310842"/>
            <a:ext cx="12062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/>
              <a:t>Exercise:</a:t>
            </a:r>
          </a:p>
        </p:txBody>
      </p:sp>
      <p:sp>
        <p:nvSpPr>
          <p:cNvPr id="3" name="Rectangle 2"/>
          <p:cNvSpPr/>
          <p:nvPr/>
        </p:nvSpPr>
        <p:spPr>
          <a:xfrm>
            <a:off x="2939843" y="5373524"/>
            <a:ext cx="764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 algn="ctr">
              <a:defRPr/>
            </a:pPr>
            <a:r>
              <a:rPr lang="en-US" altLang="zh-CN" b="1" dirty="0"/>
              <a:t>S </a:t>
            </a:r>
            <a:r>
              <a:rPr lang="en-US" altLang="zh-CN" b="1" dirty="0">
                <a:sym typeface="Wingdings"/>
              </a:rPr>
              <a:t></a:t>
            </a:r>
            <a:r>
              <a:rPr lang="en-US" altLang="zh-CN" b="1" dirty="0"/>
              <a:t> A</a:t>
            </a:r>
          </a:p>
        </p:txBody>
      </p:sp>
      <p:sp>
        <p:nvSpPr>
          <p:cNvPr id="5" name="Rectangle 4"/>
          <p:cNvSpPr/>
          <p:nvPr/>
        </p:nvSpPr>
        <p:spPr>
          <a:xfrm>
            <a:off x="2676950" y="5745118"/>
            <a:ext cx="12907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b="1" dirty="0"/>
              <a:t>A </a:t>
            </a:r>
            <a:r>
              <a:rPr lang="en-US" altLang="zh-CN" b="1" dirty="0">
                <a:sym typeface="Wingdings"/>
              </a:rPr>
              <a:t></a:t>
            </a:r>
            <a:r>
              <a:rPr lang="en-US" altLang="zh-CN" b="1" dirty="0"/>
              <a:t> ( A ) A 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6678723" y="5373524"/>
            <a:ext cx="764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 algn="ctr">
              <a:defRPr/>
            </a:pPr>
            <a:r>
              <a:rPr lang="en-US" altLang="zh-CN" b="1" dirty="0"/>
              <a:t>S </a:t>
            </a:r>
            <a:r>
              <a:rPr lang="en-US" altLang="zh-CN" b="1" dirty="0">
                <a:sym typeface="Wingdings"/>
              </a:rPr>
              <a:t></a:t>
            </a:r>
            <a:r>
              <a:rPr lang="en-US" altLang="zh-CN" b="1" dirty="0"/>
              <a:t> A</a:t>
            </a:r>
          </a:p>
        </p:txBody>
      </p:sp>
      <p:sp>
        <p:nvSpPr>
          <p:cNvPr id="7" name="Rectangle 6"/>
          <p:cNvSpPr/>
          <p:nvPr/>
        </p:nvSpPr>
        <p:spPr>
          <a:xfrm>
            <a:off x="4968089" y="5745118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 algn="ctr">
              <a:defRPr/>
            </a:pPr>
            <a:r>
              <a:rPr lang="en-US" altLang="zh-CN" b="1" dirty="0"/>
              <a:t>A </a:t>
            </a:r>
            <a:r>
              <a:rPr lang="en-US" altLang="zh-CN" b="1" dirty="0">
                <a:sym typeface="Wingdings"/>
              </a:rPr>
              <a:t></a:t>
            </a:r>
            <a:r>
              <a:rPr lang="en-US" altLang="zh-CN" b="1" dirty="0"/>
              <a:t> ε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81929" y="5745118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 algn="ctr">
              <a:defRPr/>
            </a:pPr>
            <a:r>
              <a:rPr lang="en-US" altLang="zh-CN" b="1" dirty="0"/>
              <a:t>A </a:t>
            </a:r>
            <a:r>
              <a:rPr lang="en-US" altLang="zh-CN" b="1" dirty="0">
                <a:sym typeface="Wingdings"/>
              </a:rPr>
              <a:t></a:t>
            </a:r>
            <a:r>
              <a:rPr lang="en-US" altLang="zh-CN" b="1" dirty="0"/>
              <a:t> ε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368035C-F5C9-2C41-8233-93DBAF2727C9}"/>
              </a:ext>
            </a:extLst>
          </p:cNvPr>
          <p:cNvSpPr txBox="1">
            <a:spLocks/>
          </p:cNvSpPr>
          <p:nvPr/>
        </p:nvSpPr>
        <p:spPr>
          <a:xfrm>
            <a:off x="628649" y="1552430"/>
            <a:ext cx="8515351" cy="178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>
                <a:sym typeface="Wingdings"/>
              </a:rPr>
              <a:t>Parsing Table Construction</a:t>
            </a:r>
            <a:endParaRPr lang="en-US" altLang="zh-CN">
              <a:sym typeface="Wingdings"/>
            </a:endParaRP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</a:pPr>
            <a:r>
              <a:rPr lang="en-US" altLang="zh-CN">
                <a:sym typeface="Wingdings"/>
              </a:rPr>
              <a:t>Given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A  ⍺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0432FF"/>
                </a:solidFill>
                <a:sym typeface="Wingdings"/>
              </a:rPr>
              <a:t>-  </a:t>
            </a:r>
            <a:r>
              <a:rPr lang="en-US" altLang="zh-CN">
                <a:sym typeface="Wingdings"/>
              </a:rPr>
              <a:t>for each token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>
                <a:sym typeface="Wingdings"/>
              </a:rPr>
              <a:t> in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First(⍺)</a:t>
            </a:r>
            <a:r>
              <a:rPr lang="en-US" altLang="zh-CN">
                <a:sym typeface="Wingdings"/>
              </a:rPr>
              <a:t>, add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A  ⍺</a:t>
            </a:r>
            <a:r>
              <a:rPr lang="en-US" altLang="zh-CN">
                <a:sym typeface="Wingdings"/>
              </a:rPr>
              <a:t> to the entry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[A, a]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</a:pPr>
            <a:r>
              <a:rPr lang="en-US" altLang="zh-CN">
                <a:sym typeface="Wingdings"/>
              </a:rPr>
              <a:t>-  if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ε</a:t>
            </a:r>
            <a:r>
              <a:rPr lang="en-US" altLang="zh-CN">
                <a:sym typeface="Wingdings"/>
              </a:rPr>
              <a:t> ∈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First(⍺)</a:t>
            </a:r>
            <a:r>
              <a:rPr lang="en-US" altLang="zh-CN">
                <a:sym typeface="Wingdings"/>
              </a:rPr>
              <a:t>, for each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a</a:t>
            </a:r>
            <a:r>
              <a:rPr lang="en-US" altLang="zh-CN">
                <a:sym typeface="Wingdings"/>
              </a:rPr>
              <a:t> in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Follow(A)</a:t>
            </a:r>
            <a:r>
              <a:rPr lang="en-US" altLang="zh-CN">
                <a:sym typeface="Wingdings"/>
              </a:rPr>
              <a:t>, add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A  ⍺</a:t>
            </a:r>
            <a:r>
              <a:rPr lang="en-US" altLang="zh-CN">
                <a:sym typeface="Wingdings"/>
              </a:rPr>
              <a:t> to entry </a:t>
            </a:r>
            <a:r>
              <a:rPr lang="en-US" altLang="zh-CN">
                <a:solidFill>
                  <a:srgbClr val="0432FF"/>
                </a:solidFill>
                <a:sym typeface="Wingdings"/>
              </a:rPr>
              <a:t>[A, a]</a:t>
            </a:r>
          </a:p>
          <a:p>
            <a:pPr marL="914400" lvl="3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</a:pPr>
            <a:endParaRPr lang="en-US" altLang="zh-CN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6279358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28112C-1E72-3447-AE1F-80210A75939F}"/>
              </a:ext>
            </a:extLst>
          </p:cNvPr>
          <p:cNvSpPr/>
          <p:nvPr/>
        </p:nvSpPr>
        <p:spPr>
          <a:xfrm>
            <a:off x="819380" y="2522979"/>
            <a:ext cx="2867244" cy="34440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F8FAC7-73FF-7F4B-8AE3-9792286FECD1}"/>
              </a:ext>
            </a:extLst>
          </p:cNvPr>
          <p:cNvSpPr/>
          <p:nvPr/>
        </p:nvSpPr>
        <p:spPr>
          <a:xfrm>
            <a:off x="863665" y="2522979"/>
            <a:ext cx="2822958" cy="3432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T E’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altLang="zh-CN" i="1" baseline="30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’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T E</a:t>
            </a:r>
            <a:r>
              <a:rPr lang="en-US" altLang="zh-CN" i="1" baseline="30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’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altLang="zh-CN" i="1" baseline="30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’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ε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 T’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T’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 T’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T’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ε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id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1C06E28-7240-C04D-B2CE-75CF2DF5B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529337"/>
              </p:ext>
            </p:extLst>
          </p:nvPr>
        </p:nvGraphicFramePr>
        <p:xfrm>
          <a:off x="4134399" y="2513649"/>
          <a:ext cx="4577081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8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7840">
                  <a:extLst>
                    <a:ext uri="{9D8B030D-6E8A-4147-A177-3AD203B41FA5}">
                      <a16:colId xmlns:a16="http://schemas.microsoft.com/office/drawing/2014/main" val="2097301917"/>
                    </a:ext>
                  </a:extLst>
                </a:gridCol>
                <a:gridCol w="497840">
                  <a:extLst>
                    <a:ext uri="{9D8B030D-6E8A-4147-A177-3AD203B41FA5}">
                      <a16:colId xmlns:a16="http://schemas.microsoft.com/office/drawing/2014/main" val="3394809248"/>
                    </a:ext>
                  </a:extLst>
                </a:gridCol>
                <a:gridCol w="480307">
                  <a:extLst>
                    <a:ext uri="{9D8B030D-6E8A-4147-A177-3AD203B41FA5}">
                      <a16:colId xmlns:a16="http://schemas.microsoft.com/office/drawing/2014/main" val="4146488557"/>
                    </a:ext>
                  </a:extLst>
                </a:gridCol>
                <a:gridCol w="464573">
                  <a:extLst>
                    <a:ext uri="{9D8B030D-6E8A-4147-A177-3AD203B41FA5}">
                      <a16:colId xmlns:a16="http://schemas.microsoft.com/office/drawing/2014/main" val="2523000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(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066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72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761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28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mulop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33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i="0" dirty="0">
                          <a:solidFill>
                            <a:schemeClr val="tx1"/>
                          </a:solidFill>
                          <a:latin typeface="Courier" charset="0"/>
                          <a:ea typeface="Courier" charset="0"/>
                          <a:cs typeface="Courier" charset="0"/>
                        </a:rPr>
                        <a:t>r11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i="0" dirty="0">
                        <a:solidFill>
                          <a:schemeClr val="tx1"/>
                        </a:solidFill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794" y="2513649"/>
            <a:ext cx="598241" cy="346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r1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r2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r3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r4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r5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r6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r7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r8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r9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r10</a:t>
            </a:r>
          </a:p>
          <a:p>
            <a:pPr algn="r">
              <a:lnSpc>
                <a:spcPts val="2350"/>
              </a:lnSpc>
            </a:pPr>
            <a:r>
              <a:rPr lang="en-US">
                <a:latin typeface="Courier" charset="0"/>
                <a:ea typeface="Courier" charset="0"/>
                <a:cs typeface="Courier" charset="0"/>
              </a:rPr>
              <a:t>r11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60547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Parsing Table Construction</a:t>
            </a:r>
            <a:r>
              <a:rPr lang="en-US" altLang="zh-CN" dirty="0">
                <a:sym typeface="Wingdings"/>
              </a:rPr>
              <a:t>: Example</a:t>
            </a:r>
          </a:p>
        </p:txBody>
      </p:sp>
    </p:spTree>
    <p:extLst>
      <p:ext uri="{BB962C8B-B14F-4D97-AF65-F5344CB8AC3E}">
        <p14:creationId xmlns:p14="http://schemas.microsoft.com/office/powerpoint/2010/main" val="6717068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7886701" cy="2265369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LL(1) Grammar</a:t>
            </a:r>
            <a:endParaRPr lang="en-US" altLang="zh-CN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A grammar is an </a:t>
            </a:r>
            <a:r>
              <a:rPr lang="en-US" altLang="zh-CN" b="1" u="sng" dirty="0">
                <a:solidFill>
                  <a:srgbClr val="0432FF"/>
                </a:solidFill>
                <a:sym typeface="Wingdings"/>
              </a:rPr>
              <a:t>LL(1) grammar</a:t>
            </a:r>
            <a:r>
              <a:rPr lang="en-US" altLang="zh-CN" dirty="0">
                <a:sym typeface="Wingdings"/>
              </a:rPr>
              <a:t> if the associated LL(1) parsing table has at most one production in each table entry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Cannot be ambiguous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A subset of CFG</a:t>
            </a:r>
          </a:p>
        </p:txBody>
      </p:sp>
      <p:sp>
        <p:nvSpPr>
          <p:cNvPr id="7" name="Rectangle 6"/>
          <p:cNvSpPr/>
          <p:nvPr/>
        </p:nvSpPr>
        <p:spPr>
          <a:xfrm>
            <a:off x="3468648" y="3741729"/>
            <a:ext cx="2030452" cy="10064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468648" y="3741729"/>
            <a:ext cx="2601952" cy="100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ε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36CBAAF-35CD-3248-8850-9AE40B77C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777964"/>
              </p:ext>
            </p:extLst>
          </p:nvPr>
        </p:nvGraphicFramePr>
        <p:xfrm>
          <a:off x="1193799" y="5001930"/>
          <a:ext cx="67564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6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(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$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/>
                        <a:t>S </a:t>
                      </a:r>
                      <a:r>
                        <a:rPr lang="en-US" altLang="zh-CN" sz="1800" b="1" kern="1200" dirty="0">
                          <a:sym typeface="Wingdings"/>
                        </a:rPr>
                        <a:t></a:t>
                      </a:r>
                      <a:r>
                        <a:rPr lang="en-US" altLang="zh-CN" sz="1800" b="1" kern="1200" dirty="0"/>
                        <a:t> A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/>
                        <a:t>S </a:t>
                      </a:r>
                      <a:r>
                        <a:rPr lang="en-US" altLang="zh-CN" sz="1800" b="1" kern="1200" dirty="0">
                          <a:sym typeface="Wingdings"/>
                        </a:rPr>
                        <a:t></a:t>
                      </a:r>
                      <a:r>
                        <a:rPr lang="en-US" altLang="zh-CN" sz="1800" b="1" kern="1200" dirty="0"/>
                        <a:t> A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A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/>
                        <a:t>A </a:t>
                      </a:r>
                      <a:r>
                        <a:rPr lang="en-US" altLang="zh-CN" sz="1800" b="1" kern="1200" dirty="0">
                          <a:sym typeface="Wingdings"/>
                        </a:rPr>
                        <a:t></a:t>
                      </a:r>
                      <a:r>
                        <a:rPr lang="en-US" altLang="zh-CN" sz="1800" b="1" kern="1200" dirty="0"/>
                        <a:t> ( A ) A 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/>
                        <a:t>A </a:t>
                      </a:r>
                      <a:r>
                        <a:rPr lang="en-US" altLang="zh-CN" sz="1800" b="1" kern="1200" dirty="0">
                          <a:sym typeface="Wingdings"/>
                        </a:rPr>
                        <a:t></a:t>
                      </a:r>
                      <a:r>
                        <a:rPr lang="en-US" altLang="zh-CN" sz="1800" b="1" kern="1200" dirty="0"/>
                        <a:t> ε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/>
                        <a:t>A </a:t>
                      </a:r>
                      <a:r>
                        <a:rPr lang="en-US" altLang="zh-CN" sz="1800" b="1" kern="1200" dirty="0">
                          <a:sym typeface="Wingdings"/>
                        </a:rPr>
                        <a:t></a:t>
                      </a:r>
                      <a:r>
                        <a:rPr lang="en-US" altLang="zh-CN" sz="1800" b="1" kern="1200" dirty="0"/>
                        <a:t> ε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5499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LL(1) Parsing: Algorithm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6141" y="1558609"/>
            <a:ext cx="7391718" cy="50167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push start symbol </a:t>
            </a:r>
            <a:r>
              <a:rPr lang="en-US" sz="2000" i="1" dirty="0"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onto stack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stack top ≠ $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and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next token ≠ $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  if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stack top is a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and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a == next token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pop stack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advance input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  else if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stack top is A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and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next token is a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  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and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[A,a] has rule A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 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2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...</a:t>
            </a:r>
            <a:r>
              <a:rPr lang="en-US" sz="2000">
                <a:latin typeface="Courier" charset="0"/>
                <a:ea typeface="Courier" charset="0"/>
                <a:cs typeface="Courier" charset="0"/>
                <a:sym typeface="Wingdings"/>
              </a:rPr>
              <a:t>X</a:t>
            </a:r>
            <a:r>
              <a:rPr lang="en-US" sz="2000" baseline="-25000">
                <a:latin typeface="Courier" charset="0"/>
                <a:ea typeface="Courier" charset="0"/>
                <a:cs typeface="Courier" charset="0"/>
                <a:sym typeface="Wingdings"/>
              </a:rPr>
              <a:t>n</a:t>
            </a:r>
            <a:endParaRPr lang="en-US" sz="2000" baseline="-25000" dirty="0"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pop stack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i from n to 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  push X</a:t>
            </a:r>
            <a:r>
              <a:rPr lang="en-US" sz="2000" baseline="-25000" dirty="0">
                <a:latin typeface="Courier" charset="0"/>
                <a:ea typeface="Courier" charset="0"/>
                <a:cs typeface="Courier" charset="0"/>
                <a:sym typeface="Wingdings"/>
              </a:rPr>
              <a:t>i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onto stack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</a:t>
            </a:r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else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  error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if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stack top == next token == $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accept</a:t>
            </a:r>
          </a:p>
          <a:p>
            <a:r>
              <a:rPr lang="en-US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else </a:t>
            </a:r>
          </a:p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  error</a:t>
            </a:r>
            <a:endParaRPr lang="en-US" sz="2000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9748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Issues Related to LL(1)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2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Top-Down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2371236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Backtracking parsers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try different possibilities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back up arbitrary number  of input symbols once a try fails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Predictive parsers</a:t>
            </a:r>
          </a:p>
          <a:p>
            <a:pPr marL="800100" lvl="2" indent="-342900">
              <a:lnSpc>
                <a:spcPct val="10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 use one or more lookahead symbols to narrow down the possibilities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577370" y="4061923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154970" y="4709623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154970" y="4709623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000500" y="1690687"/>
            <a:ext cx="1981200" cy="49371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More Powerful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6172200" y="1690687"/>
            <a:ext cx="2343149" cy="49371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Exponential Time</a:t>
            </a:r>
          </a:p>
        </p:txBody>
      </p:sp>
    </p:spTree>
    <p:extLst>
      <p:ext uri="{BB962C8B-B14F-4D97-AF65-F5344CB8AC3E}">
        <p14:creationId xmlns:p14="http://schemas.microsoft.com/office/powerpoint/2010/main" val="172364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 Grammar is LL(1) </a:t>
            </a:r>
            <a:r>
              <a:rPr lang="en-US" altLang="zh-CN" dirty="0" err="1">
                <a:solidFill>
                  <a:schemeClr val="accent1">
                    <a:lumMod val="75000"/>
                  </a:schemeClr>
                </a:solidFill>
              </a:rPr>
              <a:t>iff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39653" y="2113690"/>
            <a:ext cx="7478847" cy="2281429"/>
            <a:chOff x="839653" y="2748746"/>
            <a:chExt cx="7478847" cy="2281429"/>
          </a:xfrm>
        </p:grpSpPr>
        <p:sp>
          <p:nvSpPr>
            <p:cNvPr id="18" name="Rectangle 17"/>
            <p:cNvSpPr/>
            <p:nvPr/>
          </p:nvSpPr>
          <p:spPr>
            <a:xfrm>
              <a:off x="4135303" y="2762869"/>
              <a:ext cx="4164147" cy="3970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135303" y="2753732"/>
              <a:ext cx="4164147" cy="3924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2">
                <a:lnSpc>
                  <a:spcPct val="110000"/>
                </a:lnSpc>
                <a:defRPr/>
              </a:pP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Fi</a:t>
              </a:r>
              <a:r>
                <a:rPr lang="en-US" altLang="zh-CN" dirty="0">
                  <a:solidFill>
                    <a:srgbClr val="3366FF"/>
                  </a:solidFill>
                  <a:latin typeface="Courier" charset="0"/>
                  <a:ea typeface="Courier" charset="0"/>
                  <a:cs typeface="Courier" charset="0"/>
                </a:rPr>
                <a:t>rs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t(⍺)   First(β) = </a:t>
              </a:r>
              <a:r>
                <a:rPr lang="en-US" altLang="zh-CN" dirty="0" err="1">
                  <a:solidFill>
                    <a:srgbClr val="0432FF"/>
                  </a:solidFill>
                  <a:latin typeface="Lucida Grande"/>
                  <a:ea typeface="Lucida Grande"/>
                  <a:cs typeface="Lucida Grande"/>
                </a:rPr>
                <a:t>Φ</a:t>
              </a:r>
              <a:r>
                <a:rPr lang="en-US" altLang="zh-CN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39653" y="2760173"/>
              <a:ext cx="2525847" cy="3970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39653" y="2748746"/>
              <a:ext cx="2309947" cy="4257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2">
                <a:lnSpc>
                  <a:spcPct val="110000"/>
                </a:lnSpc>
                <a:defRPr/>
              </a:pPr>
              <a:r>
                <a:rPr lang="en-US" altLang="zh-CN" sz="2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A </a:t>
              </a:r>
              <a:r>
                <a:rPr lang="en-US" altLang="zh-CN" sz="2000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sz="2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⍺ | β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39653" y="4006047"/>
              <a:ext cx="2525847" cy="102412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39653" y="4006046"/>
              <a:ext cx="2436947" cy="8976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2">
                <a:lnSpc>
                  <a:spcPct val="110000"/>
                </a:lnSpc>
                <a:defRPr/>
              </a:pPr>
              <a:r>
                <a:rPr lang="en-US" altLang="zh-CN" sz="2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A </a:t>
              </a:r>
              <a:r>
                <a:rPr lang="en-US" altLang="zh-CN" sz="2000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</a:t>
              </a:r>
              <a:r>
                <a:rPr lang="en-US" altLang="zh-CN" sz="2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⍺ | β</a:t>
              </a:r>
            </a:p>
            <a:p>
              <a:pPr marL="0" lvl="2">
                <a:lnSpc>
                  <a:spcPct val="110000"/>
                </a:lnSpc>
                <a:defRPr/>
              </a:pPr>
              <a:r>
                <a:rPr lang="en-US" altLang="zh-CN" sz="2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St  β </a:t>
              </a:r>
              <a:r>
                <a:rPr lang="en-US" altLang="zh-CN" sz="2800" i="1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⇒</a:t>
              </a:r>
              <a:r>
                <a:rPr lang="en-US" altLang="zh-CN" sz="2000" dirty="0">
                  <a:solidFill>
                    <a:srgbClr val="C00000"/>
                  </a:solidFill>
                  <a:latin typeface="Courier" charset="0"/>
                  <a:ea typeface="Courier" charset="0"/>
                  <a:cs typeface="Courier" charset="0"/>
                  <a:sym typeface="Wingdings"/>
                </a:rPr>
                <a:t>*</a:t>
              </a:r>
              <a:r>
                <a:rPr lang="en-US" altLang="zh-CN" sz="2000" dirty="0">
                  <a:solidFill>
                    <a:srgbClr val="0432FF"/>
                  </a:solidFill>
                  <a:latin typeface="Courier" charset="0"/>
                  <a:ea typeface="Courier" charset="0"/>
                  <a:cs typeface="Courier" charset="0"/>
                </a:rPr>
                <a:t> ε</a:t>
              </a:r>
            </a:p>
          </p:txBody>
        </p:sp>
        <p:sp>
          <p:nvSpPr>
            <p:cNvPr id="25" name="Right Arrow 24"/>
            <p:cNvSpPr/>
            <p:nvPr/>
          </p:nvSpPr>
          <p:spPr>
            <a:xfrm>
              <a:off x="3569425" y="2753732"/>
              <a:ext cx="356108" cy="484632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4" name="TextBox 3"/>
            <p:cNvSpPr txBox="1"/>
            <p:nvPr/>
          </p:nvSpPr>
          <p:spPr>
            <a:xfrm flipV="1">
              <a:off x="5330171" y="2762975"/>
              <a:ext cx="3821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</a:rPr>
                <a:t>U</a:t>
              </a:r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3571444" y="4309940"/>
              <a:ext cx="356108" cy="484632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160703" y="4146513"/>
              <a:ext cx="4157797" cy="751167"/>
              <a:chOff x="4160703" y="4012817"/>
              <a:chExt cx="4157797" cy="751167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160703" y="4012817"/>
                <a:ext cx="4157797" cy="75116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lvl="2">
                  <a:lnSpc>
                    <a:spcPct val="110000"/>
                  </a:lnSpc>
                  <a:defRPr/>
                </a:pPr>
                <a:r>
                  <a:rPr lang="en-US" altLang="zh-CN" dirty="0">
                    <a:solidFill>
                      <a:srgbClr val="0432FF"/>
                    </a:solidFill>
                    <a:latin typeface="Courier" charset="0"/>
                    <a:ea typeface="Courier" charset="0"/>
                    <a:cs typeface="Courier" charset="0"/>
                  </a:rPr>
                  <a:t>Fi</a:t>
                </a:r>
                <a:r>
                  <a:rPr lang="en-US" altLang="zh-CN" dirty="0">
                    <a:solidFill>
                      <a:srgbClr val="3366FF"/>
                    </a:solidFill>
                    <a:latin typeface="Courier" charset="0"/>
                    <a:ea typeface="Courier" charset="0"/>
                    <a:cs typeface="Courier" charset="0"/>
                  </a:rPr>
                  <a:t>rs</a:t>
                </a:r>
                <a:r>
                  <a:rPr lang="en-US" altLang="zh-CN" dirty="0">
                    <a:solidFill>
                      <a:srgbClr val="0432FF"/>
                    </a:solidFill>
                    <a:latin typeface="Courier" charset="0"/>
                    <a:ea typeface="Courier" charset="0"/>
                    <a:cs typeface="Courier" charset="0"/>
                  </a:rPr>
                  <a:t>t(⍺)   Follow(A) = </a:t>
                </a:r>
                <a:r>
                  <a:rPr lang="en-US" altLang="zh-CN" dirty="0" err="1">
                    <a:solidFill>
                      <a:srgbClr val="0432FF"/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altLang="zh-CN" dirty="0">
                    <a:solidFill>
                      <a:srgbClr val="0432FF"/>
                    </a:solidFill>
                    <a:latin typeface="Courier" charset="0"/>
                    <a:ea typeface="Courier" charset="0"/>
                    <a:cs typeface="Courier" charset="0"/>
                  </a:rPr>
                  <a:t> 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 flipV="1">
                <a:off x="5330171" y="4212803"/>
                <a:ext cx="382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3366FF"/>
                    </a:solidFill>
                  </a:rPr>
                  <a:t>U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305992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Left Recursion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6737351" cy="51403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200" dirty="0">
                <a:sym typeface="Wingdings"/>
              </a:rPr>
              <a:t>Left recursion often makes the grammar non-LL(1)</a:t>
            </a:r>
            <a:endParaRPr lang="en-US" altLang="zh-CN" sz="2200" u="sng" dirty="0">
              <a:sym typeface="Wingding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A6E560-F12D-8148-A2BD-4C7C2869464E}"/>
              </a:ext>
            </a:extLst>
          </p:cNvPr>
          <p:cNvSpPr/>
          <p:nvPr/>
        </p:nvSpPr>
        <p:spPr>
          <a:xfrm>
            <a:off x="490336" y="2778693"/>
            <a:ext cx="4808159" cy="16042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12E34C-A5FB-584C-9A88-21775CBBC471}"/>
              </a:ext>
            </a:extLst>
          </p:cNvPr>
          <p:cNvSpPr txBox="1"/>
          <p:nvPr/>
        </p:nvSpPr>
        <p:spPr>
          <a:xfrm>
            <a:off x="5405120" y="2869248"/>
            <a:ext cx="3625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First(exp addop term) = { </a:t>
            </a:r>
            <a:r>
              <a:rPr lang="en-US" b="1"/>
              <a:t>(</a:t>
            </a:r>
            <a:r>
              <a:rPr lang="en-US"/>
              <a:t>, </a:t>
            </a:r>
            <a:r>
              <a:rPr lang="en-US" b="1"/>
              <a:t>number</a:t>
            </a:r>
            <a:r>
              <a:rPr lang="en-US"/>
              <a:t> }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D0F494-3D80-414B-8CD1-B9BB0F5EA976}"/>
              </a:ext>
            </a:extLst>
          </p:cNvPr>
          <p:cNvSpPr txBox="1"/>
          <p:nvPr/>
        </p:nvSpPr>
        <p:spPr>
          <a:xfrm>
            <a:off x="5405120" y="3211472"/>
            <a:ext cx="2588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First(term) = { </a:t>
            </a:r>
            <a:r>
              <a:rPr lang="en-US" b="1"/>
              <a:t>(</a:t>
            </a:r>
            <a:r>
              <a:rPr lang="en-US"/>
              <a:t>, </a:t>
            </a:r>
            <a:r>
              <a:rPr lang="en-US" b="1"/>
              <a:t>number</a:t>
            </a:r>
            <a:r>
              <a:rPr lang="en-US"/>
              <a:t> }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D631AF0-12B6-B64F-A4B7-759C9FEFC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79971"/>
              </p:ext>
            </p:extLst>
          </p:nvPr>
        </p:nvGraphicFramePr>
        <p:xfrm>
          <a:off x="1055368" y="4661853"/>
          <a:ext cx="7296151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9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3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(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/>
                        <a:t>number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exp </a:t>
                      </a:r>
                      <a:r>
                        <a:rPr lang="en-US" altLang="zh-CN" sz="18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exp addop term</a:t>
                      </a:r>
                    </a:p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exp </a:t>
                      </a:r>
                      <a:r>
                        <a:rPr lang="en-US" altLang="zh-CN" sz="18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term</a:t>
                      </a:r>
                      <a:endParaRPr lang="en-US" altLang="zh-CN" sz="1800" b="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exp </a:t>
                      </a:r>
                      <a:r>
                        <a:rPr lang="en-US" altLang="zh-CN" sz="18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exp addop term</a:t>
                      </a:r>
                    </a:p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exp </a:t>
                      </a:r>
                      <a:r>
                        <a:rPr lang="en-US" altLang="zh-CN" sz="1800" b="0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altLang="zh-CN" sz="1800" b="0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 term</a:t>
                      </a:r>
                      <a:endParaRPr lang="en-US" altLang="zh-CN" sz="1800" b="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E2BE1EE-A8CA-734D-9F26-3B9025702328}"/>
              </a:ext>
            </a:extLst>
          </p:cNvPr>
          <p:cNvSpPr/>
          <p:nvPr/>
        </p:nvSpPr>
        <p:spPr>
          <a:xfrm>
            <a:off x="509384" y="2799013"/>
            <a:ext cx="4044952" cy="36512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184BE86-10A4-544E-A419-C727A31FF459}"/>
              </a:ext>
            </a:extLst>
          </p:cNvPr>
          <p:cNvSpPr/>
          <p:nvPr/>
        </p:nvSpPr>
        <p:spPr>
          <a:xfrm>
            <a:off x="490336" y="2778693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| /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9678509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Left Recursion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088631" cy="765714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b="1" dirty="0">
                <a:ea typeface="Courier" charset="0"/>
                <a:cs typeface="Courier" charset="0"/>
              </a:rPr>
              <a:t>Rewriting</a:t>
            </a:r>
            <a:r>
              <a:rPr lang="en-US" altLang="zh-CN" dirty="0">
                <a:ea typeface="Courier" charset="0"/>
                <a:cs typeface="Courier" charset="0"/>
              </a:rPr>
              <a:t>: </a:t>
            </a:r>
            <a:r>
              <a:rPr lang="en-US" altLang="zh-CN" sz="2200" dirty="0">
                <a:ea typeface="Courier" charset="0"/>
                <a:cs typeface="Courier" charset="0"/>
              </a:rPr>
              <a:t>break it into two rules</a:t>
            </a:r>
            <a:r>
              <a:rPr lang="en-US" altLang="zh-CN" sz="2200" dirty="0"/>
              <a:t>: (i) generate base case first and (ii) generate the repetition using right recursion</a:t>
            </a:r>
          </a:p>
          <a:p>
            <a:pPr marL="685800" lvl="2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sz="1800" u="sng" dirty="0">
              <a:sym typeface="Wingdings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25799" y="3089270"/>
            <a:ext cx="2525847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64" name="Rectangle 63"/>
          <p:cNvSpPr/>
          <p:nvPr/>
        </p:nvSpPr>
        <p:spPr>
          <a:xfrm>
            <a:off x="825799" y="3077843"/>
            <a:ext cx="2309947" cy="412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 ⍺ | β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25799" y="4155029"/>
            <a:ext cx="2525847" cy="7511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825799" y="4155028"/>
            <a:ext cx="2436947" cy="751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β A’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⍺ A’ | ε</a:t>
            </a:r>
          </a:p>
        </p:txBody>
      </p:sp>
      <p:sp>
        <p:nvSpPr>
          <p:cNvPr id="15" name="Right Arrow 14"/>
          <p:cNvSpPr/>
          <p:nvPr/>
        </p:nvSpPr>
        <p:spPr>
          <a:xfrm rot="5400000">
            <a:off x="1894158" y="3597316"/>
            <a:ext cx="3561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3867266" y="3076059"/>
            <a:ext cx="4968240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3897746" y="4155029"/>
            <a:ext cx="4968240" cy="7511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2" name="Right Arrow 21"/>
          <p:cNvSpPr/>
          <p:nvPr/>
        </p:nvSpPr>
        <p:spPr>
          <a:xfrm rot="5400000">
            <a:off x="6087515" y="3597316"/>
            <a:ext cx="3561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" name="Line Callout 2 15">
            <a:extLst>
              <a:ext uri="{FF2B5EF4-FFF2-40B4-BE49-F238E27FC236}">
                <a16:creationId xmlns:a16="http://schemas.microsoft.com/office/drawing/2014/main" id="{18DE3D2F-E185-D542-BE37-2DE80547BD39}"/>
              </a:ext>
            </a:extLst>
          </p:cNvPr>
          <p:cNvSpPr/>
          <p:nvPr/>
        </p:nvSpPr>
        <p:spPr>
          <a:xfrm>
            <a:off x="1983006" y="5256401"/>
            <a:ext cx="1914740" cy="457200"/>
          </a:xfrm>
          <a:prstGeom prst="borderCallout2">
            <a:avLst>
              <a:gd name="adj1" fmla="val -7738"/>
              <a:gd name="adj2" fmla="val 15299"/>
              <a:gd name="adj3" fmla="val -40783"/>
              <a:gd name="adj4" fmla="val 15279"/>
              <a:gd name="adj5" fmla="val -100601"/>
              <a:gd name="adj6" fmla="val 865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right recursion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06389E-4601-9148-A027-8120C2F09B39}"/>
              </a:ext>
            </a:extLst>
          </p:cNvPr>
          <p:cNvSpPr txBox="1"/>
          <p:nvPr/>
        </p:nvSpPr>
        <p:spPr>
          <a:xfrm>
            <a:off x="5532303" y="5167312"/>
            <a:ext cx="1481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General Form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3464F6-D98C-B34C-84CA-9DFA948AD889}"/>
              </a:ext>
            </a:extLst>
          </p:cNvPr>
          <p:cNvSpPr/>
          <p:nvPr/>
        </p:nvSpPr>
        <p:spPr>
          <a:xfrm>
            <a:off x="3897746" y="3076059"/>
            <a:ext cx="4876800" cy="417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A⍺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|A⍺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|...|A⍺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|β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|β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|...|β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0786F7-4554-EA49-AA85-EEA47D903121}"/>
              </a:ext>
            </a:extLst>
          </p:cNvPr>
          <p:cNvSpPr/>
          <p:nvPr/>
        </p:nvSpPr>
        <p:spPr>
          <a:xfrm>
            <a:off x="551993" y="6063806"/>
            <a:ext cx="8264118" cy="40011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marL="0" lvl="1">
              <a:buClr>
                <a:schemeClr val="accent1">
                  <a:lumMod val="75000"/>
                </a:schemeClr>
              </a:buClr>
            </a:pPr>
            <a:r>
              <a:rPr lang="en-US" altLang="zh-CN" sz="2000" dirty="0">
                <a:ea typeface="Courier" charset="0"/>
                <a:cs typeface="Courier" charset="0"/>
              </a:rPr>
              <a:t>⍺ and β are strings of terminals and nonterminals and β does not begin with 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467C582-D986-AA46-BF62-EE56ECDE2B4C}"/>
              </a:ext>
            </a:extLst>
          </p:cNvPr>
          <p:cNvSpPr/>
          <p:nvPr/>
        </p:nvSpPr>
        <p:spPr>
          <a:xfrm>
            <a:off x="3867266" y="4155028"/>
            <a:ext cx="458705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β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A’|β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A’|...|β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</a:t>
            </a:r>
            <a:endParaRPr lang="en-US" altLang="zh-CN" sz="2000" baseline="-25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⍺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A’|⍺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A’|...|⍺</a:t>
            </a:r>
            <a:r>
              <a:rPr lang="en-US" altLang="zh-CN" sz="2000" baseline="-25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A’|ε</a:t>
            </a:r>
          </a:p>
        </p:txBody>
      </p:sp>
    </p:spTree>
    <p:extLst>
      <p:ext uri="{BB962C8B-B14F-4D97-AF65-F5344CB8AC3E}">
        <p14:creationId xmlns:p14="http://schemas.microsoft.com/office/powerpoint/2010/main" val="890915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Left Recursion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35303" y="2762869"/>
            <a:ext cx="4164147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35303" y="2753732"/>
            <a:ext cx="4164147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160703" y="4012817"/>
            <a:ext cx="4157797" cy="7511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exp’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exp’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term exp’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ε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2" name="Right Arrow 21"/>
          <p:cNvSpPr/>
          <p:nvPr/>
        </p:nvSpPr>
        <p:spPr>
          <a:xfrm rot="5400000">
            <a:off x="5950422" y="3406609"/>
            <a:ext cx="3561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839653" y="2760173"/>
            <a:ext cx="2525847" cy="3970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839653" y="2748746"/>
            <a:ext cx="2309947" cy="412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 ⍺ | β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39653" y="4006047"/>
            <a:ext cx="2525847" cy="7511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4" name="Rectangle 23"/>
          <p:cNvSpPr/>
          <p:nvPr/>
        </p:nvSpPr>
        <p:spPr>
          <a:xfrm>
            <a:off x="839653" y="4006046"/>
            <a:ext cx="2436947" cy="751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β A’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⍺ A’ | ε</a:t>
            </a:r>
          </a:p>
        </p:txBody>
      </p:sp>
      <p:sp>
        <p:nvSpPr>
          <p:cNvPr id="25" name="Right Arrow 24"/>
          <p:cNvSpPr/>
          <p:nvPr/>
        </p:nvSpPr>
        <p:spPr>
          <a:xfrm rot="5400000">
            <a:off x="1948652" y="3323639"/>
            <a:ext cx="3561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DC85D1A8-A5CA-A64D-B4AC-AE4C1DD17D9B}"/>
              </a:ext>
            </a:extLst>
          </p:cNvPr>
          <p:cNvSpPr txBox="1">
            <a:spLocks/>
          </p:cNvSpPr>
          <p:nvPr/>
        </p:nvSpPr>
        <p:spPr>
          <a:xfrm>
            <a:off x="628649" y="1690688"/>
            <a:ext cx="8088631" cy="765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b="1">
                <a:ea typeface="Courier" charset="0"/>
                <a:cs typeface="Courier" charset="0"/>
              </a:rPr>
              <a:t>Rewriting</a:t>
            </a:r>
            <a:r>
              <a:rPr lang="en-US" altLang="zh-CN">
                <a:ea typeface="Courier" charset="0"/>
                <a:cs typeface="Courier" charset="0"/>
              </a:rPr>
              <a:t>: </a:t>
            </a:r>
            <a:r>
              <a:rPr lang="en-US" altLang="zh-CN" sz="2200">
                <a:ea typeface="Courier" charset="0"/>
                <a:cs typeface="Courier" charset="0"/>
              </a:rPr>
              <a:t>break it into two rules</a:t>
            </a:r>
            <a:r>
              <a:rPr lang="en-US" altLang="zh-CN" sz="2200"/>
              <a:t>: (i) generate base case first and (ii) generate the repetition using right recursion</a:t>
            </a:r>
          </a:p>
          <a:p>
            <a:pPr marL="685800" lvl="2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sz="1800" u="sng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4289113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Left Recursion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5318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200" dirty="0">
                <a:sym typeface="Wingdings"/>
              </a:rPr>
              <a:t>Example</a:t>
            </a:r>
            <a:endParaRPr lang="en-US" altLang="zh-CN" dirty="0">
              <a:ea typeface="Courier" charset="0"/>
              <a:cs typeface="Courier" charset="0"/>
            </a:endParaRPr>
          </a:p>
          <a:p>
            <a:pPr marL="685800" lvl="2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sz="1800" u="sng" dirty="0">
              <a:sym typeface="Wingding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1877" y="4173886"/>
            <a:ext cx="4808159" cy="22252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781877" y="4173886"/>
            <a:ext cx="4354647" cy="2225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term exp’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i="1" baseline="30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’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addop term exp</a:t>
            </a:r>
            <a:r>
              <a:rPr lang="en-US" altLang="zh-CN" i="1" baseline="30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’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ε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term’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term’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term’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ε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81877" y="2234008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81877" y="2234008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3" name="Curved Left Arrow 2"/>
          <p:cNvSpPr/>
          <p:nvPr/>
        </p:nvSpPr>
        <p:spPr>
          <a:xfrm>
            <a:off x="5689600" y="3016250"/>
            <a:ext cx="731520" cy="2089769"/>
          </a:xfrm>
          <a:prstGeom prst="curvedLef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8959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Left Factoring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7"/>
            <a:ext cx="8210550" cy="1498000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b="1" dirty="0">
                <a:sym typeface="Wingdings"/>
              </a:rPr>
              <a:t>Issue</a:t>
            </a:r>
            <a:r>
              <a:rPr lang="en-US" altLang="zh-CN" sz="2200" dirty="0">
                <a:sym typeface="Wingdings"/>
              </a:rPr>
              <a:t>: when grammar rule choices share a common prefix, look ahead one symbol may not  be sufficient to determine the rule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b="1" dirty="0">
                <a:sym typeface="Wingdings"/>
              </a:rPr>
              <a:t>Rewriting</a:t>
            </a:r>
            <a:r>
              <a:rPr lang="en-US" altLang="zh-CN" sz="2200" dirty="0">
                <a:sym typeface="Wingdings"/>
              </a:rPr>
              <a:t>: take the common part out and add a new nonterminal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52354" y="3866317"/>
            <a:ext cx="2262581" cy="463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852354" y="3866317"/>
            <a:ext cx="22625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⍺ β | ⍺ 𝛾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52354" y="5125749"/>
            <a:ext cx="2262581" cy="7511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852354" y="5125748"/>
            <a:ext cx="218294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⍺ A’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A’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β | 𝛾  </a:t>
            </a:r>
          </a:p>
        </p:txBody>
      </p:sp>
      <p:sp>
        <p:nvSpPr>
          <p:cNvPr id="15" name="Right Arrow 14"/>
          <p:cNvSpPr/>
          <p:nvPr/>
        </p:nvSpPr>
        <p:spPr>
          <a:xfrm rot="5400000">
            <a:off x="1804017" y="4468597"/>
            <a:ext cx="356108" cy="4341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4311650" y="3627748"/>
            <a:ext cx="3803651" cy="7017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</a:t>
            </a:r>
          </a:p>
        </p:txBody>
      </p:sp>
      <p:sp>
        <p:nvSpPr>
          <p:cNvPr id="17" name="Right Arrow 16"/>
          <p:cNvSpPr/>
          <p:nvPr/>
        </p:nvSpPr>
        <p:spPr>
          <a:xfrm rot="5400000">
            <a:off x="6035421" y="4468596"/>
            <a:ext cx="356108" cy="434119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3937001" y="5125748"/>
            <a:ext cx="4902199" cy="7017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 else-part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else-part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ε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8226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Summary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101094-1C7F-7A4F-9023-96D0B0D83224}"/>
              </a:ext>
            </a:extLst>
          </p:cNvPr>
          <p:cNvSpPr txBox="1"/>
          <p:nvPr/>
        </p:nvSpPr>
        <p:spPr>
          <a:xfrm>
            <a:off x="559375" y="2423333"/>
            <a:ext cx="2425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Top-Down Parsing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244F15-11B9-BD42-8D25-6BCE62A762A9}"/>
              </a:ext>
            </a:extLst>
          </p:cNvPr>
          <p:cNvSpPr txBox="1"/>
          <p:nvPr/>
        </p:nvSpPr>
        <p:spPr>
          <a:xfrm>
            <a:off x="3381239" y="1782771"/>
            <a:ext cx="25182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/>
              <a:t>Backtracking Parsing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ABBA03-8E06-0241-BC13-E442DFAA31B3}"/>
              </a:ext>
            </a:extLst>
          </p:cNvPr>
          <p:cNvSpPr txBox="1"/>
          <p:nvPr/>
        </p:nvSpPr>
        <p:spPr>
          <a:xfrm>
            <a:off x="3381239" y="3149631"/>
            <a:ext cx="22063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/>
              <a:t>Predictive Parsing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F3C244-8F4B-AC45-90B9-F2A7182EFB50}"/>
              </a:ext>
            </a:extLst>
          </p:cNvPr>
          <p:cNvSpPr txBox="1"/>
          <p:nvPr/>
        </p:nvSpPr>
        <p:spPr>
          <a:xfrm>
            <a:off x="5941947" y="2484888"/>
            <a:ext cx="29444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/>
              <a:t>Recursive Descent Parsing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ED763F4-D199-CE46-849C-44AEFDADAD41}"/>
              </a:ext>
            </a:extLst>
          </p:cNvPr>
          <p:cNvSpPr txBox="1"/>
          <p:nvPr/>
        </p:nvSpPr>
        <p:spPr>
          <a:xfrm>
            <a:off x="5941947" y="3897822"/>
            <a:ext cx="15214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/>
              <a:t>LL(1) Parsing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7D1211-240F-FA42-A215-EBDAA6CFC781}"/>
              </a:ext>
            </a:extLst>
          </p:cNvPr>
          <p:cNvCxnSpPr>
            <a:endCxn id="19" idx="1"/>
          </p:cNvCxnSpPr>
          <p:nvPr/>
        </p:nvCxnSpPr>
        <p:spPr>
          <a:xfrm flipV="1">
            <a:off x="2937161" y="1998215"/>
            <a:ext cx="444078" cy="4344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2EF6FF5-2617-AE4E-93CF-69656FDB229F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937161" y="2955588"/>
            <a:ext cx="444078" cy="409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B6DAA8A-149B-D145-BF31-3B66C2C1131B}"/>
              </a:ext>
            </a:extLst>
          </p:cNvPr>
          <p:cNvCxnSpPr>
            <a:cxnSpLocks/>
          </p:cNvCxnSpPr>
          <p:nvPr/>
        </p:nvCxnSpPr>
        <p:spPr>
          <a:xfrm>
            <a:off x="5497869" y="3606607"/>
            <a:ext cx="444078" cy="409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D5A8374-B484-8B46-A7E8-E2C6CD44F438}"/>
              </a:ext>
            </a:extLst>
          </p:cNvPr>
          <p:cNvCxnSpPr/>
          <p:nvPr/>
        </p:nvCxnSpPr>
        <p:spPr>
          <a:xfrm flipV="1">
            <a:off x="5510834" y="2799940"/>
            <a:ext cx="444078" cy="4344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099C7DB-008D-2445-8E17-97EEF4FF2DC0}"/>
              </a:ext>
            </a:extLst>
          </p:cNvPr>
          <p:cNvSpPr txBox="1"/>
          <p:nvPr/>
        </p:nvSpPr>
        <p:spPr>
          <a:xfrm>
            <a:off x="3375168" y="3512532"/>
            <a:ext cx="1302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(lookahead)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E5929C2-C65F-6642-AC59-CFEB034583EA}"/>
              </a:ext>
            </a:extLst>
          </p:cNvPr>
          <p:cNvSpPr txBox="1"/>
          <p:nvPr/>
        </p:nvSpPr>
        <p:spPr>
          <a:xfrm>
            <a:off x="3375168" y="2151852"/>
            <a:ext cx="1558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(“brute force”)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7A01A6-5A40-A84C-A470-DEC2A4837A93}"/>
              </a:ext>
            </a:extLst>
          </p:cNvPr>
          <p:cNvSpPr txBox="1"/>
          <p:nvPr/>
        </p:nvSpPr>
        <p:spPr>
          <a:xfrm>
            <a:off x="6018662" y="2884998"/>
            <a:ext cx="26377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a func for a nonterminal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leverage call stack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C273C0-11F3-B54F-9286-B3BA15093853}"/>
              </a:ext>
            </a:extLst>
          </p:cNvPr>
          <p:cNvSpPr txBox="1"/>
          <p:nvPr/>
        </p:nvSpPr>
        <p:spPr>
          <a:xfrm>
            <a:off x="6018662" y="4302957"/>
            <a:ext cx="22683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use explicit stack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First and Follow sets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parsing table-driven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75A4358-9DA8-AB41-98EF-601B49CD76CC}"/>
              </a:ext>
            </a:extLst>
          </p:cNvPr>
          <p:cNvSpPr txBox="1"/>
          <p:nvPr/>
        </p:nvSpPr>
        <p:spPr>
          <a:xfrm>
            <a:off x="3046457" y="4684491"/>
            <a:ext cx="1787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left recursion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/>
              <a:t>common prefix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957A1D-D715-2146-91CA-DF4BA24F9ECD}"/>
              </a:ext>
            </a:extLst>
          </p:cNvPr>
          <p:cNvSpPr txBox="1"/>
          <p:nvPr/>
        </p:nvSpPr>
        <p:spPr>
          <a:xfrm>
            <a:off x="2911548" y="4322114"/>
            <a:ext cx="19223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Common Issues</a:t>
            </a:r>
            <a:r>
              <a:rPr lang="en-US" sz="200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BDEC14-65A1-C34E-ADE3-F471C0CD25E3}"/>
              </a:ext>
            </a:extLst>
          </p:cNvPr>
          <p:cNvSpPr/>
          <p:nvPr/>
        </p:nvSpPr>
        <p:spPr>
          <a:xfrm>
            <a:off x="2813199" y="4322114"/>
            <a:ext cx="2268313" cy="10187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303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46CD8-BEE0-E041-A913-20B1B6F5C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504" y="2208800"/>
            <a:ext cx="7986993" cy="1143000"/>
          </a:xfrm>
        </p:spPr>
        <p:txBody>
          <a:bodyPr/>
          <a:lstStyle/>
          <a:p>
            <a:pPr algn="ctr"/>
            <a:br>
              <a:rPr lang="en-US" sz="3177" dirty="0"/>
            </a:br>
            <a:r>
              <a:rPr lang="en-US" sz="3600" b="1" dirty="0"/>
              <a:t>SAMPLE PROBLEMS</a:t>
            </a:r>
          </a:p>
        </p:txBody>
      </p:sp>
    </p:spTree>
    <p:extLst>
      <p:ext uri="{BB962C8B-B14F-4D97-AF65-F5344CB8AC3E}">
        <p14:creationId xmlns:p14="http://schemas.microsoft.com/office/powerpoint/2010/main" val="14027635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EFC9-5758-A942-88E6-C497C926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8" y="31304"/>
            <a:ext cx="2187121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377747-E8C3-A44B-83DB-7B1107A90DC3}"/>
                  </a:ext>
                </a:extLst>
              </p:cNvPr>
              <p:cNvSpPr txBox="1"/>
              <p:nvPr/>
            </p:nvSpPr>
            <p:spPr>
              <a:xfrm>
                <a:off x="839379" y="1182515"/>
                <a:ext cx="2319994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S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 A  |  B C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  a A |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endParaRP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B  b B |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endParaRP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C  c C | d C |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 </a:t>
                </a:r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377747-E8C3-A44B-83DB-7B1107A90D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379" y="1182515"/>
                <a:ext cx="2319994" cy="1569660"/>
              </a:xfrm>
              <a:prstGeom prst="rect">
                <a:avLst/>
              </a:prstGeom>
              <a:blipFill>
                <a:blip r:embed="rId2"/>
                <a:stretch>
                  <a:fillRect l="-3804" t="-2400" b="-7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A4361B02-B950-1745-9C5D-9FA020815A64}"/>
              </a:ext>
            </a:extLst>
          </p:cNvPr>
          <p:cNvGrpSpPr/>
          <p:nvPr/>
        </p:nvGrpSpPr>
        <p:grpSpPr>
          <a:xfrm>
            <a:off x="4124420" y="742421"/>
            <a:ext cx="3990424" cy="1949542"/>
            <a:chOff x="4918049" y="17803"/>
            <a:chExt cx="3990424" cy="19495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/>
                <p:nvPr/>
              </p:nvSpPr>
              <p:spPr>
                <a:xfrm>
                  <a:off x="4918049" y="17803"/>
                  <a:ext cx="3990424" cy="19389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FIRST		FOLLOW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S	</a:t>
                  </a:r>
                  <a:r>
                    <a:rPr lang="en-US" sz="2400" dirty="0" err="1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a,b,c,d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,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$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 	a,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	$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B	b,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	</a:t>
                  </a:r>
                  <a:r>
                    <a:rPr lang="en-US" sz="2400" dirty="0" err="1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c,d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,$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C	</a:t>
                  </a:r>
                  <a:r>
                    <a:rPr lang="en-US" sz="2400" dirty="0" err="1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c,d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,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		$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8049" y="17803"/>
                  <a:ext cx="3990424" cy="1938992"/>
                </a:xfrm>
                <a:prstGeom prst="rect">
                  <a:avLst/>
                </a:prstGeom>
                <a:blipFill>
                  <a:blip r:embed="rId3"/>
                  <a:stretch>
                    <a:fillRect l="-2222" t="-1948" r="-2222" b="-58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9858F1C-9367-8D45-98D6-910F3B70C6D5}"/>
                </a:ext>
              </a:extLst>
            </p:cNvPr>
            <p:cNvCxnSpPr/>
            <p:nvPr/>
          </p:nvCxnSpPr>
          <p:spPr>
            <a:xfrm>
              <a:off x="5500255" y="128289"/>
              <a:ext cx="0" cy="18252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74793CD-AC83-2844-9C82-8C6F1E5575A3}"/>
                </a:ext>
              </a:extLst>
            </p:cNvPr>
            <p:cNvCxnSpPr/>
            <p:nvPr/>
          </p:nvCxnSpPr>
          <p:spPr>
            <a:xfrm>
              <a:off x="7342909" y="142140"/>
              <a:ext cx="0" cy="182520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FB361-8F2C-A849-9327-35E5502FE2CB}"/>
                </a:ext>
              </a:extLst>
            </p:cNvPr>
            <p:cNvCxnSpPr>
              <a:cxnSpLocks/>
            </p:cNvCxnSpPr>
            <p:nvPr/>
          </p:nvCxnSpPr>
          <p:spPr>
            <a:xfrm>
              <a:off x="4918049" y="420916"/>
              <a:ext cx="39904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3A15BA3-B6D0-0044-AD4F-C29F03668B9D}"/>
              </a:ext>
            </a:extLst>
          </p:cNvPr>
          <p:cNvGrpSpPr/>
          <p:nvPr/>
        </p:nvGrpSpPr>
        <p:grpSpPr>
          <a:xfrm>
            <a:off x="816372" y="3090924"/>
            <a:ext cx="7835399" cy="3422279"/>
            <a:chOff x="816372" y="3090924"/>
            <a:chExt cx="7835399" cy="34222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2CAC23F-E9A6-9D4D-9DC8-76C6AED01814}"/>
                    </a:ext>
                  </a:extLst>
                </p:cNvPr>
                <p:cNvSpPr txBox="1"/>
                <p:nvPr/>
              </p:nvSpPr>
              <p:spPr>
                <a:xfrm>
                  <a:off x="839379" y="3096883"/>
                  <a:ext cx="7810151" cy="34163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    a                b                   c                   d                    $</a:t>
                  </a:r>
                </a:p>
                <a:p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  S        S 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A	     S  B C       S  B C      S  B C </a:t>
                  </a:r>
                </a:p>
                <a:p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A      A  a A 					               A  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B 		    B  b B      B 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  <m:r>
                        <a:rPr lang="en-US" sz="240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           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B 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          B 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endPara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C 			           C  c C       C  d C         C 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2CAC23F-E9A6-9D4D-9DC8-76C6AED018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9379" y="3096883"/>
                  <a:ext cx="7810151" cy="3416320"/>
                </a:xfrm>
                <a:prstGeom prst="rect">
                  <a:avLst/>
                </a:prstGeom>
                <a:blipFill>
                  <a:blip r:embed="rId4"/>
                  <a:stretch>
                    <a:fillRect t="-1111" b="-29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837D3B8-780F-DF4A-AA69-EE3941CFFEC4}"/>
                </a:ext>
              </a:extLst>
            </p:cNvPr>
            <p:cNvSpPr txBox="1"/>
            <p:nvPr/>
          </p:nvSpPr>
          <p:spPr>
            <a:xfrm>
              <a:off x="7330424" y="3625412"/>
              <a:ext cx="116410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</a:rPr>
                <a:t>S </a:t>
              </a:r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 A</a:t>
              </a:r>
            </a:p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S  B C</a:t>
              </a:r>
              <a:endParaRPr lang="en-US" sz="2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026817-77D1-6F49-96A0-5619E2CD02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9379" y="3625412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57C0E50-F9BA-AE48-A4D6-F56BA70E3031}"/>
                </a:ext>
              </a:extLst>
            </p:cNvPr>
            <p:cNvCxnSpPr>
              <a:cxnSpLocks/>
            </p:cNvCxnSpPr>
            <p:nvPr/>
          </p:nvCxnSpPr>
          <p:spPr>
            <a:xfrm>
              <a:off x="1460219" y="3128307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3528882-B138-A048-AF83-9A45B41E69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6502" y="4467929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D37F1D8-0BE7-AD47-B416-B55BD191C2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6372" y="5120665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C85FC53-4DFF-C749-A2C5-C3E619FA0F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3625" y="5862534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64655D-8BDE-6149-AD86-6293160306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6372" y="6483638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016B753-750C-D040-8414-9897C52776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3625" y="3102081"/>
              <a:ext cx="7810151" cy="18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3E488D3-BFFA-B142-99E8-8DAE4B069053}"/>
                </a:ext>
              </a:extLst>
            </p:cNvPr>
            <p:cNvCxnSpPr>
              <a:cxnSpLocks/>
            </p:cNvCxnSpPr>
            <p:nvPr/>
          </p:nvCxnSpPr>
          <p:spPr>
            <a:xfrm>
              <a:off x="836236" y="3125430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0EA87BA-9026-1A4E-854E-F13D0EF52315}"/>
                </a:ext>
              </a:extLst>
            </p:cNvPr>
            <p:cNvCxnSpPr>
              <a:cxnSpLocks/>
            </p:cNvCxnSpPr>
            <p:nvPr/>
          </p:nvCxnSpPr>
          <p:spPr>
            <a:xfrm>
              <a:off x="8651771" y="3090924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466BB2C-CBA1-F44B-9CE3-07367EBE6F31}"/>
                </a:ext>
              </a:extLst>
            </p:cNvPr>
            <p:cNvCxnSpPr>
              <a:cxnSpLocks/>
            </p:cNvCxnSpPr>
            <p:nvPr/>
          </p:nvCxnSpPr>
          <p:spPr>
            <a:xfrm>
              <a:off x="2923837" y="3125430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047659D-E664-A044-B93D-24CDE4D37109}"/>
                </a:ext>
              </a:extLst>
            </p:cNvPr>
            <p:cNvCxnSpPr>
              <a:cxnSpLocks/>
            </p:cNvCxnSpPr>
            <p:nvPr/>
          </p:nvCxnSpPr>
          <p:spPr>
            <a:xfrm>
              <a:off x="4304059" y="3108177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102A444-A6FF-BA4E-8ABE-09DA25DB2EDA}"/>
                </a:ext>
              </a:extLst>
            </p:cNvPr>
            <p:cNvCxnSpPr>
              <a:cxnSpLocks/>
            </p:cNvCxnSpPr>
            <p:nvPr/>
          </p:nvCxnSpPr>
          <p:spPr>
            <a:xfrm>
              <a:off x="5684286" y="3108177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C578243-C563-BF42-845C-F26BB7354F52}"/>
                </a:ext>
              </a:extLst>
            </p:cNvPr>
            <p:cNvCxnSpPr>
              <a:cxnSpLocks/>
            </p:cNvCxnSpPr>
            <p:nvPr/>
          </p:nvCxnSpPr>
          <p:spPr>
            <a:xfrm>
              <a:off x="7099019" y="3128307"/>
              <a:ext cx="0" cy="33848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3043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EFC9-5758-A942-88E6-C497C926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8" y="31304"/>
            <a:ext cx="2187121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1331568-DAA7-7C4F-904C-520489FB8A9B}"/>
              </a:ext>
            </a:extLst>
          </p:cNvPr>
          <p:cNvGrpSpPr/>
          <p:nvPr/>
        </p:nvGrpSpPr>
        <p:grpSpPr>
          <a:xfrm>
            <a:off x="902009" y="838542"/>
            <a:ext cx="7236898" cy="5242675"/>
            <a:chOff x="902009" y="838542"/>
            <a:chExt cx="7236898" cy="524267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D377747-E8C3-A44B-83DB-7B1107A90DC3}"/>
                </a:ext>
              </a:extLst>
            </p:cNvPr>
            <p:cNvSpPr txBox="1"/>
            <p:nvPr/>
          </p:nvSpPr>
          <p:spPr>
            <a:xfrm>
              <a:off x="902009" y="1187182"/>
              <a:ext cx="3417923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</a:rPr>
                <a:t>LEXP </a:t>
              </a:r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 ATOM  |  LIST</a:t>
              </a:r>
            </a:p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ATOM  num | id</a:t>
              </a:r>
              <a:endParaRPr lang="en-US" sz="2400" b="0" dirty="0">
                <a:solidFill>
                  <a:schemeClr val="bg1">
                    <a:lumMod val="65000"/>
                  </a:schemeClr>
                </a:solidFill>
                <a:ea typeface="Cambria Math" panose="02040503050406030204" pitchFamily="18" charset="0"/>
                <a:sym typeface="Wingdings" pitchFamily="2" charset="2"/>
              </a:endParaRPr>
            </a:p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LIST  ( LSEQ )</a:t>
              </a:r>
            </a:p>
            <a:p>
              <a:r>
                <a: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LSEQ  LSEQ LEXP | LEXP</a:t>
              </a:r>
              <a:endParaRPr 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/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FIRST		FOLLOW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	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num, id, (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	num, id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LIST	(	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     num, id, (        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LSEQ’	num, id, (,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	)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blipFill>
                  <a:blip r:embed="rId2"/>
                  <a:stretch>
                    <a:fillRect l="-1724" t="-2139" b="-4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9858F1C-9367-8D45-98D6-910F3B70C6D5}"/>
                </a:ext>
              </a:extLst>
            </p:cNvPr>
            <p:cNvCxnSpPr>
              <a:cxnSpLocks/>
            </p:cNvCxnSpPr>
            <p:nvPr/>
          </p:nvCxnSpPr>
          <p:spPr>
            <a:xfrm>
              <a:off x="2815196" y="3831762"/>
              <a:ext cx="0" cy="21978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74793CD-AC83-2844-9C82-8C6F1E5575A3}"/>
                </a:ext>
              </a:extLst>
            </p:cNvPr>
            <p:cNvCxnSpPr>
              <a:cxnSpLocks/>
            </p:cNvCxnSpPr>
            <p:nvPr/>
          </p:nvCxnSpPr>
          <p:spPr>
            <a:xfrm>
              <a:off x="4570168" y="3845613"/>
              <a:ext cx="0" cy="2183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FB361-8F2C-A849-9327-35E5502FE2CB}"/>
                </a:ext>
              </a:extLst>
            </p:cNvPr>
            <p:cNvCxnSpPr>
              <a:cxnSpLocks/>
            </p:cNvCxnSpPr>
            <p:nvPr/>
          </p:nvCxnSpPr>
          <p:spPr>
            <a:xfrm>
              <a:off x="1932366" y="4124389"/>
              <a:ext cx="476905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DB9C8460-AE40-8443-8064-6F72ADD51D7F}"/>
                    </a:ext>
                  </a:extLst>
                </p:cNvPr>
                <p:cNvSpPr txBox="1"/>
                <p:nvPr/>
              </p:nvSpPr>
              <p:spPr>
                <a:xfrm>
                  <a:off x="5000099" y="838542"/>
                  <a:ext cx="3138808" cy="20005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 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ATOM  |  LIST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 num | id</a:t>
                  </a:r>
                  <a:endParaRPr lang="en-US" sz="2400" b="0" dirty="0">
                    <a:solidFill>
                      <a:schemeClr val="bg1">
                        <a:lumMod val="65000"/>
                      </a:schemeClr>
                    </a:solidFill>
                    <a:ea typeface="Cambria Math" panose="02040503050406030204" pitchFamily="18" charset="0"/>
                    <a:sym typeface="Wingdings" pitchFamily="2" charset="2"/>
                  </a:endParaRP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LIST  ( LSEQ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  LEXP LSEQ’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LSEQ’  LEXP LSEQ’ |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DB9C8460-AE40-8443-8064-6F72ADD51D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0099" y="838542"/>
                  <a:ext cx="3138808" cy="2000548"/>
                </a:xfrm>
                <a:prstGeom prst="rect">
                  <a:avLst/>
                </a:prstGeom>
                <a:blipFill>
                  <a:blip r:embed="rId3"/>
                  <a:stretch>
                    <a:fillRect l="-2823" t="-2516" b="-440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94943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Top-Down Parsing (Predictive)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2739536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Recursive-descent parsing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versatile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better for a hand-written parser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LL(1) parsing</a:t>
            </a:r>
          </a:p>
          <a:p>
            <a:pPr marL="800100" lvl="2" indent="-342900">
              <a:lnSpc>
                <a:spcPct val="10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scan from </a:t>
            </a:r>
            <a:r>
              <a:rPr lang="en-US" altLang="zh-CN" b="1" u="sng" dirty="0">
                <a:sym typeface="Wingdings"/>
              </a:rPr>
              <a:t>l</a:t>
            </a:r>
            <a:r>
              <a:rPr lang="en-US" altLang="zh-CN" b="1" dirty="0">
                <a:sym typeface="Wingdings"/>
              </a:rPr>
              <a:t>eft to right</a:t>
            </a:r>
            <a:r>
              <a:rPr lang="en-US" altLang="zh-CN" dirty="0">
                <a:sym typeface="Wingdings"/>
              </a:rPr>
              <a:t>, and perform </a:t>
            </a:r>
            <a:r>
              <a:rPr lang="en-US" altLang="zh-CN" b="1" u="sng" dirty="0">
                <a:sym typeface="Wingdings"/>
              </a:rPr>
              <a:t>l</a:t>
            </a:r>
            <a:r>
              <a:rPr lang="en-US" altLang="zh-CN" b="1" dirty="0">
                <a:sym typeface="Wingdings"/>
              </a:rPr>
              <a:t>eftmost </a:t>
            </a:r>
            <a:r>
              <a:rPr lang="en-US" altLang="zh-CN" dirty="0">
                <a:sym typeface="Wingdings"/>
              </a:rPr>
              <a:t>derivation</a:t>
            </a:r>
          </a:p>
          <a:p>
            <a:pPr marL="800100" lvl="2" indent="-342900">
              <a:lnSpc>
                <a:spcPct val="10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dirty="0"/>
              <a:t>look ahead at most </a:t>
            </a:r>
            <a:r>
              <a:rPr lang="en-US" b="1" dirty="0"/>
              <a:t>one</a:t>
            </a:r>
            <a:r>
              <a:rPr lang="en-US" dirty="0"/>
              <a:t> input symbol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615470" y="4430223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193070" y="5077923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193070" y="5077923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42275530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EFC9-5758-A942-88E6-C497C926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8" y="31304"/>
            <a:ext cx="2187121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C8B242D-496C-234C-A5FA-2F3D0284EF3A}"/>
              </a:ext>
            </a:extLst>
          </p:cNvPr>
          <p:cNvGrpSpPr/>
          <p:nvPr/>
        </p:nvGrpSpPr>
        <p:grpSpPr>
          <a:xfrm>
            <a:off x="4136946" y="789478"/>
            <a:ext cx="5144839" cy="2359941"/>
            <a:chOff x="1932365" y="3721276"/>
            <a:chExt cx="5144839" cy="23599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/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FIRST		FOLLOW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	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num, id, (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	num, id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LIST	(	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     num, id, (        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LSEQ’	num, id, (,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	)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864EA612-8D4C-6A46-A5B7-8F94F3AE21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blipFill>
                  <a:blip r:embed="rId2"/>
                  <a:stretch>
                    <a:fillRect l="-1724" t="-1604" b="-4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9858F1C-9367-8D45-98D6-910F3B70C6D5}"/>
                </a:ext>
              </a:extLst>
            </p:cNvPr>
            <p:cNvCxnSpPr>
              <a:cxnSpLocks/>
            </p:cNvCxnSpPr>
            <p:nvPr/>
          </p:nvCxnSpPr>
          <p:spPr>
            <a:xfrm>
              <a:off x="2815196" y="3831762"/>
              <a:ext cx="0" cy="21978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74793CD-AC83-2844-9C82-8C6F1E5575A3}"/>
                </a:ext>
              </a:extLst>
            </p:cNvPr>
            <p:cNvCxnSpPr>
              <a:cxnSpLocks/>
            </p:cNvCxnSpPr>
            <p:nvPr/>
          </p:nvCxnSpPr>
          <p:spPr>
            <a:xfrm>
              <a:off x="4570168" y="3845613"/>
              <a:ext cx="0" cy="2183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FB361-8F2C-A849-9327-35E5502FE2CB}"/>
                </a:ext>
              </a:extLst>
            </p:cNvPr>
            <p:cNvCxnSpPr>
              <a:cxnSpLocks/>
            </p:cNvCxnSpPr>
            <p:nvPr/>
          </p:nvCxnSpPr>
          <p:spPr>
            <a:xfrm>
              <a:off x="1932366" y="4124389"/>
              <a:ext cx="476905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B9C8460-AE40-8443-8064-6F72ADD51D7F}"/>
                  </a:ext>
                </a:extLst>
              </p:cNvPr>
              <p:cNvSpPr txBox="1"/>
              <p:nvPr/>
            </p:nvSpPr>
            <p:spPr>
              <a:xfrm>
                <a:off x="603464" y="1098767"/>
                <a:ext cx="3138808" cy="20005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LEXP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 ATOM  |  LIST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ATOM  num | id</a:t>
                </a:r>
                <a:endParaRPr lang="en-US" sz="2400" b="0" dirty="0">
                  <a:solidFill>
                    <a:schemeClr val="bg1">
                      <a:lumMod val="65000"/>
                    </a:schemeClr>
                  </a:solidFill>
                  <a:ea typeface="Cambria Math" panose="02040503050406030204" pitchFamily="18" charset="0"/>
                  <a:sym typeface="Wingdings" pitchFamily="2" charset="2"/>
                </a:endParaRP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LIST  ( LSEQ )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  LEXP LSEQ’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LSEQ’  LEXP LSEQ’ |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B9C8460-AE40-8443-8064-6F72ADD51D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64" y="1098767"/>
                <a:ext cx="3138808" cy="2000548"/>
              </a:xfrm>
              <a:prstGeom prst="rect">
                <a:avLst/>
              </a:prstGeom>
              <a:blipFill>
                <a:blip r:embed="rId3"/>
                <a:stretch>
                  <a:fillRect l="-3644" t="-2532" b="-5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052BA2-1BE9-C54B-8970-2C30C152F5A4}"/>
                  </a:ext>
                </a:extLst>
              </p:cNvPr>
              <p:cNvSpPr txBox="1"/>
              <p:nvPr/>
            </p:nvSpPr>
            <p:spPr>
              <a:xfrm>
                <a:off x="630604" y="3631107"/>
                <a:ext cx="7777001" cy="2328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LEXP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 ATOM  |  LIST               FIRST(ATOM)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∩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 FIRST(LIST) =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∅</m:t>
                    </m:r>
                  </m:oMath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ATOM  num | id		        FIRST(num)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∩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 FIRST(id) =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∅</m:t>
                    </m:r>
                  </m:oMath>
                </a14:m>
                <a:endParaRPr lang="en-US" sz="2400" b="0" dirty="0">
                  <a:solidFill>
                    <a:schemeClr val="bg1">
                      <a:lumMod val="65000"/>
                    </a:schemeClr>
                  </a:solidFill>
                  <a:ea typeface="Cambria Math" panose="02040503050406030204" pitchFamily="18" charset="0"/>
                  <a:sym typeface="Wingdings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LSEQ’  LEXP LSEQ’ |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r>
                  <a:rPr lang="en-US" dirty="0">
                    <a:solidFill>
                      <a:schemeClr val="bg1">
                        <a:lumMod val="65000"/>
                      </a:schemeClr>
                    </a:solidFill>
                  </a:rPr>
                  <a:t>      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FIRST(LEXP)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∩ 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FOLLOW(LSEQ’) =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∅</m:t>
                    </m:r>
                  </m:oMath>
                </a14:m>
                <a:endParaRPr lang="en-US" sz="2400" dirty="0">
                  <a:solidFill>
                    <a:schemeClr val="bg1">
                      <a:lumMod val="65000"/>
                    </a:schemeClr>
                  </a:solidFill>
                  <a:ea typeface="Cambria Math" panose="02040503050406030204" pitchFamily="18" charset="0"/>
                  <a:sym typeface="Wingdings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		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       </m:t>
                    </m:r>
                    <m:r>
                      <a:rPr lang="en-US" sz="2400" i="1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⇒</m:t>
                    </m:r>
                  </m:oMath>
                </a14:m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 Grammar is LL(1)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052BA2-1BE9-C54B-8970-2C30C152F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04" y="3631107"/>
                <a:ext cx="7777001" cy="2328523"/>
              </a:xfrm>
              <a:prstGeom prst="rect">
                <a:avLst/>
              </a:prstGeom>
              <a:blipFill>
                <a:blip r:embed="rId4"/>
                <a:stretch>
                  <a:fillRect l="-1142" b="-4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48581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EFC9-5758-A942-88E6-C497C926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8" y="-323540"/>
            <a:ext cx="2187121" cy="1325563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3A15BA3-B6D0-0044-AD4F-C29F03668B9D}"/>
              </a:ext>
            </a:extLst>
          </p:cNvPr>
          <p:cNvGrpSpPr/>
          <p:nvPr/>
        </p:nvGrpSpPr>
        <p:grpSpPr>
          <a:xfrm>
            <a:off x="297583" y="2960596"/>
            <a:ext cx="8550739" cy="3539430"/>
            <a:chOff x="488651" y="3096883"/>
            <a:chExt cx="8550739" cy="35394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2CAC23F-E9A6-9D4D-9DC8-76C6AED01814}"/>
                    </a:ext>
                  </a:extLst>
                </p:cNvPr>
                <p:cNvSpPr txBox="1"/>
                <p:nvPr/>
              </p:nvSpPr>
              <p:spPr>
                <a:xfrm>
                  <a:off x="488651" y="3096883"/>
                  <a:ext cx="8550739" cy="35394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       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num                                 id                               (                              )                    $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  LEXP         LEXP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ATOM           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ATOM          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 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 LIST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        ATOM  num             ATOM  id 	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  LIST		                                                        LIST  ( LSEQ )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 LSEQ      LSEQLEXP LSEQ’   LSEQLEXP LSEQ’   LSEQLEXP LSEQ’</a:t>
                  </a:r>
                </a:p>
                <a:p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LSEQ’      LSEQ’LEXP LSEQ’  LSEQ’LEXP LSEQ’  LSEQ’LEXP LSEQ’     LSEQ’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endParaRPr lang="en-US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endParaRPr>
                </a:p>
                <a:p>
                  <a:endParaRPr lang="en-US" sz="1400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2CAC23F-E9A6-9D4D-9DC8-76C6AED018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651" y="3096883"/>
                  <a:ext cx="8550739" cy="3539430"/>
                </a:xfrm>
                <a:prstGeom prst="rect">
                  <a:avLst/>
                </a:prstGeom>
                <a:blipFill>
                  <a:blip r:embed="rId2"/>
                  <a:stretch>
                    <a:fillRect l="-4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026817-77D1-6F49-96A0-5619E2CD0215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3625412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57C0E50-F9BA-AE48-A4D6-F56BA70E3031}"/>
                </a:ext>
              </a:extLst>
            </p:cNvPr>
            <p:cNvCxnSpPr>
              <a:cxnSpLocks/>
            </p:cNvCxnSpPr>
            <p:nvPr/>
          </p:nvCxnSpPr>
          <p:spPr>
            <a:xfrm>
              <a:off x="1360011" y="3128307"/>
              <a:ext cx="0" cy="35080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3528882-B138-A048-AF83-9A45B41E693B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4242461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D37F1D8-0BE7-AD47-B416-B55BD191C2A8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4757596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C85FC53-4DFF-C749-A2C5-C3E619FA0F90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5270866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64655D-8BDE-6149-AD86-6293160306D7}"/>
                </a:ext>
              </a:extLst>
            </p:cNvPr>
            <p:cNvCxnSpPr>
              <a:cxnSpLocks/>
            </p:cNvCxnSpPr>
            <p:nvPr/>
          </p:nvCxnSpPr>
          <p:spPr>
            <a:xfrm>
              <a:off x="488651" y="5791394"/>
              <a:ext cx="855073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466BB2C-CBA1-F44B-9CE3-07367EBE6F31}"/>
                </a:ext>
              </a:extLst>
            </p:cNvPr>
            <p:cNvCxnSpPr>
              <a:cxnSpLocks/>
            </p:cNvCxnSpPr>
            <p:nvPr/>
          </p:nvCxnSpPr>
          <p:spPr>
            <a:xfrm>
              <a:off x="3268134" y="3125430"/>
              <a:ext cx="0" cy="35108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047659D-E664-A044-B93D-24CDE4D37109}"/>
                </a:ext>
              </a:extLst>
            </p:cNvPr>
            <p:cNvCxnSpPr>
              <a:cxnSpLocks/>
            </p:cNvCxnSpPr>
            <p:nvPr/>
          </p:nvCxnSpPr>
          <p:spPr>
            <a:xfrm>
              <a:off x="5126403" y="3108177"/>
              <a:ext cx="0" cy="35281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102A444-A6FF-BA4E-8ABE-09DA25DB2EDA}"/>
                </a:ext>
              </a:extLst>
            </p:cNvPr>
            <p:cNvCxnSpPr>
              <a:cxnSpLocks/>
            </p:cNvCxnSpPr>
            <p:nvPr/>
          </p:nvCxnSpPr>
          <p:spPr>
            <a:xfrm>
              <a:off x="7050673" y="3108177"/>
              <a:ext cx="0" cy="35281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C578243-C563-BF42-845C-F26BB7354F52}"/>
                </a:ext>
              </a:extLst>
            </p:cNvPr>
            <p:cNvCxnSpPr>
              <a:cxnSpLocks/>
            </p:cNvCxnSpPr>
            <p:nvPr/>
          </p:nvCxnSpPr>
          <p:spPr>
            <a:xfrm>
              <a:off x="8353459" y="3128307"/>
              <a:ext cx="0" cy="35080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56C9608-3BF7-2945-89FC-6F3647E5454C}"/>
              </a:ext>
            </a:extLst>
          </p:cNvPr>
          <p:cNvGrpSpPr/>
          <p:nvPr/>
        </p:nvGrpSpPr>
        <p:grpSpPr>
          <a:xfrm>
            <a:off x="4136946" y="311798"/>
            <a:ext cx="5144839" cy="2359941"/>
            <a:chOff x="1932365" y="3721276"/>
            <a:chExt cx="5144839" cy="23599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50B647FC-A9E2-254A-88FD-CB83F41CBFDC}"/>
                    </a:ext>
                  </a:extLst>
                </p:cNvPr>
                <p:cNvSpPr txBox="1"/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	FIRST		FOLLOW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</a:rPr>
                    <a:t>LEXP	</a:t>
                  </a:r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num, id, (</a:t>
                  </a:r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ATOM 	num, id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LIST	(		$, num, id, (,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     num, id, (         )</a:t>
                  </a:r>
                </a:p>
                <a:p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LSEQ’	num, id, (,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𝜀</m:t>
                      </m:r>
                    </m:oMath>
                  </a14:m>
                  <a:r>
                    <a:rPr lang="en-US" sz="2400" dirty="0">
                      <a:solidFill>
                        <a:schemeClr val="bg1">
                          <a:lumMod val="65000"/>
                        </a:schemeClr>
                      </a:solidFill>
                      <a:sym typeface="Wingdings" pitchFamily="2" charset="2"/>
                    </a:rPr>
                    <a:t> 	)</a:t>
                  </a:r>
                  <a:endParaRPr lang="en-US" dirty="0">
                    <a:solidFill>
                      <a:schemeClr val="bg1">
                        <a:lumMod val="6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50B647FC-A9E2-254A-88FD-CB83F41CBFD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2365" y="3721276"/>
                  <a:ext cx="5144839" cy="2359941"/>
                </a:xfrm>
                <a:prstGeom prst="rect">
                  <a:avLst/>
                </a:prstGeom>
                <a:blipFill>
                  <a:blip r:embed="rId3"/>
                  <a:stretch>
                    <a:fillRect l="-1724" t="-2151" b="-48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2A4F933-C532-E245-8E6B-0FF5DBF40F4E}"/>
                </a:ext>
              </a:extLst>
            </p:cNvPr>
            <p:cNvCxnSpPr>
              <a:cxnSpLocks/>
            </p:cNvCxnSpPr>
            <p:nvPr/>
          </p:nvCxnSpPr>
          <p:spPr>
            <a:xfrm>
              <a:off x="2815196" y="3831762"/>
              <a:ext cx="0" cy="21978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75A5CC6-EE36-0D42-8AA5-E8A02BACF45C}"/>
                </a:ext>
              </a:extLst>
            </p:cNvPr>
            <p:cNvCxnSpPr>
              <a:cxnSpLocks/>
            </p:cNvCxnSpPr>
            <p:nvPr/>
          </p:nvCxnSpPr>
          <p:spPr>
            <a:xfrm>
              <a:off x="4570168" y="3845613"/>
              <a:ext cx="0" cy="2183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DE54394-8876-9B4E-A0B3-33BB7A0CB9F0}"/>
                </a:ext>
              </a:extLst>
            </p:cNvPr>
            <p:cNvCxnSpPr>
              <a:cxnSpLocks/>
            </p:cNvCxnSpPr>
            <p:nvPr/>
          </p:nvCxnSpPr>
          <p:spPr>
            <a:xfrm>
              <a:off x="1932366" y="4124389"/>
              <a:ext cx="476905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BABEA10-B549-9342-AE43-A9EA58D410AD}"/>
                  </a:ext>
                </a:extLst>
              </p:cNvPr>
              <p:cNvSpPr txBox="1"/>
              <p:nvPr/>
            </p:nvSpPr>
            <p:spPr>
              <a:xfrm>
                <a:off x="603464" y="675679"/>
                <a:ext cx="3138808" cy="20005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</a:rPr>
                  <a:t>LEXP </a:t>
                </a:r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 ATOM  |  LIST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ATOM  num | id</a:t>
                </a:r>
                <a:endParaRPr lang="en-US" sz="2400" b="0" dirty="0">
                  <a:solidFill>
                    <a:schemeClr val="bg1">
                      <a:lumMod val="65000"/>
                    </a:schemeClr>
                  </a:solidFill>
                  <a:ea typeface="Cambria Math" panose="02040503050406030204" pitchFamily="18" charset="0"/>
                  <a:sym typeface="Wingdings" pitchFamily="2" charset="2"/>
                </a:endParaRP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LIST  ( LSEQ )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  LEXP LSEQ’</a:t>
                </a:r>
              </a:p>
              <a:p>
                <a:r>
                  <a:rPr lang="en-US" sz="2400" dirty="0">
                    <a:solidFill>
                      <a:schemeClr val="bg1">
                        <a:lumMod val="65000"/>
                      </a:schemeClr>
                    </a:solidFill>
                    <a:sym typeface="Wingdings" pitchFamily="2" charset="2"/>
                  </a:rPr>
                  <a:t>LSEQ’  LEXP LSEQ’ |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𝜀</m:t>
                    </m:r>
                  </m:oMath>
                </a14:m>
                <a:endParaRPr lang="en-US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BABEA10-B549-9342-AE43-A9EA58D41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64" y="675679"/>
                <a:ext cx="3138808" cy="2000548"/>
              </a:xfrm>
              <a:prstGeom prst="rect">
                <a:avLst/>
              </a:prstGeom>
              <a:blipFill>
                <a:blip r:embed="rId4"/>
                <a:stretch>
                  <a:fillRect l="-3644" t="-1887" b="-4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146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Recursive Descent Parsing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5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2739536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Basic Ideas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for each nonterminal, define a function to recognize it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3465" y="2813050"/>
            <a:ext cx="2945490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factor()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switch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(: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exp()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number: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match(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number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default: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error()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983770" y="4625148"/>
            <a:ext cx="4808159" cy="1604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59970" y="5867402"/>
            <a:ext cx="3598130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3983770" y="4625148"/>
            <a:ext cx="4808159" cy="1604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3" name="Line Callout 2 2"/>
          <p:cNvSpPr/>
          <p:nvPr/>
        </p:nvSpPr>
        <p:spPr>
          <a:xfrm>
            <a:off x="3983770" y="2754131"/>
            <a:ext cx="1578830" cy="433838"/>
          </a:xfrm>
          <a:prstGeom prst="borderCallout2">
            <a:avLst>
              <a:gd name="adj1" fmla="val 18750"/>
              <a:gd name="adj2" fmla="val -8333"/>
              <a:gd name="adj3" fmla="val 56806"/>
              <a:gd name="adj4" fmla="val -60104"/>
              <a:gd name="adj5" fmla="val 153483"/>
              <a:gd name="adj6" fmla="val -8769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Lookahead</a:t>
            </a:r>
          </a:p>
        </p:txBody>
      </p:sp>
      <p:sp>
        <p:nvSpPr>
          <p:cNvPr id="9" name="Line Callout 2 8"/>
          <p:cNvSpPr/>
          <p:nvPr/>
        </p:nvSpPr>
        <p:spPr>
          <a:xfrm>
            <a:off x="3983770" y="3353264"/>
            <a:ext cx="3839430" cy="433838"/>
          </a:xfrm>
          <a:prstGeom prst="borderCallout2">
            <a:avLst>
              <a:gd name="adj1" fmla="val 18750"/>
              <a:gd name="adj2" fmla="val -8333"/>
              <a:gd name="adj3" fmla="val 42169"/>
              <a:gd name="adj4" fmla="val -22412"/>
              <a:gd name="adj5" fmla="val 138846"/>
              <a:gd name="adj6" fmla="val -3453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Match and consume the symbol</a:t>
            </a:r>
          </a:p>
        </p:txBody>
      </p:sp>
    </p:spTree>
    <p:extLst>
      <p:ext uri="{BB962C8B-B14F-4D97-AF65-F5344CB8AC3E}">
        <p14:creationId xmlns:p14="http://schemas.microsoft.com/office/powerpoint/2010/main" val="1900816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Recursive-Descent 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515351" cy="102711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Basic Ideas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for each nonterminal, define a function to recognize it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3464" y="2813050"/>
            <a:ext cx="4360836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match(expectedToken)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(token == expectedToken)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token = getToken()</a:t>
            </a:r>
            <a:endParaRPr lang="en-US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else 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error()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5" name="Line Callout 2 4"/>
          <p:cNvSpPr/>
          <p:nvPr/>
        </p:nvSpPr>
        <p:spPr>
          <a:xfrm>
            <a:off x="3805970" y="5042364"/>
            <a:ext cx="2645630" cy="4338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21420"/>
              <a:gd name="adj5" fmla="val -235856"/>
              <a:gd name="adj6" fmla="val -38133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advance the input</a:t>
            </a:r>
          </a:p>
        </p:txBody>
      </p:sp>
    </p:spTree>
    <p:extLst>
      <p:ext uri="{BB962C8B-B14F-4D97-AF65-F5344CB8AC3E}">
        <p14:creationId xmlns:p14="http://schemas.microsoft.com/office/powerpoint/2010/main" val="1115498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24983</TotalTime>
  <Words>5633</Words>
  <Application>Microsoft Macintosh PowerPoint</Application>
  <PresentationFormat>On-screen Show (4:3)</PresentationFormat>
  <Paragraphs>1005</Paragraphs>
  <Slides>61</Slides>
  <Notes>40</Notes>
  <HiddenSlides>15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1" baseType="lpstr">
      <vt:lpstr>.AppleSystemUIFont</vt:lpstr>
      <vt:lpstr>Arial</vt:lpstr>
      <vt:lpstr>Arial Rounded MT Bold</vt:lpstr>
      <vt:lpstr>Calibri</vt:lpstr>
      <vt:lpstr>Calibri Light</vt:lpstr>
      <vt:lpstr>Cambria Math</vt:lpstr>
      <vt:lpstr>Courier</vt:lpstr>
      <vt:lpstr>Lucida Grande</vt:lpstr>
      <vt:lpstr>Wingdings</vt:lpstr>
      <vt:lpstr>Office Theme</vt:lpstr>
      <vt:lpstr>Syntax Analysis  (Chapters 4 &amp; 5)</vt:lpstr>
      <vt:lpstr>Top-Down Parsing (Chapter 4)</vt:lpstr>
      <vt:lpstr>Bottom-Up Parsing (Chapter 5)</vt:lpstr>
      <vt:lpstr>Top-Down Parsing (Chapter 4)</vt:lpstr>
      <vt:lpstr>Top-Down Parsing</vt:lpstr>
      <vt:lpstr>Top-Down Parsing (Predictive)</vt:lpstr>
      <vt:lpstr>Recursive Descent Parsing </vt:lpstr>
      <vt:lpstr>Recursive-Descent Parsing</vt:lpstr>
      <vt:lpstr>Recursive-Descent Parsing</vt:lpstr>
      <vt:lpstr>Recursive-Descent Parsing</vt:lpstr>
      <vt:lpstr>Recursive-Descent Parsing</vt:lpstr>
      <vt:lpstr>Recursive-Descent Parsing</vt:lpstr>
      <vt:lpstr>Recursive-Descent Parsing</vt:lpstr>
      <vt:lpstr>Recursive-Descent Parsing</vt:lpstr>
      <vt:lpstr>Recursive-Descent Parsing</vt:lpstr>
      <vt:lpstr>Recursive-Descent Parsing</vt:lpstr>
      <vt:lpstr>LL(1) Parsing </vt:lpstr>
      <vt:lpstr>LL(1) Parsing</vt:lpstr>
      <vt:lpstr>LL(1) Parsing</vt:lpstr>
      <vt:lpstr>LL(1) Parsing</vt:lpstr>
      <vt:lpstr>LL(1) Parsing</vt:lpstr>
      <vt:lpstr>First and Follow Sets </vt:lpstr>
      <vt:lpstr>Why First ?</vt:lpstr>
      <vt:lpstr>Why First ?</vt:lpstr>
      <vt:lpstr>First Set: Definition</vt:lpstr>
      <vt:lpstr>First Set: Properties</vt:lpstr>
      <vt:lpstr>First Set: Algorithm</vt:lpstr>
      <vt:lpstr>First Set: Algorithm</vt:lpstr>
      <vt:lpstr>Why Follow ?</vt:lpstr>
      <vt:lpstr>Follow Set: Definition</vt:lpstr>
      <vt:lpstr>Follow Set: Definition</vt:lpstr>
      <vt:lpstr>Follow Set: Properties</vt:lpstr>
      <vt:lpstr>Follow Set: Algorithm</vt:lpstr>
      <vt:lpstr>Follow Set: Algorithm</vt:lpstr>
      <vt:lpstr>Example: Compute First/Follow Set </vt:lpstr>
      <vt:lpstr>Example:   E  T E’ E’  + T E’  |  ε T  F T’ T’  * F T’  |  ε F  ( E )  |  id   FIRST E { (, id } E’ { +, ε } T { (, id } T’ { *, ε } F { (, id } </vt:lpstr>
      <vt:lpstr>Example:   E  T E’ E’  + T E’  |  ε T  F T’ T’  * F T’  |  ε F  ( E )  |  id </vt:lpstr>
      <vt:lpstr>Example:   E  T E’ E’  + T E’  |  ε T  F T’ T’  * F T’  |  ε F  ( E )  |  id   FIRST E { (, id } E’ { +, ε } T { (, id } T’ { *, ε } F { (, id } </vt:lpstr>
      <vt:lpstr>Example:   E  T E’ E’  + T E’  |  ε T  F T’ T’  * F T’  |  ε F  ( E )  |  id   FIRST E { (, id } E’ { +, ε } T { (, id } T’ { *, ε } F { (, id } </vt:lpstr>
      <vt:lpstr>Example:   E  T E’ E’  + T E’  |  ε T  F T’ T’  * F T’  |  ε F  ( E )  |  id   FIRST E { (, id } E’ { +, ε } T { (, id } T’ { *, ε } F { (, id } </vt:lpstr>
      <vt:lpstr>Example:    E  T E’ E’  + T E’  |  ε T  F T’ T’  * F T’  |  ε F  ( E )  |  id   </vt:lpstr>
      <vt:lpstr>Back to LL(1) Parsing </vt:lpstr>
      <vt:lpstr>LL(1) Parsing</vt:lpstr>
      <vt:lpstr>LL(1) Parsing</vt:lpstr>
      <vt:lpstr>LL(1) Parsing</vt:lpstr>
      <vt:lpstr>LL(1) Parsing</vt:lpstr>
      <vt:lpstr>LL(1) Parsing</vt:lpstr>
      <vt:lpstr>LL(1) Parsing: Algorithm</vt:lpstr>
      <vt:lpstr>Issues Related to LL(1) </vt:lpstr>
      <vt:lpstr>A Grammar is LL(1) iff</vt:lpstr>
      <vt:lpstr>Left Recursion</vt:lpstr>
      <vt:lpstr>Left Recursion</vt:lpstr>
      <vt:lpstr>Left Recursion</vt:lpstr>
      <vt:lpstr>Left Recursion</vt:lpstr>
      <vt:lpstr>Left Factoring</vt:lpstr>
      <vt:lpstr>Summary</vt:lpstr>
      <vt:lpstr> SAMPLE PROBLEMS</vt:lpstr>
      <vt:lpstr>Example</vt:lpstr>
      <vt:lpstr>Example</vt:lpstr>
      <vt:lpstr>Example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CS152 Compiler Design</dc:title>
  <dc:creator>Zhijia Zhao</dc:creator>
  <cp:lastModifiedBy>Rajiv Gupta</cp:lastModifiedBy>
  <cp:revision>731</cp:revision>
  <cp:lastPrinted>2019-10-20T04:50:52Z</cp:lastPrinted>
  <dcterms:created xsi:type="dcterms:W3CDTF">2019-03-30T23:00:37Z</dcterms:created>
  <dcterms:modified xsi:type="dcterms:W3CDTF">2021-06-18T22:34:43Z</dcterms:modified>
</cp:coreProperties>
</file>