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3"/>
  </p:notesMasterIdLst>
  <p:sldIdLst>
    <p:sldId id="284" r:id="rId2"/>
    <p:sldId id="315" r:id="rId3"/>
    <p:sldId id="366" r:id="rId4"/>
    <p:sldId id="319" r:id="rId5"/>
    <p:sldId id="320" r:id="rId6"/>
    <p:sldId id="322" r:id="rId7"/>
    <p:sldId id="370" r:id="rId8"/>
    <p:sldId id="371" r:id="rId9"/>
    <p:sldId id="365" r:id="rId10"/>
    <p:sldId id="321" r:id="rId11"/>
    <p:sldId id="369" r:id="rId12"/>
    <p:sldId id="327" r:id="rId13"/>
    <p:sldId id="328" r:id="rId14"/>
    <p:sldId id="329" r:id="rId15"/>
    <p:sldId id="367" r:id="rId16"/>
    <p:sldId id="331" r:id="rId17"/>
    <p:sldId id="332" r:id="rId18"/>
    <p:sldId id="333" r:id="rId19"/>
    <p:sldId id="335" r:id="rId20"/>
    <p:sldId id="336" r:id="rId21"/>
    <p:sldId id="337" r:id="rId22"/>
    <p:sldId id="372" r:id="rId23"/>
    <p:sldId id="373" r:id="rId24"/>
    <p:sldId id="374" r:id="rId25"/>
    <p:sldId id="368" r:id="rId26"/>
    <p:sldId id="345" r:id="rId27"/>
    <p:sldId id="347" r:id="rId28"/>
    <p:sldId id="346" r:id="rId29"/>
    <p:sldId id="349" r:id="rId30"/>
    <p:sldId id="350" r:id="rId31"/>
    <p:sldId id="351" r:id="rId32"/>
    <p:sldId id="353" r:id="rId33"/>
    <p:sldId id="375" r:id="rId34"/>
    <p:sldId id="354" r:id="rId35"/>
    <p:sldId id="356" r:id="rId36"/>
    <p:sldId id="357" r:id="rId37"/>
    <p:sldId id="359" r:id="rId38"/>
    <p:sldId id="360" r:id="rId39"/>
    <p:sldId id="361" r:id="rId40"/>
    <p:sldId id="362" r:id="rId41"/>
    <p:sldId id="363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63"/>
    <p:restoredTop sz="99437" autoAdjust="0"/>
  </p:normalViewPr>
  <p:slideViewPr>
    <p:cSldViewPr snapToGrid="0" snapToObjects="1">
      <p:cViewPr varScale="1">
        <p:scale>
          <a:sx n="100" d="100"/>
          <a:sy n="100" d="100"/>
        </p:scale>
        <p:origin x="136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D7AB1-00A0-154D-96FB-9F1D7034EF25}" type="datetimeFigureOut">
              <a:rPr lang="en-US"/>
              <a:t>6/18/21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B2AE9-B12B-1844-90B7-F1C7B09F2217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246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4175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33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499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stmt_seq </a:t>
            </a:r>
            <a:r>
              <a:rPr kumimoji="1" lang="en-US" altLang="zh-CN" baseline="0" dirty="0">
                <a:sym typeface="Wingdings"/>
              </a:rPr>
              <a:t> s; stmt_seq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>
                <a:sym typeface="Wingdings"/>
              </a:rPr>
              <a:t>stmt_seq  s | epsilon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>
                <a:sym typeface="Wingdings"/>
              </a:rPr>
              <a:t>as we may have different statments, it’s better to introduce a stmt nonterminal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073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preorder traversal of internal nodes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9093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 necessarily the same: a </a:t>
            </a:r>
            <a:r>
              <a:rPr kumimoji="1" lang="mr-IN" altLang="zh-CN" baseline="0" dirty="0"/>
              <a:t>–</a:t>
            </a:r>
            <a:r>
              <a:rPr kumimoji="1" lang="en-US" altLang="zh-CN" baseline="0" dirty="0"/>
              <a:t> b + c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4530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derivation direction?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4688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ver’bose 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1219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superficial differences captured by parse tree, ignored by AST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9397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1492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937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1960s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both are Turing awardees 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Backus is the farther of Fortran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2023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4704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need an extra field in the node struct: “sibling or child”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09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for this grammar, which one is the correct parse tree? both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similar to the ambiguity in lexical analysis: a substring can be interpreted as different tokens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3205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528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similar to regex, but cannot be simply addressed with priority (sometimes need to use “number”, sometimes need to use “exp op exp”)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8957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1953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31-42 = -11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34 </a:t>
            </a:r>
            <a:r>
              <a:rPr kumimoji="1" lang="mr-IN" altLang="zh-CN" baseline="0" dirty="0"/>
              <a:t>–</a:t>
            </a:r>
            <a:r>
              <a:rPr kumimoji="1" lang="en-US" altLang="zh-CN" baseline="0" dirty="0"/>
              <a:t> (-39) = 73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4992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we may also want to declare + and * as left associative, though both interpretations are correct; this can avoid warnings from the bison compiler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063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draw the parse tree for 34 </a:t>
            </a:r>
            <a:r>
              <a:rPr kumimoji="1" lang="mr-IN" altLang="zh-CN" baseline="0" dirty="0"/>
              <a:t>–</a:t>
            </a:r>
            <a:r>
              <a:rPr kumimoji="1" lang="en-US" altLang="zh-CN" baseline="0" dirty="0"/>
              <a:t> 3 * 42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how about 34 </a:t>
            </a:r>
            <a:r>
              <a:rPr kumimoji="1" lang="mr-IN" altLang="zh-CN" baseline="0" dirty="0"/>
              <a:t>–</a:t>
            </a:r>
            <a:r>
              <a:rPr kumimoji="1" lang="en-US" altLang="zh-CN" baseline="0" dirty="0"/>
              <a:t> 3 - 42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587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draw on the whiteboard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more complex than the tree before rewriting, but has some ambiguity removed (associativity ambiguity still exists).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operators with higher precedence appear lower in the tree.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605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181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draw on the whiteboard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more complex than the tree before rewriting, but has some ambiguity removed (associativity ambiguity still exists).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operators with higher precedence appear lower in the tree.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70928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 nonterminal must have at least a rule that is not recursive (called base cases), otherwise a string will never be derived.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this makes it left-recursive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58876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draw on the whiteboard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more complex than the tree before rewriting, but has no ambiguity.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87699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two parse trees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6991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5557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if there is a mismatch, it happens only to the nested one in the else part. So we cannot interpret it as “ if  {    if   }   else ”, it must be “if { if else }”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for each “if-else”, the “if” is always followed by a matched-stmt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6327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98466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84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111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874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6032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71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here it is programming language (legal token strings)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116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repetition can be represented as A </a:t>
            </a:r>
            <a:r>
              <a:rPr kumimoji="1" lang="en-US" altLang="zh-CN" baseline="0" dirty="0">
                <a:sym typeface="Wingdings"/>
              </a:rPr>
              <a:t> aA  and A  \epsilon (right recursive); can also be left recursive</a:t>
            </a:r>
            <a:endParaRPr kumimoji="1" lang="en-US" altLang="zh-CN" baseline="0" dirty="0"/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replaced by the right-hand side, instead of equal to the RLS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token names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573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1458-29C4-494C-A773-E95A55EB68AD}" type="datetimeFigureOut">
              <a:rPr lang="en-US"/>
              <a:t>6/18/21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2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46616"/>
            <a:ext cx="6687152" cy="1529464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Syntax Analysis</a:t>
            </a:r>
            <a:b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(Chapters 3-5)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78524" y="1371599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Lexical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78524" y="2305857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Syntax</a:t>
            </a:r>
            <a:r>
              <a:rPr lang="zh-CN" altLang="en-US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78524" y="3128224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Semantics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Analysis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78524" y="397753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Iterm.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86550" y="4900918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Opt.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78524" y="5824303"/>
            <a:ext cx="1828800" cy="4572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Target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Code</a:t>
            </a:r>
            <a:r>
              <a:rPr lang="zh-CN" altLang="en-US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 </a:t>
            </a:r>
            <a:r>
              <a:rPr lang="en-US" altLang="zh-CN" dirty="0">
                <a:solidFill>
                  <a:schemeClr val="bg1">
                    <a:lumMod val="85000"/>
                  </a:schemeClr>
                </a:solidFill>
                <a:latin typeface="Arial Narrow" charset="0"/>
                <a:ea typeface="Arial Narrow" charset="0"/>
                <a:cs typeface="Arial Narrow" charset="0"/>
              </a:rPr>
              <a:t>Gen.</a:t>
            </a:r>
            <a:endParaRPr lang="en-US" dirty="0">
              <a:solidFill>
                <a:schemeClr val="bg1">
                  <a:lumMod val="85000"/>
                </a:schemeClr>
              </a:solidFill>
              <a:latin typeface="Arial Narrow" charset="0"/>
              <a:ea typeface="Arial Narrow" charset="0"/>
              <a:cs typeface="Arial Narrow" charset="0"/>
            </a:endParaRPr>
          </a:p>
        </p:txBody>
      </p:sp>
      <p:cxnSp>
        <p:nvCxnSpPr>
          <p:cNvPr id="9" name="Straight Arrow Connector 8"/>
          <p:cNvCxnSpPr>
            <a:stCxn id="8" idx="2"/>
            <a:endCxn id="10" idx="0"/>
          </p:cNvCxnSpPr>
          <p:nvPr/>
        </p:nvCxnSpPr>
        <p:spPr>
          <a:xfrm>
            <a:off x="7592924" y="1828799"/>
            <a:ext cx="0" cy="477058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7592924" y="2763057"/>
            <a:ext cx="0" cy="36516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7592924" y="3585424"/>
            <a:ext cx="0" cy="39210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2" idx="2"/>
            <a:endCxn id="13" idx="0"/>
          </p:cNvCxnSpPr>
          <p:nvPr/>
        </p:nvCxnSpPr>
        <p:spPr>
          <a:xfrm>
            <a:off x="7592924" y="4434733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13" idx="2"/>
          </p:cNvCxnSpPr>
          <p:nvPr/>
        </p:nvCxnSpPr>
        <p:spPr>
          <a:xfrm flipH="1">
            <a:off x="7592924" y="5358118"/>
            <a:ext cx="8026" cy="466185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/>
          <p:nvPr/>
        </p:nvCxnSpPr>
        <p:spPr>
          <a:xfrm rot="16200000" flipH="1">
            <a:off x="7552463" y="5129518"/>
            <a:ext cx="457200" cy="12700"/>
          </a:xfrm>
          <a:prstGeom prst="curvedConnector5">
            <a:avLst>
              <a:gd name="adj1" fmla="val -50000"/>
              <a:gd name="adj2" fmla="val 8890906"/>
              <a:gd name="adj3" fmla="val 150000"/>
            </a:avLst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313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8" y="1690687"/>
            <a:ext cx="8286751" cy="1308649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Language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the set of </a:t>
            </a:r>
            <a:r>
              <a:rPr lang="en-US" altLang="zh-CN" i="1" dirty="0">
                <a:sym typeface="Wingdings"/>
              </a:rPr>
              <a:t>token strings </a:t>
            </a:r>
            <a:r>
              <a:rPr lang="en-US" altLang="zh-CN" dirty="0">
                <a:sym typeface="Wingdings"/>
              </a:rPr>
              <a:t>obtained from </a:t>
            </a:r>
            <a:r>
              <a:rPr lang="en-US" altLang="zh-CN" b="1" i="1" dirty="0">
                <a:sym typeface="Wingdings"/>
              </a:rPr>
              <a:t>all possible derivations </a:t>
            </a:r>
            <a:r>
              <a:rPr lang="en-US" altLang="zh-CN" dirty="0">
                <a:sym typeface="Wingdings"/>
              </a:rPr>
              <a:t>is the </a:t>
            </a:r>
            <a:r>
              <a:rPr lang="en-US" altLang="zh-CN" b="1" i="1" dirty="0">
                <a:solidFill>
                  <a:srgbClr val="C00000"/>
                </a:solidFill>
                <a:sym typeface="Wingdings"/>
              </a:rPr>
              <a:t>language</a:t>
            </a:r>
            <a:r>
              <a:rPr lang="en-US" altLang="zh-CN" dirty="0">
                <a:solidFill>
                  <a:srgbClr val="C00000"/>
                </a:solidFill>
                <a:sym typeface="Wingdings"/>
              </a:rPr>
              <a:t> </a:t>
            </a:r>
            <a:r>
              <a:rPr lang="en-US" altLang="zh-CN" dirty="0">
                <a:sym typeface="Wingdings"/>
              </a:rPr>
              <a:t>defined by the CFG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06550" y="5396438"/>
            <a:ext cx="4965656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2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 number - number ) * number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152025" y="5796783"/>
            <a:ext cx="2595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legal token string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92307" y="4151376"/>
            <a:ext cx="609329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Curved Up Arrow 5"/>
          <p:cNvSpPr/>
          <p:nvPr/>
        </p:nvSpPr>
        <p:spPr>
          <a:xfrm rot="6726942" flipV="1">
            <a:off x="6789647" y="4928196"/>
            <a:ext cx="1547306" cy="587813"/>
          </a:xfrm>
          <a:prstGeom prst="curvedUp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51948" y="4980757"/>
            <a:ext cx="98821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derive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643923" y="3106976"/>
            <a:ext cx="3090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Times New Roman" charset="0"/>
                <a:ea typeface="Times New Roman" charset="0"/>
                <a:cs typeface="Times New Roman" charset="0"/>
              </a:rPr>
              <a:t>L(G) = { s | exp </a:t>
            </a:r>
            <a:r>
              <a:rPr lang="en-US" altLang="zh-CN" sz="2400" b="1" i="1" dirty="0">
                <a:latin typeface="Times New Roman" charset="0"/>
                <a:ea typeface="Times New Roman" charset="0"/>
                <a:cs typeface="Times New Roman" charset="0"/>
                <a:sym typeface="Wingdings"/>
              </a:rPr>
              <a:t>⇒* s</a:t>
            </a:r>
            <a:r>
              <a:rPr lang="en-US" sz="2400" b="1" dirty="0">
                <a:latin typeface="Times New Roman" charset="0"/>
                <a:ea typeface="Times New Roman" charset="0"/>
                <a:cs typeface="Times New Roman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8355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787385" y="1505467"/>
            <a:ext cx="7886701" cy="212918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Comparison to Regex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both use alternation, concatenation, and name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no repetition “*”, but recursion (“</a:t>
            </a:r>
            <a:r>
              <a:rPr lang="en-US" altLang="zh-CN" b="1" dirty="0">
                <a:sym typeface="Wingdings"/>
              </a:rPr>
              <a:t>→</a:t>
            </a:r>
            <a:r>
              <a:rPr lang="en-US" altLang="zh-CN" dirty="0">
                <a:sym typeface="Wingdings"/>
              </a:rPr>
              <a:t>” instead of “</a:t>
            </a:r>
            <a:r>
              <a:rPr lang="en-US" altLang="zh-CN" b="1" dirty="0">
                <a:sym typeface="Wingdings"/>
              </a:rPr>
              <a:t>=</a:t>
            </a:r>
            <a:r>
              <a:rPr lang="en-US" altLang="zh-CN" dirty="0">
                <a:sym typeface="Wingdings"/>
              </a:rPr>
              <a:t>”)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more powerful (balanced parentheses  </a:t>
            </a:r>
            <a:r>
              <a:rPr lang="en-US" altLang="zh-CN" dirty="0">
                <a:solidFill>
                  <a:srgbClr val="FF0000"/>
                </a:solidFill>
                <a:sym typeface="Wingdings"/>
              </a:rPr>
              <a:t>S  ( S ) S | </a:t>
            </a:r>
            <a:r>
              <a:rPr lang="en-US" altLang="zh-CN" dirty="0" err="1">
                <a:solidFill>
                  <a:srgbClr val="FF0000"/>
                </a:solidFill>
                <a:sym typeface="Wingdings"/>
              </a:rPr>
              <a:t>ε</a:t>
            </a:r>
            <a:r>
              <a:rPr lang="en-US" altLang="zh-CN" dirty="0">
                <a:solidFill>
                  <a:srgbClr val="FF0000"/>
                </a:solidFill>
                <a:sym typeface="Wingdings"/>
              </a:rPr>
              <a:t> </a:t>
            </a:r>
            <a:r>
              <a:rPr lang="en-US" altLang="zh-CN" dirty="0">
                <a:sym typeface="Wingdings"/>
              </a:rPr>
              <a:t>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terminals are tokens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588894" y="5604878"/>
            <a:ext cx="49242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*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0|1|2|3|4|5|6|7|8|9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88894" y="4371200"/>
            <a:ext cx="609329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Line Callout 2 5"/>
          <p:cNvSpPr/>
          <p:nvPr/>
        </p:nvSpPr>
        <p:spPr>
          <a:xfrm>
            <a:off x="7197592" y="5460414"/>
            <a:ext cx="1317758" cy="371271"/>
          </a:xfrm>
          <a:prstGeom prst="borderCallout2">
            <a:avLst>
              <a:gd name="adj1" fmla="val 18750"/>
              <a:gd name="adj2" fmla="val -8333"/>
              <a:gd name="adj3" fmla="val 21326"/>
              <a:gd name="adj4" fmla="val -16999"/>
              <a:gd name="adj5" fmla="val -176931"/>
              <a:gd name="adj6" fmla="val -40135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Chalkboard" charset="0"/>
                <a:ea typeface="Chalkboard" charset="0"/>
                <a:cs typeface="Chalkboard" charset="0"/>
              </a:rPr>
              <a:t>tokens</a:t>
            </a:r>
          </a:p>
        </p:txBody>
      </p:sp>
      <p:sp>
        <p:nvSpPr>
          <p:cNvPr id="7" name="Line Callout 2 6"/>
          <p:cNvSpPr/>
          <p:nvPr/>
        </p:nvSpPr>
        <p:spPr>
          <a:xfrm>
            <a:off x="4397918" y="3819871"/>
            <a:ext cx="1628748" cy="371271"/>
          </a:xfrm>
          <a:prstGeom prst="borderCallout2">
            <a:avLst>
              <a:gd name="adj1" fmla="val 18750"/>
              <a:gd name="adj2" fmla="val -8333"/>
              <a:gd name="adj3" fmla="val 21326"/>
              <a:gd name="adj4" fmla="val -16999"/>
              <a:gd name="adj5" fmla="val 176594"/>
              <a:gd name="adj6" fmla="val -8202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Chalkboard" charset="0"/>
                <a:ea typeface="Chalkboard" charset="0"/>
                <a:cs typeface="Chalkboard" charset="0"/>
              </a:rPr>
              <a:t>recursion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4436" y="4615703"/>
            <a:ext cx="7636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CFG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6233" y="5727988"/>
            <a:ext cx="976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regex</a:t>
            </a:r>
          </a:p>
        </p:txBody>
      </p:sp>
    </p:spTree>
    <p:extLst>
      <p:ext uri="{BB962C8B-B14F-4D97-AF65-F5344CB8AC3E}">
        <p14:creationId xmlns:p14="http://schemas.microsoft.com/office/powerpoint/2010/main" val="418364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8" y="1690687"/>
            <a:ext cx="8318581" cy="212918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Exercise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What is the language of the following grammar?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55636" y="3016250"/>
            <a:ext cx="3432728" cy="11079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E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+ a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55991" y="4618810"/>
            <a:ext cx="6111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Courier" charset="0"/>
                <a:ea typeface="Courier" charset="0"/>
                <a:cs typeface="Courier" charset="0"/>
              </a:rPr>
              <a:t>{a, a+a, (a), (a)+a, (a+a), ...} </a:t>
            </a:r>
          </a:p>
        </p:txBody>
      </p:sp>
    </p:spTree>
    <p:extLst>
      <p:ext uri="{BB962C8B-B14F-4D97-AF65-F5344CB8AC3E}">
        <p14:creationId xmlns:p14="http://schemas.microsoft.com/office/powerpoint/2010/main" val="247773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8" y="1690687"/>
            <a:ext cx="8318581" cy="212918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Example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/>
              <a:t>Nested if-statments in a C-like form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75764" y="2755279"/>
            <a:ext cx="7732059" cy="1446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statement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other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statement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        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0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32508" y="4403657"/>
            <a:ext cx="69005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Courier" charset="0"/>
                <a:ea typeface="Courier" charset="0"/>
                <a:cs typeface="Courier" charset="0"/>
              </a:rPr>
              <a:t>other</a:t>
            </a:r>
          </a:p>
          <a:p>
            <a:r>
              <a:rPr lang="en-US" sz="2000" b="1">
                <a:latin typeface="Courier" charset="0"/>
                <a:ea typeface="Courier" charset="0"/>
                <a:cs typeface="Courier" charset="0"/>
              </a:rPr>
              <a:t>if (0) other</a:t>
            </a:r>
          </a:p>
          <a:p>
            <a:r>
              <a:rPr lang="en-US" sz="2000" b="1">
                <a:latin typeface="Courier" charset="0"/>
                <a:ea typeface="Courier" charset="0"/>
                <a:cs typeface="Courier" charset="0"/>
              </a:rPr>
              <a:t>if (1) other</a:t>
            </a:r>
          </a:p>
          <a:p>
            <a:r>
              <a:rPr lang="en-US" sz="2000" b="1">
                <a:latin typeface="Courier" charset="0"/>
                <a:ea typeface="Courier" charset="0"/>
                <a:cs typeface="Courier" charset="0"/>
              </a:rPr>
              <a:t>if (0) other else other</a:t>
            </a:r>
          </a:p>
          <a:p>
            <a:r>
              <a:rPr lang="en-US" sz="2000" b="1">
                <a:latin typeface="Courier" charset="0"/>
                <a:ea typeface="Courier" charset="0"/>
                <a:cs typeface="Courier" charset="0"/>
              </a:rPr>
              <a:t>if (0) if (0) other</a:t>
            </a:r>
          </a:p>
          <a:p>
            <a:r>
              <a:rPr lang="en-US" sz="2000" b="1">
                <a:latin typeface="Courier" charset="0"/>
                <a:ea typeface="Courier" charset="0"/>
                <a:cs typeface="Courier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1452010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8" y="1690687"/>
            <a:ext cx="8318581" cy="212918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Example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/>
              <a:t>A sequence of statements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921908" y="5145432"/>
            <a:ext cx="7732059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stmt_sequence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stmt-sequence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stmt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44124" y="2755279"/>
            <a:ext cx="194381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r>
              <a:rPr lang="en-US" sz="2200" b="1">
                <a:latin typeface="Courier" charset="0"/>
                <a:ea typeface="Courier" charset="0"/>
                <a:cs typeface="Courier" charset="0"/>
              </a:rPr>
              <a:t>s;</a:t>
            </a:r>
          </a:p>
          <a:p>
            <a:r>
              <a:rPr lang="en-US" sz="2200" b="1">
                <a:latin typeface="Courier" charset="0"/>
                <a:ea typeface="Courier" charset="0"/>
                <a:cs typeface="Courier" charset="0"/>
              </a:rPr>
              <a:t>s;s;</a:t>
            </a:r>
          </a:p>
          <a:p>
            <a:r>
              <a:rPr lang="en-US" sz="2200" b="1">
                <a:latin typeface="Courier" charset="0"/>
                <a:ea typeface="Courier" charset="0"/>
                <a:cs typeface="Courier" charset="0"/>
              </a:rPr>
              <a:t>s;s;s;</a:t>
            </a:r>
          </a:p>
          <a:p>
            <a:r>
              <a:rPr lang="en-US" sz="2200" b="1">
                <a:latin typeface="Courier" charset="0"/>
                <a:ea typeface="Courier" charset="0"/>
                <a:cs typeface="Courier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467112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576" y="2612146"/>
            <a:ext cx="6687152" cy="1529464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Parse/Syntax Tree</a:t>
            </a:r>
            <a:b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47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Parse Tree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886701" cy="158517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800" dirty="0">
                <a:sym typeface="Wingdings"/>
              </a:rPr>
              <a:t>A labeled tree c</a:t>
            </a:r>
            <a:r>
              <a:rPr lang="en-US" sz="2800" dirty="0"/>
              <a:t>orresponding to a derivation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b="1" dirty="0">
                <a:sym typeface="Wingdings"/>
              </a:rPr>
              <a:t>Internal nodes</a:t>
            </a:r>
            <a:r>
              <a:rPr lang="en-US" altLang="zh-CN" sz="2200" dirty="0">
                <a:sym typeface="Wingdings"/>
              </a:rPr>
              <a:t>: nonterminals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b="1" dirty="0">
                <a:sym typeface="Wingdings"/>
              </a:rPr>
              <a:t>Leaf nodes: </a:t>
            </a:r>
            <a:r>
              <a:rPr lang="en-US" altLang="zh-CN" sz="2200" dirty="0">
                <a:sym typeface="Wingdings"/>
              </a:rPr>
              <a:t>terminals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b="1" dirty="0">
                <a:sym typeface="Wingdings"/>
              </a:rPr>
              <a:t>Children </a:t>
            </a:r>
            <a:r>
              <a:rPr lang="mr-IN" altLang="zh-CN" sz="2200" b="1" dirty="0">
                <a:sym typeface="Wingdings"/>
              </a:rPr>
              <a:t>–</a:t>
            </a:r>
            <a:r>
              <a:rPr lang="en-US" altLang="zh-CN" sz="2200" b="1" dirty="0">
                <a:sym typeface="Wingdings"/>
              </a:rPr>
              <a:t> parent relation</a:t>
            </a:r>
            <a:r>
              <a:rPr lang="en-US" altLang="zh-CN" sz="2200" dirty="0">
                <a:sym typeface="Wingdings"/>
              </a:rPr>
              <a:t>: a derivation step</a:t>
            </a:r>
            <a:endParaRPr lang="en-US" altLang="zh-CN" sz="2200" dirty="0"/>
          </a:p>
        </p:txBody>
      </p:sp>
      <p:cxnSp>
        <p:nvCxnSpPr>
          <p:cNvPr id="6" name="Straight Arrow Connector 5"/>
          <p:cNvCxnSpPr>
            <a:endCxn id="20" idx="0"/>
          </p:cNvCxnSpPr>
          <p:nvPr/>
        </p:nvCxnSpPr>
        <p:spPr>
          <a:xfrm flipH="1">
            <a:off x="6538818" y="4181945"/>
            <a:ext cx="353597" cy="35354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endCxn id="25" idx="0"/>
          </p:cNvCxnSpPr>
          <p:nvPr/>
        </p:nvCxnSpPr>
        <p:spPr>
          <a:xfrm flipH="1">
            <a:off x="7175212" y="4181945"/>
            <a:ext cx="1" cy="37101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0" idx="2"/>
          </p:cNvCxnSpPr>
          <p:nvPr/>
        </p:nvCxnSpPr>
        <p:spPr>
          <a:xfrm>
            <a:off x="6538818" y="4935597"/>
            <a:ext cx="0" cy="49617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25" idx="2"/>
          </p:cNvCxnSpPr>
          <p:nvPr/>
        </p:nvCxnSpPr>
        <p:spPr>
          <a:xfrm>
            <a:off x="7175212" y="4953067"/>
            <a:ext cx="0" cy="43874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409290" y="4212322"/>
            <a:ext cx="3629571" cy="14465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exp 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op exp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+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exp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+ number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92414" y="3743637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67109" y="4535487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903503" y="4552957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op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458010" y="4577995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cxnSp>
        <p:nvCxnSpPr>
          <p:cNvPr id="27" name="Straight Arrow Connector 26"/>
          <p:cNvCxnSpPr>
            <a:endCxn id="26" idx="0"/>
          </p:cNvCxnSpPr>
          <p:nvPr/>
        </p:nvCxnSpPr>
        <p:spPr>
          <a:xfrm>
            <a:off x="7539576" y="4181944"/>
            <a:ext cx="190143" cy="39605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729719" y="4945393"/>
            <a:ext cx="0" cy="43874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864569" y="5407578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487505" y="5351426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048253" y="5391812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+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49664" y="3742261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(1)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952758" y="4552957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(2)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763695" y="4347745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(3)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915907" y="4608453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(4)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03036" y="4269574"/>
            <a:ext cx="4716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(1)</a:t>
            </a:r>
          </a:p>
          <a:p>
            <a:r>
              <a:rPr lang="en-US" sz="2000" dirty="0">
                <a:solidFill>
                  <a:srgbClr val="C00000"/>
                </a:solidFill>
              </a:rPr>
              <a:t>(2)</a:t>
            </a:r>
          </a:p>
          <a:p>
            <a:r>
              <a:rPr lang="en-US" sz="2000" dirty="0">
                <a:solidFill>
                  <a:srgbClr val="C00000"/>
                </a:solidFill>
              </a:rPr>
              <a:t>(3)</a:t>
            </a:r>
          </a:p>
          <a:p>
            <a:r>
              <a:rPr lang="en-US" sz="2000" dirty="0">
                <a:solidFill>
                  <a:srgbClr val="C00000"/>
                </a:solidFill>
              </a:rPr>
              <a:t>(4)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965434" y="5791922"/>
            <a:ext cx="2040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Leftmost Derivation</a:t>
            </a:r>
          </a:p>
        </p:txBody>
      </p:sp>
    </p:spTree>
    <p:extLst>
      <p:ext uri="{BB962C8B-B14F-4D97-AF65-F5344CB8AC3E}">
        <p14:creationId xmlns:p14="http://schemas.microsoft.com/office/powerpoint/2010/main" val="927211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Parse Tree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428917" y="4205325"/>
            <a:ext cx="3629571" cy="14465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exp 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exp op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exp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+ 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+ number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833039" y="3765642"/>
            <a:ext cx="2650781" cy="2065427"/>
            <a:chOff x="1166444" y="3793500"/>
            <a:chExt cx="2650781" cy="2065427"/>
          </a:xfrm>
        </p:grpSpPr>
        <p:cxnSp>
          <p:nvCxnSpPr>
            <p:cNvPr id="7" name="Straight Arrow Connector 6"/>
            <p:cNvCxnSpPr/>
            <p:nvPr/>
          </p:nvCxnSpPr>
          <p:spPr>
            <a:xfrm flipH="1">
              <a:off x="1840693" y="4233184"/>
              <a:ext cx="353597" cy="353542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H="1">
              <a:off x="2477087" y="4233184"/>
              <a:ext cx="1" cy="371012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840693" y="4986836"/>
              <a:ext cx="0" cy="496179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477087" y="5004306"/>
              <a:ext cx="0" cy="43874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194289" y="3794876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/>
                <a:t>exp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68984" y="4586726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/>
                <a:t>exp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05378" y="4604196"/>
              <a:ext cx="5434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op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59885" y="4629234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/>
                <a:t>exp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2841451" y="4233183"/>
              <a:ext cx="190143" cy="396051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3031594" y="4996632"/>
              <a:ext cx="0" cy="43874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166444" y="5458817"/>
              <a:ext cx="10278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number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789380" y="5402665"/>
              <a:ext cx="10278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number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350128" y="5443051"/>
              <a:ext cx="31290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+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825109" y="3793500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(1)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254633" y="4604196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(4)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065570" y="4398984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(3)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217782" y="4659692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(2)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036422" y="4266880"/>
            <a:ext cx="4716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(1)</a:t>
            </a:r>
          </a:p>
          <a:p>
            <a:r>
              <a:rPr lang="en-US" sz="2000" dirty="0">
                <a:solidFill>
                  <a:srgbClr val="C00000"/>
                </a:solidFill>
              </a:rPr>
              <a:t>(2)</a:t>
            </a:r>
          </a:p>
          <a:p>
            <a:r>
              <a:rPr lang="en-US" sz="2000" dirty="0">
                <a:solidFill>
                  <a:srgbClr val="C00000"/>
                </a:solidFill>
              </a:rPr>
              <a:t>(3)</a:t>
            </a:r>
          </a:p>
          <a:p>
            <a:r>
              <a:rPr lang="en-US" sz="2000" dirty="0">
                <a:solidFill>
                  <a:srgbClr val="C00000"/>
                </a:solidFill>
              </a:rPr>
              <a:t>(4)</a:t>
            </a:r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886701" cy="158517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800" dirty="0">
                <a:sym typeface="Wingdings"/>
              </a:rPr>
              <a:t>A labeled tree c</a:t>
            </a:r>
            <a:r>
              <a:rPr lang="en-US" sz="2800" dirty="0"/>
              <a:t>orresponding to a derivation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b="1" dirty="0">
                <a:sym typeface="Wingdings"/>
              </a:rPr>
              <a:t>Internal nodes</a:t>
            </a:r>
            <a:r>
              <a:rPr lang="en-US" altLang="zh-CN" sz="2200" dirty="0">
                <a:sym typeface="Wingdings"/>
              </a:rPr>
              <a:t>: nonterminals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b="1" dirty="0">
                <a:sym typeface="Wingdings"/>
              </a:rPr>
              <a:t>Leaf nodes: </a:t>
            </a:r>
            <a:r>
              <a:rPr lang="en-US" altLang="zh-CN" sz="2200" dirty="0">
                <a:sym typeface="Wingdings"/>
              </a:rPr>
              <a:t>terminals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b="1" dirty="0">
                <a:sym typeface="Wingdings"/>
              </a:rPr>
              <a:t>Children </a:t>
            </a:r>
            <a:r>
              <a:rPr lang="mr-IN" altLang="zh-CN" sz="2200" b="1" dirty="0">
                <a:sym typeface="Wingdings"/>
              </a:rPr>
              <a:t>–</a:t>
            </a:r>
            <a:r>
              <a:rPr lang="en-US" altLang="zh-CN" sz="2200" b="1" dirty="0">
                <a:sym typeface="Wingdings"/>
              </a:rPr>
              <a:t> parent relation</a:t>
            </a:r>
            <a:r>
              <a:rPr lang="en-US" altLang="zh-CN" sz="2200" dirty="0">
                <a:sym typeface="Wingdings"/>
              </a:rPr>
              <a:t>: a derivation step</a:t>
            </a:r>
            <a:endParaRPr lang="en-US" altLang="zh-CN" sz="2200" dirty="0"/>
          </a:p>
        </p:txBody>
      </p:sp>
      <p:sp>
        <p:nvSpPr>
          <p:cNvPr id="30" name="TextBox 29"/>
          <p:cNvSpPr txBox="1"/>
          <p:nvPr/>
        </p:nvSpPr>
        <p:spPr>
          <a:xfrm>
            <a:off x="1986459" y="5774917"/>
            <a:ext cx="2165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Rightmost Derivation</a:t>
            </a:r>
          </a:p>
        </p:txBody>
      </p:sp>
    </p:spTree>
    <p:extLst>
      <p:ext uri="{BB962C8B-B14F-4D97-AF65-F5344CB8AC3E}">
        <p14:creationId xmlns:p14="http://schemas.microsoft.com/office/powerpoint/2010/main" val="6940499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Parse Tree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886701" cy="69050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800" dirty="0">
                <a:sym typeface="Wingdings"/>
              </a:rPr>
              <a:t>Exercise: what is the parse tree of this derivation?</a:t>
            </a:r>
            <a:endParaRPr lang="en-US" sz="2800" dirty="0"/>
          </a:p>
        </p:txBody>
      </p:sp>
      <p:sp>
        <p:nvSpPr>
          <p:cNvPr id="27" name="Rectangle 26"/>
          <p:cNvSpPr/>
          <p:nvPr/>
        </p:nvSpPr>
        <p:spPr>
          <a:xfrm>
            <a:off x="2003973" y="2843575"/>
            <a:ext cx="5405953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exp 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exp op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op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op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81418" y="2864595"/>
            <a:ext cx="471604" cy="28434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C00000"/>
                </a:solidFill>
              </a:rPr>
              <a:t>(1)</a:t>
            </a:r>
          </a:p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C00000"/>
                </a:solidFill>
              </a:rPr>
              <a:t>(2)</a:t>
            </a:r>
          </a:p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C00000"/>
                </a:solidFill>
              </a:rPr>
              <a:t>(3)</a:t>
            </a:r>
          </a:p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C00000"/>
                </a:solidFill>
              </a:rPr>
              <a:t>(4)</a:t>
            </a:r>
          </a:p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C00000"/>
                </a:solidFill>
              </a:rPr>
              <a:t>(5)</a:t>
            </a:r>
          </a:p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C00000"/>
                </a:solidFill>
              </a:rPr>
              <a:t>(6)</a:t>
            </a:r>
          </a:p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C00000"/>
                </a:solidFill>
              </a:rPr>
              <a:t>(7)</a:t>
            </a:r>
          </a:p>
          <a:p>
            <a:pPr>
              <a:lnSpc>
                <a:spcPts val="2600"/>
              </a:lnSpc>
            </a:pPr>
            <a:r>
              <a:rPr lang="en-US" sz="2000" dirty="0">
                <a:solidFill>
                  <a:srgbClr val="C00000"/>
                </a:solidFill>
              </a:rPr>
              <a:t>(8)</a:t>
            </a:r>
          </a:p>
        </p:txBody>
      </p:sp>
    </p:spTree>
    <p:extLst>
      <p:ext uri="{BB962C8B-B14F-4D97-AF65-F5344CB8AC3E}">
        <p14:creationId xmlns:p14="http://schemas.microsoft.com/office/powerpoint/2010/main" val="837612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Parse Tree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200040" cy="995188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600" b="1" dirty="0">
                <a:sym typeface="Wingdings"/>
              </a:rPr>
              <a:t>Issue: </a:t>
            </a:r>
            <a:r>
              <a:rPr lang="en-US" altLang="zh-CN" sz="2600" dirty="0">
                <a:sym typeface="Wingdings"/>
              </a:rPr>
              <a:t>match derivation well, but not in a concise form</a:t>
            </a:r>
            <a:endParaRPr lang="en-US" sz="26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2368728" y="2994027"/>
            <a:ext cx="353597" cy="35354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3005122" y="2994027"/>
            <a:ext cx="1" cy="37101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368728" y="3747679"/>
            <a:ext cx="0" cy="49617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005122" y="3765149"/>
            <a:ext cx="0" cy="43874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722324" y="2555719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97019" y="3347569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33413" y="3365039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op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87920" y="3390077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369486" y="2994026"/>
            <a:ext cx="190143" cy="39605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559629" y="3757475"/>
            <a:ext cx="0" cy="43874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317415" y="4163508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80766" y="4211737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*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1691750" y="4682166"/>
            <a:ext cx="353597" cy="35354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2328144" y="4682166"/>
            <a:ext cx="1" cy="37101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691750" y="5435818"/>
            <a:ext cx="0" cy="49617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328144" y="5453288"/>
            <a:ext cx="0" cy="43874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960763" y="4170281"/>
            <a:ext cx="815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(</a:t>
            </a:r>
            <a:r>
              <a:rPr lang="en-US" sz="2000" i="1" dirty="0"/>
              <a:t> exp </a:t>
            </a:r>
            <a:r>
              <a:rPr lang="en-US" sz="2000" b="1" dirty="0"/>
              <a:t>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420041" y="5035708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056435" y="5053178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op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610942" y="507821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2692508" y="4682165"/>
            <a:ext cx="190143" cy="39605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882651" y="5445614"/>
            <a:ext cx="0" cy="43874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017501" y="5907799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640437" y="5914707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201185" y="5892033"/>
            <a:ext cx="263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-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6368894" y="3760761"/>
            <a:ext cx="418851" cy="55456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7235028" y="3760761"/>
            <a:ext cx="324767" cy="50692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370131" y="42349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42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881217" y="3360651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*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>
            <a:off x="5691916" y="4753633"/>
            <a:ext cx="353597" cy="35354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420207" y="5107175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34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787745" y="5134749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3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6529220" y="4782968"/>
            <a:ext cx="353597" cy="36671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6196703" y="4322369"/>
            <a:ext cx="263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-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 flipH="1">
            <a:off x="2085931" y="3760469"/>
            <a:ext cx="200200" cy="45919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484031" y="3771996"/>
            <a:ext cx="127880" cy="44766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4829724" y="2284367"/>
            <a:ext cx="17291" cy="4314399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518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Parsing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886701" cy="82295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sz="2400" dirty="0">
                <a:sym typeface="Wingdings"/>
              </a:rPr>
              <a:t>Determine the syntax (structure) of a program based on the token sequence; Typically, parser drives scanner</a:t>
            </a:r>
            <a:endParaRPr lang="en-US" altLang="zh-CN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447261" y="3116478"/>
            <a:ext cx="20073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/>
              <a:t>token sequence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3780801" y="3177065"/>
            <a:ext cx="1519811" cy="7355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Parser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216277" y="3581430"/>
            <a:ext cx="256452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463896" y="3132354"/>
            <a:ext cx="21713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/>
              <a:t>parse/syntax tree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355224" y="3581430"/>
            <a:ext cx="2564524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145537" y="6094951"/>
            <a:ext cx="10538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/>
              <a:t>a token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4691937" y="5171090"/>
            <a:ext cx="1519811" cy="732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Parser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077200" y="5185579"/>
            <a:ext cx="14381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i="1" dirty="0"/>
              <a:t>parse/</a:t>
            </a:r>
          </a:p>
          <a:p>
            <a:pPr algn="ctr"/>
            <a:r>
              <a:rPr lang="en-US" sz="2200" i="1" dirty="0"/>
              <a:t>syntax tree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6211748" y="5538673"/>
            <a:ext cx="943476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1260769" y="5204124"/>
            <a:ext cx="1519811" cy="732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Scanner</a:t>
            </a:r>
          </a:p>
        </p:txBody>
      </p:sp>
      <p:cxnSp>
        <p:nvCxnSpPr>
          <p:cNvPr id="18" name="Curved Connector 17"/>
          <p:cNvCxnSpPr>
            <a:stCxn id="42" idx="0"/>
            <a:endCxn id="47" idx="0"/>
          </p:cNvCxnSpPr>
          <p:nvPr/>
        </p:nvCxnSpPr>
        <p:spPr>
          <a:xfrm rot="16200000" flipH="1" flipV="1">
            <a:off x="3719742" y="3472023"/>
            <a:ext cx="33034" cy="3431168"/>
          </a:xfrm>
          <a:prstGeom prst="curvedConnector3">
            <a:avLst>
              <a:gd name="adj1" fmla="val -1446940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51"/>
          <p:cNvCxnSpPr>
            <a:stCxn id="47" idx="2"/>
            <a:endCxn id="42" idx="2"/>
          </p:cNvCxnSpPr>
          <p:nvPr/>
        </p:nvCxnSpPr>
        <p:spPr>
          <a:xfrm rot="5400000" flipH="1" flipV="1">
            <a:off x="3719742" y="4204375"/>
            <a:ext cx="33034" cy="3431168"/>
          </a:xfrm>
          <a:prstGeom prst="curvedConnector3">
            <a:avLst>
              <a:gd name="adj1" fmla="val -1908282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980974" y="4708306"/>
            <a:ext cx="138294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/>
              <a:t>getToken()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867019" y="6202099"/>
            <a:ext cx="1365054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2400" b="1" dirty="0"/>
              <a:t>One-Pass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745738" y="5570300"/>
            <a:ext cx="485330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43945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Abstract Syntax Tree (AST)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886701" cy="1585172"/>
          </a:xfrm>
        </p:spPr>
        <p:txBody>
          <a:bodyPr>
            <a:normAutofit lnSpcReduction="10000"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800" dirty="0">
                <a:sym typeface="Wingdings"/>
              </a:rPr>
              <a:t>a.k.a. Syntax Tree</a:t>
            </a:r>
          </a:p>
          <a:p>
            <a:pPr lvl="1">
              <a:lnSpc>
                <a:spcPct val="100000"/>
              </a:lnSpc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abstract syntactic structure (may miss some syntax details)</a:t>
            </a:r>
            <a:endParaRPr lang="en-US" sz="2200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token sequence may NOT be recoverable from the AST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still contains all necessary info for translation</a:t>
            </a:r>
            <a:endParaRPr lang="en-US" altLang="zh-CN" sz="2200" dirty="0"/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6146730" y="4269558"/>
            <a:ext cx="418851" cy="55456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012864" y="4269558"/>
            <a:ext cx="324767" cy="50692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147967" y="474377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42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659053" y="3869448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*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5469752" y="5262430"/>
            <a:ext cx="353597" cy="35354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198043" y="561597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34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565581" y="5643546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3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307056" y="5291765"/>
            <a:ext cx="353597" cy="36671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974539" y="4831166"/>
            <a:ext cx="263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-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46030" y="4328570"/>
            <a:ext cx="2185214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(34 </a:t>
            </a:r>
            <a:r>
              <a:rPr lang="mr-IN" sz="2000" dirty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3) * 42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657154" y="4899016"/>
            <a:ext cx="249299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((34 </a:t>
            </a:r>
            <a:r>
              <a:rPr lang="mr-IN" sz="2000" dirty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3)) * 42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646030" y="5439201"/>
            <a:ext cx="2492990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((34 </a:t>
            </a:r>
            <a:r>
              <a:rPr lang="mr-IN" sz="2000" dirty="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 3) * 42)</a:t>
            </a:r>
          </a:p>
        </p:txBody>
      </p:sp>
    </p:spTree>
    <p:extLst>
      <p:ext uri="{BB962C8B-B14F-4D97-AF65-F5344CB8AC3E}">
        <p14:creationId xmlns:p14="http://schemas.microsoft.com/office/powerpoint/2010/main" val="18558492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Abstract Syntax Tree (AST)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886701" cy="158517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800" dirty="0">
                <a:sym typeface="Wingdings"/>
              </a:rPr>
              <a:t>2nd Example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3291" y="2573023"/>
            <a:ext cx="7732059" cy="1446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statement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other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statement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        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0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82865" y="1746107"/>
            <a:ext cx="3871553" cy="40011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if (0) other else other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542288" y="5000908"/>
            <a:ext cx="107211" cy="37482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26" idx="0"/>
          </p:cNvCxnSpPr>
          <p:nvPr/>
        </p:nvCxnSpPr>
        <p:spPr>
          <a:xfrm>
            <a:off x="5977397" y="5012576"/>
            <a:ext cx="708770" cy="35332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81436" y="5365899"/>
            <a:ext cx="609462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else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70679" y="4158194"/>
            <a:ext cx="1379178" cy="2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statement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114837" y="5698003"/>
            <a:ext cx="1" cy="2910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57582" y="5933589"/>
            <a:ext cx="314510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38801" y="5933172"/>
            <a:ext cx="769763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other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523683" y="5693749"/>
            <a:ext cx="18605" cy="29484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906537" y="5375733"/>
            <a:ext cx="1271502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statement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760268" y="4531628"/>
            <a:ext cx="7447" cy="24112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78126" y="4661917"/>
            <a:ext cx="1379178" cy="2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if-</a:t>
            </a:r>
            <a:r>
              <a:rPr lang="en-US" sz="2000" i="1"/>
              <a:t>stmt</a:t>
            </a:r>
            <a:endParaRPr lang="en-US" sz="2000" i="1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2835329" y="4988889"/>
            <a:ext cx="2295071" cy="39227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670861" y="5391388"/>
            <a:ext cx="328936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if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676156" y="4988676"/>
            <a:ext cx="1644533" cy="41135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382140" y="5376542"/>
            <a:ext cx="264816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(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4184284" y="4988676"/>
            <a:ext cx="1263750" cy="41135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831266" y="5379986"/>
            <a:ext cx="567143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exp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4678196" y="4988676"/>
            <a:ext cx="836286" cy="40271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22904" y="5365899"/>
            <a:ext cx="264816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)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6052626" y="4988676"/>
            <a:ext cx="1673332" cy="37722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090206" y="5365899"/>
            <a:ext cx="1271502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statement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353155" y="5933171"/>
            <a:ext cx="769763" cy="2625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other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7725957" y="5683916"/>
            <a:ext cx="12080" cy="30467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930366" y="4781743"/>
            <a:ext cx="1500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Parse Tree</a:t>
            </a:r>
          </a:p>
        </p:txBody>
      </p:sp>
    </p:spTree>
    <p:extLst>
      <p:ext uri="{BB962C8B-B14F-4D97-AF65-F5344CB8AC3E}">
        <p14:creationId xmlns:p14="http://schemas.microsoft.com/office/powerpoint/2010/main" val="278835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Abstract Syntax Tree (AST)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886701" cy="158517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800" dirty="0">
                <a:sym typeface="Wingdings"/>
              </a:rPr>
              <a:t>2nd Example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3291" y="2573023"/>
            <a:ext cx="7732059" cy="1446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statement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other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statement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        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0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82865" y="1746107"/>
            <a:ext cx="3871553" cy="40011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if (0) other else other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5084570" y="4948665"/>
            <a:ext cx="107211" cy="57110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543095" y="5595922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799892" y="5595922"/>
            <a:ext cx="7697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other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84570" y="4504572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if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3726566" y="4930027"/>
            <a:ext cx="1263750" cy="62676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endCxn id="37" idx="0"/>
          </p:cNvCxnSpPr>
          <p:nvPr/>
        </p:nvCxnSpPr>
        <p:spPr>
          <a:xfrm>
            <a:off x="5594908" y="4930027"/>
            <a:ext cx="1368297" cy="62676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78323" y="5556788"/>
            <a:ext cx="7697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other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532425" y="4852209"/>
            <a:ext cx="1054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Arial Rounded MT Bold" charset="0"/>
                <a:cs typeface="Arial Rounded MT Bold" charset="0"/>
              </a:rPr>
              <a:t>condition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089093" y="5114693"/>
            <a:ext cx="1072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Arial Rounded MT Bold" charset="0"/>
                <a:cs typeface="Arial Rounded MT Bold" charset="0"/>
              </a:rPr>
              <a:t>then-part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078612" y="4781743"/>
            <a:ext cx="2083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accent1">
                    <a:lumMod val="75000"/>
                  </a:schemeClr>
                </a:solidFill>
                <a:ea typeface="Arial Rounded MT Bold" charset="0"/>
                <a:cs typeface="Arial Rounded MT Bold" charset="0"/>
              </a:rPr>
              <a:t>else-part (if present)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30366" y="4781743"/>
            <a:ext cx="666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AST</a:t>
            </a:r>
          </a:p>
        </p:txBody>
      </p:sp>
    </p:spTree>
    <p:extLst>
      <p:ext uri="{BB962C8B-B14F-4D97-AF65-F5344CB8AC3E}">
        <p14:creationId xmlns:p14="http://schemas.microsoft.com/office/powerpoint/2010/main" val="18824552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Abstract Syntax Tree (AST)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886701" cy="158517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800" dirty="0">
                <a:sym typeface="Wingdings"/>
              </a:rPr>
              <a:t>3rd Example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82865" y="1746107"/>
            <a:ext cx="3871553" cy="40011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s;s;s;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85327" y="2634473"/>
            <a:ext cx="6973343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stmt_sequence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; 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-sequence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ε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12776" y="3835400"/>
            <a:ext cx="2093187" cy="300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/>
              <a:t>stmt</a:t>
            </a:r>
            <a:r>
              <a:rPr lang="en-US" sz="2000" i="1" dirty="0"/>
              <a:t>-sequence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91653" y="4471442"/>
            <a:ext cx="226083" cy="243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;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3736407" y="4219644"/>
            <a:ext cx="590815" cy="24972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105391" y="4520418"/>
            <a:ext cx="1221831" cy="300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/>
              <a:t>stmt</a:t>
            </a:r>
            <a:endParaRPr lang="en-US" sz="2000" i="1" dirty="0"/>
          </a:p>
        </p:txBody>
      </p:sp>
      <p:cxnSp>
        <p:nvCxnSpPr>
          <p:cNvPr id="23" name="Straight Arrow Connector 22"/>
          <p:cNvCxnSpPr>
            <a:endCxn id="24" idx="0"/>
          </p:cNvCxnSpPr>
          <p:nvPr/>
        </p:nvCxnSpPr>
        <p:spPr>
          <a:xfrm flipH="1">
            <a:off x="3716306" y="4882666"/>
            <a:ext cx="1" cy="20238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522928" y="5085047"/>
            <a:ext cx="3867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5004696" y="4266180"/>
            <a:ext cx="36530" cy="20526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918641" y="4180433"/>
            <a:ext cx="602201" cy="26818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482489" y="4448616"/>
            <a:ext cx="2076705" cy="300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/>
              <a:t>stmt</a:t>
            </a:r>
            <a:r>
              <a:rPr lang="en-US" sz="2000" i="1" dirty="0"/>
              <a:t>-sequence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5198990" y="4886892"/>
            <a:ext cx="485244" cy="21143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588074" y="5098322"/>
            <a:ext cx="1221831" cy="300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/>
              <a:t>stmt</a:t>
            </a:r>
            <a:endParaRPr lang="en-US" sz="2000" i="1" dirty="0"/>
          </a:p>
        </p:txBody>
      </p:sp>
      <p:cxnSp>
        <p:nvCxnSpPr>
          <p:cNvPr id="30" name="Straight Arrow Connector 29"/>
          <p:cNvCxnSpPr>
            <a:stCxn id="29" idx="2"/>
            <a:endCxn id="42" idx="0"/>
          </p:cNvCxnSpPr>
          <p:nvPr/>
        </p:nvCxnSpPr>
        <p:spPr>
          <a:xfrm>
            <a:off x="5198990" y="5398669"/>
            <a:ext cx="0" cy="14387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071747" y="5542548"/>
            <a:ext cx="254486" cy="243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08775" y="5062048"/>
            <a:ext cx="226083" cy="243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;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520841" y="4886892"/>
            <a:ext cx="977" cy="16704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358425" y="4820764"/>
            <a:ext cx="289433" cy="24106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769533" y="5061831"/>
            <a:ext cx="2015057" cy="3003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/>
              <a:t>stmt</a:t>
            </a:r>
            <a:r>
              <a:rPr lang="en-US" sz="2000" i="1" dirty="0"/>
              <a:t>-sequence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632057" y="5639373"/>
            <a:ext cx="1275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stmt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7198553" y="5999480"/>
            <a:ext cx="60767" cy="20594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7358425" y="5395436"/>
            <a:ext cx="186268" cy="30034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8130580" y="5395436"/>
            <a:ext cx="276487" cy="31874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411326" y="5647399"/>
            <a:ext cx="226083" cy="243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;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18548" y="6163159"/>
            <a:ext cx="403331" cy="415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930366" y="4781743"/>
            <a:ext cx="1500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Parse Tree</a:t>
            </a:r>
          </a:p>
        </p:txBody>
      </p:sp>
    </p:spTree>
    <p:extLst>
      <p:ext uri="{BB962C8B-B14F-4D97-AF65-F5344CB8AC3E}">
        <p14:creationId xmlns:p14="http://schemas.microsoft.com/office/powerpoint/2010/main" val="15671728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Abstract Syntax Tree (AST)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886701" cy="158517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sz="2800" dirty="0">
                <a:sym typeface="Wingdings"/>
              </a:rPr>
              <a:t>3rd Example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82865" y="1746107"/>
            <a:ext cx="3871553" cy="40011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ourier" charset="0"/>
                <a:ea typeface="Courier" charset="0"/>
                <a:cs typeface="Courier" charset="0"/>
              </a:rPr>
              <a:t>s;s;s;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85327" y="2634473"/>
            <a:ext cx="6973343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stmt_sequence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; 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-sequence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ε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930366" y="4781743"/>
            <a:ext cx="666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AST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895980" y="4525079"/>
            <a:ext cx="2872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466921" y="3764116"/>
            <a:ext cx="255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;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>
            <a:off x="2181904" y="4189571"/>
            <a:ext cx="268309" cy="35803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799665" y="4189571"/>
            <a:ext cx="291015" cy="39471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544467" y="5372129"/>
            <a:ext cx="2872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062331" y="4547602"/>
            <a:ext cx="255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;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2803718" y="4955756"/>
            <a:ext cx="258613" cy="34998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368709" y="4947712"/>
            <a:ext cx="301283" cy="40011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388757" y="5105762"/>
            <a:ext cx="198831" cy="2908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993128" y="5115545"/>
            <a:ext cx="198831" cy="2908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597500" y="5115545"/>
            <a:ext cx="198831" cy="2908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4488173" y="4671012"/>
            <a:ext cx="403698" cy="43475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829155" y="4252602"/>
            <a:ext cx="606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seq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5083933" y="4671012"/>
            <a:ext cx="8611" cy="44453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5282764" y="4671012"/>
            <a:ext cx="414151" cy="44453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113512" y="6236654"/>
            <a:ext cx="2872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612061" y="5407401"/>
            <a:ext cx="255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;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 flipH="1">
            <a:off x="3368709" y="5807511"/>
            <a:ext cx="243353" cy="42914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732547" y="5275866"/>
            <a:ext cx="2872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605703" y="5275866"/>
            <a:ext cx="2872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478859" y="5275866"/>
            <a:ext cx="2872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6876176" y="4671012"/>
            <a:ext cx="583236" cy="59812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7459412" y="4189571"/>
            <a:ext cx="5549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seq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019805" y="5475921"/>
            <a:ext cx="58589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7892961" y="5475921"/>
            <a:ext cx="585898" cy="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6267507" y="6067377"/>
            <a:ext cx="2876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(leftmost-child right-sibling)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564231" y="4691090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child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833489" y="5562803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sibling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995512" y="5562803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sibling</a:t>
            </a:r>
          </a:p>
        </p:txBody>
      </p:sp>
    </p:spTree>
    <p:extLst>
      <p:ext uri="{BB962C8B-B14F-4D97-AF65-F5344CB8AC3E}">
        <p14:creationId xmlns:p14="http://schemas.microsoft.com/office/powerpoint/2010/main" val="382042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576" y="2612146"/>
            <a:ext cx="6687152" cy="1103097"/>
          </a:xfrm>
        </p:spPr>
        <p:txBody>
          <a:bodyPr>
            <a:norm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Ambiguous Grammar</a:t>
            </a:r>
            <a:endParaRPr lang="en-US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3345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383384"/>
            <a:ext cx="8515351" cy="862864"/>
          </a:xfrm>
        </p:spPr>
        <p:txBody>
          <a:bodyPr>
            <a:normAutofit lnSpcReduction="10000"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A grammar allowing a string to have </a:t>
            </a:r>
          </a:p>
          <a:p>
            <a:pPr marL="0" lvl="1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altLang="zh-CN" dirty="0">
                <a:solidFill>
                  <a:srgbClr val="FF0000"/>
                </a:solidFill>
                <a:sym typeface="Wingdings"/>
              </a:rPr>
              <a:t>              more than one parse tree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36427" y="2512445"/>
            <a:ext cx="609329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number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| /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33281" y="3447996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34 </a:t>
            </a:r>
            <a:r>
              <a:rPr lang="mr-IN" sz="200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>
                <a:latin typeface="Courier" charset="0"/>
                <a:ea typeface="Courier" charset="0"/>
                <a:cs typeface="Courier" charset="0"/>
              </a:rPr>
              <a:t> 3 * 42</a:t>
            </a:r>
          </a:p>
        </p:txBody>
      </p:sp>
      <p:cxnSp>
        <p:nvCxnSpPr>
          <p:cNvPr id="38" name="Straight Arrow Connector 37"/>
          <p:cNvCxnSpPr>
            <a:stCxn id="46" idx="2"/>
            <a:endCxn id="51" idx="0"/>
          </p:cNvCxnSpPr>
          <p:nvPr/>
        </p:nvCxnSpPr>
        <p:spPr>
          <a:xfrm>
            <a:off x="2915078" y="5180568"/>
            <a:ext cx="2585" cy="32336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655377" y="409761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76836" y="4762988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643369" y="4780458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op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489221" y="480549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cxnSp>
        <p:nvCxnSpPr>
          <p:cNvPr id="30" name="Straight Arrow Connector 29"/>
          <p:cNvCxnSpPr>
            <a:endCxn id="45" idx="0"/>
          </p:cNvCxnSpPr>
          <p:nvPr/>
        </p:nvCxnSpPr>
        <p:spPr>
          <a:xfrm flipH="1">
            <a:off x="1948545" y="4512412"/>
            <a:ext cx="671037" cy="26162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902378" y="4512409"/>
            <a:ext cx="1" cy="27455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47" idx="0"/>
          </p:cNvCxnSpPr>
          <p:nvPr/>
        </p:nvCxnSpPr>
        <p:spPr>
          <a:xfrm>
            <a:off x="3266742" y="4512413"/>
            <a:ext cx="494188" cy="29308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7" idx="2"/>
            <a:endCxn id="50" idx="0"/>
          </p:cNvCxnSpPr>
          <p:nvPr/>
        </p:nvCxnSpPr>
        <p:spPr>
          <a:xfrm>
            <a:off x="3760930" y="5205606"/>
            <a:ext cx="7035" cy="25361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254042" y="5459222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740757" y="5503929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17143" y="5447450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653215" y="5451686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op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2157362" y="5462847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cxnSp>
        <p:nvCxnSpPr>
          <p:cNvPr id="65" name="Straight Arrow Connector 64"/>
          <p:cNvCxnSpPr>
            <a:endCxn id="61" idx="0"/>
          </p:cNvCxnSpPr>
          <p:nvPr/>
        </p:nvCxnSpPr>
        <p:spPr>
          <a:xfrm flipH="1">
            <a:off x="1288852" y="5183643"/>
            <a:ext cx="340577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1912224" y="5183643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endCxn id="63" idx="0"/>
          </p:cNvCxnSpPr>
          <p:nvPr/>
        </p:nvCxnSpPr>
        <p:spPr>
          <a:xfrm>
            <a:off x="2276588" y="5183642"/>
            <a:ext cx="152483" cy="27920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1899933" y="5841185"/>
            <a:ext cx="2585" cy="32336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endCxn id="70" idx="0"/>
          </p:cNvCxnSpPr>
          <p:nvPr/>
        </p:nvCxnSpPr>
        <p:spPr>
          <a:xfrm>
            <a:off x="2450591" y="5855616"/>
            <a:ext cx="192778" cy="25830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129446" y="6113919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725612" y="6164546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-</a:t>
            </a:r>
          </a:p>
        </p:txBody>
      </p:sp>
      <p:cxnSp>
        <p:nvCxnSpPr>
          <p:cNvPr id="72" name="Straight Arrow Connector 71"/>
          <p:cNvCxnSpPr>
            <a:endCxn id="73" idx="0"/>
          </p:cNvCxnSpPr>
          <p:nvPr/>
        </p:nvCxnSpPr>
        <p:spPr>
          <a:xfrm flipH="1">
            <a:off x="1142572" y="5862957"/>
            <a:ext cx="150070" cy="24627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28649" y="6109232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cxnSp>
        <p:nvCxnSpPr>
          <p:cNvPr id="74" name="Straight Arrow Connector 73"/>
          <p:cNvCxnSpPr>
            <a:stCxn id="77" idx="2"/>
            <a:endCxn id="84" idx="0"/>
          </p:cNvCxnSpPr>
          <p:nvPr/>
        </p:nvCxnSpPr>
        <p:spPr>
          <a:xfrm>
            <a:off x="7338819" y="5923074"/>
            <a:ext cx="0" cy="34913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940724" y="4827665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173998" y="413070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067110" y="5522964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op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774568" y="5535545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cxnSp>
        <p:nvCxnSpPr>
          <p:cNvPr id="79" name="Straight Arrow Connector 78"/>
          <p:cNvCxnSpPr>
            <a:stCxn id="87" idx="2"/>
            <a:endCxn id="93" idx="0"/>
          </p:cNvCxnSpPr>
          <p:nvPr/>
        </p:nvCxnSpPr>
        <p:spPr>
          <a:xfrm flipH="1">
            <a:off x="6687921" y="5874726"/>
            <a:ext cx="68656" cy="30529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endCxn id="77" idx="0"/>
          </p:cNvCxnSpPr>
          <p:nvPr/>
        </p:nvCxnSpPr>
        <p:spPr>
          <a:xfrm>
            <a:off x="7187727" y="5242458"/>
            <a:ext cx="151092" cy="2805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7552089" y="5242462"/>
            <a:ext cx="494188" cy="29308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8046277" y="5935655"/>
            <a:ext cx="7035" cy="25361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539389" y="6189271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61913" y="6272213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514305" y="4815168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150377" y="4819404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op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484868" y="547461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flipH="1">
            <a:off x="5786014" y="4551361"/>
            <a:ext cx="340577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6409386" y="4551361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endCxn id="75" idx="0"/>
          </p:cNvCxnSpPr>
          <p:nvPr/>
        </p:nvCxnSpPr>
        <p:spPr>
          <a:xfrm>
            <a:off x="6773750" y="4551360"/>
            <a:ext cx="438683" cy="27630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endCxn id="94" idx="0"/>
          </p:cNvCxnSpPr>
          <p:nvPr/>
        </p:nvCxnSpPr>
        <p:spPr>
          <a:xfrm flipH="1">
            <a:off x="6275437" y="5208903"/>
            <a:ext cx="121658" cy="31167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endCxn id="87" idx="0"/>
          </p:cNvCxnSpPr>
          <p:nvPr/>
        </p:nvCxnSpPr>
        <p:spPr>
          <a:xfrm flipH="1">
            <a:off x="6756577" y="5242458"/>
            <a:ext cx="196242" cy="23215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6173998" y="6180021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098531" y="5520573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-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 flipH="1">
            <a:off x="5546793" y="5219110"/>
            <a:ext cx="150070" cy="24627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038160" y="5503929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</p:spTree>
    <p:extLst>
      <p:ext uri="{BB962C8B-B14F-4D97-AF65-F5344CB8AC3E}">
        <p14:creationId xmlns:p14="http://schemas.microsoft.com/office/powerpoint/2010/main" val="18384848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636427" y="2512445"/>
            <a:ext cx="609329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number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| /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33281" y="3447996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34 </a:t>
            </a:r>
            <a:r>
              <a:rPr lang="mr-IN" sz="200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>
                <a:latin typeface="Courier" charset="0"/>
                <a:ea typeface="Courier" charset="0"/>
                <a:cs typeface="Courier" charset="0"/>
              </a:rPr>
              <a:t> 3 * 42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2579177" y="4113211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sz="2000" i="1" dirty="0"/>
          </a:p>
        </p:txBody>
      </p:sp>
      <p:sp>
        <p:nvSpPr>
          <p:cNvPr id="163" name="TextBox 162"/>
          <p:cNvSpPr txBox="1"/>
          <p:nvPr/>
        </p:nvSpPr>
        <p:spPr>
          <a:xfrm>
            <a:off x="1779267" y="4762988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sz="2000" i="1" dirty="0"/>
          </a:p>
        </p:txBody>
      </p:sp>
      <p:cxnSp>
        <p:nvCxnSpPr>
          <p:cNvPr id="164" name="Straight Arrow Connector 163"/>
          <p:cNvCxnSpPr/>
          <p:nvPr/>
        </p:nvCxnSpPr>
        <p:spPr>
          <a:xfrm flipH="1">
            <a:off x="2153649" y="4497726"/>
            <a:ext cx="315836" cy="2858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>
            <a:off x="2956109" y="4469906"/>
            <a:ext cx="287529" cy="30512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3011161" y="482297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42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1236896" y="554223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34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2208959" y="5510550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</a:t>
            </a:r>
          </a:p>
        </p:txBody>
      </p:sp>
      <p:cxnSp>
        <p:nvCxnSpPr>
          <p:cNvPr id="169" name="Straight Arrow Connector 168"/>
          <p:cNvCxnSpPr/>
          <p:nvPr/>
        </p:nvCxnSpPr>
        <p:spPr>
          <a:xfrm flipH="1">
            <a:off x="1459072" y="5163098"/>
            <a:ext cx="263264" cy="37913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/>
          <p:nvPr/>
        </p:nvCxnSpPr>
        <p:spPr>
          <a:xfrm>
            <a:off x="2117822" y="5163098"/>
            <a:ext cx="248392" cy="34745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Box 170"/>
          <p:cNvSpPr txBox="1"/>
          <p:nvPr/>
        </p:nvSpPr>
        <p:spPr>
          <a:xfrm>
            <a:off x="6759550" y="4926089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sz="2000" i="1" dirty="0"/>
          </a:p>
        </p:txBody>
      </p:sp>
      <p:sp>
        <p:nvSpPr>
          <p:cNvPr id="172" name="TextBox 171"/>
          <p:cNvSpPr txBox="1"/>
          <p:nvPr/>
        </p:nvSpPr>
        <p:spPr>
          <a:xfrm>
            <a:off x="5909123" y="4200847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sz="2000" i="1" dirty="0"/>
          </a:p>
        </p:txBody>
      </p:sp>
      <p:cxnSp>
        <p:nvCxnSpPr>
          <p:cNvPr id="173" name="Straight Arrow Connector 172"/>
          <p:cNvCxnSpPr/>
          <p:nvPr/>
        </p:nvCxnSpPr>
        <p:spPr>
          <a:xfrm flipH="1">
            <a:off x="6448237" y="5297904"/>
            <a:ext cx="214876" cy="34960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Arrow Connector 173"/>
          <p:cNvCxnSpPr/>
          <p:nvPr/>
        </p:nvCxnSpPr>
        <p:spPr>
          <a:xfrm>
            <a:off x="7149736" y="5270084"/>
            <a:ext cx="436811" cy="37742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TextBox 174"/>
          <p:cNvSpPr txBox="1"/>
          <p:nvPr/>
        </p:nvSpPr>
        <p:spPr>
          <a:xfrm>
            <a:off x="7368141" y="566290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42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353787" y="490693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34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316848" y="5680714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</a:t>
            </a:r>
          </a:p>
        </p:txBody>
      </p:sp>
      <p:cxnSp>
        <p:nvCxnSpPr>
          <p:cNvPr id="178" name="Straight Arrow Connector 177"/>
          <p:cNvCxnSpPr/>
          <p:nvPr/>
        </p:nvCxnSpPr>
        <p:spPr>
          <a:xfrm flipH="1">
            <a:off x="5575963" y="4643126"/>
            <a:ext cx="340578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Arrow Connector 178"/>
          <p:cNvCxnSpPr/>
          <p:nvPr/>
        </p:nvCxnSpPr>
        <p:spPr>
          <a:xfrm>
            <a:off x="6375013" y="4630357"/>
            <a:ext cx="341169" cy="29197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D50D0858-8007-5243-9DD8-F0C2BA7CA65F}"/>
              </a:ext>
            </a:extLst>
          </p:cNvPr>
          <p:cNvSpPr txBox="1">
            <a:spLocks/>
          </p:cNvSpPr>
          <p:nvPr/>
        </p:nvSpPr>
        <p:spPr>
          <a:xfrm>
            <a:off x="628649" y="1383384"/>
            <a:ext cx="8515351" cy="8628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>
                <a:sym typeface="Wingdings"/>
              </a:rPr>
              <a:t>A grammar allowing a string to have </a:t>
            </a:r>
          </a:p>
          <a:p>
            <a:pPr marL="0" lvl="1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</a:pPr>
            <a:r>
              <a:rPr lang="en-US" altLang="zh-CN">
                <a:solidFill>
                  <a:srgbClr val="FF0000"/>
                </a:solidFill>
                <a:sym typeface="Wingdings"/>
              </a:rPr>
              <a:t>              more than one parse tree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518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11287" y="4432442"/>
            <a:ext cx="1497013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371600"/>
            <a:ext cx="8274051" cy="923793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dirty="0">
                <a:sym typeface="Wingdings"/>
              </a:rPr>
              <a:t>Problem </a:t>
            </a:r>
            <a:r>
              <a:rPr lang="mr-IN" dirty="0">
                <a:sym typeface="Wingdings"/>
              </a:rPr>
              <a:t>–</a:t>
            </a:r>
            <a:r>
              <a:rPr lang="en-US" dirty="0">
                <a:sym typeface="Wingdings"/>
              </a:rPr>
              <a:t> </a:t>
            </a:r>
            <a:r>
              <a:rPr lang="en-US" dirty="0">
                <a:solidFill>
                  <a:srgbClr val="FF0000"/>
                </a:solidFill>
                <a:sym typeface="Wingdings"/>
              </a:rPr>
              <a:t>multiple leftmost / multiple rightmost </a:t>
            </a:r>
          </a:p>
          <a:p>
            <a:pPr marL="0" lvl="1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dirty="0">
                <a:solidFill>
                  <a:srgbClr val="FF0000"/>
                </a:solidFill>
                <a:sym typeface="Wingdings"/>
              </a:rPr>
              <a:t>                                           derivations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636427" y="2512445"/>
            <a:ext cx="609329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number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| /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2450" y="3354426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34 </a:t>
            </a:r>
            <a:r>
              <a:rPr lang="mr-IN" sz="2000">
                <a:latin typeface="Courier" charset="0"/>
                <a:ea typeface="Courier" charset="0"/>
                <a:cs typeface="Courier" charset="0"/>
              </a:rPr>
              <a:t>–</a:t>
            </a:r>
            <a:r>
              <a:rPr lang="en-US" sz="2000">
                <a:latin typeface="Courier" charset="0"/>
                <a:ea typeface="Courier" charset="0"/>
                <a:cs typeface="Courier" charset="0"/>
              </a:rPr>
              <a:t> 3 * 42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60374" y="4065158"/>
            <a:ext cx="4403726" cy="2225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exp 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op exp 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op exp op exp </a:t>
            </a:r>
            <a:endParaRPr lang="en-US" altLang="zh-CN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mr-IN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op exp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mr-IN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op exp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mr-IN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</a:t>
            </a:r>
            <a:endParaRPr lang="en-US" altLang="zh-CN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mr-IN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endParaRPr lang="en-US" altLang="zh-CN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449887" y="4432442"/>
            <a:ext cx="1004887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4498974" y="4065158"/>
            <a:ext cx="4403726" cy="2225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exp 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mr-IN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exp</a:t>
            </a:r>
            <a:endParaRPr lang="en-US" altLang="zh-CN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mr-IN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op exp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mr-IN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op exp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</a:t>
            </a:r>
            <a:r>
              <a:rPr lang="mr-IN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</a:t>
            </a:r>
            <a:endParaRPr lang="en-US" altLang="zh-CN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mr-IN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endParaRPr lang="en-US" altLang="zh-CN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4774" y="6313905"/>
            <a:ext cx="7232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Rounded MT Bold" charset="0"/>
                <a:ea typeface="Arial Rounded MT Bold" charset="0"/>
                <a:cs typeface="Arial Rounded MT Bold" charset="0"/>
              </a:rPr>
              <a:t>Two leftmost derivations</a:t>
            </a:r>
          </a:p>
        </p:txBody>
      </p:sp>
    </p:spTree>
    <p:extLst>
      <p:ext uri="{BB962C8B-B14F-4D97-AF65-F5344CB8AC3E}">
        <p14:creationId xmlns:p14="http://schemas.microsoft.com/office/powerpoint/2010/main" val="2723682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386397"/>
            <a:ext cx="7886701" cy="1783141"/>
          </a:xfrm>
        </p:spPr>
        <p:txBody>
          <a:bodyPr>
            <a:normAutofit/>
          </a:bodyPr>
          <a:lstStyle/>
          <a:p>
            <a:pPr marL="0" lvl="1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endParaRPr lang="en-US" altLang="zh-CN" u="sng" dirty="0">
              <a:sym typeface="Wingdings"/>
            </a:endParaRP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sz="2200" b="1" dirty="0">
                <a:sym typeface="Wingdings"/>
              </a:rPr>
              <a:t>Disambiguation rule needed</a:t>
            </a:r>
            <a:r>
              <a:rPr lang="en-US" sz="2200" dirty="0">
                <a:sym typeface="Wingdings"/>
              </a:rPr>
              <a:t>     </a:t>
            </a:r>
            <a:r>
              <a:rPr lang="en-US" sz="2200" b="1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sz="2200" dirty="0">
                <a:sym typeface="Wingdings"/>
              </a:rPr>
              <a:t> has </a:t>
            </a:r>
            <a:r>
              <a:rPr lang="en-US" sz="2200" b="1" dirty="0">
                <a:sym typeface="Wingdings"/>
              </a:rPr>
              <a:t>precedence</a:t>
            </a:r>
            <a:r>
              <a:rPr lang="en-US" sz="2200" dirty="0">
                <a:sym typeface="Wingdings"/>
              </a:rPr>
              <a:t> over </a:t>
            </a:r>
            <a:r>
              <a:rPr lang="en-US" altLang="zh-CN" sz="24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sz="2200" dirty="0">
                <a:sym typeface="Wingdings"/>
              </a:rPr>
              <a:t> 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540446" y="3249456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34 - 3 * 42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77636" y="3339493"/>
            <a:ext cx="873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C00000"/>
                </a:solidFill>
              </a:rPr>
              <a:t>✔️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09172" y="3336395"/>
            <a:ext cx="714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C00000"/>
                </a:solidFill>
              </a:rPr>
              <a:t>✖️</a:t>
            </a:r>
          </a:p>
        </p:txBody>
      </p:sp>
      <p:cxnSp>
        <p:nvCxnSpPr>
          <p:cNvPr id="34" name="Straight Arrow Connector 33"/>
          <p:cNvCxnSpPr>
            <a:stCxn id="95" idx="2"/>
          </p:cNvCxnSpPr>
          <p:nvPr/>
        </p:nvCxnSpPr>
        <p:spPr>
          <a:xfrm>
            <a:off x="2915078" y="4452918"/>
            <a:ext cx="2585" cy="32336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655377" y="336996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76836" y="4035338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643369" y="4052808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op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489221" y="407784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cxnSp>
        <p:nvCxnSpPr>
          <p:cNvPr id="40" name="Straight Arrow Connector 39"/>
          <p:cNvCxnSpPr>
            <a:endCxn id="94" idx="0"/>
          </p:cNvCxnSpPr>
          <p:nvPr/>
        </p:nvCxnSpPr>
        <p:spPr>
          <a:xfrm flipH="1">
            <a:off x="1948545" y="3784762"/>
            <a:ext cx="671037" cy="26162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>
            <a:off x="2902378" y="3784759"/>
            <a:ext cx="1" cy="27455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96" idx="0"/>
          </p:cNvCxnSpPr>
          <p:nvPr/>
        </p:nvCxnSpPr>
        <p:spPr>
          <a:xfrm>
            <a:off x="3266742" y="3784763"/>
            <a:ext cx="494188" cy="29308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96" idx="2"/>
          </p:cNvCxnSpPr>
          <p:nvPr/>
        </p:nvCxnSpPr>
        <p:spPr>
          <a:xfrm>
            <a:off x="3760930" y="4477956"/>
            <a:ext cx="7035" cy="25361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254042" y="4731572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740757" y="4776279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017143" y="4719800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653215" y="4724036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op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157362" y="4735197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1288852" y="4455993"/>
            <a:ext cx="340577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1912224" y="4455993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2276588" y="4455992"/>
            <a:ext cx="152483" cy="27920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1899933" y="5113535"/>
            <a:ext cx="2585" cy="32336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2450591" y="5127966"/>
            <a:ext cx="192778" cy="25830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129446" y="5386269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725612" y="5436896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-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 flipH="1">
            <a:off x="1142572" y="5135307"/>
            <a:ext cx="150070" cy="24627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28649" y="5381582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7338819" y="5195424"/>
            <a:ext cx="0" cy="34913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6940724" y="4100015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173998" y="340305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067110" y="4795314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op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774568" y="4807895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cxnSp>
        <p:nvCxnSpPr>
          <p:cNvPr id="79" name="Straight Arrow Connector 78"/>
          <p:cNvCxnSpPr/>
          <p:nvPr/>
        </p:nvCxnSpPr>
        <p:spPr>
          <a:xfrm flipH="1">
            <a:off x="6687921" y="5147076"/>
            <a:ext cx="68656" cy="30529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7187727" y="4514808"/>
            <a:ext cx="151092" cy="2805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7552089" y="4514812"/>
            <a:ext cx="494188" cy="29308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8046277" y="5208005"/>
            <a:ext cx="7035" cy="25361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539389" y="5461621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61913" y="5544563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514305" y="4087518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150377" y="4091754"/>
            <a:ext cx="5434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/>
              <a:t>op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484868" y="4746966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cxnSp>
        <p:nvCxnSpPr>
          <p:cNvPr id="88" name="Straight Arrow Connector 87"/>
          <p:cNvCxnSpPr/>
          <p:nvPr/>
        </p:nvCxnSpPr>
        <p:spPr>
          <a:xfrm flipH="1">
            <a:off x="5786014" y="3823711"/>
            <a:ext cx="340577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6409386" y="3823711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6773750" y="3823710"/>
            <a:ext cx="438683" cy="27630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H="1">
            <a:off x="6275437" y="4481253"/>
            <a:ext cx="121658" cy="31167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H="1">
            <a:off x="6756577" y="4514808"/>
            <a:ext cx="196242" cy="23215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6173998" y="5452371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098531" y="4792923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-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 flipH="1">
            <a:off x="5546793" y="4491460"/>
            <a:ext cx="150070" cy="24627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038160" y="4776279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</p:spTree>
    <p:extLst>
      <p:ext uri="{BB962C8B-B14F-4D97-AF65-F5344CB8AC3E}">
        <p14:creationId xmlns:p14="http://schemas.microsoft.com/office/powerpoint/2010/main" val="469671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0576" y="2612146"/>
            <a:ext cx="6687152" cy="657267"/>
          </a:xfrm>
        </p:spPr>
        <p:txBody>
          <a:bodyPr>
            <a:noAutofit/>
          </a:bodyPr>
          <a:lstStyle/>
          <a:p>
            <a:r>
              <a:rPr lang="en-US" altLang="zh-CN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Context Free Grammars </a:t>
            </a:r>
            <a:endParaRPr lang="en-U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5799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328602" y="1304901"/>
            <a:ext cx="7445966" cy="1497701"/>
          </a:xfrm>
        </p:spPr>
        <p:txBody>
          <a:bodyPr>
            <a:normAutofit/>
          </a:bodyPr>
          <a:lstStyle/>
          <a:p>
            <a:pPr marL="0" lvl="1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endParaRPr lang="en-US" altLang="zh-CN" u="sng" dirty="0">
              <a:sym typeface="Wingdings"/>
            </a:endParaRP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sz="2200" b="1" dirty="0">
                <a:sym typeface="Wingdings"/>
              </a:rPr>
              <a:t>Disambiguation rule needed</a:t>
            </a:r>
            <a:r>
              <a:rPr lang="en-US" sz="2200" dirty="0">
                <a:sym typeface="Wingdings"/>
              </a:rPr>
              <a:t>  </a:t>
            </a:r>
            <a:r>
              <a:rPr lang="en-US" altLang="zh-CN" sz="24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sz="2200" dirty="0">
                <a:sym typeface="Wingdings"/>
              </a:rPr>
              <a:t> is </a:t>
            </a:r>
            <a:r>
              <a:rPr lang="en-US" sz="2200" b="1" dirty="0">
                <a:sym typeface="Wingdings"/>
              </a:rPr>
              <a:t>left associative</a:t>
            </a:r>
            <a:r>
              <a:rPr lang="en-US" sz="2200" dirty="0">
                <a:sym typeface="Wingdings"/>
              </a:rPr>
              <a:t>:            left to right calculation</a:t>
            </a:r>
            <a:endParaRPr lang="en-US" sz="2200" dirty="0"/>
          </a:p>
        </p:txBody>
      </p:sp>
      <p:sp>
        <p:nvSpPr>
          <p:cNvPr id="4" name="TextBox 3"/>
          <p:cNvSpPr txBox="1"/>
          <p:nvPr/>
        </p:nvSpPr>
        <p:spPr>
          <a:xfrm>
            <a:off x="3540446" y="3143616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34 - 3 - 42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77636" y="3233653"/>
            <a:ext cx="873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C00000"/>
                </a:solidFill>
              </a:rPr>
              <a:t>✖️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0569" y="3221612"/>
            <a:ext cx="714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C00000"/>
                </a:solidFill>
              </a:rPr>
              <a:t>✔️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28649" y="3264126"/>
            <a:ext cx="7938585" cy="2574707"/>
            <a:chOff x="628649" y="4097616"/>
            <a:chExt cx="7938585" cy="2574707"/>
          </a:xfrm>
        </p:grpSpPr>
        <p:cxnSp>
          <p:nvCxnSpPr>
            <p:cNvPr id="91" name="Straight Arrow Connector 90"/>
            <p:cNvCxnSpPr/>
            <p:nvPr/>
          </p:nvCxnSpPr>
          <p:spPr>
            <a:xfrm>
              <a:off x="2915078" y="5180568"/>
              <a:ext cx="2585" cy="323361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2655377" y="4097616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/>
                <a:t>exp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676836" y="4762988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/>
                <a:t>exp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643369" y="4780458"/>
              <a:ext cx="5434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/>
                <a:t>op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3489221" y="4805496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/>
                <a:t>exp</a:t>
              </a: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 flipH="1">
              <a:off x="1948545" y="4512412"/>
              <a:ext cx="671037" cy="261624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flipH="1">
              <a:off x="2902378" y="4512409"/>
              <a:ext cx="1" cy="274552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>
              <a:off x="3266742" y="4512413"/>
              <a:ext cx="494188" cy="293082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>
              <a:off x="3760930" y="5205606"/>
              <a:ext cx="7035" cy="253616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3254042" y="5459222"/>
              <a:ext cx="10278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number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2740757" y="5503929"/>
              <a:ext cx="3538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-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017143" y="5447450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/>
                <a:t>exp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1653215" y="5451686"/>
              <a:ext cx="5434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/>
                <a:t>op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2157362" y="5462847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/>
                <a:t>exp</a:t>
              </a:r>
            </a:p>
          </p:txBody>
        </p:sp>
        <p:cxnSp>
          <p:nvCxnSpPr>
            <p:cNvPr id="105" name="Straight Arrow Connector 104"/>
            <p:cNvCxnSpPr/>
            <p:nvPr/>
          </p:nvCxnSpPr>
          <p:spPr>
            <a:xfrm flipH="1">
              <a:off x="1288852" y="5183643"/>
              <a:ext cx="340577" cy="263807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/>
            <p:nvPr/>
          </p:nvCxnSpPr>
          <p:spPr>
            <a:xfrm flipH="1">
              <a:off x="1912224" y="5183643"/>
              <a:ext cx="1" cy="274553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/>
            <p:nvPr/>
          </p:nvCxnSpPr>
          <p:spPr>
            <a:xfrm>
              <a:off x="2276588" y="5183642"/>
              <a:ext cx="152483" cy="27920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1899933" y="5841185"/>
              <a:ext cx="2585" cy="323361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>
              <a:off x="2450591" y="5855616"/>
              <a:ext cx="192778" cy="258303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TextBox 109"/>
            <p:cNvSpPr txBox="1"/>
            <p:nvPr/>
          </p:nvSpPr>
          <p:spPr>
            <a:xfrm>
              <a:off x="2129446" y="6113919"/>
              <a:ext cx="10278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number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1725612" y="6164546"/>
              <a:ext cx="3538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-</a:t>
              </a:r>
            </a:p>
          </p:txBody>
        </p:sp>
        <p:cxnSp>
          <p:nvCxnSpPr>
            <p:cNvPr id="112" name="Straight Arrow Connector 111"/>
            <p:cNvCxnSpPr/>
            <p:nvPr/>
          </p:nvCxnSpPr>
          <p:spPr>
            <a:xfrm flipH="1">
              <a:off x="1142572" y="5862957"/>
              <a:ext cx="150070" cy="24627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3" name="TextBox 112"/>
            <p:cNvSpPr txBox="1"/>
            <p:nvPr/>
          </p:nvSpPr>
          <p:spPr>
            <a:xfrm>
              <a:off x="628649" y="6109232"/>
              <a:ext cx="10278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number</a:t>
              </a:r>
            </a:p>
          </p:txBody>
        </p:sp>
        <p:cxnSp>
          <p:nvCxnSpPr>
            <p:cNvPr id="114" name="Straight Arrow Connector 113"/>
            <p:cNvCxnSpPr/>
            <p:nvPr/>
          </p:nvCxnSpPr>
          <p:spPr>
            <a:xfrm>
              <a:off x="7338819" y="5923074"/>
              <a:ext cx="0" cy="349139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/>
            <p:cNvSpPr txBox="1"/>
            <p:nvPr/>
          </p:nvSpPr>
          <p:spPr>
            <a:xfrm>
              <a:off x="6940724" y="4827665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/>
                <a:t>exp</a:t>
              </a: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6173998" y="4130706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/>
                <a:t>exp</a:t>
              </a: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067110" y="5522964"/>
              <a:ext cx="5434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/>
                <a:t>op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7774568" y="5535545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/>
                <a:t>exp</a:t>
              </a:r>
            </a:p>
          </p:txBody>
        </p:sp>
        <p:cxnSp>
          <p:nvCxnSpPr>
            <p:cNvPr id="119" name="Straight Arrow Connector 118"/>
            <p:cNvCxnSpPr/>
            <p:nvPr/>
          </p:nvCxnSpPr>
          <p:spPr>
            <a:xfrm flipH="1">
              <a:off x="6687921" y="5874726"/>
              <a:ext cx="68656" cy="30529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>
              <a:off x="7187727" y="5242458"/>
              <a:ext cx="151092" cy="280506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>
              <a:off x="7552089" y="5242462"/>
              <a:ext cx="494188" cy="293082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/>
            <p:nvPr/>
          </p:nvCxnSpPr>
          <p:spPr>
            <a:xfrm>
              <a:off x="8046277" y="5935655"/>
              <a:ext cx="7035" cy="253616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22"/>
            <p:cNvSpPr txBox="1"/>
            <p:nvPr/>
          </p:nvSpPr>
          <p:spPr>
            <a:xfrm>
              <a:off x="7539389" y="6189271"/>
              <a:ext cx="10278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number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7161913" y="6272213"/>
              <a:ext cx="3538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-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514305" y="4815168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/>
                <a:t>exp</a:t>
              </a: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150377" y="4819404"/>
              <a:ext cx="5434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i="1" dirty="0"/>
                <a:t>op</a:t>
              </a: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484868" y="5474616"/>
              <a:ext cx="543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i="1" dirty="0"/>
                <a:t>exp</a:t>
              </a:r>
            </a:p>
          </p:txBody>
        </p:sp>
        <p:cxnSp>
          <p:nvCxnSpPr>
            <p:cNvPr id="128" name="Straight Arrow Connector 127"/>
            <p:cNvCxnSpPr/>
            <p:nvPr/>
          </p:nvCxnSpPr>
          <p:spPr>
            <a:xfrm flipH="1">
              <a:off x="5786014" y="4551361"/>
              <a:ext cx="340577" cy="263807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 flipH="1">
              <a:off x="6409386" y="4551361"/>
              <a:ext cx="1" cy="274553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/>
            <p:nvPr/>
          </p:nvCxnSpPr>
          <p:spPr>
            <a:xfrm>
              <a:off x="6773750" y="4551360"/>
              <a:ext cx="438683" cy="27630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/>
            <p:nvPr/>
          </p:nvCxnSpPr>
          <p:spPr>
            <a:xfrm flipH="1">
              <a:off x="6275437" y="5208903"/>
              <a:ext cx="121658" cy="311670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Arrow Connector 132"/>
            <p:cNvCxnSpPr/>
            <p:nvPr/>
          </p:nvCxnSpPr>
          <p:spPr>
            <a:xfrm flipH="1">
              <a:off x="6756577" y="5242458"/>
              <a:ext cx="196242" cy="232158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TextBox 133"/>
            <p:cNvSpPr txBox="1"/>
            <p:nvPr/>
          </p:nvSpPr>
          <p:spPr>
            <a:xfrm>
              <a:off x="6173998" y="6180021"/>
              <a:ext cx="10278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number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6098531" y="5520573"/>
              <a:ext cx="35381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-</a:t>
              </a:r>
            </a:p>
          </p:txBody>
        </p:sp>
        <p:cxnSp>
          <p:nvCxnSpPr>
            <p:cNvPr id="136" name="Straight Arrow Connector 135"/>
            <p:cNvCxnSpPr/>
            <p:nvPr/>
          </p:nvCxnSpPr>
          <p:spPr>
            <a:xfrm flipH="1">
              <a:off x="5546793" y="5219110"/>
              <a:ext cx="150070" cy="24627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7" name="TextBox 136"/>
            <p:cNvSpPr txBox="1"/>
            <p:nvPr/>
          </p:nvSpPr>
          <p:spPr>
            <a:xfrm>
              <a:off x="5038160" y="5503929"/>
              <a:ext cx="10278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number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65135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7886701" cy="3224213"/>
          </a:xfrm>
        </p:spPr>
        <p:txBody>
          <a:bodyPr>
            <a:normAutofit/>
          </a:bodyPr>
          <a:lstStyle/>
          <a:p>
            <a:pPr marL="0" lvl="1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endParaRPr lang="en-US" altLang="zh-CN" u="sng" dirty="0">
              <a:sym typeface="Wingdings"/>
            </a:endParaRP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sz="2200" b="1" dirty="0">
                <a:sym typeface="Wingdings"/>
              </a:rPr>
              <a:t>Add disambiguation rules to grammars</a:t>
            </a:r>
            <a:r>
              <a:rPr lang="en-US" sz="2200" dirty="0">
                <a:sym typeface="Wingdings"/>
              </a:rPr>
              <a:t> 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sz="2200" dirty="0">
                <a:sym typeface="Wingdings"/>
              </a:rPr>
              <a:t>      </a:t>
            </a:r>
            <a:endParaRPr lang="en-US" sz="2200" dirty="0">
              <a:solidFill>
                <a:srgbClr val="C00000"/>
              </a:solidFill>
              <a:sym typeface="Wingdings"/>
            </a:endParaRP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sz="2200" dirty="0">
                <a:solidFill>
                  <a:srgbClr val="C00000"/>
                </a:solidFill>
                <a:sym typeface="Wingdings"/>
              </a:rPr>
              <a:t>      </a:t>
            </a:r>
            <a:r>
              <a:rPr lang="en-US" sz="2200" b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and /</a:t>
            </a:r>
            <a:r>
              <a:rPr lang="en-US" sz="2200" dirty="0">
                <a:solidFill>
                  <a:srgbClr val="C00000"/>
                </a:solidFill>
                <a:sym typeface="Wingdings"/>
              </a:rPr>
              <a:t> have </a:t>
            </a:r>
            <a:r>
              <a:rPr lang="en-US" sz="2200" b="1" dirty="0">
                <a:solidFill>
                  <a:srgbClr val="C00000"/>
                </a:solidFill>
                <a:sym typeface="Wingdings"/>
              </a:rPr>
              <a:t>precedence</a:t>
            </a:r>
            <a:r>
              <a:rPr lang="en-US" sz="2200" dirty="0">
                <a:solidFill>
                  <a:srgbClr val="C00000"/>
                </a:solidFill>
                <a:sym typeface="Wingdings"/>
              </a:rPr>
              <a:t> over </a:t>
            </a:r>
            <a:r>
              <a:rPr lang="en-US" altLang="zh-CN" sz="24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 </a:t>
            </a:r>
            <a:r>
              <a:rPr lang="en-US" altLang="zh-CN" sz="2400" dirty="0">
                <a:solidFill>
                  <a:srgbClr val="C00000"/>
                </a:solidFill>
                <a:ea typeface="Courier" charset="0"/>
                <a:cs typeface="Courier" charset="0"/>
                <a:sym typeface="Wingdings"/>
              </a:rPr>
              <a:t>and </a:t>
            </a:r>
            <a:r>
              <a:rPr lang="en-US" altLang="zh-CN" sz="24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sz="2200" dirty="0">
                <a:solidFill>
                  <a:srgbClr val="C00000"/>
                </a:solidFill>
                <a:sym typeface="Wingdings"/>
              </a:rPr>
              <a:t> 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sz="2200" dirty="0">
                <a:solidFill>
                  <a:srgbClr val="C00000"/>
                </a:solidFill>
                <a:sym typeface="Wingdings"/>
              </a:rPr>
              <a:t>      </a:t>
            </a:r>
            <a:r>
              <a:rPr lang="en-US" altLang="zh-CN" sz="24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 and /</a:t>
            </a:r>
            <a:r>
              <a:rPr lang="en-US" sz="2200" dirty="0">
                <a:solidFill>
                  <a:srgbClr val="C00000"/>
                </a:solidFill>
                <a:sym typeface="Wingdings"/>
              </a:rPr>
              <a:t> are </a:t>
            </a:r>
            <a:r>
              <a:rPr lang="en-US" sz="2200" b="1" dirty="0">
                <a:solidFill>
                  <a:srgbClr val="C00000"/>
                </a:solidFill>
                <a:sym typeface="Wingdings"/>
              </a:rPr>
              <a:t>left associative</a:t>
            </a:r>
            <a:endParaRPr lang="en-US" sz="2200" dirty="0">
              <a:solidFill>
                <a:srgbClr val="C00000"/>
              </a:solidFill>
              <a:sym typeface="Wingding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22127" y="4290235"/>
            <a:ext cx="609329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number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| /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9B46F8C6-5C20-2C40-8253-B41F028B73A5}"/>
              </a:ext>
            </a:extLst>
          </p:cNvPr>
          <p:cNvSpPr/>
          <p:nvPr/>
        </p:nvSpPr>
        <p:spPr>
          <a:xfrm rot="10800000">
            <a:off x="1169426" y="2963243"/>
            <a:ext cx="352699" cy="2188029"/>
          </a:xfrm>
          <a:prstGeom prst="rightBrace">
            <a:avLst>
              <a:gd name="adj1" fmla="val 49509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97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30077" y="4855374"/>
            <a:ext cx="6093292" cy="1785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426451" cy="1865312"/>
          </a:xfrm>
        </p:spPr>
        <p:txBody>
          <a:bodyPr>
            <a:normAutofit/>
          </a:bodyPr>
          <a:lstStyle/>
          <a:p>
            <a:pPr marL="0" lvl="1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altLang="zh-CN" u="sng" dirty="0">
                <a:sym typeface="Wingdings"/>
              </a:rPr>
              <a:t>Precedence Rules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sz="2200" b="1" dirty="0">
                <a:sym typeface="Wingdings"/>
              </a:rPr>
              <a:t>Rewrite the grammar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dirty="0">
                <a:sym typeface="Wingdings"/>
              </a:rPr>
              <a:t>      group operators of same precedence;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dirty="0"/>
              <a:t>      write a different production rule for each </a:t>
            </a:r>
            <a:r>
              <a:rPr lang="en-US" dirty="0">
                <a:sym typeface="Wingdings"/>
              </a:rPr>
              <a:t>precedence </a:t>
            </a:r>
            <a:r>
              <a:rPr lang="en-US" dirty="0"/>
              <a:t>group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596151" y="3606800"/>
            <a:ext cx="609329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/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400481" y="4453097"/>
            <a:ext cx="484632" cy="31800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630077" y="4855374"/>
            <a:ext cx="609329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term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/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</p:spTree>
    <p:extLst>
      <p:ext uri="{BB962C8B-B14F-4D97-AF65-F5344CB8AC3E}">
        <p14:creationId xmlns:p14="http://schemas.microsoft.com/office/powerpoint/2010/main" val="80695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8" y="1690688"/>
            <a:ext cx="8064683" cy="5572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What is the parse tree with the new grammar?</a:t>
            </a:r>
          </a:p>
        </p:txBody>
      </p:sp>
      <p:sp>
        <p:nvSpPr>
          <p:cNvPr id="8" name="Rectangle 7"/>
          <p:cNvSpPr/>
          <p:nvPr/>
        </p:nvSpPr>
        <p:spPr>
          <a:xfrm>
            <a:off x="156998" y="3475428"/>
            <a:ext cx="5353720" cy="1785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71299" y="3475428"/>
            <a:ext cx="609329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term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/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33281" y="2840377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34 - 3 * 42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25074E-2437-7348-8D17-19FE5669E8DB}"/>
              </a:ext>
            </a:extLst>
          </p:cNvPr>
          <p:cNvSpPr txBox="1"/>
          <p:nvPr/>
        </p:nvSpPr>
        <p:spPr>
          <a:xfrm>
            <a:off x="7397926" y="3565542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B0037-9C83-A84D-88B7-A1193A7A5891}"/>
              </a:ext>
            </a:extLst>
          </p:cNvPr>
          <p:cNvSpPr txBox="1"/>
          <p:nvPr/>
        </p:nvSpPr>
        <p:spPr>
          <a:xfrm>
            <a:off x="6631200" y="2868583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exp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20070D-DEC4-3648-8EC3-01951DFA8FC1}"/>
              </a:ext>
            </a:extLst>
          </p:cNvPr>
          <p:cNvSpPr txBox="1"/>
          <p:nvPr/>
        </p:nvSpPr>
        <p:spPr>
          <a:xfrm>
            <a:off x="7397927" y="4260841"/>
            <a:ext cx="9219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err="1"/>
              <a:t>mulop</a:t>
            </a:r>
            <a:endParaRPr lang="en-US" sz="2000" i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25CCFF-DB93-7144-BD0A-5B80FE85CBC8}"/>
              </a:ext>
            </a:extLst>
          </p:cNvPr>
          <p:cNvSpPr txBox="1"/>
          <p:nvPr/>
        </p:nvSpPr>
        <p:spPr>
          <a:xfrm>
            <a:off x="8319849" y="4273422"/>
            <a:ext cx="6815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term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36065DA-D8DD-B047-A58A-A417A991454A}"/>
              </a:ext>
            </a:extLst>
          </p:cNvPr>
          <p:cNvCxnSpPr/>
          <p:nvPr/>
        </p:nvCxnSpPr>
        <p:spPr>
          <a:xfrm>
            <a:off x="7644929" y="3980335"/>
            <a:ext cx="151092" cy="2805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746DE4D-5BF4-C342-AF74-38A2E397B3C2}"/>
              </a:ext>
            </a:extLst>
          </p:cNvPr>
          <p:cNvCxnSpPr/>
          <p:nvPr/>
        </p:nvCxnSpPr>
        <p:spPr>
          <a:xfrm>
            <a:off x="8009291" y="3980339"/>
            <a:ext cx="494188" cy="29308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269DBAE-8D47-4B44-92A0-DA3A1AB46A93}"/>
              </a:ext>
            </a:extLst>
          </p:cNvPr>
          <p:cNvSpPr txBox="1"/>
          <p:nvPr/>
        </p:nvSpPr>
        <p:spPr>
          <a:xfrm>
            <a:off x="7996591" y="5670097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8AD4C4-FAFF-554D-9183-B726D0F8AD4D}"/>
              </a:ext>
            </a:extLst>
          </p:cNvPr>
          <p:cNvSpPr txBox="1"/>
          <p:nvPr/>
        </p:nvSpPr>
        <p:spPr>
          <a:xfrm>
            <a:off x="7619115" y="4995803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*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1240B7-379A-084F-A307-ACBAD1876C6B}"/>
              </a:ext>
            </a:extLst>
          </p:cNvPr>
          <p:cNvSpPr txBox="1"/>
          <p:nvPr/>
        </p:nvSpPr>
        <p:spPr>
          <a:xfrm>
            <a:off x="6513548" y="3557281"/>
            <a:ext cx="8455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err="1"/>
              <a:t>addop</a:t>
            </a:r>
            <a:endParaRPr lang="en-US" sz="2000" i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CFD5161-4E3A-8E43-B9B8-8A1F7BB73AFE}"/>
              </a:ext>
            </a:extLst>
          </p:cNvPr>
          <p:cNvSpPr txBox="1"/>
          <p:nvPr/>
        </p:nvSpPr>
        <p:spPr>
          <a:xfrm>
            <a:off x="6744164" y="4283933"/>
            <a:ext cx="682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/>
              <a:t>term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82F12EA-697C-C242-A8AB-553882950787}"/>
              </a:ext>
            </a:extLst>
          </p:cNvPr>
          <p:cNvCxnSpPr/>
          <p:nvPr/>
        </p:nvCxnSpPr>
        <p:spPr>
          <a:xfrm flipH="1">
            <a:off x="6243216" y="3289238"/>
            <a:ext cx="340577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BFBA0B0-28AC-C04E-ACB4-E5BDFF008E77}"/>
              </a:ext>
            </a:extLst>
          </p:cNvPr>
          <p:cNvCxnSpPr/>
          <p:nvPr/>
        </p:nvCxnSpPr>
        <p:spPr>
          <a:xfrm flipH="1">
            <a:off x="6866588" y="3289238"/>
            <a:ext cx="1" cy="2745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A8D5E6A-0538-FD47-ADFE-9F4192321C6A}"/>
              </a:ext>
            </a:extLst>
          </p:cNvPr>
          <p:cNvCxnSpPr/>
          <p:nvPr/>
        </p:nvCxnSpPr>
        <p:spPr>
          <a:xfrm>
            <a:off x="7230952" y="3289237"/>
            <a:ext cx="438683" cy="276305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5EF12AC-F57C-9E40-872B-524D021A27ED}"/>
              </a:ext>
            </a:extLst>
          </p:cNvPr>
          <p:cNvCxnSpPr>
            <a:cxnSpLocks/>
          </p:cNvCxnSpPr>
          <p:nvPr/>
        </p:nvCxnSpPr>
        <p:spPr>
          <a:xfrm flipH="1">
            <a:off x="6590208" y="3946780"/>
            <a:ext cx="264089" cy="31167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D0606C07-0CDD-C247-A627-821C21369099}"/>
              </a:ext>
            </a:extLst>
          </p:cNvPr>
          <p:cNvCxnSpPr/>
          <p:nvPr/>
        </p:nvCxnSpPr>
        <p:spPr>
          <a:xfrm flipH="1">
            <a:off x="7213779" y="3980335"/>
            <a:ext cx="196242" cy="232158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C9AF1EA-9FA9-494C-9482-A92A9A7D9603}"/>
              </a:ext>
            </a:extLst>
          </p:cNvPr>
          <p:cNvSpPr txBox="1"/>
          <p:nvPr/>
        </p:nvSpPr>
        <p:spPr>
          <a:xfrm>
            <a:off x="6631200" y="5675138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982B689-7066-F643-892A-CCFE706B254D}"/>
              </a:ext>
            </a:extLst>
          </p:cNvPr>
          <p:cNvSpPr txBox="1"/>
          <p:nvPr/>
        </p:nvSpPr>
        <p:spPr>
          <a:xfrm>
            <a:off x="6427141" y="4272738"/>
            <a:ext cx="3538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-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0E07682-CB7E-E547-A515-49DDE387574C}"/>
              </a:ext>
            </a:extLst>
          </p:cNvPr>
          <p:cNvCxnSpPr>
            <a:cxnSpLocks/>
            <a:endCxn id="30" idx="0"/>
          </p:cNvCxnSpPr>
          <p:nvPr/>
        </p:nvCxnSpPr>
        <p:spPr>
          <a:xfrm flipH="1">
            <a:off x="6088296" y="3956987"/>
            <a:ext cx="65770" cy="33670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4C2CE3A-C2D3-3D4E-BF7C-1C7846A21E81}"/>
              </a:ext>
            </a:extLst>
          </p:cNvPr>
          <p:cNvSpPr txBox="1"/>
          <p:nvPr/>
        </p:nvSpPr>
        <p:spPr>
          <a:xfrm>
            <a:off x="5542855" y="5684398"/>
            <a:ext cx="1027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number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A22ED39-0FF1-2641-AA6C-B219B303BDCA}"/>
              </a:ext>
            </a:extLst>
          </p:cNvPr>
          <p:cNvSpPr txBox="1"/>
          <p:nvPr/>
        </p:nvSpPr>
        <p:spPr>
          <a:xfrm>
            <a:off x="5938335" y="3561197"/>
            <a:ext cx="543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exp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49B44E7-7BF7-C946-A518-792F7A18FA31}"/>
              </a:ext>
            </a:extLst>
          </p:cNvPr>
          <p:cNvSpPr txBox="1"/>
          <p:nvPr/>
        </p:nvSpPr>
        <p:spPr>
          <a:xfrm>
            <a:off x="5747273" y="4293687"/>
            <a:ext cx="682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term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B54FD90-1C74-B64D-A537-D353A5CA5CAB}"/>
              </a:ext>
            </a:extLst>
          </p:cNvPr>
          <p:cNvSpPr txBox="1"/>
          <p:nvPr/>
        </p:nvSpPr>
        <p:spPr>
          <a:xfrm>
            <a:off x="5647300" y="4937104"/>
            <a:ext cx="801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factor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526E839-111A-BF48-AC40-C15DF687B972}"/>
              </a:ext>
            </a:extLst>
          </p:cNvPr>
          <p:cNvCxnSpPr>
            <a:cxnSpLocks/>
          </p:cNvCxnSpPr>
          <p:nvPr/>
        </p:nvCxnSpPr>
        <p:spPr>
          <a:xfrm>
            <a:off x="6006425" y="4652315"/>
            <a:ext cx="13275" cy="3276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01BEC0E-29EB-7845-B70B-2B8E9238A190}"/>
              </a:ext>
            </a:extLst>
          </p:cNvPr>
          <p:cNvCxnSpPr>
            <a:cxnSpLocks/>
          </p:cNvCxnSpPr>
          <p:nvPr/>
        </p:nvCxnSpPr>
        <p:spPr>
          <a:xfrm>
            <a:off x="6034998" y="5338119"/>
            <a:ext cx="13277" cy="36106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83D8C83-CA02-7B4D-B6C2-BD7BF2F5B345}"/>
              </a:ext>
            </a:extLst>
          </p:cNvPr>
          <p:cNvCxnSpPr>
            <a:cxnSpLocks/>
          </p:cNvCxnSpPr>
          <p:nvPr/>
        </p:nvCxnSpPr>
        <p:spPr>
          <a:xfrm>
            <a:off x="7073230" y="4661835"/>
            <a:ext cx="13275" cy="3276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A6E638A-BEA1-DD44-AD9B-DF1CCFCEDD59}"/>
              </a:ext>
            </a:extLst>
          </p:cNvPr>
          <p:cNvCxnSpPr>
            <a:cxnSpLocks/>
          </p:cNvCxnSpPr>
          <p:nvPr/>
        </p:nvCxnSpPr>
        <p:spPr>
          <a:xfrm>
            <a:off x="7768560" y="4657067"/>
            <a:ext cx="13275" cy="3276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E27C5DD-5717-D94A-98C4-4DA30FC08496}"/>
              </a:ext>
            </a:extLst>
          </p:cNvPr>
          <p:cNvCxnSpPr>
            <a:cxnSpLocks/>
          </p:cNvCxnSpPr>
          <p:nvPr/>
        </p:nvCxnSpPr>
        <p:spPr>
          <a:xfrm>
            <a:off x="8640093" y="4671355"/>
            <a:ext cx="13275" cy="32765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ACCA503-BAF8-3B4A-B3AF-1F3E5B9A27E8}"/>
              </a:ext>
            </a:extLst>
          </p:cNvPr>
          <p:cNvSpPr txBox="1"/>
          <p:nvPr/>
        </p:nvSpPr>
        <p:spPr>
          <a:xfrm>
            <a:off x="6699824" y="4932338"/>
            <a:ext cx="801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factor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4B7374-3C84-7D49-B2F0-09209B02E932}"/>
              </a:ext>
            </a:extLst>
          </p:cNvPr>
          <p:cNvSpPr txBox="1"/>
          <p:nvPr/>
        </p:nvSpPr>
        <p:spPr>
          <a:xfrm>
            <a:off x="8185730" y="4932336"/>
            <a:ext cx="8019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factor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B5E0443-F4C9-CA47-9E99-60A7C84291AA}"/>
              </a:ext>
            </a:extLst>
          </p:cNvPr>
          <p:cNvCxnSpPr>
            <a:cxnSpLocks/>
          </p:cNvCxnSpPr>
          <p:nvPr/>
        </p:nvCxnSpPr>
        <p:spPr>
          <a:xfrm>
            <a:off x="7101797" y="5347639"/>
            <a:ext cx="13277" cy="36106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A7FE8AB-361D-FB4F-B09B-F534F6A8ED35}"/>
              </a:ext>
            </a:extLst>
          </p:cNvPr>
          <p:cNvCxnSpPr>
            <a:cxnSpLocks/>
          </p:cNvCxnSpPr>
          <p:nvPr/>
        </p:nvCxnSpPr>
        <p:spPr>
          <a:xfrm>
            <a:off x="8497221" y="5328585"/>
            <a:ext cx="13277" cy="36106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79349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8" y="1690688"/>
            <a:ext cx="8064683" cy="5572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Some ambiguity still exists due to associativity rules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1614343" y="3475428"/>
            <a:ext cx="6093292" cy="1785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C255B4-39F9-5A4C-983E-1D46FC6014F5}"/>
              </a:ext>
            </a:extLst>
          </p:cNvPr>
          <p:cNvSpPr/>
          <p:nvPr/>
        </p:nvSpPr>
        <p:spPr>
          <a:xfrm>
            <a:off x="2568658" y="3548668"/>
            <a:ext cx="2264203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9E763E-3DE7-1244-934D-707382E621DD}"/>
              </a:ext>
            </a:extLst>
          </p:cNvPr>
          <p:cNvSpPr/>
          <p:nvPr/>
        </p:nvSpPr>
        <p:spPr>
          <a:xfrm>
            <a:off x="2860758" y="4243788"/>
            <a:ext cx="2332090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614343" y="3475428"/>
            <a:ext cx="609329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term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/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2073B7-0266-6041-9091-4B7224052FDC}"/>
              </a:ext>
            </a:extLst>
          </p:cNvPr>
          <p:cNvSpPr txBox="1"/>
          <p:nvPr/>
        </p:nvSpPr>
        <p:spPr>
          <a:xfrm>
            <a:off x="3633281" y="2718162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34 - 3 - 42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5EBB9E-ABF8-D34A-A218-325F4ABA07A3}"/>
              </a:ext>
            </a:extLst>
          </p:cNvPr>
          <p:cNvSpPr txBox="1"/>
          <p:nvPr/>
        </p:nvSpPr>
        <p:spPr>
          <a:xfrm>
            <a:off x="2575202" y="5516834"/>
            <a:ext cx="399359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C0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recursion occuring on both sides</a:t>
            </a:r>
          </a:p>
        </p:txBody>
      </p:sp>
    </p:spTree>
    <p:extLst>
      <p:ext uri="{BB962C8B-B14F-4D97-AF65-F5344CB8AC3E}">
        <p14:creationId xmlns:p14="http://schemas.microsoft.com/office/powerpoint/2010/main" val="7231954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30077" y="4707770"/>
            <a:ext cx="6093292" cy="1785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426451" cy="18653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Associativity Constraints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sz="2200" b="1" dirty="0">
                <a:sym typeface="Wingdings"/>
              </a:rPr>
              <a:t>Rewrite the grammar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dirty="0">
                <a:sym typeface="Wingdings"/>
              </a:rPr>
              <a:t>      Replace one of the recurisons with the base case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596151" y="3459196"/>
            <a:ext cx="609329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/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400481" y="4305493"/>
            <a:ext cx="484632" cy="318008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620910" y="4766132"/>
            <a:ext cx="2264203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913010" y="5461252"/>
            <a:ext cx="2624190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630077" y="4707770"/>
            <a:ext cx="609329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/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</p:spTree>
    <p:extLst>
      <p:ext uri="{BB962C8B-B14F-4D97-AF65-F5344CB8AC3E}">
        <p14:creationId xmlns:p14="http://schemas.microsoft.com/office/powerpoint/2010/main" val="15666839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5632451" cy="5572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Example parse tree for the new grammar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44874" y="3040432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34 - 3 - 42</a:t>
            </a:r>
          </a:p>
        </p:txBody>
      </p:sp>
      <p:sp>
        <p:nvSpPr>
          <p:cNvPr id="8" name="Rectangle 7"/>
          <p:cNvSpPr/>
          <p:nvPr/>
        </p:nvSpPr>
        <p:spPr>
          <a:xfrm>
            <a:off x="1591977" y="4233074"/>
            <a:ext cx="6093292" cy="1785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91977" y="4233074"/>
            <a:ext cx="6093292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addop term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addop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term mulop factor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mulop </a:t>
            </a:r>
            <a:r>
              <a:rPr lang="en-US" altLang="zh-CN" sz="2000" i="1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/</a:t>
            </a: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factor </a:t>
            </a:r>
            <a:r>
              <a:rPr lang="en-US" altLang="zh-CN" sz="2000" dirty="0">
                <a:solidFill>
                  <a:srgbClr val="C00000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</p:spTree>
    <p:extLst>
      <p:ext uri="{BB962C8B-B14F-4D97-AF65-F5344CB8AC3E}">
        <p14:creationId xmlns:p14="http://schemas.microsoft.com/office/powerpoint/2010/main" val="19807988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5632451" cy="5572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Revisit the if-statments</a:t>
            </a:r>
          </a:p>
        </p:txBody>
      </p:sp>
      <p:sp>
        <p:nvSpPr>
          <p:cNvPr id="9" name="Rectangle 8"/>
          <p:cNvSpPr/>
          <p:nvPr/>
        </p:nvSpPr>
        <p:spPr>
          <a:xfrm>
            <a:off x="1075764" y="2755279"/>
            <a:ext cx="7732059" cy="1446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statement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other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statement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        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0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58504" y="5029853"/>
            <a:ext cx="48079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Courier" charset="0"/>
                <a:ea typeface="Courier" charset="0"/>
                <a:cs typeface="Courier" charset="0"/>
              </a:rPr>
              <a:t>if (0) if (1) other else other</a:t>
            </a:r>
          </a:p>
        </p:txBody>
      </p:sp>
      <p:cxnSp>
        <p:nvCxnSpPr>
          <p:cNvPr id="4" name="Curved Connector 3"/>
          <p:cNvCxnSpPr/>
          <p:nvPr/>
        </p:nvCxnSpPr>
        <p:spPr>
          <a:xfrm rot="5400000" flipH="1">
            <a:off x="4714567" y="4438182"/>
            <a:ext cx="29726" cy="2072740"/>
          </a:xfrm>
          <a:prstGeom prst="curvedConnector3">
            <a:avLst>
              <a:gd name="adj1" fmla="val -1196259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 rot="16200000" flipV="1">
            <a:off x="4190563" y="3544845"/>
            <a:ext cx="29726" cy="3120749"/>
          </a:xfrm>
          <a:prstGeom prst="curvedConnector3">
            <a:avLst>
              <a:gd name="adj1" fmla="val 150987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444874" y="6073321"/>
            <a:ext cx="292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>
                <a:solidFill>
                  <a:srgbClr val="C0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“Dangling Else” Problem</a:t>
            </a:r>
          </a:p>
        </p:txBody>
      </p:sp>
    </p:spTree>
    <p:extLst>
      <p:ext uri="{BB962C8B-B14F-4D97-AF65-F5344CB8AC3E}">
        <p14:creationId xmlns:p14="http://schemas.microsoft.com/office/powerpoint/2010/main" val="13276118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5632451" cy="5572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Revisit the if-statments</a:t>
            </a:r>
          </a:p>
        </p:txBody>
      </p:sp>
      <p:sp>
        <p:nvSpPr>
          <p:cNvPr id="9" name="Rectangle 8"/>
          <p:cNvSpPr/>
          <p:nvPr/>
        </p:nvSpPr>
        <p:spPr>
          <a:xfrm>
            <a:off x="1075764" y="2755279"/>
            <a:ext cx="7732059" cy="1446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statement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other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statement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        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0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58504" y="5029853"/>
            <a:ext cx="48079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latin typeface="Courier" charset="0"/>
                <a:ea typeface="Courier" charset="0"/>
                <a:cs typeface="Courier" charset="0"/>
              </a:rPr>
              <a:t>if (0) if (1) other else other</a:t>
            </a:r>
          </a:p>
        </p:txBody>
      </p:sp>
      <p:cxnSp>
        <p:nvCxnSpPr>
          <p:cNvPr id="4" name="Curved Connector 3"/>
          <p:cNvCxnSpPr/>
          <p:nvPr/>
        </p:nvCxnSpPr>
        <p:spPr>
          <a:xfrm rot="5400000" flipH="1">
            <a:off x="4714567" y="4438182"/>
            <a:ext cx="29726" cy="2072740"/>
          </a:xfrm>
          <a:prstGeom prst="curvedConnector3">
            <a:avLst>
              <a:gd name="adj1" fmla="val -1196259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urved Connector 17"/>
          <p:cNvCxnSpPr/>
          <p:nvPr/>
        </p:nvCxnSpPr>
        <p:spPr>
          <a:xfrm rot="16200000" flipV="1">
            <a:off x="4190563" y="3544845"/>
            <a:ext cx="29726" cy="3120749"/>
          </a:xfrm>
          <a:prstGeom prst="curvedConnector3">
            <a:avLst>
              <a:gd name="adj1" fmla="val 1509870"/>
            </a:avLst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490973" y="6162221"/>
            <a:ext cx="2893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>
                <a:solidFill>
                  <a:srgbClr val="C0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most closely nested rule</a:t>
            </a:r>
          </a:p>
        </p:txBody>
      </p:sp>
      <p:sp>
        <p:nvSpPr>
          <p:cNvPr id="3" name="Rectangle 2"/>
          <p:cNvSpPr/>
          <p:nvPr/>
        </p:nvSpPr>
        <p:spPr>
          <a:xfrm>
            <a:off x="2175233" y="6149521"/>
            <a:ext cx="23864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ea typeface="Arial Rounded MT Bold" charset="0"/>
                <a:cs typeface="Arial Rounded MT Bold" charset="0"/>
                <a:sym typeface="Wingdings"/>
              </a:rPr>
              <a:t>disambiguation rule:</a:t>
            </a:r>
            <a:r>
              <a:rPr lang="en-US" sz="2000" dirty="0">
                <a:ea typeface="Arial Rounded MT Bold" charset="0"/>
                <a:cs typeface="Arial Rounded MT Bold" charset="0"/>
                <a:sym typeface="Wingdings"/>
              </a:rPr>
              <a:t> </a:t>
            </a:r>
            <a:endParaRPr lang="en-US" sz="2000" dirty="0">
              <a:ea typeface="Arial Rounded MT Bold" charset="0"/>
              <a:cs typeface="Arial Rounded MT Bold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54073" y="4321967"/>
            <a:ext cx="873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C00000"/>
                </a:solidFill>
              </a:rPr>
              <a:t>✖️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57164" y="5336016"/>
            <a:ext cx="714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>
                <a:solidFill>
                  <a:srgbClr val="C00000"/>
                </a:solidFill>
              </a:rPr>
              <a:t>✔️</a:t>
            </a:r>
          </a:p>
        </p:txBody>
      </p:sp>
    </p:spTree>
    <p:extLst>
      <p:ext uri="{BB962C8B-B14F-4D97-AF65-F5344CB8AC3E}">
        <p14:creationId xmlns:p14="http://schemas.microsoft.com/office/powerpoint/2010/main" val="16951638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61842" y="4025900"/>
            <a:ext cx="7732059" cy="1930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989210" y="5311286"/>
            <a:ext cx="3043290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5632451" cy="5572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dirty="0">
                <a:sym typeface="Wingdings"/>
              </a:rPr>
              <a:t>Revisit the if-statments</a:t>
            </a:r>
          </a:p>
        </p:txBody>
      </p:sp>
      <p:sp>
        <p:nvSpPr>
          <p:cNvPr id="9" name="Rectangle 8"/>
          <p:cNvSpPr/>
          <p:nvPr/>
        </p:nvSpPr>
        <p:spPr>
          <a:xfrm>
            <a:off x="1061842" y="2350795"/>
            <a:ext cx="7732059" cy="1446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statement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other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if-stmt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statement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        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statement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0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50300" y="6249269"/>
            <a:ext cx="4955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>
                <a:solidFill>
                  <a:srgbClr val="C0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Harder to write (often not used in practice)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17810" y="4346047"/>
            <a:ext cx="3043290" cy="33650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61841" y="4053811"/>
            <a:ext cx="7732059" cy="19089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statement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matched-stmt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unmatched-stmt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matched-stmt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matched-stmt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matched-stmt 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             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other</a:t>
            </a:r>
            <a:endParaRPr lang="en-US" altLang="zh-CN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unmatched-stmt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statement</a:t>
            </a:r>
            <a:endParaRPr lang="en-US" altLang="zh-CN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           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if 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matched-stmt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else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unmatched-stmt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0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|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1</a:t>
            </a:r>
            <a:endParaRPr lang="en-US" altLang="zh-CN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401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7886701" cy="212918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Backus-Naur Form (BNF)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first used for ALGOL 60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developed by </a:t>
            </a:r>
            <a:r>
              <a:rPr lang="en-US" altLang="zh-CN" sz="2200" b="1" dirty="0">
                <a:sym typeface="Wingdings"/>
              </a:rPr>
              <a:t>John Backus </a:t>
            </a:r>
            <a:r>
              <a:rPr lang="en-US" altLang="zh-CN" sz="2200" dirty="0">
                <a:sym typeface="Wingdings"/>
              </a:rPr>
              <a:t>and </a:t>
            </a:r>
            <a:r>
              <a:rPr lang="en-US" altLang="zh-CN" sz="2200" b="1" dirty="0">
                <a:sym typeface="Wingdings"/>
              </a:rPr>
              <a:t>Peter Naur</a:t>
            </a:r>
            <a:endParaRPr lang="en-US" altLang="zh-CN" sz="2200" b="1" dirty="0"/>
          </a:p>
        </p:txBody>
      </p:sp>
      <p:sp>
        <p:nvSpPr>
          <p:cNvPr id="20" name="Rectangle 19"/>
          <p:cNvSpPr/>
          <p:nvPr/>
        </p:nvSpPr>
        <p:spPr>
          <a:xfrm>
            <a:off x="1007145" y="5319838"/>
            <a:ext cx="735493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b="1" dirty="0">
                <a:latin typeface="Courier" charset="0"/>
                <a:ea typeface="Courier" charset="0"/>
                <a:cs typeface="Courier" charset="0"/>
              </a:rPr>
              <a:t>&lt;exp&gt; ::= &lt;exp&gt; &lt;op&gt; &lt;exp&gt; | ( &lt;exp&gt; ) | number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b="1" dirty="0">
                <a:latin typeface="Courier" charset="0"/>
                <a:ea typeface="Courier" charset="0"/>
                <a:cs typeface="Courier" charset="0"/>
              </a:rPr>
              <a:t>&lt;op&gt;  </a:t>
            </a:r>
            <a:r>
              <a:rPr lang="en-US" altLang="zh-CN" sz="2000" b="1" dirty="0">
                <a:latin typeface="Courier" charset="0"/>
                <a:ea typeface="Courier" charset="0"/>
                <a:cs typeface="Courier" charset="0"/>
                <a:sym typeface="Wingdings"/>
              </a:rPr>
              <a:t>::= + | - | *</a:t>
            </a:r>
            <a:endParaRPr lang="en-US" altLang="zh-CN" sz="2000" b="1" dirty="0">
              <a:latin typeface="Courier" charset="0"/>
              <a:ea typeface="Courier" charset="0"/>
              <a:cs typeface="Courier" charset="0"/>
            </a:endParaRPr>
          </a:p>
        </p:txBody>
      </p:sp>
      <p:pic>
        <p:nvPicPr>
          <p:cNvPr id="1026" name="Picture 2" descr="mage result for Peter Na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837" y="3190656"/>
            <a:ext cx="1718470" cy="17184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6140" y="3190657"/>
            <a:ext cx="1718471" cy="171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89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448551" cy="15351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Harmless Ambiguity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dirty="0">
                <a:sym typeface="Wingdings"/>
              </a:rPr>
              <a:t>ambiguous grammar may always produce unique AST</a:t>
            </a:r>
          </a:p>
          <a:p>
            <a:pPr marL="457200" lvl="2" indent="0">
              <a:spcBef>
                <a:spcPts val="1000"/>
              </a:spcBef>
              <a:buClr>
                <a:schemeClr val="accent1">
                  <a:lumMod val="75000"/>
                </a:schemeClr>
              </a:buClr>
              <a:buNone/>
            </a:pPr>
            <a:r>
              <a:rPr lang="en-US" i="1" dirty="0">
                <a:sym typeface="Wingdings"/>
              </a:rPr>
              <a:t>      (but may produce different parse trees)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endParaRPr lang="en-US" altLang="zh-CN" dirty="0">
              <a:sym typeface="Wingding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9896" y="3395921"/>
            <a:ext cx="7886699" cy="6900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stmt_sequence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 err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-sequence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 err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-sequence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i="1" dirty="0" err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;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 err="1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stmt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 ε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347557" y="4528928"/>
            <a:ext cx="2033570" cy="1493135"/>
            <a:chOff x="6288562" y="3449428"/>
            <a:chExt cx="2033570" cy="1493135"/>
          </a:xfrm>
        </p:grpSpPr>
        <p:sp>
          <p:nvSpPr>
            <p:cNvPr id="10" name="TextBox 9"/>
            <p:cNvSpPr txBox="1"/>
            <p:nvPr/>
          </p:nvSpPr>
          <p:spPr>
            <a:xfrm>
              <a:off x="6288562" y="4528994"/>
              <a:ext cx="2872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s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161718" y="4542453"/>
              <a:ext cx="2872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034874" y="4542453"/>
              <a:ext cx="28725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s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H="1">
              <a:off x="6432191" y="3930869"/>
              <a:ext cx="583236" cy="598125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7015427" y="3449428"/>
              <a:ext cx="5549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seq</a:t>
              </a: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>
              <a:off x="7292907" y="3930869"/>
              <a:ext cx="12440" cy="611584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>
              <a:off x="7580165" y="3930869"/>
              <a:ext cx="598338" cy="611584"/>
            </a:xfrm>
            <a:prstGeom prst="straightConnector1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2393103" y="5116106"/>
            <a:ext cx="1415772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s; s; s;</a:t>
            </a:r>
          </a:p>
        </p:txBody>
      </p:sp>
    </p:spTree>
    <p:extLst>
      <p:ext uri="{BB962C8B-B14F-4D97-AF65-F5344CB8AC3E}">
        <p14:creationId xmlns:p14="http://schemas.microsoft.com/office/powerpoint/2010/main" val="21279810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Ambiguous Grammar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7448551" cy="1116012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r>
              <a:rPr lang="en-US" altLang="zh-CN" u="sng" dirty="0">
                <a:sym typeface="Wingdings"/>
              </a:rPr>
              <a:t>Harmless Ambiguity</a:t>
            </a:r>
          </a:p>
          <a:p>
            <a:pPr marL="800100" lvl="2" indent="-342900"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dirty="0">
                <a:sym typeface="Wingdings"/>
              </a:rPr>
              <a:t>even for ambiguous grammar producing different ASTs</a:t>
            </a:r>
          </a:p>
          <a:p>
            <a:pPr marL="228600" lvl="1">
              <a:spcBef>
                <a:spcPts val="1000"/>
              </a:spcBef>
              <a:buClr>
                <a:schemeClr val="accent1">
                  <a:lumMod val="75000"/>
                </a:schemeClr>
              </a:buClr>
            </a:pPr>
            <a:endParaRPr lang="en-US" altLang="zh-CN" dirty="0">
              <a:sym typeface="Wingding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14205" y="3318418"/>
            <a:ext cx="1877437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>
                <a:latin typeface="Courier" charset="0"/>
                <a:ea typeface="Courier" charset="0"/>
                <a:cs typeface="Courier" charset="0"/>
              </a:rPr>
              <a:t>34 + 3 + 42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17554" y="4097616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endParaRPr lang="en-US" sz="20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1779267" y="4762988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endParaRPr lang="en-US" sz="2000" i="1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153649" y="4497726"/>
            <a:ext cx="315836" cy="285806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956109" y="4469906"/>
            <a:ext cx="287529" cy="30512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011161" y="482297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42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36896" y="5542230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208959" y="5510550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H="1">
            <a:off x="1459072" y="5163098"/>
            <a:ext cx="263264" cy="37913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117822" y="5163098"/>
            <a:ext cx="248392" cy="34745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697405" y="4863618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endParaRPr lang="en-US" sz="2000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5846978" y="4138376"/>
            <a:ext cx="338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endParaRPr lang="en-US" sz="2000" i="1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386092" y="5235433"/>
            <a:ext cx="214876" cy="34960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7087591" y="5207613"/>
            <a:ext cx="436811" cy="377421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305996" y="5600431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42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291642" y="484446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34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254703" y="5618243"/>
            <a:ext cx="314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/>
            </a:lvl1pPr>
          </a:lstStyle>
          <a:p>
            <a:r>
              <a:rPr lang="en-US" dirty="0"/>
              <a:t>3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 flipH="1">
            <a:off x="5513818" y="4580655"/>
            <a:ext cx="340578" cy="2638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312868" y="4567886"/>
            <a:ext cx="341169" cy="291973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655905" y="6193406"/>
            <a:ext cx="3656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>
                <a:solidFill>
                  <a:srgbClr val="C00000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Both carry the same semantics</a:t>
            </a:r>
          </a:p>
        </p:txBody>
      </p:sp>
    </p:spTree>
    <p:extLst>
      <p:ext uri="{BB962C8B-B14F-4D97-AF65-F5344CB8AC3E}">
        <p14:creationId xmlns:p14="http://schemas.microsoft.com/office/powerpoint/2010/main" val="1245271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7886701" cy="212918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A Rule in BNF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left-hand side (</a:t>
            </a:r>
            <a:r>
              <a:rPr lang="en-US" altLang="zh-CN" b="1" dirty="0">
                <a:solidFill>
                  <a:srgbClr val="C00000"/>
                </a:solidFill>
                <a:sym typeface="Wingdings"/>
              </a:rPr>
              <a:t>LHS</a:t>
            </a:r>
            <a:r>
              <a:rPr lang="en-US" altLang="zh-CN" dirty="0">
                <a:sym typeface="Wingdings"/>
              </a:rPr>
              <a:t>) defines the name of a structure (</a:t>
            </a:r>
            <a:r>
              <a:rPr lang="en-US" altLang="zh-CN" b="1" dirty="0">
                <a:solidFill>
                  <a:srgbClr val="C00000"/>
                </a:solidFill>
                <a:sym typeface="Wingdings"/>
              </a:rPr>
              <a:t>nonterminal</a:t>
            </a:r>
            <a:r>
              <a:rPr lang="en-US" altLang="zh-CN" dirty="0">
                <a:sym typeface="Wingdings"/>
              </a:rPr>
              <a:t>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right-hand side (</a:t>
            </a:r>
            <a:r>
              <a:rPr lang="en-US" altLang="zh-CN" b="1" dirty="0">
                <a:solidFill>
                  <a:srgbClr val="C00000"/>
                </a:solidFill>
                <a:sym typeface="Wingdings"/>
              </a:rPr>
              <a:t>RHS</a:t>
            </a:r>
            <a:r>
              <a:rPr lang="en-US" altLang="zh-CN" dirty="0">
                <a:sym typeface="Wingdings"/>
              </a:rPr>
              <a:t>) gives its possible layouts (sequence of </a:t>
            </a:r>
            <a:r>
              <a:rPr lang="en-US" altLang="zh-CN" b="1" dirty="0">
                <a:solidFill>
                  <a:srgbClr val="C00000"/>
                </a:solidFill>
                <a:sym typeface="Wingdings"/>
              </a:rPr>
              <a:t>terminals</a:t>
            </a:r>
            <a:r>
              <a:rPr lang="en-US" altLang="zh-CN" dirty="0">
                <a:sym typeface="Wingdings"/>
              </a:rPr>
              <a:t> &amp; </a:t>
            </a:r>
            <a:r>
              <a:rPr lang="en-US" altLang="zh-CN" b="1" dirty="0" err="1">
                <a:solidFill>
                  <a:srgbClr val="C00000"/>
                </a:solidFill>
                <a:sym typeface="Wingdings"/>
              </a:rPr>
              <a:t>nonterminals</a:t>
            </a:r>
            <a:r>
              <a:rPr lang="en-US" altLang="zh-CN" dirty="0">
                <a:sym typeface="Wingdings"/>
              </a:rPr>
              <a:t>)</a:t>
            </a:r>
            <a:endParaRPr lang="en-US" altLang="zh-CN" dirty="0"/>
          </a:p>
        </p:txBody>
      </p:sp>
      <p:sp>
        <p:nvSpPr>
          <p:cNvPr id="20" name="Rectangle 19"/>
          <p:cNvSpPr/>
          <p:nvPr/>
        </p:nvSpPr>
        <p:spPr>
          <a:xfrm>
            <a:off x="1343826" y="4578450"/>
            <a:ext cx="6797145" cy="4985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4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4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4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4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  <a:r>
              <a:rPr lang="en-US" altLang="zh-CN" sz="24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4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4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4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4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4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4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4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4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03825" y="5810799"/>
            <a:ext cx="20039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possible layouts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31207" y="5810799"/>
            <a:ext cx="19412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structure name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B12D56A-1C56-C646-B331-E96414CC59BA}"/>
              </a:ext>
            </a:extLst>
          </p:cNvPr>
          <p:cNvGrpSpPr/>
          <p:nvPr/>
        </p:nvGrpSpPr>
        <p:grpSpPr>
          <a:xfrm>
            <a:off x="1801826" y="5167313"/>
            <a:ext cx="5360974" cy="643486"/>
            <a:chOff x="1801826" y="4740053"/>
            <a:chExt cx="5360974" cy="1070746"/>
          </a:xfrm>
        </p:grpSpPr>
        <p:cxnSp>
          <p:nvCxnSpPr>
            <p:cNvPr id="4" name="Straight Arrow Connector 3"/>
            <p:cNvCxnSpPr/>
            <p:nvPr/>
          </p:nvCxnSpPr>
          <p:spPr>
            <a:xfrm flipH="1" flipV="1">
              <a:off x="3588327" y="4740053"/>
              <a:ext cx="947020" cy="96942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5044633" y="4841375"/>
              <a:ext cx="483331" cy="8681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V="1">
              <a:off x="5715085" y="4740053"/>
              <a:ext cx="1447715" cy="96942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7" idx="0"/>
            </p:cNvCxnSpPr>
            <p:nvPr/>
          </p:nvCxnSpPr>
          <p:spPr>
            <a:xfrm flipV="1">
              <a:off x="1801826" y="4740053"/>
              <a:ext cx="0" cy="10707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68487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352457" y="3468916"/>
            <a:ext cx="3432728" cy="21236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(1)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(2)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(3)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(4)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(5)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(6)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8156536" cy="1334885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Derivation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>
                <a:sym typeface="Wingdings"/>
              </a:rPr>
              <a:t>a sequence of replacements of structure names by layouts on RHS, starting from the </a:t>
            </a:r>
            <a:r>
              <a:rPr lang="en-US" altLang="zh-CN" b="1" i="1" dirty="0">
                <a:solidFill>
                  <a:srgbClr val="C00000"/>
                </a:solidFill>
                <a:sym typeface="Wingdings"/>
              </a:rPr>
              <a:t>start nonterminal</a:t>
            </a:r>
            <a:endParaRPr lang="en-US" altLang="zh-CN" b="1" i="1" dirty="0">
              <a:solidFill>
                <a:srgbClr val="C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0760" y="3437128"/>
            <a:ext cx="321693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exp op exp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727509" y="5592574"/>
            <a:ext cx="682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CFG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2282" y="2849044"/>
            <a:ext cx="14019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Start </a:t>
            </a:r>
          </a:p>
          <a:p>
            <a:r>
              <a:rPr lang="en-US" b="1" dirty="0">
                <a:solidFill>
                  <a:srgbClr val="FF0000"/>
                </a:solidFill>
              </a:rPr>
              <a:t>Nonterminal</a:t>
            </a:r>
          </a:p>
        </p:txBody>
      </p:sp>
      <p:sp>
        <p:nvSpPr>
          <p:cNvPr id="10" name="Rectangle 9"/>
          <p:cNvSpPr/>
          <p:nvPr/>
        </p:nvSpPr>
        <p:spPr>
          <a:xfrm>
            <a:off x="340760" y="3804971"/>
            <a:ext cx="321693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exp op number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1196" y="4208741"/>
            <a:ext cx="4454188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number op number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8088" y="4586051"/>
            <a:ext cx="4454188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number * number  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267368" y="3691116"/>
            <a:ext cx="2085089" cy="1322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557695" y="4055193"/>
            <a:ext cx="1794762" cy="3106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895983" y="4365836"/>
            <a:ext cx="1456474" cy="11271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739731" y="4835752"/>
            <a:ext cx="1612726" cy="5884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Line Callout 2 22"/>
          <p:cNvSpPr/>
          <p:nvPr/>
        </p:nvSpPr>
        <p:spPr>
          <a:xfrm>
            <a:off x="1984231" y="5377256"/>
            <a:ext cx="2798045" cy="973049"/>
          </a:xfrm>
          <a:prstGeom prst="borderCallout2">
            <a:avLst>
              <a:gd name="adj1" fmla="val 21421"/>
              <a:gd name="adj2" fmla="val -2347"/>
              <a:gd name="adj3" fmla="val 21326"/>
              <a:gd name="adj4" fmla="val -16999"/>
              <a:gd name="adj5" fmla="val -39522"/>
              <a:gd name="adj6" fmla="val -19692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Chalkboard" charset="0"/>
                <a:ea typeface="Chalkboard" charset="0"/>
                <a:cs typeface="Chalkboard" charset="0"/>
              </a:rPr>
              <a:t>a legal token string </a:t>
            </a:r>
          </a:p>
          <a:p>
            <a:pPr algn="ctr"/>
            <a:r>
              <a:rPr lang="en-US" sz="2200" dirty="0">
                <a:solidFill>
                  <a:schemeClr val="bg1"/>
                </a:solidFill>
                <a:latin typeface="Chalkboard" charset="0"/>
                <a:ea typeface="Chalkboard" charset="0"/>
                <a:cs typeface="Chalkboard" charset="0"/>
              </a:rPr>
              <a:t>with terminals only           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436531" y="3468916"/>
            <a:ext cx="357162" cy="1295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8589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606609" y="3199171"/>
            <a:ext cx="3432728" cy="21236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(1)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(2)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(3)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(4)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(5)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(6)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8156536" cy="1334885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Derivation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b="1" dirty="0">
                <a:solidFill>
                  <a:srgbClr val="C00000"/>
                </a:solidFill>
                <a:sym typeface="Wingdings"/>
              </a:rPr>
              <a:t>Leftmost derivation</a:t>
            </a:r>
            <a:r>
              <a:rPr lang="en-US" altLang="zh-CN" dirty="0">
                <a:sym typeface="Wingdings"/>
              </a:rPr>
              <a:t>: the leftmost nonterminal is replaced in each step</a:t>
            </a:r>
            <a:endParaRPr lang="en-US" altLang="zh-CN" b="1" i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35449" y="5418291"/>
            <a:ext cx="682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CFG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01904" y="5594823"/>
            <a:ext cx="4407060" cy="37039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90158" y="3199171"/>
            <a:ext cx="551880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exp 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op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op exp 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 number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op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op exp 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 number 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op exp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 number </a:t>
            </a:r>
            <a:r>
              <a:rPr lang="mr-IN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op exp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 number </a:t>
            </a:r>
            <a:r>
              <a:rPr lang="mr-IN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 number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mr-IN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411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606609" y="3199171"/>
            <a:ext cx="3432728" cy="21236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(1)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(2)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(3)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(4)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(5)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(6)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6"/>
            <a:ext cx="8156536" cy="1334885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Derivation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b="1" dirty="0">
                <a:solidFill>
                  <a:srgbClr val="C00000"/>
                </a:solidFill>
                <a:sym typeface="Wingdings"/>
              </a:rPr>
              <a:t>Rightmost derivation</a:t>
            </a:r>
            <a:r>
              <a:rPr lang="en-US" altLang="zh-CN" dirty="0">
                <a:sym typeface="Wingdings"/>
              </a:rPr>
              <a:t>: the rightmost nonterminal is replaced in each step</a:t>
            </a:r>
            <a:endParaRPr lang="en-US" altLang="zh-CN" b="1" i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35449" y="5418291"/>
            <a:ext cx="6826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CFG</a:t>
            </a:r>
          </a:p>
        </p:txBody>
      </p:sp>
      <p:sp>
        <p:nvSpPr>
          <p:cNvPr id="9" name="Rectangle 8"/>
          <p:cNvSpPr/>
          <p:nvPr/>
        </p:nvSpPr>
        <p:spPr>
          <a:xfrm>
            <a:off x="1404922" y="5718397"/>
            <a:ext cx="4326378" cy="37039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93176" y="3322745"/>
            <a:ext cx="55457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exp op exp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exp op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op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op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exp </a:t>
            </a:r>
            <a:r>
              <a:rPr lang="mr-IN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mr-IN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 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number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57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Context-Free Grammars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8156536" cy="60876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Exercise</a:t>
            </a:r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1307940" y="5407392"/>
            <a:ext cx="4407060" cy="37039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96194" y="3011740"/>
            <a:ext cx="583884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⇒ </a:t>
            </a:r>
          </a:p>
          <a:p>
            <a:pPr marL="0" lvl="2">
              <a:lnSpc>
                <a:spcPct val="110000"/>
              </a:lnSpc>
              <a:defRPr/>
            </a:pP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endParaRPr lang="en-US" altLang="zh-CN" sz="2000" i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  <a:sym typeface="Wingdings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   ⇒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 number </a:t>
            </a:r>
            <a:r>
              <a:rPr lang="en-US" altLang="zh-CN" sz="2000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(number </a:t>
            </a:r>
            <a:r>
              <a:rPr lang="mr-IN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–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number))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68204" y="3025571"/>
            <a:ext cx="3432728" cy="212365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(1)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op exp 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(2)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exp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(3)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exp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(4)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+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 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(5)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-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(6)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op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 </a:t>
            </a:r>
            <a:r>
              <a:rPr lang="en-US" altLang="zh-CN" sz="2000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  <a:sym typeface="Wingdings"/>
              </a:rPr>
              <a:t>*</a:t>
            </a:r>
            <a:endParaRPr lang="en-US" altLang="zh-CN" sz="2000" b="1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9340" y="2242298"/>
            <a:ext cx="8047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/>
              <a:t>Use leftmost/rightmost derivation to construct the token string</a:t>
            </a:r>
            <a:endParaRPr lang="en-US" altLang="zh-CN" sz="2400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914686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12263</TotalTime>
  <Words>2780</Words>
  <Application>Microsoft Macintosh PowerPoint</Application>
  <PresentationFormat>On-screen Show (4:3)</PresentationFormat>
  <Paragraphs>668</Paragraphs>
  <Slides>41</Slides>
  <Notes>37</Notes>
  <HiddenSlides>5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1" baseType="lpstr">
      <vt:lpstr>.AppleSystemUIFont</vt:lpstr>
      <vt:lpstr>Arial</vt:lpstr>
      <vt:lpstr>Arial Narrow</vt:lpstr>
      <vt:lpstr>Arial Rounded MT Bold</vt:lpstr>
      <vt:lpstr>Calibri</vt:lpstr>
      <vt:lpstr>Calibri Light</vt:lpstr>
      <vt:lpstr>Chalkboard</vt:lpstr>
      <vt:lpstr>Courier</vt:lpstr>
      <vt:lpstr>Times New Roman</vt:lpstr>
      <vt:lpstr>Office Theme</vt:lpstr>
      <vt:lpstr>Syntax Analysis (Chapters 3-5)</vt:lpstr>
      <vt:lpstr>Parsing</vt:lpstr>
      <vt:lpstr>Context Free Grammars </vt:lpstr>
      <vt:lpstr>Context-Free Grammars</vt:lpstr>
      <vt:lpstr>Context-Free Grammars</vt:lpstr>
      <vt:lpstr>Context-Free Grammars</vt:lpstr>
      <vt:lpstr>Context-Free Grammars</vt:lpstr>
      <vt:lpstr>Context-Free Grammars</vt:lpstr>
      <vt:lpstr>Context-Free Grammars</vt:lpstr>
      <vt:lpstr>Context-Free Grammars</vt:lpstr>
      <vt:lpstr>Context-Free Grammars</vt:lpstr>
      <vt:lpstr>Context-Free Grammars</vt:lpstr>
      <vt:lpstr>Context-Free Grammars</vt:lpstr>
      <vt:lpstr>Context-Free Grammars</vt:lpstr>
      <vt:lpstr>Parse/Syntax Tree </vt:lpstr>
      <vt:lpstr>Parse Tree</vt:lpstr>
      <vt:lpstr>Parse Tree</vt:lpstr>
      <vt:lpstr>Parse Tree</vt:lpstr>
      <vt:lpstr>Parse Tree</vt:lpstr>
      <vt:lpstr>Abstract Syntax Tree (AST)</vt:lpstr>
      <vt:lpstr>Abstract Syntax Tree (AST)</vt:lpstr>
      <vt:lpstr>Abstract Syntax Tree (AST)</vt:lpstr>
      <vt:lpstr>Abstract Syntax Tree (AST)</vt:lpstr>
      <vt:lpstr>Abstract Syntax Tree (AST)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  <vt:lpstr>Ambiguous Grammar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CS152 Compiler Design</dc:title>
  <dc:creator>Zhijia Zhao</dc:creator>
  <cp:lastModifiedBy>Rajiv Gupta</cp:lastModifiedBy>
  <cp:revision>458</cp:revision>
  <cp:lastPrinted>2019-10-09T05:36:16Z</cp:lastPrinted>
  <dcterms:created xsi:type="dcterms:W3CDTF">2019-03-30T23:00:37Z</dcterms:created>
  <dcterms:modified xsi:type="dcterms:W3CDTF">2021-06-18T23:32:07Z</dcterms:modified>
</cp:coreProperties>
</file>