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mpg" ContentType="video/unknown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7" r:id="rId2"/>
    <p:sldId id="288" r:id="rId3"/>
    <p:sldId id="257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6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272" r:id="rId24"/>
    <p:sldId id="271" r:id="rId25"/>
    <p:sldId id="270" r:id="rId26"/>
    <p:sldId id="314" r:id="rId27"/>
    <p:sldId id="273" r:id="rId28"/>
    <p:sldId id="307" r:id="rId29"/>
    <p:sldId id="309" r:id="rId30"/>
    <p:sldId id="310" r:id="rId31"/>
    <p:sldId id="313" r:id="rId32"/>
    <p:sldId id="312" r:id="rId33"/>
    <p:sldId id="311" r:id="rId34"/>
    <p:sldId id="321" r:id="rId35"/>
    <p:sldId id="317" r:id="rId36"/>
    <p:sldId id="318" r:id="rId37"/>
    <p:sldId id="319" r:id="rId38"/>
    <p:sldId id="322" r:id="rId39"/>
    <p:sldId id="28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80BA7-5F84-034B-AB2B-0763CA19B474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319ED-6889-BB49-A089-D2BBF297EB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4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BE30E-D36E-394B-B8EA-EC89E3075D3A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F913B-6E2A-DF49-B7F2-7D8AF72A2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75899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5A06C-F3E3-694B-8D87-4046782407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98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number</a:t>
            </a:r>
            <a:r>
              <a:rPr lang="en-US" baseline="0" dirty="0" smtClean="0"/>
              <a:t> of control inputs control a quadratic number of electrodes</a:t>
            </a:r>
          </a:p>
          <a:p>
            <a:r>
              <a:rPr lang="en-US" baseline="0" dirty="0" smtClean="0"/>
              <a:t>Device is fabricated using Thin-film transistors</a:t>
            </a:r>
          </a:p>
          <a:p>
            <a:r>
              <a:rPr lang="en-US" baseline="0" dirty="0" smtClean="0"/>
              <a:t>Addressing scheme is similar to LCD screens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83DD-10F2-AC4B-BF91-29A34C9BAE6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370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2B1CF-6DD2-8343-BAD9-833F278DF4E8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340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58E8-4D31-4549-9F1A-65BE639AD60C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10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C581-CFE9-5A40-B543-E917F56CA402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366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E0D7-B86E-6548-9C5A-CAA4EEA323D9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243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E8A7-56E4-E346-BB5B-26FF095F3183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720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EF82-95B6-BC42-9940-B9F059BDED2C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173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4CD2-305E-2542-A553-3C183DB1FEE0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099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11DB-F4BB-5949-9834-439152F6EA6A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908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7B93-A1A1-6F40-A88A-A675CA644914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265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CD8-A8F0-C04F-9BA8-4B528DB68DDD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350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A27B-56DE-BD45-B07D-1837441257E8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397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AB7A-0DBC-CA4B-8925-E625F4D41C82}" type="datetime1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6EE90-EE57-44A7-BAC0-1E9E53734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68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e.duke.edu/~fs/Benchmark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e.duke.edu/~fs/Benchmark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mistry.umu.se/digitalAssets/4/4612_science_chemistry.gi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les.healthymagination.com/wp-content/uploads/2010/08/chip.jpg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.duke.edu/~fs/Benchmark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.duke.edu/~fs/Benchmark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mov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mov"/><Relationship Id="rId5" Type="http://schemas.openxmlformats.org/officeDocument/2006/relationships/image" Target="../media/image37.png"/><Relationship Id="rId4" Type="http://schemas.microsoft.com/office/2007/relationships/media" Target="../media/media7.mo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microfluidics.cs.ucr.edu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g"/><Relationship Id="rId6" Type="http://schemas.openxmlformats.org/officeDocument/2006/relationships/hyperlink" Target="http://microfluidics.ee.duke.edu/" TargetMode="External"/><Relationship Id="rId5" Type="http://schemas.openxmlformats.org/officeDocument/2006/relationships/image" Target="../media/image4.png"/><Relationship Id="rId4" Type="http://schemas.microsoft.com/office/2007/relationships/media" Target="../media/media1.m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microfluidics.ee.duke.edu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2.m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o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o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o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smtClean="0"/>
              <a:t>A Digital Microfluidic Biochip Synthesis Framework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7848600" cy="4876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Daniel Grissom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</a:t>
            </a:r>
            <a:r>
              <a:rPr lang="en-US" sz="2400" u="sng" dirty="0" smtClean="0"/>
              <a:t>Kenneth O’Neal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Benjamin Preciado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</a:t>
            </a:r>
          </a:p>
          <a:p>
            <a:r>
              <a:rPr lang="en-US" sz="2400" dirty="0" err="1" smtClean="0"/>
              <a:t>Hiral</a:t>
            </a:r>
            <a:r>
              <a:rPr lang="en-US" sz="2400" dirty="0" smtClean="0"/>
              <a:t> Patel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Robert Doherty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Nick Liao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Philip Brisk</a:t>
            </a:r>
            <a:r>
              <a:rPr lang="en-US" sz="2400" baseline="30000" dirty="0" smtClean="0"/>
              <a:t>1</a:t>
            </a:r>
            <a:endParaRPr lang="en-US" sz="2400" dirty="0" smtClean="0"/>
          </a:p>
          <a:p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Computer Science and Engineering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Bourns College of Engineering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California, Riverside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Bishop’s School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Jolla, CA, USA</a:t>
            </a:r>
          </a:p>
          <a:p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/>
              <a:t>VLSI-SOC, Santa Cruz, CA, USA, Oct 7-10, 2012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238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Operations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8627" y="4511169"/>
            <a:ext cx="8105161" cy="20610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+ External components</a:t>
            </a:r>
          </a:p>
          <a:p>
            <a:pPr lvl="1"/>
            <a:r>
              <a:rPr lang="en-US" dirty="0" smtClean="0"/>
              <a:t>Heaters, detectors, sensors, etc.</a:t>
            </a:r>
          </a:p>
          <a:p>
            <a:pPr lvl="1"/>
            <a:r>
              <a:rPr lang="en-US" dirty="0" smtClean="0"/>
              <a:t>Placed at pre-specified locations on the DMFB</a:t>
            </a:r>
          </a:p>
          <a:p>
            <a:pPr lvl="1"/>
            <a:r>
              <a:rPr lang="en-US" dirty="0" smtClean="0"/>
              <a:t>Route droplet(s) to the location</a:t>
            </a:r>
            <a:endParaRPr lang="en-US" dirty="0"/>
          </a:p>
        </p:txBody>
      </p:sp>
      <p:pic>
        <p:nvPicPr>
          <p:cNvPr id="8" name="Picture 7" descr="BasicOperatio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" y="1417638"/>
            <a:ext cx="8829675" cy="27491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60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Spacing Rules for Droplet Transport</a:t>
            </a:r>
            <a:endParaRPr lang="en-US" dirty="0"/>
          </a:p>
        </p:txBody>
      </p:sp>
      <p:pic>
        <p:nvPicPr>
          <p:cNvPr id="9" name="Picture 8" descr="IR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053" y="2172861"/>
            <a:ext cx="2840855" cy="2838884"/>
          </a:xfrm>
          <a:prstGeom prst="rect">
            <a:avLst/>
          </a:prstGeom>
        </p:spPr>
      </p:pic>
      <p:pic>
        <p:nvPicPr>
          <p:cNvPr id="11" name="Picture 10" descr="IR_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6668" y="2172861"/>
            <a:ext cx="3651932" cy="28388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1" y="4944458"/>
            <a:ext cx="305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At rest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40878" y="4963180"/>
            <a:ext cx="305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motion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1600200"/>
            <a:ext cx="698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IR = Interference Region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38733" y="5715000"/>
            <a:ext cx="797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Prevent inadvertent merging with other droplets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03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technology</a:t>
            </a:r>
          </a:p>
          <a:p>
            <a:r>
              <a:rPr lang="en-US" dirty="0" smtClean="0"/>
              <a:t>DMFB synthesis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benchmarks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 framework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Implementation status and public release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6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DMFB Synthesis Steps</a:t>
            </a:r>
            <a:endParaRPr lang="en-US" dirty="0"/>
          </a:p>
        </p:txBody>
      </p:sp>
      <p:pic>
        <p:nvPicPr>
          <p:cNvPr id="4" name="Picture 3" descr="DMFB_Array_Cross_Section_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8400" y="1676400"/>
            <a:ext cx="8621876" cy="21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2300" y="4191000"/>
            <a:ext cx="87940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Scheduling: </a:t>
            </a:r>
            <a:r>
              <a:rPr lang="en-US" sz="2400" dirty="0" smtClean="0"/>
              <a:t>Affects assay run time dramatically. </a:t>
            </a:r>
            <a:br>
              <a:rPr lang="en-US" sz="2400" dirty="0" smtClean="0"/>
            </a:b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Resources</a:t>
            </a:r>
            <a:r>
              <a:rPr lang="en-US" sz="2400" dirty="0" smtClean="0"/>
              <a:t>: Competition is tough. Storage is physical, taking up valuable board space.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Goal: </a:t>
            </a:r>
            <a:r>
              <a:rPr lang="en-US" sz="2400" dirty="0" smtClean="0"/>
              <a:t>Legality, minimized schedule length.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77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DMFB Scheduling Algorithms:</a:t>
            </a:r>
            <a:br>
              <a:rPr lang="en-US" dirty="0" smtClean="0"/>
            </a:br>
            <a:r>
              <a:rPr lang="en-US" dirty="0" smtClean="0"/>
              <a:t>Runtime vs. Solution Quality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1000" y="3200400"/>
            <a:ext cx="8382000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0" y="24016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Polynomial-time</a:t>
            </a:r>
          </a:p>
          <a:p>
            <a:r>
              <a:rPr lang="en-US" dirty="0"/>
              <a:t>h</a:t>
            </a:r>
            <a:r>
              <a:rPr lang="en-US" dirty="0" smtClean="0"/>
              <a:t>euristics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22770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Iterative improvement algorithms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2819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Optimal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38200" y="3200400"/>
            <a:ext cx="0" cy="27432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66800" y="3200400"/>
            <a:ext cx="0" cy="14478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477000" y="3200400"/>
            <a:ext cx="0" cy="533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620000" y="3200400"/>
            <a:ext cx="0" cy="6096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14400" y="47244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Path scheduling</a:t>
            </a:r>
          </a:p>
          <a:p>
            <a:r>
              <a:rPr lang="en-US" dirty="0" smtClean="0"/>
              <a:t>D. Grissom and P. Brisk.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DAC (</a:t>
            </a:r>
            <a:r>
              <a:rPr lang="en-US" dirty="0"/>
              <a:t>2012</a:t>
            </a:r>
            <a:r>
              <a:rPr lang="en-US" dirty="0" smtClean="0"/>
              <a:t>): 26-35</a:t>
            </a:r>
            <a:endParaRPr 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295400" y="6172200"/>
            <a:ext cx="6096000" cy="651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List scheduling / Genetic algorithm / ILP</a:t>
            </a:r>
          </a:p>
          <a:p>
            <a:pPr marL="0" indent="0">
              <a:buNone/>
            </a:pPr>
            <a:r>
              <a:rPr lang="en-US" sz="1800" dirty="0" smtClean="0"/>
              <a:t>F. Su and K. </a:t>
            </a:r>
            <a:r>
              <a:rPr lang="en-US" sz="1800" dirty="0" err="1" smtClean="0"/>
              <a:t>Chakrabarty</a:t>
            </a:r>
            <a:r>
              <a:rPr lang="en-US" sz="1800" dirty="0" smtClean="0"/>
              <a:t>, ACM JETC (2008) 3(4): article #16 </a:t>
            </a:r>
            <a:endParaRPr lang="en-US" sz="18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38200" y="5943600"/>
            <a:ext cx="457200" cy="325967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886200" y="3733800"/>
            <a:ext cx="2590800" cy="2438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05200" y="4724400"/>
            <a:ext cx="2667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Genetic algorithm</a:t>
            </a:r>
          </a:p>
          <a:p>
            <a:r>
              <a:rPr lang="en-US" dirty="0" smtClean="0"/>
              <a:t>A.J. Ricketts et al., </a:t>
            </a:r>
          </a:p>
          <a:p>
            <a:r>
              <a:rPr lang="en-US" dirty="0" smtClean="0"/>
              <a:t>DATE (2006): 329-334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5105400" y="3810000"/>
            <a:ext cx="2514600" cy="25146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6172200" y="4800600"/>
            <a:ext cx="2971800" cy="838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ILP</a:t>
            </a:r>
          </a:p>
          <a:p>
            <a:pPr marL="0" indent="0">
              <a:buNone/>
            </a:pPr>
            <a:r>
              <a:rPr lang="en-US" sz="1800" dirty="0" smtClean="0"/>
              <a:t>J. Ding et al., IEEE TCAD </a:t>
            </a:r>
          </a:p>
          <a:p>
            <a:pPr marL="0" indent="0">
              <a:buNone/>
            </a:pPr>
            <a:r>
              <a:rPr lang="en-US" sz="1800" dirty="0" smtClean="0"/>
              <a:t>(2001) 20(12): 1463-1468</a:t>
            </a:r>
            <a:endParaRPr lang="en-US" sz="1800" dirty="0"/>
          </a:p>
        </p:txBody>
      </p:sp>
      <p:sp>
        <p:nvSpPr>
          <p:cNvPr id="69" name="TextBox 68"/>
          <p:cNvSpPr txBox="1"/>
          <p:nvPr/>
        </p:nvSpPr>
        <p:spPr>
          <a:xfrm>
            <a:off x="1143000" y="38494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Force-directed list scheduling</a:t>
            </a:r>
          </a:p>
          <a:p>
            <a:r>
              <a:rPr lang="en-US" dirty="0" smtClean="0"/>
              <a:t>K. O’Neal et al., VLSI-</a:t>
            </a:r>
            <a:r>
              <a:rPr lang="en-US" dirty="0" err="1" smtClean="0"/>
              <a:t>SoC</a:t>
            </a:r>
            <a:r>
              <a:rPr lang="en-US" dirty="0" smtClean="0"/>
              <a:t> (2012)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295400" y="3200400"/>
            <a:ext cx="0" cy="6858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037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 smtClean="0"/>
              <a:t>DMFB Placement Algorithms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1000" y="3200400"/>
            <a:ext cx="8382000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22770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Iterative improvement algorithms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2819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Optimal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620000" y="3200400"/>
            <a:ext cx="0" cy="2438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6172200" y="5715000"/>
            <a:ext cx="29718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ILP (Process-variation aware)</a:t>
            </a:r>
          </a:p>
          <a:p>
            <a:pPr marL="0" indent="0">
              <a:buNone/>
            </a:pPr>
            <a:r>
              <a:rPr lang="en-US" sz="1800" dirty="0" smtClean="0"/>
              <a:t>Liao and Hu, IEEE TNBS</a:t>
            </a:r>
          </a:p>
          <a:p>
            <a:pPr marL="0" indent="0">
              <a:buNone/>
            </a:pPr>
            <a:r>
              <a:rPr lang="en-US" sz="1800" dirty="0" smtClean="0"/>
              <a:t>(2011) 10(1): 51-58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4200" y="489567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placement via simulated </a:t>
            </a:r>
            <a:r>
              <a:rPr lang="en-US" dirty="0"/>
              <a:t>a</a:t>
            </a:r>
            <a:r>
              <a:rPr lang="en-US" dirty="0" smtClean="0"/>
              <a:t>nnealing</a:t>
            </a:r>
          </a:p>
          <a:p>
            <a:r>
              <a:rPr lang="en-US" dirty="0" smtClean="0"/>
              <a:t>(Includes Scheduling)</a:t>
            </a:r>
          </a:p>
          <a:p>
            <a:r>
              <a:rPr lang="en-US" dirty="0" smtClean="0"/>
              <a:t>P-H. </a:t>
            </a:r>
            <a:r>
              <a:rPr lang="en-US" dirty="0" err="1" smtClean="0"/>
              <a:t>Yuh</a:t>
            </a:r>
            <a:r>
              <a:rPr lang="en-US" dirty="0" smtClean="0"/>
              <a:t> et al., ACM JETC (2007)</a:t>
            </a:r>
          </a:p>
          <a:p>
            <a:r>
              <a:rPr lang="en-US" dirty="0" smtClean="0"/>
              <a:t> 3(3):article #13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943600" y="3200400"/>
            <a:ext cx="0" cy="6096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438400" y="3849469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 placement via simulated </a:t>
            </a:r>
            <a:r>
              <a:rPr lang="en-US" dirty="0"/>
              <a:t>a</a:t>
            </a:r>
            <a:r>
              <a:rPr lang="en-US" dirty="0" smtClean="0"/>
              <a:t>nnealing</a:t>
            </a:r>
          </a:p>
          <a:p>
            <a:r>
              <a:rPr lang="en-US" dirty="0" smtClean="0"/>
              <a:t>F. Su and K. </a:t>
            </a:r>
            <a:r>
              <a:rPr lang="en-US" dirty="0" err="1" smtClean="0"/>
              <a:t>Chakrabarty</a:t>
            </a:r>
            <a:r>
              <a:rPr lang="en-US" dirty="0" smtClean="0"/>
              <a:t>, ACM TODAES (2006) 11(3):682-710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248400" y="3200400"/>
            <a:ext cx="0" cy="16002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943600" y="4800600"/>
            <a:ext cx="304800" cy="152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8600" y="5657671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Pre-placed a-priori</a:t>
            </a:r>
          </a:p>
          <a:p>
            <a:r>
              <a:rPr lang="en-US" dirty="0" smtClean="0"/>
              <a:t>D. Grissom and P. Brisk</a:t>
            </a:r>
          </a:p>
          <a:p>
            <a:r>
              <a:rPr lang="en-US" dirty="0" smtClean="0"/>
              <a:t>CODES-ISSS (2012)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0" y="24778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Polynomial-time</a:t>
            </a:r>
          </a:p>
          <a:p>
            <a:r>
              <a:rPr lang="en-US" dirty="0"/>
              <a:t>h</a:t>
            </a:r>
            <a:r>
              <a:rPr lang="en-US" dirty="0" smtClean="0"/>
              <a:t>euristics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62000" y="3200400"/>
            <a:ext cx="0" cy="2438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404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 smtClean="0"/>
              <a:t>DMFB Routing Algorithms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1000" y="2294930"/>
            <a:ext cx="8382000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19800" y="1371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Iterative improvement algorithms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191393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Optimal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305800" y="2294930"/>
            <a:ext cx="0" cy="197227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6553200" y="4267200"/>
            <a:ext cx="25908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A* Search</a:t>
            </a:r>
          </a:p>
          <a:p>
            <a:pPr marL="0" indent="0">
              <a:buNone/>
            </a:pPr>
            <a:r>
              <a:rPr lang="en-US" sz="1800" dirty="0" smtClean="0"/>
              <a:t>K. F. </a:t>
            </a:r>
            <a:r>
              <a:rPr lang="en-US" sz="1800" dirty="0" err="1" smtClean="0"/>
              <a:t>Bohringer</a:t>
            </a:r>
            <a:r>
              <a:rPr lang="en-US" sz="1800" dirty="0" smtClean="0"/>
              <a:t>, IEEE TCAD</a:t>
            </a:r>
          </a:p>
          <a:p>
            <a:pPr marL="0" indent="0">
              <a:buNone/>
            </a:pPr>
            <a:r>
              <a:rPr lang="en-US" sz="1800" dirty="0" smtClean="0"/>
              <a:t>(2006) 25(</a:t>
            </a:r>
            <a:r>
              <a:rPr lang="en-US" sz="1800" dirty="0"/>
              <a:t>2</a:t>
            </a:r>
            <a:r>
              <a:rPr lang="en-US" sz="1800" dirty="0" smtClean="0"/>
              <a:t>): 329-339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1200" y="303907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 Colony Optimization</a:t>
            </a:r>
          </a:p>
          <a:p>
            <a:r>
              <a:rPr lang="en-US" dirty="0" smtClean="0"/>
              <a:t>I. Pan et al., IEEE ISED </a:t>
            </a:r>
          </a:p>
          <a:p>
            <a:r>
              <a:rPr lang="en-US" dirty="0" smtClean="0"/>
              <a:t>(2011): 223-229 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934200" y="2294930"/>
            <a:ext cx="0" cy="60067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4400" y="2819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F. Su et al., </a:t>
            </a:r>
          </a:p>
          <a:p>
            <a:r>
              <a:rPr lang="en-US" dirty="0" smtClean="0"/>
              <a:t>DATE (2006): 323-328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0" y="157239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Polynomial-time</a:t>
            </a:r>
          </a:p>
          <a:p>
            <a:r>
              <a:rPr lang="en-US" dirty="0"/>
              <a:t>h</a:t>
            </a:r>
            <a:r>
              <a:rPr lang="en-US" dirty="0" smtClean="0"/>
              <a:t>euristics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62000" y="2294930"/>
            <a:ext cx="0" cy="357247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14400" y="3620869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Cho and D. Z. Pan, </a:t>
            </a:r>
          </a:p>
          <a:p>
            <a:r>
              <a:rPr lang="en-US" dirty="0" smtClean="0"/>
              <a:t>IEEE TCAD (2008) 27(10): 1714-1724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" y="463927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P-H. </a:t>
            </a:r>
            <a:r>
              <a:rPr lang="en-US" dirty="0" err="1" smtClean="0"/>
              <a:t>Yuh</a:t>
            </a:r>
            <a:r>
              <a:rPr lang="en-US" dirty="0" smtClean="0"/>
              <a:t> et al.,</a:t>
            </a:r>
          </a:p>
          <a:p>
            <a:r>
              <a:rPr lang="en-US" dirty="0" smtClean="0"/>
              <a:t>IEEE TCAD (2008) 27(11): 1928-1941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14400" y="562987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T-W. Huang and T-</a:t>
            </a:r>
            <a:r>
              <a:rPr lang="en-US" dirty="0"/>
              <a:t>Y</a:t>
            </a:r>
            <a:r>
              <a:rPr lang="en-US" dirty="0" smtClean="0"/>
              <a:t>. Ho.,</a:t>
            </a:r>
          </a:p>
          <a:p>
            <a:r>
              <a:rPr lang="en-US" dirty="0" smtClean="0"/>
              <a:t>ICCD 2009: 445-450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81400" y="2819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L’Orsa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Proc. SPIE 7318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657600" y="35814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Roy et al.</a:t>
            </a:r>
          </a:p>
          <a:p>
            <a:r>
              <a:rPr lang="en-US" dirty="0" smtClean="0"/>
              <a:t>GLS-VLSI 2010: </a:t>
            </a:r>
          </a:p>
          <a:p>
            <a:r>
              <a:rPr lang="en-US" dirty="0" smtClean="0"/>
              <a:t>441-446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657600" y="45352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Singha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IEEE MESA 210: 251-256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57600" y="52210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Roy et al.,</a:t>
            </a:r>
          </a:p>
          <a:p>
            <a:r>
              <a:rPr lang="en-US" dirty="0" smtClean="0"/>
              <a:t>Integration 45(3): 316-330 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762000" y="58674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62000" y="48768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62000" y="38862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62000" y="30480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762000" y="2667000"/>
            <a:ext cx="26670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429000" y="2667000"/>
            <a:ext cx="0" cy="27432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429000" y="30480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429000" y="38100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429000" y="48006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429000" y="5410200"/>
            <a:ext cx="1524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580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technology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</a:t>
            </a:r>
          </a:p>
          <a:p>
            <a:r>
              <a:rPr lang="en-US" dirty="0" smtClean="0"/>
              <a:t>DMFB benchmarks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 framework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Implementation status and public release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PCR Mixing Stage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4263" y="1371600"/>
            <a:ext cx="7151901" cy="2716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6" y="4114800"/>
            <a:ext cx="7756713" cy="2008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7291" y="6172200"/>
            <a:ext cx="4429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http://www.ee.duke.edu/~fs/</a:t>
            </a:r>
            <a:r>
              <a:rPr lang="en-US" dirty="0" smtClean="0">
                <a:hlinkClick r:id="rId4"/>
              </a:rPr>
              <a:t>Benchmark.pdf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9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Multiplexed In-vitro Diagnostics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7373" y="4335045"/>
            <a:ext cx="6665027" cy="1955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7940" y="1225643"/>
            <a:ext cx="7106539" cy="32775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7291" y="6287869"/>
            <a:ext cx="4429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http://www.ee.duke.edu/~fs/</a:t>
            </a:r>
            <a:r>
              <a:rPr lang="en-US" dirty="0" smtClean="0">
                <a:hlinkClick r:id="rId4"/>
              </a:rPr>
              <a:t>Benchmark.pdf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42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59800" cy="6222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Miniaturized, automated programmable (bio-)chemistry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599" y="5464276"/>
            <a:ext cx="4701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http://www.chemistry.umu.se/digitalAssets/4/4612_science_chemistry.gif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4612_science_chemistry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95" y="2418915"/>
            <a:ext cx="3837010" cy="2881910"/>
          </a:xfrm>
          <a:prstGeom prst="rect">
            <a:avLst/>
          </a:prstGeom>
        </p:spPr>
      </p:pic>
      <p:pic>
        <p:nvPicPr>
          <p:cNvPr id="6" name="Picture 5" descr="chi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7845" y="2539859"/>
            <a:ext cx="3378388" cy="25081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83255" y="5485091"/>
            <a:ext cx="4060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http://files.healthymagination.com/wp-content/uploads/2010/08/chip.jpg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7200" y="2418915"/>
            <a:ext cx="3927686" cy="2766633"/>
          </a:xfrm>
          <a:prstGeom prst="straightConnector1">
            <a:avLst/>
          </a:prstGeom>
          <a:ln w="1270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57200" y="2418915"/>
            <a:ext cx="3927687" cy="2629141"/>
          </a:xfrm>
          <a:prstGeom prst="straightConnector1">
            <a:avLst/>
          </a:prstGeom>
          <a:ln w="1270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37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Assay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0823" y="1435782"/>
            <a:ext cx="5731885" cy="4660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7291" y="6172200"/>
            <a:ext cx="4429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http://www.ee.duke.edu/~fs/</a:t>
            </a:r>
            <a:r>
              <a:rPr lang="en-US" dirty="0" smtClean="0">
                <a:hlinkClick r:id="rId3"/>
              </a:rPr>
              <a:t>Benchmark.pdf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8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Assay Module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644" y="1574254"/>
            <a:ext cx="7873895" cy="4405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57040" y="44009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57291" y="6172200"/>
            <a:ext cx="4429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http://www.ee.duke.edu/~fs/</a:t>
            </a:r>
            <a:r>
              <a:rPr lang="en-US" dirty="0" smtClean="0">
                <a:hlinkClick r:id="rId3"/>
              </a:rPr>
              <a:t>Benchmark.pdf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11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technology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benchmarks</a:t>
            </a:r>
          </a:p>
          <a:p>
            <a:r>
              <a:rPr lang="en-US" dirty="0" smtClean="0"/>
              <a:t>DMFB synthesis framework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Implementation status and public release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1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Overview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5036" y="1447800"/>
            <a:ext cx="6027964" cy="4952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772483"/>
            <a:ext cx="2667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DAG visualization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Synthesis modules and interfaces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Place-and-route visualization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92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Visualization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81407"/>
            <a:ext cx="8001000" cy="469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85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Placement Visualization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524000"/>
            <a:ext cx="7924800" cy="50033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4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Droplet Mixing Visualization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67164"/>
            <a:ext cx="8686800" cy="1938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1" y="3905072"/>
            <a:ext cx="8763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Depict a merged droplet traversing the module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Conceptual depiction of droplet mixing is too difficult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0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Placement Visualization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59700"/>
            <a:ext cx="2821021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1021" y="1259700"/>
            <a:ext cx="2668300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9321" y="1636216"/>
            <a:ext cx="3502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Operations stretched vertically over execution area.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Allows for rotation and fly by perspective at any angle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Allows viewing of scheduled and placed array TS by TS.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07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Placement Video</a:t>
            </a:r>
            <a:endParaRPr lang="en-US" dirty="0"/>
          </a:p>
        </p:txBody>
      </p:sp>
      <p:pic>
        <p:nvPicPr>
          <p:cNvPr id="3" name="3dPlace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8800" y="1524000"/>
            <a:ext cx="8128000" cy="4572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4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Visualization: Routing</a:t>
            </a:r>
            <a:endParaRPr lang="en-US" dirty="0"/>
          </a:p>
        </p:txBody>
      </p:sp>
      <p:pic>
        <p:nvPicPr>
          <p:cNvPr id="4" name="Picture 3" descr="2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600200"/>
            <a:ext cx="4288536" cy="5105400"/>
          </a:xfrm>
          <a:prstGeom prst="rect">
            <a:avLst/>
          </a:prstGeom>
        </p:spPr>
      </p:pic>
      <p:pic>
        <p:nvPicPr>
          <p:cNvPr id="9" name="Picture 8" descr="2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534886"/>
            <a:ext cx="4343400" cy="517071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19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DMFB technology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benchmarks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 framework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Implementation status and public release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04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Visualization: Compact Routes</a:t>
            </a:r>
            <a:endParaRPr lang="en-US" dirty="0"/>
          </a:p>
        </p:txBody>
      </p:sp>
      <p:pic>
        <p:nvPicPr>
          <p:cNvPr id="4" name="Picture 3" descr="1_2_Drop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256" y="1524000"/>
            <a:ext cx="4352544" cy="5181600"/>
          </a:xfrm>
          <a:prstGeom prst="rect">
            <a:avLst/>
          </a:prstGeom>
        </p:spPr>
      </p:pic>
      <p:pic>
        <p:nvPicPr>
          <p:cNvPr id="6" name="Picture 5" descr="1_2_Drop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524000"/>
            <a:ext cx="4352544" cy="5181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1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3074" y="1258772"/>
            <a:ext cx="6315526" cy="2398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PCR Mixing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74B1-88CA-414B-87AB-AAA9C4E3B6A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 descr="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810000"/>
            <a:ext cx="2560320" cy="3048000"/>
          </a:xfrm>
          <a:prstGeom prst="rect">
            <a:avLst/>
          </a:prstGeom>
        </p:spPr>
      </p:pic>
      <p:pic>
        <p:nvPicPr>
          <p:cNvPr id="5" name="Picture 4" descr="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087" y="3785008"/>
            <a:ext cx="2581313" cy="3072992"/>
          </a:xfrm>
          <a:prstGeom prst="rect">
            <a:avLst/>
          </a:prstGeom>
        </p:spPr>
      </p:pic>
      <p:pic>
        <p:nvPicPr>
          <p:cNvPr id="6" name="Picture 5" descr="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7064" y="3810000"/>
            <a:ext cx="25603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1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447800"/>
            <a:ext cx="4596369" cy="174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Video: PCR Mixing</a:t>
            </a:r>
            <a:endParaRPr lang="en-US" dirty="0"/>
          </a:p>
        </p:txBody>
      </p:sp>
      <p:pic>
        <p:nvPicPr>
          <p:cNvPr id="4" name="PCR_HQ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11700" y="1481138"/>
            <a:ext cx="4394200" cy="523090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74B1-88CA-414B-87AB-AAA9C4E3B6A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34290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Can view individual PNG files for each time-step, or “stitch” them together to form a video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/>
              <a:t>Note</a:t>
            </a:r>
            <a:r>
              <a:rPr lang="en-US" sz="2400" dirty="0" smtClean="0"/>
              <a:t>: videos are real-time and may induce seizures!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41068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Software Architecture </a:t>
            </a:r>
            <a:br>
              <a:rPr lang="en-US" dirty="0" smtClean="0"/>
            </a:br>
            <a:r>
              <a:rPr lang="en-US" dirty="0" smtClean="0"/>
              <a:t>and Data Structures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600200"/>
            <a:ext cx="5943600" cy="2956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4822791"/>
            <a:ext cx="5931364" cy="142560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1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technology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benchmarks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 framework</a:t>
            </a:r>
          </a:p>
          <a:p>
            <a:r>
              <a:rPr lang="en-US" dirty="0" smtClean="0"/>
              <a:t>Implementation status and public release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74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We use Eclipse</a:t>
            </a:r>
          </a:p>
          <a:p>
            <a:pPr lvl="1"/>
            <a:r>
              <a:rPr lang="en-US" dirty="0" smtClean="0"/>
              <a:t>Not a requirement, but recommended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Several </a:t>
            </a:r>
            <a:r>
              <a:rPr lang="en-US" dirty="0"/>
              <a:t>undergraduate students have successfully implemented </a:t>
            </a:r>
            <a:r>
              <a:rPr lang="en-US" dirty="0" smtClean="0"/>
              <a:t>algorithms</a:t>
            </a:r>
          </a:p>
          <a:p>
            <a:pPr lvl="1"/>
            <a:r>
              <a:rPr lang="en-US" dirty="0" smtClean="0"/>
              <a:t>UCR CS </a:t>
            </a:r>
            <a:r>
              <a:rPr lang="en-US" dirty="0"/>
              <a:t>179J senior design course, Winter 2012</a:t>
            </a:r>
          </a:p>
          <a:p>
            <a:pPr lvl="1"/>
            <a:r>
              <a:rPr lang="en-US" dirty="0"/>
              <a:t>Undergraduate student researchers from Winter 2012 through Summer </a:t>
            </a:r>
            <a:r>
              <a:rPr lang="en-US" dirty="0" smtClean="0"/>
              <a:t>2012</a:t>
            </a:r>
          </a:p>
          <a:p>
            <a:endParaRPr lang="en-US" dirty="0"/>
          </a:p>
          <a:p>
            <a:r>
              <a:rPr lang="en-US" dirty="0" smtClean="0"/>
              <a:t>Framework used for papers published at</a:t>
            </a:r>
          </a:p>
          <a:p>
            <a:pPr lvl="1"/>
            <a:r>
              <a:rPr lang="en-US" dirty="0" smtClean="0"/>
              <a:t>VLSI-</a:t>
            </a:r>
            <a:r>
              <a:rPr lang="en-US" dirty="0" err="1" smtClean="0"/>
              <a:t>SoC</a:t>
            </a:r>
            <a:r>
              <a:rPr lang="en-US" dirty="0" smtClean="0"/>
              <a:t> 2012 (Force-directed list </a:t>
            </a:r>
            <a:r>
              <a:rPr lang="en-US" dirty="0"/>
              <a:t>s</a:t>
            </a:r>
            <a:r>
              <a:rPr lang="en-US" dirty="0" smtClean="0"/>
              <a:t>cheduling)</a:t>
            </a:r>
          </a:p>
          <a:p>
            <a:pPr lvl="1"/>
            <a:r>
              <a:rPr lang="en-US" dirty="0" smtClean="0"/>
              <a:t>CODES-ISSS 2012 (Fast DMFB synthesis)</a:t>
            </a:r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7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 Implemented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5 scheduling algorithms</a:t>
            </a:r>
          </a:p>
          <a:p>
            <a:pPr lvl="1"/>
            <a:r>
              <a:rPr lang="en-US" dirty="0" smtClean="0"/>
              <a:t>List scheduling</a:t>
            </a:r>
          </a:p>
          <a:p>
            <a:pPr lvl="1"/>
            <a:r>
              <a:rPr lang="en-US" dirty="0" smtClean="0"/>
              <a:t>Force-directed list scheduling (VLSI-</a:t>
            </a:r>
            <a:r>
              <a:rPr lang="en-US" dirty="0" err="1" smtClean="0"/>
              <a:t>SoC</a:t>
            </a:r>
            <a:r>
              <a:rPr lang="en-US" dirty="0"/>
              <a:t> </a:t>
            </a:r>
            <a:r>
              <a:rPr lang="en-US" dirty="0" smtClean="0"/>
              <a:t>2012)</a:t>
            </a:r>
          </a:p>
          <a:p>
            <a:pPr lvl="1"/>
            <a:r>
              <a:rPr lang="en-US" dirty="0" smtClean="0"/>
              <a:t>Path scheduling</a:t>
            </a:r>
          </a:p>
          <a:p>
            <a:pPr lvl="1"/>
            <a:r>
              <a:rPr lang="en-US" dirty="0" smtClean="0"/>
              <a:t>Two genetic algorithms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 placement algorithms</a:t>
            </a:r>
            <a:endParaRPr lang="en-US" dirty="0"/>
          </a:p>
          <a:p>
            <a:pPr lvl="1"/>
            <a:r>
              <a:rPr lang="en-US" dirty="0" smtClean="0"/>
              <a:t>Pre-placed a-priori (CODES-ISSS 2012)</a:t>
            </a:r>
          </a:p>
          <a:p>
            <a:pPr lvl="1"/>
            <a:r>
              <a:rPr lang="en-US" dirty="0" smtClean="0"/>
              <a:t>Simulated annealing (2D placement)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4-5 routers</a:t>
            </a:r>
            <a:endParaRPr lang="en-US" dirty="0"/>
          </a:p>
          <a:p>
            <a:pPr lvl="1"/>
            <a:r>
              <a:rPr lang="en-US" dirty="0" smtClean="0"/>
              <a:t>Many similarities; hard to differentiate</a:t>
            </a:r>
          </a:p>
          <a:p>
            <a:pPr lvl="1"/>
            <a:r>
              <a:rPr lang="en-US" dirty="0" smtClean="0"/>
              <a:t>Most are adaptations of classic VLSI routing algorithms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025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Release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http://microfluidics.cs.ucr.edu/</a:t>
            </a:r>
            <a:endParaRPr lang="en-US" dirty="0"/>
          </a:p>
          <a:p>
            <a:pPr lvl="1"/>
            <a:r>
              <a:rPr lang="en-US" dirty="0"/>
              <a:t>In 1-2 weeks </a:t>
            </a:r>
          </a:p>
          <a:p>
            <a:pPr lvl="1"/>
            <a:r>
              <a:rPr lang="en-US" dirty="0"/>
              <a:t>Waiting for clearance from UCR Office of Research</a:t>
            </a:r>
          </a:p>
          <a:p>
            <a:endParaRPr lang="en-US" dirty="0" smtClean="0">
              <a:hlinkClick r:id="rId2"/>
            </a:endParaRPr>
          </a:p>
          <a:p>
            <a:r>
              <a:rPr lang="en-US" dirty="0" smtClean="0"/>
              <a:t>Source code + visualization tools</a:t>
            </a:r>
          </a:p>
          <a:p>
            <a:endParaRPr lang="en-US" dirty="0" smtClean="0"/>
          </a:p>
          <a:p>
            <a:r>
              <a:rPr lang="en-US" dirty="0" smtClean="0"/>
              <a:t>YouTube tutorial videos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28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technology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benchmarks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DMFB synthesis framework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Implementation status and public release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83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Open source DMFB synthesis framework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Control real DMFBs, beyond software simulation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Targeted user groups</a:t>
            </a:r>
          </a:p>
          <a:p>
            <a:pPr lvl="1"/>
            <a:r>
              <a:rPr lang="en-US" u="sng" dirty="0" smtClean="0"/>
              <a:t>Present</a:t>
            </a:r>
            <a:r>
              <a:rPr lang="en-US" dirty="0" smtClean="0"/>
              <a:t>: Computer engineers </a:t>
            </a:r>
          </a:p>
          <a:p>
            <a:pPr lvl="2"/>
            <a:r>
              <a:rPr lang="en-US" dirty="0" smtClean="0"/>
              <a:t>Develop and compare DMFB synthesis algorithms</a:t>
            </a:r>
          </a:p>
          <a:p>
            <a:pPr lvl="1"/>
            <a:r>
              <a:rPr lang="en-US" u="sng" dirty="0" smtClean="0"/>
              <a:t>Future</a:t>
            </a:r>
            <a:r>
              <a:rPr lang="en-US" dirty="0" smtClean="0"/>
              <a:t>: DMFB device engineers</a:t>
            </a:r>
          </a:p>
          <a:p>
            <a:pPr lvl="2"/>
            <a:r>
              <a:rPr lang="en-US" dirty="0" smtClean="0"/>
              <a:t>Testing and verification</a:t>
            </a:r>
          </a:p>
          <a:p>
            <a:pPr lvl="1"/>
            <a:r>
              <a:rPr lang="en-US" u="sng" dirty="0" smtClean="0"/>
              <a:t>Future</a:t>
            </a:r>
            <a:r>
              <a:rPr lang="en-US" dirty="0" smtClean="0"/>
              <a:t>: Chemists and biologists </a:t>
            </a:r>
          </a:p>
          <a:p>
            <a:pPr lvl="2"/>
            <a:r>
              <a:rPr lang="en-US" dirty="0" smtClean="0"/>
              <a:t>Run assays on real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EE90-EE57-44A7-BAC0-1E9E5373434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96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Electrowetting</a:t>
            </a:r>
            <a:r>
              <a:rPr lang="en-US" dirty="0" smtClean="0"/>
              <a:t> on Dielectric (</a:t>
            </a:r>
            <a:r>
              <a:rPr lang="en-US" dirty="0" err="1" smtClean="0"/>
              <a:t>EWoD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800" y="1552785"/>
            <a:ext cx="7505700" cy="135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2120" y="2043905"/>
            <a:ext cx="102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20-80V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47090" y="2989031"/>
            <a:ext cx="572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R.B. Fair, </a:t>
            </a:r>
            <a:r>
              <a:rPr lang="nl-NL" dirty="0" err="1" smtClean="0"/>
              <a:t>Microfluid</a:t>
            </a:r>
            <a:r>
              <a:rPr lang="nl-NL" dirty="0" smtClean="0"/>
              <a:t> </a:t>
            </a:r>
            <a:r>
              <a:rPr lang="nl-NL" dirty="0" err="1"/>
              <a:t>Nanofluid</a:t>
            </a:r>
            <a:r>
              <a:rPr lang="nl-NL" dirty="0"/>
              <a:t> (2007) 3:245–</a:t>
            </a:r>
            <a:r>
              <a:rPr lang="nl-NL" dirty="0" smtClean="0"/>
              <a:t>281, Fig. 3</a:t>
            </a:r>
            <a:endParaRPr lang="en-US" dirty="0"/>
          </a:p>
        </p:txBody>
      </p:sp>
      <p:pic>
        <p:nvPicPr>
          <p:cNvPr id="9" name="electrowetting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895600" y="3733800"/>
            <a:ext cx="3440557" cy="25804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2800" y="6310170"/>
            <a:ext cx="750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6"/>
              </a:rPr>
              <a:t>http://microfluidics.ee.duke.edu/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94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</a:t>
            </a:r>
            <a:r>
              <a:rPr lang="en-US" dirty="0" err="1" smtClean="0"/>
              <a:t>Electrowetting</a:t>
            </a:r>
            <a:r>
              <a:rPr lang="en-US" dirty="0" smtClean="0"/>
              <a:t> Arrays</a:t>
            </a:r>
            <a:endParaRPr lang="en-US" dirty="0"/>
          </a:p>
        </p:txBody>
      </p:sp>
      <p:pic>
        <p:nvPicPr>
          <p:cNvPr id="4" name="Picture 3" descr="DMFB_Array_Cross_Section_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6868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71600" y="3581400"/>
            <a:ext cx="668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D. Grissom </a:t>
            </a:r>
            <a:r>
              <a:rPr lang="nl-NL" dirty="0" err="1" smtClean="0"/>
              <a:t>and</a:t>
            </a:r>
            <a:r>
              <a:rPr lang="nl-NL" dirty="0" smtClean="0"/>
              <a:t> P. </a:t>
            </a:r>
            <a:r>
              <a:rPr lang="nl-NL" dirty="0" err="1" smtClean="0"/>
              <a:t>Brisk</a:t>
            </a:r>
            <a:r>
              <a:rPr lang="nl-NL" dirty="0" smtClean="0"/>
              <a:t>, GLS-VLSI (2012) 103-106, Fig. 1</a:t>
            </a:r>
            <a:endParaRPr lang="en-US" dirty="0"/>
          </a:p>
        </p:txBody>
      </p:sp>
      <p:pic>
        <p:nvPicPr>
          <p:cNvPr id="5" name="droplet_200hz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2000" y="4114800"/>
            <a:ext cx="2912599" cy="2184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6400" y="4114800"/>
            <a:ext cx="3112420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6211669"/>
            <a:ext cx="391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/>
              <a:t>K. </a:t>
            </a:r>
            <a:r>
              <a:rPr lang="nl-NL" dirty="0" err="1" smtClean="0"/>
              <a:t>Chakrabarty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J. Zeng , ACM JETC (2005) 1(3):186–223, Fig. 1(e)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310170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7"/>
              </a:rPr>
              <a:t>http://microfluidics.ee.duke.edu/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76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81100"/>
            <a:ext cx="3382297" cy="3276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8600" y="2717800"/>
            <a:ext cx="508000" cy="102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012-06-20_10-49-01_8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5405" y="88900"/>
            <a:ext cx="3767790" cy="66837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5406" y="5003800"/>
            <a:ext cx="3767790" cy="1768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78400" y="88900"/>
            <a:ext cx="4004795" cy="180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  <a:noFill/>
        </p:spPr>
        <p:txBody>
          <a:bodyPr/>
          <a:lstStyle/>
          <a:p>
            <a:r>
              <a:rPr lang="en-US" dirty="0" smtClean="0"/>
              <a:t>Active Matrix Control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07496" y="5435600"/>
            <a:ext cx="8801100" cy="1047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M+N inputs independently control </a:t>
            </a:r>
            <a:r>
              <a:rPr lang="en-US" dirty="0" err="1" smtClean="0"/>
              <a:t>MxN</a:t>
            </a:r>
            <a:r>
              <a:rPr lang="en-US" dirty="0" smtClean="0"/>
              <a:t> electrodes</a:t>
            </a:r>
          </a:p>
          <a:p>
            <a:r>
              <a:rPr lang="en-US" dirty="0" smtClean="0"/>
              <a:t>16x16 device fabricated and tested </a:t>
            </a:r>
            <a:r>
              <a:rPr lang="en-US" u="sng" dirty="0"/>
              <a:t>3</a:t>
            </a:r>
            <a:r>
              <a:rPr lang="en-US" u="sng" dirty="0" smtClean="0"/>
              <a:t> weeks ago </a:t>
            </a:r>
            <a:r>
              <a:rPr lang="en-US" dirty="0" smtClean="0"/>
              <a:t>by Dr. Philip D. Rack’s group at the University of Tennessee, Knoxville, and Oakridge National Laboratory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5335" y="4457700"/>
            <a:ext cx="4020166" cy="723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J.H</a:t>
            </a:r>
            <a:r>
              <a:rPr lang="en-US" dirty="0"/>
              <a:t>. Noh et al., Lab-on-a-Chip (2012) 2:353-</a:t>
            </a:r>
            <a:r>
              <a:rPr lang="en-US" dirty="0" smtClean="0"/>
              <a:t>369, Fig.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78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Active Matrix Addressing in Action</a:t>
            </a:r>
            <a:endParaRPr lang="en-US" dirty="0"/>
          </a:p>
        </p:txBody>
      </p:sp>
      <p:pic>
        <p:nvPicPr>
          <p:cNvPr id="4" name="AM_Drop_Motion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41399" y="1625600"/>
            <a:ext cx="7450667" cy="4470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74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“Blob” Motion</a:t>
            </a:r>
            <a:endParaRPr lang="en-US" dirty="0"/>
          </a:p>
        </p:txBody>
      </p:sp>
      <p:pic>
        <p:nvPicPr>
          <p:cNvPr id="9" name="Blob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41399" y="1625600"/>
            <a:ext cx="7450667" cy="4470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57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“Oblong Blob” Motion</a:t>
            </a:r>
            <a:endParaRPr lang="en-US" dirty="0"/>
          </a:p>
        </p:txBody>
      </p:sp>
      <p:pic>
        <p:nvPicPr>
          <p:cNvPr id="7" name="Blob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41398" y="1625600"/>
            <a:ext cx="7450667" cy="4470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35DD4-ADB5-4291-94AC-F34237D856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27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1067</Words>
  <Application>Microsoft Office PowerPoint</Application>
  <PresentationFormat>On-screen Show (4:3)</PresentationFormat>
  <Paragraphs>280</Paragraphs>
  <Slides>39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 Digital Microfluidic Biochip Synthesis Framework</vt:lpstr>
      <vt:lpstr>Objective</vt:lpstr>
      <vt:lpstr>Outline </vt:lpstr>
      <vt:lpstr>Electrowetting on Dielectric (EWoD)</vt:lpstr>
      <vt:lpstr>2D Electrowetting Arrays</vt:lpstr>
      <vt:lpstr>Active Matrix Control</vt:lpstr>
      <vt:lpstr>Active Matrix Addressing in Action</vt:lpstr>
      <vt:lpstr>“Blob” Motion</vt:lpstr>
      <vt:lpstr>“Oblong Blob” Motion</vt:lpstr>
      <vt:lpstr>Fundamental Operations</vt:lpstr>
      <vt:lpstr>Spacing Rules for Droplet Transport</vt:lpstr>
      <vt:lpstr>Outline </vt:lpstr>
      <vt:lpstr>DMFB Synthesis Steps</vt:lpstr>
      <vt:lpstr>DMFB Scheduling Algorithms: Runtime vs. Solution Quality</vt:lpstr>
      <vt:lpstr>DMFB Placement Algorithms</vt:lpstr>
      <vt:lpstr>DMFB Routing Algorithms</vt:lpstr>
      <vt:lpstr>Outline </vt:lpstr>
      <vt:lpstr>PCR Mixing Stage</vt:lpstr>
      <vt:lpstr>Multiplexed In-vitro Diagnostics</vt:lpstr>
      <vt:lpstr>Protein Assay</vt:lpstr>
      <vt:lpstr>Protein Assay Module Library</vt:lpstr>
      <vt:lpstr>Outline </vt:lpstr>
      <vt:lpstr>Framework Overview</vt:lpstr>
      <vt:lpstr>DAG Visualization</vt:lpstr>
      <vt:lpstr>2D Placement Visualization</vt:lpstr>
      <vt:lpstr>Droplet Mixing Visualization</vt:lpstr>
      <vt:lpstr>3D Placement Visualization</vt:lpstr>
      <vt:lpstr>3D Placement Video</vt:lpstr>
      <vt:lpstr>Visualization: Routing</vt:lpstr>
      <vt:lpstr>Visualization: Compact Routes</vt:lpstr>
      <vt:lpstr>Example: PCR Mixing</vt:lpstr>
      <vt:lpstr>Example Video: PCR Mixing</vt:lpstr>
      <vt:lpstr>Software Architecture  and Data Structures</vt:lpstr>
      <vt:lpstr>Outline </vt:lpstr>
      <vt:lpstr>Implementation Status</vt:lpstr>
      <vt:lpstr>Algorithms Implemented</vt:lpstr>
      <vt:lpstr>Public Release</vt:lpstr>
      <vt:lpstr>Outline 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Kenny</dc:creator>
  <cp:lastModifiedBy>Danny G</cp:lastModifiedBy>
  <cp:revision>43</cp:revision>
  <dcterms:created xsi:type="dcterms:W3CDTF">2012-10-05T18:30:18Z</dcterms:created>
  <dcterms:modified xsi:type="dcterms:W3CDTF">2012-10-10T21:52:52Z</dcterms:modified>
</cp:coreProperties>
</file>