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260" r:id="rId3"/>
    <p:sldId id="287" r:id="rId4"/>
    <p:sldId id="284" r:id="rId5"/>
    <p:sldId id="301" r:id="rId6"/>
    <p:sldId id="288" r:id="rId7"/>
    <p:sldId id="289" r:id="rId8"/>
    <p:sldId id="290" r:id="rId9"/>
    <p:sldId id="291" r:id="rId10"/>
    <p:sldId id="293" r:id="rId11"/>
    <p:sldId id="295" r:id="rId12"/>
    <p:sldId id="292" r:id="rId13"/>
    <p:sldId id="274" r:id="rId14"/>
    <p:sldId id="302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CC0"/>
    <a:srgbClr val="B2B2B2"/>
    <a:srgbClr val="89F0FB"/>
    <a:srgbClr val="DDD9C3"/>
    <a:srgbClr val="B9D1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90A9-6A70-4065-9865-764DD340D8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CD35-A924-42E1-81FD-B25F586BD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CD35-A924-42E1-81FD-B25F586BD2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CD35-A924-42E1-81FD-B25F586BD2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CD35-A924-42E1-81FD-B25F586BD2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ppt_title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01F2C7-CF93-4DE7-B891-D2FA281AA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584A-E1A5-40E8-BAC9-E31AE288C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971C4-6447-4963-B19F-FF467F745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0BCA-D332-4F12-A861-346A5EAF6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3782-C09A-4247-A9BE-F4A516DE2A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7DBA-50BC-4F49-9412-776C8E7D1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6019A-8D38-41BF-AEFC-126FF9EE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47C6C-49F5-4EA2-87EA-35019DAD7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9098-EC4C-45FA-9931-57F2C16FD8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C834-CC0A-4432-90B8-01186CCB9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A23A-F982-4603-983D-70A756E88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Picture 40" descr="ppt_generic_backgrp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C37034-741B-4DC9-929B-84F4DEE92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 Field-Programmable</a:t>
            </a:r>
            <a:br>
              <a:rPr lang="en-US" dirty="0" smtClean="0"/>
            </a:br>
            <a:r>
              <a:rPr lang="en-US" dirty="0" smtClean="0"/>
              <a:t>Pin-Constrained Digital Microfluidic Biochip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Dan Grissom and Philip Brisk</a:t>
            </a:r>
          </a:p>
          <a:p>
            <a:pPr algn="ctr"/>
            <a:r>
              <a:rPr lang="en-US" dirty="0" smtClean="0"/>
              <a:t>University of California, Riverside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41910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Design Automation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Austin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TX, USA, June 4, 2013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990600"/>
          </a:xfrm>
        </p:spPr>
        <p:txBody>
          <a:bodyPr/>
          <a:lstStyle/>
          <a:p>
            <a:r>
              <a:rPr lang="en-US" sz="2800" b="1" dirty="0" smtClean="0"/>
              <a:t>FPPC DMFB vs. Direct-Addressing DMFB </a:t>
            </a:r>
            <a:r>
              <a:rPr lang="en-US" sz="2800" b="1" baseline="30000" dirty="0" smtClean="0"/>
              <a:t>[1]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1351002"/>
          <a:ext cx="5981697" cy="3575685"/>
        </p:xfrm>
        <a:graphic>
          <a:graphicData uri="http://schemas.openxmlformats.org/drawingml/2006/table">
            <a:tbl>
              <a:tblPr/>
              <a:tblGrid>
                <a:gridCol w="963559"/>
                <a:gridCol w="457929"/>
                <a:gridCol w="457929"/>
                <a:gridCol w="372067"/>
                <a:gridCol w="391148"/>
                <a:gridCol w="305286"/>
                <a:gridCol w="314826"/>
                <a:gridCol w="467469"/>
                <a:gridCol w="457929"/>
                <a:gridCol w="419768"/>
                <a:gridCol w="457929"/>
                <a:gridCol w="457929"/>
                <a:gridCol w="457929"/>
              </a:tblGrid>
              <a:tr h="20002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Direct-Addressing DMFB (DA) vs. Field-Programmable Pin-Constrained DMFB (FP)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Benchmarks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Array Dim.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Electrodes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Pins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Routing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Avg. Normalized Improvement: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 &gt; 1 is improvement)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99672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Impact on Routing</a:t>
            </a:r>
          </a:p>
          <a:p>
            <a:pPr algn="r"/>
            <a:r>
              <a:rPr lang="en-US" i="1" dirty="0" smtClean="0"/>
              <a:t>Offset by</a:t>
            </a:r>
          </a:p>
          <a:p>
            <a:pPr algn="r"/>
            <a:r>
              <a:rPr lang="en-US" b="1" dirty="0" smtClean="0">
                <a:solidFill>
                  <a:srgbClr val="00B050"/>
                </a:solidFill>
              </a:rPr>
              <a:t>Positive</a:t>
            </a:r>
            <a:r>
              <a:rPr lang="en-US" dirty="0" smtClean="0"/>
              <a:t> Impact on Operation Time</a:t>
            </a:r>
          </a:p>
          <a:p>
            <a:pPr algn="r"/>
            <a:r>
              <a:rPr lang="en-US" i="1" dirty="0" smtClean="0"/>
              <a:t>Yields</a:t>
            </a:r>
          </a:p>
          <a:p>
            <a:pPr algn="r"/>
            <a:r>
              <a:rPr lang="en-US" b="1" dirty="0" smtClean="0">
                <a:solidFill>
                  <a:srgbClr val="FFC000"/>
                </a:solidFill>
              </a:rPr>
              <a:t>Neutral</a:t>
            </a:r>
            <a:r>
              <a:rPr lang="en-US" dirty="0" smtClean="0"/>
              <a:t> Effect on Overall Assay Time</a:t>
            </a:r>
            <a:endParaRPr lang="en-US" dirty="0"/>
          </a:p>
        </p:txBody>
      </p:sp>
      <p:cxnSp>
        <p:nvCxnSpPr>
          <p:cNvPr id="17" name="Shape 16"/>
          <p:cNvCxnSpPr/>
          <p:nvPr/>
        </p:nvCxnSpPr>
        <p:spPr>
          <a:xfrm flipV="1">
            <a:off x="4876800" y="4932402"/>
            <a:ext cx="457200" cy="27432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/>
          <p:nvPr/>
        </p:nvCxnSpPr>
        <p:spPr>
          <a:xfrm flipV="1">
            <a:off x="4876800" y="4932402"/>
            <a:ext cx="1371600" cy="822960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/>
          <p:nvPr/>
        </p:nvCxnSpPr>
        <p:spPr>
          <a:xfrm flipV="1">
            <a:off x="4876800" y="4932402"/>
            <a:ext cx="2240280" cy="1371600"/>
          </a:xfrm>
          <a:prstGeom prst="bent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400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[1]</a:t>
            </a:r>
            <a:r>
              <a:rPr lang="en-US" sz="1200" i="1" dirty="0" smtClean="0"/>
              <a:t> D. Grissom and P. Brisk. Fast online </a:t>
            </a:r>
            <a:r>
              <a:rPr lang="en-US" sz="1200" i="1" dirty="0" err="1" smtClean="0"/>
              <a:t>synth</a:t>
            </a:r>
            <a:r>
              <a:rPr lang="en-US" sz="1200" i="1" dirty="0" smtClean="0"/>
              <a:t>. of generally </a:t>
            </a:r>
            <a:r>
              <a:rPr lang="en-US" sz="1200" i="1" dirty="0" err="1" smtClean="0"/>
              <a:t>prog</a:t>
            </a:r>
            <a:r>
              <a:rPr lang="en-US" sz="1200" i="1" dirty="0" smtClean="0"/>
              <a:t>. digital </a:t>
            </a:r>
            <a:r>
              <a:rPr lang="en-US" sz="1200" i="1" dirty="0" err="1" smtClean="0"/>
              <a:t>microfluidic</a:t>
            </a:r>
            <a:r>
              <a:rPr lang="en-US" sz="1200" i="1" dirty="0" smtClean="0"/>
              <a:t> biochips. CODES+ISSS 2012.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990600"/>
          </a:xfrm>
        </p:spPr>
        <p:txBody>
          <a:bodyPr/>
          <a:lstStyle/>
          <a:p>
            <a:r>
              <a:rPr lang="en-US" sz="2800" b="1" dirty="0" smtClean="0"/>
              <a:t>FPPC DMFB vs. Direct-Addressing DMFB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1371600"/>
          <a:ext cx="5981697" cy="3575685"/>
        </p:xfrm>
        <a:graphic>
          <a:graphicData uri="http://schemas.openxmlformats.org/drawingml/2006/table">
            <a:tbl>
              <a:tblPr/>
              <a:tblGrid>
                <a:gridCol w="963559"/>
                <a:gridCol w="457929"/>
                <a:gridCol w="457929"/>
                <a:gridCol w="372067"/>
                <a:gridCol w="391148"/>
                <a:gridCol w="305286"/>
                <a:gridCol w="314826"/>
                <a:gridCol w="467469"/>
                <a:gridCol w="457929"/>
                <a:gridCol w="419768"/>
                <a:gridCol w="457929"/>
                <a:gridCol w="457929"/>
                <a:gridCol w="457929"/>
              </a:tblGrid>
              <a:tr h="20002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Direct-Addressing DMFB (DA) vs. Field-Programmable Pin-Constrained DMFB (FP)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Benchmarks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Array Dim.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Electrodes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Pins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Routing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In-Vitro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 Split 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15x25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12x31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Avg. Normalized Improvement: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 &gt; 1 is improvement)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181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Neutral Effect Considered </a:t>
            </a:r>
            <a:r>
              <a:rPr lang="en-US" b="1" dirty="0" smtClean="0">
                <a:solidFill>
                  <a:srgbClr val="00B050"/>
                </a:solidFill>
              </a:rPr>
              <a:t>Positive</a:t>
            </a:r>
          </a:p>
          <a:p>
            <a:pPr algn="r"/>
            <a:r>
              <a:rPr lang="en-US" i="1" dirty="0" smtClean="0"/>
              <a:t>Because of</a:t>
            </a:r>
          </a:p>
          <a:p>
            <a:pPr algn="r"/>
            <a:r>
              <a:rPr lang="en-US" dirty="0" smtClean="0"/>
              <a:t>Electrode/Pin-Count </a:t>
            </a:r>
            <a:r>
              <a:rPr lang="en-US" b="1" dirty="0" smtClean="0">
                <a:solidFill>
                  <a:srgbClr val="00B050"/>
                </a:solidFill>
              </a:rPr>
              <a:t>Reduction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6" name="Shape 15"/>
          <p:cNvCxnSpPr/>
          <p:nvPr/>
        </p:nvCxnSpPr>
        <p:spPr>
          <a:xfrm rot="10800000">
            <a:off x="3886201" y="4937759"/>
            <a:ext cx="457200" cy="1005840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 flipV="1">
            <a:off x="3886200" y="4953000"/>
            <a:ext cx="640080" cy="274320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86600" y="4968240"/>
            <a:ext cx="0" cy="2743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7178040" y="1905000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Pin-Constrained Comparison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4" name="Picture 43" descr="Luo_PC.PNG"/>
          <p:cNvPicPr>
            <a:picLocks noChangeAspect="1"/>
          </p:cNvPicPr>
          <p:nvPr/>
        </p:nvPicPr>
        <p:blipFill>
          <a:blip r:embed="rId2" cstate="print"/>
          <a:srcRect r="-736"/>
          <a:stretch>
            <a:fillRect/>
          </a:stretch>
        </p:blipFill>
        <p:spPr>
          <a:xfrm>
            <a:off x="251462" y="1249680"/>
            <a:ext cx="6987538" cy="12801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24688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Multiplexed Immunoassay DMFB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905000" y="24688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PCR Assay</a:t>
            </a:r>
          </a:p>
          <a:p>
            <a:pPr algn="ctr"/>
            <a:r>
              <a:rPr lang="en-US" sz="1400" dirty="0" smtClean="0"/>
              <a:t>DMFB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657600" y="247906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Protein Dilution Assay DMFB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486400" y="24688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Multi-Functional DMFB</a:t>
            </a:r>
            <a:endParaRPr lang="en-US" sz="1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10200" y="3733800"/>
            <a:ext cx="3657600" cy="2590800"/>
          </a:xfrm>
        </p:spPr>
        <p:txBody>
          <a:bodyPr/>
          <a:lstStyle/>
          <a:p>
            <a:r>
              <a:rPr lang="en-US" sz="1400" b="1" dirty="0" smtClean="0"/>
              <a:t>Pin-usage for FPPC design on par with optimized PC DMFBs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FPPC can perform general assays vs. optimized PC DMFB’s 3 specific assays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Better schedulers could reduce size needed</a:t>
            </a:r>
          </a:p>
          <a:p>
            <a:endParaRPr lang="en-US" sz="10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lvl="1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599473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[2]</a:t>
            </a:r>
            <a:r>
              <a:rPr lang="en-US" sz="1200" i="1" dirty="0" smtClean="0"/>
              <a:t> T. </a:t>
            </a:r>
            <a:r>
              <a:rPr lang="en-US" sz="1200" i="1" dirty="0" err="1" smtClean="0"/>
              <a:t>Xu</a:t>
            </a:r>
            <a:r>
              <a:rPr lang="en-US" sz="1200" i="1" dirty="0" smtClean="0"/>
              <a:t> and K. </a:t>
            </a:r>
            <a:r>
              <a:rPr lang="en-US" sz="1200" i="1" dirty="0" err="1" smtClean="0"/>
              <a:t>Chakrabarty</a:t>
            </a:r>
            <a:r>
              <a:rPr lang="en-US" sz="1200" i="1" dirty="0" smtClean="0"/>
              <a:t>. Broadcast electrode-addressing for pin-constrained multi-functional digital </a:t>
            </a:r>
            <a:r>
              <a:rPr lang="en-US" sz="1200" i="1" dirty="0" err="1" smtClean="0"/>
              <a:t>microfluidic</a:t>
            </a:r>
            <a:r>
              <a:rPr lang="en-US" sz="1200" i="1" dirty="0" smtClean="0"/>
              <a:t> biochips. DAC, 2008.</a:t>
            </a:r>
          </a:p>
          <a:p>
            <a:r>
              <a:rPr lang="en-US" sz="1200" dirty="0" smtClean="0"/>
              <a:t>[3]</a:t>
            </a:r>
            <a:r>
              <a:rPr lang="en-US" sz="1200" i="1" dirty="0" smtClean="0"/>
              <a:t> Y. </a:t>
            </a:r>
            <a:r>
              <a:rPr lang="en-US" sz="1200" i="1" dirty="0" err="1" smtClean="0"/>
              <a:t>Luo</a:t>
            </a:r>
            <a:r>
              <a:rPr lang="en-US" sz="1200" i="1" dirty="0" smtClean="0"/>
              <a:t> and K. </a:t>
            </a:r>
            <a:r>
              <a:rPr lang="en-US" sz="1200" i="1" dirty="0" err="1" smtClean="0"/>
              <a:t>Chakrabarty</a:t>
            </a:r>
            <a:r>
              <a:rPr lang="en-US" sz="1200" i="1" dirty="0" smtClean="0"/>
              <a:t>. Design of pin-constrained general-purpose digital </a:t>
            </a:r>
            <a:r>
              <a:rPr lang="en-US" sz="1200" i="1" dirty="0" err="1" smtClean="0"/>
              <a:t>microfluidic</a:t>
            </a:r>
            <a:r>
              <a:rPr lang="en-US" sz="1200" i="1" dirty="0" smtClean="0"/>
              <a:t> biochips. DAC, 2012.</a:t>
            </a:r>
          </a:p>
          <a:p>
            <a:endParaRPr lang="en-US" sz="1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522528" y="1325880"/>
          <a:ext cx="154527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217"/>
                <a:gridCol w="821055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Pin Count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Xu</a:t>
                      </a:r>
                      <a:r>
                        <a:rPr lang="en-US" sz="1400" b="1" dirty="0" smtClean="0"/>
                        <a:t> [2]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Luo</a:t>
                      </a:r>
                      <a:r>
                        <a:rPr lang="en-US" sz="1400" b="1" dirty="0" smtClean="0"/>
                        <a:t> [3]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37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9" descr="12x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3095" y="4111436"/>
            <a:ext cx="1188720" cy="17529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8382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Application-specific Pin-constrained Designs: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342602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Smallest </a:t>
            </a:r>
            <a:r>
              <a:rPr lang="en-US" b="1" smtClean="0"/>
              <a:t>FPPC </a:t>
            </a:r>
            <a:r>
              <a:rPr lang="en-US" b="1" dirty="0" smtClean="0"/>
              <a:t>to perform </a:t>
            </a:r>
            <a:r>
              <a:rPr lang="en-US" b="1" dirty="0" err="1" smtClean="0"/>
              <a:t>Immuo</a:t>
            </a:r>
            <a:r>
              <a:rPr lang="en-US" b="1" dirty="0" smtClean="0"/>
              <a:t>/PCR/Protein:</a:t>
            </a:r>
            <a:endParaRPr lang="en-US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0895" y="4592320"/>
          <a:ext cx="106870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7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Pin Count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37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16455" y="5864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12x18</a:t>
            </a:r>
            <a:endParaRPr lang="en-US" sz="1400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2598420" y="525780"/>
            <a:ext cx="228600" cy="5120640"/>
          </a:xfrm>
          <a:prstGeom prst="leftBrace">
            <a:avLst>
              <a:gd name="adj1" fmla="val 3699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hape 34"/>
          <p:cNvCxnSpPr>
            <a:endCxn id="48" idx="2"/>
          </p:cNvCxnSpPr>
          <p:nvPr/>
        </p:nvCxnSpPr>
        <p:spPr>
          <a:xfrm flipV="1">
            <a:off x="2667000" y="2992100"/>
            <a:ext cx="3771900" cy="360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24400"/>
          </a:xfrm>
        </p:spPr>
        <p:txBody>
          <a:bodyPr/>
          <a:lstStyle/>
          <a:p>
            <a:r>
              <a:rPr lang="en-US" sz="2400" dirty="0" smtClean="0"/>
              <a:t>New DMFB design</a:t>
            </a:r>
          </a:p>
          <a:p>
            <a:pPr lvl="1"/>
            <a:r>
              <a:rPr lang="en-US" sz="2000" dirty="0" smtClean="0"/>
              <a:t>Pin-constrained to OPERATIONS</a:t>
            </a:r>
          </a:p>
          <a:p>
            <a:pPr lvl="1"/>
            <a:r>
              <a:rPr lang="en-US" sz="2000" dirty="0" smtClean="0"/>
              <a:t>Pin-constrained design </a:t>
            </a:r>
            <a:r>
              <a:rPr lang="en-US" sz="2000" dirty="0" smtClean="0">
                <a:sym typeface="Wingdings" pitchFamily="2" charset="2"/>
              </a:rPr>
              <a:t> Inexpensive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Field-programmable  Execute general assay 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Can buy an inexpensive, off-the-shelf device and run desired assay</a:t>
            </a:r>
          </a:p>
          <a:p>
            <a:pPr lvl="1"/>
            <a:r>
              <a:rPr lang="en-US" sz="2000" dirty="0" smtClean="0"/>
              <a:t>Design facilitates different DMFB and module sizes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Best of both worlds</a:t>
            </a:r>
          </a:p>
          <a:p>
            <a:pPr lvl="1"/>
            <a:r>
              <a:rPr lang="en-US" sz="2200" dirty="0" smtClean="0"/>
              <a:t>Similar assay times and </a:t>
            </a:r>
            <a:r>
              <a:rPr lang="en-US" sz="2200" b="1" dirty="0" smtClean="0"/>
              <a:t>flexibility</a:t>
            </a:r>
            <a:r>
              <a:rPr lang="en-US" sz="2200" dirty="0" smtClean="0"/>
              <a:t> to recent direct-addressing DMFBs</a:t>
            </a:r>
          </a:p>
          <a:p>
            <a:pPr lvl="1"/>
            <a:r>
              <a:rPr lang="en-US" sz="2200" dirty="0" smtClean="0"/>
              <a:t>Similar pin-counts to recent pin-constrained designs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DirectVs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371600"/>
            <a:ext cx="2057400" cy="782481"/>
          </a:xfrm>
          <a:prstGeom prst="rect">
            <a:avLst/>
          </a:prstGeom>
        </p:spPr>
      </p:pic>
      <p:pic>
        <p:nvPicPr>
          <p:cNvPr id="8193" name="Picture 1" descr="C:\Users\Dan\AppData\Local\Microsoft\Windows\Temporary Internet Files\Content.IE5\RQH51X3A\MP9004054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814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886200" cy="244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4724400" cy="299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2797628" cy="32639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495800" y="11385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http://microfluidics.cs.ucr.edu</a:t>
            </a:r>
            <a:endParaRPr lang="en-US" sz="23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8686800" cy="1371600"/>
          </a:xfrm>
        </p:spPr>
        <p:txBody>
          <a:bodyPr/>
          <a:lstStyle/>
          <a:p>
            <a:r>
              <a:rPr lang="en-US" sz="1800" dirty="0" smtClean="0"/>
              <a:t>DMFB simulator and high-quality visualizations</a:t>
            </a:r>
          </a:p>
          <a:p>
            <a:r>
              <a:rPr lang="en-US" sz="1800" dirty="0" smtClean="0"/>
              <a:t>Open-source code and Windows binaries</a:t>
            </a:r>
          </a:p>
          <a:p>
            <a:r>
              <a:rPr lang="en-US" sz="1800" dirty="0" smtClean="0"/>
              <a:t>Includes a number of synthesis methods including source code for DAC 2013</a:t>
            </a:r>
          </a:p>
          <a:p>
            <a:r>
              <a:rPr lang="en-US" sz="1800" dirty="0" smtClean="0"/>
              <a:t>Great for research implementations, teaching (project course work), high-quality graphics (for papers and presentations) and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MFB_Array_Cross_Section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57300"/>
            <a:ext cx="550565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asicOper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859" y="3878905"/>
            <a:ext cx="6656282" cy="207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Microfluidic Biochips (DMFB) 101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9537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Basic </a:t>
            </a:r>
            <a:r>
              <a:rPr lang="en-US" sz="2800" b="1" dirty="0" err="1" smtClean="0"/>
              <a:t>Microfluidic</a:t>
            </a:r>
            <a:r>
              <a:rPr lang="en-US" sz="2800" b="1" dirty="0" smtClean="0"/>
              <a:t> Operations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727" y="2983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Digital </a:t>
            </a:r>
            <a:r>
              <a:rPr lang="en-US" b="1" dirty="0" err="1" smtClean="0"/>
              <a:t>Microfluidic</a:t>
            </a:r>
            <a:r>
              <a:rPr lang="en-US" b="1" dirty="0" smtClean="0"/>
              <a:t> Biochip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67500" y="1066800"/>
            <a:ext cx="1866900" cy="1828800"/>
            <a:chOff x="6667500" y="1066800"/>
            <a:chExt cx="1866900" cy="1828800"/>
          </a:xfrm>
        </p:grpSpPr>
        <p:pic>
          <p:nvPicPr>
            <p:cNvPr id="11" name="Picture 4" descr="C:\Program Files (x86)\Microsoft Office\MEDIA\CAGCAT10\j0186002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81900" y="1981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5" descr="C:\Program Files (x86)\Microsoft Office\MEDIA\CAGCAT10\j0199755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1981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6" descr="C:\Users\Dan\AppData\Local\Microsoft\Windows\Temporary Internet Files\Content.IE5\KX1TQ8I7\MC910216387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1066800"/>
              <a:ext cx="9906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6" descr="C:\Users\Dan\AppData\Local\Microsoft\Windows\Temporary Internet Files\Content.IE5\PEK1C8G5\MC90029321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00" y="106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64770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Applications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be 184"/>
          <p:cNvSpPr/>
          <p:nvPr/>
        </p:nvSpPr>
        <p:spPr>
          <a:xfrm>
            <a:off x="395654" y="40514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Cube 183"/>
          <p:cNvSpPr/>
          <p:nvPr/>
        </p:nvSpPr>
        <p:spPr>
          <a:xfrm>
            <a:off x="395654" y="38990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Cube 182"/>
          <p:cNvSpPr/>
          <p:nvPr/>
        </p:nvSpPr>
        <p:spPr>
          <a:xfrm>
            <a:off x="395654" y="37466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Cube 181"/>
          <p:cNvSpPr/>
          <p:nvPr/>
        </p:nvSpPr>
        <p:spPr>
          <a:xfrm>
            <a:off x="395654" y="35942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ube 180"/>
          <p:cNvSpPr/>
          <p:nvPr/>
        </p:nvSpPr>
        <p:spPr>
          <a:xfrm>
            <a:off x="395654" y="34418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ube 179"/>
          <p:cNvSpPr/>
          <p:nvPr/>
        </p:nvSpPr>
        <p:spPr>
          <a:xfrm>
            <a:off x="395654" y="32894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ube 178"/>
          <p:cNvSpPr/>
          <p:nvPr/>
        </p:nvSpPr>
        <p:spPr>
          <a:xfrm>
            <a:off x="395654" y="31370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ube 177"/>
          <p:cNvSpPr/>
          <p:nvPr/>
        </p:nvSpPr>
        <p:spPr>
          <a:xfrm>
            <a:off x="395654" y="298462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Direct Addressing Cost Problem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438400"/>
          </a:xfrm>
        </p:spPr>
        <p:txBody>
          <a:bodyPr/>
          <a:lstStyle/>
          <a:p>
            <a:r>
              <a:rPr lang="en-US" sz="2400" b="1" dirty="0" smtClean="0"/>
              <a:t>Problem:</a:t>
            </a:r>
            <a:endParaRPr lang="en-US" sz="2400" dirty="0" smtClean="0"/>
          </a:p>
          <a:p>
            <a:pPr lvl="1"/>
            <a:r>
              <a:rPr lang="en-US" sz="2000" dirty="0" smtClean="0"/>
              <a:t>Direct-addressing wire-routing is expensive (</a:t>
            </a:r>
            <a:r>
              <a:rPr lang="en-US" sz="2000" i="1" dirty="0" smtClean="0"/>
              <a:t>m </a:t>
            </a:r>
            <a:r>
              <a:rPr lang="en-US" sz="2000" dirty="0" smtClean="0"/>
              <a:t>× </a:t>
            </a:r>
            <a:r>
              <a:rPr lang="en-US" sz="2000" i="1" dirty="0" smtClean="0"/>
              <a:t>n</a:t>
            </a:r>
            <a:r>
              <a:rPr lang="en-US" sz="2000" dirty="0" smtClean="0"/>
              <a:t> wires)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395654" y="2832224"/>
            <a:ext cx="4114800" cy="1737360"/>
            <a:chOff x="395654" y="3733800"/>
            <a:chExt cx="4114800" cy="1737360"/>
          </a:xfrm>
        </p:grpSpPr>
        <p:sp>
          <p:nvSpPr>
            <p:cNvPr id="177" name="Cube 176"/>
            <p:cNvSpPr/>
            <p:nvPr/>
          </p:nvSpPr>
          <p:spPr>
            <a:xfrm>
              <a:off x="395654" y="37338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9958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ube 57"/>
            <p:cNvSpPr/>
            <p:nvPr/>
          </p:nvSpPr>
          <p:spPr>
            <a:xfrm>
              <a:off x="22244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/>
            <p:cNvSpPr/>
            <p:nvPr/>
          </p:nvSpPr>
          <p:spPr>
            <a:xfrm>
              <a:off x="24530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>
              <a:off x="26816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29102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31388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62"/>
            <p:cNvSpPr/>
            <p:nvPr/>
          </p:nvSpPr>
          <p:spPr>
            <a:xfrm>
              <a:off x="33674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be 63"/>
            <p:cNvSpPr/>
            <p:nvPr/>
          </p:nvSpPr>
          <p:spPr>
            <a:xfrm>
              <a:off x="35960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38246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ube 65"/>
            <p:cNvSpPr/>
            <p:nvPr/>
          </p:nvSpPr>
          <p:spPr>
            <a:xfrm>
              <a:off x="4053254" y="38100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ube 66"/>
            <p:cNvSpPr/>
            <p:nvPr/>
          </p:nvSpPr>
          <p:spPr>
            <a:xfrm>
              <a:off x="18434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ube 67"/>
            <p:cNvSpPr/>
            <p:nvPr/>
          </p:nvSpPr>
          <p:spPr>
            <a:xfrm>
              <a:off x="20720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be 68"/>
            <p:cNvSpPr/>
            <p:nvPr/>
          </p:nvSpPr>
          <p:spPr>
            <a:xfrm>
              <a:off x="23006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69"/>
            <p:cNvSpPr/>
            <p:nvPr/>
          </p:nvSpPr>
          <p:spPr>
            <a:xfrm>
              <a:off x="25292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ube 70"/>
            <p:cNvSpPr/>
            <p:nvPr/>
          </p:nvSpPr>
          <p:spPr>
            <a:xfrm>
              <a:off x="27578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ube 71"/>
            <p:cNvSpPr/>
            <p:nvPr/>
          </p:nvSpPr>
          <p:spPr>
            <a:xfrm>
              <a:off x="29864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ube 72"/>
            <p:cNvSpPr/>
            <p:nvPr/>
          </p:nvSpPr>
          <p:spPr>
            <a:xfrm>
              <a:off x="32150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ube 73"/>
            <p:cNvSpPr/>
            <p:nvPr/>
          </p:nvSpPr>
          <p:spPr>
            <a:xfrm>
              <a:off x="34436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36722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be 75"/>
            <p:cNvSpPr/>
            <p:nvPr/>
          </p:nvSpPr>
          <p:spPr>
            <a:xfrm>
              <a:off x="3900854" y="3947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/>
            <p:cNvSpPr/>
            <p:nvPr/>
          </p:nvSpPr>
          <p:spPr>
            <a:xfrm>
              <a:off x="16910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ube 87"/>
            <p:cNvSpPr/>
            <p:nvPr/>
          </p:nvSpPr>
          <p:spPr>
            <a:xfrm>
              <a:off x="19196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ube 88"/>
            <p:cNvSpPr/>
            <p:nvPr/>
          </p:nvSpPr>
          <p:spPr>
            <a:xfrm>
              <a:off x="21482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23768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>
            <a:xfrm>
              <a:off x="26054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ube 91"/>
            <p:cNvSpPr/>
            <p:nvPr/>
          </p:nvSpPr>
          <p:spPr>
            <a:xfrm>
              <a:off x="28340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be 92"/>
            <p:cNvSpPr/>
            <p:nvPr/>
          </p:nvSpPr>
          <p:spPr>
            <a:xfrm>
              <a:off x="30626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ube 93"/>
            <p:cNvSpPr/>
            <p:nvPr/>
          </p:nvSpPr>
          <p:spPr>
            <a:xfrm>
              <a:off x="32912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ube 94"/>
            <p:cNvSpPr/>
            <p:nvPr/>
          </p:nvSpPr>
          <p:spPr>
            <a:xfrm>
              <a:off x="35198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be 95"/>
            <p:cNvSpPr/>
            <p:nvPr/>
          </p:nvSpPr>
          <p:spPr>
            <a:xfrm>
              <a:off x="3748454" y="4099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ube 106"/>
            <p:cNvSpPr/>
            <p:nvPr/>
          </p:nvSpPr>
          <p:spPr>
            <a:xfrm>
              <a:off x="15386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/>
            <p:cNvSpPr/>
            <p:nvPr/>
          </p:nvSpPr>
          <p:spPr>
            <a:xfrm>
              <a:off x="17672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/>
            <p:cNvSpPr/>
            <p:nvPr/>
          </p:nvSpPr>
          <p:spPr>
            <a:xfrm>
              <a:off x="19958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ube 109"/>
            <p:cNvSpPr/>
            <p:nvPr/>
          </p:nvSpPr>
          <p:spPr>
            <a:xfrm>
              <a:off x="22244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ube 110"/>
            <p:cNvSpPr/>
            <p:nvPr/>
          </p:nvSpPr>
          <p:spPr>
            <a:xfrm>
              <a:off x="24530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ube 111"/>
            <p:cNvSpPr/>
            <p:nvPr/>
          </p:nvSpPr>
          <p:spPr>
            <a:xfrm>
              <a:off x="26816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ube 112"/>
            <p:cNvSpPr/>
            <p:nvPr/>
          </p:nvSpPr>
          <p:spPr>
            <a:xfrm>
              <a:off x="29102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be 113"/>
            <p:cNvSpPr/>
            <p:nvPr/>
          </p:nvSpPr>
          <p:spPr>
            <a:xfrm>
              <a:off x="31388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ube 114"/>
            <p:cNvSpPr/>
            <p:nvPr/>
          </p:nvSpPr>
          <p:spPr>
            <a:xfrm>
              <a:off x="33674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ube 115"/>
            <p:cNvSpPr/>
            <p:nvPr/>
          </p:nvSpPr>
          <p:spPr>
            <a:xfrm>
              <a:off x="3596054" y="4251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ube 116"/>
            <p:cNvSpPr/>
            <p:nvPr/>
          </p:nvSpPr>
          <p:spPr>
            <a:xfrm>
              <a:off x="13862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ube 117"/>
            <p:cNvSpPr/>
            <p:nvPr/>
          </p:nvSpPr>
          <p:spPr>
            <a:xfrm>
              <a:off x="16148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ube 118"/>
            <p:cNvSpPr/>
            <p:nvPr/>
          </p:nvSpPr>
          <p:spPr>
            <a:xfrm>
              <a:off x="18434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be 119"/>
            <p:cNvSpPr/>
            <p:nvPr/>
          </p:nvSpPr>
          <p:spPr>
            <a:xfrm>
              <a:off x="20720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ube 120"/>
            <p:cNvSpPr/>
            <p:nvPr/>
          </p:nvSpPr>
          <p:spPr>
            <a:xfrm>
              <a:off x="23006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Cube 121"/>
            <p:cNvSpPr/>
            <p:nvPr/>
          </p:nvSpPr>
          <p:spPr>
            <a:xfrm>
              <a:off x="25292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be 122"/>
            <p:cNvSpPr/>
            <p:nvPr/>
          </p:nvSpPr>
          <p:spPr>
            <a:xfrm>
              <a:off x="27578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ube 123"/>
            <p:cNvSpPr/>
            <p:nvPr/>
          </p:nvSpPr>
          <p:spPr>
            <a:xfrm>
              <a:off x="29864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ube 124"/>
            <p:cNvSpPr/>
            <p:nvPr/>
          </p:nvSpPr>
          <p:spPr>
            <a:xfrm>
              <a:off x="32150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be 125"/>
            <p:cNvSpPr/>
            <p:nvPr/>
          </p:nvSpPr>
          <p:spPr>
            <a:xfrm>
              <a:off x="3443654" y="4404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ube 126"/>
            <p:cNvSpPr/>
            <p:nvPr/>
          </p:nvSpPr>
          <p:spPr>
            <a:xfrm>
              <a:off x="12338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ube 127"/>
            <p:cNvSpPr/>
            <p:nvPr/>
          </p:nvSpPr>
          <p:spPr>
            <a:xfrm>
              <a:off x="14624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be 128"/>
            <p:cNvSpPr/>
            <p:nvPr/>
          </p:nvSpPr>
          <p:spPr>
            <a:xfrm>
              <a:off x="16910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ube 129"/>
            <p:cNvSpPr/>
            <p:nvPr/>
          </p:nvSpPr>
          <p:spPr>
            <a:xfrm>
              <a:off x="19196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Cube 130"/>
            <p:cNvSpPr/>
            <p:nvPr/>
          </p:nvSpPr>
          <p:spPr>
            <a:xfrm>
              <a:off x="21482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ube 131"/>
            <p:cNvSpPr/>
            <p:nvPr/>
          </p:nvSpPr>
          <p:spPr>
            <a:xfrm>
              <a:off x="23768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ube 132"/>
            <p:cNvSpPr/>
            <p:nvPr/>
          </p:nvSpPr>
          <p:spPr>
            <a:xfrm>
              <a:off x="26054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ube 133"/>
            <p:cNvSpPr/>
            <p:nvPr/>
          </p:nvSpPr>
          <p:spPr>
            <a:xfrm>
              <a:off x="28340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ube 134"/>
            <p:cNvSpPr/>
            <p:nvPr/>
          </p:nvSpPr>
          <p:spPr>
            <a:xfrm>
              <a:off x="30626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ube 135"/>
            <p:cNvSpPr/>
            <p:nvPr/>
          </p:nvSpPr>
          <p:spPr>
            <a:xfrm>
              <a:off x="3291254" y="45567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ube 136"/>
            <p:cNvSpPr/>
            <p:nvPr/>
          </p:nvSpPr>
          <p:spPr>
            <a:xfrm>
              <a:off x="10814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ube 137"/>
            <p:cNvSpPr/>
            <p:nvPr/>
          </p:nvSpPr>
          <p:spPr>
            <a:xfrm>
              <a:off x="13100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ube 138"/>
            <p:cNvSpPr/>
            <p:nvPr/>
          </p:nvSpPr>
          <p:spPr>
            <a:xfrm>
              <a:off x="15386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ube 139"/>
            <p:cNvSpPr/>
            <p:nvPr/>
          </p:nvSpPr>
          <p:spPr>
            <a:xfrm>
              <a:off x="17672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ube 140"/>
            <p:cNvSpPr/>
            <p:nvPr/>
          </p:nvSpPr>
          <p:spPr>
            <a:xfrm>
              <a:off x="19958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ube 141"/>
            <p:cNvSpPr/>
            <p:nvPr/>
          </p:nvSpPr>
          <p:spPr>
            <a:xfrm>
              <a:off x="22244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ube 142"/>
            <p:cNvSpPr/>
            <p:nvPr/>
          </p:nvSpPr>
          <p:spPr>
            <a:xfrm>
              <a:off x="24530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ube 143"/>
            <p:cNvSpPr/>
            <p:nvPr/>
          </p:nvSpPr>
          <p:spPr>
            <a:xfrm>
              <a:off x="26816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144"/>
            <p:cNvSpPr/>
            <p:nvPr/>
          </p:nvSpPr>
          <p:spPr>
            <a:xfrm>
              <a:off x="29102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145"/>
            <p:cNvSpPr/>
            <p:nvPr/>
          </p:nvSpPr>
          <p:spPr>
            <a:xfrm>
              <a:off x="3138854" y="47091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be 146"/>
            <p:cNvSpPr/>
            <p:nvPr/>
          </p:nvSpPr>
          <p:spPr>
            <a:xfrm>
              <a:off x="9290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ube 147"/>
            <p:cNvSpPr/>
            <p:nvPr/>
          </p:nvSpPr>
          <p:spPr>
            <a:xfrm>
              <a:off x="11576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/>
            <p:cNvSpPr/>
            <p:nvPr/>
          </p:nvSpPr>
          <p:spPr>
            <a:xfrm>
              <a:off x="13862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be 149"/>
            <p:cNvSpPr/>
            <p:nvPr/>
          </p:nvSpPr>
          <p:spPr>
            <a:xfrm>
              <a:off x="16148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ube 150"/>
            <p:cNvSpPr/>
            <p:nvPr/>
          </p:nvSpPr>
          <p:spPr>
            <a:xfrm>
              <a:off x="18434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/>
            <p:cNvSpPr/>
            <p:nvPr/>
          </p:nvSpPr>
          <p:spPr>
            <a:xfrm>
              <a:off x="20720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/>
            <p:cNvSpPr/>
            <p:nvPr/>
          </p:nvSpPr>
          <p:spPr>
            <a:xfrm>
              <a:off x="23006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/>
            <p:cNvSpPr/>
            <p:nvPr/>
          </p:nvSpPr>
          <p:spPr>
            <a:xfrm>
              <a:off x="25292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/>
            <p:cNvSpPr/>
            <p:nvPr/>
          </p:nvSpPr>
          <p:spPr>
            <a:xfrm>
              <a:off x="27578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/>
            <p:cNvSpPr/>
            <p:nvPr/>
          </p:nvSpPr>
          <p:spPr>
            <a:xfrm>
              <a:off x="2986454" y="48615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/>
            <p:cNvSpPr/>
            <p:nvPr/>
          </p:nvSpPr>
          <p:spPr>
            <a:xfrm>
              <a:off x="7766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/>
            <p:cNvSpPr/>
            <p:nvPr/>
          </p:nvSpPr>
          <p:spPr>
            <a:xfrm>
              <a:off x="10052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/>
            <p:cNvSpPr/>
            <p:nvPr/>
          </p:nvSpPr>
          <p:spPr>
            <a:xfrm>
              <a:off x="12338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ube 159"/>
            <p:cNvSpPr/>
            <p:nvPr/>
          </p:nvSpPr>
          <p:spPr>
            <a:xfrm>
              <a:off x="14624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be 160"/>
            <p:cNvSpPr/>
            <p:nvPr/>
          </p:nvSpPr>
          <p:spPr>
            <a:xfrm>
              <a:off x="16910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/>
            <p:cNvSpPr/>
            <p:nvPr/>
          </p:nvSpPr>
          <p:spPr>
            <a:xfrm>
              <a:off x="19196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ube 162"/>
            <p:cNvSpPr/>
            <p:nvPr/>
          </p:nvSpPr>
          <p:spPr>
            <a:xfrm>
              <a:off x="21482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ube 163"/>
            <p:cNvSpPr/>
            <p:nvPr/>
          </p:nvSpPr>
          <p:spPr>
            <a:xfrm>
              <a:off x="23768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/>
            <p:cNvSpPr/>
            <p:nvPr/>
          </p:nvSpPr>
          <p:spPr>
            <a:xfrm>
              <a:off x="26054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/>
            <p:cNvSpPr/>
            <p:nvPr/>
          </p:nvSpPr>
          <p:spPr>
            <a:xfrm>
              <a:off x="2834054" y="50139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/>
            <p:cNvSpPr/>
            <p:nvPr/>
          </p:nvSpPr>
          <p:spPr>
            <a:xfrm>
              <a:off x="6242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/>
            <p:cNvSpPr/>
            <p:nvPr/>
          </p:nvSpPr>
          <p:spPr>
            <a:xfrm>
              <a:off x="8528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/>
            <p:cNvSpPr/>
            <p:nvPr/>
          </p:nvSpPr>
          <p:spPr>
            <a:xfrm>
              <a:off x="10814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/>
            <p:cNvSpPr/>
            <p:nvPr/>
          </p:nvSpPr>
          <p:spPr>
            <a:xfrm>
              <a:off x="13100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/>
            <p:cNvSpPr/>
            <p:nvPr/>
          </p:nvSpPr>
          <p:spPr>
            <a:xfrm>
              <a:off x="15386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/>
            <p:cNvSpPr/>
            <p:nvPr/>
          </p:nvSpPr>
          <p:spPr>
            <a:xfrm>
              <a:off x="17672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/>
            <p:cNvSpPr/>
            <p:nvPr/>
          </p:nvSpPr>
          <p:spPr>
            <a:xfrm>
              <a:off x="19958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Cube 173"/>
            <p:cNvSpPr/>
            <p:nvPr/>
          </p:nvSpPr>
          <p:spPr>
            <a:xfrm>
              <a:off x="22244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Cube 174"/>
            <p:cNvSpPr/>
            <p:nvPr/>
          </p:nvSpPr>
          <p:spPr>
            <a:xfrm>
              <a:off x="24530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Cube 175"/>
            <p:cNvSpPr/>
            <p:nvPr/>
          </p:nvSpPr>
          <p:spPr>
            <a:xfrm>
              <a:off x="2681654" y="516636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Left Brace 185"/>
          <p:cNvSpPr/>
          <p:nvPr/>
        </p:nvSpPr>
        <p:spPr>
          <a:xfrm rot="2615059">
            <a:off x="599904" y="2281255"/>
            <a:ext cx="609600" cy="2205090"/>
          </a:xfrm>
          <a:prstGeom prst="leftBrace">
            <a:avLst>
              <a:gd name="adj1" fmla="val 534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304800" y="27560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8" name="Left Brace 187"/>
          <p:cNvSpPr/>
          <p:nvPr/>
        </p:nvSpPr>
        <p:spPr>
          <a:xfrm rot="5400000">
            <a:off x="3086100" y="1346324"/>
            <a:ext cx="381000" cy="2438400"/>
          </a:xfrm>
          <a:prstGeom prst="leftBrace">
            <a:avLst>
              <a:gd name="adj1" fmla="val 534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3088087" y="19940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0" name="Left Brace 189"/>
          <p:cNvSpPr/>
          <p:nvPr/>
        </p:nvSpPr>
        <p:spPr>
          <a:xfrm rot="10800000">
            <a:off x="4572000" y="2984624"/>
            <a:ext cx="381000" cy="1188720"/>
          </a:xfrm>
          <a:prstGeom prst="leftBrace">
            <a:avLst>
              <a:gd name="adj1" fmla="val 534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 rot="16200000">
            <a:off x="4114435" y="275523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Many</a:t>
            </a:r>
            <a:r>
              <a:rPr lang="en-US" dirty="0" smtClean="0"/>
              <a:t> PCB Layers</a:t>
            </a:r>
            <a:endParaRPr lang="en-US" dirty="0"/>
          </a:p>
        </p:txBody>
      </p:sp>
      <p:sp>
        <p:nvSpPr>
          <p:cNvPr id="199" name="Cube 198"/>
          <p:cNvSpPr/>
          <p:nvPr/>
        </p:nvSpPr>
        <p:spPr>
          <a:xfrm>
            <a:off x="4114800" y="3838064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ube 199"/>
          <p:cNvSpPr/>
          <p:nvPr/>
        </p:nvSpPr>
        <p:spPr>
          <a:xfrm>
            <a:off x="4114800" y="3684873"/>
            <a:ext cx="4114800" cy="1737360"/>
          </a:xfrm>
          <a:prstGeom prst="cube">
            <a:avLst>
              <a:gd name="adj" fmla="val 936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ube 201"/>
          <p:cNvSpPr/>
          <p:nvPr/>
        </p:nvSpPr>
        <p:spPr>
          <a:xfrm>
            <a:off x="4114800" y="3532473"/>
            <a:ext cx="4114800" cy="1737360"/>
          </a:xfrm>
          <a:prstGeom prst="cube">
            <a:avLst>
              <a:gd name="adj" fmla="val 93609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Left Brace 302"/>
          <p:cNvSpPr/>
          <p:nvPr/>
        </p:nvSpPr>
        <p:spPr>
          <a:xfrm rot="10800000">
            <a:off x="8305800" y="3700902"/>
            <a:ext cx="213946" cy="274321"/>
          </a:xfrm>
          <a:prstGeom prst="leftBrace">
            <a:avLst>
              <a:gd name="adj1" fmla="val 250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 rot="16200000">
            <a:off x="7696579" y="2995913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Few</a:t>
            </a:r>
            <a:r>
              <a:rPr lang="en-US" dirty="0" smtClean="0"/>
              <a:t> PCB Layers</a:t>
            </a:r>
            <a:endParaRPr lang="en-US" dirty="0"/>
          </a:p>
        </p:txBody>
      </p:sp>
      <p:grpSp>
        <p:nvGrpSpPr>
          <p:cNvPr id="434" name="Group 433"/>
          <p:cNvGrpSpPr/>
          <p:nvPr/>
        </p:nvGrpSpPr>
        <p:grpSpPr>
          <a:xfrm>
            <a:off x="4343400" y="3898233"/>
            <a:ext cx="3352800" cy="1158240"/>
            <a:chOff x="4343400" y="4799809"/>
            <a:chExt cx="3352800" cy="1158240"/>
          </a:xfrm>
        </p:grpSpPr>
        <p:sp>
          <p:nvSpPr>
            <p:cNvPr id="223" name="Cube 222"/>
            <p:cNvSpPr/>
            <p:nvPr/>
          </p:nvSpPr>
          <p:spPr>
            <a:xfrm>
              <a:off x="54102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/>
            <p:cNvSpPr/>
            <p:nvPr/>
          </p:nvSpPr>
          <p:spPr>
            <a:xfrm>
              <a:off x="56388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/>
            <p:cNvSpPr/>
            <p:nvPr/>
          </p:nvSpPr>
          <p:spPr>
            <a:xfrm>
              <a:off x="58674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/>
            <p:cNvSpPr/>
            <p:nvPr/>
          </p:nvSpPr>
          <p:spPr>
            <a:xfrm>
              <a:off x="60960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/>
            <p:cNvSpPr/>
            <p:nvPr/>
          </p:nvSpPr>
          <p:spPr>
            <a:xfrm>
              <a:off x="63246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/>
            <p:cNvSpPr/>
            <p:nvPr/>
          </p:nvSpPr>
          <p:spPr>
            <a:xfrm>
              <a:off x="65532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ube 228"/>
            <p:cNvSpPr/>
            <p:nvPr/>
          </p:nvSpPr>
          <p:spPr>
            <a:xfrm>
              <a:off x="67818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/>
            <p:cNvSpPr/>
            <p:nvPr/>
          </p:nvSpPr>
          <p:spPr>
            <a:xfrm>
              <a:off x="70104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Cube 230"/>
            <p:cNvSpPr/>
            <p:nvPr/>
          </p:nvSpPr>
          <p:spPr>
            <a:xfrm>
              <a:off x="72390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ube 231"/>
            <p:cNvSpPr/>
            <p:nvPr/>
          </p:nvSpPr>
          <p:spPr>
            <a:xfrm>
              <a:off x="74676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Cube 236"/>
            <p:cNvSpPr/>
            <p:nvPr/>
          </p:nvSpPr>
          <p:spPr>
            <a:xfrm>
              <a:off x="61722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Cube 237"/>
            <p:cNvSpPr/>
            <p:nvPr/>
          </p:nvSpPr>
          <p:spPr>
            <a:xfrm>
              <a:off x="64008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Cube 246"/>
            <p:cNvSpPr/>
            <p:nvPr/>
          </p:nvSpPr>
          <p:spPr>
            <a:xfrm>
              <a:off x="60198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Cube 247"/>
            <p:cNvSpPr/>
            <p:nvPr/>
          </p:nvSpPr>
          <p:spPr>
            <a:xfrm>
              <a:off x="62484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Cube 254"/>
            <p:cNvSpPr/>
            <p:nvPr/>
          </p:nvSpPr>
          <p:spPr>
            <a:xfrm>
              <a:off x="54102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Cube 255"/>
            <p:cNvSpPr/>
            <p:nvPr/>
          </p:nvSpPr>
          <p:spPr>
            <a:xfrm>
              <a:off x="56388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Cube 256"/>
            <p:cNvSpPr/>
            <p:nvPr/>
          </p:nvSpPr>
          <p:spPr>
            <a:xfrm>
              <a:off x="58674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Cube 257"/>
            <p:cNvSpPr/>
            <p:nvPr/>
          </p:nvSpPr>
          <p:spPr>
            <a:xfrm>
              <a:off x="60960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Cube 258"/>
            <p:cNvSpPr/>
            <p:nvPr/>
          </p:nvSpPr>
          <p:spPr>
            <a:xfrm>
              <a:off x="63246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Cube 259"/>
            <p:cNvSpPr/>
            <p:nvPr/>
          </p:nvSpPr>
          <p:spPr>
            <a:xfrm>
              <a:off x="65532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Cube 264"/>
            <p:cNvSpPr/>
            <p:nvPr/>
          </p:nvSpPr>
          <p:spPr>
            <a:xfrm>
              <a:off x="52578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Cube 269"/>
            <p:cNvSpPr/>
            <p:nvPr/>
          </p:nvSpPr>
          <p:spPr>
            <a:xfrm>
              <a:off x="64008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Cube 272"/>
            <p:cNvSpPr/>
            <p:nvPr/>
          </p:nvSpPr>
          <p:spPr>
            <a:xfrm>
              <a:off x="46482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Cube 273"/>
            <p:cNvSpPr/>
            <p:nvPr/>
          </p:nvSpPr>
          <p:spPr>
            <a:xfrm>
              <a:off x="48768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Cube 274"/>
            <p:cNvSpPr/>
            <p:nvPr/>
          </p:nvSpPr>
          <p:spPr>
            <a:xfrm>
              <a:off x="51054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Cube 279"/>
            <p:cNvSpPr/>
            <p:nvPr/>
          </p:nvSpPr>
          <p:spPr>
            <a:xfrm>
              <a:off x="62484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Cube 280"/>
            <p:cNvSpPr/>
            <p:nvPr/>
          </p:nvSpPr>
          <p:spPr>
            <a:xfrm>
              <a:off x="64770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Cube 281"/>
            <p:cNvSpPr/>
            <p:nvPr/>
          </p:nvSpPr>
          <p:spPr>
            <a:xfrm>
              <a:off x="67056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Cube 292"/>
            <p:cNvSpPr/>
            <p:nvPr/>
          </p:nvSpPr>
          <p:spPr>
            <a:xfrm>
              <a:off x="43434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>
                <a:alpha val="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Cube 308"/>
            <p:cNvSpPr/>
            <p:nvPr/>
          </p:nvSpPr>
          <p:spPr>
            <a:xfrm>
              <a:off x="6324600" y="52578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Cube 309"/>
            <p:cNvSpPr/>
            <p:nvPr/>
          </p:nvSpPr>
          <p:spPr>
            <a:xfrm>
              <a:off x="6553200" y="52578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Cube 314"/>
            <p:cNvSpPr/>
            <p:nvPr/>
          </p:nvSpPr>
          <p:spPr>
            <a:xfrm>
              <a:off x="5257800" y="54102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Cube 315"/>
            <p:cNvSpPr/>
            <p:nvPr/>
          </p:nvSpPr>
          <p:spPr>
            <a:xfrm>
              <a:off x="6400800" y="54102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43400" y="3608673"/>
            <a:ext cx="3657600" cy="1447800"/>
            <a:chOff x="4495800" y="4662649"/>
            <a:chExt cx="3657600" cy="1447800"/>
          </a:xfrm>
        </p:grpSpPr>
        <p:sp>
          <p:nvSpPr>
            <p:cNvPr id="319" name="Cube 318"/>
            <p:cNvSpPr/>
            <p:nvPr/>
          </p:nvSpPr>
          <p:spPr>
            <a:xfrm>
              <a:off x="58674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Cube 319"/>
            <p:cNvSpPr/>
            <p:nvPr/>
          </p:nvSpPr>
          <p:spPr>
            <a:xfrm>
              <a:off x="60960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Cube 320"/>
            <p:cNvSpPr/>
            <p:nvPr/>
          </p:nvSpPr>
          <p:spPr>
            <a:xfrm>
              <a:off x="63246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Cube 321"/>
            <p:cNvSpPr/>
            <p:nvPr/>
          </p:nvSpPr>
          <p:spPr>
            <a:xfrm>
              <a:off x="65532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Cube 322"/>
            <p:cNvSpPr/>
            <p:nvPr/>
          </p:nvSpPr>
          <p:spPr>
            <a:xfrm>
              <a:off x="67818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Cube 323"/>
            <p:cNvSpPr/>
            <p:nvPr/>
          </p:nvSpPr>
          <p:spPr>
            <a:xfrm>
              <a:off x="70104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Cube 324"/>
            <p:cNvSpPr/>
            <p:nvPr/>
          </p:nvSpPr>
          <p:spPr>
            <a:xfrm>
              <a:off x="72390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Cube 325"/>
            <p:cNvSpPr/>
            <p:nvPr/>
          </p:nvSpPr>
          <p:spPr>
            <a:xfrm>
              <a:off x="74676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Cube 326"/>
            <p:cNvSpPr/>
            <p:nvPr/>
          </p:nvSpPr>
          <p:spPr>
            <a:xfrm>
              <a:off x="76962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Cube 327"/>
            <p:cNvSpPr/>
            <p:nvPr/>
          </p:nvSpPr>
          <p:spPr>
            <a:xfrm>
              <a:off x="7924800" y="466264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Cube 328"/>
            <p:cNvSpPr/>
            <p:nvPr/>
          </p:nvSpPr>
          <p:spPr>
            <a:xfrm>
              <a:off x="57150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Cube 329"/>
            <p:cNvSpPr/>
            <p:nvPr/>
          </p:nvSpPr>
          <p:spPr>
            <a:xfrm>
              <a:off x="59436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Cube 330"/>
            <p:cNvSpPr/>
            <p:nvPr/>
          </p:nvSpPr>
          <p:spPr>
            <a:xfrm>
              <a:off x="61722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Cube 331"/>
            <p:cNvSpPr/>
            <p:nvPr/>
          </p:nvSpPr>
          <p:spPr>
            <a:xfrm>
              <a:off x="64008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Cube 332"/>
            <p:cNvSpPr/>
            <p:nvPr/>
          </p:nvSpPr>
          <p:spPr>
            <a:xfrm>
              <a:off x="66294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Cube 333"/>
            <p:cNvSpPr/>
            <p:nvPr/>
          </p:nvSpPr>
          <p:spPr>
            <a:xfrm>
              <a:off x="68580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Cube 334"/>
            <p:cNvSpPr/>
            <p:nvPr/>
          </p:nvSpPr>
          <p:spPr>
            <a:xfrm>
              <a:off x="70866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Cube 335"/>
            <p:cNvSpPr/>
            <p:nvPr/>
          </p:nvSpPr>
          <p:spPr>
            <a:xfrm>
              <a:off x="73152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Cube 336"/>
            <p:cNvSpPr/>
            <p:nvPr/>
          </p:nvSpPr>
          <p:spPr>
            <a:xfrm>
              <a:off x="75438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Cube 337"/>
            <p:cNvSpPr/>
            <p:nvPr/>
          </p:nvSpPr>
          <p:spPr>
            <a:xfrm>
              <a:off x="7772400" y="4799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Cube 338"/>
            <p:cNvSpPr/>
            <p:nvPr/>
          </p:nvSpPr>
          <p:spPr>
            <a:xfrm>
              <a:off x="55626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Cube 339"/>
            <p:cNvSpPr/>
            <p:nvPr/>
          </p:nvSpPr>
          <p:spPr>
            <a:xfrm>
              <a:off x="57912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Cube 340"/>
            <p:cNvSpPr/>
            <p:nvPr/>
          </p:nvSpPr>
          <p:spPr>
            <a:xfrm>
              <a:off x="60198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Cube 341"/>
            <p:cNvSpPr/>
            <p:nvPr/>
          </p:nvSpPr>
          <p:spPr>
            <a:xfrm>
              <a:off x="62484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Cube 342"/>
            <p:cNvSpPr/>
            <p:nvPr/>
          </p:nvSpPr>
          <p:spPr>
            <a:xfrm>
              <a:off x="64770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Cube 343"/>
            <p:cNvSpPr/>
            <p:nvPr/>
          </p:nvSpPr>
          <p:spPr>
            <a:xfrm>
              <a:off x="67056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Cube 344"/>
            <p:cNvSpPr/>
            <p:nvPr/>
          </p:nvSpPr>
          <p:spPr>
            <a:xfrm>
              <a:off x="69342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Cube 345"/>
            <p:cNvSpPr/>
            <p:nvPr/>
          </p:nvSpPr>
          <p:spPr>
            <a:xfrm>
              <a:off x="71628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Cube 346"/>
            <p:cNvSpPr/>
            <p:nvPr/>
          </p:nvSpPr>
          <p:spPr>
            <a:xfrm>
              <a:off x="73914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Cube 347"/>
            <p:cNvSpPr/>
            <p:nvPr/>
          </p:nvSpPr>
          <p:spPr>
            <a:xfrm>
              <a:off x="7620000" y="4952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Cube 348"/>
            <p:cNvSpPr/>
            <p:nvPr/>
          </p:nvSpPr>
          <p:spPr>
            <a:xfrm>
              <a:off x="54102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Cube 349"/>
            <p:cNvSpPr/>
            <p:nvPr/>
          </p:nvSpPr>
          <p:spPr>
            <a:xfrm>
              <a:off x="56388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Cube 350"/>
            <p:cNvSpPr/>
            <p:nvPr/>
          </p:nvSpPr>
          <p:spPr>
            <a:xfrm>
              <a:off x="58674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Cube 351"/>
            <p:cNvSpPr/>
            <p:nvPr/>
          </p:nvSpPr>
          <p:spPr>
            <a:xfrm>
              <a:off x="60960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Cube 352"/>
            <p:cNvSpPr/>
            <p:nvPr/>
          </p:nvSpPr>
          <p:spPr>
            <a:xfrm>
              <a:off x="63246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Cube 353"/>
            <p:cNvSpPr/>
            <p:nvPr/>
          </p:nvSpPr>
          <p:spPr>
            <a:xfrm>
              <a:off x="65532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Cube 354"/>
            <p:cNvSpPr/>
            <p:nvPr/>
          </p:nvSpPr>
          <p:spPr>
            <a:xfrm>
              <a:off x="67818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Cube 355"/>
            <p:cNvSpPr/>
            <p:nvPr/>
          </p:nvSpPr>
          <p:spPr>
            <a:xfrm>
              <a:off x="70104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Cube 356"/>
            <p:cNvSpPr/>
            <p:nvPr/>
          </p:nvSpPr>
          <p:spPr>
            <a:xfrm>
              <a:off x="72390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Cube 357"/>
            <p:cNvSpPr/>
            <p:nvPr/>
          </p:nvSpPr>
          <p:spPr>
            <a:xfrm>
              <a:off x="7467600" y="5104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Cube 358"/>
            <p:cNvSpPr/>
            <p:nvPr/>
          </p:nvSpPr>
          <p:spPr>
            <a:xfrm>
              <a:off x="52578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Cube 359"/>
            <p:cNvSpPr/>
            <p:nvPr/>
          </p:nvSpPr>
          <p:spPr>
            <a:xfrm>
              <a:off x="54864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Cube 360"/>
            <p:cNvSpPr/>
            <p:nvPr/>
          </p:nvSpPr>
          <p:spPr>
            <a:xfrm>
              <a:off x="57150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Cube 361"/>
            <p:cNvSpPr/>
            <p:nvPr/>
          </p:nvSpPr>
          <p:spPr>
            <a:xfrm>
              <a:off x="59436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Cube 362"/>
            <p:cNvSpPr/>
            <p:nvPr/>
          </p:nvSpPr>
          <p:spPr>
            <a:xfrm>
              <a:off x="61722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Cube 363"/>
            <p:cNvSpPr/>
            <p:nvPr/>
          </p:nvSpPr>
          <p:spPr>
            <a:xfrm>
              <a:off x="64008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Cube 364"/>
            <p:cNvSpPr/>
            <p:nvPr/>
          </p:nvSpPr>
          <p:spPr>
            <a:xfrm>
              <a:off x="66294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Cube 365"/>
            <p:cNvSpPr/>
            <p:nvPr/>
          </p:nvSpPr>
          <p:spPr>
            <a:xfrm>
              <a:off x="68580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Cube 366"/>
            <p:cNvSpPr/>
            <p:nvPr/>
          </p:nvSpPr>
          <p:spPr>
            <a:xfrm>
              <a:off x="70866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Cube 367"/>
            <p:cNvSpPr/>
            <p:nvPr/>
          </p:nvSpPr>
          <p:spPr>
            <a:xfrm>
              <a:off x="7315200" y="5257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Cube 368"/>
            <p:cNvSpPr/>
            <p:nvPr/>
          </p:nvSpPr>
          <p:spPr>
            <a:xfrm>
              <a:off x="51054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Cube 369"/>
            <p:cNvSpPr/>
            <p:nvPr/>
          </p:nvSpPr>
          <p:spPr>
            <a:xfrm>
              <a:off x="53340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Cube 370"/>
            <p:cNvSpPr/>
            <p:nvPr/>
          </p:nvSpPr>
          <p:spPr>
            <a:xfrm>
              <a:off x="55626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Cube 371"/>
            <p:cNvSpPr/>
            <p:nvPr/>
          </p:nvSpPr>
          <p:spPr>
            <a:xfrm>
              <a:off x="57912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Cube 372"/>
            <p:cNvSpPr/>
            <p:nvPr/>
          </p:nvSpPr>
          <p:spPr>
            <a:xfrm>
              <a:off x="60198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Cube 373"/>
            <p:cNvSpPr/>
            <p:nvPr/>
          </p:nvSpPr>
          <p:spPr>
            <a:xfrm>
              <a:off x="62484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ube 374"/>
            <p:cNvSpPr/>
            <p:nvPr/>
          </p:nvSpPr>
          <p:spPr>
            <a:xfrm>
              <a:off x="64770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ube 375"/>
            <p:cNvSpPr/>
            <p:nvPr/>
          </p:nvSpPr>
          <p:spPr>
            <a:xfrm>
              <a:off x="67056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ube 376"/>
            <p:cNvSpPr/>
            <p:nvPr/>
          </p:nvSpPr>
          <p:spPr>
            <a:xfrm>
              <a:off x="69342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Cube 377"/>
            <p:cNvSpPr/>
            <p:nvPr/>
          </p:nvSpPr>
          <p:spPr>
            <a:xfrm>
              <a:off x="7162800" y="54094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Cube 378"/>
            <p:cNvSpPr/>
            <p:nvPr/>
          </p:nvSpPr>
          <p:spPr>
            <a:xfrm>
              <a:off x="49530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Cube 379"/>
            <p:cNvSpPr/>
            <p:nvPr/>
          </p:nvSpPr>
          <p:spPr>
            <a:xfrm>
              <a:off x="51816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Cube 380"/>
            <p:cNvSpPr/>
            <p:nvPr/>
          </p:nvSpPr>
          <p:spPr>
            <a:xfrm>
              <a:off x="54102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Cube 381"/>
            <p:cNvSpPr/>
            <p:nvPr/>
          </p:nvSpPr>
          <p:spPr>
            <a:xfrm>
              <a:off x="56388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Cube 382"/>
            <p:cNvSpPr/>
            <p:nvPr/>
          </p:nvSpPr>
          <p:spPr>
            <a:xfrm>
              <a:off x="58674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Cube 383"/>
            <p:cNvSpPr/>
            <p:nvPr/>
          </p:nvSpPr>
          <p:spPr>
            <a:xfrm>
              <a:off x="60960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Cube 384"/>
            <p:cNvSpPr/>
            <p:nvPr/>
          </p:nvSpPr>
          <p:spPr>
            <a:xfrm>
              <a:off x="63246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Cube 385"/>
            <p:cNvSpPr/>
            <p:nvPr/>
          </p:nvSpPr>
          <p:spPr>
            <a:xfrm>
              <a:off x="65532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Cube 386"/>
            <p:cNvSpPr/>
            <p:nvPr/>
          </p:nvSpPr>
          <p:spPr>
            <a:xfrm>
              <a:off x="67818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Cube 387"/>
            <p:cNvSpPr/>
            <p:nvPr/>
          </p:nvSpPr>
          <p:spPr>
            <a:xfrm>
              <a:off x="7010400" y="55618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Cube 388"/>
            <p:cNvSpPr/>
            <p:nvPr/>
          </p:nvSpPr>
          <p:spPr>
            <a:xfrm>
              <a:off x="48006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Cube 389"/>
            <p:cNvSpPr/>
            <p:nvPr/>
          </p:nvSpPr>
          <p:spPr>
            <a:xfrm>
              <a:off x="50292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Cube 390"/>
            <p:cNvSpPr/>
            <p:nvPr/>
          </p:nvSpPr>
          <p:spPr>
            <a:xfrm>
              <a:off x="52578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Cube 391"/>
            <p:cNvSpPr/>
            <p:nvPr/>
          </p:nvSpPr>
          <p:spPr>
            <a:xfrm>
              <a:off x="54864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Cube 392"/>
            <p:cNvSpPr/>
            <p:nvPr/>
          </p:nvSpPr>
          <p:spPr>
            <a:xfrm>
              <a:off x="57150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Cube 393"/>
            <p:cNvSpPr/>
            <p:nvPr/>
          </p:nvSpPr>
          <p:spPr>
            <a:xfrm>
              <a:off x="59436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Cube 394"/>
            <p:cNvSpPr/>
            <p:nvPr/>
          </p:nvSpPr>
          <p:spPr>
            <a:xfrm>
              <a:off x="61722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Cube 395"/>
            <p:cNvSpPr/>
            <p:nvPr/>
          </p:nvSpPr>
          <p:spPr>
            <a:xfrm>
              <a:off x="64008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Cube 396"/>
            <p:cNvSpPr/>
            <p:nvPr/>
          </p:nvSpPr>
          <p:spPr>
            <a:xfrm>
              <a:off x="66294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Cube 397"/>
            <p:cNvSpPr/>
            <p:nvPr/>
          </p:nvSpPr>
          <p:spPr>
            <a:xfrm>
              <a:off x="6858000" y="57142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Cube 398"/>
            <p:cNvSpPr/>
            <p:nvPr/>
          </p:nvSpPr>
          <p:spPr>
            <a:xfrm>
              <a:off x="46482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Cube 399"/>
            <p:cNvSpPr/>
            <p:nvPr/>
          </p:nvSpPr>
          <p:spPr>
            <a:xfrm>
              <a:off x="48768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Cube 400"/>
            <p:cNvSpPr/>
            <p:nvPr/>
          </p:nvSpPr>
          <p:spPr>
            <a:xfrm>
              <a:off x="51054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Cube 401"/>
            <p:cNvSpPr/>
            <p:nvPr/>
          </p:nvSpPr>
          <p:spPr>
            <a:xfrm>
              <a:off x="53340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Cube 402"/>
            <p:cNvSpPr/>
            <p:nvPr/>
          </p:nvSpPr>
          <p:spPr>
            <a:xfrm>
              <a:off x="55626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Cube 403"/>
            <p:cNvSpPr/>
            <p:nvPr/>
          </p:nvSpPr>
          <p:spPr>
            <a:xfrm>
              <a:off x="57912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Cube 404"/>
            <p:cNvSpPr/>
            <p:nvPr/>
          </p:nvSpPr>
          <p:spPr>
            <a:xfrm>
              <a:off x="60198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Cube 405"/>
            <p:cNvSpPr/>
            <p:nvPr/>
          </p:nvSpPr>
          <p:spPr>
            <a:xfrm>
              <a:off x="62484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Cube 406"/>
            <p:cNvSpPr/>
            <p:nvPr/>
          </p:nvSpPr>
          <p:spPr>
            <a:xfrm>
              <a:off x="64770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ube 407"/>
            <p:cNvSpPr/>
            <p:nvPr/>
          </p:nvSpPr>
          <p:spPr>
            <a:xfrm>
              <a:off x="6705600" y="58666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ube 408"/>
            <p:cNvSpPr/>
            <p:nvPr/>
          </p:nvSpPr>
          <p:spPr>
            <a:xfrm>
              <a:off x="44958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Cube 409"/>
            <p:cNvSpPr/>
            <p:nvPr/>
          </p:nvSpPr>
          <p:spPr>
            <a:xfrm>
              <a:off x="47244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Cube 410"/>
            <p:cNvSpPr/>
            <p:nvPr/>
          </p:nvSpPr>
          <p:spPr>
            <a:xfrm>
              <a:off x="49530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Cube 411"/>
            <p:cNvSpPr/>
            <p:nvPr/>
          </p:nvSpPr>
          <p:spPr>
            <a:xfrm>
              <a:off x="51816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Cube 412"/>
            <p:cNvSpPr/>
            <p:nvPr/>
          </p:nvSpPr>
          <p:spPr>
            <a:xfrm>
              <a:off x="54102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Cube 413"/>
            <p:cNvSpPr/>
            <p:nvPr/>
          </p:nvSpPr>
          <p:spPr>
            <a:xfrm>
              <a:off x="56388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Cube 414"/>
            <p:cNvSpPr/>
            <p:nvPr/>
          </p:nvSpPr>
          <p:spPr>
            <a:xfrm>
              <a:off x="58674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Cube 415"/>
            <p:cNvSpPr/>
            <p:nvPr/>
          </p:nvSpPr>
          <p:spPr>
            <a:xfrm>
              <a:off x="60960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Cube 416"/>
            <p:cNvSpPr/>
            <p:nvPr/>
          </p:nvSpPr>
          <p:spPr>
            <a:xfrm>
              <a:off x="63246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Cube 417"/>
            <p:cNvSpPr/>
            <p:nvPr/>
          </p:nvSpPr>
          <p:spPr>
            <a:xfrm>
              <a:off x="6553200" y="6019009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Cube 418"/>
            <p:cNvSpPr/>
            <p:nvPr/>
          </p:nvSpPr>
          <p:spPr>
            <a:xfrm>
              <a:off x="6629400" y="52578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Cube 419"/>
            <p:cNvSpPr/>
            <p:nvPr/>
          </p:nvSpPr>
          <p:spPr>
            <a:xfrm>
              <a:off x="6858000" y="52578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Cube 420"/>
            <p:cNvSpPr/>
            <p:nvPr/>
          </p:nvSpPr>
          <p:spPr>
            <a:xfrm>
              <a:off x="7086600" y="52578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Cube 421"/>
            <p:cNvSpPr/>
            <p:nvPr/>
          </p:nvSpPr>
          <p:spPr>
            <a:xfrm>
              <a:off x="7315200" y="52578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Cube 422"/>
            <p:cNvSpPr/>
            <p:nvPr/>
          </p:nvSpPr>
          <p:spPr>
            <a:xfrm>
              <a:off x="6477000" y="54102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Cube 423"/>
            <p:cNvSpPr/>
            <p:nvPr/>
          </p:nvSpPr>
          <p:spPr>
            <a:xfrm>
              <a:off x="6705600" y="54102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Cube 424"/>
            <p:cNvSpPr/>
            <p:nvPr/>
          </p:nvSpPr>
          <p:spPr>
            <a:xfrm>
              <a:off x="6934200" y="54102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Cube 425"/>
            <p:cNvSpPr/>
            <p:nvPr/>
          </p:nvSpPr>
          <p:spPr>
            <a:xfrm>
              <a:off x="7162800" y="54102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Cube 426"/>
            <p:cNvSpPr/>
            <p:nvPr/>
          </p:nvSpPr>
          <p:spPr>
            <a:xfrm>
              <a:off x="4953000" y="55626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Cube 427"/>
            <p:cNvSpPr/>
            <p:nvPr/>
          </p:nvSpPr>
          <p:spPr>
            <a:xfrm>
              <a:off x="5181600" y="55626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Cube 428"/>
            <p:cNvSpPr/>
            <p:nvPr/>
          </p:nvSpPr>
          <p:spPr>
            <a:xfrm>
              <a:off x="5410200" y="55626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Cube 429"/>
            <p:cNvSpPr/>
            <p:nvPr/>
          </p:nvSpPr>
          <p:spPr>
            <a:xfrm>
              <a:off x="6553200" y="55626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Cube 430"/>
            <p:cNvSpPr/>
            <p:nvPr/>
          </p:nvSpPr>
          <p:spPr>
            <a:xfrm>
              <a:off x="6781800" y="55626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Cube 431"/>
            <p:cNvSpPr/>
            <p:nvPr/>
          </p:nvSpPr>
          <p:spPr>
            <a:xfrm>
              <a:off x="7010400" y="5562600"/>
              <a:ext cx="228600" cy="91440"/>
            </a:xfrm>
            <a:prstGeom prst="cube">
              <a:avLst>
                <a:gd name="adj" fmla="val 91739"/>
              </a:avLst>
            </a:prstGeom>
            <a:solidFill>
              <a:schemeClr val="tx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5" name="Rectangle 434"/>
          <p:cNvSpPr/>
          <p:nvPr/>
        </p:nvSpPr>
        <p:spPr>
          <a:xfrm>
            <a:off x="6019800" y="2146424"/>
            <a:ext cx="18288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DA: 100 pins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Vs.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PC: ≤ 28 pins</a:t>
            </a:r>
            <a:endParaRPr lang="en-US" sz="1700" b="1" dirty="0">
              <a:solidFill>
                <a:schemeClr val="tx1"/>
              </a:solidFill>
            </a:endParaRPr>
          </a:p>
        </p:txBody>
      </p:sp>
      <p:cxnSp>
        <p:nvCxnSpPr>
          <p:cNvPr id="437" name="Straight Arrow Connector 436"/>
          <p:cNvCxnSpPr/>
          <p:nvPr/>
        </p:nvCxnSpPr>
        <p:spPr>
          <a:xfrm flipH="1">
            <a:off x="4648200" y="2451224"/>
            <a:ext cx="1600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/>
          <p:cNvCxnSpPr/>
          <p:nvPr/>
        </p:nvCxnSpPr>
        <p:spPr>
          <a:xfrm>
            <a:off x="6477000" y="3060824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4572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 Addressing DMFB</a:t>
            </a:r>
            <a:endParaRPr lang="en-US" b="1" dirty="0"/>
          </a:p>
        </p:txBody>
      </p:sp>
      <p:sp>
        <p:nvSpPr>
          <p:cNvPr id="283" name="TextBox 282"/>
          <p:cNvSpPr txBox="1"/>
          <p:nvPr/>
        </p:nvSpPr>
        <p:spPr>
          <a:xfrm>
            <a:off x="46482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Pin-Constrained DMFB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4" grpId="0" animBg="1"/>
      <p:bldP spid="183" grpId="0" animBg="1"/>
      <p:bldP spid="182" grpId="0" animBg="1"/>
      <p:bldP spid="181" grpId="0" animBg="1"/>
      <p:bldP spid="180" grpId="0" animBg="1"/>
      <p:bldP spid="179" grpId="0" animBg="1"/>
      <p:bldP spid="178" grpId="0" animBg="1"/>
      <p:bldP spid="186" grpId="0" animBg="1"/>
      <p:bldP spid="187" grpId="0"/>
      <p:bldP spid="188" grpId="0" animBg="1"/>
      <p:bldP spid="189" grpId="0"/>
      <p:bldP spid="190" grpId="0" animBg="1"/>
      <p:bldP spid="191" grpId="0"/>
      <p:bldP spid="199" grpId="0" animBg="1"/>
      <p:bldP spid="200" grpId="0" animBg="1"/>
      <p:bldP spid="202" grpId="0" animBg="1"/>
      <p:bldP spid="303" grpId="0" animBg="1"/>
      <p:bldP spid="304" grpId="0"/>
      <p:bldP spid="435" grpId="0" animBg="1"/>
      <p:bldP spid="279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Schedule_Place_Rout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8686800" cy="1855678"/>
          </a:xfrm>
          <a:prstGeom prst="rect">
            <a:avLst/>
          </a:prstGeom>
        </p:spPr>
      </p:pic>
      <p:sp>
        <p:nvSpPr>
          <p:cNvPr id="192" name="Left Brace 191"/>
          <p:cNvSpPr/>
          <p:nvPr/>
        </p:nvSpPr>
        <p:spPr>
          <a:xfrm rot="16200000">
            <a:off x="3162300" y="1650727"/>
            <a:ext cx="228600" cy="5334000"/>
          </a:xfrm>
          <a:prstGeom prst="leftBrace">
            <a:avLst>
              <a:gd name="adj1" fmla="val 1016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Left Brace 192"/>
          <p:cNvSpPr/>
          <p:nvPr/>
        </p:nvSpPr>
        <p:spPr>
          <a:xfrm rot="16200000">
            <a:off x="6838550" y="3441427"/>
            <a:ext cx="228600" cy="1752600"/>
          </a:xfrm>
          <a:prstGeom prst="leftBrace">
            <a:avLst>
              <a:gd name="adj1" fmla="val 916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1961175" y="4355827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Direct-Addressing Synthesis</a:t>
            </a:r>
            <a:endParaRPr lang="en-US" sz="14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6031765" y="4432027"/>
            <a:ext cx="184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Pin-Constrained</a:t>
            </a:r>
          </a:p>
          <a:p>
            <a:pPr algn="ctr"/>
            <a:r>
              <a:rPr lang="en-US" sz="1400" b="1" dirty="0" smtClean="0"/>
              <a:t>Mapping/Reduction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ube 111"/>
          <p:cNvSpPr/>
          <p:nvPr/>
        </p:nvSpPr>
        <p:spPr>
          <a:xfrm>
            <a:off x="838200" y="1905000"/>
            <a:ext cx="7772400" cy="3505200"/>
          </a:xfrm>
          <a:prstGeom prst="cube">
            <a:avLst>
              <a:gd name="adj" fmla="val 84539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ube 113"/>
          <p:cNvSpPr/>
          <p:nvPr/>
        </p:nvSpPr>
        <p:spPr>
          <a:xfrm>
            <a:off x="4038600" y="30480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be 115"/>
          <p:cNvSpPr/>
          <p:nvPr/>
        </p:nvSpPr>
        <p:spPr>
          <a:xfrm>
            <a:off x="4953000" y="21336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ube 117"/>
          <p:cNvSpPr/>
          <p:nvPr/>
        </p:nvSpPr>
        <p:spPr>
          <a:xfrm>
            <a:off x="4800600" y="30480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ube 119"/>
          <p:cNvSpPr/>
          <p:nvPr/>
        </p:nvSpPr>
        <p:spPr>
          <a:xfrm>
            <a:off x="5715000" y="21336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ube 120"/>
          <p:cNvSpPr/>
          <p:nvPr/>
        </p:nvSpPr>
        <p:spPr>
          <a:xfrm>
            <a:off x="5105400" y="35052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be 121"/>
          <p:cNvSpPr/>
          <p:nvPr/>
        </p:nvSpPr>
        <p:spPr>
          <a:xfrm>
            <a:off x="5562600" y="30480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ube 122"/>
          <p:cNvSpPr/>
          <p:nvPr/>
        </p:nvSpPr>
        <p:spPr>
          <a:xfrm>
            <a:off x="6019800" y="25908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ube 123"/>
          <p:cNvSpPr/>
          <p:nvPr/>
        </p:nvSpPr>
        <p:spPr>
          <a:xfrm>
            <a:off x="6477000" y="21336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ube 124"/>
          <p:cNvSpPr/>
          <p:nvPr/>
        </p:nvSpPr>
        <p:spPr>
          <a:xfrm>
            <a:off x="5867400" y="35052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ube 125"/>
          <p:cNvSpPr/>
          <p:nvPr/>
        </p:nvSpPr>
        <p:spPr>
          <a:xfrm>
            <a:off x="6324600" y="30480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ube 126"/>
          <p:cNvSpPr/>
          <p:nvPr/>
        </p:nvSpPr>
        <p:spPr>
          <a:xfrm>
            <a:off x="6781800" y="25908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ube 127"/>
          <p:cNvSpPr/>
          <p:nvPr/>
        </p:nvSpPr>
        <p:spPr>
          <a:xfrm>
            <a:off x="7239000" y="21336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ube 128"/>
          <p:cNvSpPr/>
          <p:nvPr/>
        </p:nvSpPr>
        <p:spPr>
          <a:xfrm>
            <a:off x="3276600" y="30480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ube 129"/>
          <p:cNvSpPr/>
          <p:nvPr/>
        </p:nvSpPr>
        <p:spPr>
          <a:xfrm>
            <a:off x="4191000" y="21336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131" name="Cube 130"/>
          <p:cNvSpPr/>
          <p:nvPr/>
        </p:nvSpPr>
        <p:spPr>
          <a:xfrm>
            <a:off x="3276600" y="1981200"/>
            <a:ext cx="1295400" cy="609600"/>
          </a:xfrm>
          <a:prstGeom prst="cube">
            <a:avLst>
              <a:gd name="adj" fmla="val 91739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Cube 131"/>
          <p:cNvSpPr/>
          <p:nvPr/>
        </p:nvSpPr>
        <p:spPr>
          <a:xfrm>
            <a:off x="2362200" y="2895600"/>
            <a:ext cx="1295400" cy="609600"/>
          </a:xfrm>
          <a:prstGeom prst="cube">
            <a:avLst>
              <a:gd name="adj" fmla="val 91739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657600" y="1981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I1</a:t>
            </a:r>
            <a:endParaRPr lang="en-US" sz="3200" b="1" dirty="0"/>
          </a:p>
        </p:txBody>
      </p:sp>
      <p:sp>
        <p:nvSpPr>
          <p:cNvPr id="134" name="Cube 133"/>
          <p:cNvSpPr/>
          <p:nvPr/>
        </p:nvSpPr>
        <p:spPr>
          <a:xfrm>
            <a:off x="4648200" y="3962400"/>
            <a:ext cx="990600" cy="381000"/>
          </a:xfrm>
          <a:prstGeom prst="cube">
            <a:avLst>
              <a:gd name="adj" fmla="val 91739"/>
            </a:avLst>
          </a:prstGeom>
          <a:solidFill>
            <a:schemeClr val="tx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ube 134"/>
          <p:cNvSpPr/>
          <p:nvPr/>
        </p:nvSpPr>
        <p:spPr>
          <a:xfrm>
            <a:off x="3962400" y="4419600"/>
            <a:ext cx="1676400" cy="381000"/>
          </a:xfrm>
          <a:prstGeom prst="cube">
            <a:avLst>
              <a:gd name="adj" fmla="val 91739"/>
            </a:avLst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4495800" y="4292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O1</a:t>
            </a:r>
            <a:endParaRPr lang="en-US" sz="32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44958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5814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3434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1054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257800" y="2052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019800" y="2052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8674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7818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543800" y="20618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086600" y="2514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6294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172200" y="3429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410200" y="3424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953000" y="3881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324600" y="2510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688080" y="1905000"/>
            <a:ext cx="731520" cy="731520"/>
          </a:xfrm>
          <a:prstGeom prst="ellipse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743200" y="2844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I2</a:t>
            </a:r>
            <a:endParaRPr lang="en-US" sz="3200" b="1" dirty="0"/>
          </a:p>
        </p:txBody>
      </p:sp>
      <p:sp>
        <p:nvSpPr>
          <p:cNvPr id="154" name="Oval 153"/>
          <p:cNvSpPr/>
          <p:nvPr/>
        </p:nvSpPr>
        <p:spPr>
          <a:xfrm>
            <a:off x="2971800" y="2819400"/>
            <a:ext cx="731520" cy="731520"/>
          </a:xfrm>
          <a:prstGeom prst="ellipse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Pin-Constrained Flexibility Problem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76600" y="5562600"/>
            <a:ext cx="3048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C00000"/>
                </a:solidFill>
              </a:rPr>
              <a:t>Application Specific!</a:t>
            </a:r>
            <a:endParaRPr lang="en-US" sz="1700" b="1" dirty="0">
              <a:solidFill>
                <a:srgbClr val="C00000"/>
              </a:solidFill>
            </a:endParaRP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438400"/>
          </a:xfrm>
        </p:spPr>
        <p:txBody>
          <a:bodyPr/>
          <a:lstStyle/>
          <a:p>
            <a:r>
              <a:rPr lang="en-US" sz="2400" b="1" dirty="0" smtClean="0"/>
              <a:t>Problem:</a:t>
            </a:r>
            <a:endParaRPr lang="en-US" sz="2400" dirty="0" smtClean="0"/>
          </a:p>
          <a:p>
            <a:pPr lvl="1"/>
            <a:r>
              <a:rPr lang="en-US" sz="2000" dirty="0" smtClean="0"/>
              <a:t>Pin-constrained devices are application specific ( &lt; </a:t>
            </a:r>
            <a:r>
              <a:rPr lang="en-US" sz="2000" i="1" dirty="0" smtClean="0"/>
              <a:t>m</a:t>
            </a:r>
            <a:r>
              <a:rPr lang="en-US" sz="2000" dirty="0" smtClean="0"/>
              <a:t> × </a:t>
            </a:r>
            <a:r>
              <a:rPr lang="en-US" sz="2000" i="1" dirty="0" smtClean="0"/>
              <a:t>n</a:t>
            </a:r>
            <a:r>
              <a:rPr lang="en-US" sz="2000" dirty="0" smtClean="0"/>
              <a:t> wires)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17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1.48148E-6 L 0.0651 0.00231 " pathEditMode="fixed" rAng="0" ptsTypes="AA">
                                      <p:cBhvr>
                                        <p:cTn id="2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85185E-6 L 0.0434 0.00232 " pathEditMode="fixed" rAng="0" ptsTypes="AA">
                                      <p:cBhvr>
                                        <p:cTn id="2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51 0.00231 L 0.15677 0.00231 " pathEditMode="fixed" rAng="0" ptsTypes="AA">
                                      <p:cBhvr>
                                        <p:cTn id="2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34 0.00232 L 0.12674 0.00232 " pathEditMode="fixed" rAng="0" ptsTypes="AA">
                                      <p:cBhvr>
                                        <p:cTn id="27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2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677 0.00231 L 0.23177 0.00231 " pathEditMode="relative" rAng="0" ptsTypes="AA">
                                      <p:cBhvr>
                                        <p:cTn id="3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674 0.00232 L 0.21007 0.00232 " pathEditMode="relative" rAng="0" ptsTypes="AA">
                                      <p:cBhvr>
                                        <p:cTn id="3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1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3177 0.00231 L 0.32344 0.00231 " pathEditMode="relative" rAng="0" ptsTypes="AA">
                                      <p:cBhvr>
                                        <p:cTn id="3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1007 0.00232 L 0.2934 0.00232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2344 0.00231 L 0.27344 0.06898 " pathEditMode="relative" rAng="0" ptsTypes="AA">
                                      <p:cBhvr>
                                        <p:cTn id="3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3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934 0.00232 L 0.35174 -0.06435 " pathEditMode="relative" rAng="0" ptsTypes="AA">
                                      <p:cBhvr>
                                        <p:cTn id="35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7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500"/>
                            </p:stCondLst>
                            <p:childTnLst>
                              <p:par>
                                <p:cTn id="3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4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344 0.06898 L 0.32344 0.00231 " pathEditMode="relative" rAng="0" ptsTypes="AA">
                                      <p:cBhvr>
                                        <p:cTn id="3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000"/>
                            </p:stCondLst>
                            <p:childTnLst>
                              <p:par>
                                <p:cTn id="3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39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2344 0.00231 L 0.40677 0.00231 " pathEditMode="relative" rAng="0" ptsTypes="AA">
                                      <p:cBhvr>
                                        <p:cTn id="4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500"/>
                            </p:stCondLst>
                            <p:childTnLst>
                              <p:par>
                                <p:cTn id="4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0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0677 0.00231 L 0.35677 0.06898 " pathEditMode="relative" rAng="0" ptsTypes="AA">
                                      <p:cBhvr>
                                        <p:cTn id="4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000"/>
                            </p:stCondLst>
                            <p:childTnLst>
                              <p:par>
                                <p:cTn id="4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5677 0.06898 L 0.26511 0.06898 " pathEditMode="relative" rAng="0" ptsTypes="AA">
                                      <p:cBhvr>
                                        <p:cTn id="4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4500"/>
                            </p:stCondLst>
                            <p:childTnLst>
                              <p:par>
                                <p:cTn id="4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4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344 0.06898 L 0.32344 0.00231 " pathEditMode="relative" rAng="0" ptsTypes="AA">
                                      <p:cBhvr>
                                        <p:cTn id="4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0"/>
                            </p:stCondLst>
                            <p:childTnLst>
                              <p:par>
                                <p:cTn id="4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63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2344 0.00231 L 0.40677 0.00231 " pathEditMode="relative" rAng="0" ptsTypes="AA">
                                      <p:cBhvr>
                                        <p:cTn id="49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500"/>
                            </p:stCondLst>
                            <p:childTnLst>
                              <p:par>
                                <p:cTn id="4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4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0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42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0677 0.00231 L 0.35677 0.06898 " pathEditMode="relative" rAng="0" ptsTypes="AA">
                                      <p:cBhvr>
                                        <p:cTn id="5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6000"/>
                            </p:stCondLst>
                            <p:childTnLst>
                              <p:par>
                                <p:cTn id="5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42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5677 0.06898 L 0.30677 0.13565 " pathEditMode="relative" rAng="0" ptsTypes="AA">
                                      <p:cBhvr>
                                        <p:cTn id="5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500"/>
                            </p:stCondLst>
                            <p:childTnLst>
                              <p:par>
                                <p:cTn id="5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42" presetClass="pat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0677 0.13565 L 0.25677 0.20231 " pathEditMode="relative" rAng="0" ptsTypes="AA">
                                      <p:cBhvr>
                                        <p:cTn id="5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7000"/>
                            </p:stCondLst>
                            <p:childTnLst>
                              <p:par>
                                <p:cTn id="5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5" presetClass="path" presetSubtype="0" accel="50000" decel="50000" fill="hold" grpId="1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677 0.20231 L 0.17344 0.20231 " pathEditMode="relative" rAng="0" ptsTypes="AA">
                                      <p:cBhvr>
                                        <p:cTn id="58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500"/>
                            </p:stCondLst>
                            <p:childTnLst>
                              <p:par>
                                <p:cTn id="5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5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0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42" presetClass="path" presetSubtype="0" accel="50000" decel="50000" fill="hold" grpId="1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7344 0.20231 L 0.12344 0.26898 " pathEditMode="relative" rAng="0" ptsTypes="AA">
                                      <p:cBhvr>
                                        <p:cTn id="6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8000"/>
                            </p:stCondLst>
                            <p:childTnLst>
                              <p:par>
                                <p:cTn id="626" presetID="42" presetClass="path" presetSubtype="0" accel="50000" decel="5000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344 0.26898 L 0.08177 0.33565 " pathEditMode="relative" rAng="0" ptsTypes="AA">
                                      <p:cBhvr>
                                        <p:cTn id="6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33"/>
                                    </p:animMotion>
                                  </p:childTnLst>
                                </p:cTn>
                              </p:par>
                              <p:par>
                                <p:cTn id="628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500"/>
                            </p:stCondLst>
                            <p:childTnLst>
                              <p:par>
                                <p:cTn id="6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1" animBg="1"/>
      <p:bldP spid="195" grpId="1"/>
      <p:bldP spid="112" grpId="0" animBg="1"/>
      <p:bldP spid="114" grpId="0" animBg="1"/>
      <p:bldP spid="116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 animBg="1"/>
      <p:bldP spid="135" grpId="0" animBg="1"/>
      <p:bldP spid="137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52" grpId="1" animBg="1"/>
      <p:bldP spid="152" grpId="2" animBg="1"/>
      <p:bldP spid="152" grpId="3" animBg="1"/>
      <p:bldP spid="152" grpId="4" animBg="1"/>
      <p:bldP spid="152" grpId="5" animBg="1"/>
      <p:bldP spid="152" grpId="6" animBg="1"/>
      <p:bldP spid="152" grpId="7" animBg="1"/>
      <p:bldP spid="152" grpId="8" animBg="1"/>
      <p:bldP spid="152" grpId="9" animBg="1"/>
      <p:bldP spid="152" grpId="10" animBg="1"/>
      <p:bldP spid="152" grpId="11" animBg="1"/>
      <p:bldP spid="152" grpId="12" animBg="1"/>
      <p:bldP spid="152" grpId="13" animBg="1"/>
      <p:bldP spid="152" grpId="14" animBg="1"/>
      <p:bldP spid="152" grpId="15" animBg="1"/>
      <p:bldP spid="152" grpId="16" animBg="1"/>
      <p:bldP spid="152" grpId="17" animBg="1"/>
      <p:bldP spid="156" grpId="0"/>
      <p:bldP spid="154" grpId="0" animBg="1"/>
      <p:bldP spid="154" grpId="1" animBg="1"/>
      <p:bldP spid="154" grpId="2" animBg="1"/>
      <p:bldP spid="154" grpId="3" animBg="1"/>
      <p:bldP spid="154" grpId="4" animBg="1"/>
      <p:bldP spid="154" grpId="5" animBg="1"/>
      <p:bldP spid="154" grpId="6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73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Goal Statement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438400"/>
          </a:xfrm>
        </p:spPr>
        <p:txBody>
          <a:bodyPr/>
          <a:lstStyle/>
          <a:p>
            <a:r>
              <a:rPr lang="en-US" sz="2400" b="1" dirty="0" smtClean="0"/>
              <a:t>Goal:</a:t>
            </a:r>
            <a:r>
              <a:rPr lang="en-US" sz="2400" dirty="0" smtClean="0"/>
              <a:t> 1) Inexpensive, 2) general-purpose DMFBs</a:t>
            </a:r>
          </a:p>
          <a:p>
            <a:r>
              <a:rPr lang="en-US" sz="2400" b="1" dirty="0" smtClean="0"/>
              <a:t>Why:</a:t>
            </a:r>
            <a:endParaRPr lang="en-US" sz="1600" dirty="0" smtClean="0"/>
          </a:p>
          <a:p>
            <a:pPr lvl="1"/>
            <a:r>
              <a:rPr lang="en-US" sz="2000" dirty="0" smtClean="0"/>
              <a:t>Affordable/accessible to poor/remote communities</a:t>
            </a:r>
          </a:p>
          <a:p>
            <a:pPr lvl="1"/>
            <a:r>
              <a:rPr lang="en-US" sz="2000" dirty="0" smtClean="0"/>
              <a:t>Encourage new applications</a:t>
            </a:r>
          </a:p>
        </p:txBody>
      </p:sp>
      <p:grpSp>
        <p:nvGrpSpPr>
          <p:cNvPr id="289" name="Group 288"/>
          <p:cNvGrpSpPr/>
          <p:nvPr/>
        </p:nvGrpSpPr>
        <p:grpSpPr>
          <a:xfrm>
            <a:off x="304800" y="2438400"/>
            <a:ext cx="8443546" cy="3554755"/>
            <a:chOff x="471854" y="2084045"/>
            <a:chExt cx="8443546" cy="3554755"/>
          </a:xfrm>
        </p:grpSpPr>
        <p:sp>
          <p:nvSpPr>
            <p:cNvPr id="185" name="Cube 184"/>
            <p:cNvSpPr/>
            <p:nvPr/>
          </p:nvSpPr>
          <p:spPr>
            <a:xfrm>
              <a:off x="471854" y="38862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/>
            <p:cNvSpPr/>
            <p:nvPr/>
          </p:nvSpPr>
          <p:spPr>
            <a:xfrm>
              <a:off x="471854" y="37338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ube 182"/>
            <p:cNvSpPr/>
            <p:nvPr/>
          </p:nvSpPr>
          <p:spPr>
            <a:xfrm>
              <a:off x="471854" y="35814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/>
            <p:cNvSpPr/>
            <p:nvPr/>
          </p:nvSpPr>
          <p:spPr>
            <a:xfrm>
              <a:off x="471854" y="34290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ube 180"/>
            <p:cNvSpPr/>
            <p:nvPr/>
          </p:nvSpPr>
          <p:spPr>
            <a:xfrm>
              <a:off x="471854" y="32766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ube 179"/>
            <p:cNvSpPr/>
            <p:nvPr/>
          </p:nvSpPr>
          <p:spPr>
            <a:xfrm>
              <a:off x="471854" y="31242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/>
            <p:cNvSpPr/>
            <p:nvPr/>
          </p:nvSpPr>
          <p:spPr>
            <a:xfrm>
              <a:off x="471854" y="29718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/>
            <p:cNvSpPr/>
            <p:nvPr/>
          </p:nvSpPr>
          <p:spPr>
            <a:xfrm>
              <a:off x="471854" y="281940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91"/>
            <p:cNvGrpSpPr/>
            <p:nvPr/>
          </p:nvGrpSpPr>
          <p:grpSpPr>
            <a:xfrm>
              <a:off x="471854" y="2667000"/>
              <a:ext cx="4114800" cy="1737360"/>
              <a:chOff x="395654" y="3733800"/>
              <a:chExt cx="4114800" cy="1737360"/>
            </a:xfrm>
          </p:grpSpPr>
          <p:sp>
            <p:nvSpPr>
              <p:cNvPr id="177" name="Cube 176"/>
              <p:cNvSpPr/>
              <p:nvPr/>
            </p:nvSpPr>
            <p:spPr>
              <a:xfrm>
                <a:off x="395654" y="3733800"/>
                <a:ext cx="4114800" cy="1737360"/>
              </a:xfrm>
              <a:prstGeom prst="cube">
                <a:avLst>
                  <a:gd name="adj" fmla="val 93609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19958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Cube 57"/>
              <p:cNvSpPr/>
              <p:nvPr/>
            </p:nvSpPr>
            <p:spPr>
              <a:xfrm>
                <a:off x="22244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24530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26816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29102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31388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33674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ube 63"/>
              <p:cNvSpPr/>
              <p:nvPr/>
            </p:nvSpPr>
            <p:spPr>
              <a:xfrm>
                <a:off x="35960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38246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4053254" y="38100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ube 66"/>
              <p:cNvSpPr/>
              <p:nvPr/>
            </p:nvSpPr>
            <p:spPr>
              <a:xfrm>
                <a:off x="18434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ube 67"/>
              <p:cNvSpPr/>
              <p:nvPr/>
            </p:nvSpPr>
            <p:spPr>
              <a:xfrm>
                <a:off x="20720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ube 68"/>
              <p:cNvSpPr/>
              <p:nvPr/>
            </p:nvSpPr>
            <p:spPr>
              <a:xfrm>
                <a:off x="23006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ube 69"/>
              <p:cNvSpPr/>
              <p:nvPr/>
            </p:nvSpPr>
            <p:spPr>
              <a:xfrm>
                <a:off x="25292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ube 70"/>
              <p:cNvSpPr/>
              <p:nvPr/>
            </p:nvSpPr>
            <p:spPr>
              <a:xfrm>
                <a:off x="27578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29864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32150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Cube 73"/>
              <p:cNvSpPr/>
              <p:nvPr/>
            </p:nvSpPr>
            <p:spPr>
              <a:xfrm>
                <a:off x="34436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36722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3900854" y="3947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Cube 86"/>
              <p:cNvSpPr/>
              <p:nvPr/>
            </p:nvSpPr>
            <p:spPr>
              <a:xfrm>
                <a:off x="16910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Cube 87"/>
              <p:cNvSpPr/>
              <p:nvPr/>
            </p:nvSpPr>
            <p:spPr>
              <a:xfrm>
                <a:off x="19196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21482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Cube 89"/>
              <p:cNvSpPr/>
              <p:nvPr/>
            </p:nvSpPr>
            <p:spPr>
              <a:xfrm>
                <a:off x="23768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26054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28340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ube 92"/>
              <p:cNvSpPr/>
              <p:nvPr/>
            </p:nvSpPr>
            <p:spPr>
              <a:xfrm>
                <a:off x="30626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Cube 93"/>
              <p:cNvSpPr/>
              <p:nvPr/>
            </p:nvSpPr>
            <p:spPr>
              <a:xfrm>
                <a:off x="32912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ube 94"/>
              <p:cNvSpPr/>
              <p:nvPr/>
            </p:nvSpPr>
            <p:spPr>
              <a:xfrm>
                <a:off x="35198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ube 95"/>
              <p:cNvSpPr/>
              <p:nvPr/>
            </p:nvSpPr>
            <p:spPr>
              <a:xfrm>
                <a:off x="3748454" y="4099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15386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17672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19958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Cube 109"/>
              <p:cNvSpPr/>
              <p:nvPr/>
            </p:nvSpPr>
            <p:spPr>
              <a:xfrm>
                <a:off x="22244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24530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Cube 111"/>
              <p:cNvSpPr/>
              <p:nvPr/>
            </p:nvSpPr>
            <p:spPr>
              <a:xfrm>
                <a:off x="26816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Cube 112"/>
              <p:cNvSpPr/>
              <p:nvPr/>
            </p:nvSpPr>
            <p:spPr>
              <a:xfrm>
                <a:off x="29102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Cube 113"/>
              <p:cNvSpPr/>
              <p:nvPr/>
            </p:nvSpPr>
            <p:spPr>
              <a:xfrm>
                <a:off x="31388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33674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Cube 115"/>
              <p:cNvSpPr/>
              <p:nvPr/>
            </p:nvSpPr>
            <p:spPr>
              <a:xfrm>
                <a:off x="3596054" y="4251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Cube 116"/>
              <p:cNvSpPr/>
              <p:nvPr/>
            </p:nvSpPr>
            <p:spPr>
              <a:xfrm>
                <a:off x="13862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ube 117"/>
              <p:cNvSpPr/>
              <p:nvPr/>
            </p:nvSpPr>
            <p:spPr>
              <a:xfrm>
                <a:off x="16148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Cube 118"/>
              <p:cNvSpPr/>
              <p:nvPr/>
            </p:nvSpPr>
            <p:spPr>
              <a:xfrm>
                <a:off x="18434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Cube 119"/>
              <p:cNvSpPr/>
              <p:nvPr/>
            </p:nvSpPr>
            <p:spPr>
              <a:xfrm>
                <a:off x="20720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Cube 120"/>
              <p:cNvSpPr/>
              <p:nvPr/>
            </p:nvSpPr>
            <p:spPr>
              <a:xfrm>
                <a:off x="23006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Cube 121"/>
              <p:cNvSpPr/>
              <p:nvPr/>
            </p:nvSpPr>
            <p:spPr>
              <a:xfrm>
                <a:off x="25292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27578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29864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32150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ube 125"/>
              <p:cNvSpPr/>
              <p:nvPr/>
            </p:nvSpPr>
            <p:spPr>
              <a:xfrm>
                <a:off x="3443654" y="4404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Cube 126"/>
              <p:cNvSpPr/>
              <p:nvPr/>
            </p:nvSpPr>
            <p:spPr>
              <a:xfrm>
                <a:off x="12338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ube 127"/>
              <p:cNvSpPr/>
              <p:nvPr/>
            </p:nvSpPr>
            <p:spPr>
              <a:xfrm>
                <a:off x="14624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Cube 128"/>
              <p:cNvSpPr/>
              <p:nvPr/>
            </p:nvSpPr>
            <p:spPr>
              <a:xfrm>
                <a:off x="16910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Cube 129"/>
              <p:cNvSpPr/>
              <p:nvPr/>
            </p:nvSpPr>
            <p:spPr>
              <a:xfrm>
                <a:off x="19196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Cube 130"/>
              <p:cNvSpPr/>
              <p:nvPr/>
            </p:nvSpPr>
            <p:spPr>
              <a:xfrm>
                <a:off x="21482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Cube 131"/>
              <p:cNvSpPr/>
              <p:nvPr/>
            </p:nvSpPr>
            <p:spPr>
              <a:xfrm>
                <a:off x="23768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Cube 132"/>
              <p:cNvSpPr/>
              <p:nvPr/>
            </p:nvSpPr>
            <p:spPr>
              <a:xfrm>
                <a:off x="26054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Cube 133"/>
              <p:cNvSpPr/>
              <p:nvPr/>
            </p:nvSpPr>
            <p:spPr>
              <a:xfrm>
                <a:off x="28340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Cube 134"/>
              <p:cNvSpPr/>
              <p:nvPr/>
            </p:nvSpPr>
            <p:spPr>
              <a:xfrm>
                <a:off x="30626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Cube 135"/>
              <p:cNvSpPr/>
              <p:nvPr/>
            </p:nvSpPr>
            <p:spPr>
              <a:xfrm>
                <a:off x="3291254" y="45567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10814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Cube 137"/>
              <p:cNvSpPr/>
              <p:nvPr/>
            </p:nvSpPr>
            <p:spPr>
              <a:xfrm>
                <a:off x="13100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Cube 138"/>
              <p:cNvSpPr/>
              <p:nvPr/>
            </p:nvSpPr>
            <p:spPr>
              <a:xfrm>
                <a:off x="15386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17672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19958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Cube 141"/>
              <p:cNvSpPr/>
              <p:nvPr/>
            </p:nvSpPr>
            <p:spPr>
              <a:xfrm>
                <a:off x="22244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Cube 142"/>
              <p:cNvSpPr/>
              <p:nvPr/>
            </p:nvSpPr>
            <p:spPr>
              <a:xfrm>
                <a:off x="24530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ube 143"/>
              <p:cNvSpPr/>
              <p:nvPr/>
            </p:nvSpPr>
            <p:spPr>
              <a:xfrm>
                <a:off x="26816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Cube 144"/>
              <p:cNvSpPr/>
              <p:nvPr/>
            </p:nvSpPr>
            <p:spPr>
              <a:xfrm>
                <a:off x="29102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Cube 145"/>
              <p:cNvSpPr/>
              <p:nvPr/>
            </p:nvSpPr>
            <p:spPr>
              <a:xfrm>
                <a:off x="3138854" y="47091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Cube 146"/>
              <p:cNvSpPr/>
              <p:nvPr/>
            </p:nvSpPr>
            <p:spPr>
              <a:xfrm>
                <a:off x="9290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ube 147"/>
              <p:cNvSpPr/>
              <p:nvPr/>
            </p:nvSpPr>
            <p:spPr>
              <a:xfrm>
                <a:off x="11576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ube 148"/>
              <p:cNvSpPr/>
              <p:nvPr/>
            </p:nvSpPr>
            <p:spPr>
              <a:xfrm>
                <a:off x="13862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ube 149"/>
              <p:cNvSpPr/>
              <p:nvPr/>
            </p:nvSpPr>
            <p:spPr>
              <a:xfrm>
                <a:off x="16148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ube 150"/>
              <p:cNvSpPr/>
              <p:nvPr/>
            </p:nvSpPr>
            <p:spPr>
              <a:xfrm>
                <a:off x="18434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Cube 151"/>
              <p:cNvSpPr/>
              <p:nvPr/>
            </p:nvSpPr>
            <p:spPr>
              <a:xfrm>
                <a:off x="20720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Cube 152"/>
              <p:cNvSpPr/>
              <p:nvPr/>
            </p:nvSpPr>
            <p:spPr>
              <a:xfrm>
                <a:off x="23006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Cube 153"/>
              <p:cNvSpPr/>
              <p:nvPr/>
            </p:nvSpPr>
            <p:spPr>
              <a:xfrm>
                <a:off x="25292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Cube 154"/>
              <p:cNvSpPr/>
              <p:nvPr/>
            </p:nvSpPr>
            <p:spPr>
              <a:xfrm>
                <a:off x="27578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Cube 155"/>
              <p:cNvSpPr/>
              <p:nvPr/>
            </p:nvSpPr>
            <p:spPr>
              <a:xfrm>
                <a:off x="2986454" y="48615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ube 156"/>
              <p:cNvSpPr/>
              <p:nvPr/>
            </p:nvSpPr>
            <p:spPr>
              <a:xfrm>
                <a:off x="7766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ube 157"/>
              <p:cNvSpPr/>
              <p:nvPr/>
            </p:nvSpPr>
            <p:spPr>
              <a:xfrm>
                <a:off x="10052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ube 158"/>
              <p:cNvSpPr/>
              <p:nvPr/>
            </p:nvSpPr>
            <p:spPr>
              <a:xfrm>
                <a:off x="12338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ube 159"/>
              <p:cNvSpPr/>
              <p:nvPr/>
            </p:nvSpPr>
            <p:spPr>
              <a:xfrm>
                <a:off x="14624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ube 160"/>
              <p:cNvSpPr/>
              <p:nvPr/>
            </p:nvSpPr>
            <p:spPr>
              <a:xfrm>
                <a:off x="16910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Cube 161"/>
              <p:cNvSpPr/>
              <p:nvPr/>
            </p:nvSpPr>
            <p:spPr>
              <a:xfrm>
                <a:off x="19196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Cube 162"/>
              <p:cNvSpPr/>
              <p:nvPr/>
            </p:nvSpPr>
            <p:spPr>
              <a:xfrm>
                <a:off x="21482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ube 163"/>
              <p:cNvSpPr/>
              <p:nvPr/>
            </p:nvSpPr>
            <p:spPr>
              <a:xfrm>
                <a:off x="23768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ube 164"/>
              <p:cNvSpPr/>
              <p:nvPr/>
            </p:nvSpPr>
            <p:spPr>
              <a:xfrm>
                <a:off x="26054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ube 165"/>
              <p:cNvSpPr/>
              <p:nvPr/>
            </p:nvSpPr>
            <p:spPr>
              <a:xfrm>
                <a:off x="2834054" y="50139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ube 166"/>
              <p:cNvSpPr/>
              <p:nvPr/>
            </p:nvSpPr>
            <p:spPr>
              <a:xfrm>
                <a:off x="6242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Cube 167"/>
              <p:cNvSpPr/>
              <p:nvPr/>
            </p:nvSpPr>
            <p:spPr>
              <a:xfrm>
                <a:off x="8528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Cube 168"/>
              <p:cNvSpPr/>
              <p:nvPr/>
            </p:nvSpPr>
            <p:spPr>
              <a:xfrm>
                <a:off x="10814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Cube 169"/>
              <p:cNvSpPr/>
              <p:nvPr/>
            </p:nvSpPr>
            <p:spPr>
              <a:xfrm>
                <a:off x="13100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Cube 170"/>
              <p:cNvSpPr/>
              <p:nvPr/>
            </p:nvSpPr>
            <p:spPr>
              <a:xfrm>
                <a:off x="15386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Cube 171"/>
              <p:cNvSpPr/>
              <p:nvPr/>
            </p:nvSpPr>
            <p:spPr>
              <a:xfrm>
                <a:off x="17672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Cube 172"/>
              <p:cNvSpPr/>
              <p:nvPr/>
            </p:nvSpPr>
            <p:spPr>
              <a:xfrm>
                <a:off x="19958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Cube 173"/>
              <p:cNvSpPr/>
              <p:nvPr/>
            </p:nvSpPr>
            <p:spPr>
              <a:xfrm>
                <a:off x="22244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Cube 174"/>
              <p:cNvSpPr/>
              <p:nvPr/>
            </p:nvSpPr>
            <p:spPr>
              <a:xfrm>
                <a:off x="24530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Cube 175"/>
              <p:cNvSpPr/>
              <p:nvPr/>
            </p:nvSpPr>
            <p:spPr>
              <a:xfrm>
                <a:off x="2681654" y="516636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Cube 198"/>
            <p:cNvSpPr/>
            <p:nvPr/>
          </p:nvSpPr>
          <p:spPr>
            <a:xfrm>
              <a:off x="4191000" y="3901440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ube 199"/>
            <p:cNvSpPr/>
            <p:nvPr/>
          </p:nvSpPr>
          <p:spPr>
            <a:xfrm>
              <a:off x="4191000" y="3748249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ube 201"/>
            <p:cNvSpPr/>
            <p:nvPr/>
          </p:nvSpPr>
          <p:spPr>
            <a:xfrm>
              <a:off x="4191000" y="3595849"/>
              <a:ext cx="4114800" cy="1737360"/>
            </a:xfrm>
            <a:prstGeom prst="cube">
              <a:avLst>
                <a:gd name="adj" fmla="val 93609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Left Brace 302"/>
            <p:cNvSpPr/>
            <p:nvPr/>
          </p:nvSpPr>
          <p:spPr>
            <a:xfrm rot="10800000">
              <a:off x="8382000" y="3764278"/>
              <a:ext cx="213946" cy="274321"/>
            </a:xfrm>
            <a:prstGeom prst="leftBrace">
              <a:avLst>
                <a:gd name="adj1" fmla="val 2500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 rot="16200000">
              <a:off x="7772779" y="3059289"/>
              <a:ext cx="1915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Few</a:t>
              </a:r>
              <a:r>
                <a:rPr lang="en-US" dirty="0" smtClean="0"/>
                <a:t> PCB Layers</a:t>
              </a:r>
              <a:endParaRPr lang="en-US" dirty="0"/>
            </a:p>
          </p:txBody>
        </p:sp>
        <p:grpSp>
          <p:nvGrpSpPr>
            <p:cNvPr id="4" name="Group 433"/>
            <p:cNvGrpSpPr/>
            <p:nvPr/>
          </p:nvGrpSpPr>
          <p:grpSpPr>
            <a:xfrm>
              <a:off x="4419600" y="3961609"/>
              <a:ext cx="3352800" cy="1158240"/>
              <a:chOff x="4343400" y="4799809"/>
              <a:chExt cx="3352800" cy="1158240"/>
            </a:xfrm>
          </p:grpSpPr>
          <p:sp>
            <p:nvSpPr>
              <p:cNvPr id="223" name="Cube 222"/>
              <p:cNvSpPr/>
              <p:nvPr/>
            </p:nvSpPr>
            <p:spPr>
              <a:xfrm>
                <a:off x="54102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Cube 223"/>
              <p:cNvSpPr/>
              <p:nvPr/>
            </p:nvSpPr>
            <p:spPr>
              <a:xfrm>
                <a:off x="56388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Cube 224"/>
              <p:cNvSpPr/>
              <p:nvPr/>
            </p:nvSpPr>
            <p:spPr>
              <a:xfrm>
                <a:off x="58674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Cube 225"/>
              <p:cNvSpPr/>
              <p:nvPr/>
            </p:nvSpPr>
            <p:spPr>
              <a:xfrm>
                <a:off x="60960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Cube 226"/>
              <p:cNvSpPr/>
              <p:nvPr/>
            </p:nvSpPr>
            <p:spPr>
              <a:xfrm>
                <a:off x="63246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Cube 227"/>
              <p:cNvSpPr/>
              <p:nvPr/>
            </p:nvSpPr>
            <p:spPr>
              <a:xfrm>
                <a:off x="65532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Cube 228"/>
              <p:cNvSpPr/>
              <p:nvPr/>
            </p:nvSpPr>
            <p:spPr>
              <a:xfrm>
                <a:off x="67818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Cube 229"/>
              <p:cNvSpPr/>
              <p:nvPr/>
            </p:nvSpPr>
            <p:spPr>
              <a:xfrm>
                <a:off x="70104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Cube 230"/>
              <p:cNvSpPr/>
              <p:nvPr/>
            </p:nvSpPr>
            <p:spPr>
              <a:xfrm>
                <a:off x="72390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Cube 231"/>
              <p:cNvSpPr/>
              <p:nvPr/>
            </p:nvSpPr>
            <p:spPr>
              <a:xfrm>
                <a:off x="7467600" y="4799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Cube 236"/>
              <p:cNvSpPr/>
              <p:nvPr/>
            </p:nvSpPr>
            <p:spPr>
              <a:xfrm>
                <a:off x="6172200" y="49522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Cube 237"/>
              <p:cNvSpPr/>
              <p:nvPr/>
            </p:nvSpPr>
            <p:spPr>
              <a:xfrm>
                <a:off x="6400800" y="49522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Cube 246"/>
              <p:cNvSpPr/>
              <p:nvPr/>
            </p:nvSpPr>
            <p:spPr>
              <a:xfrm>
                <a:off x="6019800" y="51046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Cube 247"/>
              <p:cNvSpPr/>
              <p:nvPr/>
            </p:nvSpPr>
            <p:spPr>
              <a:xfrm>
                <a:off x="6248400" y="51046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Cube 254"/>
              <p:cNvSpPr/>
              <p:nvPr/>
            </p:nvSpPr>
            <p:spPr>
              <a:xfrm>
                <a:off x="5410200" y="52570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Cube 255"/>
              <p:cNvSpPr/>
              <p:nvPr/>
            </p:nvSpPr>
            <p:spPr>
              <a:xfrm>
                <a:off x="5638800" y="52570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Cube 256"/>
              <p:cNvSpPr/>
              <p:nvPr/>
            </p:nvSpPr>
            <p:spPr>
              <a:xfrm>
                <a:off x="5867400" y="52570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Cube 257"/>
              <p:cNvSpPr/>
              <p:nvPr/>
            </p:nvSpPr>
            <p:spPr>
              <a:xfrm>
                <a:off x="6096000" y="52570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Cube 258"/>
              <p:cNvSpPr/>
              <p:nvPr/>
            </p:nvSpPr>
            <p:spPr>
              <a:xfrm>
                <a:off x="6324600" y="52570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Cube 259"/>
              <p:cNvSpPr/>
              <p:nvPr/>
            </p:nvSpPr>
            <p:spPr>
              <a:xfrm>
                <a:off x="6553200" y="52570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Cube 264"/>
              <p:cNvSpPr/>
              <p:nvPr/>
            </p:nvSpPr>
            <p:spPr>
              <a:xfrm>
                <a:off x="5257800" y="54094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Cube 269"/>
              <p:cNvSpPr/>
              <p:nvPr/>
            </p:nvSpPr>
            <p:spPr>
              <a:xfrm>
                <a:off x="6400800" y="54094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Cube 272"/>
              <p:cNvSpPr/>
              <p:nvPr/>
            </p:nvSpPr>
            <p:spPr>
              <a:xfrm>
                <a:off x="4648200" y="5561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Cube 273"/>
              <p:cNvSpPr/>
              <p:nvPr/>
            </p:nvSpPr>
            <p:spPr>
              <a:xfrm>
                <a:off x="4876800" y="5561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Cube 274"/>
              <p:cNvSpPr/>
              <p:nvPr/>
            </p:nvSpPr>
            <p:spPr>
              <a:xfrm>
                <a:off x="5105400" y="5561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Cube 279"/>
              <p:cNvSpPr/>
              <p:nvPr/>
            </p:nvSpPr>
            <p:spPr>
              <a:xfrm>
                <a:off x="6248400" y="5561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Cube 280"/>
              <p:cNvSpPr/>
              <p:nvPr/>
            </p:nvSpPr>
            <p:spPr>
              <a:xfrm>
                <a:off x="6477000" y="5561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Cube 281"/>
              <p:cNvSpPr/>
              <p:nvPr/>
            </p:nvSpPr>
            <p:spPr>
              <a:xfrm>
                <a:off x="6705600" y="55618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Cube 292"/>
              <p:cNvSpPr/>
              <p:nvPr/>
            </p:nvSpPr>
            <p:spPr>
              <a:xfrm>
                <a:off x="4343400" y="5866609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>
                  <a:alpha val="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Cube 308"/>
              <p:cNvSpPr/>
              <p:nvPr/>
            </p:nvSpPr>
            <p:spPr>
              <a:xfrm>
                <a:off x="6324600" y="52578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Cube 309"/>
              <p:cNvSpPr/>
              <p:nvPr/>
            </p:nvSpPr>
            <p:spPr>
              <a:xfrm>
                <a:off x="6553200" y="52578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Cube 314"/>
              <p:cNvSpPr/>
              <p:nvPr/>
            </p:nvSpPr>
            <p:spPr>
              <a:xfrm>
                <a:off x="5257800" y="54102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Cube 315"/>
              <p:cNvSpPr/>
              <p:nvPr/>
            </p:nvSpPr>
            <p:spPr>
              <a:xfrm>
                <a:off x="6400800" y="5410200"/>
                <a:ext cx="228600" cy="91440"/>
              </a:xfrm>
              <a:prstGeom prst="cube">
                <a:avLst>
                  <a:gd name="adj" fmla="val 91739"/>
                </a:avLst>
              </a:prstGeom>
              <a:solidFill>
                <a:schemeClr val="tx1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3" name="Straight Arrow Connector 282"/>
            <p:cNvCxnSpPr/>
            <p:nvPr/>
          </p:nvCxnSpPr>
          <p:spPr>
            <a:xfrm flipH="1">
              <a:off x="4495800" y="2349376"/>
              <a:ext cx="5334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4800600" y="208404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Generally Programmable</a:t>
              </a:r>
              <a:endParaRPr lang="en-US" dirty="0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2011973" y="6096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Best of BOTH Worlds!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Solution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r>
              <a:rPr lang="en-US" sz="2100" b="1" dirty="0" smtClean="0"/>
              <a:t>Solution:</a:t>
            </a:r>
            <a:r>
              <a:rPr lang="en-US" sz="2100" dirty="0" smtClean="0"/>
              <a:t> Field-programmable, pin-constrained (FPPC) DMFB</a:t>
            </a:r>
          </a:p>
          <a:p>
            <a:pPr lvl="1"/>
            <a:r>
              <a:rPr lang="en-US" sz="1900" dirty="0" smtClean="0"/>
              <a:t>Mapped for basic operations instead of specific assays</a:t>
            </a:r>
          </a:p>
          <a:p>
            <a:pPr lvl="1"/>
            <a:r>
              <a:rPr lang="en-US" sz="1900" dirty="0" smtClean="0"/>
              <a:t>Flexibility &amp; reduced pin-count (PCB layers)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8" name="Picture 37" descr="TopologyWithCo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917" y="2209800"/>
            <a:ext cx="3657483" cy="4419600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833620" y="4419600"/>
          <a:ext cx="4005580" cy="1854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68780"/>
                <a:gridCol w="1168400"/>
                <a:gridCol w="1168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DMFB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FPPC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12w × 15h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Electrodes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Unique</a:t>
                      </a:r>
                      <a:r>
                        <a:rPr lang="en-US" baseline="0" dirty="0" smtClean="0"/>
                        <a:t> Pins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" name="Picture 46" descr="TopologyWithLegend.png"/>
          <p:cNvPicPr>
            <a:picLocks noChangeAspect="1"/>
          </p:cNvPicPr>
          <p:nvPr/>
        </p:nvPicPr>
        <p:blipFill>
          <a:blip r:embed="rId3" cstate="print"/>
          <a:srcRect l="55000" t="8191" b="6885"/>
          <a:stretch>
            <a:fillRect/>
          </a:stretch>
        </p:blipFill>
        <p:spPr>
          <a:xfrm>
            <a:off x="4038600" y="2209800"/>
            <a:ext cx="2405575" cy="289560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85800" y="2590800"/>
            <a:ext cx="3581400" cy="3581400"/>
            <a:chOff x="685800" y="2590800"/>
            <a:chExt cx="3581400" cy="3581400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2514600" y="2590800"/>
              <a:ext cx="17526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514600" y="2743200"/>
              <a:ext cx="16764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85800" y="2743200"/>
              <a:ext cx="3581400" cy="1752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3048000" y="2743200"/>
              <a:ext cx="1219200" cy="3429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3505200" y="2743200"/>
              <a:ext cx="7620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905000" y="3048000"/>
            <a:ext cx="2362200" cy="2438400"/>
            <a:chOff x="1905000" y="3048000"/>
            <a:chExt cx="2362200" cy="2438400"/>
          </a:xfrm>
        </p:grpSpPr>
        <p:cxnSp>
          <p:nvCxnSpPr>
            <p:cNvPr id="65" name="Straight Arrow Connector 64"/>
            <p:cNvCxnSpPr/>
            <p:nvPr/>
          </p:nvCxnSpPr>
          <p:spPr>
            <a:xfrm flipH="1">
              <a:off x="1905000" y="3048000"/>
              <a:ext cx="236220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1981200" y="3048000"/>
              <a:ext cx="22098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1905000" y="3048000"/>
              <a:ext cx="2362200" cy="1600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1981200" y="3048000"/>
              <a:ext cx="2286000" cy="2438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971800" y="3124200"/>
            <a:ext cx="1295400" cy="2590800"/>
            <a:chOff x="2971800" y="3124200"/>
            <a:chExt cx="1295400" cy="2590800"/>
          </a:xfrm>
        </p:grpSpPr>
        <p:cxnSp>
          <p:nvCxnSpPr>
            <p:cNvPr id="76" name="Straight Arrow Connector 75"/>
            <p:cNvCxnSpPr/>
            <p:nvPr/>
          </p:nvCxnSpPr>
          <p:spPr>
            <a:xfrm flipH="1" flipV="1">
              <a:off x="3048000" y="3124200"/>
              <a:ext cx="1219200" cy="83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2971800" y="3657600"/>
              <a:ext cx="1295400" cy="2057400"/>
              <a:chOff x="2971800" y="3657600"/>
              <a:chExt cx="1295400" cy="205740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2971800" y="3657600"/>
                <a:ext cx="1219200" cy="304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3048000" y="3962400"/>
                <a:ext cx="12192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3048000" y="3962400"/>
                <a:ext cx="1219200" cy="12192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3048000" y="3962400"/>
                <a:ext cx="1219200" cy="685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>
                <a:off x="3048000" y="3962400"/>
                <a:ext cx="12192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057400" y="4023360"/>
            <a:ext cx="1615440" cy="2682240"/>
            <a:chOff x="-1524000" y="3962400"/>
            <a:chExt cx="1615440" cy="2682240"/>
          </a:xfrm>
        </p:grpSpPr>
        <p:sp>
          <p:nvSpPr>
            <p:cNvPr id="56" name="Oval 55"/>
            <p:cNvSpPr/>
            <p:nvPr/>
          </p:nvSpPr>
          <p:spPr>
            <a:xfrm>
              <a:off x="-1524000" y="396240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I1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-1097280" y="484632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M1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6" idx="4"/>
              <a:endCxn id="58" idx="1"/>
            </p:cNvCxnSpPr>
            <p:nvPr/>
          </p:nvCxnSpPr>
          <p:spPr>
            <a:xfrm>
              <a:off x="-1158240" y="4693920"/>
              <a:ext cx="168089" cy="2595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-640080" y="396240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I2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4"/>
              <a:endCxn id="58" idx="7"/>
            </p:cNvCxnSpPr>
            <p:nvPr/>
          </p:nvCxnSpPr>
          <p:spPr>
            <a:xfrm flipH="1">
              <a:off x="-472889" y="4693920"/>
              <a:ext cx="198569" cy="2595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-1097280" y="591312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Det1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58" idx="4"/>
              <a:endCxn id="63" idx="0"/>
            </p:cNvCxnSpPr>
            <p:nvPr/>
          </p:nvCxnSpPr>
          <p:spPr>
            <a:xfrm>
              <a:off x="-731520" y="5577840"/>
              <a:ext cx="0" cy="3352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FPPC DMFB Features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334000"/>
          </a:xfrm>
        </p:spPr>
        <p:txBody>
          <a:bodyPr/>
          <a:lstStyle/>
          <a:p>
            <a:r>
              <a:rPr lang="en-US" sz="2800" b="1" dirty="0" smtClean="0"/>
              <a:t>Complete Synthesis</a:t>
            </a:r>
          </a:p>
          <a:p>
            <a:pPr lvl="1"/>
            <a:r>
              <a:rPr lang="en-US" sz="2400" b="1" dirty="0" smtClean="0"/>
              <a:t>List Scheduling onto discrete resources</a:t>
            </a:r>
          </a:p>
          <a:p>
            <a:pPr lvl="2"/>
            <a:r>
              <a:rPr lang="en-US" sz="2000" b="1" dirty="0" smtClean="0"/>
              <a:t>e.g. 4 mixers, 6 split/store/detect modules</a:t>
            </a:r>
          </a:p>
          <a:p>
            <a:pPr lvl="2"/>
            <a:r>
              <a:rPr lang="en-US" sz="2000" b="1" dirty="0" smtClean="0"/>
              <a:t>Other schedulers acceptable</a:t>
            </a:r>
            <a:endParaRPr lang="en-US" sz="1400" b="1" dirty="0" smtClean="0"/>
          </a:p>
          <a:p>
            <a:pPr lvl="2"/>
            <a:endParaRPr lang="en-US" sz="1400" b="1" dirty="0" smtClean="0"/>
          </a:p>
          <a:p>
            <a:pPr lvl="1"/>
            <a:r>
              <a:rPr lang="en-US" sz="2400" b="1" dirty="0" smtClean="0"/>
              <a:t>Simple, fast left-edge binding</a:t>
            </a:r>
            <a:endParaRPr lang="en-US" sz="1700" b="1" dirty="0" smtClean="0"/>
          </a:p>
          <a:p>
            <a:pPr lvl="2">
              <a:buNone/>
            </a:pPr>
            <a:endParaRPr lang="en-US" sz="1400" b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8" name="Picture 37" descr="TopologyWithCo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670" y="4267200"/>
            <a:ext cx="2921110" cy="220980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2057400" y="4023360"/>
            <a:ext cx="731520" cy="7315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I1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30" name="Oval 29"/>
          <p:cNvSpPr/>
          <p:nvPr/>
        </p:nvSpPr>
        <p:spPr>
          <a:xfrm>
            <a:off x="2484120" y="4907280"/>
            <a:ext cx="731520" cy="731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M1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[1,4)</a:t>
            </a:r>
          </a:p>
        </p:txBody>
      </p:sp>
      <p:cxnSp>
        <p:nvCxnSpPr>
          <p:cNvPr id="31" name="Straight Arrow Connector 30"/>
          <p:cNvCxnSpPr>
            <a:stCxn id="28" idx="4"/>
            <a:endCxn id="30" idx="1"/>
          </p:cNvCxnSpPr>
          <p:nvPr/>
        </p:nvCxnSpPr>
        <p:spPr>
          <a:xfrm>
            <a:off x="2423160" y="4754880"/>
            <a:ext cx="168089" cy="2595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941320" y="4023360"/>
            <a:ext cx="731520" cy="7315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[0,1)</a:t>
            </a:r>
          </a:p>
        </p:txBody>
      </p:sp>
      <p:cxnSp>
        <p:nvCxnSpPr>
          <p:cNvPr id="34" name="Straight Arrow Connector 33"/>
          <p:cNvCxnSpPr>
            <a:stCxn id="33" idx="4"/>
            <a:endCxn id="30" idx="7"/>
          </p:cNvCxnSpPr>
          <p:nvPr/>
        </p:nvCxnSpPr>
        <p:spPr>
          <a:xfrm flipH="1">
            <a:off x="3108511" y="4754880"/>
            <a:ext cx="198569" cy="2595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4"/>
            <a:endCxn id="49" idx="0"/>
          </p:cNvCxnSpPr>
          <p:nvPr/>
        </p:nvCxnSpPr>
        <p:spPr>
          <a:xfrm>
            <a:off x="2849880" y="5638800"/>
            <a:ext cx="0" cy="335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484120" y="5974080"/>
            <a:ext cx="731520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Det1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[4,9)</a:t>
            </a:r>
          </a:p>
        </p:txBody>
      </p:sp>
      <p:pic>
        <p:nvPicPr>
          <p:cNvPr id="72" name="Picture 71" descr="LeftEd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0"/>
            <a:ext cx="1676400" cy="1676400"/>
          </a:xfrm>
          <a:prstGeom prst="rect">
            <a:avLst/>
          </a:prstGeom>
        </p:spPr>
      </p:pic>
      <p:pic>
        <p:nvPicPr>
          <p:cNvPr id="23" name="Picture 22" descr="TopologyWithCoor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1066800"/>
            <a:ext cx="1447683" cy="174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-0.03334 " pathEditMode="relative" ptsTypes="AA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-0.21111 " pathEditMode="relative" ptsTypes="AA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0" grpId="2" animBg="1"/>
      <p:bldP spid="33" grpId="0" animBg="1"/>
      <p:bldP spid="33" grpId="1" animBg="1"/>
      <p:bldP spid="49" grpId="0" animBg="1"/>
      <p:bldP spid="49" grpId="1" animBg="1"/>
      <p:bldP spid="4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FPPC DMFB Features (cont’d)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sz="2800" b="1" dirty="0" smtClean="0"/>
              <a:t>Complete Synthesis (cont’d)</a:t>
            </a:r>
          </a:p>
          <a:p>
            <a:pPr lvl="1"/>
            <a:r>
              <a:rPr lang="en-US" sz="2400" b="1" dirty="0" smtClean="0"/>
              <a:t>Sequential router </a:t>
            </a:r>
            <a:r>
              <a:rPr lang="en-US" sz="1800" b="1" dirty="0" smtClean="0"/>
              <a:t>(I/</a:t>
            </a:r>
            <a:r>
              <a:rPr lang="en-US" sz="1800" b="1" dirty="0" err="1" smtClean="0"/>
              <a:t>O</a:t>
            </a:r>
            <a:r>
              <a:rPr lang="en-US" sz="1800" b="1" dirty="0" err="1" smtClean="0">
                <a:sym typeface="Wingdings" pitchFamily="2" charset="2"/>
              </a:rPr>
              <a:t>Module</a:t>
            </a:r>
            <a:r>
              <a:rPr lang="en-US" sz="1800" b="1" dirty="0" smtClean="0">
                <a:sym typeface="Wingdings" pitchFamily="2" charset="2"/>
              </a:rPr>
              <a:t>, </a:t>
            </a:r>
            <a:r>
              <a:rPr lang="en-US" sz="1800" b="1" dirty="0" err="1" smtClean="0">
                <a:sym typeface="Wingdings" pitchFamily="2" charset="2"/>
              </a:rPr>
              <a:t>ModuleModule</a:t>
            </a:r>
            <a:r>
              <a:rPr lang="en-US" sz="1800" b="1" dirty="0" smtClean="0">
                <a:sym typeface="Wingdings" pitchFamily="2" charset="2"/>
              </a:rPr>
              <a:t>, </a:t>
            </a:r>
            <a:r>
              <a:rPr lang="en-US" sz="1800" b="1" dirty="0" err="1" smtClean="0">
                <a:sym typeface="Wingdings" pitchFamily="2" charset="2"/>
              </a:rPr>
              <a:t>ModuleI</a:t>
            </a:r>
            <a:r>
              <a:rPr lang="en-US" sz="1800" b="1" dirty="0" smtClean="0">
                <a:sym typeface="Wingdings" pitchFamily="2" charset="2"/>
              </a:rPr>
              <a:t>/O)</a:t>
            </a:r>
            <a:endParaRPr lang="en-US" sz="1800" b="1" dirty="0" smtClean="0"/>
          </a:p>
          <a:p>
            <a:pPr lvl="2"/>
            <a:r>
              <a:rPr lang="en-US" sz="2100" b="1" dirty="0" smtClean="0"/>
              <a:t>Horizontal/vertical routing channels</a:t>
            </a:r>
          </a:p>
          <a:p>
            <a:pPr lvl="2"/>
            <a:endParaRPr lang="en-US" sz="2100" b="1" dirty="0" smtClean="0"/>
          </a:p>
          <a:p>
            <a:pPr lvl="2"/>
            <a:endParaRPr lang="en-US" sz="2100" b="1" dirty="0" smtClean="0"/>
          </a:p>
          <a:p>
            <a:pPr lvl="2"/>
            <a:r>
              <a:rPr lang="en-US" sz="2000" b="1" dirty="0" smtClean="0"/>
              <a:t>3-pins per channel</a:t>
            </a:r>
          </a:p>
          <a:p>
            <a:pPr lvl="2"/>
            <a:endParaRPr lang="en-US" sz="2000" b="1" dirty="0" smtClean="0"/>
          </a:p>
          <a:p>
            <a:pPr lvl="2"/>
            <a:r>
              <a:rPr lang="en-US" sz="2000" b="1" dirty="0" smtClean="0"/>
              <a:t>Routing cycles (ms) &lt;&lt; operation time-steps (s)</a:t>
            </a:r>
          </a:p>
          <a:p>
            <a:pPr lvl="3"/>
            <a:r>
              <a:rPr lang="en-US" sz="1700" b="1" dirty="0" smtClean="0"/>
              <a:t>No significant gains by parallel routing</a:t>
            </a:r>
          </a:p>
          <a:p>
            <a:pPr lvl="2"/>
            <a:endParaRPr lang="en-US" sz="2000" b="1" dirty="0" smtClean="0"/>
          </a:p>
          <a:p>
            <a:pPr lvl="2"/>
            <a:r>
              <a:rPr lang="en-US" sz="2000" b="1" dirty="0" smtClean="0"/>
              <a:t>Well-defined module I/O </a:t>
            </a:r>
          </a:p>
          <a:p>
            <a:pPr lvl="3"/>
            <a:r>
              <a:rPr lang="en-US" sz="1700" b="1" dirty="0" smtClean="0"/>
              <a:t>See Paper/Poster</a:t>
            </a:r>
          </a:p>
          <a:p>
            <a:pPr lvl="2"/>
            <a:endParaRPr lang="en-US" sz="2000" b="1" dirty="0" smtClean="0"/>
          </a:p>
          <a:p>
            <a:pPr lvl="2"/>
            <a:r>
              <a:rPr lang="en-US" sz="2000" b="1" dirty="0" smtClean="0"/>
              <a:t>Well-defined deadlock-resolution policies</a:t>
            </a:r>
          </a:p>
          <a:p>
            <a:pPr lvl="3"/>
            <a:r>
              <a:rPr lang="en-US" sz="1700" b="1" dirty="0" smtClean="0"/>
              <a:t>See Paper/Poster</a:t>
            </a:r>
          </a:p>
          <a:p>
            <a:pPr lvl="2">
              <a:buNone/>
            </a:pPr>
            <a:endParaRPr lang="en-US" sz="1400" b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4" name="Picture 23" descr="TopologyWithCo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0940" y="3733800"/>
            <a:ext cx="2328576" cy="2895600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143000" y="3886200"/>
            <a:ext cx="6781800" cy="2667000"/>
            <a:chOff x="1143000" y="3886200"/>
            <a:chExt cx="6781800" cy="2667000"/>
          </a:xfrm>
        </p:grpSpPr>
        <p:sp>
          <p:nvSpPr>
            <p:cNvPr id="25" name="TextBox 24"/>
            <p:cNvSpPr txBox="1"/>
            <p:nvPr/>
          </p:nvSpPr>
          <p:spPr>
            <a:xfrm>
              <a:off x="1143000" y="47625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Vertical</a:t>
              </a:r>
            </a:p>
            <a:p>
              <a:pPr algn="ctr"/>
              <a:r>
                <a:rPr lang="en-US" dirty="0" smtClean="0"/>
                <a:t>Routing Channels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7400" y="47625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Horizontal Routing Channels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6" idx="1"/>
            </p:cNvCxnSpPr>
            <p:nvPr/>
          </p:nvCxnSpPr>
          <p:spPr>
            <a:xfrm flipH="1" flipV="1">
              <a:off x="5257800" y="3886200"/>
              <a:ext cx="609600" cy="11994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1"/>
            </p:cNvCxnSpPr>
            <p:nvPr/>
          </p:nvCxnSpPr>
          <p:spPr>
            <a:xfrm flipH="1">
              <a:off x="5334000" y="5085666"/>
              <a:ext cx="533400" cy="14675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5" idx="3"/>
            </p:cNvCxnSpPr>
            <p:nvPr/>
          </p:nvCxnSpPr>
          <p:spPr>
            <a:xfrm flipV="1">
              <a:off x="3200400" y="4343400"/>
              <a:ext cx="381000" cy="7422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3"/>
            </p:cNvCxnSpPr>
            <p:nvPr/>
          </p:nvCxnSpPr>
          <p:spPr>
            <a:xfrm flipV="1">
              <a:off x="3200400" y="4648200"/>
              <a:ext cx="1752600" cy="4374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5" idx="3"/>
            </p:cNvCxnSpPr>
            <p:nvPr/>
          </p:nvCxnSpPr>
          <p:spPr>
            <a:xfrm>
              <a:off x="3200400" y="5085666"/>
              <a:ext cx="2514600" cy="197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648200" y="2983468"/>
            <a:ext cx="1600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244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292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340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388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436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4572000" y="2450068"/>
            <a:ext cx="4267200" cy="5334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Desired Motion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8200" y="3440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2-Phase Bus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858000" y="2983468"/>
            <a:ext cx="1600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9342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2390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438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486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53400" y="3059668"/>
            <a:ext cx="228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0" y="3440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3-Phase Bus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257800" y="2971800"/>
            <a:ext cx="365760" cy="365760"/>
          </a:xfrm>
          <a:prstGeom prst="ellipse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467600" y="2971800"/>
            <a:ext cx="365760" cy="365760"/>
          </a:xfrm>
          <a:prstGeom prst="ellipse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5105400" y="2819400"/>
            <a:ext cx="685800" cy="762000"/>
          </a:xfrm>
          <a:prstGeom prst="mathMultiply">
            <a:avLst>
              <a:gd name="adj1" fmla="val 117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0764 0.03333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6 0 0.02292 0 0.03438 0 " pathEditMode="relative" ptsTypes="fA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7.40741E-7 L 0.0717 7.40741E-7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  <p:bldP spid="60" grpId="0" animBg="1"/>
      <p:bldP spid="65" grpId="0" animBg="1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/>
      <p:bldP spid="76" grpId="0" animBg="1"/>
      <p:bldP spid="76" grpId="1" animBg="1"/>
      <p:bldP spid="77" grpId="0" animBg="1"/>
      <p:bldP spid="77" grpId="2" animBg="1"/>
      <p:bldP spid="77" grpId="3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FPPC DMFB Features (cont’d)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sz="2800" b="1" dirty="0" smtClean="0"/>
              <a:t>Resizing without changing synthesis methods</a:t>
            </a:r>
          </a:p>
          <a:p>
            <a:pPr lvl="1"/>
            <a:r>
              <a:rPr lang="en-US" sz="2400" b="1" dirty="0" smtClean="0"/>
              <a:t>DMFB Elongation</a:t>
            </a:r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Module-Size Variation</a:t>
            </a:r>
            <a:endParaRPr lang="en-US" sz="1800" b="1" dirty="0" smtClean="0"/>
          </a:p>
          <a:p>
            <a:pPr lvl="2">
              <a:buNone/>
            </a:pPr>
            <a:endParaRPr lang="en-US" sz="1400" b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4" name="Picture 23" descr="TopologyWithCo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2830" y="2115787"/>
            <a:ext cx="1371600" cy="1705594"/>
          </a:xfrm>
          <a:prstGeom prst="rect">
            <a:avLst/>
          </a:prstGeom>
        </p:spPr>
      </p:pic>
      <p:pic>
        <p:nvPicPr>
          <p:cNvPr id="33" name="Picture 32" descr="TopologyWithCoor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261" y="1447800"/>
            <a:ext cx="1371600" cy="2373581"/>
          </a:xfrm>
          <a:prstGeom prst="rect">
            <a:avLst/>
          </a:prstGeom>
        </p:spPr>
      </p:pic>
      <p:pic>
        <p:nvPicPr>
          <p:cNvPr id="34" name="Picture 33" descr="TopologyWithCoor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783775"/>
            <a:ext cx="1371600" cy="1037606"/>
          </a:xfrm>
          <a:prstGeom prst="rect">
            <a:avLst/>
          </a:prstGeom>
        </p:spPr>
      </p:pic>
      <p:sp>
        <p:nvSpPr>
          <p:cNvPr id="35" name="Left-Right Arrow 34"/>
          <p:cNvSpPr/>
          <p:nvPr/>
        </p:nvSpPr>
        <p:spPr>
          <a:xfrm>
            <a:off x="2558415" y="3112078"/>
            <a:ext cx="762000" cy="3810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5236845" y="2778084"/>
            <a:ext cx="762000" cy="3810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TopologyWithCo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771406"/>
            <a:ext cx="1371600" cy="1705594"/>
          </a:xfrm>
          <a:prstGeom prst="rect">
            <a:avLst/>
          </a:prstGeom>
        </p:spPr>
      </p:pic>
      <p:sp>
        <p:nvSpPr>
          <p:cNvPr id="39" name="Left-Right Arrow 38"/>
          <p:cNvSpPr/>
          <p:nvPr/>
        </p:nvSpPr>
        <p:spPr>
          <a:xfrm>
            <a:off x="2438400" y="5545095"/>
            <a:ext cx="762000" cy="3810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TopologyWithCoor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994190"/>
            <a:ext cx="1371600" cy="148281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257800" y="5029200"/>
            <a:ext cx="34290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Allows user to buy off-the-shelf DMFB with enough resources to run their assay.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_whites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UCRTemplate_whiteseal</Template>
  <TotalTime>9216</TotalTime>
  <Words>1130</Words>
  <Application>Microsoft Office PowerPoint</Application>
  <PresentationFormat>On-screen Show (4:3)</PresentationFormat>
  <Paragraphs>607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UCRTemplate_whiteseal</vt:lpstr>
      <vt:lpstr>A Field-Programmable Pin-Constrained Digital Microfluidic Biochip</vt:lpstr>
      <vt:lpstr>Digital Microfluidic Biochips (DMFB) 101</vt:lpstr>
      <vt:lpstr>Direct Addressing Cost Problem</vt:lpstr>
      <vt:lpstr>Pin-Constrained Flexibility Problem</vt:lpstr>
      <vt:lpstr>Goal Statement</vt:lpstr>
      <vt:lpstr>The Solution</vt:lpstr>
      <vt:lpstr>FPPC DMFB Features</vt:lpstr>
      <vt:lpstr>FPPC DMFB Features (cont’d)</vt:lpstr>
      <vt:lpstr>FPPC DMFB Features (cont’d)</vt:lpstr>
      <vt:lpstr>Experimental Results</vt:lpstr>
      <vt:lpstr>Experimental Results</vt:lpstr>
      <vt:lpstr>Pin-Constrained Comparison</vt:lpstr>
      <vt:lpstr>Conclusion</vt:lpstr>
      <vt:lpstr>Thank You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Danny G</cp:lastModifiedBy>
  <cp:revision>105</cp:revision>
  <dcterms:created xsi:type="dcterms:W3CDTF">2012-05-11T20:48:53Z</dcterms:created>
  <dcterms:modified xsi:type="dcterms:W3CDTF">2013-06-04T20:16:51Z</dcterms:modified>
</cp:coreProperties>
</file>