
<file path=[Content_Types].xml><?xml version="1.0" encoding="utf-8"?>
<Types xmlns="http://schemas.openxmlformats.org/package/2006/content-types">
  <Default Extension="png" ContentType="image/png"/>
  <Default Extension="mpg" ContentType="video/mpeg"/>
  <Default Extension="wmf" ContentType="image/x-wmf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9"/>
  </p:notesMasterIdLst>
  <p:sldIdLst>
    <p:sldId id="256" r:id="rId2"/>
    <p:sldId id="313" r:id="rId3"/>
    <p:sldId id="314" r:id="rId4"/>
    <p:sldId id="315" r:id="rId5"/>
    <p:sldId id="414" r:id="rId6"/>
    <p:sldId id="318" r:id="rId7"/>
    <p:sldId id="305" r:id="rId8"/>
    <p:sldId id="492" r:id="rId9"/>
    <p:sldId id="446" r:id="rId10"/>
    <p:sldId id="415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16" r:id="rId41"/>
    <p:sldId id="447" r:id="rId42"/>
    <p:sldId id="448" r:id="rId43"/>
    <p:sldId id="450" r:id="rId44"/>
    <p:sldId id="451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3" r:id="rId55"/>
    <p:sldId id="464" r:id="rId56"/>
    <p:sldId id="465" r:id="rId57"/>
    <p:sldId id="466" r:id="rId58"/>
    <p:sldId id="467" r:id="rId59"/>
    <p:sldId id="468" r:id="rId60"/>
    <p:sldId id="469" r:id="rId61"/>
    <p:sldId id="470" r:id="rId62"/>
    <p:sldId id="471" r:id="rId63"/>
    <p:sldId id="472" r:id="rId64"/>
    <p:sldId id="473" r:id="rId65"/>
    <p:sldId id="474" r:id="rId66"/>
    <p:sldId id="475" r:id="rId67"/>
    <p:sldId id="476" r:id="rId68"/>
    <p:sldId id="477" r:id="rId69"/>
    <p:sldId id="478" r:id="rId70"/>
    <p:sldId id="479" r:id="rId71"/>
    <p:sldId id="482" r:id="rId72"/>
    <p:sldId id="483" r:id="rId73"/>
    <p:sldId id="484" r:id="rId74"/>
    <p:sldId id="487" r:id="rId75"/>
    <p:sldId id="489" r:id="rId76"/>
    <p:sldId id="486" r:id="rId77"/>
    <p:sldId id="307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D6CC0"/>
    <a:srgbClr val="89F0FB"/>
    <a:srgbClr val="DDD9C3"/>
    <a:srgbClr val="B9D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9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090A9-6A70-4065-9865-764DD340D8E7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6CD35-A924-42E1-81FD-B25F586BD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" name="Picture 41" descr="ppt_titlepage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213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01F2C7-CF93-4DE7-B891-D2FA281AA8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F584A-E1A5-40E8-BAC9-E31AE288CB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971C4-6447-4963-B19F-FF467F745E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0BCA-D332-4F12-A861-346A5EAF61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3782-C09A-4247-A9BE-F4A516DE2A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37DBA-50BC-4F49-9412-776C8E7D11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6019A-8D38-41BF-AEFC-126FF9EE5E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47C6C-49F5-4EA2-87EA-35019DAD73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9098-EC4C-45FA-9931-57F2C16FD8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0C834-CC0A-4432-90B8-01186CCB91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FA23A-F982-4603-983D-70A756E88F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" name="Picture 40" descr="ppt_generic_backgrp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DAC - Path Scheduling -</a:t>
            </a: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FC37034-741B-4DC9-929B-84F4DEE926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microfluidics.ee.duke.edu/" TargetMode="Externa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8077200" cy="2895600"/>
          </a:xfrm>
        </p:spPr>
        <p:txBody>
          <a:bodyPr anchor="ctr"/>
          <a:lstStyle/>
          <a:p>
            <a:pPr algn="ctr"/>
            <a:r>
              <a:rPr lang="en-US" sz="4000" dirty="0" smtClean="0"/>
              <a:t>Exploring Speed and Energy Tradeoffs in Droplet Transport for Digital Microfluidic Biochips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90900"/>
            <a:ext cx="8077200" cy="2362200"/>
          </a:xfrm>
        </p:spPr>
        <p:txBody>
          <a:bodyPr anchor="ctr"/>
          <a:lstStyle/>
          <a:p>
            <a:pPr algn="ctr"/>
            <a:r>
              <a:rPr lang="en-US" sz="3000" dirty="0" err="1" smtClean="0"/>
              <a:t>Johnathan</a:t>
            </a:r>
            <a:r>
              <a:rPr lang="en-US" sz="3000" dirty="0" smtClean="0"/>
              <a:t> Fiske, </a:t>
            </a:r>
            <a:r>
              <a:rPr lang="en-US" sz="3000" b="1" dirty="0" smtClean="0"/>
              <a:t>*Dan Grissom</a:t>
            </a:r>
            <a:r>
              <a:rPr lang="en-US" sz="3000" dirty="0" smtClean="0"/>
              <a:t>, Philip Brisk</a:t>
            </a:r>
          </a:p>
          <a:p>
            <a:pPr algn="ctr"/>
            <a:r>
              <a:rPr lang="en-US" sz="3000" dirty="0" smtClean="0"/>
              <a:t>University of California, Riverside</a:t>
            </a:r>
            <a:endParaRPr lang="en-US" sz="3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5562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19</a:t>
            </a:r>
            <a:r>
              <a:rPr lang="en-US" kern="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Asia &amp; South </a:t>
            </a:r>
            <a:r>
              <a:rPr lang="en-US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PacificDesign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Automation Conference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dirty="0" smtClean="0"/>
              <a:t>Singapore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January 21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2014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The Bottom Line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32" name="Picture 8" descr="C:\Users\Dan\AppData\Local\Microsoft\Windows\Temporary Internet Files\Content.IE5\7JL9M17Q\MC9003608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39558" y="1280160"/>
            <a:ext cx="2687611" cy="4206240"/>
          </a:xfrm>
          <a:prstGeom prst="rect">
            <a:avLst/>
          </a:prstGeom>
          <a:noFill/>
        </p:spPr>
      </p:pic>
      <p:pic>
        <p:nvPicPr>
          <p:cNvPr id="1034" name="Picture 10" descr="C:\Users\Dan\AppData\Local\Microsoft\Windows\Temporary Internet Files\Content.IE5\G0DZ3X1Z\MC9002875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49556" y="1280160"/>
            <a:ext cx="2799044" cy="4206240"/>
          </a:xfrm>
          <a:prstGeom prst="rect">
            <a:avLst/>
          </a:prstGeom>
          <a:noFill/>
        </p:spPr>
      </p:pic>
      <p:sp>
        <p:nvSpPr>
          <p:cNvPr id="18" name="Multiply 17"/>
          <p:cNvSpPr/>
          <p:nvPr/>
        </p:nvSpPr>
        <p:spPr>
          <a:xfrm>
            <a:off x="1371600" y="990600"/>
            <a:ext cx="7010400" cy="4876800"/>
          </a:xfrm>
          <a:prstGeom prst="mathMultiply">
            <a:avLst>
              <a:gd name="adj1" fmla="val 6645"/>
            </a:avLst>
          </a:prstGeom>
          <a:solidFill>
            <a:schemeClr val="accent2">
              <a:alpha val="88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990600" y="5410201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64291" bIns="3214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Microfluidics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replace traditional bench-top chemistry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8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The Future of Chemistry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9051" y="2075944"/>
            <a:ext cx="5027549" cy="283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59051" y="4895343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64291" bIns="3214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</a:t>
            </a:r>
            <a:r>
              <a:rPr lang="en-US" sz="2000" kern="0" dirty="0" smtClean="0">
                <a:latin typeface="+mn-lt"/>
              </a:rPr>
              <a:t>D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roplet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059051" y="1618743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64291" bIns="3214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“Digital”</a:t>
            </a:r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>
          <a:xfrm>
            <a:off x="2059051" y="762000"/>
            <a:ext cx="5027549" cy="884039"/>
          </a:xfrm>
          <a:prstGeom prst="rect">
            <a:avLst/>
          </a:prstGeom>
        </p:spPr>
        <p:txBody>
          <a:bodyPr vert="horz" lIns="91440" tIns="32146" rIns="45720" bIns="32146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Microfluidics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76400" y="55626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64291" bIns="3214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Miniaturization + Automation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3000" kern="0" dirty="0" smtClean="0">
                <a:latin typeface="+mn-lt"/>
              </a:rPr>
              <a:t>of Biochemistry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Blip>
                <a:blip r:embed="rId3"/>
              </a:buBlip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Compaction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90600"/>
            <a:ext cx="4288536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63168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Electrode Activations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39868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Corresponding Droplet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Applications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4" descr="C:\Program Files (x86)\Microsoft Office\MEDIA\CAGCAT10\j018600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230" y="5097780"/>
            <a:ext cx="1482770" cy="1524000"/>
          </a:xfrm>
          <a:prstGeom prst="rect">
            <a:avLst/>
          </a:prstGeom>
          <a:noFill/>
        </p:spPr>
      </p:pic>
      <p:pic>
        <p:nvPicPr>
          <p:cNvPr id="15" name="Picture 5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11" y="5097780"/>
            <a:ext cx="1500589" cy="1531620"/>
          </a:xfrm>
          <a:prstGeom prst="rect">
            <a:avLst/>
          </a:prstGeom>
          <a:noFill/>
        </p:spPr>
      </p:pic>
      <p:pic>
        <p:nvPicPr>
          <p:cNvPr id="16" name="Picture 6" descr="C:\Users\Dan\AppData\Local\Microsoft\Windows\Temporary Internet Files\Content.IE5\KX1TQ8I7\MC91021638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6271" y="4191000"/>
            <a:ext cx="3002929" cy="2616089"/>
          </a:xfrm>
          <a:prstGeom prst="rect">
            <a:avLst/>
          </a:prstGeom>
          <a:noFill/>
        </p:spPr>
      </p:pic>
      <p:pic>
        <p:nvPicPr>
          <p:cNvPr id="17" name="Picture 16" descr="C:\Users\Dan\AppData\Local\Microsoft\Windows\Temporary Internet Files\Content.IE5\PEK1C8G5\MC9002932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457249"/>
            <a:ext cx="1791310" cy="1666951"/>
          </a:xfrm>
          <a:prstGeom prst="rect">
            <a:avLst/>
          </a:prstGeom>
          <a:noFill/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724400"/>
          </a:xfrm>
        </p:spPr>
        <p:txBody>
          <a:bodyPr/>
          <a:lstStyle/>
          <a:p>
            <a:r>
              <a:rPr lang="en-US" sz="2400" dirty="0" smtClean="0"/>
              <a:t>Biochemical reactions and immunoassays</a:t>
            </a:r>
          </a:p>
          <a:p>
            <a:pPr lvl="1"/>
            <a:r>
              <a:rPr lang="en-US" sz="2000" dirty="0" smtClean="0"/>
              <a:t>Clinical pathology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Drug discovery and testing</a:t>
            </a:r>
          </a:p>
          <a:p>
            <a:pPr lvl="1"/>
            <a:r>
              <a:rPr lang="en-US" sz="2000" dirty="0" smtClean="0"/>
              <a:t>Rapid assay prototyping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Biochemical terror and hazard detection</a:t>
            </a:r>
          </a:p>
          <a:p>
            <a:endParaRPr lang="en-US" sz="2400" dirty="0" smtClean="0"/>
          </a:p>
          <a:p>
            <a:r>
              <a:rPr lang="en-US" sz="2400" dirty="0" smtClean="0"/>
              <a:t>DNA extraction &amp; sequencing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Discrete Perspective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714501"/>
          </a:xfrm>
        </p:spPr>
        <p:txBody>
          <a:bodyPr/>
          <a:lstStyle/>
          <a:p>
            <a:r>
              <a:rPr lang="en-US" dirty="0" smtClean="0"/>
              <a:t>Increase Voltage </a:t>
            </a:r>
            <a:r>
              <a:rPr lang="en-US" dirty="0" smtClean="0">
                <a:sym typeface="Wingdings" pitchFamily="2" charset="2"/>
              </a:rPr>
              <a:t> Increase Velocity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Compaction treated as discrete problem</a:t>
            </a:r>
          </a:p>
          <a:p>
            <a:pPr lvl="1"/>
            <a:r>
              <a:rPr lang="en-US" dirty="0" smtClean="0"/>
              <a:t>Single voltage used for all droplet movements</a:t>
            </a:r>
          </a:p>
          <a:p>
            <a:pPr lvl="1"/>
            <a:r>
              <a:rPr lang="en-US" dirty="0" smtClean="0"/>
              <a:t>All droplets move at same speed (requires halts)</a:t>
            </a:r>
          </a:p>
        </p:txBody>
      </p:sp>
      <p:pic>
        <p:nvPicPr>
          <p:cNvPr id="1028" name="Picture 4" descr="C:\DannyG\Microfluidics\Documentation\Papers\ASP_DAC_2014\Presentation\ConstantVolt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7" y="5181600"/>
            <a:ext cx="7777163" cy="1257311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990600" y="1588576"/>
            <a:ext cx="6845825" cy="2069024"/>
            <a:chOff x="530335" y="1588576"/>
            <a:chExt cx="6845825" cy="2069024"/>
          </a:xfrm>
        </p:grpSpPr>
        <p:pic>
          <p:nvPicPr>
            <p:cNvPr id="1026" name="Picture 2" descr="C:\DannyG\Microfluidics\Documentation\Papers\ASP_DAC_2014\Presentation\Velocity-Voltag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335" y="1588576"/>
              <a:ext cx="2590800" cy="20690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197336" y="3319046"/>
              <a:ext cx="411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Pollack, M. G., </a:t>
              </a:r>
              <a:r>
                <a:rPr lang="en-US" sz="800" dirty="0" err="1" smtClean="0"/>
                <a:t>Shenderov</a:t>
              </a:r>
              <a:r>
                <a:rPr lang="en-US" sz="800" dirty="0" smtClean="0"/>
                <a:t>, A. D., and Fair, R. B. 2002. </a:t>
              </a:r>
              <a:r>
                <a:rPr lang="en-US" sz="800" dirty="0" err="1" smtClean="0"/>
                <a:t>Electrowetting</a:t>
              </a:r>
              <a:r>
                <a:rPr lang="en-US" sz="800" dirty="0" smtClean="0"/>
                <a:t>-based actuation of droplets for  integrated </a:t>
              </a:r>
              <a:r>
                <a:rPr lang="en-US" sz="800" dirty="0" err="1" smtClean="0"/>
                <a:t>microfluidics</a:t>
              </a:r>
              <a:r>
                <a:rPr lang="en-US" sz="800" dirty="0" smtClean="0"/>
                <a:t>. </a:t>
              </a:r>
              <a:r>
                <a:rPr lang="en-US" sz="800" i="1" dirty="0" smtClean="0"/>
                <a:t>Lab-on-a-Chip 2, 2 (Mar. 2002), 96-101.</a:t>
              </a:r>
              <a:endParaRPr lang="en-US" sz="800" dirty="0"/>
            </a:p>
          </p:txBody>
        </p:sp>
        <p:pic>
          <p:nvPicPr>
            <p:cNvPr id="12" name="Picture 11" descr="DMFB_Array_Cross_Section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1596914"/>
              <a:ext cx="3108960" cy="1527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3276600" y="5867400"/>
            <a:ext cx="14478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D2 WAITS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Continuous-Time Perspective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1714501"/>
          </a:xfrm>
        </p:spPr>
        <p:txBody>
          <a:bodyPr/>
          <a:lstStyle/>
          <a:p>
            <a:r>
              <a:rPr lang="en-US" dirty="0" smtClean="0"/>
              <a:t>Voltages can be changed</a:t>
            </a:r>
          </a:p>
          <a:p>
            <a:pPr lvl="1"/>
            <a:r>
              <a:rPr lang="en-US" dirty="0" smtClean="0"/>
              <a:t>Abandons synchronous droplet movement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Reduce energy usage; maintain timing</a:t>
            </a:r>
          </a:p>
          <a:p>
            <a:endParaRPr lang="en-US" dirty="0" smtClean="0"/>
          </a:p>
          <a:p>
            <a:r>
              <a:rPr lang="en-US" dirty="0" smtClean="0"/>
              <a:t>Compaction treated as continuous problem</a:t>
            </a:r>
          </a:p>
          <a:p>
            <a:pPr lvl="1"/>
            <a:r>
              <a:rPr lang="en-US" dirty="0" smtClean="0"/>
              <a:t>Multiple voltages used for droplet movements</a:t>
            </a:r>
          </a:p>
          <a:p>
            <a:pPr lvl="1"/>
            <a:r>
              <a:rPr lang="en-US" dirty="0" smtClean="0"/>
              <a:t>Droplets move at different speeds (avoid halts)</a:t>
            </a:r>
          </a:p>
        </p:txBody>
      </p:sp>
      <p:pic>
        <p:nvPicPr>
          <p:cNvPr id="1028" name="Picture 4" descr="C:\DannyG\Microfluidics\Documentation\Papers\ASP_DAC_2014\Presentation\ConstantVoltag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07683" y="5181600"/>
            <a:ext cx="5523870" cy="1257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Formal Problem 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2486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4152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 b="9859"/>
          <a:stretch>
            <a:fillRect/>
          </a:stretch>
        </p:blipFill>
        <p:spPr bwMode="auto">
          <a:xfrm>
            <a:off x="304800" y="1981200"/>
            <a:ext cx="4905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590800"/>
            <a:ext cx="5800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1242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733800"/>
            <a:ext cx="5753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572000"/>
            <a:ext cx="3486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5105400"/>
            <a:ext cx="6372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5943600"/>
            <a:ext cx="6705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990600"/>
            <a:ext cx="2514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 rot="10800000">
            <a:off x="-152400" y="704088"/>
            <a:ext cx="9509760" cy="6230112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9751160">
            <a:off x="-8168" y="3080319"/>
            <a:ext cx="92026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Details In Paper</a:t>
            </a:r>
            <a:endParaRPr lang="en-US" sz="8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04800"/>
          </a:xfrm>
        </p:spPr>
        <p:txBody>
          <a:bodyPr/>
          <a:lstStyle/>
          <a:p>
            <a:fld id="{D54D0BCA-D332-4F12-A861-346A5EAF6141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Problem 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715000"/>
          </a:xfrm>
        </p:spPr>
        <p:txBody>
          <a:bodyPr/>
          <a:lstStyle/>
          <a:p>
            <a:r>
              <a:rPr lang="en-US" dirty="0" smtClean="0"/>
              <a:t>Droplet paths broken into segments</a:t>
            </a:r>
          </a:p>
          <a:p>
            <a:pPr lvl="1"/>
            <a:r>
              <a:rPr lang="en-US" dirty="0" smtClean="0"/>
              <a:t>Max-length contiguous subsequence in one direction</a:t>
            </a:r>
          </a:p>
          <a:p>
            <a:r>
              <a:rPr lang="en-US" dirty="0" smtClean="0"/>
              <a:t>Droplet motion:</a:t>
            </a:r>
          </a:p>
          <a:p>
            <a:pPr lvl="1"/>
            <a:r>
              <a:rPr lang="en-US" dirty="0" smtClean="0"/>
              <a:t>Constant velocity/voltage along entire segment</a:t>
            </a:r>
          </a:p>
          <a:p>
            <a:pPr lvl="1"/>
            <a:r>
              <a:rPr lang="en-US" dirty="0" smtClean="0"/>
              <a:t>Only stops at beginning/end of segments</a:t>
            </a:r>
          </a:p>
          <a:p>
            <a:pPr lvl="1"/>
            <a:r>
              <a:rPr lang="en-US" dirty="0" smtClean="0"/>
              <a:t>Interference constraints at continuous-time positions</a:t>
            </a:r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6" y="3886200"/>
            <a:ext cx="2334228" cy="2438400"/>
          </a:xfrm>
          <a:prstGeom prst="rect">
            <a:avLst/>
          </a:prstGeom>
        </p:spPr>
      </p:pic>
      <p:pic>
        <p:nvPicPr>
          <p:cNvPr id="59394" name="Picture 2" descr="C:\DannyG\Microfluidics\Documentation\Papers\ESWEEK_2012\CODES_2012\Images\IR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995" y="3886200"/>
            <a:ext cx="2489405" cy="2103120"/>
          </a:xfrm>
          <a:prstGeom prst="rect">
            <a:avLst/>
          </a:prstGeom>
          <a:noFill/>
        </p:spPr>
      </p:pic>
      <p:pic>
        <p:nvPicPr>
          <p:cNvPr id="59395" name="Picture 3" descr="C:\DannyG\Microfluidics\Documentation\Papers\ESWEEK_2012\CODES_2012\Images\IR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385" y="3886200"/>
            <a:ext cx="2097209" cy="21031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62400" y="592836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Static Constraints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592836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Dynamic Constraints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1" y="624482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Interference Regions (IR) Prevent Droplet Collisions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Algorithmic Description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715000"/>
          </a:xfrm>
        </p:spPr>
        <p:txBody>
          <a:bodyPr/>
          <a:lstStyle/>
          <a:p>
            <a:r>
              <a:rPr lang="en-US" dirty="0" smtClean="0"/>
              <a:t>Step 1: Route computation</a:t>
            </a:r>
          </a:p>
          <a:p>
            <a:pPr lvl="1"/>
            <a:r>
              <a:rPr lang="en-US" dirty="0" smtClean="0"/>
              <a:t>Roy’s maze-based droplet router (greedy)</a:t>
            </a:r>
          </a:p>
          <a:p>
            <a:pPr lvl="2"/>
            <a:r>
              <a:rPr lang="en-US" dirty="0" smtClean="0"/>
              <a:t>Computes routes that could overlap</a:t>
            </a:r>
          </a:p>
          <a:p>
            <a:pPr lvl="1"/>
            <a:r>
              <a:rPr lang="en-US" dirty="0" smtClean="0"/>
              <a:t>Never re-visit/re-compute routes</a:t>
            </a:r>
          </a:p>
          <a:p>
            <a:pPr lvl="1"/>
            <a:endParaRPr lang="en-US" dirty="0" smtClean="0"/>
          </a:p>
        </p:txBody>
      </p:sp>
      <p:pic>
        <p:nvPicPr>
          <p:cNvPr id="10" name="Picture 9" descr="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0429" y="2971800"/>
            <a:ext cx="2995571" cy="3566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Algorithmic Description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686800" cy="5715000"/>
              </a:xfrm>
            </p:spPr>
            <p:txBody>
              <a:bodyPr/>
              <a:lstStyle/>
              <a:p>
                <a:r>
                  <a:rPr lang="en-US" dirty="0" smtClean="0"/>
                  <a:t>Step 2: Time-constrained, energy-aware compaction</a:t>
                </a:r>
              </a:p>
              <a:p>
                <a:pPr lvl="1"/>
                <a:r>
                  <a:rPr lang="en-US" dirty="0" smtClean="0"/>
                  <a:t>Given timing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each droplet path:</a:t>
                </a:r>
              </a:p>
              <a:p>
                <a:pPr lvl="2"/>
                <a:r>
                  <a:rPr lang="en-US" dirty="0" smtClean="0"/>
                  <a:t>Compute initial path velocity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𝑝𝑎𝑡h𝐿𝑒𝑛𝑔𝑡h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Minimum Voltage for velocity derived from graph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686800" cy="5715000"/>
              </a:xfrm>
              <a:blipFill rotWithShape="0">
                <a:blip r:embed="rId2" cstate="print"/>
                <a:stretch>
                  <a:fillRect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72100" y="5029200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Noh, J. H., Noh, J., </a:t>
            </a:r>
            <a:r>
              <a:rPr lang="en-US" sz="800" dirty="0" err="1"/>
              <a:t>Kreit</a:t>
            </a:r>
            <a:r>
              <a:rPr lang="en-US" sz="800" dirty="0"/>
              <a:t>, E., </a:t>
            </a:r>
            <a:r>
              <a:rPr lang="en-US" sz="800" dirty="0" err="1"/>
              <a:t>Heikenfeld</a:t>
            </a:r>
            <a:r>
              <a:rPr lang="en-US" sz="800" dirty="0"/>
              <a:t>, J., and Rack, P. D. </a:t>
            </a:r>
            <a:r>
              <a:rPr lang="en-US" sz="800" dirty="0" smtClean="0"/>
              <a:t>2012. Toward </a:t>
            </a:r>
            <a:r>
              <a:rPr lang="en-US" sz="800" dirty="0"/>
              <a:t>active-matrix lab-on-a-chip: programmable </a:t>
            </a:r>
            <a:r>
              <a:rPr lang="en-US" sz="800" dirty="0" err="1" smtClean="0"/>
              <a:t>electrofluidic</a:t>
            </a:r>
            <a:r>
              <a:rPr lang="en-US" sz="800" dirty="0" smtClean="0"/>
              <a:t> control </a:t>
            </a:r>
            <a:r>
              <a:rPr lang="en-US" sz="800" dirty="0"/>
              <a:t>enabled by arrayed oxide thin film transistors. </a:t>
            </a:r>
            <a:r>
              <a:rPr lang="en-US" sz="800" i="1" dirty="0" smtClean="0"/>
              <a:t>Lab-on-a-Chip </a:t>
            </a:r>
            <a:r>
              <a:rPr lang="en-US" sz="800" dirty="0" smtClean="0"/>
              <a:t>12</a:t>
            </a:r>
            <a:r>
              <a:rPr lang="en-US" sz="800" dirty="0"/>
              <a:t>, 2 (Jan. 2012), 353-360.</a:t>
            </a: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8407" y="4114800"/>
            <a:ext cx="2883593" cy="426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4876800" y="4267200"/>
            <a:ext cx="685800" cy="304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917002"/>
            <a:ext cx="3352800" cy="2686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498406" y="4495800"/>
            <a:ext cx="288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Least-squares-fit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Algorithmic Description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686800" cy="5715000"/>
              </a:xfrm>
            </p:spPr>
            <p:txBody>
              <a:bodyPr/>
              <a:lstStyle/>
              <a:p>
                <a:r>
                  <a:rPr lang="en-US" dirty="0" smtClean="0"/>
                  <a:t>Step 2: Compaction (continued)</a:t>
                </a:r>
              </a:p>
              <a:p>
                <a:pPr lvl="1"/>
                <a:r>
                  <a:rPr lang="en-US" dirty="0" smtClean="0"/>
                  <a:t>Compute all segment timings from </a:t>
                </a:r>
              </a:p>
              <a:p>
                <a:pPr marL="344487" lvl="1" indent="0">
                  <a:buNone/>
                </a:pPr>
                <a:r>
                  <a:rPr lang="en-US" dirty="0" smtClean="0"/>
                  <a:t>    initial velocities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For each droplet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For each electrode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Compare against each previously compacted path</a:t>
                </a:r>
              </a:p>
              <a:p>
                <a:pPr lvl="4"/>
                <a:r>
                  <a:rPr lang="en-US" dirty="0" smtClean="0"/>
                  <a:t>If no interference along segment:</a:t>
                </a:r>
              </a:p>
              <a:p>
                <a:pPr lvl="5"/>
                <a:r>
                  <a:rPr lang="en-US" dirty="0" smtClean="0"/>
                  <a:t>Accept segment</a:t>
                </a:r>
              </a:p>
              <a:p>
                <a:pPr lvl="4"/>
                <a:r>
                  <a:rPr lang="en-US" dirty="0" smtClean="0"/>
                  <a:t>If interference along segment:</a:t>
                </a:r>
              </a:p>
              <a:p>
                <a:pPr lvl="5"/>
                <a:r>
                  <a:rPr lang="en-US" dirty="0" smtClean="0"/>
                  <a:t>Speedup current droplet along its segment</a:t>
                </a:r>
              </a:p>
              <a:p>
                <a:pPr lvl="5"/>
                <a:r>
                  <a:rPr lang="en-US" dirty="0" smtClean="0"/>
                  <a:t>Adjust remaining segments to conserve energy</a:t>
                </a:r>
              </a:p>
              <a:p>
                <a:pPr lvl="5"/>
                <a:r>
                  <a:rPr lang="en-US" dirty="0" smtClean="0"/>
                  <a:t>Re-compute path timings for that droplet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686800" cy="5715000"/>
              </a:xfrm>
              <a:blipFill rotWithShape="0">
                <a:blip r:embed="rId2"/>
                <a:stretch>
                  <a:fillRect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59468"/>
            <a:ext cx="1633397" cy="1706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7931" y="1916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(0,8]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07931" y="230933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(7,14]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58141" y="3288268"/>
            <a:ext cx="78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(8,13]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46099" y="3288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(0,7]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7846107" y="2494002"/>
            <a:ext cx="361824" cy="205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1"/>
          </p:cNvCxnSpPr>
          <p:nvPr/>
        </p:nvCxnSpPr>
        <p:spPr>
          <a:xfrm flipH="1" flipV="1">
            <a:off x="7522131" y="2041267"/>
            <a:ext cx="685800" cy="600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0"/>
          </p:cNvCxnSpPr>
          <p:nvPr/>
        </p:nvCxnSpPr>
        <p:spPr>
          <a:xfrm flipH="1" flipV="1">
            <a:off x="6836332" y="3026198"/>
            <a:ext cx="215788" cy="2620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0"/>
          </p:cNvCxnSpPr>
          <p:nvPr/>
        </p:nvCxnSpPr>
        <p:spPr>
          <a:xfrm flipH="1" flipV="1">
            <a:off x="7179231" y="2744551"/>
            <a:ext cx="609768" cy="5437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20325933">
            <a:off x="6602377" y="4152899"/>
            <a:ext cx="22098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Coming!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477657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5825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514298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Compact D1.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667000" y="1676400"/>
            <a:ext cx="533400" cy="466725"/>
            <a:chOff x="2705100" y="1697554"/>
            <a:chExt cx="533400" cy="466725"/>
          </a:xfrm>
        </p:grpSpPr>
        <p:sp>
          <p:nvSpPr>
            <p:cNvPr id="36" name="Oval 35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4400"/>
            <a:ext cx="1633397" cy="17062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07931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(0,8]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07931" y="1764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(7,14]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58141" y="2743200"/>
            <a:ext cx="78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(8,13]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46099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(0,7]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22" idx="1"/>
          </p:cNvCxnSpPr>
          <p:nvPr/>
        </p:nvCxnSpPr>
        <p:spPr>
          <a:xfrm flipH="1">
            <a:off x="7846107" y="1948934"/>
            <a:ext cx="361824" cy="205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1"/>
          </p:cNvCxnSpPr>
          <p:nvPr/>
        </p:nvCxnSpPr>
        <p:spPr>
          <a:xfrm flipH="1" flipV="1">
            <a:off x="7522131" y="1496199"/>
            <a:ext cx="685800" cy="600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0"/>
          </p:cNvCxnSpPr>
          <p:nvPr/>
        </p:nvCxnSpPr>
        <p:spPr>
          <a:xfrm flipH="1" flipV="1">
            <a:off x="6836332" y="2481130"/>
            <a:ext cx="215788" cy="2620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0"/>
          </p:cNvCxnSpPr>
          <p:nvPr/>
        </p:nvCxnSpPr>
        <p:spPr>
          <a:xfrm flipH="1" flipV="1">
            <a:off x="7179231" y="2199483"/>
            <a:ext cx="609768" cy="5437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0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57239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16764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85825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previous paths; D1 routes with no problems.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</a:t>
            </a:r>
            <a:r>
              <a:rPr lang="en-US" dirty="0" smtClean="0"/>
              <a:t>electrode/s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4400"/>
            <a:ext cx="1633397" cy="17062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07931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(0,8]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07931" y="1764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(7,14]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58141" y="2743200"/>
            <a:ext cx="78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(8,13]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46099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(0,7]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24" idx="1"/>
          </p:cNvCxnSpPr>
          <p:nvPr/>
        </p:nvCxnSpPr>
        <p:spPr>
          <a:xfrm flipH="1">
            <a:off x="7846107" y="1948934"/>
            <a:ext cx="361824" cy="205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1"/>
          </p:cNvCxnSpPr>
          <p:nvPr/>
        </p:nvCxnSpPr>
        <p:spPr>
          <a:xfrm flipH="1" flipV="1">
            <a:off x="7522131" y="1496199"/>
            <a:ext cx="685800" cy="600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0"/>
          </p:cNvCxnSpPr>
          <p:nvPr/>
        </p:nvCxnSpPr>
        <p:spPr>
          <a:xfrm flipH="1" flipV="1">
            <a:off x="6836332" y="2481130"/>
            <a:ext cx="215788" cy="2620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0"/>
          </p:cNvCxnSpPr>
          <p:nvPr/>
        </p:nvCxnSpPr>
        <p:spPr>
          <a:xfrm flipH="1" flipV="1">
            <a:off x="7179231" y="2199483"/>
            <a:ext cx="609768" cy="5437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98539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16764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85825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compact D2 against all previous droplet paths (D1).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1 electrodes/s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MFB_Array_Cross_Section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066800"/>
            <a:ext cx="7162800" cy="188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asicOperatio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121" y="4038600"/>
            <a:ext cx="4918159" cy="153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Microfluidic Biochips (DMFB) 101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2518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Basic Microfluidic Operations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38363" y="3135868"/>
            <a:ext cx="566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Digital Microfluidic Biochip (DMFB)</a:t>
            </a:r>
            <a:endParaRPr lang="en-US" sz="2400" b="1" dirty="0"/>
          </a:p>
        </p:txBody>
      </p:sp>
      <p:pic>
        <p:nvPicPr>
          <p:cNvPr id="16" name="droplet_200hz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638800" y="37338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486400" y="6031468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7"/>
              </a:rPr>
              <a:t>http://microfluidics.ee.duke.edu/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04800" y="1447800"/>
            <a:ext cx="84582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60587" y="2705099"/>
            <a:ext cx="3356429" cy="12065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Droplet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2819401" y="1981199"/>
            <a:ext cx="5638800" cy="965200"/>
            <a:chOff x="2743200" y="1752600"/>
            <a:chExt cx="3200400" cy="609600"/>
          </a:xfrm>
        </p:grpSpPr>
        <p:sp>
          <p:nvSpPr>
            <p:cNvPr id="14" name="Rectangle 13"/>
            <p:cNvSpPr/>
            <p:nvPr/>
          </p:nvSpPr>
          <p:spPr>
            <a:xfrm>
              <a:off x="2743200" y="1752600"/>
              <a:ext cx="32004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43200" y="2057400"/>
              <a:ext cx="3200400" cy="2286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Ground Electrode</a:t>
              </a:r>
              <a:endParaRPr lang="en-US" sz="32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43200" y="2286000"/>
              <a:ext cx="3200400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819401" y="3790947"/>
            <a:ext cx="5638800" cy="78105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19401" y="3790947"/>
            <a:ext cx="1611086" cy="3619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CE1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9401" y="3670297"/>
            <a:ext cx="5638800" cy="12065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47115" y="3790947"/>
            <a:ext cx="1611086" cy="3619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CE3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33258" y="3790947"/>
            <a:ext cx="1611086" cy="36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CE2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4800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Control Electrodes</a:t>
            </a:r>
            <a:endParaRPr lang="en-US" sz="3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659414" y="4215824"/>
            <a:ext cx="379186" cy="5847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162800" y="4191000"/>
            <a:ext cx="5334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562600" y="4152900"/>
            <a:ext cx="9072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1" y="3810000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Bottom</a:t>
            </a:r>
          </a:p>
          <a:p>
            <a:pPr algn="ctr"/>
            <a:r>
              <a:rPr lang="en-US" sz="3200" b="1" dirty="0" smtClean="0"/>
              <a:t>Plate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95401" y="1513582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Top</a:t>
            </a:r>
          </a:p>
          <a:p>
            <a:pPr algn="ctr"/>
            <a:r>
              <a:rPr lang="en-US" sz="3200" b="1" dirty="0" smtClean="0"/>
              <a:t>Plate</a:t>
            </a:r>
            <a:endParaRPr lang="en-US" sz="32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38399" y="2057400"/>
            <a:ext cx="761999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209800" y="4419600"/>
            <a:ext cx="762000" cy="1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228600" y="2895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Hydrophobic</a:t>
            </a:r>
          </a:p>
          <a:p>
            <a:pPr algn="r"/>
            <a:r>
              <a:rPr lang="en-US" sz="2400" b="1" dirty="0" smtClean="0"/>
              <a:t>Layer</a:t>
            </a:r>
            <a:endParaRPr lang="en-US" sz="2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209800" y="2895600"/>
            <a:ext cx="5334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09800" y="3352800"/>
            <a:ext cx="5334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7919E-6 L -0.1 -0.0046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00462 L -0.20833 -0.00462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4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8" grpId="0"/>
      <p:bldP spid="28" grpId="1"/>
      <p:bldP spid="29" grpId="0"/>
      <p:bldP spid="29" grpId="1"/>
      <p:bldP spid="32" grpId="0"/>
      <p:bldP spid="3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54708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047875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954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compact D2 against all previous droplet paths (D1).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1 electrodes/s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01858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428875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002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compact D2 against all previous droplet paths (D1).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1 electrodes/s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52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2797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809875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812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compact D2 against all previous droplet paths (D1).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1 electrodes/s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36588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3114675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compact D2 against all previous droplet paths (D1).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1 electrodes/s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70261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1000" b="1" dirty="0" smtClean="0"/>
                        <a:t>/6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3495675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670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compacting D2, detected interference at time 5 between D1 and D2.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3" name="Multiply 2"/>
          <p:cNvSpPr/>
          <p:nvPr/>
        </p:nvSpPr>
        <p:spPr>
          <a:xfrm>
            <a:off x="2556932" y="3624543"/>
            <a:ext cx="719668" cy="609600"/>
          </a:xfrm>
          <a:prstGeom prst="mathMultiply">
            <a:avLst>
              <a:gd name="adj1" fmla="val 1494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1 electrodes/s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16764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85825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Increases D2’s velocity/voltage (2.5x) and restart compaction for D2.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17566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.8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5908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192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Re-compact </a:t>
            </a:r>
            <a:r>
              <a:rPr lang="en-US" dirty="0"/>
              <a:t>D2 </a:t>
            </a:r>
            <a:r>
              <a:rPr lang="en-US" dirty="0" smtClean="0"/>
              <a:t>at 2.5x speed against </a:t>
            </a:r>
            <a:r>
              <a:rPr lang="en-US" dirty="0"/>
              <a:t>all previous droplet paths (D1).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19482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.8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3495675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002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Re-compact D2 at 2.5x speed against all previous droplet paths (D1).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86374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574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 reached end of segment.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93819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22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 does not need to get there before D1; save energy and slow D2 down to 0.46 electrodes/sec.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dirty="0" smtClean="0"/>
              <a:t>Segment 4: 0.46 electrodes/s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Microfluidic Biochips (DMFB) 101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Blob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14400" y="1168400"/>
            <a:ext cx="7450667" cy="447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572518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Droplet Actuation on a Prototype DMFB</a:t>
            </a:r>
          </a:p>
          <a:p>
            <a:pPr algn="ctr"/>
            <a:r>
              <a:rPr lang="en-US" sz="2200" b="1" dirty="0" smtClean="0"/>
              <a:t>at the University of Tennessee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90916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22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 does not need to get there before D1; save energy and slow D2 down to 0.46 electrodes/sec.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smtClean="0"/>
              <a:t>Segment 4: 0.46 electrodes/s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96261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46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432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 does not need to get there before D1; save energy and slow D2 down to 0.46 electrodes/sec.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smtClean="0"/>
              <a:t>Segment 4: 0.46 electrodes/s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62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21724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7.4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 does not need to get there before D1; save energy and slow D2 down to 0.46 electrodes/sec.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smtClean="0"/>
              <a:t>Segment 4: 0.46 electrodes/s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43515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7.4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38766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 does not need to get there before D1; save energy and slow D2 down to 0.46 electrodes/sec.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smtClean="0"/>
              <a:t>Segment 4: 0.46 electrodes/s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21538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9.5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7.4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3505200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 does not need to get there before D1; save energy and slow D2 down to 0.46 electrodes/sec.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smtClean="0"/>
              <a:t>Segment 4: 0.46 electrodes/s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67080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9.5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7.4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3124200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 does not need to get there before D1; save energy and slow D2 down to 0.46 electrodes/sec.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smtClean="0"/>
              <a:t>Segment 4: 0.46 electrodes/s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3898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11.6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9.5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7.4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2743200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 does not need to get there before D1; save energy and slow D2 down to 0.46 electrodes/sec.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smtClean="0"/>
              <a:t>Segment 4: 0.46 electrodes/s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3898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11.6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9.5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7.4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6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2428875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 does not need to get there before D1; save energy and slow D2 down to 0.46 electrodes/sec.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smtClean="0"/>
              <a:t>Segment 4: 0.46 electrodes/s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3898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11.6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9.5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7.4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d2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2057400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 does not need to get there before D1; save energy and slow D2 down to 0.46 electrodes/sec.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smtClean="0"/>
              <a:t>Segment 4: 0.46 electrodes/s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69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3898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11.6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9.5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7.4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d1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1676400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D2 does not need to get there before D1; save energy and slow D2 down to 0.46 electrodes/sec.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smtClean="0"/>
              <a:t>Segment 4: 0.46 electrodes/s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DMFB Mapping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70381" y="838200"/>
            <a:ext cx="5203239" cy="5042916"/>
            <a:chOff x="1885358" y="838200"/>
            <a:chExt cx="5203239" cy="5042916"/>
          </a:xfrm>
        </p:grpSpPr>
        <p:grpSp>
          <p:nvGrpSpPr>
            <p:cNvPr id="13" name="Group 12"/>
            <p:cNvGrpSpPr/>
            <p:nvPr/>
          </p:nvGrpSpPr>
          <p:grpSpPr>
            <a:xfrm>
              <a:off x="3942758" y="2743200"/>
              <a:ext cx="2209800" cy="3137916"/>
              <a:chOff x="1676400" y="2286000"/>
              <a:chExt cx="2209800" cy="3137916"/>
            </a:xfrm>
          </p:grpSpPr>
          <p:pic>
            <p:nvPicPr>
              <p:cNvPr id="2051" name="Picture 3" descr="C:\Users\Dan\AppData\Local\Microsoft\Windows\Temporary Internet Files\Content.IE5\7JL9M17Q\MC900186164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76400" y="2791751"/>
                <a:ext cx="1837944" cy="2632165"/>
              </a:xfrm>
              <a:prstGeom prst="rect">
                <a:avLst/>
              </a:prstGeom>
              <a:noFill/>
            </p:spPr>
          </p:pic>
          <p:sp>
            <p:nvSpPr>
              <p:cNvPr id="12" name="Oval 11"/>
              <p:cNvSpPr/>
              <p:nvPr/>
            </p:nvSpPr>
            <p:spPr>
              <a:xfrm>
                <a:off x="3124200" y="2286000"/>
                <a:ext cx="762000" cy="1219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 descr="DMFB_With_Glas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369343">
              <a:off x="5159961" y="2777858"/>
              <a:ext cx="1928636" cy="894226"/>
            </a:xfrm>
            <a:prstGeom prst="rect">
              <a:avLst/>
            </a:prstGeom>
          </p:spPr>
        </p:pic>
        <p:sp>
          <p:nvSpPr>
            <p:cNvPr id="14" name="Cloud Callout 13"/>
            <p:cNvSpPr/>
            <p:nvPr/>
          </p:nvSpPr>
          <p:spPr>
            <a:xfrm flipH="1">
              <a:off x="1885358" y="838200"/>
              <a:ext cx="3276600" cy="220980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C:\Users\Dan\AppData\Local\Microsoft\Windows\Temporary Internet Files\Content.IE5\PRBRCW3X\MC900233971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9758" y="1143000"/>
              <a:ext cx="1371600" cy="1611481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838200" y="5943600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How do I make a reaction run on a DMFB?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69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Example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3898"/>
              </p:ext>
            </p:extLst>
          </p:nvPr>
        </p:nvGraphicFramePr>
        <p:xfrm>
          <a:off x="609600" y="1371600"/>
          <a:ext cx="3657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.6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1.6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5 /</a:t>
                      </a:r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2.4</a:t>
                      </a:r>
                      <a:endParaRPr lang="en-US" sz="8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2.8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11.6</a:t>
                      </a:r>
                      <a:endParaRPr lang="en-US" sz="7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9.5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7.4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5.3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3.2</a:t>
                      </a:r>
                      <a:endParaRPr lang="en-US" sz="10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62868" y="136453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d1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7462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s2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s1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4572000"/>
            <a:ext cx="533400" cy="466725"/>
            <a:chOff x="2705100" y="1697554"/>
            <a:chExt cx="533400" cy="466725"/>
          </a:xfrm>
        </p:grpSpPr>
        <p:sp>
          <p:nvSpPr>
            <p:cNvPr id="28" name="Oval 27"/>
            <p:cNvSpPr/>
            <p:nvPr/>
          </p:nvSpPr>
          <p:spPr>
            <a:xfrm>
              <a:off x="2728913" y="1697554"/>
              <a:ext cx="485775" cy="4667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5100" y="17462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000" y="1295400"/>
            <a:ext cx="533400" cy="466725"/>
            <a:chOff x="885825" y="3879850"/>
            <a:chExt cx="533400" cy="466725"/>
          </a:xfrm>
        </p:grpSpPr>
        <p:sp>
          <p:nvSpPr>
            <p:cNvPr id="30" name="Oval 29"/>
            <p:cNvSpPr/>
            <p:nvPr/>
          </p:nvSpPr>
          <p:spPr>
            <a:xfrm>
              <a:off x="909638" y="3879850"/>
              <a:ext cx="485775" cy="46672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825" y="392854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514298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 compacted against D2 with no interference.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2971800"/>
            <a:ext cx="278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Numbers on electrodes indicate the time the droplet arrives at the electrode.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3828871"/>
            <a:ext cx="3276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Segment 1: 1 electrode/s</a:t>
            </a:r>
          </a:p>
          <a:p>
            <a:r>
              <a:rPr lang="en-US" dirty="0"/>
              <a:t>Segment </a:t>
            </a:r>
            <a:r>
              <a:rPr lang="en-US" dirty="0" smtClean="0"/>
              <a:t>2: </a:t>
            </a:r>
            <a:r>
              <a:rPr lang="en-US" dirty="0"/>
              <a:t>1 electrode/s</a:t>
            </a:r>
          </a:p>
          <a:p>
            <a:r>
              <a:rPr lang="en-US" dirty="0" smtClean="0"/>
              <a:t>Segment 3: 2.5 electrodes/s</a:t>
            </a:r>
          </a:p>
          <a:p>
            <a:r>
              <a:rPr lang="en-US" dirty="0" smtClean="0"/>
              <a:t>Segment 4: 0.46 electrodes/s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9" y="838200"/>
            <a:ext cx="1633397" cy="1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Simulation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714501"/>
          </a:xfrm>
        </p:spPr>
        <p:txBody>
          <a:bodyPr/>
          <a:lstStyle/>
          <a:p>
            <a:r>
              <a:rPr lang="en-US" dirty="0" smtClean="0"/>
              <a:t>DMFB modeled after University of Tennessee’s active matrix design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Electrode resistance = 1G</a:t>
            </a:r>
            <a:r>
              <a:rPr lang="el-GR" dirty="0" smtClean="0"/>
              <a:t>Ω</a:t>
            </a:r>
            <a:endParaRPr lang="en-US" dirty="0" smtClean="0"/>
          </a:p>
          <a:p>
            <a:pPr lvl="1"/>
            <a:r>
              <a:rPr lang="en-US" dirty="0" smtClean="0"/>
              <a:t>Electrode pitch (dimension) = 2.54mm</a:t>
            </a:r>
          </a:p>
          <a:p>
            <a:pPr lvl="1"/>
            <a:r>
              <a:rPr lang="en-US" dirty="0" err="1" smtClean="0"/>
              <a:t>Voltage</a:t>
            </a:r>
            <a:r>
              <a:rPr lang="en-US" baseline="-25000" dirty="0" err="1" smtClean="0"/>
              <a:t>min</a:t>
            </a:r>
            <a:r>
              <a:rPr lang="en-US" dirty="0" smtClean="0"/>
              <a:t> = 13V, </a:t>
            </a:r>
            <a:r>
              <a:rPr lang="en-US" dirty="0" err="1" smtClean="0"/>
              <a:t>Voltage</a:t>
            </a:r>
            <a:r>
              <a:rPr lang="en-US" baseline="-25000" dirty="0" err="1" smtClean="0"/>
              <a:t>max</a:t>
            </a:r>
            <a:r>
              <a:rPr lang="en-US" dirty="0" smtClean="0"/>
              <a:t> = 70V</a:t>
            </a:r>
          </a:p>
          <a:p>
            <a:pPr lvl="1"/>
            <a:r>
              <a:rPr lang="en-US" dirty="0" smtClean="0"/>
              <a:t>Voltage/velocity relationship: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657" y="6553200"/>
            <a:ext cx="560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 smtClean="0"/>
              <a:t> Noh</a:t>
            </a:r>
            <a:r>
              <a:rPr lang="en-US" sz="800" dirty="0"/>
              <a:t>, J. H., Noh, J., </a:t>
            </a:r>
            <a:r>
              <a:rPr lang="en-US" sz="800" dirty="0" err="1"/>
              <a:t>Kreit</a:t>
            </a:r>
            <a:r>
              <a:rPr lang="en-US" sz="800" dirty="0"/>
              <a:t>, E., </a:t>
            </a:r>
            <a:r>
              <a:rPr lang="en-US" sz="800" dirty="0" err="1"/>
              <a:t>Heikenfeld</a:t>
            </a:r>
            <a:r>
              <a:rPr lang="en-US" sz="800" dirty="0"/>
              <a:t>, J., and Rack, P. D. </a:t>
            </a:r>
            <a:r>
              <a:rPr lang="en-US" sz="800" dirty="0" smtClean="0"/>
              <a:t>2012. Toward </a:t>
            </a:r>
            <a:r>
              <a:rPr lang="en-US" sz="800" dirty="0"/>
              <a:t>active-matrix lab-on-a-chip: programmable </a:t>
            </a:r>
            <a:r>
              <a:rPr lang="en-US" sz="800" dirty="0" err="1" smtClean="0"/>
              <a:t>electrofluidic</a:t>
            </a:r>
            <a:r>
              <a:rPr lang="en-US" sz="800" dirty="0" smtClean="0"/>
              <a:t> control </a:t>
            </a:r>
            <a:r>
              <a:rPr lang="en-US" sz="800" dirty="0"/>
              <a:t>enabled by arrayed oxide thin film transistors. </a:t>
            </a:r>
            <a:r>
              <a:rPr lang="en-US" sz="800" i="1" dirty="0" smtClean="0"/>
              <a:t>Lab-on-a-Chip </a:t>
            </a:r>
            <a:r>
              <a:rPr lang="en-US" sz="800" dirty="0" smtClean="0"/>
              <a:t>12</a:t>
            </a:r>
            <a:r>
              <a:rPr lang="en-US" sz="800" dirty="0"/>
              <a:t>, 2 (Jan. 2012), 353-360.</a:t>
            </a:r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352800"/>
            <a:ext cx="3530928" cy="52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3913606"/>
            <a:ext cx="4343400" cy="2448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6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72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Simulation Details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714501"/>
          </a:xfrm>
        </p:spPr>
        <p:txBody>
          <a:bodyPr/>
          <a:lstStyle/>
          <a:p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PCR</a:t>
            </a:r>
            <a:r>
              <a:rPr lang="en-US" dirty="0"/>
              <a:t>, In-Vitro Diagnostics, Protein, </a:t>
            </a:r>
            <a:r>
              <a:rPr lang="en-US" dirty="0" err="1"/>
              <a:t>ProteinSplit</a:t>
            </a:r>
            <a:r>
              <a:rPr lang="en-US" dirty="0"/>
              <a:t> assays (common benchmarks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Base Routing Flow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Step 1: Roy maze router (same as proposed)</a:t>
            </a:r>
          </a:p>
          <a:p>
            <a:pPr lvl="1"/>
            <a:r>
              <a:rPr lang="en-US" dirty="0" smtClean="0"/>
              <a:t>Step 2: Constant voltage</a:t>
            </a:r>
          </a:p>
          <a:p>
            <a:pPr lvl="2"/>
            <a:r>
              <a:rPr lang="en-US" dirty="0" smtClean="0"/>
              <a:t>Add stalls at beginning of routes to avoid interference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Schedules and placements same for both route compactors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657" y="6553200"/>
            <a:ext cx="705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 smtClean="0"/>
              <a:t>2</a:t>
            </a:r>
            <a:r>
              <a:rPr lang="en-US" sz="800" dirty="0" smtClean="0"/>
              <a:t> Grissom</a:t>
            </a:r>
            <a:r>
              <a:rPr lang="en-US" sz="800" dirty="0"/>
              <a:t>, D., and Brisk, P. Fast online synthesis of </a:t>
            </a:r>
            <a:r>
              <a:rPr lang="en-US" sz="800" dirty="0" smtClean="0"/>
              <a:t>generally programmable </a:t>
            </a:r>
            <a:r>
              <a:rPr lang="en-US" sz="800" dirty="0"/>
              <a:t>digital microfluidic biochips. In </a:t>
            </a:r>
            <a:r>
              <a:rPr lang="en-US" sz="800" i="1" dirty="0"/>
              <a:t>Proceedings of </a:t>
            </a:r>
            <a:r>
              <a:rPr lang="en-US" sz="800" i="1" dirty="0" smtClean="0"/>
              <a:t>the ACM/IEEE </a:t>
            </a:r>
            <a:r>
              <a:rPr lang="en-US" sz="800" i="1" dirty="0"/>
              <a:t>International Conference on Hardware Software </a:t>
            </a:r>
            <a:r>
              <a:rPr lang="en-US" sz="800" i="1" dirty="0" err="1" smtClean="0"/>
              <a:t>Codesign</a:t>
            </a:r>
            <a:r>
              <a:rPr lang="en-US" sz="800" i="1" dirty="0" smtClean="0"/>
              <a:t> and </a:t>
            </a:r>
            <a:r>
              <a:rPr lang="en-US" sz="800" i="1" dirty="0"/>
              <a:t>System Synthesis </a:t>
            </a:r>
            <a:r>
              <a:rPr lang="en-US" sz="800" dirty="0"/>
              <a:t>(Tampere, Finland, October 07 - 12, </a:t>
            </a:r>
            <a:r>
              <a:rPr lang="en-US" sz="800" dirty="0" smtClean="0"/>
              <a:t>2012). CODES-ISSS </a:t>
            </a:r>
            <a:r>
              <a:rPr lang="en-US" sz="800" dirty="0"/>
              <a:t>'12, 413-422.</a:t>
            </a:r>
          </a:p>
        </p:txBody>
      </p:sp>
    </p:spTree>
    <p:extLst>
      <p:ext uri="{BB962C8B-B14F-4D97-AF65-F5344CB8AC3E}">
        <p14:creationId xmlns:p14="http://schemas.microsoft.com/office/powerpoint/2010/main" val="3004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Results: Energy Savings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8991600" cy="3607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4598315"/>
            <a:ext cx="8458200" cy="2107284"/>
          </a:xfrm>
        </p:spPr>
        <p:txBody>
          <a:bodyPr/>
          <a:lstStyle/>
          <a:p>
            <a:r>
              <a:rPr lang="en-US" sz="2400" dirty="0" smtClean="0"/>
              <a:t>Base flow performed at 30V, 50V and 70V</a:t>
            </a:r>
          </a:p>
          <a:p>
            <a:pPr lvl="1"/>
            <a:r>
              <a:rPr lang="en-US" sz="2000" dirty="0" smtClean="0"/>
              <a:t>Time constraints for continuous-time compaction derived from these runs</a:t>
            </a:r>
          </a:p>
          <a:p>
            <a:r>
              <a:rPr lang="en-US" sz="2400" dirty="0" smtClean="0"/>
              <a:t>Energy savings vary greatly between sub-problems</a:t>
            </a:r>
          </a:p>
          <a:p>
            <a:pPr lvl="1"/>
            <a:r>
              <a:rPr lang="en-US" sz="2000" dirty="0" smtClean="0"/>
              <a:t>Due to amount and complexity of droplets being routed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2971800"/>
            <a:ext cx="14478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Routing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Sub-problem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5372100" y="2590800"/>
            <a:ext cx="4953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 flipV="1">
            <a:off x="4419600" y="2590800"/>
            <a:ext cx="9525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5372100" y="3429000"/>
            <a:ext cx="381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4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Results: Energy Savings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733800" y="4495800"/>
            <a:ext cx="5181600" cy="2107284"/>
          </a:xfrm>
        </p:spPr>
        <p:txBody>
          <a:bodyPr/>
          <a:lstStyle/>
          <a:p>
            <a:r>
              <a:rPr lang="en-US" sz="2000" dirty="0" smtClean="0"/>
              <a:t>Higher voltages </a:t>
            </a:r>
            <a:r>
              <a:rPr lang="en-US" sz="2000" dirty="0" smtClean="0">
                <a:sym typeface="Wingdings" pitchFamily="2" charset="2"/>
              </a:rPr>
              <a:t> Better energy usage across platforms</a:t>
            </a:r>
            <a:endParaRPr lang="en-US" sz="2000" dirty="0" smtClean="0"/>
          </a:p>
          <a:p>
            <a:r>
              <a:rPr lang="en-US" sz="2000" dirty="0" smtClean="0"/>
              <a:t>More V for less time can lead to energy savings</a:t>
            </a:r>
          </a:p>
          <a:p>
            <a:r>
              <a:rPr lang="en-US" sz="2000" dirty="0" smtClean="0"/>
              <a:t>30V sees greatest savings because slower paths provide more opportunities for route speedups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4780407"/>
            <a:ext cx="3581400" cy="1721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8991600" cy="3607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3505200" y="3276600"/>
            <a:ext cx="304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4"/>
          </p:cNvCxnSpPr>
          <p:nvPr/>
        </p:nvCxnSpPr>
        <p:spPr>
          <a:xfrm flipH="1">
            <a:off x="3276600" y="4267200"/>
            <a:ext cx="381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6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75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Results: Energy Savings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228600" y="4369716"/>
            <a:ext cx="8763000" cy="2107284"/>
          </a:xfrm>
        </p:spPr>
        <p:txBody>
          <a:bodyPr/>
          <a:lstStyle/>
          <a:p>
            <a:r>
              <a:rPr lang="en-US" sz="2000" dirty="0" smtClean="0"/>
              <a:t>Threshold exists where </a:t>
            </a:r>
            <a:r>
              <a:rPr lang="en-US" sz="2000" i="1" dirty="0" smtClean="0"/>
              <a:t>Increasing Voltage </a:t>
            </a:r>
            <a:r>
              <a:rPr lang="en-US" sz="2000" i="1" dirty="0" smtClean="0">
                <a:sym typeface="Wingdings" panose="05000000000000000000" pitchFamily="2" charset="2"/>
              </a:rPr>
              <a:t> D</a:t>
            </a:r>
            <a:r>
              <a:rPr lang="en-US" sz="2000" i="1" dirty="0" smtClean="0"/>
              <a:t>ecreases Energy</a:t>
            </a:r>
            <a:r>
              <a:rPr lang="en-US" sz="2000" dirty="0" smtClean="0"/>
              <a:t> becomes not true</a:t>
            </a:r>
          </a:p>
          <a:p>
            <a:r>
              <a:rPr lang="en-US" sz="2000" dirty="0" smtClean="0"/>
              <a:t>Threshold depends on device characteristics</a:t>
            </a:r>
          </a:p>
          <a:p>
            <a:r>
              <a:rPr lang="en-US" sz="2000" dirty="0" smtClean="0"/>
              <a:t>Large savings can be incurred by decreasing voltage on halts</a:t>
            </a:r>
          </a:p>
          <a:p>
            <a:pPr lvl="1"/>
            <a:r>
              <a:rPr lang="en-US" sz="1800" dirty="0" smtClean="0"/>
              <a:t>Wait for 0.5s:</a:t>
            </a:r>
          </a:p>
          <a:p>
            <a:pPr lvl="2"/>
            <a:r>
              <a:rPr lang="en-US" sz="1600" dirty="0"/>
              <a:t>@</a:t>
            </a:r>
            <a:r>
              <a:rPr lang="en-US" sz="1600" dirty="0" smtClean="0"/>
              <a:t> 30V </a:t>
            </a:r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450 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s/G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600" dirty="0"/>
              <a:t>@ </a:t>
            </a:r>
            <a:r>
              <a:rPr lang="en-US" sz="1600" dirty="0" smtClean="0"/>
              <a:t>70V </a:t>
            </a:r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2450 </a:t>
            </a:r>
            <a:r>
              <a:rPr lang="en-US" sz="1600" dirty="0"/>
              <a:t>V</a:t>
            </a:r>
            <a:r>
              <a:rPr lang="en-US" sz="1600" baseline="30000" dirty="0"/>
              <a:t>2</a:t>
            </a:r>
            <a:r>
              <a:rPr lang="en-US" sz="1600" dirty="0"/>
              <a:t>s/G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US" sz="1600" dirty="0"/>
          </a:p>
          <a:p>
            <a:pPr lvl="2"/>
            <a:endParaRPr lang="en-US" sz="1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85" y="1035241"/>
            <a:ext cx="5324029" cy="3187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62600" y="2590800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1828800"/>
            <a:ext cx="2209800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1905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Energy Decreasing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1905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Energy Increasing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76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7189116"/>
            <a:ext cx="8458200" cy="2107284"/>
          </a:xfrm>
        </p:spPr>
        <p:txBody>
          <a:bodyPr/>
          <a:lstStyle/>
          <a:p>
            <a:r>
              <a:rPr lang="en-US" sz="2400" dirty="0" smtClean="0"/>
              <a:t>Base flow performed at 30V, 50V and 70V</a:t>
            </a:r>
          </a:p>
          <a:p>
            <a:pPr lvl="1"/>
            <a:r>
              <a:rPr lang="en-US" sz="2000" dirty="0" smtClean="0"/>
              <a:t>Time constraints derived from these runs</a:t>
            </a:r>
          </a:p>
          <a:p>
            <a:r>
              <a:rPr lang="en-US" sz="2400" dirty="0" smtClean="0"/>
              <a:t>More savings seen when compared to lower-voltage base cases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for continuous-time domain droplet routing (compaction)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n-US" sz="3000" kern="0" noProof="0" dirty="0" smtClean="0">
                <a:latin typeface="+mn-lt"/>
              </a:rPr>
              <a:t>Varying voltage </a:t>
            </a:r>
            <a:r>
              <a:rPr lang="en-US" sz="3000" kern="0" noProof="0" dirty="0" smtClean="0">
                <a:latin typeface="+mn-lt"/>
                <a:sym typeface="Wingdings" pitchFamily="2" charset="2"/>
              </a:rPr>
              <a:t> varying velocity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</a:pPr>
            <a:endParaRPr lang="en-US" sz="3000" kern="0" noProof="0" dirty="0" smtClean="0">
              <a:latin typeface="+mn-lt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3000" kern="0" baseline="0" dirty="0" smtClean="0">
                <a:latin typeface="+mn-lt"/>
              </a:rPr>
              <a:t>Multiple speeds allow for energy savings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n-US" sz="2600" kern="0" dirty="0"/>
              <a:t>Higher voltages </a:t>
            </a:r>
            <a:r>
              <a:rPr lang="en-US" sz="2600" kern="0" dirty="0" smtClean="0"/>
              <a:t>can have better </a:t>
            </a:r>
            <a:r>
              <a:rPr lang="en-US" sz="2600" kern="0" dirty="0"/>
              <a:t>energy usage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</a:pPr>
            <a:r>
              <a:rPr lang="en-US" sz="2600" kern="0" dirty="0" smtClean="0"/>
              <a:t>Continuous-time </a:t>
            </a:r>
            <a:r>
              <a:rPr lang="en-US" sz="2600" kern="0" dirty="0"/>
              <a:t>domain droplet compaction can achieve energy savings across range of </a:t>
            </a:r>
            <a:r>
              <a:rPr lang="en-US" sz="2600" kern="0" dirty="0" smtClean="0"/>
              <a:t>voltage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2"/>
              </a:buBlip>
            </a:pPr>
            <a:endParaRPr lang="en-US" sz="2600" kern="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Blip>
                <a:blip r:embed="rId2"/>
              </a:buBlip>
              <a:defRPr/>
            </a:pPr>
            <a:r>
              <a:rPr lang="en-US" sz="3000" kern="0" dirty="0" smtClean="0"/>
              <a:t>Tradeoffs may vary based on characteristics of DMFB</a:t>
            </a:r>
            <a:endParaRPr lang="en-US" sz="2600" kern="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82574"/>
            <a:ext cx="1695576" cy="1015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6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77</a:t>
            </a:fld>
            <a:endParaRPr lang="en-US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3497113" cy="219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788" y="3352800"/>
            <a:ext cx="4391144" cy="278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66400" y="1378051"/>
            <a:ext cx="3211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http://microfluidics.cs.ucr.edu/</a:t>
            </a:r>
          </a:p>
        </p:txBody>
      </p:sp>
    </p:spTree>
    <p:extLst>
      <p:ext uri="{BB962C8B-B14F-4D97-AF65-F5344CB8AC3E}">
        <p14:creationId xmlns:p14="http://schemas.microsoft.com/office/powerpoint/2010/main" val="29311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CAD Synthesis Flow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DannyG\Microfluidics\Documentation\Papers\DAC_2013\ProgPinConstrained\Images\MachineCo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519" y="4914900"/>
            <a:ext cx="5691881" cy="1524000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714501"/>
          </a:xfrm>
        </p:spPr>
        <p:txBody>
          <a:bodyPr/>
          <a:lstStyle/>
          <a:p>
            <a:r>
              <a:rPr lang="en-US" dirty="0" smtClean="0"/>
              <a:t>Synthesis: The process of </a:t>
            </a:r>
            <a:r>
              <a:rPr lang="en-US" b="1" dirty="0" smtClean="0"/>
              <a:t>mapping</a:t>
            </a:r>
            <a:r>
              <a:rPr lang="en-US" dirty="0" smtClean="0"/>
              <a:t> an application to hardware</a:t>
            </a:r>
          </a:p>
          <a:p>
            <a:pPr lvl="1"/>
            <a:r>
              <a:rPr lang="en-US" dirty="0" smtClean="0"/>
              <a:t>Similar to how applications are mapped to ICs</a:t>
            </a:r>
            <a:endParaRPr lang="en-US" dirty="0"/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94" y="2904978"/>
            <a:ext cx="3448581" cy="1561164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1291533" cy="203301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18" y="2667000"/>
            <a:ext cx="1291533" cy="2049197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18" y="2898579"/>
            <a:ext cx="3448581" cy="1561164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61" y="3695700"/>
            <a:ext cx="1639357" cy="62284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4" y="3695700"/>
            <a:ext cx="1582734" cy="64172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87" y="3695700"/>
            <a:ext cx="1658231" cy="622848"/>
          </a:xfrm>
          <a:prstGeom prst="rect">
            <a:avLst/>
          </a:prstGeom>
        </p:spPr>
      </p:pic>
      <p:grpSp>
        <p:nvGrpSpPr>
          <p:cNvPr id="3" name="Group 126"/>
          <p:cNvGrpSpPr/>
          <p:nvPr/>
        </p:nvGrpSpPr>
        <p:grpSpPr>
          <a:xfrm>
            <a:off x="7833208" y="2781300"/>
            <a:ext cx="1158392" cy="3048000"/>
            <a:chOff x="7757008" y="990600"/>
            <a:chExt cx="1158392" cy="3048000"/>
          </a:xfrm>
        </p:grpSpPr>
        <p:sp>
          <p:nvSpPr>
            <p:cNvPr id="8" name="Bent Arrow 7"/>
            <p:cNvSpPr/>
            <p:nvPr/>
          </p:nvSpPr>
          <p:spPr>
            <a:xfrm rot="10800000">
              <a:off x="7757008" y="1219200"/>
              <a:ext cx="1142999" cy="28194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7411982" y="2124686"/>
              <a:ext cx="2637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Electrode  Sequence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5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914400"/>
            <a:ext cx="8839200" cy="2807732"/>
            <a:chOff x="152400" y="914400"/>
            <a:chExt cx="8839200" cy="2807732"/>
          </a:xfrm>
        </p:grpSpPr>
        <p:pic>
          <p:nvPicPr>
            <p:cNvPr id="9" name="Picture 8" descr="1_B1_PCR_Mix_Sche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914400"/>
              <a:ext cx="8839200" cy="23547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162300" y="33528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1.) Schedule</a:t>
              </a:r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0BCA-D332-4F12-A861-346A5EAF614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4572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Synthesis Example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2758440"/>
            <a:ext cx="2995571" cy="4023360"/>
            <a:chOff x="304800" y="2758440"/>
            <a:chExt cx="2995571" cy="4023360"/>
          </a:xfrm>
        </p:grpSpPr>
        <p:pic>
          <p:nvPicPr>
            <p:cNvPr id="18" name="Picture 17" descr="20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2758440"/>
              <a:ext cx="2995571" cy="35661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92885" y="6412468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2.) Place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43629" y="2758440"/>
            <a:ext cx="2995571" cy="4023360"/>
            <a:chOff x="5843629" y="2758440"/>
            <a:chExt cx="2995571" cy="4023360"/>
          </a:xfrm>
        </p:grpSpPr>
        <p:pic>
          <p:nvPicPr>
            <p:cNvPr id="19" name="Picture 18" descr="20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3629" y="2758440"/>
              <a:ext cx="2995571" cy="35661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6046014" y="64124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3.) Route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62000" y="1447800"/>
            <a:ext cx="7543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000" y="1219200"/>
            <a:ext cx="7543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theme/theme1.xml><?xml version="1.0" encoding="utf-8"?>
<a:theme xmlns:a="http://schemas.openxmlformats.org/drawingml/2006/main" name="UCRTemplate_whites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UCRTemplate_whiteseal</Template>
  <TotalTime>14374</TotalTime>
  <Words>2921</Words>
  <Application>Microsoft Office PowerPoint</Application>
  <PresentationFormat>On-screen Show (4:3)</PresentationFormat>
  <Paragraphs>1096</Paragraphs>
  <Slides>77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Cambria Math</vt:lpstr>
      <vt:lpstr>Wingdings</vt:lpstr>
      <vt:lpstr>UCRTemplate_whiteseal</vt:lpstr>
      <vt:lpstr>Exploring Speed and Energy Tradeoffs in Droplet Transport for Digital Microfluidic Biochips</vt:lpstr>
      <vt:lpstr>The Bottom Line</vt:lpstr>
      <vt:lpstr>The Future of Chemistry</vt:lpstr>
      <vt:lpstr>Applications</vt:lpstr>
      <vt:lpstr>Digital Microfluidic Biochips (DMFB) 101</vt:lpstr>
      <vt:lpstr>Digital Microfluidic Biochips (DMFB) 101</vt:lpstr>
      <vt:lpstr>DMFB Mapping</vt:lpstr>
      <vt:lpstr>CAD Synthesis Flow</vt:lpstr>
      <vt:lpstr>Synthesis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Compaction Example</vt:lpstr>
      <vt:lpstr>Discrete Perspective</vt:lpstr>
      <vt:lpstr>Continuous-Time Perspective</vt:lpstr>
      <vt:lpstr>Formal Problem Formation</vt:lpstr>
      <vt:lpstr>General Problem Formation</vt:lpstr>
      <vt:lpstr>Algorithmic Description</vt:lpstr>
      <vt:lpstr>Algorithmic Description</vt:lpstr>
      <vt:lpstr>Algorithmic Description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Simulation Details</vt:lpstr>
      <vt:lpstr>Simulation Details </vt:lpstr>
      <vt:lpstr>Results: Energy Savings</vt:lpstr>
      <vt:lpstr>Results: Energy Savings</vt:lpstr>
      <vt:lpstr>Results: Energy Savings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Danny G</cp:lastModifiedBy>
  <cp:revision>295</cp:revision>
  <dcterms:created xsi:type="dcterms:W3CDTF">2012-05-11T20:48:53Z</dcterms:created>
  <dcterms:modified xsi:type="dcterms:W3CDTF">2014-01-27T07:01:45Z</dcterms:modified>
</cp:coreProperties>
</file>