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9"/>
  </p:notesMasterIdLst>
  <p:sldIdLst>
    <p:sldId id="258" r:id="rId2"/>
    <p:sldId id="858" r:id="rId3"/>
    <p:sldId id="627" r:id="rId4"/>
    <p:sldId id="632" r:id="rId5"/>
    <p:sldId id="644" r:id="rId6"/>
    <p:sldId id="642" r:id="rId7"/>
    <p:sldId id="819" r:id="rId8"/>
    <p:sldId id="645" r:id="rId9"/>
    <p:sldId id="647" r:id="rId10"/>
    <p:sldId id="635" r:id="rId11"/>
    <p:sldId id="643" r:id="rId12"/>
    <p:sldId id="690" r:id="rId13"/>
    <p:sldId id="838" r:id="rId14"/>
    <p:sldId id="692" r:id="rId15"/>
    <p:sldId id="693" r:id="rId16"/>
    <p:sldId id="694" r:id="rId17"/>
    <p:sldId id="808" r:id="rId18"/>
    <p:sldId id="695" r:id="rId19"/>
    <p:sldId id="864" r:id="rId20"/>
    <p:sldId id="789" r:id="rId21"/>
    <p:sldId id="879" r:id="rId22"/>
    <p:sldId id="873" r:id="rId23"/>
    <p:sldId id="874" r:id="rId24"/>
    <p:sldId id="875" r:id="rId25"/>
    <p:sldId id="876" r:id="rId26"/>
    <p:sldId id="877" r:id="rId27"/>
    <p:sldId id="878" r:id="rId28"/>
    <p:sldId id="888" r:id="rId29"/>
    <p:sldId id="745" r:id="rId30"/>
    <p:sldId id="862" r:id="rId31"/>
    <p:sldId id="863" r:id="rId32"/>
    <p:sldId id="882" r:id="rId33"/>
    <p:sldId id="883" r:id="rId34"/>
    <p:sldId id="885" r:id="rId35"/>
    <p:sldId id="833" r:id="rId36"/>
    <p:sldId id="834" r:id="rId37"/>
    <p:sldId id="85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8E8"/>
    <a:srgbClr val="FFCCFF"/>
    <a:srgbClr val="C7A1E3"/>
    <a:srgbClr val="FF5050"/>
    <a:srgbClr val="FA66DE"/>
    <a:srgbClr val="FFCCCC"/>
    <a:srgbClr val="BFBFBF"/>
    <a:srgbClr val="A24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75" autoAdjust="0"/>
    <p:restoredTop sz="69308" autoAdjust="0"/>
  </p:normalViewPr>
  <p:slideViewPr>
    <p:cSldViewPr snapToGrid="0">
      <p:cViewPr varScale="1">
        <p:scale>
          <a:sx n="88" d="100"/>
          <a:sy n="88" d="100"/>
        </p:scale>
        <p:origin x="111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152B7-0AE2-4831-8294-225CA7F98E69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6E1AC-5A50-4F38-B24D-F0738526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8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97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7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99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9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0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32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19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59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42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15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83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56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1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39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49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85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2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6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9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5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51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9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63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39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694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129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569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465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4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9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5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4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3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86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E1AC-5A50-4F38-B24D-F0738526E1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laheh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14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aheh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790"/>
            <a:ext cx="11250706" cy="83876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929"/>
            <a:ext cx="11250706" cy="491303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 marL="1143000" indent="-2286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3661" y="6472891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B886AABD-8041-4DE1-AFA4-E305FD7441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4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4433" y="64881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4433" y="64881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7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20300"/>
            <a:ext cx="10515600" cy="1024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6071"/>
            <a:ext cx="10515600" cy="467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6AABD-8041-4DE1-AFA4-E305FD7441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6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10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SzPct val="5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460.png"/><Relationship Id="rId3" Type="http://schemas.openxmlformats.org/officeDocument/2006/relationships/image" Target="../media/image26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5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4" Type="http://schemas.openxmlformats.org/officeDocument/2006/relationships/image" Target="../media/image24.png"/><Relationship Id="rId9" Type="http://schemas.openxmlformats.org/officeDocument/2006/relationships/image" Target="../media/image370.png"/><Relationship Id="rId14" Type="http://schemas.openxmlformats.org/officeDocument/2006/relationships/image" Target="../media/image4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460.png"/><Relationship Id="rId3" Type="http://schemas.openxmlformats.org/officeDocument/2006/relationships/image" Target="../media/image26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5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4" Type="http://schemas.openxmlformats.org/officeDocument/2006/relationships/image" Target="../media/image24.png"/><Relationship Id="rId9" Type="http://schemas.openxmlformats.org/officeDocument/2006/relationships/image" Target="../media/image370.png"/><Relationship Id="rId14" Type="http://schemas.openxmlformats.org/officeDocument/2006/relationships/image" Target="../media/image4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460.png"/><Relationship Id="rId3" Type="http://schemas.openxmlformats.org/officeDocument/2006/relationships/image" Target="../media/image26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5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4" Type="http://schemas.openxmlformats.org/officeDocument/2006/relationships/image" Target="../media/image24.png"/><Relationship Id="rId9" Type="http://schemas.openxmlformats.org/officeDocument/2006/relationships/image" Target="../media/image370.png"/><Relationship Id="rId14" Type="http://schemas.openxmlformats.org/officeDocument/2006/relationships/image" Target="../media/image4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460.png"/><Relationship Id="rId3" Type="http://schemas.openxmlformats.org/officeDocument/2006/relationships/image" Target="../media/image26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5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4" Type="http://schemas.openxmlformats.org/officeDocument/2006/relationships/image" Target="../media/image24.png"/><Relationship Id="rId9" Type="http://schemas.openxmlformats.org/officeDocument/2006/relationships/image" Target="../media/image370.png"/><Relationship Id="rId14" Type="http://schemas.openxmlformats.org/officeDocument/2006/relationships/image" Target="../media/image4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460.png"/><Relationship Id="rId3" Type="http://schemas.openxmlformats.org/officeDocument/2006/relationships/image" Target="../media/image26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5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4" Type="http://schemas.openxmlformats.org/officeDocument/2006/relationships/image" Target="../media/image24.png"/><Relationship Id="rId9" Type="http://schemas.openxmlformats.org/officeDocument/2006/relationships/image" Target="../media/image370.png"/><Relationship Id="rId14" Type="http://schemas.openxmlformats.org/officeDocument/2006/relationships/image" Target="../media/image4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6875"/>
            <a:ext cx="12192000" cy="2298404"/>
          </a:xfrm>
          <a:blipFill>
            <a:blip r:embed="rId3"/>
            <a:tile tx="0" ty="0" sx="100000" sy="100000" flip="none" algn="tl"/>
          </a:blipFill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Impala</a:t>
            </a:r>
            <a:r>
              <a:rPr lang="en-US" sz="4000" b="1" dirty="0"/>
              <a:t>: Algorithm/Architecture Co-Design for</a:t>
            </a:r>
            <a:br>
              <a:rPr lang="en-US" sz="4000" b="1" dirty="0"/>
            </a:br>
            <a:r>
              <a:rPr lang="en-US" sz="4000" b="1" dirty="0"/>
              <a:t> In-Memory Multi-Stride Pattern Matching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26" y="3694421"/>
            <a:ext cx="12041944" cy="873870"/>
          </a:xfrm>
        </p:spPr>
        <p:txBody>
          <a:bodyPr>
            <a:noAutofit/>
          </a:bodyPr>
          <a:lstStyle/>
          <a:p>
            <a:r>
              <a:rPr lang="en-US" sz="2200" b="1" u="sng" dirty="0">
                <a:latin typeface="+mj-lt"/>
              </a:rPr>
              <a:t>Elaheh Sadredini*</a:t>
            </a:r>
            <a:r>
              <a:rPr lang="en-US" sz="2200" b="1" dirty="0">
                <a:latin typeface="+mj-lt"/>
              </a:rPr>
              <a:t>, </a:t>
            </a:r>
            <a:r>
              <a:rPr lang="en-US" sz="2200" dirty="0">
                <a:latin typeface="+mj-lt"/>
              </a:rPr>
              <a:t>Reza Rahimi*, Marzieh </a:t>
            </a:r>
            <a:r>
              <a:rPr lang="en-US" sz="2200" dirty="0" err="1">
                <a:latin typeface="+mj-lt"/>
              </a:rPr>
              <a:t>Lenjani</a:t>
            </a:r>
            <a:r>
              <a:rPr lang="en-US" sz="2200" dirty="0">
                <a:latin typeface="+mj-lt"/>
              </a:rPr>
              <a:t>, </a:t>
            </a:r>
          </a:p>
          <a:p>
            <a:r>
              <a:rPr lang="en-US" sz="2200" dirty="0">
                <a:latin typeface="+mj-lt"/>
              </a:rPr>
              <a:t>Mircea Stan, and Kevin </a:t>
            </a:r>
            <a:r>
              <a:rPr lang="en-US" sz="2200" dirty="0" err="1">
                <a:latin typeface="+mj-lt"/>
              </a:rPr>
              <a:t>Skadron</a:t>
            </a:r>
            <a:endParaRPr lang="en-US" sz="2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425" y="335720"/>
            <a:ext cx="10421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Open Sans"/>
              </a:rPr>
              <a:t>The 26th IEEE International Symposium on High-Performance Computer Architecture (HPCA 2020)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053A6-A654-4F45-A65E-2A7056626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88" y="5482766"/>
            <a:ext cx="2061377" cy="819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BF2822-9CA2-AD48-8F38-66CFB5080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92" y="5556325"/>
            <a:ext cx="2521300" cy="685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BA373D-F883-F142-95BA-7137F488A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082" y="5511476"/>
            <a:ext cx="2332614" cy="6694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026" y="6367333"/>
            <a:ext cx="12041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 Equal contribution</a:t>
            </a:r>
          </a:p>
          <a:p>
            <a:r>
              <a:rPr lang="en-US" sz="1200" dirty="0"/>
              <a:t>** This work is funded, in part, by the NSF (CCF-1629450) and CRISP, one of six centers in JUMP, a Semiconductor Research Corporation (SRC) program sponsored by MARCO and DARPA.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FD12D-1ADA-7C43-8AEA-4D244F704393}"/>
              </a:ext>
            </a:extLst>
          </p:cNvPr>
          <p:cNvSpPr/>
          <p:nvPr/>
        </p:nvSpPr>
        <p:spPr>
          <a:xfrm>
            <a:off x="2353708" y="4691220"/>
            <a:ext cx="7316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I am in the academic job market this year!</a:t>
            </a:r>
          </a:p>
        </p:txBody>
      </p:sp>
    </p:spTree>
    <p:extLst>
      <p:ext uri="{BB962C8B-B14F-4D97-AF65-F5344CB8AC3E}">
        <p14:creationId xmlns:p14="http://schemas.microsoft.com/office/powerpoint/2010/main" val="429385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22" y="425163"/>
            <a:ext cx="11389661" cy="83876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Challenges</a:t>
            </a:r>
            <a:r>
              <a:rPr lang="en-US" sz="4000" b="1" dirty="0"/>
              <a:t>: von Neumann Processors Easily Become Memory 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22" y="2187896"/>
            <a:ext cx="11804278" cy="362675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800" dirty="0"/>
              <a:t>Unpredictable behavior </a:t>
            </a:r>
            <a:r>
              <a:rPr lang="en-US" sz="3600" dirty="0">
                <a:solidFill>
                  <a:srgbClr val="FF0000"/>
                </a:solidFill>
              </a:rPr>
              <a:t>(branch </a:t>
            </a:r>
            <a:r>
              <a:rPr lang="en-US" sz="3600" dirty="0" err="1">
                <a:solidFill>
                  <a:srgbClr val="FF0000"/>
                </a:solidFill>
              </a:rPr>
              <a:t>misprediction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sz="3800" dirty="0"/>
          </a:p>
          <a:p>
            <a:pPr>
              <a:buFontTx/>
              <a:buChar char="-"/>
            </a:pPr>
            <a:r>
              <a:rPr lang="en-US" sz="3800" dirty="0"/>
              <a:t>Irregular access pattern </a:t>
            </a:r>
            <a:r>
              <a:rPr lang="en-US" sz="3600" dirty="0">
                <a:solidFill>
                  <a:srgbClr val="FF0000"/>
                </a:solidFill>
              </a:rPr>
              <a:t>(cache miss)</a:t>
            </a:r>
          </a:p>
          <a:p>
            <a:pPr marL="0" indent="0">
              <a:buNone/>
            </a:pPr>
            <a:endParaRPr lang="en-US" sz="3800" dirty="0"/>
          </a:p>
          <a:p>
            <a:pPr>
              <a:buFontTx/>
              <a:buChar char="-"/>
            </a:pPr>
            <a:r>
              <a:rPr lang="en-US" sz="3800" dirty="0"/>
              <a:t>Many parallel patterns </a:t>
            </a:r>
            <a:r>
              <a:rPr lang="en-US" sz="3600" dirty="0">
                <a:solidFill>
                  <a:srgbClr val="FF0000"/>
                </a:solidFill>
              </a:rPr>
              <a:t>(saturate memory bandwidth)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7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0928"/>
            <a:ext cx="12192000" cy="83876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Why In-Memory Processing is Suitable </a:t>
            </a:r>
            <a:br>
              <a:rPr lang="en-US" sz="4000" b="1" dirty="0"/>
            </a:br>
            <a:r>
              <a:rPr lang="en-US" sz="4000" b="1" dirty="0"/>
              <a:t>for Pattern Matching?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941" y="2703480"/>
            <a:ext cx="2328640" cy="220291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79EA1D-404A-844E-8200-519A64D4EEDB}"/>
              </a:ext>
            </a:extLst>
          </p:cNvPr>
          <p:cNvSpPr/>
          <p:nvPr/>
        </p:nvSpPr>
        <p:spPr>
          <a:xfrm>
            <a:off x="1360842" y="1680420"/>
            <a:ext cx="6796535" cy="10380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Significance and Generality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BA62C14-A8E1-4D4F-AF49-D11E8E59117F}"/>
              </a:ext>
            </a:extLst>
          </p:cNvPr>
          <p:cNvSpPr/>
          <p:nvPr/>
        </p:nvSpPr>
        <p:spPr>
          <a:xfrm>
            <a:off x="1360841" y="4107075"/>
            <a:ext cx="6796535" cy="10380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Parallelism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F20F0FB-7C92-F843-8792-F91DCAF93C5E}"/>
              </a:ext>
            </a:extLst>
          </p:cNvPr>
          <p:cNvSpPr/>
          <p:nvPr/>
        </p:nvSpPr>
        <p:spPr>
          <a:xfrm>
            <a:off x="1360840" y="5333903"/>
            <a:ext cx="6796535" cy="10380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Simplicity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93DA4DF-7E6C-0F49-A561-E970E86A5A93}"/>
              </a:ext>
            </a:extLst>
          </p:cNvPr>
          <p:cNvSpPr/>
          <p:nvPr/>
        </p:nvSpPr>
        <p:spPr>
          <a:xfrm>
            <a:off x="1360842" y="2878249"/>
            <a:ext cx="6796535" cy="10380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Memory Bound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63638"/>
            <a:ext cx="12192000" cy="20689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/>
              <a:t>Non-deterministic finite automata processing </a:t>
            </a:r>
          </a:p>
          <a:p>
            <a:pPr algn="ctr"/>
            <a:r>
              <a:rPr lang="en-US" sz="3800" b="1" dirty="0"/>
              <a:t>with</a:t>
            </a:r>
          </a:p>
          <a:p>
            <a:pPr algn="ctr"/>
            <a:r>
              <a:rPr lang="en-US" sz="3800" b="1" dirty="0"/>
              <a:t>Processing in-memory architecture</a:t>
            </a:r>
          </a:p>
        </p:txBody>
      </p:sp>
    </p:spTree>
    <p:extLst>
      <p:ext uri="{BB962C8B-B14F-4D97-AF65-F5344CB8AC3E}">
        <p14:creationId xmlns:p14="http://schemas.microsoft.com/office/powerpoint/2010/main" val="420431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10" descr="https://documents.lucidchart.com/documents/f46d282b-cefd-432b-89b0-839ca6c511a8/pages/sZir6cETZ~0g?a=27900&amp;x=6328&amp;y=273&amp;w=712&amp;h=584&amp;store=1&amp;accept=image%2F*&amp;auth=LCA%209a93faa2efe9b3637e562c2c6f36787f0cacb0a4-ts%3D15798190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38" y="1671410"/>
            <a:ext cx="4457263" cy="36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52160" y="659537"/>
                <a:ext cx="347348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60" y="659537"/>
                <a:ext cx="3473487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s://documents.lucidchart.com/documents/f46d282b-cefd-432b-89b0-839ca6c511a8/pages/0_0?a=30726&amp;x=6346&amp;y=272&amp;w=746&amp;h=557&amp;store=1&amp;accept=image%2F*&amp;auth=LCA%20169e4be2296b502f0799cc8ec390748ec8b7d82c-ts%3D15814555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1" y="1957892"/>
            <a:ext cx="4514132" cy="33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22438" y="719826"/>
            <a:ext cx="382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Regular expression: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5260489" y="2983023"/>
            <a:ext cx="1183342" cy="408790"/>
          </a:xfrm>
          <a:prstGeom prst="left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3193" y="2422175"/>
            <a:ext cx="202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Equivalent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12587" y="5327369"/>
            <a:ext cx="11534274" cy="863399"/>
          </a:xfrm>
          <a:solidFill>
            <a:schemeClr val="bg2"/>
          </a:solidFill>
          <a:ln w="57150"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Homogenous model aligns well with HW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2519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https://documents.lucidchart.com/documents/f46d282b-cefd-432b-89b0-839ca6c511a8/pages/sZir6cETZ~0g?a=30093&amp;x=8326&amp;y=-639&amp;w=1121&amp;h=1097&amp;store=1&amp;accept=image%2F*&amp;auth=LCA%2036c76059df7065fa75ef77a4427dfaf768707089-ts%3D1580007643">
            <a:extLst>
              <a:ext uri="{FF2B5EF4-FFF2-40B4-BE49-F238E27FC236}">
                <a16:creationId xmlns:a16="http://schemas.microsoft.com/office/drawing/2014/main" id="{DB4F5DA9-19CE-9D4D-832C-3E501047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13" y="2954"/>
            <a:ext cx="7007891" cy="68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ocuments.lucidchart.com/documents/f46d282b-cefd-432b-89b0-839ca6c511a8/pages/sZir6cETZ~0g?a=27900&amp;x=6328&amp;y=273&amp;w=712&amp;h=584&amp;store=1&amp;accept=image%2F*&amp;auth=LCA%209a93faa2efe9b3637e562c2c6f36787f0cacb0a4-ts%3D15798190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2" y="780666"/>
            <a:ext cx="3814496" cy="312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290" y="427664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Potential next states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45127" y="4326352"/>
          <a:ext cx="197863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9771" y="513904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State match vector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02654" y="5224295"/>
          <a:ext cx="20383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37160" y="3888009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60" y="3888009"/>
                <a:ext cx="5286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6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51873" y="3902385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873" y="3902385"/>
                <a:ext cx="52866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83193" y="3902385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93" y="3902385"/>
                <a:ext cx="52866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4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31762" y="3919638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62" y="3919638"/>
                <a:ext cx="528660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99777" y="4816788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77" y="4816788"/>
                <a:ext cx="52866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14490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90" y="4831164"/>
                <a:ext cx="52866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14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32075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075" y="4831164"/>
                <a:ext cx="52866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14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15150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150" y="4831164"/>
                <a:ext cx="528660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29771" y="6197852"/>
            <a:ext cx="218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Next Active States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617030" y="6291094"/>
          <a:ext cx="20383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14153" y="5883587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53" y="5883587"/>
                <a:ext cx="528660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14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28866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866" y="5897963"/>
                <a:ext cx="528660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46451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51" y="5897963"/>
                <a:ext cx="528660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29526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26" y="5897963"/>
                <a:ext cx="52866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45816" y="5831828"/>
            <a:ext cx="4015205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5400000">
            <a:off x="4135259" y="4816788"/>
            <a:ext cx="15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Bitwise AND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453" y="3734160"/>
            <a:ext cx="5039593" cy="312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33627" y="3090936"/>
            <a:ext cx="6546342" cy="363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28052" y="1869742"/>
            <a:ext cx="600502" cy="545781"/>
          </a:xfrm>
          <a:prstGeom prst="ellipse">
            <a:avLst/>
          </a:prstGeom>
          <a:solidFill>
            <a:srgbClr val="E078E8">
              <a:alpha val="33000"/>
            </a:srgbClr>
          </a:solidFill>
          <a:ln w="38100">
            <a:solidFill>
              <a:srgbClr val="FA6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009807" y="1732955"/>
            <a:ext cx="426707" cy="402535"/>
          </a:xfrm>
          <a:prstGeom prst="ellipse">
            <a:avLst/>
          </a:prstGeom>
          <a:solidFill>
            <a:srgbClr val="E078E8">
              <a:alpha val="31000"/>
            </a:srgbClr>
          </a:solidFill>
          <a:ln w="38100">
            <a:solidFill>
              <a:srgbClr val="FA6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016234" y="848509"/>
            <a:ext cx="426707" cy="402535"/>
          </a:xfrm>
          <a:prstGeom prst="ellipse">
            <a:avLst/>
          </a:prstGeom>
          <a:solidFill>
            <a:srgbClr val="E078E8">
              <a:alpha val="31000"/>
            </a:srgbClr>
          </a:solidFill>
          <a:ln w="38100">
            <a:solidFill>
              <a:srgbClr val="FA6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351157" y="1209322"/>
            <a:ext cx="51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1797" y="301101"/>
                <a:ext cx="2831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97" y="301101"/>
                <a:ext cx="2831353" cy="4924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39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s://documents.lucidchart.com/documents/f46d282b-cefd-432b-89b0-839ca6c511a8/pages/sZir6cETZ~0g?a=30093&amp;x=8326&amp;y=-639&amp;w=1121&amp;h=1097&amp;store=1&amp;accept=image%2F*&amp;auth=LCA%2036c76059df7065fa75ef77a4427dfaf768707089-ts%3D1580007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13" y="2954"/>
            <a:ext cx="7007891" cy="68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ocuments.lucidchart.com/documents/f46d282b-cefd-432b-89b0-839ca6c511a8/pages/sZir6cETZ~0g?a=27900&amp;x=6328&amp;y=273&amp;w=712&amp;h=584&amp;store=1&amp;accept=image%2F*&amp;auth=LCA%209a93faa2efe9b3637e562c2c6f36787f0cacb0a4-ts%3D15798190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2" y="780666"/>
            <a:ext cx="3814496" cy="312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290" y="427664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Potential next states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45127" y="4326352"/>
          <a:ext cx="197863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9771" y="513904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State match vector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02654" y="5224295"/>
          <a:ext cx="20383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37160" y="3888009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60" y="3888009"/>
                <a:ext cx="5286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6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51873" y="3902385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873" y="3902385"/>
                <a:ext cx="52866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83193" y="3902385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93" y="3902385"/>
                <a:ext cx="52866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4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31762" y="3919638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62" y="3919638"/>
                <a:ext cx="528660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99777" y="4816788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77" y="4816788"/>
                <a:ext cx="52866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14490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90" y="4831164"/>
                <a:ext cx="52866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14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32075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075" y="4831164"/>
                <a:ext cx="52866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14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15150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150" y="4831164"/>
                <a:ext cx="528660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29771" y="6197852"/>
            <a:ext cx="218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Next Active States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617030" y="6291094"/>
          <a:ext cx="20383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14153" y="5883587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53" y="5883587"/>
                <a:ext cx="528660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14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28866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866" y="5897963"/>
                <a:ext cx="528660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46451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51" y="5897963"/>
                <a:ext cx="528660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29526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26" y="5897963"/>
                <a:ext cx="52866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45816" y="5831828"/>
            <a:ext cx="4015205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5400000">
            <a:off x="4135259" y="4816788"/>
            <a:ext cx="15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Bitwise AND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55546" y="3048000"/>
            <a:ext cx="6546342" cy="3681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51157" y="1209322"/>
            <a:ext cx="51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ACEDF96-8329-BA40-A7D3-27C3161E6E80}"/>
              </a:ext>
            </a:extLst>
          </p:cNvPr>
          <p:cNvSpPr/>
          <p:nvPr/>
        </p:nvSpPr>
        <p:spPr>
          <a:xfrm>
            <a:off x="928052" y="1869742"/>
            <a:ext cx="600502" cy="545781"/>
          </a:xfrm>
          <a:prstGeom prst="ellipse">
            <a:avLst/>
          </a:prstGeom>
          <a:solidFill>
            <a:srgbClr val="E078E8">
              <a:alpha val="33000"/>
            </a:srgbClr>
          </a:solidFill>
          <a:ln w="38100">
            <a:solidFill>
              <a:srgbClr val="FA6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1797" y="301101"/>
                <a:ext cx="2831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97" y="301101"/>
                <a:ext cx="2831353" cy="4924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E0E93797-804B-0341-9BD0-E3C50D543348}"/>
              </a:ext>
            </a:extLst>
          </p:cNvPr>
          <p:cNvSpPr/>
          <p:nvPr/>
        </p:nvSpPr>
        <p:spPr>
          <a:xfrm rot="2616176">
            <a:off x="386665" y="1404744"/>
            <a:ext cx="545915" cy="205116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05AB7577-23CD-BA48-8ECB-5D1FE11FAAD0}"/>
              </a:ext>
            </a:extLst>
          </p:cNvPr>
          <p:cNvSpPr/>
          <p:nvPr/>
        </p:nvSpPr>
        <p:spPr>
          <a:xfrm rot="2616176">
            <a:off x="1535357" y="1106764"/>
            <a:ext cx="545915" cy="205116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/>
      <p:bldP spid="29" grpId="0"/>
      <p:bldP spid="30" grpId="0"/>
      <p:bldP spid="32" grpId="0"/>
      <p:bldP spid="34" grpId="0"/>
      <p:bldP spid="33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ocuments.lucidchart.com/documents/f46d282b-cefd-432b-89b0-839ca6c511a8/pages/sZir6cETZ~0g?a=30093&amp;x=8326&amp;y=-639&amp;w=1121&amp;h=1097&amp;store=1&amp;accept=image%2F*&amp;auth=LCA%2036c76059df7065fa75ef77a4427dfaf768707089-ts%3D1580007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13" y="2954"/>
            <a:ext cx="7007891" cy="68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ocuments.lucidchart.com/documents/f46d282b-cefd-432b-89b0-839ca6c511a8/pages/sZir6cETZ~0g?a=27900&amp;x=6328&amp;y=273&amp;w=712&amp;h=584&amp;store=1&amp;accept=image%2F*&amp;auth=LCA%209a93faa2efe9b3637e562c2c6f36787f0cacb0a4-ts%3D15798190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2" y="780666"/>
            <a:ext cx="3814496" cy="312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290" y="427664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Potential next states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45127" y="4326352"/>
          <a:ext cx="197863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9771" y="513904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State match vector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02654" y="5224295"/>
          <a:ext cx="20383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37160" y="3888009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60" y="3888009"/>
                <a:ext cx="5286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6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51873" y="3902385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873" y="3902385"/>
                <a:ext cx="52866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83193" y="3902385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93" y="3902385"/>
                <a:ext cx="52866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4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31762" y="3919638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62" y="3919638"/>
                <a:ext cx="528660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99777" y="4816788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77" y="4816788"/>
                <a:ext cx="52866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14490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90" y="4831164"/>
                <a:ext cx="52866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14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32075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075" y="4831164"/>
                <a:ext cx="52866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14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15150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150" y="4831164"/>
                <a:ext cx="528660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29771" y="6197852"/>
            <a:ext cx="218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Next Active States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617030" y="6291094"/>
          <a:ext cx="20383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14153" y="5883587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53" y="5883587"/>
                <a:ext cx="528660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14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28866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866" y="5897963"/>
                <a:ext cx="528660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46451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51" y="5897963"/>
                <a:ext cx="528660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29526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26" y="5897963"/>
                <a:ext cx="52866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45816" y="5831828"/>
            <a:ext cx="4015205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5400000">
            <a:off x="4135259" y="4816788"/>
            <a:ext cx="15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Bitwise AND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27535" y="3058104"/>
            <a:ext cx="5978410" cy="3509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51157" y="1209322"/>
            <a:ext cx="51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37" name="Right Arrow 36"/>
          <p:cNvSpPr/>
          <p:nvPr/>
        </p:nvSpPr>
        <p:spPr>
          <a:xfrm rot="2616176">
            <a:off x="386665" y="1404744"/>
            <a:ext cx="545915" cy="205116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2616176">
            <a:off x="1535357" y="1106764"/>
            <a:ext cx="545915" cy="205116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DF8E3E-F3F7-1B45-83F8-BE67100BD555}"/>
              </a:ext>
            </a:extLst>
          </p:cNvPr>
          <p:cNvSpPr/>
          <p:nvPr/>
        </p:nvSpPr>
        <p:spPr>
          <a:xfrm>
            <a:off x="8001000" y="1732542"/>
            <a:ext cx="2692400" cy="36295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840114-C463-8A49-AA7C-18E56B9C3CEA}"/>
              </a:ext>
            </a:extLst>
          </p:cNvPr>
          <p:cNvSpPr/>
          <p:nvPr/>
        </p:nvSpPr>
        <p:spPr>
          <a:xfrm>
            <a:off x="11315700" y="2298700"/>
            <a:ext cx="876300" cy="75940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2DC6D7-E137-224C-AA74-0CEBA842D788}"/>
              </a:ext>
            </a:extLst>
          </p:cNvPr>
          <p:cNvSpPr/>
          <p:nvPr/>
        </p:nvSpPr>
        <p:spPr>
          <a:xfrm>
            <a:off x="140229" y="5113648"/>
            <a:ext cx="2383348" cy="45100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11797" y="301101"/>
                <a:ext cx="2831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97" y="301101"/>
                <a:ext cx="2831353" cy="4924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999EA-1D50-AA41-A50E-AC13B31162AF}"/>
              </a:ext>
            </a:extLst>
          </p:cNvPr>
          <p:cNvSpPr txBox="1"/>
          <p:nvPr/>
        </p:nvSpPr>
        <p:spPr>
          <a:xfrm>
            <a:off x="5350825" y="1732542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(10)</a:t>
            </a:r>
          </a:p>
        </p:txBody>
      </p:sp>
    </p:spTree>
    <p:extLst>
      <p:ext uri="{BB962C8B-B14F-4D97-AF65-F5344CB8AC3E}">
        <p14:creationId xmlns:p14="http://schemas.microsoft.com/office/powerpoint/2010/main" val="1462385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ocuments.lucidchart.com/documents/f46d282b-cefd-432b-89b0-839ca6c511a8/pages/sZir6cETZ~0g?a=30093&amp;x=8326&amp;y=-639&amp;w=1121&amp;h=1097&amp;store=1&amp;accept=image%2F*&amp;auth=LCA%2036c76059df7065fa75ef77a4427dfaf768707089-ts%3D1580007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13" y="2954"/>
            <a:ext cx="7007891" cy="68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ocuments.lucidchart.com/documents/f46d282b-cefd-432b-89b0-839ca6c511a8/pages/sZir6cETZ~0g?a=27900&amp;x=6328&amp;y=273&amp;w=712&amp;h=584&amp;store=1&amp;accept=image%2F*&amp;auth=LCA%209a93faa2efe9b3637e562c2c6f36787f0cacb0a4-ts%3D15798190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2" y="780666"/>
            <a:ext cx="3814496" cy="312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290" y="427664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Potential next states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45127" y="4326352"/>
          <a:ext cx="197863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9771" y="513904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State match vector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02654" y="5224295"/>
          <a:ext cx="20383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37160" y="3888009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60" y="3888009"/>
                <a:ext cx="5286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6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51873" y="3902385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873" y="3902385"/>
                <a:ext cx="52866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83193" y="3902385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93" y="3902385"/>
                <a:ext cx="52866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4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31762" y="3919638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62" y="3919638"/>
                <a:ext cx="528660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99777" y="4816788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77" y="4816788"/>
                <a:ext cx="52866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14490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90" y="4831164"/>
                <a:ext cx="52866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14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32075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075" y="4831164"/>
                <a:ext cx="52866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14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15150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150" y="4831164"/>
                <a:ext cx="528660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29771" y="6197852"/>
            <a:ext cx="218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Next Active States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617030" y="6291094"/>
          <a:ext cx="20383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14153" y="5883587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53" y="5883587"/>
                <a:ext cx="528660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14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28866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866" y="5897963"/>
                <a:ext cx="528660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46451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51" y="5897963"/>
                <a:ext cx="528660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29526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26" y="5897963"/>
                <a:ext cx="52866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45816" y="5831828"/>
            <a:ext cx="4015205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5400000">
            <a:off x="4135259" y="4816788"/>
            <a:ext cx="15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Bitwise AND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27535" y="3058105"/>
            <a:ext cx="5978410" cy="1353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51157" y="1209322"/>
            <a:ext cx="51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37" name="Right Arrow 36"/>
          <p:cNvSpPr/>
          <p:nvPr/>
        </p:nvSpPr>
        <p:spPr>
          <a:xfrm rot="2616176">
            <a:off x="386665" y="1404744"/>
            <a:ext cx="545915" cy="205116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2616176">
            <a:off x="1535357" y="1106764"/>
            <a:ext cx="545915" cy="205116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B04391-EDC0-6D43-A539-69B774A14979}"/>
              </a:ext>
            </a:extLst>
          </p:cNvPr>
          <p:cNvSpPr/>
          <p:nvPr/>
        </p:nvSpPr>
        <p:spPr>
          <a:xfrm>
            <a:off x="8001000" y="1732542"/>
            <a:ext cx="2692400" cy="36295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66713C-A0AA-FA4E-90FB-E40B6C623508}"/>
              </a:ext>
            </a:extLst>
          </p:cNvPr>
          <p:cNvSpPr/>
          <p:nvPr/>
        </p:nvSpPr>
        <p:spPr>
          <a:xfrm>
            <a:off x="11315700" y="2298700"/>
            <a:ext cx="876300" cy="75940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12F9A9-987B-2442-A3EF-D35C185FABE3}"/>
              </a:ext>
            </a:extLst>
          </p:cNvPr>
          <p:cNvSpPr/>
          <p:nvPr/>
        </p:nvSpPr>
        <p:spPr>
          <a:xfrm>
            <a:off x="140229" y="5113648"/>
            <a:ext cx="2383348" cy="45100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193C56-E341-C841-B64B-DF49AEB71EC9}"/>
              </a:ext>
            </a:extLst>
          </p:cNvPr>
          <p:cNvSpPr/>
          <p:nvPr/>
        </p:nvSpPr>
        <p:spPr>
          <a:xfrm>
            <a:off x="178329" y="4254125"/>
            <a:ext cx="2383348" cy="45100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2DF27C-872A-7C40-B81D-0B205CE4CACF}"/>
              </a:ext>
            </a:extLst>
          </p:cNvPr>
          <p:cNvSpPr/>
          <p:nvPr/>
        </p:nvSpPr>
        <p:spPr>
          <a:xfrm>
            <a:off x="6786795" y="4509232"/>
            <a:ext cx="866853" cy="196776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1797" y="301101"/>
                <a:ext cx="2831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97" y="301101"/>
                <a:ext cx="2831353" cy="4924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984FE1-59B5-9A4D-91CA-21AD03FE5E64}"/>
              </a:ext>
            </a:extLst>
          </p:cNvPr>
          <p:cNvSpPr txBox="1"/>
          <p:nvPr/>
        </p:nvSpPr>
        <p:spPr>
          <a:xfrm>
            <a:off x="5350825" y="1732542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(10)</a:t>
            </a:r>
          </a:p>
        </p:txBody>
      </p:sp>
    </p:spTree>
    <p:extLst>
      <p:ext uri="{BB962C8B-B14F-4D97-AF65-F5344CB8AC3E}">
        <p14:creationId xmlns:p14="http://schemas.microsoft.com/office/powerpoint/2010/main" val="423160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documents.lucidchart.com/documents/f46d282b-cefd-432b-89b0-839ca6c511a8/pages/sZir6cETZ~0g?a=30093&amp;x=8326&amp;y=-639&amp;w=1121&amp;h=1097&amp;store=1&amp;accept=image%2F*&amp;auth=LCA%2036c76059df7065fa75ef77a4427dfaf768707089-ts%3D1580007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13" y="2954"/>
            <a:ext cx="7007891" cy="68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ocuments.lucidchart.com/documents/f46d282b-cefd-432b-89b0-839ca6c511a8/pages/sZir6cETZ~0g?a=27900&amp;x=6328&amp;y=273&amp;w=712&amp;h=584&amp;store=1&amp;accept=image%2F*&amp;auth=LCA%209a93faa2efe9b3637e562c2c6f36787f0cacb0a4-ts%3D15798190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2" y="780666"/>
            <a:ext cx="3814496" cy="312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290" y="427664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Potential next states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45127" y="4326352"/>
          <a:ext cx="197863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9771" y="513904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State match vector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02654" y="5224295"/>
          <a:ext cx="20383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37160" y="3888009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60" y="3888009"/>
                <a:ext cx="5286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6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51873" y="3902385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873" y="3902385"/>
                <a:ext cx="52866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83193" y="3902385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93" y="3902385"/>
                <a:ext cx="52866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4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31762" y="3919638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62" y="3919638"/>
                <a:ext cx="528660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99777" y="4816788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77" y="4816788"/>
                <a:ext cx="52866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14490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90" y="4831164"/>
                <a:ext cx="52866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14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32075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075" y="4831164"/>
                <a:ext cx="52866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14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15150" y="4831164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150" y="4831164"/>
                <a:ext cx="528660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29771" y="6197852"/>
            <a:ext cx="218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Next Active States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617030" y="6291094"/>
          <a:ext cx="20383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14153" y="5883587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53" y="5883587"/>
                <a:ext cx="528660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14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28866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866" y="5897963"/>
                <a:ext cx="528660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46451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51" y="5897963"/>
                <a:ext cx="528660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29526" y="5897963"/>
                <a:ext cx="528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26" y="5897963"/>
                <a:ext cx="52866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45816" y="5831828"/>
            <a:ext cx="4015205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5400000">
            <a:off x="4135259" y="4816788"/>
            <a:ext cx="15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Bitwise AND</a:t>
            </a:r>
          </a:p>
        </p:txBody>
      </p:sp>
      <p:sp>
        <p:nvSpPr>
          <p:cNvPr id="37" name="Right Arrow 36"/>
          <p:cNvSpPr/>
          <p:nvPr/>
        </p:nvSpPr>
        <p:spPr>
          <a:xfrm rot="2616176">
            <a:off x="386665" y="1404744"/>
            <a:ext cx="545915" cy="205116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2616176">
            <a:off x="1535357" y="1106764"/>
            <a:ext cx="545915" cy="205116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351157" y="1209322"/>
            <a:ext cx="51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B5E2F9-F82F-ED40-89B2-39B527C4FBA1}"/>
              </a:ext>
            </a:extLst>
          </p:cNvPr>
          <p:cNvSpPr/>
          <p:nvPr/>
        </p:nvSpPr>
        <p:spPr>
          <a:xfrm>
            <a:off x="140229" y="5113648"/>
            <a:ext cx="2383348" cy="45100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D771FD-7194-C94F-B789-DFFA6ED56361}"/>
              </a:ext>
            </a:extLst>
          </p:cNvPr>
          <p:cNvSpPr/>
          <p:nvPr/>
        </p:nvSpPr>
        <p:spPr>
          <a:xfrm>
            <a:off x="8001000" y="1732542"/>
            <a:ext cx="2692400" cy="36295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3F4557-EB34-1F4F-A1DD-E77DFB837D43}"/>
              </a:ext>
            </a:extLst>
          </p:cNvPr>
          <p:cNvSpPr/>
          <p:nvPr/>
        </p:nvSpPr>
        <p:spPr>
          <a:xfrm>
            <a:off x="11315700" y="2298700"/>
            <a:ext cx="876300" cy="75940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449B07-C08A-2440-8260-4191B01420B7}"/>
              </a:ext>
            </a:extLst>
          </p:cNvPr>
          <p:cNvSpPr/>
          <p:nvPr/>
        </p:nvSpPr>
        <p:spPr>
          <a:xfrm>
            <a:off x="178329" y="4254125"/>
            <a:ext cx="2383348" cy="45100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A7AB6F-2B35-6343-B818-4C7AB339A8DB}"/>
              </a:ext>
            </a:extLst>
          </p:cNvPr>
          <p:cNvSpPr/>
          <p:nvPr/>
        </p:nvSpPr>
        <p:spPr>
          <a:xfrm>
            <a:off x="6786795" y="4509232"/>
            <a:ext cx="866853" cy="196776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1797" y="301101"/>
                <a:ext cx="2831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97" y="301101"/>
                <a:ext cx="2831353" cy="4924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BB9618-C0AB-1B48-8013-6F76596D021F}"/>
              </a:ext>
            </a:extLst>
          </p:cNvPr>
          <p:cNvSpPr txBox="1"/>
          <p:nvPr/>
        </p:nvSpPr>
        <p:spPr>
          <a:xfrm>
            <a:off x="5350825" y="1732542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(10)</a:t>
            </a:r>
          </a:p>
        </p:txBody>
      </p:sp>
    </p:spTree>
    <p:extLst>
      <p:ext uri="{BB962C8B-B14F-4D97-AF65-F5344CB8AC3E}">
        <p14:creationId xmlns:p14="http://schemas.microsoft.com/office/powerpoint/2010/main" val="99132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531"/>
            <a:ext cx="8351288" cy="83876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Challenges in PIM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56" y="119531"/>
            <a:ext cx="3859210" cy="3994909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D79EA1D-404A-844E-8200-519A64D4EEDB}"/>
              </a:ext>
            </a:extLst>
          </p:cNvPr>
          <p:cNvSpPr/>
          <p:nvPr/>
        </p:nvSpPr>
        <p:spPr>
          <a:xfrm>
            <a:off x="2151205" y="1216874"/>
            <a:ext cx="4465685" cy="1038042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j-lt"/>
              </a:rPr>
              <a:t>Symbol Sparsity 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79EA1D-404A-844E-8200-519A64D4EEDB}"/>
              </a:ext>
            </a:extLst>
          </p:cNvPr>
          <p:cNvSpPr/>
          <p:nvPr/>
        </p:nvSpPr>
        <p:spPr>
          <a:xfrm>
            <a:off x="2151205" y="2563304"/>
            <a:ext cx="4465685" cy="1038042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j-lt"/>
              </a:rPr>
              <a:t>8-bit processing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D79EA1D-404A-844E-8200-519A64D4EEDB}"/>
              </a:ext>
            </a:extLst>
          </p:cNvPr>
          <p:cNvSpPr/>
          <p:nvPr/>
        </p:nvSpPr>
        <p:spPr>
          <a:xfrm>
            <a:off x="1503125" y="4291917"/>
            <a:ext cx="9078366" cy="1284255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j-lt"/>
              </a:rPr>
              <a:t>Algorithm               PIM Architecture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945" y="4435049"/>
            <a:ext cx="1489064" cy="997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52" y="1216874"/>
            <a:ext cx="1094145" cy="1043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51" y="2558091"/>
            <a:ext cx="1094145" cy="10432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17" y="5851693"/>
            <a:ext cx="745309" cy="7631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45726" y="5988969"/>
            <a:ext cx="2201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Throughput</a:t>
            </a:r>
            <a:endParaRPr lang="en-US" sz="1400" b="1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358" y="5851693"/>
            <a:ext cx="747388" cy="7652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34746" y="6005133"/>
            <a:ext cx="278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Area Efficiency</a:t>
            </a:r>
            <a:endParaRPr lang="en-US" sz="1200" b="1" dirty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05" y="5897417"/>
            <a:ext cx="744730" cy="76253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632818" y="6017076"/>
            <a:ext cx="3201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Energy Efficiency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62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C49DB-0C50-784F-A58E-E465C42E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9FCB2-C15E-7945-BC78-4E816C0AC7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414" y="414137"/>
            <a:ext cx="7834643" cy="375688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F1BFD1-80BB-E547-9A00-829C28815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48" y="4486657"/>
            <a:ext cx="4638117" cy="1555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5D08EE-CA76-E644-94BD-5E309078D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246" y="4853322"/>
            <a:ext cx="5771507" cy="1721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686D3E-47D3-FF49-984E-25C77B286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9714" y="4230866"/>
            <a:ext cx="7057147" cy="14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D2A42214-7E15-E549-808F-D28E0AFBAEFF}"/>
              </a:ext>
            </a:extLst>
          </p:cNvPr>
          <p:cNvSpPr/>
          <p:nvPr/>
        </p:nvSpPr>
        <p:spPr>
          <a:xfrm>
            <a:off x="374022" y="3114644"/>
            <a:ext cx="11402240" cy="27787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162"/>
            <a:ext cx="12338304" cy="838766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Overview of Our Solution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42214-7E15-E549-808F-D28E0AFBAEFF}"/>
              </a:ext>
            </a:extLst>
          </p:cNvPr>
          <p:cNvSpPr/>
          <p:nvPr/>
        </p:nvSpPr>
        <p:spPr>
          <a:xfrm>
            <a:off x="292221" y="1521400"/>
            <a:ext cx="2100957" cy="997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8-bit NFA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03003D-36FF-C540-A06A-DBCFEA7F8432}"/>
              </a:ext>
            </a:extLst>
          </p:cNvPr>
          <p:cNvSpPr/>
          <p:nvPr/>
        </p:nvSpPr>
        <p:spPr>
          <a:xfrm>
            <a:off x="3320931" y="1521400"/>
            <a:ext cx="2100958" cy="9971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FlexAmata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Engine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9E7CB8-586E-764A-9703-AC25CF218113}"/>
              </a:ext>
            </a:extLst>
          </p:cNvPr>
          <p:cNvSpPr/>
          <p:nvPr/>
        </p:nvSpPr>
        <p:spPr>
          <a:xfrm>
            <a:off x="6437921" y="1521399"/>
            <a:ext cx="2100957" cy="997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4-bit NFA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C3436D90-72D4-DE49-BA9C-751A814594EF}"/>
              </a:ext>
            </a:extLst>
          </p:cNvPr>
          <p:cNvSpPr/>
          <p:nvPr/>
        </p:nvSpPr>
        <p:spPr>
          <a:xfrm>
            <a:off x="2555766" y="1923635"/>
            <a:ext cx="685800" cy="2389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D2582626-A638-EB41-8661-89A7974479FD}"/>
              </a:ext>
            </a:extLst>
          </p:cNvPr>
          <p:cNvSpPr/>
          <p:nvPr/>
        </p:nvSpPr>
        <p:spPr>
          <a:xfrm>
            <a:off x="5621880" y="1900461"/>
            <a:ext cx="685800" cy="2389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BE5505B-1905-A349-B0E7-D42219D4B6EC}"/>
              </a:ext>
            </a:extLst>
          </p:cNvPr>
          <p:cNvSpPr txBox="1">
            <a:spLocks/>
          </p:cNvSpPr>
          <p:nvPr/>
        </p:nvSpPr>
        <p:spPr>
          <a:xfrm>
            <a:off x="3359030" y="990511"/>
            <a:ext cx="2100957" cy="492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Squashing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530454"/>
            <a:ext cx="2743200" cy="365125"/>
          </a:xfrm>
        </p:spPr>
        <p:txBody>
          <a:bodyPr/>
          <a:lstStyle/>
          <a:p>
            <a:fld id="{B886AABD-8041-4DE1-AFA4-E305FD7441F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848" y="1223072"/>
            <a:ext cx="482994" cy="49454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709881" y="1270289"/>
            <a:ext cx="205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Area Efficiency</a:t>
            </a:r>
            <a:endParaRPr lang="en-US" sz="1050" b="1" dirty="0">
              <a:latin typeface="+mj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848" y="1991133"/>
            <a:ext cx="503156" cy="51518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709881" y="2020345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Energy Efficiency</a:t>
            </a: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7CBE71C7-F464-5C4F-A8D9-555EBFA94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098" y="3761286"/>
            <a:ext cx="4050289" cy="14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F8F0506-7F66-BB4D-ADB6-A385195F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25" y="3164386"/>
            <a:ext cx="4048125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BE5505B-1905-A349-B0E7-D42219D4B6EC}"/>
              </a:ext>
            </a:extLst>
          </p:cNvPr>
          <p:cNvSpPr txBox="1">
            <a:spLocks/>
          </p:cNvSpPr>
          <p:nvPr/>
        </p:nvSpPr>
        <p:spPr>
          <a:xfrm>
            <a:off x="461810" y="3974407"/>
            <a:ext cx="3014055" cy="1485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Architecture Implication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BE5505B-1905-A349-B0E7-D42219D4B6EC}"/>
              </a:ext>
            </a:extLst>
          </p:cNvPr>
          <p:cNvSpPr txBox="1">
            <a:spLocks/>
          </p:cNvSpPr>
          <p:nvPr/>
        </p:nvSpPr>
        <p:spPr>
          <a:xfrm>
            <a:off x="3692487" y="6180294"/>
            <a:ext cx="3428668" cy="492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Reducing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sparsity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093" y="6017974"/>
            <a:ext cx="888143" cy="7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8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8" grpId="0"/>
      <p:bldP spid="31" grpId="0"/>
      <p:bldP spid="36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>
            <a:extLst>
              <a:ext uri="{FF2B5EF4-FFF2-40B4-BE49-F238E27FC236}">
                <a16:creationId xmlns:a16="http://schemas.microsoft.com/office/drawing/2014/main" id="{7CBE71C7-F464-5C4F-A8D9-555EBFA94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314" y="5093157"/>
            <a:ext cx="2491838" cy="91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FB5C9C1-F856-3A46-BE0A-72D30B97EFF9}"/>
              </a:ext>
            </a:extLst>
          </p:cNvPr>
          <p:cNvSpPr/>
          <p:nvPr/>
        </p:nvSpPr>
        <p:spPr>
          <a:xfrm>
            <a:off x="315649" y="3568446"/>
            <a:ext cx="2100957" cy="997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4-bit NFA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DF3F7D-4249-9948-868A-B3D990734D55}"/>
              </a:ext>
            </a:extLst>
          </p:cNvPr>
          <p:cNvSpPr/>
          <p:nvPr/>
        </p:nvSpPr>
        <p:spPr>
          <a:xfrm>
            <a:off x="3344359" y="3568446"/>
            <a:ext cx="2100958" cy="9971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FlexAmata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Engine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9B6EFD-34C5-6746-8BD9-3E2A56DC5E18}"/>
              </a:ext>
            </a:extLst>
          </p:cNvPr>
          <p:cNvSpPr/>
          <p:nvPr/>
        </p:nvSpPr>
        <p:spPr>
          <a:xfrm>
            <a:off x="6461349" y="3568445"/>
            <a:ext cx="2100957" cy="997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16-bit NFA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4A5C65CA-F44E-4C43-B792-2DCEBE3B4070}"/>
              </a:ext>
            </a:extLst>
          </p:cNvPr>
          <p:cNvSpPr/>
          <p:nvPr/>
        </p:nvSpPr>
        <p:spPr>
          <a:xfrm>
            <a:off x="2579194" y="3970681"/>
            <a:ext cx="685800" cy="2389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52865A14-6EC3-8943-9736-5F2E28C22EC8}"/>
              </a:ext>
            </a:extLst>
          </p:cNvPr>
          <p:cNvSpPr/>
          <p:nvPr/>
        </p:nvSpPr>
        <p:spPr>
          <a:xfrm>
            <a:off x="5645308" y="3947507"/>
            <a:ext cx="685800" cy="2389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C8747A9-322A-7D4F-B90E-58109D20A8B8}"/>
              </a:ext>
            </a:extLst>
          </p:cNvPr>
          <p:cNvSpPr txBox="1">
            <a:spLocks/>
          </p:cNvSpPr>
          <p:nvPr/>
        </p:nvSpPr>
        <p:spPr>
          <a:xfrm>
            <a:off x="2749455" y="3086598"/>
            <a:ext cx="3581653" cy="492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Vectorized Striding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216" y="3831855"/>
            <a:ext cx="503156" cy="51518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592750" y="3873259"/>
            <a:ext cx="2265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Throughput Gain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-60960" y="291112"/>
            <a:ext cx="12338304" cy="838766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Overview of Our solution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A42214-7E15-E549-808F-D28E0AFBAEFF}"/>
              </a:ext>
            </a:extLst>
          </p:cNvPr>
          <p:cNvSpPr/>
          <p:nvPr/>
        </p:nvSpPr>
        <p:spPr>
          <a:xfrm>
            <a:off x="292221" y="1788100"/>
            <a:ext cx="2100957" cy="997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8-bit NFA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03003D-36FF-C540-A06A-DBCFEA7F8432}"/>
              </a:ext>
            </a:extLst>
          </p:cNvPr>
          <p:cNvSpPr/>
          <p:nvPr/>
        </p:nvSpPr>
        <p:spPr>
          <a:xfrm>
            <a:off x="3320931" y="1788100"/>
            <a:ext cx="2100958" cy="9971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FlexAmata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Engine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9E7CB8-586E-764A-9703-AC25CF218113}"/>
              </a:ext>
            </a:extLst>
          </p:cNvPr>
          <p:cNvSpPr/>
          <p:nvPr/>
        </p:nvSpPr>
        <p:spPr>
          <a:xfrm>
            <a:off x="6437921" y="1788099"/>
            <a:ext cx="2100957" cy="997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4-bit NFA</a:t>
            </a: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C3436D90-72D4-DE49-BA9C-751A814594EF}"/>
              </a:ext>
            </a:extLst>
          </p:cNvPr>
          <p:cNvSpPr/>
          <p:nvPr/>
        </p:nvSpPr>
        <p:spPr>
          <a:xfrm>
            <a:off x="2555766" y="2190335"/>
            <a:ext cx="685800" cy="2389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D2582626-A638-EB41-8661-89A7974479FD}"/>
              </a:ext>
            </a:extLst>
          </p:cNvPr>
          <p:cNvSpPr/>
          <p:nvPr/>
        </p:nvSpPr>
        <p:spPr>
          <a:xfrm>
            <a:off x="5621880" y="2167161"/>
            <a:ext cx="685800" cy="2389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BE5505B-1905-A349-B0E7-D42219D4B6EC}"/>
              </a:ext>
            </a:extLst>
          </p:cNvPr>
          <p:cNvSpPr txBox="1">
            <a:spLocks/>
          </p:cNvSpPr>
          <p:nvPr/>
        </p:nvSpPr>
        <p:spPr>
          <a:xfrm>
            <a:off x="3359030" y="1257211"/>
            <a:ext cx="2100957" cy="492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Squashing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5848" y="1489772"/>
            <a:ext cx="482994" cy="494544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9709881" y="1536989"/>
            <a:ext cx="205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Area Efficiency</a:t>
            </a:r>
            <a:endParaRPr lang="en-US" sz="1050" b="1" dirty="0">
              <a:latin typeface="+mj-lt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5848" y="2257833"/>
            <a:ext cx="503156" cy="51518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9709881" y="2287045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Energy Efficiency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A42214-7E15-E549-808F-D28E0AFBAEFF}"/>
              </a:ext>
            </a:extLst>
          </p:cNvPr>
          <p:cNvSpPr/>
          <p:nvPr/>
        </p:nvSpPr>
        <p:spPr>
          <a:xfrm>
            <a:off x="175602" y="4826992"/>
            <a:ext cx="11865493" cy="14284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BE5505B-1905-A349-B0E7-D42219D4B6EC}"/>
              </a:ext>
            </a:extLst>
          </p:cNvPr>
          <p:cNvSpPr txBox="1">
            <a:spLocks/>
          </p:cNvSpPr>
          <p:nvPr/>
        </p:nvSpPr>
        <p:spPr>
          <a:xfrm>
            <a:off x="-60960" y="5045509"/>
            <a:ext cx="3014055" cy="1485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Architecture Implication</a:t>
            </a: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7CBE71C7-F464-5C4F-A8D9-555EBFA94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23" y="5084356"/>
            <a:ext cx="2491838" cy="91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7CBE71C7-F464-5C4F-A8D9-555EBFA94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91" y="5095876"/>
            <a:ext cx="2491838" cy="91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7CBE71C7-F464-5C4F-A8D9-555EBFA94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00" y="5087075"/>
            <a:ext cx="2491838" cy="91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BE5505B-1905-A349-B0E7-D42219D4B6EC}"/>
              </a:ext>
            </a:extLst>
          </p:cNvPr>
          <p:cNvSpPr txBox="1">
            <a:spLocks/>
          </p:cNvSpPr>
          <p:nvPr/>
        </p:nvSpPr>
        <p:spPr>
          <a:xfrm>
            <a:off x="-269306" y="6365665"/>
            <a:ext cx="12127420" cy="460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Longer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Serial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Shorter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Parallel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33" grpId="0"/>
      <p:bldP spid="46" grpId="0" animBg="1"/>
      <p:bldP spid="49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documents.lucidchart.com/documents/e2516063-9b5f-477d-a6a2-6149a9ef3fa6/pages/0_0?a=65073&amp;x=-5349&amp;y=3769&amp;w=1078&amp;h=1572&amp;store=1&amp;accept=image%2F*&amp;auth=LCA%207cf17bf6e2df89d0c1943644931a0996d1f0b02b-ts%3D15821336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11" y="792480"/>
            <a:ext cx="4155809" cy="605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3661" y="6472891"/>
            <a:ext cx="2743200" cy="365125"/>
          </a:xfrm>
        </p:spPr>
        <p:txBody>
          <a:bodyPr/>
          <a:lstStyle/>
          <a:p>
            <a:fld id="{B886AABD-8041-4DE1-AFA4-E305FD7441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4790"/>
            <a:ext cx="11250706" cy="8387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Vectorized</a:t>
            </a:r>
            <a:r>
              <a:rPr lang="en-US" sz="3600" b="1" dirty="0"/>
              <a:t> Temporal Squashing and Striding (V-</a:t>
            </a:r>
            <a:r>
              <a:rPr lang="en-US" sz="3600" b="1" dirty="0" err="1"/>
              <a:t>TeSS</a:t>
            </a:r>
            <a:r>
              <a:rPr lang="en-US" sz="36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60428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documents.lucidchart.com/documents/e2516063-9b5f-477d-a6a2-6149a9ef3fa6/pages/0_0?a=65008&amp;x=-5349&amp;y=3769&amp;w=1078&amp;h=1572&amp;store=1&amp;accept=image%2F*&amp;auth=LCA%200f919144549f3858ba58b95576995845c5c07cdc-ts%3D15821336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3" y="788129"/>
            <a:ext cx="4151279" cy="60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3661" y="6472891"/>
            <a:ext cx="2743200" cy="365125"/>
          </a:xfrm>
        </p:spPr>
        <p:txBody>
          <a:bodyPr/>
          <a:lstStyle/>
          <a:p>
            <a:fld id="{B886AABD-8041-4DE1-AFA4-E305FD7441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4790"/>
            <a:ext cx="11250706" cy="8387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Vectorized</a:t>
            </a:r>
            <a:r>
              <a:rPr lang="en-US" sz="3600" b="1" dirty="0"/>
              <a:t> Temporal Squashing and Striding (V-</a:t>
            </a:r>
            <a:r>
              <a:rPr lang="en-US" sz="3600" b="1" dirty="0" err="1"/>
              <a:t>TeSS</a:t>
            </a:r>
            <a:r>
              <a:rPr lang="en-US" sz="3600" b="1" dirty="0"/>
              <a:t>) </a:t>
            </a:r>
          </a:p>
        </p:txBody>
      </p:sp>
      <p:sp>
        <p:nvSpPr>
          <p:cNvPr id="2" name="Oval 1"/>
          <p:cNvSpPr/>
          <p:nvPr/>
        </p:nvSpPr>
        <p:spPr>
          <a:xfrm rot="20821586">
            <a:off x="2020823" y="1816016"/>
            <a:ext cx="863898" cy="304817"/>
          </a:xfrm>
          <a:prstGeom prst="ellipse">
            <a:avLst/>
          </a:prstGeom>
          <a:solidFill>
            <a:srgbClr val="E078E8">
              <a:alpha val="31000"/>
            </a:srgbClr>
          </a:solidFill>
          <a:ln w="28575">
            <a:solidFill>
              <a:srgbClr val="E07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20852669">
            <a:off x="1359331" y="3405258"/>
            <a:ext cx="1623443" cy="416660"/>
          </a:xfrm>
          <a:prstGeom prst="ellipse">
            <a:avLst/>
          </a:prstGeom>
          <a:solidFill>
            <a:srgbClr val="E078E8">
              <a:alpha val="31000"/>
            </a:srgbClr>
          </a:solidFill>
          <a:ln w="28575">
            <a:solidFill>
              <a:srgbClr val="E07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3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ocuments.lucidchart.com/documents/e2516063-9b5f-477d-a6a2-6149a9ef3fa6/pages/0_0?a=64994&amp;x=-5349&amp;y=3769&amp;w=1078&amp;h=1572&amp;store=1&amp;accept=image%2F*&amp;auth=LCA%202df2e78c5e5428b7ae364ff5ab9eb89bff33c2c7-ts%3D15821336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73" y="804671"/>
            <a:ext cx="4139929" cy="60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3661" y="6472891"/>
            <a:ext cx="2743200" cy="365125"/>
          </a:xfrm>
        </p:spPr>
        <p:txBody>
          <a:bodyPr/>
          <a:lstStyle/>
          <a:p>
            <a:fld id="{B886AABD-8041-4DE1-AFA4-E305FD7441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4790"/>
            <a:ext cx="11250706" cy="8387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Vectorized</a:t>
            </a:r>
            <a:r>
              <a:rPr lang="en-US" sz="3600" b="1" dirty="0"/>
              <a:t> Temporal Squashing and Striding (V-</a:t>
            </a:r>
            <a:r>
              <a:rPr lang="en-US" sz="3600" b="1" dirty="0" err="1"/>
              <a:t>TeSS</a:t>
            </a:r>
            <a:r>
              <a:rPr lang="en-US" sz="3600" b="1" dirty="0"/>
              <a:t>)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A01671-80CD-6840-B874-500B1E2DB135}"/>
              </a:ext>
            </a:extLst>
          </p:cNvPr>
          <p:cNvSpPr/>
          <p:nvPr/>
        </p:nvSpPr>
        <p:spPr>
          <a:xfrm>
            <a:off x="1461849" y="3342586"/>
            <a:ext cx="3008551" cy="492814"/>
          </a:xfrm>
          <a:prstGeom prst="ellipse">
            <a:avLst/>
          </a:prstGeom>
          <a:solidFill>
            <a:srgbClr val="E078E8">
              <a:alpha val="31000"/>
            </a:srgbClr>
          </a:solidFill>
          <a:ln w="28575">
            <a:solidFill>
              <a:srgbClr val="E07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9C2461-B75D-8D44-B2BE-4BCFECBB5D68}"/>
              </a:ext>
            </a:extLst>
          </p:cNvPr>
          <p:cNvSpPr/>
          <p:nvPr/>
        </p:nvSpPr>
        <p:spPr>
          <a:xfrm>
            <a:off x="2324100" y="5727700"/>
            <a:ext cx="1384300" cy="254000"/>
          </a:xfrm>
          <a:prstGeom prst="ellipse">
            <a:avLst/>
          </a:prstGeom>
          <a:solidFill>
            <a:srgbClr val="E078E8">
              <a:alpha val="31000"/>
            </a:srgbClr>
          </a:solidFill>
          <a:ln w="28575">
            <a:solidFill>
              <a:srgbClr val="E07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9F3C4C-FA1F-9349-9245-20200DD73859}"/>
              </a:ext>
            </a:extLst>
          </p:cNvPr>
          <p:cNvSpPr txBox="1">
            <a:spLocks/>
          </p:cNvSpPr>
          <p:nvPr/>
        </p:nvSpPr>
        <p:spPr>
          <a:xfrm>
            <a:off x="5992262" y="3578619"/>
            <a:ext cx="5363865" cy="1108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Average 1.68X state overhead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(1X – 5.11x)</a:t>
            </a:r>
          </a:p>
        </p:txBody>
      </p:sp>
      <p:sp>
        <p:nvSpPr>
          <p:cNvPr id="10" name="Curved Left Arrow 9">
            <a:extLst>
              <a:ext uri="{FF2B5EF4-FFF2-40B4-BE49-F238E27FC236}">
                <a16:creationId xmlns:a16="http://schemas.microsoft.com/office/drawing/2014/main" id="{43B7DFB1-5C99-A941-83F9-1320C4674BB6}"/>
              </a:ext>
            </a:extLst>
          </p:cNvPr>
          <p:cNvSpPr/>
          <p:nvPr/>
        </p:nvSpPr>
        <p:spPr>
          <a:xfrm>
            <a:off x="4769802" y="1997243"/>
            <a:ext cx="1043670" cy="427121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ocuments.lucidchart.com/documents/e2516063-9b5f-477d-a6a2-6149a9ef3fa6/pages/0_0?a=65384&amp;x=-5324&amp;y=3753&amp;w=1848&amp;h=1582&amp;store=1&amp;accept=image%2F*&amp;auth=LCA%2015ab0de9cb2fa99115f44fb3059197737c176d26-ts%3D15821336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4" y="792479"/>
            <a:ext cx="7093516" cy="606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3661" y="6472891"/>
            <a:ext cx="2743200" cy="365125"/>
          </a:xfrm>
        </p:spPr>
        <p:txBody>
          <a:bodyPr/>
          <a:lstStyle/>
          <a:p>
            <a:fld id="{B886AABD-8041-4DE1-AFA4-E305FD7441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4790"/>
            <a:ext cx="11250706" cy="8387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Vectorized</a:t>
            </a:r>
            <a:r>
              <a:rPr lang="en-US" sz="3600" b="1" dirty="0"/>
              <a:t> Temporal Squashing and Striding (V-</a:t>
            </a:r>
            <a:r>
              <a:rPr lang="en-US" sz="3600" b="1" dirty="0" err="1"/>
              <a:t>TeSS</a:t>
            </a:r>
            <a:r>
              <a:rPr lang="en-US" sz="36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08062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ocuments.lucidchart.com/documents/e2516063-9b5f-477d-a6a2-6149a9ef3fa6/pages/0_0?a=65340&amp;x=-5325&amp;y=3711&amp;w=1870&amp;h=1626&amp;store=1&amp;accept=image%2F*&amp;auth=LCA%20351d7b8b994c61182c9a18959c02381278025374-ts%3D15821336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4" y="633983"/>
            <a:ext cx="7168448" cy="62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3661" y="6472891"/>
            <a:ext cx="2743200" cy="365125"/>
          </a:xfrm>
        </p:spPr>
        <p:txBody>
          <a:bodyPr/>
          <a:lstStyle/>
          <a:p>
            <a:fld id="{B886AABD-8041-4DE1-AFA4-E305FD7441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4790"/>
            <a:ext cx="11250706" cy="8387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Vectorized</a:t>
            </a:r>
            <a:r>
              <a:rPr lang="en-US" sz="3600" b="1" dirty="0"/>
              <a:t> Temporal Squashing and Striding (V-</a:t>
            </a:r>
            <a:r>
              <a:rPr lang="en-US" sz="3600" b="1" dirty="0" err="1"/>
              <a:t>TeSS</a:t>
            </a:r>
            <a:r>
              <a:rPr lang="en-US" sz="3600" b="1" dirty="0"/>
              <a:t>) </a:t>
            </a:r>
          </a:p>
        </p:txBody>
      </p:sp>
      <p:sp>
        <p:nvSpPr>
          <p:cNvPr id="6" name="Oval 5"/>
          <p:cNvSpPr/>
          <p:nvPr/>
        </p:nvSpPr>
        <p:spPr>
          <a:xfrm rot="5400000">
            <a:off x="5389255" y="2453551"/>
            <a:ext cx="798897" cy="285729"/>
          </a:xfrm>
          <a:prstGeom prst="ellipse">
            <a:avLst/>
          </a:prstGeom>
          <a:solidFill>
            <a:srgbClr val="E078E8">
              <a:alpha val="31000"/>
            </a:srgbClr>
          </a:solidFill>
          <a:ln w="28575">
            <a:solidFill>
              <a:srgbClr val="E07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5247371" y="4958618"/>
            <a:ext cx="1416519" cy="240633"/>
          </a:xfrm>
          <a:prstGeom prst="ellipse">
            <a:avLst/>
          </a:prstGeom>
          <a:solidFill>
            <a:srgbClr val="E078E8">
              <a:alpha val="31000"/>
            </a:srgbClr>
          </a:solidFill>
          <a:ln w="28575">
            <a:solidFill>
              <a:srgbClr val="E07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5682514" y="2482115"/>
            <a:ext cx="798897" cy="228602"/>
          </a:xfrm>
          <a:prstGeom prst="ellipse">
            <a:avLst/>
          </a:prstGeom>
          <a:solidFill>
            <a:schemeClr val="accent2">
              <a:lumMod val="75000"/>
              <a:alpha val="31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5496025" y="4966636"/>
            <a:ext cx="1416519" cy="240633"/>
          </a:xfrm>
          <a:prstGeom prst="ellipse">
            <a:avLst/>
          </a:prstGeom>
          <a:solidFill>
            <a:schemeClr val="accent2">
              <a:lumMod val="75000"/>
              <a:alpha val="31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E5505B-1905-A349-B0E7-D42219D4B6EC}"/>
              </a:ext>
            </a:extLst>
          </p:cNvPr>
          <p:cNvSpPr txBox="1">
            <a:spLocks/>
          </p:cNvSpPr>
          <p:nvPr/>
        </p:nvSpPr>
        <p:spPr>
          <a:xfrm>
            <a:off x="7995575" y="3205698"/>
            <a:ext cx="3350204" cy="1282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False positive: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\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xF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\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xC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\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xF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\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xB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87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ocuments.lucidchart.com/documents/e2516063-9b5f-477d-a6a2-6149a9ef3fa6/pages/0_0?a=65384&amp;x=-5412&amp;y=2110&amp;w=2904&amp;h=1626&amp;store=1&amp;accept=image%2F*&amp;auth=LCA%20b5cb2448b54ec4179d71bb36ae89a5b5c6bbbb24-ts%3D15821336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5" y="633984"/>
            <a:ext cx="11128375" cy="62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3661" y="6472891"/>
            <a:ext cx="2743200" cy="365125"/>
          </a:xfrm>
        </p:spPr>
        <p:txBody>
          <a:bodyPr/>
          <a:lstStyle/>
          <a:p>
            <a:fld id="{B886AABD-8041-4DE1-AFA4-E305FD7441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4790"/>
            <a:ext cx="11250706" cy="8387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Vectorized</a:t>
            </a:r>
            <a:r>
              <a:rPr lang="en-US" sz="3600" b="1" dirty="0"/>
              <a:t> Temporal Squashing and Striding (V-</a:t>
            </a:r>
            <a:r>
              <a:rPr lang="en-US" sz="3600" b="1" dirty="0" err="1"/>
              <a:t>TeSS</a:t>
            </a:r>
            <a:r>
              <a:rPr lang="en-US" sz="3600" b="1" dirty="0"/>
              <a:t>)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17A1A7-4ADA-4747-8DAA-6A36E3841AB5}"/>
              </a:ext>
            </a:extLst>
          </p:cNvPr>
          <p:cNvSpPr txBox="1">
            <a:spLocks/>
          </p:cNvSpPr>
          <p:nvPr/>
        </p:nvSpPr>
        <p:spPr>
          <a:xfrm>
            <a:off x="1386154" y="3353772"/>
            <a:ext cx="9392797" cy="118841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3200" b="1" dirty="0">
                <a:solidFill>
                  <a:srgbClr val="FFFF00"/>
                </a:solidFill>
              </a:rPr>
              <a:t>Broader impact: </a:t>
            </a:r>
            <a:r>
              <a:rPr lang="en-US" b="1" dirty="0">
                <a:solidFill>
                  <a:schemeClr val="bg1"/>
                </a:solidFill>
              </a:rPr>
              <a:t>minimizing multi-value variables in PIM solutions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009" y="2812028"/>
            <a:ext cx="12238975" cy="3769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-12935"/>
            <a:ext cx="11250706" cy="838766"/>
          </a:xfrm>
        </p:spPr>
        <p:txBody>
          <a:bodyPr/>
          <a:lstStyle/>
          <a:p>
            <a:pPr algn="ctr"/>
            <a:r>
              <a:rPr lang="en-US" b="1" dirty="0"/>
              <a:t>Hardware Support: Impala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739" y="769284"/>
            <a:ext cx="9392797" cy="410621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Area-efficiency:</a:t>
            </a:r>
            <a:r>
              <a:rPr lang="en-US" sz="2400" dirty="0"/>
              <a:t> One 256× 256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four 16×256 blocks</a:t>
            </a:r>
          </a:p>
          <a:p>
            <a:pPr algn="ctr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68" y="3141334"/>
            <a:ext cx="8428252" cy="1912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51739" y="1254985"/>
            <a:ext cx="9392797" cy="41875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7030A0"/>
                </a:solidFill>
              </a:rPr>
              <a:t>Throughput efficiency: </a:t>
            </a:r>
            <a:r>
              <a:rPr lang="en-US" sz="2400" dirty="0"/>
              <a:t>8-bit processing </a:t>
            </a:r>
            <a:r>
              <a:rPr lang="en-US" sz="2400" dirty="0">
                <a:sym typeface="Wingdings" panose="05000000000000000000" pitchFamily="2" charset="2"/>
              </a:rPr>
              <a:t> 16-bit processing</a:t>
            </a:r>
            <a:r>
              <a:rPr lang="en-US" sz="2400" dirty="0"/>
              <a:t> </a:t>
            </a:r>
          </a:p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0763" y="3942736"/>
            <a:ext cx="555537" cy="36261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3264" y="3880202"/>
            <a:ext cx="558849" cy="3487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88573" y="3881945"/>
            <a:ext cx="556953" cy="33716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799" y="3848963"/>
            <a:ext cx="548797" cy="33716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51739" y="1745315"/>
            <a:ext cx="9392797" cy="41875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Lower energy: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smaller subarray size</a:t>
            </a:r>
          </a:p>
          <a:p>
            <a:pPr algn="ctr"/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8645103" y="2910348"/>
            <a:ext cx="3516990" cy="36660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009" y="2812028"/>
            <a:ext cx="12238975" cy="3769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-12935"/>
            <a:ext cx="11250706" cy="838766"/>
          </a:xfrm>
        </p:spPr>
        <p:txBody>
          <a:bodyPr/>
          <a:lstStyle/>
          <a:p>
            <a:pPr algn="ctr"/>
            <a:r>
              <a:rPr lang="en-US" b="1" dirty="0"/>
              <a:t>Hardware Support: Impala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739" y="769284"/>
            <a:ext cx="9392797" cy="410621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Area-efficiency:</a:t>
            </a:r>
            <a:r>
              <a:rPr lang="en-US" sz="2400" dirty="0"/>
              <a:t> One 256× 256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four 16×256 blocks</a:t>
            </a:r>
          </a:p>
          <a:p>
            <a:pPr algn="ctr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68" y="3141334"/>
            <a:ext cx="8428252" cy="1912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51739" y="1254985"/>
            <a:ext cx="9392797" cy="41875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7030A0"/>
                </a:solidFill>
              </a:rPr>
              <a:t>Throughput efficiency: </a:t>
            </a:r>
            <a:r>
              <a:rPr lang="en-US" sz="2400" dirty="0"/>
              <a:t>8-bit processing </a:t>
            </a:r>
            <a:r>
              <a:rPr lang="en-US" sz="2400" dirty="0">
                <a:sym typeface="Wingdings" panose="05000000000000000000" pitchFamily="2" charset="2"/>
              </a:rPr>
              <a:t> 16-bit processing</a:t>
            </a:r>
            <a:r>
              <a:rPr lang="en-US" sz="2400" dirty="0"/>
              <a:t> </a:t>
            </a:r>
          </a:p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0763" y="3942736"/>
            <a:ext cx="555537" cy="36261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3264" y="3880202"/>
            <a:ext cx="558849" cy="3487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88573" y="3881945"/>
            <a:ext cx="556953" cy="33716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799" y="3848963"/>
            <a:ext cx="548797" cy="33716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51739" y="1745315"/>
            <a:ext cx="9392797" cy="41875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Lower energy: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smaller subarray size</a:t>
            </a:r>
          </a:p>
          <a:p>
            <a:pPr algn="ctr"/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8645103" y="2910348"/>
            <a:ext cx="3516990" cy="36660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AE5967C-E02B-4342-B96D-9E8543A5D44F}"/>
              </a:ext>
            </a:extLst>
          </p:cNvPr>
          <p:cNvSpPr txBox="1">
            <a:spLocks/>
          </p:cNvSpPr>
          <p:nvPr/>
        </p:nvSpPr>
        <p:spPr>
          <a:xfrm>
            <a:off x="1151738" y="2240589"/>
            <a:ext cx="9392797" cy="41875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chemeClr val="bg1"/>
                </a:solidFill>
              </a:rPr>
              <a:t>At the expense of higher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one time </a:t>
            </a:r>
            <a:r>
              <a:rPr lang="en-US" sz="2400" b="1" dirty="0">
                <a:solidFill>
                  <a:schemeClr val="bg1"/>
                </a:solidFill>
              </a:rPr>
              <a:t>pre-processing time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8D99F-FE22-0D4C-9EC6-E9E58DFC35BC}"/>
              </a:ext>
            </a:extLst>
          </p:cNvPr>
          <p:cNvSpPr/>
          <p:nvPr/>
        </p:nvSpPr>
        <p:spPr>
          <a:xfrm>
            <a:off x="-106964" y="2891121"/>
            <a:ext cx="12343934" cy="3764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5B996E-89F8-0C44-88B3-0ED726736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99" y="3294793"/>
            <a:ext cx="9486536" cy="1337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504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790"/>
            <a:ext cx="11250706" cy="167557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Pattern Processing Is the Performance Bottleneck in Many Big-Data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2137" y="6535514"/>
            <a:ext cx="2743200" cy="365125"/>
          </a:xfrm>
        </p:spPr>
        <p:txBody>
          <a:bodyPr/>
          <a:lstStyle/>
          <a:p>
            <a:fld id="{B886AABD-8041-4DE1-AFA4-E305FD7441F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600" y="1865198"/>
            <a:ext cx="2372033" cy="2143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845" y="1932346"/>
            <a:ext cx="1861731" cy="1671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657" y="2072729"/>
            <a:ext cx="2261385" cy="13134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981" y="4417645"/>
            <a:ext cx="1499019" cy="1783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418" y="4643691"/>
            <a:ext cx="2047548" cy="16763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9616" y="3691214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</a:rPr>
              <a:t>Network Security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41135" y="3512619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</a:rPr>
              <a:t>Bioinformatics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03025" y="4091324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</a:rPr>
              <a:t>Marketing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6141" y="6319161"/>
            <a:ext cx="2047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</a:rPr>
              <a:t>Virus Scanning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3566" y="6245304"/>
            <a:ext cx="3805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</a:rPr>
              <a:t>Natural Language Processing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7928" y="4875533"/>
            <a:ext cx="1483376" cy="14390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41720" y="6314629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1039961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F88F-E0BE-F248-97E4-F460B470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43" y="360780"/>
            <a:ext cx="11250706" cy="838766"/>
          </a:xfrm>
        </p:spPr>
        <p:txBody>
          <a:bodyPr/>
          <a:lstStyle/>
          <a:p>
            <a:pPr algn="ctr"/>
            <a:r>
              <a:rPr lang="en-US" b="1" dirty="0"/>
              <a:t>Scalable Interconnect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735CF-AC22-594B-95DD-6E569AFD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5BB64-6299-C248-AB29-8773041AB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17" y="1606940"/>
            <a:ext cx="5842000" cy="37678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412975-0280-4042-858C-1B0C4F63FFB0}"/>
              </a:ext>
            </a:extLst>
          </p:cNvPr>
          <p:cNvSpPr/>
          <p:nvPr/>
        </p:nvSpPr>
        <p:spPr>
          <a:xfrm>
            <a:off x="1032017" y="1907818"/>
            <a:ext cx="1955800" cy="1013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State Matching Subarrays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44F6B0-12F7-9D45-9971-746459DB1B79}"/>
              </a:ext>
            </a:extLst>
          </p:cNvPr>
          <p:cNvSpPr/>
          <p:nvPr/>
        </p:nvSpPr>
        <p:spPr>
          <a:xfrm>
            <a:off x="1032017" y="4058040"/>
            <a:ext cx="1955800" cy="1013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State Matching Subarrays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056E0-3445-C44E-A1AC-F376BCA300C1}"/>
              </a:ext>
            </a:extLst>
          </p:cNvPr>
          <p:cNvSpPr/>
          <p:nvPr/>
        </p:nvSpPr>
        <p:spPr>
          <a:xfrm>
            <a:off x="8918717" y="1984018"/>
            <a:ext cx="1955800" cy="1013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State Matching Subarrays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E15CE8-156D-CC48-B0D1-F33CFEB2B0D0}"/>
              </a:ext>
            </a:extLst>
          </p:cNvPr>
          <p:cNvSpPr/>
          <p:nvPr/>
        </p:nvSpPr>
        <p:spPr>
          <a:xfrm>
            <a:off x="8867170" y="4097281"/>
            <a:ext cx="1955800" cy="1013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State Matching Subarrays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8C8649-F085-A64E-A657-6457B8C27859}"/>
              </a:ext>
            </a:extLst>
          </p:cNvPr>
          <p:cNvSpPr/>
          <p:nvPr/>
        </p:nvSpPr>
        <p:spPr>
          <a:xfrm>
            <a:off x="3064017" y="1615718"/>
            <a:ext cx="5753100" cy="3963936"/>
          </a:xfrm>
          <a:prstGeom prst="rect">
            <a:avLst/>
          </a:prstGeom>
          <a:solidFill>
            <a:schemeClr val="accent6">
              <a:lumMod val="20000"/>
              <a:lumOff val="80000"/>
              <a:alpha val="1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6648" y="1402102"/>
            <a:ext cx="5335394" cy="2050958"/>
          </a:xfrm>
          <a:prstGeom prst="ellipse">
            <a:avLst/>
          </a:prstGeom>
          <a:noFill/>
          <a:ln w="57150">
            <a:solidFill>
              <a:srgbClr val="E07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79909" y="5956732"/>
            <a:ext cx="8121316" cy="70387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Tuesday, 4:10pm,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Best of CAL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268541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540138"/>
            <a:ext cx="7351776" cy="5513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83809" y="5798759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Source State 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5235050" y="302704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Destination State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1F88F-E0BE-F248-97E4-F460B470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Scalable Interconnect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735CF-AC22-594B-95DD-6E569AFD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34722" y="6288225"/>
            <a:ext cx="4489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j-lt"/>
              </a:rPr>
              <a:t>Visualization of interconnect resources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1920" y="1975104"/>
            <a:ext cx="390144" cy="402336"/>
          </a:xfrm>
          <a:prstGeom prst="rect">
            <a:avLst/>
          </a:prstGeom>
          <a:solidFill>
            <a:srgbClr val="C7A1E3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92743" y="4266477"/>
            <a:ext cx="390144" cy="402336"/>
          </a:xfrm>
          <a:prstGeom prst="rect">
            <a:avLst/>
          </a:prstGeom>
          <a:solidFill>
            <a:srgbClr val="C7A1E3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11031" y="2004861"/>
            <a:ext cx="390144" cy="402336"/>
          </a:xfrm>
          <a:prstGeom prst="rect">
            <a:avLst/>
          </a:prstGeom>
          <a:solidFill>
            <a:srgbClr val="C7A1E3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9415" y="4254285"/>
            <a:ext cx="390144" cy="402336"/>
          </a:xfrm>
          <a:prstGeom prst="rect">
            <a:avLst/>
          </a:prstGeom>
          <a:solidFill>
            <a:srgbClr val="C7A1E3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24544" y="4248189"/>
            <a:ext cx="292608" cy="402336"/>
          </a:xfrm>
          <a:prstGeom prst="rect">
            <a:avLst/>
          </a:prstGeom>
          <a:solidFill>
            <a:srgbClr val="C7A1E3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30640" y="1986573"/>
            <a:ext cx="292608" cy="402336"/>
          </a:xfrm>
          <a:prstGeom prst="rect">
            <a:avLst/>
          </a:prstGeom>
          <a:solidFill>
            <a:srgbClr val="C7A1E3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92743" y="3182111"/>
            <a:ext cx="419225" cy="285789"/>
          </a:xfrm>
          <a:prstGeom prst="rect">
            <a:avLst/>
          </a:prstGeom>
          <a:solidFill>
            <a:srgbClr val="C7A1E3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18935" y="3200399"/>
            <a:ext cx="419225" cy="285789"/>
          </a:xfrm>
          <a:prstGeom prst="rect">
            <a:avLst/>
          </a:prstGeom>
          <a:solidFill>
            <a:srgbClr val="C7A1E3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07655" y="3157727"/>
            <a:ext cx="309497" cy="310173"/>
          </a:xfrm>
          <a:prstGeom prst="rect">
            <a:avLst/>
          </a:prstGeom>
          <a:solidFill>
            <a:srgbClr val="C7A1E3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A5BB64-6299-C248-AB29-8773041AB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12" y="1501003"/>
            <a:ext cx="4933063" cy="3181644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flipV="1">
            <a:off x="7833520" y="2144750"/>
            <a:ext cx="2763967" cy="2690219"/>
          </a:xfrm>
          <a:prstGeom prst="bentConnector3">
            <a:avLst>
              <a:gd name="adj1" fmla="val -11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18852" y="465052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98583" y="355415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84296" y="24691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28176" y="141207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55997" y="106593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03645" y="106593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97474" y="465038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10674" y="465445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DC28D9-9E27-E24E-9483-37B8D677E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520" y="5173602"/>
            <a:ext cx="3826081" cy="1664414"/>
          </a:xfrm>
          <a:prstGeom prst="rect">
            <a:avLst/>
          </a:prstGeom>
        </p:spPr>
      </p:pic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5FC5E294-EC8E-1142-88A2-219FC5BD6CC6}"/>
              </a:ext>
            </a:extLst>
          </p:cNvPr>
          <p:cNvCxnSpPr>
            <a:cxnSpLocks/>
          </p:cNvCxnSpPr>
          <p:nvPr/>
        </p:nvCxnSpPr>
        <p:spPr>
          <a:xfrm flipV="1">
            <a:off x="5143500" y="5486401"/>
            <a:ext cx="1930400" cy="1171156"/>
          </a:xfrm>
          <a:prstGeom prst="curvedConnector3">
            <a:avLst>
              <a:gd name="adj1" fmla="val 98684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4D92694D-A91C-B84D-B909-42816BA905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70358" y="5301736"/>
            <a:ext cx="1141052" cy="216772"/>
          </a:xfrm>
          <a:prstGeom prst="curvedConnector3">
            <a:avLst>
              <a:gd name="adj1" fmla="val 5000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19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44" y="560832"/>
            <a:ext cx="7350952" cy="5513214"/>
          </a:xfrm>
        </p:spPr>
      </p:pic>
      <p:sp>
        <p:nvSpPr>
          <p:cNvPr id="3" name="Cloud Callout 2"/>
          <p:cNvSpPr/>
          <p:nvPr/>
        </p:nvSpPr>
        <p:spPr>
          <a:xfrm>
            <a:off x="1170432" y="5352288"/>
            <a:ext cx="3938016" cy="1120603"/>
          </a:xfrm>
          <a:prstGeom prst="cloudCallout">
            <a:avLst>
              <a:gd name="adj1" fmla="val 91627"/>
              <a:gd name="adj2" fmla="val -52826"/>
            </a:avLst>
          </a:prstGeom>
          <a:solidFill>
            <a:srgbClr val="FF0000">
              <a:alpha val="27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83809" y="5798759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Source State 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5235050" y="302704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Destination State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1F88F-E0BE-F248-97E4-F460B470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Scalable Interconnect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735CF-AC22-594B-95DD-6E569AFD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5BB64-6299-C248-AB29-8773041AB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12" y="1501003"/>
            <a:ext cx="4933063" cy="31816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4722" y="6288225"/>
            <a:ext cx="4489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j-lt"/>
              </a:rPr>
              <a:t>Visualization of interconnect resources</a:t>
            </a:r>
          </a:p>
        </p:txBody>
      </p:sp>
      <p:sp>
        <p:nvSpPr>
          <p:cNvPr id="21" name="Oval 20"/>
          <p:cNvSpPr/>
          <p:nvPr/>
        </p:nvSpPr>
        <p:spPr>
          <a:xfrm>
            <a:off x="9174482" y="3248284"/>
            <a:ext cx="432813" cy="506851"/>
          </a:xfrm>
          <a:prstGeom prst="ellipse">
            <a:avLst/>
          </a:prstGeom>
          <a:noFill/>
          <a:ln w="38100">
            <a:solidFill>
              <a:srgbClr val="E07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121713" y="2327789"/>
            <a:ext cx="326832" cy="342260"/>
          </a:xfrm>
          <a:prstGeom prst="ellipse">
            <a:avLst/>
          </a:prstGeom>
          <a:noFill/>
          <a:ln w="38100">
            <a:solidFill>
              <a:srgbClr val="E07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248453" y="4255044"/>
            <a:ext cx="326832" cy="342260"/>
          </a:xfrm>
          <a:prstGeom prst="ellipse">
            <a:avLst/>
          </a:prstGeom>
          <a:noFill/>
          <a:ln w="38100">
            <a:solidFill>
              <a:srgbClr val="E07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8146" y="5567926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Breadth first labeling</a:t>
            </a:r>
          </a:p>
        </p:txBody>
      </p:sp>
    </p:spTree>
    <p:extLst>
      <p:ext uri="{BB962C8B-B14F-4D97-AF65-F5344CB8AC3E}">
        <p14:creationId xmlns:p14="http://schemas.microsoft.com/office/powerpoint/2010/main" val="34209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59" y="560832"/>
            <a:ext cx="7334696" cy="550102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170432" y="5352288"/>
            <a:ext cx="3816096" cy="1120603"/>
          </a:xfrm>
          <a:prstGeom prst="cloudCallout">
            <a:avLst>
              <a:gd name="adj1" fmla="val 91627"/>
              <a:gd name="adj2" fmla="val -5282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83809" y="5798759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Source State 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5235050" y="302704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Destination State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1F88F-E0BE-F248-97E4-F460B470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Scalable Interconnect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735CF-AC22-594B-95DD-6E569AFD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5BB64-6299-C248-AB29-8773041AB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12" y="1501003"/>
            <a:ext cx="4933063" cy="31816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4722" y="6288225"/>
            <a:ext cx="4489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j-lt"/>
              </a:rPr>
              <a:t>Visualization of interconnect resources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04928" y="5704714"/>
            <a:ext cx="283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Genetic Algorithm</a:t>
            </a:r>
          </a:p>
        </p:txBody>
      </p:sp>
    </p:spTree>
    <p:extLst>
      <p:ext uri="{BB962C8B-B14F-4D97-AF65-F5344CB8AC3E}">
        <p14:creationId xmlns:p14="http://schemas.microsoft.com/office/powerpoint/2010/main" val="2354620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67363"/>
                  </p:ext>
                </p:extLst>
              </p:nvPr>
            </p:nvGraphicFramePr>
            <p:xfrm>
              <a:off x="761537" y="2041255"/>
              <a:ext cx="10642031" cy="4133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810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887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974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974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387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6252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0652">
                      <a:extLst>
                        <a:ext uri="{9D8B030D-6E8A-4147-A177-3AD203B41FA5}">
                          <a16:colId xmlns:a16="http://schemas.microsoft.com/office/drawing/2014/main" val="354555608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+mj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+mj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Memory 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Processing</a:t>
                          </a:r>
                          <a:r>
                            <a:rPr lang="en-US" sz="1600" baseline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Rate 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Throughput (</a:t>
                          </a:r>
                          <a:r>
                            <a:rPr lang="en-US" sz="160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Gbps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Area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𝒎𝒎</m:t>
                                  </m:r>
                                </m:e>
                                <m:sup>
                                  <m: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Throughput/area (Gbps/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𝒎𝒎</m:t>
                                  </m:r>
                                </m:e>
                                <m:sup>
                                  <m: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428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von Neumann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>
                              <a:latin typeface="+mj-lt"/>
                            </a:rPr>
                            <a:t>XeonPhi</a:t>
                          </a:r>
                          <a:r>
                            <a:rPr lang="en-US" sz="1600" b="1" dirty="0">
                              <a:latin typeface="+mj-lt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8 bits/cycle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0.13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~400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&lt;0.001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GPU 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0.5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~300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0.002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ASIC (</a:t>
                          </a:r>
                          <a:r>
                            <a:rPr lang="en-US" sz="1400" b="1" dirty="0">
                              <a:latin typeface="+mj-lt"/>
                            </a:rPr>
                            <a:t>HARE</a:t>
                          </a:r>
                          <a:r>
                            <a:rPr lang="en-US" sz="16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3.9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80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0.04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785854"/>
                      </a:ext>
                    </a:extLst>
                  </a:tr>
                  <a:tr h="454284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Memory-Centric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FPGA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LUT/BRAM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16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3.47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45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0.07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Automata</a:t>
                          </a:r>
                          <a:r>
                            <a:rPr lang="en-US" sz="1600" b="1" baseline="0" dirty="0">
                              <a:latin typeface="+mj-lt"/>
                            </a:rPr>
                            <a:t> Processor</a:t>
                          </a:r>
                          <a:endParaRPr lang="en-US" sz="1600" b="1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DRAM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38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0.03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Cache Automaton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SRAM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28.8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4.3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6.7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Impala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 (</a:t>
                          </a:r>
                          <a:r>
                            <a:rPr lang="en-US" sz="1400" b="1" i="1" u="sng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our solution</a:t>
                          </a:r>
                          <a:r>
                            <a:rPr lang="en-US" sz="16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SRAM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16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80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3.2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25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67363"/>
                  </p:ext>
                </p:extLst>
              </p:nvPr>
            </p:nvGraphicFramePr>
            <p:xfrm>
              <a:off x="761537" y="2041255"/>
              <a:ext cx="10642031" cy="4133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810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887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974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974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387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6252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0652">
                      <a:extLst>
                        <a:ext uri="{9D8B030D-6E8A-4147-A177-3AD203B41FA5}">
                          <a16:colId xmlns:a16="http://schemas.microsoft.com/office/drawing/2014/main" val="354555608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+mj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+mj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Memory 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Processing</a:t>
                          </a:r>
                          <a:r>
                            <a:rPr lang="en-US" sz="1600" baseline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Rate 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Throughput (</a:t>
                          </a:r>
                          <a:r>
                            <a:rPr lang="en-US" sz="160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Gbps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05263" t="-2174" r="-201316" b="-6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55629" t="-2174" r="-1325" b="-6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428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von Neumann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>
                              <a:latin typeface="+mj-lt"/>
                            </a:rPr>
                            <a:t>XeonPhi</a:t>
                          </a:r>
                          <a:r>
                            <a:rPr lang="en-US" sz="1600" b="1" dirty="0">
                              <a:latin typeface="+mj-lt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8 bits/cycle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0.13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~400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&lt;0.001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GPU 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0.5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~300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0.002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ASIC (</a:t>
                          </a:r>
                          <a:r>
                            <a:rPr lang="en-US" sz="1400" b="1" dirty="0">
                              <a:latin typeface="+mj-lt"/>
                            </a:rPr>
                            <a:t>HARE</a:t>
                          </a:r>
                          <a:r>
                            <a:rPr lang="en-US" sz="16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3.9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80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0.04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785854"/>
                      </a:ext>
                    </a:extLst>
                  </a:tr>
                  <a:tr h="454284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Memory-Centric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FPGA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LUT/BRAM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16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3.47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45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0.07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Automata</a:t>
                          </a:r>
                          <a:r>
                            <a:rPr lang="en-US" sz="1600" b="1" baseline="0" dirty="0">
                              <a:latin typeface="+mj-lt"/>
                            </a:rPr>
                            <a:t> Processor</a:t>
                          </a:r>
                          <a:endParaRPr lang="en-US" sz="1600" b="1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DRAM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38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0.03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Cache Automaton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SRAM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28.8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4.3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6.7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Impala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 (</a:t>
                          </a:r>
                          <a:r>
                            <a:rPr lang="en-US" sz="1400" b="1" i="1" u="sng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our solution</a:t>
                          </a:r>
                          <a:r>
                            <a:rPr lang="en-US" sz="16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SRAM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16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80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3.2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25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Comparison Across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64BC5F6-EB4C-1D48-A0E1-B3BF668449F3}"/>
              </a:ext>
            </a:extLst>
          </p:cNvPr>
          <p:cNvSpPr txBox="1">
            <a:spLocks/>
          </p:cNvSpPr>
          <p:nvPr/>
        </p:nvSpPr>
        <p:spPr>
          <a:xfrm>
            <a:off x="328613" y="1172869"/>
            <a:ext cx="8298750" cy="825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2300" indent="-571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Performance factors: </a:t>
            </a:r>
            <a:r>
              <a:rPr lang="en-US" sz="3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Throughput</a:t>
            </a:r>
            <a:r>
              <a:rPr lang="en-US" sz="36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36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Density</a:t>
            </a:r>
          </a:p>
          <a:p>
            <a:pPr marL="622300" indent="-571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Benchmark: 1000 Regexes, 40,000 states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D064D7-FD91-D947-981A-CD01AC193DB8}"/>
              </a:ext>
            </a:extLst>
          </p:cNvPr>
          <p:cNvSpPr/>
          <p:nvPr/>
        </p:nvSpPr>
        <p:spPr>
          <a:xfrm>
            <a:off x="7243136" y="2691576"/>
            <a:ext cx="3865435" cy="742950"/>
          </a:xfrm>
          <a:prstGeom prst="roundRect">
            <a:avLst/>
          </a:prstGeom>
          <a:solidFill>
            <a:srgbClr val="FF5050">
              <a:alpha val="25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D30659E-C9E3-DA46-8B39-9BEF60900FA3}"/>
              </a:ext>
            </a:extLst>
          </p:cNvPr>
          <p:cNvSpPr/>
          <p:nvPr/>
        </p:nvSpPr>
        <p:spPr>
          <a:xfrm>
            <a:off x="7243136" y="3513679"/>
            <a:ext cx="3865435" cy="2502108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13088E4-9F7B-F24B-9955-71C9B11D9A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4319409"/>
                  </p:ext>
                </p:extLst>
              </p:nvPr>
            </p:nvGraphicFramePr>
            <p:xfrm>
              <a:off x="761537" y="2041255"/>
              <a:ext cx="10642031" cy="4133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810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887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974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974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387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6252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0652">
                      <a:extLst>
                        <a:ext uri="{9D8B030D-6E8A-4147-A177-3AD203B41FA5}">
                          <a16:colId xmlns:a16="http://schemas.microsoft.com/office/drawing/2014/main" val="354555608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+mj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+mj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Memory 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Processing</a:t>
                          </a:r>
                          <a:r>
                            <a:rPr lang="en-US" sz="1600" baseline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Rate 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Throughput (</a:t>
                          </a:r>
                          <a:r>
                            <a:rPr lang="en-US" sz="160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Gbps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Area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𝒎𝒎</m:t>
                                  </m:r>
                                </m:e>
                                <m:sup>
                                  <m: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Throughput/area (Gbps/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𝒎𝒎</m:t>
                                  </m:r>
                                </m:e>
                                <m:sup>
                                  <m: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428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von Neumann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>
                              <a:latin typeface="+mj-lt"/>
                            </a:rPr>
                            <a:t>XeonPhi</a:t>
                          </a:r>
                          <a:r>
                            <a:rPr lang="en-US" sz="1600" b="1" dirty="0">
                              <a:latin typeface="+mj-lt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8 bits/cycle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0.13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~400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&lt;0.001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GPU 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0.5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~300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0.002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ASIC (</a:t>
                          </a:r>
                          <a:r>
                            <a:rPr lang="en-US" sz="1400" b="1" dirty="0">
                              <a:latin typeface="+mj-lt"/>
                            </a:rPr>
                            <a:t>HARE</a:t>
                          </a:r>
                          <a:r>
                            <a:rPr lang="en-US" sz="16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3.9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80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0.04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785854"/>
                      </a:ext>
                    </a:extLst>
                  </a:tr>
                  <a:tr h="454284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Memory-Centric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FPGA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LUT/BRAM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16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3.47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45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0.07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Automata</a:t>
                          </a:r>
                          <a:r>
                            <a:rPr lang="en-US" sz="1600" b="1" baseline="0" dirty="0">
                              <a:latin typeface="+mj-lt"/>
                            </a:rPr>
                            <a:t> Processor</a:t>
                          </a:r>
                          <a:endParaRPr lang="en-US" sz="1600" b="1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DRAM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38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0.03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Cache Automaton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SRAM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28.8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4.3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6.7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Impala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 (</a:t>
                          </a:r>
                          <a:r>
                            <a:rPr lang="en-US" sz="1400" b="1" i="1" u="sng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our solution</a:t>
                          </a:r>
                          <a:r>
                            <a:rPr lang="en-US" sz="16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SRAM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16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80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3.2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25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13088E4-9F7B-F24B-9955-71C9B11D9A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4319409"/>
                  </p:ext>
                </p:extLst>
              </p:nvPr>
            </p:nvGraphicFramePr>
            <p:xfrm>
              <a:off x="761537" y="2041255"/>
              <a:ext cx="10642031" cy="4133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810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887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974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974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387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6252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0652">
                      <a:extLst>
                        <a:ext uri="{9D8B030D-6E8A-4147-A177-3AD203B41FA5}">
                          <a16:colId xmlns:a16="http://schemas.microsoft.com/office/drawing/2014/main" val="354555608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+mj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+mj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Memory 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Processing</a:t>
                          </a:r>
                          <a:r>
                            <a:rPr lang="en-US" sz="1600" baseline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Rate 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Throughput (</a:t>
                          </a:r>
                          <a:r>
                            <a:rPr lang="en-US" sz="160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Gbps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05263" t="-2174" r="-201316" b="-6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55629" t="-2174" r="-1325" b="-6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428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von Neumann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>
                              <a:latin typeface="+mj-lt"/>
                            </a:rPr>
                            <a:t>XeonPhi</a:t>
                          </a:r>
                          <a:r>
                            <a:rPr lang="en-US" sz="1600" b="1" dirty="0">
                              <a:latin typeface="+mj-lt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8 bits/cycle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0.13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~400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&lt;0.001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GPU 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0.5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~300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0.002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ASIC (</a:t>
                          </a:r>
                          <a:r>
                            <a:rPr lang="en-US" sz="1400" b="1" dirty="0">
                              <a:latin typeface="+mj-lt"/>
                            </a:rPr>
                            <a:t>HARE</a:t>
                          </a:r>
                          <a:r>
                            <a:rPr lang="en-US" sz="16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3.9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80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0.04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785854"/>
                      </a:ext>
                    </a:extLst>
                  </a:tr>
                  <a:tr h="454284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Memory-Centric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FPGA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LUT/BRAM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16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3.47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45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0.07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Automata</a:t>
                          </a:r>
                          <a:r>
                            <a:rPr lang="en-US" sz="1600" b="1" baseline="0" dirty="0">
                              <a:latin typeface="+mj-lt"/>
                            </a:rPr>
                            <a:t> Processor</a:t>
                          </a:r>
                          <a:endParaRPr lang="en-US" sz="1600" b="1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DRAM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38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0.03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Cache Automaton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SRAM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28.8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4.3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6.7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Impala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 (</a:t>
                          </a:r>
                          <a:r>
                            <a:rPr lang="en-US" sz="1400" b="1" i="1" u="sng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our solution</a:t>
                          </a:r>
                          <a:r>
                            <a:rPr lang="en-US" sz="16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SRAM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16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80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3.2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25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Comparison Across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64BC5F6-EB4C-1D48-A0E1-B3BF668449F3}"/>
              </a:ext>
            </a:extLst>
          </p:cNvPr>
          <p:cNvSpPr txBox="1">
            <a:spLocks/>
          </p:cNvSpPr>
          <p:nvPr/>
        </p:nvSpPr>
        <p:spPr>
          <a:xfrm>
            <a:off x="328613" y="1172869"/>
            <a:ext cx="8298750" cy="825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2300" indent="-571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Performance factors: </a:t>
            </a:r>
            <a:r>
              <a:rPr lang="en-US" sz="3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Throughput</a:t>
            </a:r>
            <a:r>
              <a:rPr lang="en-US" sz="36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36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Density</a:t>
            </a:r>
          </a:p>
          <a:p>
            <a:pPr marL="622300" indent="-571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Benchmark: 1000 Regexes, 40,000 states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D30659E-C9E3-DA46-8B39-9BEF60900FA3}"/>
              </a:ext>
            </a:extLst>
          </p:cNvPr>
          <p:cNvSpPr/>
          <p:nvPr/>
        </p:nvSpPr>
        <p:spPr>
          <a:xfrm>
            <a:off x="7224844" y="5156517"/>
            <a:ext cx="3902010" cy="911235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241B9F-0F6C-FE44-9E6B-8BD518FA1140}"/>
              </a:ext>
            </a:extLst>
          </p:cNvPr>
          <p:cNvSpPr/>
          <p:nvPr/>
        </p:nvSpPr>
        <p:spPr>
          <a:xfrm>
            <a:off x="7224844" y="3585130"/>
            <a:ext cx="3902010" cy="1273367"/>
          </a:xfrm>
          <a:prstGeom prst="roundRect">
            <a:avLst/>
          </a:prstGeom>
          <a:solidFill>
            <a:srgbClr val="FF5050">
              <a:alpha val="25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23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6C4775E-F782-A941-96F7-9261D860E0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69796"/>
                  </p:ext>
                </p:extLst>
              </p:nvPr>
            </p:nvGraphicFramePr>
            <p:xfrm>
              <a:off x="761537" y="2041255"/>
              <a:ext cx="10642031" cy="4133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810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887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974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974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387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6252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0652">
                      <a:extLst>
                        <a:ext uri="{9D8B030D-6E8A-4147-A177-3AD203B41FA5}">
                          <a16:colId xmlns:a16="http://schemas.microsoft.com/office/drawing/2014/main" val="354555608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+mj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+mj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Memory 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Processing</a:t>
                          </a:r>
                          <a:r>
                            <a:rPr lang="en-US" sz="1600" baseline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Rate 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Throughput (</a:t>
                          </a:r>
                          <a:r>
                            <a:rPr lang="en-US" sz="160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Gbps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Area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𝒎𝒎</m:t>
                                  </m:r>
                                </m:e>
                                <m:sup>
                                  <m: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Throughput/area (Gbps/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𝒎𝒎</m:t>
                                  </m:r>
                                </m:e>
                                <m:sup>
                                  <m: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428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von Neumann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>
                              <a:latin typeface="+mj-lt"/>
                            </a:rPr>
                            <a:t>XeonPhi</a:t>
                          </a:r>
                          <a:r>
                            <a:rPr lang="en-US" sz="1600" b="1" dirty="0">
                              <a:latin typeface="+mj-lt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8 bits/cycle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0.13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~400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&lt;0.001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GPU 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0.5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~300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0.002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ASIC (</a:t>
                          </a:r>
                          <a:r>
                            <a:rPr lang="en-US" sz="1400" b="1" dirty="0">
                              <a:latin typeface="+mj-lt"/>
                            </a:rPr>
                            <a:t>HARE</a:t>
                          </a:r>
                          <a:r>
                            <a:rPr lang="en-US" sz="16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3.9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80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0.04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785854"/>
                      </a:ext>
                    </a:extLst>
                  </a:tr>
                  <a:tr h="454284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Memory-Centric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FPGA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LUT/BRAM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16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3.47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45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0.07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Automata</a:t>
                          </a:r>
                          <a:r>
                            <a:rPr lang="en-US" sz="1600" b="1" baseline="0" dirty="0">
                              <a:latin typeface="+mj-lt"/>
                            </a:rPr>
                            <a:t> Processor</a:t>
                          </a:r>
                          <a:endParaRPr lang="en-US" sz="1600" b="1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DRAM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38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0.03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Cache Automaton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SRAM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28.8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4.3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6.7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Impala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 (</a:t>
                          </a:r>
                          <a:r>
                            <a:rPr lang="en-US" sz="1400" b="1" i="1" u="sng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our solution</a:t>
                          </a:r>
                          <a:r>
                            <a:rPr lang="en-US" sz="16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SRAM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16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80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3.2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25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6C4775E-F782-A941-96F7-9261D860E0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69796"/>
                  </p:ext>
                </p:extLst>
              </p:nvPr>
            </p:nvGraphicFramePr>
            <p:xfrm>
              <a:off x="761537" y="2041255"/>
              <a:ext cx="10642031" cy="4133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810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887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974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974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387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6252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0652">
                      <a:extLst>
                        <a:ext uri="{9D8B030D-6E8A-4147-A177-3AD203B41FA5}">
                          <a16:colId xmlns:a16="http://schemas.microsoft.com/office/drawing/2014/main" val="354555608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+mj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+mj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Memory 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Processing</a:t>
                          </a:r>
                          <a:r>
                            <a:rPr lang="en-US" sz="1600" baseline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Rate 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Throughput (</a:t>
                          </a:r>
                          <a:r>
                            <a:rPr lang="en-US" sz="160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Gbps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05263" t="-2174" r="-201316" b="-6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55629" t="-2174" r="-1325" b="-6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428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von Neumann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>
                              <a:latin typeface="+mj-lt"/>
                            </a:rPr>
                            <a:t>XeonPhi</a:t>
                          </a:r>
                          <a:r>
                            <a:rPr lang="en-US" sz="1600" b="1" dirty="0">
                              <a:latin typeface="+mj-lt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8 bits/cycle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0.13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~400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&lt;0.001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GPU 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0.5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~300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0.002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4284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ASIC (</a:t>
                          </a:r>
                          <a:r>
                            <a:rPr lang="en-US" sz="1400" b="1" dirty="0">
                              <a:latin typeface="+mj-lt"/>
                            </a:rPr>
                            <a:t>HARE</a:t>
                          </a:r>
                          <a:r>
                            <a:rPr lang="en-US" sz="16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NA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3.9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80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0.04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785854"/>
                      </a:ext>
                    </a:extLst>
                  </a:tr>
                  <a:tr h="454284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Memory-Centric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FPGA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LUT/BRAM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16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3.47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45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0.07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Automata</a:t>
                          </a:r>
                          <a:r>
                            <a:rPr lang="en-US" sz="1600" b="1" baseline="0" dirty="0">
                              <a:latin typeface="+mj-lt"/>
                            </a:rPr>
                            <a:t> Processor</a:t>
                          </a:r>
                          <a:endParaRPr lang="en-US" sz="1600" b="1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DRAM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38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0.03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Cache Automaton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SRAM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8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28.8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4.3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6.7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latin typeface="+mj-lt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Impala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 (</a:t>
                          </a:r>
                          <a:r>
                            <a:rPr lang="en-US" sz="1400" b="1" i="1" u="sng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our solution</a:t>
                          </a:r>
                          <a:r>
                            <a:rPr lang="en-US" sz="16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SRAM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+mj-lt"/>
                            </a:rPr>
                            <a:t>16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bits/cycle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80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3.2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+mj-lt"/>
                            </a:rPr>
                            <a:t>25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Comparison Across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64BC5F6-EB4C-1D48-A0E1-B3BF668449F3}"/>
              </a:ext>
            </a:extLst>
          </p:cNvPr>
          <p:cNvSpPr txBox="1">
            <a:spLocks/>
          </p:cNvSpPr>
          <p:nvPr/>
        </p:nvSpPr>
        <p:spPr>
          <a:xfrm>
            <a:off x="328613" y="1172869"/>
            <a:ext cx="8298750" cy="825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2300" indent="-571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Performance factors: </a:t>
            </a:r>
            <a:r>
              <a:rPr lang="en-US" sz="3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Throughput</a:t>
            </a:r>
            <a:r>
              <a:rPr lang="en-US" sz="36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36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Density</a:t>
            </a:r>
          </a:p>
          <a:p>
            <a:pPr marL="622300" indent="-571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Benchmark: 1000 Regexes, 40,000 states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D30659E-C9E3-DA46-8B39-9BEF60900FA3}"/>
              </a:ext>
            </a:extLst>
          </p:cNvPr>
          <p:cNvSpPr/>
          <p:nvPr/>
        </p:nvSpPr>
        <p:spPr>
          <a:xfrm>
            <a:off x="7173388" y="5656556"/>
            <a:ext cx="4048314" cy="454034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241B9F-0F6C-FE44-9E6B-8BD518FA1140}"/>
              </a:ext>
            </a:extLst>
          </p:cNvPr>
          <p:cNvSpPr/>
          <p:nvPr/>
        </p:nvSpPr>
        <p:spPr>
          <a:xfrm>
            <a:off x="7173388" y="5089995"/>
            <a:ext cx="4048314" cy="454034"/>
          </a:xfrm>
          <a:prstGeom prst="roundRect">
            <a:avLst/>
          </a:prstGeom>
          <a:solidFill>
            <a:srgbClr val="FF5050">
              <a:alpha val="25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9872D7-2D30-184E-934F-440DBEA60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87399"/>
            <a:ext cx="12177822" cy="566562"/>
          </a:xfrm>
          <a:solidFill>
            <a:schemeClr val="bg2"/>
          </a:solidFill>
          <a:ln w="57150"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900" b="1" dirty="0"/>
              <a:t>Impala provides a general, flexible, efficient, and scalable solution!</a:t>
            </a:r>
          </a:p>
        </p:txBody>
      </p:sp>
    </p:spTree>
    <p:extLst>
      <p:ext uri="{BB962C8B-B14F-4D97-AF65-F5344CB8AC3E}">
        <p14:creationId xmlns:p14="http://schemas.microsoft.com/office/powerpoint/2010/main" val="118535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2F60-6008-EE46-9764-D18C56A1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Impala</a:t>
            </a:r>
            <a:r>
              <a:rPr lang="en-US" b="1" dirty="0"/>
              <a:t>: Main Takeaways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6166B-16E8-6246-9057-9B609111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" y="4446681"/>
            <a:ext cx="2826625" cy="19079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0517" y="5077502"/>
            <a:ext cx="7745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https://github.com/gr-rahimi/APSim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66371A-6B0A-4748-AE96-7DD16922914A}"/>
              </a:ext>
            </a:extLst>
          </p:cNvPr>
          <p:cNvSpPr/>
          <p:nvPr/>
        </p:nvSpPr>
        <p:spPr>
          <a:xfrm>
            <a:off x="499244" y="1197734"/>
            <a:ext cx="11166617" cy="5710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Analyzing application properties for a more efficient architecture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EF44F-10E5-9F4F-B365-6A50AEBFD346}"/>
              </a:ext>
            </a:extLst>
          </p:cNvPr>
          <p:cNvSpPr/>
          <p:nvPr/>
        </p:nvSpPr>
        <p:spPr>
          <a:xfrm>
            <a:off x="499242" y="1938806"/>
            <a:ext cx="11166617" cy="571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j-lt"/>
              </a:rPr>
              <a:t>Tall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arrays and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serial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processing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2800" b="1" dirty="0">
                <a:latin typeface="+mj-lt"/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short</a:t>
            </a:r>
            <a:r>
              <a:rPr lang="en-US" sz="3200" b="1" dirty="0">
                <a:latin typeface="+mj-lt"/>
                <a:sym typeface="Wingdings" pitchFamily="2" charset="2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j-lt"/>
                <a:sym typeface="Wingdings" pitchFamily="2" charset="2"/>
              </a:rPr>
              <a:t>and</a:t>
            </a:r>
            <a:r>
              <a:rPr lang="en-US" sz="2800" b="1" dirty="0">
                <a:latin typeface="+mj-lt"/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parallel </a:t>
            </a:r>
            <a:r>
              <a:rPr lang="en-US" sz="2800" b="1" dirty="0">
                <a:solidFill>
                  <a:schemeClr val="tx1"/>
                </a:solidFill>
                <a:latin typeface="+mj-lt"/>
                <a:sym typeface="Wingdings" pitchFamily="2" charset="2"/>
              </a:rPr>
              <a:t>arrays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D18EA9-E6B4-2547-B643-90FB1B7D14BB}"/>
              </a:ext>
            </a:extLst>
          </p:cNvPr>
          <p:cNvSpPr/>
          <p:nvPr/>
        </p:nvSpPr>
        <p:spPr>
          <a:xfrm>
            <a:off x="499242" y="2700910"/>
            <a:ext cx="11166617" cy="5768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Three-fold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091DE-0A48-B649-BDC3-85ED32D9D7E8}"/>
              </a:ext>
            </a:extLst>
          </p:cNvPr>
          <p:cNvSpPr/>
          <p:nvPr/>
        </p:nvSpPr>
        <p:spPr>
          <a:xfrm>
            <a:off x="457200" y="3468876"/>
            <a:ext cx="11166617" cy="5548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Co-designing across the hierarchy for a better PIM solution </a:t>
            </a:r>
          </a:p>
        </p:txBody>
      </p:sp>
    </p:spTree>
    <p:extLst>
      <p:ext uri="{BB962C8B-B14F-4D97-AF65-F5344CB8AC3E}">
        <p14:creationId xmlns:p14="http://schemas.microsoft.com/office/powerpoint/2010/main" val="20997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85" y="3375101"/>
            <a:ext cx="1214798" cy="12147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9" y="2504699"/>
            <a:ext cx="2557059" cy="2557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Motivating Example: Network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763" y="2081395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Snort Rule 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595" y="2941069"/>
            <a:ext cx="91563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Rule 1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+mj-lt"/>
              </a:rPr>
              <a:t>Rule 2</a:t>
            </a:r>
          </a:p>
          <a:p>
            <a:pPr algn="ctr"/>
            <a:r>
              <a:rPr lang="en-US" b="1" dirty="0">
                <a:latin typeface="+mj-lt"/>
              </a:rPr>
              <a:t>. . .</a:t>
            </a:r>
          </a:p>
          <a:p>
            <a:r>
              <a:rPr lang="en-US" b="1" dirty="0">
                <a:latin typeface="+mj-lt"/>
              </a:rPr>
              <a:t>Rule N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4570710" y="2870846"/>
            <a:ext cx="3167743" cy="2111828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Network Intrusion Detection System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5046749" y="1470505"/>
            <a:ext cx="2286000" cy="47505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Packet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029104" y="3668536"/>
            <a:ext cx="1083215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38045" y="3418928"/>
            <a:ext cx="222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Malicious</a:t>
            </a:r>
          </a:p>
          <a:p>
            <a:pPr algn="ctr"/>
            <a:r>
              <a:rPr lang="en-US" sz="2000" b="1" dirty="0">
                <a:latin typeface="+mj-lt"/>
              </a:rPr>
              <a:t>or</a:t>
            </a:r>
          </a:p>
          <a:p>
            <a:pPr algn="ctr"/>
            <a:r>
              <a:rPr lang="en-US" sz="2000" b="1" dirty="0">
                <a:latin typeface="+mj-lt"/>
              </a:rPr>
              <a:t>Non-malicious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5765564" y="2195927"/>
            <a:ext cx="778032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860269" y="3698159"/>
            <a:ext cx="1035426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16042" y="6051775"/>
            <a:ext cx="12215411" cy="8391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Demand for high-throughput pattern matching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9208" y="1584311"/>
            <a:ext cx="222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Rule size or complexity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58959" y="1250398"/>
            <a:ext cx="270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Increasing network line rate</a:t>
            </a:r>
          </a:p>
        </p:txBody>
      </p:sp>
      <p:sp>
        <p:nvSpPr>
          <p:cNvPr id="23" name="Lightning Bolt 22"/>
          <p:cNvSpPr/>
          <p:nvPr/>
        </p:nvSpPr>
        <p:spPr>
          <a:xfrm rot="4988631">
            <a:off x="2523589" y="2357215"/>
            <a:ext cx="577913" cy="570319"/>
          </a:xfrm>
          <a:prstGeom prst="lightningBol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ghtning Bolt 23"/>
          <p:cNvSpPr/>
          <p:nvPr/>
        </p:nvSpPr>
        <p:spPr>
          <a:xfrm rot="5400000">
            <a:off x="7824793" y="1324678"/>
            <a:ext cx="394204" cy="874128"/>
          </a:xfrm>
          <a:prstGeom prst="lightningBol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427" y="5443884"/>
            <a:ext cx="10948737" cy="26488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5" name="Curved Right Arrow 34"/>
          <p:cNvSpPr/>
          <p:nvPr/>
        </p:nvSpPr>
        <p:spPr>
          <a:xfrm rot="20511913">
            <a:off x="256755" y="4490889"/>
            <a:ext cx="429289" cy="1217884"/>
          </a:xfrm>
          <a:prstGeom prst="curv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 animBg="1"/>
      <p:bldP spid="2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3" y="194790"/>
            <a:ext cx="11389661" cy="83876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Finite Automata for Pattern Recognition Languages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845" y="1293249"/>
            <a:ext cx="617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Regular expression: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(ab+|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+) c</a:t>
            </a:r>
          </a:p>
        </p:txBody>
      </p:sp>
      <p:pic>
        <p:nvPicPr>
          <p:cNvPr id="1028" name="Picture 4" descr="https://documents.lucidchart.com/documents/f42a6305-1284-40a5-b57a-33da4db0ca85/pages/0_0?a=6376&amp;x=-1485&amp;y=-241&amp;w=1075&amp;h=490&amp;store=1&amp;accept=image%2F*&amp;auth=LCA%206125a10ac2d369832fc7ecaa9668228f636fa1cb-ts%3D15781077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48" y="2908477"/>
            <a:ext cx="7383956" cy="3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96190" y="6160987"/>
            <a:ext cx="686476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Non-deterministic Finite Automata </a:t>
            </a:r>
            <a:r>
              <a:rPr lang="en-US" sz="2800" b="1" dirty="0">
                <a:latin typeface="+mj-lt"/>
              </a:rPr>
              <a:t>(NFA)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2568" y="2148887"/>
            <a:ext cx="2798162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Non-deterministic 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Finite Automata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(NFA)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2568" y="1200916"/>
            <a:ext cx="2798162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  <a:latin typeface="+mj-lt"/>
              </a:rPr>
              <a:t>Deterministic 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+mj-lt"/>
              </a:rPr>
              <a:t>Finite Automata </a:t>
            </a:r>
            <a:r>
              <a:rPr lang="en-US" sz="2000" b="1" dirty="0">
                <a:solidFill>
                  <a:srgbClr val="7030A0"/>
                </a:solidFill>
                <a:latin typeface="+mj-lt"/>
              </a:rPr>
              <a:t>(DFA)</a:t>
            </a:r>
            <a:endParaRPr lang="en-US" sz="2000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6" name="Curved Connector 5"/>
          <p:cNvCxnSpPr>
            <a:stCxn id="12" idx="1"/>
            <a:endCxn id="7" idx="1"/>
          </p:cNvCxnSpPr>
          <p:nvPr/>
        </p:nvCxnSpPr>
        <p:spPr>
          <a:xfrm rot="10800000" flipV="1">
            <a:off x="8682568" y="1554858"/>
            <a:ext cx="12700" cy="947971"/>
          </a:xfrm>
          <a:prstGeom prst="curvedConnector3">
            <a:avLst>
              <a:gd name="adj1" fmla="val 180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7" idx="3"/>
            <a:endCxn id="12" idx="3"/>
          </p:cNvCxnSpPr>
          <p:nvPr/>
        </p:nvCxnSpPr>
        <p:spPr>
          <a:xfrm flipV="1">
            <a:off x="11480730" y="1554859"/>
            <a:ext cx="12700" cy="947971"/>
          </a:xfrm>
          <a:prstGeom prst="curvedConnector3">
            <a:avLst>
              <a:gd name="adj1" fmla="val 180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9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documents.lucidchart.com/documents/f42a6305-1284-40a5-b57a-33da4db0ca85/pages/0_0?a=6376&amp;x=-1485&amp;y=-241&amp;w=1075&amp;h=490&amp;store=1&amp;accept=image%2F*&amp;auth=LCA%206125a10ac2d369832fc7ecaa9668228f636fa1cb-ts%3D1578107739">
            <a:extLst>
              <a:ext uri="{FF2B5EF4-FFF2-40B4-BE49-F238E27FC236}">
                <a16:creationId xmlns:a16="http://schemas.microsoft.com/office/drawing/2014/main" id="{C1B0249E-627C-AF4B-842F-2B4BE5882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48" y="2908477"/>
            <a:ext cx="7383956" cy="3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3" y="194790"/>
            <a:ext cx="11389661" cy="83876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Finite Automata for Pattern Recognition Languages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845" y="1293249"/>
            <a:ext cx="617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Regular expression: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(ab+|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+)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117" y="2073453"/>
            <a:ext cx="126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Input: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28842"/>
              </p:ext>
            </p:extLst>
          </p:nvPr>
        </p:nvGraphicFramePr>
        <p:xfrm>
          <a:off x="1733266" y="2059805"/>
          <a:ext cx="3357348" cy="536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8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96190" y="6160987"/>
            <a:ext cx="686476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Non-deterministic Finite Automata </a:t>
            </a:r>
            <a:r>
              <a:rPr lang="en-US" sz="2800" b="1" dirty="0">
                <a:latin typeface="+mj-lt"/>
              </a:rPr>
              <a:t>(NFA)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152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3" y="194790"/>
            <a:ext cx="11389661" cy="83876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Finite Automata for Pattern Recognition Languages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845" y="1293249"/>
            <a:ext cx="617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Regular expression: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(ab+|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+)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117" y="2073453"/>
            <a:ext cx="126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Input: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pic>
        <p:nvPicPr>
          <p:cNvPr id="1028" name="Picture 4" descr="https://documents.lucidchart.com/documents/f42a6305-1284-40a5-b57a-33da4db0ca85/pages/0_0?a=6376&amp;x=-1485&amp;y=-241&amp;w=1075&amp;h=490&amp;store=1&amp;accept=image%2F*&amp;auth=LCA%206125a10ac2d369832fc7ecaa9668228f636fa1cb-ts%3D15781077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48" y="2908477"/>
            <a:ext cx="7383956" cy="3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ocuments.lucidchart.com/documents/f42a6305-1284-40a5-b57a-33da4db0ca85/pages/0_0?a=6376&amp;x=-1505&amp;y=238&amp;w=1075&amp;h=490&amp;store=1&amp;accept=image%2F*&amp;auth=LCA%200bea2aac4439d54162584479c2c3ac8e8f37ffae-ts%3D15781077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48" y="2908477"/>
            <a:ext cx="7383955" cy="3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733266" y="2059805"/>
          <a:ext cx="3357348" cy="536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8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96190" y="6160987"/>
            <a:ext cx="686476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Non-deterministic Finite Automata </a:t>
            </a:r>
            <a:r>
              <a:rPr lang="en-US" sz="2800" b="1" dirty="0">
                <a:latin typeface="+mj-lt"/>
              </a:rPr>
              <a:t>(NFA)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721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3" y="194790"/>
            <a:ext cx="11389661" cy="83876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Finite Automata for Pattern Recognition Languages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845" y="1293249"/>
            <a:ext cx="617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Regular expression: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(ab+|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+)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117" y="2073453"/>
            <a:ext cx="126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Input: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pic>
        <p:nvPicPr>
          <p:cNvPr id="1028" name="Picture 4" descr="https://documents.lucidchart.com/documents/f42a6305-1284-40a5-b57a-33da4db0ca85/pages/0_0?a=6376&amp;x=-1485&amp;y=-241&amp;w=1075&amp;h=490&amp;store=1&amp;accept=image%2F*&amp;auth=LCA%206125a10ac2d369832fc7ecaa9668228f636fa1cb-ts%3D15781077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48" y="2908477"/>
            <a:ext cx="7383956" cy="3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ocuments.lucidchart.com/documents/f42a6305-1284-40a5-b57a-33da4db0ca85/pages/0_0?a=6376&amp;x=-1505&amp;y=238&amp;w=1075&amp;h=490&amp;store=1&amp;accept=image%2F*&amp;auth=LCA%200bea2aac4439d54162584479c2c3ac8e8f37ffae-ts%3D15781077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48" y="2908477"/>
            <a:ext cx="7383955" cy="3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ocuments.lucidchart.com/documents/f42a6305-1284-40a5-b57a-33da4db0ca85/pages/0_0?a=6376&amp;x=-1505&amp;y=798&amp;w=1075&amp;h=490&amp;store=1&amp;accept=image%2F*&amp;auth=LCA%20cd394c08d8d1cd169e25f9aa8a4aed4d96f13e30-ts%3D15781077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58" y="2909848"/>
            <a:ext cx="7380946" cy="33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45836"/>
              </p:ext>
            </p:extLst>
          </p:nvPr>
        </p:nvGraphicFramePr>
        <p:xfrm>
          <a:off x="1733266" y="2059805"/>
          <a:ext cx="3357348" cy="536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8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96190" y="6160987"/>
            <a:ext cx="686476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Non-deterministic Finite Automata </a:t>
            </a:r>
            <a:r>
              <a:rPr lang="en-US" sz="2800" b="1" dirty="0">
                <a:latin typeface="+mj-lt"/>
              </a:rPr>
              <a:t>(NFA)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650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3" y="194790"/>
            <a:ext cx="11389661" cy="83876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Finite Automata for Pattern Recognition Languages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AABD-8041-4DE1-AFA4-E305FD7441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845" y="1293249"/>
            <a:ext cx="617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Regular expression: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(ab+|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+)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117" y="2073453"/>
            <a:ext cx="126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Input: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pic>
        <p:nvPicPr>
          <p:cNvPr id="1028" name="Picture 4" descr="https://documents.lucidchart.com/documents/f42a6305-1284-40a5-b57a-33da4db0ca85/pages/0_0?a=6376&amp;x=-1485&amp;y=-241&amp;w=1075&amp;h=490&amp;store=1&amp;accept=image%2F*&amp;auth=LCA%206125a10ac2d369832fc7ecaa9668228f636fa1cb-ts%3D15781077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48" y="2908477"/>
            <a:ext cx="7383956" cy="3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ocuments.lucidchart.com/documents/f42a6305-1284-40a5-b57a-33da4db0ca85/pages/0_0?a=6376&amp;x=-1505&amp;y=238&amp;w=1075&amp;h=490&amp;store=1&amp;accept=image%2F*&amp;auth=LCA%200bea2aac4439d54162584479c2c3ac8e8f37ffae-ts%3D15781077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48" y="2908477"/>
            <a:ext cx="7383955" cy="3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ocuments.lucidchart.com/documents/f42a6305-1284-40a5-b57a-33da4db0ca85/pages/0_0?a=6376&amp;x=-1505&amp;y=798&amp;w=1075&amp;h=490&amp;store=1&amp;accept=image%2F*&amp;auth=LCA%20cd394c08d8d1cd169e25f9aa8a4aed4d96f13e30-ts%3D15781077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58" y="2909848"/>
            <a:ext cx="7380946" cy="33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ocuments.lucidchart.com/documents/f42a6305-1284-40a5-b57a-33da4db0ca85/pages/0_0?a=6376&amp;x=-1585&amp;y=1298&amp;w=1075&amp;h=490&amp;store=1&amp;accept=image%2F*&amp;auth=LCA%201e2aa012f93fcfdb6ea53b40fa81f791e1b14b04-ts%3D15781077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47" y="2908477"/>
            <a:ext cx="7383956" cy="336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59341"/>
              </p:ext>
            </p:extLst>
          </p:nvPr>
        </p:nvGraphicFramePr>
        <p:xfrm>
          <a:off x="1733266" y="2059805"/>
          <a:ext cx="3357348" cy="536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8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96190" y="6160987"/>
            <a:ext cx="686476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Non-deterministic Finite Automata </a:t>
            </a:r>
            <a:r>
              <a:rPr lang="en-US" sz="2800" b="1" dirty="0">
                <a:latin typeface="+mj-lt"/>
              </a:rPr>
              <a:t>(NFA)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4524791"/>
      </p:ext>
    </p:extLst>
  </p:cSld>
  <p:clrMapOvr>
    <a:masterClrMapping/>
  </p:clrMapOvr>
</p:sld>
</file>

<file path=ppt/theme/theme1.xml><?xml version="1.0" encoding="utf-8"?>
<a:theme xmlns:a="http://schemas.openxmlformats.org/drawingml/2006/main" name="Elahe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132579</TotalTime>
  <Words>1311</Words>
  <Application>Microsoft Macintosh PowerPoint</Application>
  <PresentationFormat>Widescreen</PresentationFormat>
  <Paragraphs>550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Open Sans</vt:lpstr>
      <vt:lpstr>Times New Roman</vt:lpstr>
      <vt:lpstr>Wingdings</vt:lpstr>
      <vt:lpstr>Elaheh</vt:lpstr>
      <vt:lpstr>Impala: Algorithm/Architecture Co-Design for  In-Memory Multi-Stride Pattern Matching</vt:lpstr>
      <vt:lpstr>PowerPoint Presentation</vt:lpstr>
      <vt:lpstr>Pattern Processing Is the Performance Bottleneck in Many Big-Data Applications</vt:lpstr>
      <vt:lpstr>Motivating Example: Network Security</vt:lpstr>
      <vt:lpstr>Finite Automata for Pattern Recognition Languages </vt:lpstr>
      <vt:lpstr>Finite Automata for Pattern Recognition Languages </vt:lpstr>
      <vt:lpstr>Finite Automata for Pattern Recognition Languages </vt:lpstr>
      <vt:lpstr>Finite Automata for Pattern Recognition Languages </vt:lpstr>
      <vt:lpstr>Finite Automata for Pattern Recognition Languages </vt:lpstr>
      <vt:lpstr>Challenges: von Neumann Processors Easily Become Memory Bound</vt:lpstr>
      <vt:lpstr>Why In-Memory Processing is Suitable  for Pattern Matching?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in PIM Solutions</vt:lpstr>
      <vt:lpstr>Overview of Our Solution</vt:lpstr>
      <vt:lpstr>Overview of Our solution</vt:lpstr>
      <vt:lpstr>Vectorized Temporal Squashing and Striding (V-TeSS) </vt:lpstr>
      <vt:lpstr>Vectorized Temporal Squashing and Striding (V-TeSS) </vt:lpstr>
      <vt:lpstr>Vectorized Temporal Squashing and Striding (V-TeSS) </vt:lpstr>
      <vt:lpstr>Vectorized Temporal Squashing and Striding (V-TeSS) </vt:lpstr>
      <vt:lpstr>Vectorized Temporal Squashing and Striding (V-TeSS) </vt:lpstr>
      <vt:lpstr>Vectorized Temporal Squashing and Striding (V-TeSS) </vt:lpstr>
      <vt:lpstr>Hardware Support: Impala</vt:lpstr>
      <vt:lpstr>Hardware Support: Impala</vt:lpstr>
      <vt:lpstr>Scalable Interconnect</vt:lpstr>
      <vt:lpstr>Scalable Interconnect</vt:lpstr>
      <vt:lpstr>Scalable Interconnect</vt:lpstr>
      <vt:lpstr>Scalable Interconnect</vt:lpstr>
      <vt:lpstr>Comparison Across Architectures</vt:lpstr>
      <vt:lpstr>Comparison Across Architectures</vt:lpstr>
      <vt:lpstr>Comparison Across Architectures</vt:lpstr>
      <vt:lpstr>Impala: Main Takeaways </vt:lpstr>
    </vt:vector>
  </TitlesOfParts>
  <Company>Dept. of Computer Science, 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es9bt</dc:creator>
  <cp:lastModifiedBy>Elaheh Sadredini</cp:lastModifiedBy>
  <cp:revision>4032</cp:revision>
  <dcterms:created xsi:type="dcterms:W3CDTF">2018-01-13T14:28:39Z</dcterms:created>
  <dcterms:modified xsi:type="dcterms:W3CDTF">2020-12-16T07:16:00Z</dcterms:modified>
</cp:coreProperties>
</file>