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1859C-59EB-4EC8-ADE1-C6BF8A2BD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C701AF-C9E1-466A-BCDC-FDA28638A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75899-A222-4A1C-A298-B805ADC32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B9745-EA32-4B77-B3FD-05B50EAD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6EBB06-A02C-4BA4-B81E-548E02EEA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7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B2523-93C6-4323-902E-18D28947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3D64DA-3225-4109-9440-16A26F831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68046-E9BE-4DE4-87EA-1CC598CE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071F9-2CFE-47D7-98AD-849098DD0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17510-AA3D-434A-8472-5744E43F7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490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2C5BA7-2A5C-42E6-B4AF-61664EEFE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7F051-176A-440A-9CA8-DFAB7014E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44B3A-25E8-4024-9BAD-256C1C04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D0F14-6DDC-4D76-93BC-52FE8E7C5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047CC-BAA2-4D9C-BB5B-BA9C7251F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4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E982-A220-4B22-A0A8-D34BCA5A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AE08-86DF-4861-AF03-55A89FC7E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14120-94BF-4B65-913E-416C3EA4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9293F-F8B0-4354-8DE6-090ED4259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7D7A7-56EC-4313-B34A-0A4A19EAE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FB1D0-A844-4FDB-A9BF-2C989101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60F50-8B9C-48DD-A2E1-5F7B8F338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FA06B-744A-4C9E-93D8-204BDEB7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79CD0-00A5-42CD-B296-4692FFD8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F18EA-FB67-4C82-843B-16DEDAE9C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48AF6-57DF-4BD0-9211-0B34FE71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291C-1C88-40EE-80C0-3692E47D3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8B4202-41BB-4DBD-AFC9-01F762942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FC2BCA-9E47-4CAB-85AE-3A0852C6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69E2B-1140-4932-A8AE-8535144E3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75890E-F803-4D03-96B0-C61C078CD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00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7A738-1D92-4FE8-8955-3853C496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5FA720-19F3-4C10-9E62-0E5C0CF6B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94FBD-6AE5-4A17-BA9B-1EF30B72A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19705D-6F87-4699-BB2A-77FB999A25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540F2C-E848-4EEA-9D01-B73E836BF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947366-8EF1-4123-B501-BA9E0B66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CB407C-E52D-4300-A596-2B44B8C98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2EEF28-CC99-4A4A-9BE5-65FB632F8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E0BA8-1DE6-4C1B-B93B-284290DD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CE22E-994B-4EAF-B40B-FE494F12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5A4445-A5CB-48D1-8B57-DCE6CC2C0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4D9546-C316-42B7-B060-4F35EB05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8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3F51E7-4222-462A-A990-67B93C15D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0E9DD4-AA43-4507-9225-531C92F25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FA864-786E-4006-A5F0-BA357231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6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BE4E-75DC-48C0-A9F5-34623D0A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3D4FF-952F-4321-94B8-FAEC5746A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14061A-A82C-4042-AEB7-71FF9A15C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7815EF-9D32-4846-AC1B-6BC3962B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DD5D6-0390-47C9-AB55-EEE105CE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8A790F-9F28-49EA-A53B-B7191B8AB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638C9-A201-4688-9E25-46CB7F263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56FF8D-FA51-46A5-83D0-7A818EFA7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10068-9DAC-4E4D-9199-F10FC6994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34D04B-D5EB-4FF6-BB01-135667A3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C2C02-6F8C-472A-9A3B-558E9A057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C395F-59A7-4143-81D0-4C70CE629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40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CF4002-EDC2-434B-B3D3-01CF280C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9F049-70DB-4309-8747-505FBB777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C15B2-F288-4982-843B-921091F1A9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CA001-501C-4E8C-A310-2556BFF7512C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9380-7DD1-4E67-B382-36B3089E18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4EB3-2E86-4237-97DC-E003BC6EB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0CBB1-9864-4BF6-B633-D3DD16896B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5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5B76D39-43FB-4FC3-8541-B9B87EEDDCC6}"/>
              </a:ext>
            </a:extLst>
          </p:cNvPr>
          <p:cNvSpPr/>
          <p:nvPr/>
        </p:nvSpPr>
        <p:spPr>
          <a:xfrm>
            <a:off x="748145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44C69A-6A2A-42AB-A9BF-203F1933FE1D}"/>
              </a:ext>
            </a:extLst>
          </p:cNvPr>
          <p:cNvSpPr/>
          <p:nvPr/>
        </p:nvSpPr>
        <p:spPr>
          <a:xfrm>
            <a:off x="1621233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CEEFE3-ACE0-47AF-867E-BDA4EC37DAA1}"/>
              </a:ext>
            </a:extLst>
          </p:cNvPr>
          <p:cNvSpPr/>
          <p:nvPr/>
        </p:nvSpPr>
        <p:spPr>
          <a:xfrm>
            <a:off x="2494321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A0EDB3F-BCE9-43DA-ABEA-9328A9BD45E3}"/>
              </a:ext>
            </a:extLst>
          </p:cNvPr>
          <p:cNvSpPr/>
          <p:nvPr/>
        </p:nvSpPr>
        <p:spPr>
          <a:xfrm>
            <a:off x="3367409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99EF60-28E2-4186-95B5-517D0AE361CB}"/>
              </a:ext>
            </a:extLst>
          </p:cNvPr>
          <p:cNvSpPr/>
          <p:nvPr/>
        </p:nvSpPr>
        <p:spPr>
          <a:xfrm>
            <a:off x="4240497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F8291F-5FE1-4110-8C4D-C940396EED8C}"/>
              </a:ext>
            </a:extLst>
          </p:cNvPr>
          <p:cNvSpPr/>
          <p:nvPr/>
        </p:nvSpPr>
        <p:spPr>
          <a:xfrm>
            <a:off x="5113585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F7168E-A63E-4356-BBFA-02E830A14E4A}"/>
              </a:ext>
            </a:extLst>
          </p:cNvPr>
          <p:cNvSpPr/>
          <p:nvPr/>
        </p:nvSpPr>
        <p:spPr>
          <a:xfrm>
            <a:off x="5986673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3472A7-2328-491C-9BB1-B65AE79631DB}"/>
              </a:ext>
            </a:extLst>
          </p:cNvPr>
          <p:cNvSpPr/>
          <p:nvPr/>
        </p:nvSpPr>
        <p:spPr>
          <a:xfrm>
            <a:off x="6859761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FC32287-2C65-4C8C-9FB6-7478271353D8}"/>
              </a:ext>
            </a:extLst>
          </p:cNvPr>
          <p:cNvSpPr/>
          <p:nvPr/>
        </p:nvSpPr>
        <p:spPr>
          <a:xfrm>
            <a:off x="7732849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FEAB28C-FDA6-47B2-B0A4-FB21FC18329A}"/>
              </a:ext>
            </a:extLst>
          </p:cNvPr>
          <p:cNvSpPr/>
          <p:nvPr/>
        </p:nvSpPr>
        <p:spPr>
          <a:xfrm>
            <a:off x="8605937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A368E8F-2F32-4A3F-A462-09E77349CA64}"/>
              </a:ext>
            </a:extLst>
          </p:cNvPr>
          <p:cNvSpPr/>
          <p:nvPr/>
        </p:nvSpPr>
        <p:spPr>
          <a:xfrm>
            <a:off x="9479025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FB7D280-273C-4E32-B4E4-BE4E4337CCDB}"/>
              </a:ext>
            </a:extLst>
          </p:cNvPr>
          <p:cNvSpPr/>
          <p:nvPr/>
        </p:nvSpPr>
        <p:spPr>
          <a:xfrm>
            <a:off x="10352115" y="315883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89B4E1-AA25-415A-AB54-1797F4846132}"/>
              </a:ext>
            </a:extLst>
          </p:cNvPr>
          <p:cNvSpPr txBox="1"/>
          <p:nvPr/>
        </p:nvSpPr>
        <p:spPr>
          <a:xfrm>
            <a:off x="285750" y="299258"/>
            <a:ext cx="1165963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PIM is a two-player game: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12 marbles are arranged in a 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Players take turns to remove marbles from the right end (i.e. you must remove the marbles with the lowest number(s) 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Players can remove 1, 2 or 3 marbles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winner is the person who takes the </a:t>
            </a:r>
            <a:r>
              <a:rPr lang="en-US" i="1" dirty="0"/>
              <a:t>last</a:t>
            </a:r>
            <a:r>
              <a:rPr lang="en-US" dirty="0"/>
              <a:t> marble.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4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23937-8B3B-4818-8949-EE921ECD6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84" y="221270"/>
            <a:ext cx="11830395" cy="4351338"/>
          </a:xfrm>
        </p:spPr>
        <p:txBody>
          <a:bodyPr/>
          <a:lstStyle/>
          <a:p>
            <a:r>
              <a:rPr lang="en-US" dirty="0"/>
              <a:t>NIM, as we have seen it, is a very boring game (like Tic-Tac-Toe)</a:t>
            </a:r>
          </a:p>
          <a:p>
            <a:r>
              <a:rPr lang="en-US" dirty="0"/>
              <a:t>There are many variations.</a:t>
            </a:r>
          </a:p>
          <a:p>
            <a:r>
              <a:rPr lang="en-US" dirty="0"/>
              <a:t>In one variation, there are multiple piles (say 3), you still take 1, 2 or 3 marbles, but they must be all of the same color. </a:t>
            </a:r>
          </a:p>
          <a:p>
            <a:r>
              <a:rPr lang="en-US" dirty="0"/>
              <a:t>The multiple pile version is a lot more interesting for humans, but still solved, using generalizations of our trick. 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branching factor and tree depth of the 3-color/12-length NIM?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9F40D93-B3BA-46CA-84AF-51198BC44402}"/>
              </a:ext>
            </a:extLst>
          </p:cNvPr>
          <p:cNvSpPr/>
          <p:nvPr/>
        </p:nvSpPr>
        <p:spPr>
          <a:xfrm>
            <a:off x="423948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86F8B72-4050-4403-9BFF-D277F07972A6}"/>
              </a:ext>
            </a:extLst>
          </p:cNvPr>
          <p:cNvSpPr/>
          <p:nvPr/>
        </p:nvSpPr>
        <p:spPr>
          <a:xfrm>
            <a:off x="1297036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BFD183B-B862-4F7D-BFAD-C2E853715DA3}"/>
              </a:ext>
            </a:extLst>
          </p:cNvPr>
          <p:cNvSpPr/>
          <p:nvPr/>
        </p:nvSpPr>
        <p:spPr>
          <a:xfrm>
            <a:off x="2170124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32361E5-91E9-428F-ACCF-8A71F5BF6607}"/>
              </a:ext>
            </a:extLst>
          </p:cNvPr>
          <p:cNvSpPr/>
          <p:nvPr/>
        </p:nvSpPr>
        <p:spPr>
          <a:xfrm>
            <a:off x="3043212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BD45785-B4B1-4B78-90DD-3FB397550327}"/>
              </a:ext>
            </a:extLst>
          </p:cNvPr>
          <p:cNvSpPr/>
          <p:nvPr/>
        </p:nvSpPr>
        <p:spPr>
          <a:xfrm>
            <a:off x="3916300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5CF967C-B5F4-44F7-9589-4FF67BF5436C}"/>
              </a:ext>
            </a:extLst>
          </p:cNvPr>
          <p:cNvSpPr/>
          <p:nvPr/>
        </p:nvSpPr>
        <p:spPr>
          <a:xfrm>
            <a:off x="4789388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362577C-5059-433A-BB60-6122B98DE090}"/>
              </a:ext>
            </a:extLst>
          </p:cNvPr>
          <p:cNvSpPr/>
          <p:nvPr/>
        </p:nvSpPr>
        <p:spPr>
          <a:xfrm>
            <a:off x="5662476" y="5976850"/>
            <a:ext cx="698269" cy="698269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8E12D8C-DDF3-4F94-B739-CDDFEA4F6056}"/>
              </a:ext>
            </a:extLst>
          </p:cNvPr>
          <p:cNvSpPr/>
          <p:nvPr/>
        </p:nvSpPr>
        <p:spPr>
          <a:xfrm>
            <a:off x="443344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9D656D-A34D-4947-BDAB-73CFB3D3F3E3}"/>
              </a:ext>
            </a:extLst>
          </p:cNvPr>
          <p:cNvSpPr/>
          <p:nvPr/>
        </p:nvSpPr>
        <p:spPr>
          <a:xfrm>
            <a:off x="1316432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50F51AC-A762-41DB-9016-70F826646E6F}"/>
              </a:ext>
            </a:extLst>
          </p:cNvPr>
          <p:cNvSpPr/>
          <p:nvPr/>
        </p:nvSpPr>
        <p:spPr>
          <a:xfrm>
            <a:off x="2189520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BE8B1DB-C0A9-47D1-B0C3-5BD66ADDFA4A}"/>
              </a:ext>
            </a:extLst>
          </p:cNvPr>
          <p:cNvSpPr/>
          <p:nvPr/>
        </p:nvSpPr>
        <p:spPr>
          <a:xfrm>
            <a:off x="3062608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8D01682-5C3E-4487-9C7F-45C7739836DB}"/>
              </a:ext>
            </a:extLst>
          </p:cNvPr>
          <p:cNvSpPr/>
          <p:nvPr/>
        </p:nvSpPr>
        <p:spPr>
          <a:xfrm>
            <a:off x="3935696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E1D51B-E199-40B5-BEC5-9C364BF2DEFA}"/>
              </a:ext>
            </a:extLst>
          </p:cNvPr>
          <p:cNvSpPr/>
          <p:nvPr/>
        </p:nvSpPr>
        <p:spPr>
          <a:xfrm>
            <a:off x="4808784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74D84A2-938F-42C6-A9FD-BA1C9F82778E}"/>
              </a:ext>
            </a:extLst>
          </p:cNvPr>
          <p:cNvSpPr/>
          <p:nvPr/>
        </p:nvSpPr>
        <p:spPr>
          <a:xfrm>
            <a:off x="5681872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F91F794-7350-4CCC-AF34-7D283498D919}"/>
              </a:ext>
            </a:extLst>
          </p:cNvPr>
          <p:cNvSpPr/>
          <p:nvPr/>
        </p:nvSpPr>
        <p:spPr>
          <a:xfrm>
            <a:off x="6554960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8043F42-AEC4-4598-A885-27BD2411DB22}"/>
              </a:ext>
            </a:extLst>
          </p:cNvPr>
          <p:cNvSpPr/>
          <p:nvPr/>
        </p:nvSpPr>
        <p:spPr>
          <a:xfrm>
            <a:off x="7428048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A93D3B5-E35E-475B-8C72-E0A01E5C637E}"/>
              </a:ext>
            </a:extLst>
          </p:cNvPr>
          <p:cNvSpPr/>
          <p:nvPr/>
        </p:nvSpPr>
        <p:spPr>
          <a:xfrm>
            <a:off x="8301136" y="5148348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5F14EDC-0F48-4B19-9AAE-8578E1B527A5}"/>
              </a:ext>
            </a:extLst>
          </p:cNvPr>
          <p:cNvSpPr/>
          <p:nvPr/>
        </p:nvSpPr>
        <p:spPr>
          <a:xfrm>
            <a:off x="451657" y="4300450"/>
            <a:ext cx="698269" cy="69826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97137DB-0A38-48F7-BA02-5B2B859EECE5}"/>
              </a:ext>
            </a:extLst>
          </p:cNvPr>
          <p:cNvSpPr/>
          <p:nvPr/>
        </p:nvSpPr>
        <p:spPr>
          <a:xfrm>
            <a:off x="1324745" y="4300450"/>
            <a:ext cx="698269" cy="69826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952B0B-4B5E-46E1-ABD4-54BBA592BF5F}"/>
              </a:ext>
            </a:extLst>
          </p:cNvPr>
          <p:cNvSpPr/>
          <p:nvPr/>
        </p:nvSpPr>
        <p:spPr>
          <a:xfrm>
            <a:off x="2197833" y="4300450"/>
            <a:ext cx="698269" cy="69826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D945E3E-E7A4-4B9B-9D00-EE912F2FF9C1}"/>
              </a:ext>
            </a:extLst>
          </p:cNvPr>
          <p:cNvSpPr/>
          <p:nvPr/>
        </p:nvSpPr>
        <p:spPr>
          <a:xfrm>
            <a:off x="3070921" y="4300450"/>
            <a:ext cx="698269" cy="69826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76395D09-EF4C-4BA4-9A5A-9A4B9BF16574}"/>
              </a:ext>
            </a:extLst>
          </p:cNvPr>
          <p:cNvSpPr/>
          <p:nvPr/>
        </p:nvSpPr>
        <p:spPr>
          <a:xfrm>
            <a:off x="3944009" y="4300450"/>
            <a:ext cx="698269" cy="69826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38036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5B76D39-43FB-4FC3-8541-B9B87EEDDCC6}"/>
              </a:ext>
            </a:extLst>
          </p:cNvPr>
          <p:cNvSpPr/>
          <p:nvPr/>
        </p:nvSpPr>
        <p:spPr>
          <a:xfrm>
            <a:off x="185650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344C69A-6A2A-42AB-A9BF-203F1933FE1D}"/>
              </a:ext>
            </a:extLst>
          </p:cNvPr>
          <p:cNvSpPr/>
          <p:nvPr/>
        </p:nvSpPr>
        <p:spPr>
          <a:xfrm>
            <a:off x="1058738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CEEFE3-ACE0-47AF-867E-BDA4EC37DAA1}"/>
              </a:ext>
            </a:extLst>
          </p:cNvPr>
          <p:cNvSpPr/>
          <p:nvPr/>
        </p:nvSpPr>
        <p:spPr>
          <a:xfrm>
            <a:off x="1931826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A0EDB3F-BCE9-43DA-ABEA-9328A9BD45E3}"/>
              </a:ext>
            </a:extLst>
          </p:cNvPr>
          <p:cNvSpPr/>
          <p:nvPr/>
        </p:nvSpPr>
        <p:spPr>
          <a:xfrm>
            <a:off x="2804914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AB99EF60-28E2-4186-95B5-517D0AE361CB}"/>
              </a:ext>
            </a:extLst>
          </p:cNvPr>
          <p:cNvSpPr/>
          <p:nvPr/>
        </p:nvSpPr>
        <p:spPr>
          <a:xfrm>
            <a:off x="3678002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0F8291F-5FE1-4110-8C4D-C940396EED8C}"/>
              </a:ext>
            </a:extLst>
          </p:cNvPr>
          <p:cNvSpPr/>
          <p:nvPr/>
        </p:nvSpPr>
        <p:spPr>
          <a:xfrm>
            <a:off x="4551090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BF7168E-A63E-4356-BBFA-02E830A14E4A}"/>
              </a:ext>
            </a:extLst>
          </p:cNvPr>
          <p:cNvSpPr/>
          <p:nvPr/>
        </p:nvSpPr>
        <p:spPr>
          <a:xfrm>
            <a:off x="5424178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C3472A7-2328-491C-9BB1-B65AE79631DB}"/>
              </a:ext>
            </a:extLst>
          </p:cNvPr>
          <p:cNvSpPr/>
          <p:nvPr/>
        </p:nvSpPr>
        <p:spPr>
          <a:xfrm>
            <a:off x="6297266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FC32287-2C65-4C8C-9FB6-7478271353D8}"/>
              </a:ext>
            </a:extLst>
          </p:cNvPr>
          <p:cNvSpPr/>
          <p:nvPr/>
        </p:nvSpPr>
        <p:spPr>
          <a:xfrm>
            <a:off x="7170354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FEAB28C-FDA6-47B2-B0A4-FB21FC18329A}"/>
              </a:ext>
            </a:extLst>
          </p:cNvPr>
          <p:cNvSpPr/>
          <p:nvPr/>
        </p:nvSpPr>
        <p:spPr>
          <a:xfrm>
            <a:off x="8043442" y="1379912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789B4E1-AA25-415A-AB54-1797F4846132}"/>
              </a:ext>
            </a:extLst>
          </p:cNvPr>
          <p:cNvSpPr txBox="1"/>
          <p:nvPr/>
        </p:nvSpPr>
        <p:spPr>
          <a:xfrm>
            <a:off x="126250" y="0"/>
            <a:ext cx="11504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Sample Game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3B6DBB3-0A76-4CAA-AB8A-1FB25E979DAB}"/>
              </a:ext>
            </a:extLst>
          </p:cNvPr>
          <p:cNvSpPr/>
          <p:nvPr/>
        </p:nvSpPr>
        <p:spPr>
          <a:xfrm>
            <a:off x="185650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EA35A33-14E1-48E4-911E-3A71D357CDE1}"/>
              </a:ext>
            </a:extLst>
          </p:cNvPr>
          <p:cNvSpPr/>
          <p:nvPr/>
        </p:nvSpPr>
        <p:spPr>
          <a:xfrm>
            <a:off x="1058738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EE6907B-A959-451C-AEA5-90DFEEA76635}"/>
              </a:ext>
            </a:extLst>
          </p:cNvPr>
          <p:cNvSpPr/>
          <p:nvPr/>
        </p:nvSpPr>
        <p:spPr>
          <a:xfrm>
            <a:off x="1931826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605F0C7-4D0B-438D-9959-99C3B999D608}"/>
              </a:ext>
            </a:extLst>
          </p:cNvPr>
          <p:cNvSpPr/>
          <p:nvPr/>
        </p:nvSpPr>
        <p:spPr>
          <a:xfrm>
            <a:off x="2804914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8BFEEC6-85B7-47F7-9D2C-B685BA731C84}"/>
              </a:ext>
            </a:extLst>
          </p:cNvPr>
          <p:cNvSpPr/>
          <p:nvPr/>
        </p:nvSpPr>
        <p:spPr>
          <a:xfrm>
            <a:off x="3678002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A112EAD-4955-4FE5-816D-BC886582960D}"/>
              </a:ext>
            </a:extLst>
          </p:cNvPr>
          <p:cNvSpPr/>
          <p:nvPr/>
        </p:nvSpPr>
        <p:spPr>
          <a:xfrm>
            <a:off x="4551090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4DC86E5-D7F3-4A37-8080-B73B23DEB9FE}"/>
              </a:ext>
            </a:extLst>
          </p:cNvPr>
          <p:cNvSpPr/>
          <p:nvPr/>
        </p:nvSpPr>
        <p:spPr>
          <a:xfrm>
            <a:off x="5424178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B72CA24-4C93-4169-BE37-207B289DEF53}"/>
              </a:ext>
            </a:extLst>
          </p:cNvPr>
          <p:cNvSpPr/>
          <p:nvPr/>
        </p:nvSpPr>
        <p:spPr>
          <a:xfrm>
            <a:off x="6297266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2A7230B-3E16-4E68-920D-B3E80785FCA1}"/>
              </a:ext>
            </a:extLst>
          </p:cNvPr>
          <p:cNvSpPr/>
          <p:nvPr/>
        </p:nvSpPr>
        <p:spPr>
          <a:xfrm>
            <a:off x="7170354" y="2296529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E3A9740-CD2E-4CA7-8DCE-02F05E8D3C00}"/>
              </a:ext>
            </a:extLst>
          </p:cNvPr>
          <p:cNvSpPr/>
          <p:nvPr/>
        </p:nvSpPr>
        <p:spPr>
          <a:xfrm>
            <a:off x="185650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0FA470-427A-46F9-B68E-3BB4C77A80E1}"/>
              </a:ext>
            </a:extLst>
          </p:cNvPr>
          <p:cNvSpPr/>
          <p:nvPr/>
        </p:nvSpPr>
        <p:spPr>
          <a:xfrm>
            <a:off x="1058738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23DE10A-CDDD-419E-9AE7-D95677A7D91B}"/>
              </a:ext>
            </a:extLst>
          </p:cNvPr>
          <p:cNvSpPr/>
          <p:nvPr/>
        </p:nvSpPr>
        <p:spPr>
          <a:xfrm>
            <a:off x="1931826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CBC1C83-2CD7-4EAF-9BC1-1ACA0BB323D6}"/>
              </a:ext>
            </a:extLst>
          </p:cNvPr>
          <p:cNvSpPr/>
          <p:nvPr/>
        </p:nvSpPr>
        <p:spPr>
          <a:xfrm>
            <a:off x="2804914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D569661-423F-401E-87CD-A6F7C4B42860}"/>
              </a:ext>
            </a:extLst>
          </p:cNvPr>
          <p:cNvSpPr/>
          <p:nvPr/>
        </p:nvSpPr>
        <p:spPr>
          <a:xfrm>
            <a:off x="3678002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C3174D8-FB72-49D4-87B2-3E65F8D8ED0F}"/>
              </a:ext>
            </a:extLst>
          </p:cNvPr>
          <p:cNvSpPr/>
          <p:nvPr/>
        </p:nvSpPr>
        <p:spPr>
          <a:xfrm>
            <a:off x="4551090" y="3213146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FB800D9-E05E-4F96-8C8B-F0C1CB6A1933}"/>
              </a:ext>
            </a:extLst>
          </p:cNvPr>
          <p:cNvSpPr/>
          <p:nvPr/>
        </p:nvSpPr>
        <p:spPr>
          <a:xfrm>
            <a:off x="185650" y="4129763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F2DA7E9-A9BD-449A-9615-024F3643C6ED}"/>
              </a:ext>
            </a:extLst>
          </p:cNvPr>
          <p:cNvSpPr/>
          <p:nvPr/>
        </p:nvSpPr>
        <p:spPr>
          <a:xfrm>
            <a:off x="1058738" y="4129763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9621204-E295-479A-B7AE-3D59A0C4EAD9}"/>
              </a:ext>
            </a:extLst>
          </p:cNvPr>
          <p:cNvSpPr/>
          <p:nvPr/>
        </p:nvSpPr>
        <p:spPr>
          <a:xfrm>
            <a:off x="1931826" y="4129763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E42879B-25B2-48B8-9A09-1053541B583D}"/>
              </a:ext>
            </a:extLst>
          </p:cNvPr>
          <p:cNvSpPr/>
          <p:nvPr/>
        </p:nvSpPr>
        <p:spPr>
          <a:xfrm>
            <a:off x="2804914" y="4129763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F0C4B42-C188-487D-9CD3-097EA7CB4DE4}"/>
              </a:ext>
            </a:extLst>
          </p:cNvPr>
          <p:cNvSpPr/>
          <p:nvPr/>
        </p:nvSpPr>
        <p:spPr>
          <a:xfrm>
            <a:off x="185650" y="5046380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883C9094-3826-44CF-9550-181989C47183}"/>
              </a:ext>
            </a:extLst>
          </p:cNvPr>
          <p:cNvSpPr/>
          <p:nvPr/>
        </p:nvSpPr>
        <p:spPr>
          <a:xfrm>
            <a:off x="1058738" y="5046380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25AE270F-CFD6-4037-855C-15792351DBC5}"/>
              </a:ext>
            </a:extLst>
          </p:cNvPr>
          <p:cNvSpPr/>
          <p:nvPr/>
        </p:nvSpPr>
        <p:spPr>
          <a:xfrm>
            <a:off x="1931826" y="5046380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01E8173-527A-4AD0-837B-A7D59B62FC5A}"/>
              </a:ext>
            </a:extLst>
          </p:cNvPr>
          <p:cNvSpPr/>
          <p:nvPr/>
        </p:nvSpPr>
        <p:spPr>
          <a:xfrm>
            <a:off x="185650" y="5962995"/>
            <a:ext cx="698269" cy="69826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13413857-7219-4FEC-AA7A-60604BEDC672}"/>
              </a:ext>
            </a:extLst>
          </p:cNvPr>
          <p:cNvSpPr/>
          <p:nvPr/>
        </p:nvSpPr>
        <p:spPr>
          <a:xfrm>
            <a:off x="1058738" y="5962995"/>
            <a:ext cx="698269" cy="69826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880810CA-63A1-4135-91A4-D4C19B138192}"/>
              </a:ext>
            </a:extLst>
          </p:cNvPr>
          <p:cNvSpPr/>
          <p:nvPr/>
        </p:nvSpPr>
        <p:spPr>
          <a:xfrm>
            <a:off x="1931826" y="5962995"/>
            <a:ext cx="698269" cy="69826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4946178D-E635-48B2-8C2D-F122B5F23DB6}"/>
              </a:ext>
            </a:extLst>
          </p:cNvPr>
          <p:cNvSpPr/>
          <p:nvPr/>
        </p:nvSpPr>
        <p:spPr>
          <a:xfrm>
            <a:off x="204700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80EC4543-62B9-4C6E-AA89-B4DF330B24FD}"/>
              </a:ext>
            </a:extLst>
          </p:cNvPr>
          <p:cNvSpPr/>
          <p:nvPr/>
        </p:nvSpPr>
        <p:spPr>
          <a:xfrm>
            <a:off x="1077788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0FD46337-951A-4B55-B37A-F8E11EEDC5C4}"/>
              </a:ext>
            </a:extLst>
          </p:cNvPr>
          <p:cNvSpPr/>
          <p:nvPr/>
        </p:nvSpPr>
        <p:spPr>
          <a:xfrm>
            <a:off x="1950876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E1E97F74-8284-409C-932D-F244100EEEF2}"/>
              </a:ext>
            </a:extLst>
          </p:cNvPr>
          <p:cNvSpPr/>
          <p:nvPr/>
        </p:nvSpPr>
        <p:spPr>
          <a:xfrm>
            <a:off x="2823964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D0B3E4B1-3C3E-43D8-99E1-E1E37D3995B1}"/>
              </a:ext>
            </a:extLst>
          </p:cNvPr>
          <p:cNvSpPr/>
          <p:nvPr/>
        </p:nvSpPr>
        <p:spPr>
          <a:xfrm>
            <a:off x="3697052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48B395CD-1ABD-4956-99CA-C7572B2F5BB9}"/>
              </a:ext>
            </a:extLst>
          </p:cNvPr>
          <p:cNvSpPr/>
          <p:nvPr/>
        </p:nvSpPr>
        <p:spPr>
          <a:xfrm>
            <a:off x="4570140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F7AF899C-B95A-43B6-8920-13ECD7380C19}"/>
              </a:ext>
            </a:extLst>
          </p:cNvPr>
          <p:cNvSpPr/>
          <p:nvPr/>
        </p:nvSpPr>
        <p:spPr>
          <a:xfrm>
            <a:off x="5443228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C2A80DB0-1E80-4E78-AED2-F176CBA62BCA}"/>
              </a:ext>
            </a:extLst>
          </p:cNvPr>
          <p:cNvSpPr/>
          <p:nvPr/>
        </p:nvSpPr>
        <p:spPr>
          <a:xfrm>
            <a:off x="6316316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DFF26A32-EBEF-4EA0-95D5-162123DD72AF}"/>
              </a:ext>
            </a:extLst>
          </p:cNvPr>
          <p:cNvSpPr/>
          <p:nvPr/>
        </p:nvSpPr>
        <p:spPr>
          <a:xfrm>
            <a:off x="7189404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FF40BB4B-62D4-4702-AEB5-1D5290143095}"/>
              </a:ext>
            </a:extLst>
          </p:cNvPr>
          <p:cNvSpPr/>
          <p:nvPr/>
        </p:nvSpPr>
        <p:spPr>
          <a:xfrm>
            <a:off x="8062492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17379361-D368-437D-96B3-4ABC34840B02}"/>
              </a:ext>
            </a:extLst>
          </p:cNvPr>
          <p:cNvSpPr/>
          <p:nvPr/>
        </p:nvSpPr>
        <p:spPr>
          <a:xfrm>
            <a:off x="8935580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F382176B-81A3-4B2B-98B7-B63C224E260B}"/>
              </a:ext>
            </a:extLst>
          </p:cNvPr>
          <p:cNvSpPr/>
          <p:nvPr/>
        </p:nvSpPr>
        <p:spPr>
          <a:xfrm>
            <a:off x="9808670" y="570287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2CFBC0-DFBB-492C-92DB-B7F8D52D6861}"/>
              </a:ext>
            </a:extLst>
          </p:cNvPr>
          <p:cNvSpPr txBox="1"/>
          <p:nvPr/>
        </p:nvSpPr>
        <p:spPr>
          <a:xfrm>
            <a:off x="8972550" y="1524000"/>
            <a:ext cx="1299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 takes 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0406167-DAFB-4F0D-80D9-4B0CF8DAB3F0}"/>
              </a:ext>
            </a:extLst>
          </p:cNvPr>
          <p:cNvSpPr txBox="1"/>
          <p:nvPr/>
        </p:nvSpPr>
        <p:spPr>
          <a:xfrm>
            <a:off x="8029575" y="2486025"/>
            <a:ext cx="126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takes 1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0812878E-5FB7-460B-BDFC-763959F803A3}"/>
              </a:ext>
            </a:extLst>
          </p:cNvPr>
          <p:cNvSpPr txBox="1"/>
          <p:nvPr/>
        </p:nvSpPr>
        <p:spPr>
          <a:xfrm>
            <a:off x="5553075" y="3400425"/>
            <a:ext cx="1299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 takes 3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BDD5CD3-60C5-40DD-A9CE-2F8B82E3458C}"/>
              </a:ext>
            </a:extLst>
          </p:cNvPr>
          <p:cNvSpPr txBox="1"/>
          <p:nvPr/>
        </p:nvSpPr>
        <p:spPr>
          <a:xfrm>
            <a:off x="3733800" y="4305300"/>
            <a:ext cx="1266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takes 2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2FC12E49-DC4F-4A8E-9F1E-0C221E32BC13}"/>
              </a:ext>
            </a:extLst>
          </p:cNvPr>
          <p:cNvSpPr txBox="1"/>
          <p:nvPr/>
        </p:nvSpPr>
        <p:spPr>
          <a:xfrm>
            <a:off x="2733675" y="5248275"/>
            <a:ext cx="1299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Max takes 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9FCDB23-DC57-4AC5-ADA1-D7B2787C616C}"/>
              </a:ext>
            </a:extLst>
          </p:cNvPr>
          <p:cNvSpPr txBox="1"/>
          <p:nvPr/>
        </p:nvSpPr>
        <p:spPr>
          <a:xfrm>
            <a:off x="2771775" y="6086475"/>
            <a:ext cx="4735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Min takes 3, including the last marble. Min wins!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AD37FCC6-F5A4-45CC-9277-C135724E6D68}"/>
              </a:ext>
            </a:extLst>
          </p:cNvPr>
          <p:cNvSpPr txBox="1"/>
          <p:nvPr/>
        </p:nvSpPr>
        <p:spPr>
          <a:xfrm>
            <a:off x="10563225" y="723900"/>
            <a:ext cx="1223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state</a:t>
            </a:r>
          </a:p>
        </p:txBody>
      </p:sp>
    </p:spTree>
    <p:extLst>
      <p:ext uri="{BB962C8B-B14F-4D97-AF65-F5344CB8AC3E}">
        <p14:creationId xmlns:p14="http://schemas.microsoft.com/office/powerpoint/2010/main" val="210845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52C14-CEF7-487D-B4E0-CACD3E920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193676"/>
            <a:ext cx="10515600" cy="825500"/>
          </a:xfrm>
        </p:spPr>
        <p:txBody>
          <a:bodyPr/>
          <a:lstStyle/>
          <a:p>
            <a:r>
              <a:rPr lang="en-US" dirty="0"/>
              <a:t>Let us practice our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C5FAC-68CE-40DA-A0B3-B55966F62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68425"/>
            <a:ext cx="10515600" cy="4351338"/>
          </a:xfrm>
        </p:spPr>
        <p:txBody>
          <a:bodyPr/>
          <a:lstStyle/>
          <a:p>
            <a:r>
              <a:rPr lang="en-US" dirty="0"/>
              <a:t>What is the branching factor of PIM?</a:t>
            </a:r>
          </a:p>
          <a:p>
            <a:pPr lvl="1"/>
            <a:r>
              <a:rPr lang="en-US" sz="2000" dirty="0"/>
              <a:t>When asked that question in the real world, often an estimate or an upper/lower bound is enough. For example, if I ask you for the branching factor for 8-puzzle, it would suffice to say “</a:t>
            </a:r>
            <a:r>
              <a:rPr lang="en-US" sz="2000" i="1" dirty="0"/>
              <a:t>four is an upper bound, because you can sometimes do 4 things, sometimes less than 4 things, but you can never do 5 or more things</a:t>
            </a:r>
            <a:r>
              <a:rPr lang="en-US" sz="2000" dirty="0"/>
              <a:t>.” </a:t>
            </a:r>
          </a:p>
          <a:p>
            <a:r>
              <a:rPr lang="en-US" dirty="0"/>
              <a:t>What is the depth of PIM?</a:t>
            </a:r>
          </a:p>
          <a:p>
            <a:pPr lvl="1"/>
            <a:r>
              <a:rPr lang="en-US" sz="2000" dirty="0"/>
              <a:t>Here, I would expect you to be able to give me the deepest and shallowest tree. For example, for tic-tac-toe we could easily see that deepest = 9, and shallowest = 5.</a:t>
            </a:r>
          </a:p>
          <a:p>
            <a:r>
              <a:rPr lang="en-US" dirty="0"/>
              <a:t>(let’s do in class) Is PIM a solved game?</a:t>
            </a:r>
          </a:p>
        </p:txBody>
      </p:sp>
    </p:spTree>
    <p:extLst>
      <p:ext uri="{BB962C8B-B14F-4D97-AF65-F5344CB8AC3E}">
        <p14:creationId xmlns:p14="http://schemas.microsoft.com/office/powerpoint/2010/main" val="284658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D95E-F99A-433D-AD91-A82B7C15F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0"/>
            <a:ext cx="10515600" cy="764771"/>
          </a:xfrm>
        </p:spPr>
        <p:txBody>
          <a:bodyPr/>
          <a:lstStyle/>
          <a:p>
            <a:r>
              <a:rPr lang="en-US" dirty="0"/>
              <a:t>Solving NIM  </a:t>
            </a:r>
            <a:r>
              <a:rPr lang="en-US" sz="3200" dirty="0"/>
              <a:t>(PIM was so you could not Google it)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26688-93FC-4485-A809-1A34BEF18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432" y="886287"/>
            <a:ext cx="11472949" cy="4351338"/>
          </a:xfrm>
        </p:spPr>
        <p:txBody>
          <a:bodyPr/>
          <a:lstStyle/>
          <a:p>
            <a:r>
              <a:rPr lang="en-US" dirty="0"/>
              <a:t>A solved game is a game whose outcome (win, lose or draw) can be correctly predicted from any position, assuming that both players play perfectly.</a:t>
            </a:r>
          </a:p>
          <a:p>
            <a:r>
              <a:rPr lang="en-US" dirty="0"/>
              <a:t>One way to solve NIM would be to simply run minimax to the full depth of the three. The value passed up the initial state is our answer.</a:t>
            </a:r>
          </a:p>
          <a:p>
            <a:r>
              <a:rPr lang="en-US" dirty="0"/>
              <a:t>As it happens, the tree is small enough to do this. However, suppose we play NIM with 1000 marbles...</a:t>
            </a:r>
          </a:p>
          <a:p>
            <a:endParaRPr lang="en-US" dirty="0"/>
          </a:p>
          <a:p>
            <a:r>
              <a:rPr lang="en-US" dirty="0"/>
              <a:t>It is sometimes possible to solve a game without building the full tree.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1F1F8ED-45CD-4549-9F6C-602A0D131F9A}"/>
              </a:ext>
            </a:extLst>
          </p:cNvPr>
          <p:cNvGrpSpPr/>
          <p:nvPr/>
        </p:nvGrpSpPr>
        <p:grpSpPr>
          <a:xfrm>
            <a:off x="548640" y="3674227"/>
            <a:ext cx="1103803" cy="74814"/>
            <a:chOff x="257694" y="4305993"/>
            <a:chExt cx="10302239" cy="69826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E377B9BF-F412-448D-B6FE-8A242BB15195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BEEB2F5-4254-4DF2-AD86-B40831520490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F543390-540A-4BBC-A28F-8C5F9BC32EEA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6A50B7C-2809-447D-861E-90AF31513776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404554E-55BE-4554-96E2-7EA1D2F88062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B35B0D5-5E3F-4CC7-9E44-7D7010E306FE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7A7929C-6532-4804-A2D4-973B74847D94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A001AA4-035A-4016-A629-266F0C233A7B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AE9EC78-6B5A-4E3A-A22C-A6B3CC38AE5D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61DB3DF-FFA9-40B6-AD6E-DA774838394E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A194AC3-019F-46C5-82D1-EF99BE06D752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521BBF77-EF20-4163-AC61-610C143F7F52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5925564-E248-4F30-B511-1AEA63EA7F0E}"/>
              </a:ext>
            </a:extLst>
          </p:cNvPr>
          <p:cNvGrpSpPr/>
          <p:nvPr/>
        </p:nvGrpSpPr>
        <p:grpSpPr>
          <a:xfrm>
            <a:off x="1680556" y="3674227"/>
            <a:ext cx="1103803" cy="74814"/>
            <a:chOff x="257694" y="4305993"/>
            <a:chExt cx="10302239" cy="698269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26CB472E-6945-4556-BF1B-F75D88E1DC88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CA50815-FA51-4207-8620-872D9A16E77B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D161048-A733-487E-8618-C9B908F7C189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472F757-4642-4F40-9AAC-47951075A66F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B519D4D4-E4FB-406C-B99C-381AC6D58A88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C21CD48-AE30-404F-8CB7-114DEB846BC5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28767B3-ACBE-489C-9ED1-BD29803EF01B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9BD1260-1323-45D5-A7DA-6B91C89F15C8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77EB3D5-E986-4E0E-B076-30DDFC113E4A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8ECD8FFF-EA97-4613-BF2B-4DADFE397870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5F17146-25F3-4A93-B42A-637CF1522D96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F1B75729-E4F8-489A-9D09-B45A749C48FC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A7F17AA-129E-4505-AF83-50E46B1586FC}"/>
              </a:ext>
            </a:extLst>
          </p:cNvPr>
          <p:cNvGrpSpPr/>
          <p:nvPr/>
        </p:nvGrpSpPr>
        <p:grpSpPr>
          <a:xfrm>
            <a:off x="2812472" y="3674227"/>
            <a:ext cx="1103803" cy="74814"/>
            <a:chOff x="257694" y="4305993"/>
            <a:chExt cx="10302239" cy="698269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8A68D09B-267D-4957-989F-9A391592DC22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7CCD032-4728-4854-AFAE-A6B56F163B90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3C553AF-83D9-4E3D-B245-C069F24FD4FC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822BEE54-43D9-4CCA-93D9-B10C0C1993F5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2943F02-6425-40DC-BA85-284E2B014852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5961D76-FAF4-455D-91D8-DAC0BD03678B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019A08D-84FC-49B0-9B3C-CFA6EE24E8F5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7752C602-54A6-42CD-B844-0E33FCB4D7B1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E8798AE-E9A1-48F7-BC60-CC48AC98CCE5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9BD96F5-000B-4EA9-9130-5F6DEF4C59F2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E0B99845-B873-4427-B625-C910CF6B4F51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A762BED-EFDF-4EF4-A29E-BDDD06BAE843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DE0936D-FB0E-4569-9E62-E3659FA15181}"/>
              </a:ext>
            </a:extLst>
          </p:cNvPr>
          <p:cNvGrpSpPr/>
          <p:nvPr/>
        </p:nvGrpSpPr>
        <p:grpSpPr>
          <a:xfrm>
            <a:off x="3944388" y="3674227"/>
            <a:ext cx="1103803" cy="74814"/>
            <a:chOff x="257694" y="4305993"/>
            <a:chExt cx="10302239" cy="698269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8262D30D-5D0C-4C44-B295-8F892AAC651F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776F5D2-32A2-4DEA-939D-D6738FCFDCC1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F610CA9B-5721-47C2-8BDA-4AF5E94B0057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B3B41B10-948E-4740-BBE2-3A419C311A23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4EF1F58-1AF6-4164-B8EA-081E510365A5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F91A73D-BA2B-4ECE-BB5E-8819487AAA42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07713D3E-A18E-44DD-A1E5-B117C8FD8A98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40A75A1F-FEEA-4ADC-8FAE-0B7380BE38E2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862C2AB9-EEB9-441A-B647-99EBC1DB7A04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D2A40625-ED74-4BD8-A875-071F080C4359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4C45C2A-835C-4370-99BD-41A934940C6A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3A005B92-6A57-40CA-A484-279324D743F2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E2545103-E6DC-4AB9-89B0-F231BECE6B7E}"/>
              </a:ext>
            </a:extLst>
          </p:cNvPr>
          <p:cNvGrpSpPr/>
          <p:nvPr/>
        </p:nvGrpSpPr>
        <p:grpSpPr>
          <a:xfrm>
            <a:off x="5076304" y="3674227"/>
            <a:ext cx="1103803" cy="74814"/>
            <a:chOff x="257694" y="4305993"/>
            <a:chExt cx="10302239" cy="698269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10587CC-848E-4771-81F4-7F72D52C4C81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4C25487F-BE1A-43AB-A9C0-E1627E62FBF8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CAE5C07-34CE-42F5-8362-6FEBD27D3A7A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3D27AF28-858A-4189-98C6-F4EA82567274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54D5FCB-96C0-4111-98CE-07BCFDB749CA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6C70B92-1621-4742-BFA3-E4D19E0E0B2A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A043F5B-CCDB-4301-90F3-1ADB1A2CA9FC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11A5501-4AAA-4DFC-8DAE-0DA6BF86555B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FCE1EAFA-56DB-42FA-A770-97AE4FED620F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C2352025-B1C4-42AD-8571-2FE377AC592D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EA822D0-BA16-41DB-A5FE-430C57367068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7DEA2D74-ECE8-4E63-A913-0836FB5DE1AE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EBF5158-6121-496F-AAE5-CC836845C9B8}"/>
              </a:ext>
            </a:extLst>
          </p:cNvPr>
          <p:cNvGrpSpPr/>
          <p:nvPr/>
        </p:nvGrpSpPr>
        <p:grpSpPr>
          <a:xfrm>
            <a:off x="6208220" y="3674227"/>
            <a:ext cx="1103803" cy="74814"/>
            <a:chOff x="257694" y="4305993"/>
            <a:chExt cx="10302239" cy="698269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B5DFBA76-9C47-4AD2-A64A-2C7A48688BAA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8FACCB5-9006-40DE-AA9C-AB2824D0008A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2EF58F0E-CDC8-4C24-BC7C-D0E3756DF7CD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47192DB4-C597-48EF-9229-3223FC7160A4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29169826-19C4-4CD8-BDDD-9DD05DDB1570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00863F8C-8205-487F-BD2F-6D4C28AD11C3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B7A78036-07E6-451E-9562-8573B5A5441A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CA1FBDD4-956B-4EB2-ADEE-A90963FBA1DA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F51E2212-2871-40C2-80CE-3F282D97AF62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40CE3508-DD8E-4D50-A116-A9910574B6B8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F7815C2-B9A3-4DF0-BD6B-6765D368FAA8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FAA9F0F-90FB-4D2F-A406-869E737C2BA9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9F2DAC6F-8D65-4256-84DC-EF6C9CDEA54E}"/>
              </a:ext>
            </a:extLst>
          </p:cNvPr>
          <p:cNvGrpSpPr/>
          <p:nvPr/>
        </p:nvGrpSpPr>
        <p:grpSpPr>
          <a:xfrm>
            <a:off x="7340136" y="3674227"/>
            <a:ext cx="1103803" cy="74814"/>
            <a:chOff x="257694" y="4305993"/>
            <a:chExt cx="10302239" cy="698269"/>
          </a:xfrm>
        </p:grpSpPr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67A974B8-CC43-4F89-8360-0D4AEE51C71B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DF2C079F-251C-413D-90C0-6B964D51131D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6512FB23-FA49-4979-AF34-24A8762523A2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D3B82766-49FE-4763-A241-88B18DBFFF29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8C2FF175-F438-48F0-AF4E-D2107B78F948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3605DA11-B507-43E4-866D-B16C65BF7FEF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2DE3FA22-A9BC-43EB-AE19-CB5B6FE99AF5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16FB90F2-E52E-4D27-8FA6-3CDD731BE564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F91DFC94-CAD2-4FAA-91E4-36064CBD4156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584E4DB9-22FF-4DDC-A711-5E5E7687BDAD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4C54CF17-8BA5-41C3-AA56-5D843E4C5BDE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79760873-2148-4BED-95A9-27F34507CA4F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E15964C-C816-4238-A3AA-C9EDFC426887}"/>
              </a:ext>
            </a:extLst>
          </p:cNvPr>
          <p:cNvGrpSpPr/>
          <p:nvPr/>
        </p:nvGrpSpPr>
        <p:grpSpPr>
          <a:xfrm>
            <a:off x="8472052" y="3674227"/>
            <a:ext cx="1103803" cy="74814"/>
            <a:chOff x="257694" y="4305993"/>
            <a:chExt cx="10302239" cy="698269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EDCAE505-A36B-4786-BC9C-B35D7960EBA5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447DAC90-2D1E-4B05-B48D-48E69F3EAC6B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90DE8A1E-E212-481E-B241-4B1A84871B95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26158A8-29C5-40BB-9D77-AFA941CA04B7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39765EF9-6A34-436B-A3B5-FA7844892D8B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147E7B4F-5EBB-410D-8C50-816AE546071D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85D0DA94-6C52-4FD9-A40C-A3FF82824192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FE18C008-20A2-4D1C-946E-B2F53D3AF020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044414F-7D73-4797-A057-89ED81338B3C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69E9D6D-92C1-4BD1-A1BD-2C4CE8485448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F3303E18-4AD4-487F-8E0D-9E70D99136CB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7" name="Oval 106">
              <a:extLst>
                <a:ext uri="{FF2B5EF4-FFF2-40B4-BE49-F238E27FC236}">
                  <a16:creationId xmlns:a16="http://schemas.microsoft.com/office/drawing/2014/main" id="{B07DA950-290D-476F-9A49-BE01EEE52902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CD5A6B94-7908-4853-97A7-F2E1AC247BB3}"/>
              </a:ext>
            </a:extLst>
          </p:cNvPr>
          <p:cNvGrpSpPr/>
          <p:nvPr/>
        </p:nvGrpSpPr>
        <p:grpSpPr>
          <a:xfrm>
            <a:off x="9603968" y="3674227"/>
            <a:ext cx="1103803" cy="74814"/>
            <a:chOff x="257694" y="4305993"/>
            <a:chExt cx="10302239" cy="698269"/>
          </a:xfrm>
        </p:grpSpPr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E57DB223-9A33-4AD2-B863-382693FFCF8D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0" name="Oval 109">
              <a:extLst>
                <a:ext uri="{FF2B5EF4-FFF2-40B4-BE49-F238E27FC236}">
                  <a16:creationId xmlns:a16="http://schemas.microsoft.com/office/drawing/2014/main" id="{1812840C-DBCB-4BD3-A067-F85107E299D9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1" name="Oval 110">
              <a:extLst>
                <a:ext uri="{FF2B5EF4-FFF2-40B4-BE49-F238E27FC236}">
                  <a16:creationId xmlns:a16="http://schemas.microsoft.com/office/drawing/2014/main" id="{07A78B5B-F838-4FF1-AED2-AC07B91D584B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Oval 111">
              <a:extLst>
                <a:ext uri="{FF2B5EF4-FFF2-40B4-BE49-F238E27FC236}">
                  <a16:creationId xmlns:a16="http://schemas.microsoft.com/office/drawing/2014/main" id="{F1CC3C98-EC5B-4504-AD74-A5DB1D00A2C4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8CDCF2E9-305E-48AB-BE5C-31EDF8E0B15A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8C85388-24E4-4C3C-BA72-016000922D79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314489F-A9E1-471C-8859-205DFA6478E6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C943A080-F897-4430-81CF-19BF4E40EB6E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Oval 116">
              <a:extLst>
                <a:ext uri="{FF2B5EF4-FFF2-40B4-BE49-F238E27FC236}">
                  <a16:creationId xmlns:a16="http://schemas.microsoft.com/office/drawing/2014/main" id="{E0CFAB71-CC6F-4AD8-AAAC-318C415E1001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A75AE5F2-7674-4B98-9C9A-C0CD566EBC83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D30430E9-E186-4840-90C8-1DC35AC5E515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33FDD074-AB62-4D17-BE08-845B00422171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2B2C1DFF-63A2-4D7B-8B8A-7822EC9A9C59}"/>
              </a:ext>
            </a:extLst>
          </p:cNvPr>
          <p:cNvGrpSpPr/>
          <p:nvPr/>
        </p:nvGrpSpPr>
        <p:grpSpPr>
          <a:xfrm>
            <a:off x="10735884" y="3674227"/>
            <a:ext cx="1103803" cy="74814"/>
            <a:chOff x="257694" y="4305993"/>
            <a:chExt cx="10302239" cy="698269"/>
          </a:xfrm>
        </p:grpSpPr>
        <p:sp>
          <p:nvSpPr>
            <p:cNvPr id="122" name="Oval 121">
              <a:extLst>
                <a:ext uri="{FF2B5EF4-FFF2-40B4-BE49-F238E27FC236}">
                  <a16:creationId xmlns:a16="http://schemas.microsoft.com/office/drawing/2014/main" id="{CABE1E8C-4914-4CCC-A73C-8D292770BDDE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Oval 122">
              <a:extLst>
                <a:ext uri="{FF2B5EF4-FFF2-40B4-BE49-F238E27FC236}">
                  <a16:creationId xmlns:a16="http://schemas.microsoft.com/office/drawing/2014/main" id="{FAF56942-9B8A-4FFD-9EF9-822523E6ECE3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6A0C6966-1540-47C4-9851-3B784D9C0F2B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86FD9749-0775-4D92-ABCB-33E34C900BE1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D201F4E1-9A2E-4A61-9829-995E0AD85112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Oval 126">
              <a:extLst>
                <a:ext uri="{FF2B5EF4-FFF2-40B4-BE49-F238E27FC236}">
                  <a16:creationId xmlns:a16="http://schemas.microsoft.com/office/drawing/2014/main" id="{1F01F79D-D538-4F21-A638-C75394EC7AD7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621991EC-2DEE-472B-9030-525E32311B0F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C8FF0609-458B-4A36-848C-C2A084C873EC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4CAAE1F1-DDD4-449E-8EF7-5681602C5769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A33ED2B2-AE59-4543-A952-BBA726722F01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0F6CDF9B-8F27-4B0C-B40F-577614DDCF41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6A8F0BDF-26E0-4A53-84C9-A2138A3CD764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B89A6C52-D95B-4DC5-8D77-C8EAC80405F5}"/>
              </a:ext>
            </a:extLst>
          </p:cNvPr>
          <p:cNvGrpSpPr/>
          <p:nvPr/>
        </p:nvGrpSpPr>
        <p:grpSpPr>
          <a:xfrm>
            <a:off x="11867803" y="3674227"/>
            <a:ext cx="1103803" cy="74814"/>
            <a:chOff x="257694" y="4305993"/>
            <a:chExt cx="10302239" cy="698269"/>
          </a:xfrm>
        </p:grpSpPr>
        <p:sp>
          <p:nvSpPr>
            <p:cNvPr id="135" name="Oval 134">
              <a:extLst>
                <a:ext uri="{FF2B5EF4-FFF2-40B4-BE49-F238E27FC236}">
                  <a16:creationId xmlns:a16="http://schemas.microsoft.com/office/drawing/2014/main" id="{1002EE81-B6E4-46DF-AC6B-E554C880079F}"/>
                </a:ext>
              </a:extLst>
            </p:cNvPr>
            <p:cNvSpPr/>
            <p:nvPr/>
          </p:nvSpPr>
          <p:spPr>
            <a:xfrm>
              <a:off x="25769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9016CE60-E5BE-454C-B147-71039A5CA698}"/>
                </a:ext>
              </a:extLst>
            </p:cNvPr>
            <p:cNvSpPr/>
            <p:nvPr/>
          </p:nvSpPr>
          <p:spPr>
            <a:xfrm>
              <a:off x="113078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9E29B444-91C5-403D-A6E1-64E7F5E1DF29}"/>
                </a:ext>
              </a:extLst>
            </p:cNvPr>
            <p:cNvSpPr/>
            <p:nvPr/>
          </p:nvSpPr>
          <p:spPr>
            <a:xfrm>
              <a:off x="200387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0416D636-5C2B-49C9-B9EF-1C09F1351A67}"/>
                </a:ext>
              </a:extLst>
            </p:cNvPr>
            <p:cNvSpPr/>
            <p:nvPr/>
          </p:nvSpPr>
          <p:spPr>
            <a:xfrm>
              <a:off x="287695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B3BCED92-FD62-4C57-8329-F9EE2989522B}"/>
                </a:ext>
              </a:extLst>
            </p:cNvPr>
            <p:cNvSpPr/>
            <p:nvPr/>
          </p:nvSpPr>
          <p:spPr>
            <a:xfrm>
              <a:off x="375004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DBC37950-2094-4BC4-9EFD-EC340D3607F6}"/>
                </a:ext>
              </a:extLst>
            </p:cNvPr>
            <p:cNvSpPr/>
            <p:nvPr/>
          </p:nvSpPr>
          <p:spPr>
            <a:xfrm>
              <a:off x="462313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B5BE1351-C981-4ACA-A97C-B9425261E4D9}"/>
                </a:ext>
              </a:extLst>
            </p:cNvPr>
            <p:cNvSpPr/>
            <p:nvPr/>
          </p:nvSpPr>
          <p:spPr>
            <a:xfrm>
              <a:off x="5496222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141">
              <a:extLst>
                <a:ext uri="{FF2B5EF4-FFF2-40B4-BE49-F238E27FC236}">
                  <a16:creationId xmlns:a16="http://schemas.microsoft.com/office/drawing/2014/main" id="{9E96EDD7-67DF-4DA4-892F-4C27960EFB89}"/>
                </a:ext>
              </a:extLst>
            </p:cNvPr>
            <p:cNvSpPr/>
            <p:nvPr/>
          </p:nvSpPr>
          <p:spPr>
            <a:xfrm>
              <a:off x="6369310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32D1F44F-423B-480F-B7CC-CEAD755B786F}"/>
                </a:ext>
              </a:extLst>
            </p:cNvPr>
            <p:cNvSpPr/>
            <p:nvPr/>
          </p:nvSpPr>
          <p:spPr>
            <a:xfrm>
              <a:off x="7242398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F468B464-0A15-408F-BF17-BB3AFCEE1740}"/>
                </a:ext>
              </a:extLst>
            </p:cNvPr>
            <p:cNvSpPr/>
            <p:nvPr/>
          </p:nvSpPr>
          <p:spPr>
            <a:xfrm>
              <a:off x="8115486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1E827898-ABF2-44B6-B2B1-10DCFB35F2EF}"/>
                </a:ext>
              </a:extLst>
            </p:cNvPr>
            <p:cNvSpPr/>
            <p:nvPr/>
          </p:nvSpPr>
          <p:spPr>
            <a:xfrm>
              <a:off x="898857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3524DEF-0F92-47D2-9280-C20C742B2BF2}"/>
                </a:ext>
              </a:extLst>
            </p:cNvPr>
            <p:cNvSpPr/>
            <p:nvPr/>
          </p:nvSpPr>
          <p:spPr>
            <a:xfrm>
              <a:off x="9861664" y="4305993"/>
              <a:ext cx="698269" cy="69826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6798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69DD2B73-923C-4B08-A8A7-A79D71D54671}"/>
              </a:ext>
            </a:extLst>
          </p:cNvPr>
          <p:cNvSpPr txBox="1"/>
          <p:nvPr/>
        </p:nvSpPr>
        <p:spPr>
          <a:xfrm>
            <a:off x="3771860" y="5141422"/>
            <a:ext cx="15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It is Max’s turn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1D24727-F81F-451D-A341-DBDB2DD87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279458"/>
            <a:ext cx="11472949" cy="4351338"/>
          </a:xfrm>
        </p:spPr>
        <p:txBody>
          <a:bodyPr/>
          <a:lstStyle/>
          <a:p>
            <a:r>
              <a:rPr lang="en-US" dirty="0"/>
              <a:t>Let us start by looking at simpler version, 4-marble NIM.</a:t>
            </a:r>
          </a:p>
          <a:p>
            <a:r>
              <a:rPr lang="en-US" dirty="0"/>
              <a:t>Let us assume that is Max’s turn.</a:t>
            </a:r>
          </a:p>
          <a:p>
            <a:r>
              <a:rPr lang="en-US" dirty="0"/>
              <a:t>It is easy to solve this!</a:t>
            </a:r>
          </a:p>
          <a:p>
            <a:pPr lvl="1"/>
            <a:r>
              <a:rPr lang="en-US" dirty="0"/>
              <a:t>If Max takes 1, then Min can take 3, and win!</a:t>
            </a:r>
          </a:p>
          <a:p>
            <a:pPr lvl="1"/>
            <a:r>
              <a:rPr lang="en-US" dirty="0"/>
              <a:t>If Max takes 2, then Min can take 2, and win!</a:t>
            </a:r>
          </a:p>
          <a:p>
            <a:pPr lvl="1"/>
            <a:r>
              <a:rPr lang="en-US" dirty="0"/>
              <a:t>If Max takes 3, then Min can take 2, and win!</a:t>
            </a:r>
          </a:p>
          <a:p>
            <a:r>
              <a:rPr lang="en-US" dirty="0"/>
              <a:t>So no matter what Max does, Min can win. This game is solved, it is win for Min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22D336F-04ED-4F6B-B7F3-7735997361CD}"/>
              </a:ext>
            </a:extLst>
          </p:cNvPr>
          <p:cNvSpPr/>
          <p:nvPr/>
        </p:nvSpPr>
        <p:spPr>
          <a:xfrm>
            <a:off x="46551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F64032E-5D78-4B54-974F-6C46F120B88A}"/>
              </a:ext>
            </a:extLst>
          </p:cNvPr>
          <p:cNvSpPr/>
          <p:nvPr/>
        </p:nvSpPr>
        <p:spPr>
          <a:xfrm>
            <a:off x="1338600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3A43E66-F368-4414-A949-792437DC4970}"/>
              </a:ext>
            </a:extLst>
          </p:cNvPr>
          <p:cNvSpPr/>
          <p:nvPr/>
        </p:nvSpPr>
        <p:spPr>
          <a:xfrm>
            <a:off x="2211688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0EB78FB-84E1-4893-81D5-1D3EDF9D770E}"/>
              </a:ext>
            </a:extLst>
          </p:cNvPr>
          <p:cNvSpPr/>
          <p:nvPr/>
        </p:nvSpPr>
        <p:spPr>
          <a:xfrm>
            <a:off x="3084776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438237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43EE772E-1E3E-4BA2-9500-C0944C8DDD0E}"/>
              </a:ext>
            </a:extLst>
          </p:cNvPr>
          <p:cNvSpPr/>
          <p:nvPr/>
        </p:nvSpPr>
        <p:spPr>
          <a:xfrm>
            <a:off x="46551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6C2A72-7944-42E9-AFB7-36E84F3517CD}"/>
              </a:ext>
            </a:extLst>
          </p:cNvPr>
          <p:cNvSpPr/>
          <p:nvPr/>
        </p:nvSpPr>
        <p:spPr>
          <a:xfrm>
            <a:off x="1338600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16BA9B-FED2-482E-9076-5B10FE12615B}"/>
              </a:ext>
            </a:extLst>
          </p:cNvPr>
          <p:cNvSpPr/>
          <p:nvPr/>
        </p:nvSpPr>
        <p:spPr>
          <a:xfrm>
            <a:off x="2211688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618DE7D-D6C3-4896-B196-E176585DB5AB}"/>
              </a:ext>
            </a:extLst>
          </p:cNvPr>
          <p:cNvSpPr/>
          <p:nvPr/>
        </p:nvSpPr>
        <p:spPr>
          <a:xfrm>
            <a:off x="3084776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C085CE5-096F-427A-8BEC-E7F3223C65F6}"/>
              </a:ext>
            </a:extLst>
          </p:cNvPr>
          <p:cNvSpPr/>
          <p:nvPr/>
        </p:nvSpPr>
        <p:spPr>
          <a:xfrm>
            <a:off x="3957864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7EFEDC0-0A9F-4E66-8F8C-94D614DCD1EF}"/>
              </a:ext>
            </a:extLst>
          </p:cNvPr>
          <p:cNvSpPr/>
          <p:nvPr/>
        </p:nvSpPr>
        <p:spPr>
          <a:xfrm>
            <a:off x="483095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E0FAD8-CB25-472C-9729-F70B4D4D7788}"/>
              </a:ext>
            </a:extLst>
          </p:cNvPr>
          <p:cNvSpPr/>
          <p:nvPr/>
        </p:nvSpPr>
        <p:spPr>
          <a:xfrm>
            <a:off x="5704040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C123A2-CCAB-4AEE-87D2-F67E9DDD1CF5}"/>
              </a:ext>
            </a:extLst>
          </p:cNvPr>
          <p:cNvSpPr/>
          <p:nvPr/>
        </p:nvSpPr>
        <p:spPr>
          <a:xfrm>
            <a:off x="6577128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3388E7-2FC7-405C-A7C4-A143C7A66D18}"/>
              </a:ext>
            </a:extLst>
          </p:cNvPr>
          <p:cNvCxnSpPr/>
          <p:nvPr/>
        </p:nvCxnSpPr>
        <p:spPr>
          <a:xfrm>
            <a:off x="3873731" y="4838007"/>
            <a:ext cx="0" cy="165423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0DEFA13-2E9D-4C86-AA79-7C424639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279458"/>
            <a:ext cx="11472949" cy="4351338"/>
          </a:xfrm>
        </p:spPr>
        <p:txBody>
          <a:bodyPr/>
          <a:lstStyle/>
          <a:p>
            <a:r>
              <a:rPr lang="en-US" dirty="0"/>
              <a:t>Let us look at 8-marble NIM.</a:t>
            </a:r>
          </a:p>
          <a:p>
            <a:r>
              <a:rPr lang="en-US" dirty="0"/>
              <a:t>Again assume that is Max’s turn. It is easy to solve this!</a:t>
            </a:r>
          </a:p>
          <a:p>
            <a:r>
              <a:rPr lang="en-US" dirty="0"/>
              <a:t>All Min has to do is try to get to the 4-marble case, because he knows that he can will that.</a:t>
            </a:r>
          </a:p>
          <a:p>
            <a:pPr lvl="1"/>
            <a:r>
              <a:rPr lang="en-US" dirty="0"/>
              <a:t>If Max takes 1, then Min can take 3, and get to the 4-marble case!</a:t>
            </a:r>
          </a:p>
          <a:p>
            <a:pPr lvl="1"/>
            <a:r>
              <a:rPr lang="en-US" dirty="0"/>
              <a:t>If Max takes 2, then Min can take 2, and get to the 4-marble case!</a:t>
            </a:r>
          </a:p>
          <a:p>
            <a:pPr lvl="1"/>
            <a:r>
              <a:rPr lang="en-US" dirty="0"/>
              <a:t>If Max takes 3, then Min can take 2, and get to the 4-marble case!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50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43EE772E-1E3E-4BA2-9500-C0944C8DDD0E}"/>
              </a:ext>
            </a:extLst>
          </p:cNvPr>
          <p:cNvSpPr/>
          <p:nvPr/>
        </p:nvSpPr>
        <p:spPr>
          <a:xfrm>
            <a:off x="46551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26C2A72-7944-42E9-AFB7-36E84F3517CD}"/>
              </a:ext>
            </a:extLst>
          </p:cNvPr>
          <p:cNvSpPr/>
          <p:nvPr/>
        </p:nvSpPr>
        <p:spPr>
          <a:xfrm>
            <a:off x="1338600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B16BA9B-FED2-482E-9076-5B10FE12615B}"/>
              </a:ext>
            </a:extLst>
          </p:cNvPr>
          <p:cNvSpPr/>
          <p:nvPr/>
        </p:nvSpPr>
        <p:spPr>
          <a:xfrm>
            <a:off x="2211688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618DE7D-D6C3-4896-B196-E176585DB5AB}"/>
              </a:ext>
            </a:extLst>
          </p:cNvPr>
          <p:cNvSpPr/>
          <p:nvPr/>
        </p:nvSpPr>
        <p:spPr>
          <a:xfrm>
            <a:off x="3084776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C085CE5-096F-427A-8BEC-E7F3223C65F6}"/>
              </a:ext>
            </a:extLst>
          </p:cNvPr>
          <p:cNvSpPr/>
          <p:nvPr/>
        </p:nvSpPr>
        <p:spPr>
          <a:xfrm>
            <a:off x="3957864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7EFEDC0-0A9F-4E66-8F8C-94D614DCD1EF}"/>
              </a:ext>
            </a:extLst>
          </p:cNvPr>
          <p:cNvSpPr/>
          <p:nvPr/>
        </p:nvSpPr>
        <p:spPr>
          <a:xfrm>
            <a:off x="483095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FE0FAD8-CB25-472C-9729-F70B4D4D7788}"/>
              </a:ext>
            </a:extLst>
          </p:cNvPr>
          <p:cNvSpPr/>
          <p:nvPr/>
        </p:nvSpPr>
        <p:spPr>
          <a:xfrm>
            <a:off x="5704040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1C123A2-CCAB-4AEE-87D2-F67E9DDD1CF5}"/>
              </a:ext>
            </a:extLst>
          </p:cNvPr>
          <p:cNvSpPr/>
          <p:nvPr/>
        </p:nvSpPr>
        <p:spPr>
          <a:xfrm>
            <a:off x="6577128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5C39E11-5557-46F9-B088-6D668916971E}"/>
              </a:ext>
            </a:extLst>
          </p:cNvPr>
          <p:cNvSpPr/>
          <p:nvPr/>
        </p:nvSpPr>
        <p:spPr>
          <a:xfrm>
            <a:off x="7450216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4589401-942E-413A-800D-7712A18A3C02}"/>
              </a:ext>
            </a:extLst>
          </p:cNvPr>
          <p:cNvSpPr/>
          <p:nvPr/>
        </p:nvSpPr>
        <p:spPr>
          <a:xfrm>
            <a:off x="8323304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968BF69-948B-47AD-983B-A75DA82DC9F1}"/>
              </a:ext>
            </a:extLst>
          </p:cNvPr>
          <p:cNvSpPr/>
          <p:nvPr/>
        </p:nvSpPr>
        <p:spPr>
          <a:xfrm>
            <a:off x="919639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A9CE692-8477-453B-A7DD-E9235EE9D476}"/>
              </a:ext>
            </a:extLst>
          </p:cNvPr>
          <p:cNvSpPr/>
          <p:nvPr/>
        </p:nvSpPr>
        <p:spPr>
          <a:xfrm>
            <a:off x="10069482" y="5370021"/>
            <a:ext cx="698269" cy="69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3388E7-2FC7-405C-A7C4-A143C7A66D18}"/>
              </a:ext>
            </a:extLst>
          </p:cNvPr>
          <p:cNvCxnSpPr/>
          <p:nvPr/>
        </p:nvCxnSpPr>
        <p:spPr>
          <a:xfrm>
            <a:off x="3873731" y="4838007"/>
            <a:ext cx="0" cy="165423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0DEFA13-2E9D-4C86-AA79-7C4246395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279458"/>
            <a:ext cx="11472949" cy="4351338"/>
          </a:xfrm>
        </p:spPr>
        <p:txBody>
          <a:bodyPr/>
          <a:lstStyle/>
          <a:p>
            <a:r>
              <a:rPr lang="en-US" dirty="0"/>
              <a:t>Finally, let us look at 12-marble NIM.</a:t>
            </a:r>
          </a:p>
          <a:p>
            <a:r>
              <a:rPr lang="en-US" dirty="0"/>
              <a:t>Let us assume that is Max’s turn.</a:t>
            </a:r>
          </a:p>
          <a:p>
            <a:r>
              <a:rPr lang="en-US" dirty="0"/>
              <a:t>It is easy to solve this!</a:t>
            </a:r>
          </a:p>
          <a:p>
            <a:pPr lvl="1"/>
            <a:r>
              <a:rPr lang="en-US" dirty="0"/>
              <a:t>If Max takes 1, then Min can take 3, and win!</a:t>
            </a:r>
          </a:p>
          <a:p>
            <a:pPr lvl="1"/>
            <a:r>
              <a:rPr lang="en-US" dirty="0"/>
              <a:t>If Max takes 2, then Min can take 2, and win!</a:t>
            </a:r>
          </a:p>
          <a:p>
            <a:pPr lvl="1"/>
            <a:r>
              <a:rPr lang="en-US" dirty="0"/>
              <a:t>If Max takes 3, then Min can take 2, and win!</a:t>
            </a:r>
          </a:p>
          <a:p>
            <a:r>
              <a:rPr lang="en-US" dirty="0"/>
              <a:t>So no matter what Max does, Min can win. This game is solved, it is win for Min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CBC5F20-BBCA-4958-9062-E74611C57540}"/>
              </a:ext>
            </a:extLst>
          </p:cNvPr>
          <p:cNvCxnSpPr/>
          <p:nvPr/>
        </p:nvCxnSpPr>
        <p:spPr>
          <a:xfrm>
            <a:off x="7361997" y="4838008"/>
            <a:ext cx="0" cy="165423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004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E1C80-886C-4F80-8DE4-94A66F061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938" y="1210483"/>
            <a:ext cx="10515600" cy="4351338"/>
          </a:xfrm>
        </p:spPr>
        <p:txBody>
          <a:bodyPr/>
          <a:lstStyle/>
          <a:p>
            <a:r>
              <a:rPr lang="en-US" dirty="0"/>
              <a:t>You have seen a trick for solving NIM. If the number of marbles is a multiple of 4, it is a win for Min. </a:t>
            </a:r>
          </a:p>
          <a:p>
            <a:r>
              <a:rPr lang="en-US" dirty="0"/>
              <a:t>(to think about) Can you solve 25-marble NIM?</a:t>
            </a:r>
          </a:p>
          <a:p>
            <a:r>
              <a:rPr lang="en-US" dirty="0"/>
              <a:t>Checkers was solved by a combination of some tree search, and some “tricks” (it still took a few hundred CPU years).</a:t>
            </a:r>
          </a:p>
          <a:p>
            <a:r>
              <a:rPr lang="en-US" dirty="0"/>
              <a:t>Maybe there is a trick to solve GO or Chess, but I highly doubt it. I would be stunned if they are solved this century.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B5C5A07-5325-4A57-9438-804DF5207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135" y="0"/>
            <a:ext cx="8979130" cy="764771"/>
          </a:xfrm>
        </p:spPr>
        <p:txBody>
          <a:bodyPr/>
          <a:lstStyle/>
          <a:p>
            <a:pPr algn="ctr"/>
            <a:r>
              <a:rPr lang="en-US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1929922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94847EB-00EB-4573-9FBD-145BA393A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2872"/>
            <a:ext cx="5748712" cy="4655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1387560-4F88-4B2D-A13D-BE8516E03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41" y="179704"/>
            <a:ext cx="11614265" cy="1831975"/>
          </a:xfrm>
        </p:spPr>
        <p:txBody>
          <a:bodyPr/>
          <a:lstStyle/>
          <a:p>
            <a:r>
              <a:rPr lang="en-US" dirty="0"/>
              <a:t>In the 1960s there was a computer (</a:t>
            </a:r>
            <a:r>
              <a:rPr lang="en-US" i="1" dirty="0"/>
              <a:t>mechanical</a:t>
            </a:r>
            <a:r>
              <a:rPr lang="en-US" dirty="0"/>
              <a:t>, but still a computer) that could play a perfect game of NIM.</a:t>
            </a:r>
          </a:p>
          <a:p>
            <a:r>
              <a:rPr lang="en-US" dirty="0"/>
              <a:t>The link below has a nice explanation of it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2FB209-3F09-452E-B2A7-A7232E9CE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400" y="2801390"/>
            <a:ext cx="4428360" cy="30319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scene3d>
            <a:camera prst="perspectiveContrastingLeftFacing"/>
            <a:lightRig rig="threePt" dir="t"/>
          </a:scene3d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A5B2945-48F2-4921-8643-FAC2849AEE1E}"/>
              </a:ext>
            </a:extLst>
          </p:cNvPr>
          <p:cNvSpPr/>
          <p:nvPr/>
        </p:nvSpPr>
        <p:spPr>
          <a:xfrm>
            <a:off x="6127953" y="6386545"/>
            <a:ext cx="49736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https://www.youtube.com/watch?v=9KABcmczPdg</a:t>
            </a:r>
          </a:p>
        </p:txBody>
      </p:sp>
    </p:spTree>
    <p:extLst>
      <p:ext uri="{BB962C8B-B14F-4D97-AF65-F5344CB8AC3E}">
        <p14:creationId xmlns:p14="http://schemas.microsoft.com/office/powerpoint/2010/main" val="24643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956</Words>
  <Application>Microsoft Office PowerPoint</Application>
  <PresentationFormat>Widescreen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Let us practice our skills</vt:lpstr>
      <vt:lpstr>Solving NIM  (PIM was so you could not Google it)</vt:lpstr>
      <vt:lpstr>PowerPoint Presentation</vt:lpstr>
      <vt:lpstr>PowerPoint Presentation</vt:lpstr>
      <vt:lpstr>PowerPoint Presentation</vt:lpstr>
      <vt:lpstr>Comments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Eamonn Keogh</dc:creator>
  <cp:lastModifiedBy>Eamonn Keogh</cp:lastModifiedBy>
  <cp:revision>11</cp:revision>
  <dcterms:created xsi:type="dcterms:W3CDTF">2019-10-10T16:40:09Z</dcterms:created>
  <dcterms:modified xsi:type="dcterms:W3CDTF">2019-10-11T15:17:36Z</dcterms:modified>
</cp:coreProperties>
</file>