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10" r:id="rId2"/>
    <p:sldId id="282" r:id="rId3"/>
    <p:sldId id="283" r:id="rId4"/>
    <p:sldId id="284" r:id="rId5"/>
    <p:sldId id="285" r:id="rId6"/>
    <p:sldId id="286" r:id="rId7"/>
    <p:sldId id="287" r:id="rId8"/>
    <p:sldId id="264" r:id="rId9"/>
    <p:sldId id="288" r:id="rId10"/>
    <p:sldId id="289" r:id="rId11"/>
    <p:sldId id="290" r:id="rId12"/>
    <p:sldId id="266" r:id="rId13"/>
    <p:sldId id="291" r:id="rId14"/>
    <p:sldId id="303" r:id="rId15"/>
    <p:sldId id="304" r:id="rId16"/>
    <p:sldId id="270" r:id="rId17"/>
    <p:sldId id="272" r:id="rId18"/>
    <p:sldId id="294" r:id="rId19"/>
    <p:sldId id="295" r:id="rId20"/>
    <p:sldId id="305" r:id="rId21"/>
    <p:sldId id="273" r:id="rId22"/>
    <p:sldId id="278" r:id="rId23"/>
    <p:sldId id="279" r:id="rId24"/>
    <p:sldId id="281" r:id="rId25"/>
    <p:sldId id="292" r:id="rId26"/>
    <p:sldId id="296" r:id="rId27"/>
    <p:sldId id="306" r:id="rId28"/>
    <p:sldId id="269" r:id="rId29"/>
    <p:sldId id="297" r:id="rId30"/>
    <p:sldId id="307" r:id="rId31"/>
    <p:sldId id="308" r:id="rId32"/>
    <p:sldId id="298" r:id="rId33"/>
    <p:sldId id="302" r:id="rId34"/>
    <p:sldId id="309" r:id="rId35"/>
    <p:sldId id="299" r:id="rId36"/>
    <p:sldId id="256" r:id="rId37"/>
    <p:sldId id="257" r:id="rId38"/>
    <p:sldId id="259" r:id="rId39"/>
    <p:sldId id="277" r:id="rId40"/>
    <p:sldId id="261" r:id="rId41"/>
    <p:sldId id="260" r:id="rId42"/>
    <p:sldId id="258" r:id="rId43"/>
    <p:sldId id="262" r:id="rId44"/>
    <p:sldId id="311" r:id="rId45"/>
    <p:sldId id="263" r:id="rId46"/>
    <p:sldId id="276" r:id="rId47"/>
    <p:sldId id="268" r:id="rId48"/>
    <p:sldId id="265" r:id="rId49"/>
    <p:sldId id="274" r:id="rId50"/>
    <p:sldId id="275" r:id="rId51"/>
    <p:sldId id="300" r:id="rId52"/>
    <p:sldId id="301" r:id="rId53"/>
    <p:sldId id="29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37" autoAdjust="0"/>
    <p:restoredTop sz="94660"/>
  </p:normalViewPr>
  <p:slideViewPr>
    <p:cSldViewPr snapToGrid="0">
      <p:cViewPr>
        <p:scale>
          <a:sx n="150" d="100"/>
          <a:sy n="150" d="100"/>
        </p:scale>
        <p:origin x="1004"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DF2A8-1E58-4921-A747-089FDA1D17EA}"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5BB6D-B663-420C-B84F-F3CF7AE21C97}" type="slidenum">
              <a:rPr lang="en-US" smtClean="0"/>
              <a:t>‹#›</a:t>
            </a:fld>
            <a:endParaRPr lang="en-US"/>
          </a:p>
        </p:txBody>
      </p:sp>
    </p:spTree>
    <p:extLst>
      <p:ext uri="{BB962C8B-B14F-4D97-AF65-F5344CB8AC3E}">
        <p14:creationId xmlns:p14="http://schemas.microsoft.com/office/powerpoint/2010/main" val="229686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Such of our </a:t>
            </a:r>
            <a:r>
              <a:rPr lang="en-US" sz="1200" b="0" i="0" kern="1200" dirty="0" err="1">
                <a:solidFill>
                  <a:schemeClr val="tx1"/>
                </a:solidFill>
                <a:effectLst/>
                <a:latin typeface="+mn-lt"/>
                <a:ea typeface="+mn-ea"/>
                <a:cs typeface="+mn-cs"/>
              </a:rPr>
              <a:t>puzzalists</a:t>
            </a:r>
            <a:r>
              <a:rPr lang="en-US" sz="1200" b="0" i="0" kern="1200" dirty="0">
                <a:solidFill>
                  <a:schemeClr val="tx1"/>
                </a:solidFill>
                <a:effectLst/>
                <a:latin typeface="+mn-lt"/>
                <a:ea typeface="+mn-ea"/>
                <a:cs typeface="+mn-cs"/>
              </a:rPr>
              <a:t> as completed the cross-state run, report that the only possible route by which all of the towns can be visited but once is to take them in the following sequence, according to the designated numbers: Philadelphia to 15, 22, 18, 14. 3, 8, 4, 10, 19. 16, 11, 5, 9. 2, 7, 13, 17, 21, 20, 6, 12 and then to Erie, which completes the trip after having visited the twenty-two towns.</a:t>
            </a:r>
            <a:endParaRPr lang="en-US" dirty="0"/>
          </a:p>
        </p:txBody>
      </p:sp>
      <p:sp>
        <p:nvSpPr>
          <p:cNvPr id="4" name="Slide Number Placeholder 3"/>
          <p:cNvSpPr>
            <a:spLocks noGrp="1"/>
          </p:cNvSpPr>
          <p:nvPr>
            <p:ph type="sldNum" sz="quarter" idx="5"/>
          </p:nvPr>
        </p:nvSpPr>
        <p:spPr/>
        <p:txBody>
          <a:bodyPr/>
          <a:lstStyle/>
          <a:p>
            <a:fld id="{7798153C-BC36-4F7D-88A4-FFCA5D0201D5}" type="slidenum">
              <a:rPr lang="en-US" smtClean="0"/>
              <a:t>12</a:t>
            </a:fld>
            <a:endParaRPr lang="en-US"/>
          </a:p>
        </p:txBody>
      </p:sp>
    </p:spTree>
    <p:extLst>
      <p:ext uri="{BB962C8B-B14F-4D97-AF65-F5344CB8AC3E}">
        <p14:creationId xmlns:p14="http://schemas.microsoft.com/office/powerpoint/2010/main" val="305308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That lesson in military tactics, wherein a military division was to enter the park at one gate, go through the sixty four-squares and out at the other gate after passing under the triumphal arch in the center of the field, was sufficiently difficult to amuse and interest our young </a:t>
            </a:r>
            <a:r>
              <a:rPr lang="en-US" sz="1200" b="0" i="0" kern="1200" dirty="0" err="1">
                <a:solidFill>
                  <a:schemeClr val="tx1"/>
                </a:solidFill>
                <a:effectLst/>
                <a:latin typeface="+mn-lt"/>
                <a:ea typeface="+mn-ea"/>
                <a:cs typeface="+mn-cs"/>
              </a:rPr>
              <a:t>puzzlists</a:t>
            </a:r>
            <a:r>
              <a:rPr lang="en-US" sz="1200" b="0" i="0" kern="1200" dirty="0">
                <a:solidFill>
                  <a:schemeClr val="tx1"/>
                </a:solidFill>
                <a:effectLst/>
                <a:latin typeface="+mn-lt"/>
                <a:ea typeface="+mn-ea"/>
                <a:cs typeface="+mn-cs"/>
              </a:rPr>
              <a:t>, who found that there was but one way to perform the feat in fifteen moves, as shown, although there are a thousand and one routes which call for just on extra turn.</a:t>
            </a:r>
          </a:p>
          <a:p>
            <a:br>
              <a:rPr lang="en-US" dirty="0"/>
            </a:br>
            <a:r>
              <a:rPr lang="en-US" sz="1200" b="1" i="0" kern="1200" dirty="0">
                <a:solidFill>
                  <a:schemeClr val="tx1"/>
                </a:solidFill>
                <a:effectLst/>
                <a:latin typeface="+mn-lt"/>
                <a:ea typeface="+mn-ea"/>
                <a:cs typeface="+mn-cs"/>
              </a:rPr>
              <a:t>Show how a military division could enter at gate No. 1, march across all of the sixty-four squares and leave by the other gate, after passing under the triumphal arch</a:t>
            </a:r>
            <a:endParaRPr lang="en-US" dirty="0"/>
          </a:p>
        </p:txBody>
      </p:sp>
      <p:sp>
        <p:nvSpPr>
          <p:cNvPr id="4" name="Slide Number Placeholder 3"/>
          <p:cNvSpPr>
            <a:spLocks noGrp="1"/>
          </p:cNvSpPr>
          <p:nvPr>
            <p:ph type="sldNum" sz="quarter" idx="5"/>
          </p:nvPr>
        </p:nvSpPr>
        <p:spPr/>
        <p:txBody>
          <a:bodyPr/>
          <a:lstStyle/>
          <a:p>
            <a:fld id="{7798153C-BC36-4F7D-88A4-FFCA5D0201D5}" type="slidenum">
              <a:rPr lang="en-US" smtClean="0"/>
              <a:t>13</a:t>
            </a:fld>
            <a:endParaRPr lang="en-US"/>
          </a:p>
        </p:txBody>
      </p:sp>
    </p:spTree>
    <p:extLst>
      <p:ext uri="{BB962C8B-B14F-4D97-AF65-F5344CB8AC3E}">
        <p14:creationId xmlns:p14="http://schemas.microsoft.com/office/powerpoint/2010/main" val="128280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6CF7-F4E5-4542-8E75-60A852993F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98DC6-025B-4CA1-A568-EA23E66A1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9755DA-D857-4CD4-9C24-7F5219928400}"/>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5" name="Footer Placeholder 4">
            <a:extLst>
              <a:ext uri="{FF2B5EF4-FFF2-40B4-BE49-F238E27FC236}">
                <a16:creationId xmlns:a16="http://schemas.microsoft.com/office/drawing/2014/main" id="{6DDD8EEE-40CB-4449-B041-FDC196383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42752-1BAE-4998-875B-2111984799B8}"/>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114016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F6B4-1510-4DC4-92A3-9285F318B1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A0D44D-0BBA-4EF1-B528-200028D7B2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26700-1338-4848-AC40-49F552E3B21D}"/>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5" name="Footer Placeholder 4">
            <a:extLst>
              <a:ext uri="{FF2B5EF4-FFF2-40B4-BE49-F238E27FC236}">
                <a16:creationId xmlns:a16="http://schemas.microsoft.com/office/drawing/2014/main" id="{EBD6DCEB-04BC-4907-8177-20EF39CF6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CF4CA-2015-4A74-9A3D-1D2A7A384D1C}"/>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256658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0F4FF-ECE4-4814-AF9B-8C1E7F516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47CB17-D449-4828-9EB6-8F1FD6A2D1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D0E16-D645-4FCC-93ED-CB7DEBE14426}"/>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5" name="Footer Placeholder 4">
            <a:extLst>
              <a:ext uri="{FF2B5EF4-FFF2-40B4-BE49-F238E27FC236}">
                <a16:creationId xmlns:a16="http://schemas.microsoft.com/office/drawing/2014/main" id="{284963C7-6F41-4DAE-9C38-7A82ED375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34D06-E03F-4471-A3D3-A8ECF5EC2C18}"/>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93759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D1CF-9125-4C79-8026-8CFCC59F15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DAF89-38E1-4EAB-B461-245D86D11A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0299B-6B75-41D6-93B1-53C66A6DE59D}"/>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5" name="Footer Placeholder 4">
            <a:extLst>
              <a:ext uri="{FF2B5EF4-FFF2-40B4-BE49-F238E27FC236}">
                <a16:creationId xmlns:a16="http://schemas.microsoft.com/office/drawing/2014/main" id="{CF8E0261-DBBA-446F-AC57-9763C8C50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C197C-DC5A-4695-B9E2-5B7167197D05}"/>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3878230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B690E-B6EE-4080-BC15-96738082D1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49772A-0D49-4885-AF4D-7F2D330AE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A5BFE-5BC7-46AD-9152-01A6CEC8741A}"/>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5" name="Footer Placeholder 4">
            <a:extLst>
              <a:ext uri="{FF2B5EF4-FFF2-40B4-BE49-F238E27FC236}">
                <a16:creationId xmlns:a16="http://schemas.microsoft.com/office/drawing/2014/main" id="{0D219450-805A-4D9E-9A54-670AF0D2D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5D455-761A-4D37-840E-E620256756A6}"/>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1538034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10CF-8EE9-4339-BE08-CE8E96DDD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B764F-AB94-4AB2-AED8-DE6D646AD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DD8109-8987-4FF8-B651-1B61C5AEF4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44D4E-D38E-4864-9DC2-87316FF080D4}"/>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6" name="Footer Placeholder 5">
            <a:extLst>
              <a:ext uri="{FF2B5EF4-FFF2-40B4-BE49-F238E27FC236}">
                <a16:creationId xmlns:a16="http://schemas.microsoft.com/office/drawing/2014/main" id="{0FFAA7B5-2745-424A-AB45-AC1402DEA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B34F5-BAAB-4AE1-B117-186D0E9C4F31}"/>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30731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625C-FACC-49FE-8212-E07A42FB1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5DDF35-00FB-4866-8CA7-55C35E454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A5BE3-A1EC-4C72-9F8D-08A418182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1DE4A-0843-4BCB-89EA-3F2F0D4C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6CED4C-29C0-4647-9667-F29EF74E1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D69F2-562D-49EE-891A-A2D49B2F056D}"/>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8" name="Footer Placeholder 7">
            <a:extLst>
              <a:ext uri="{FF2B5EF4-FFF2-40B4-BE49-F238E27FC236}">
                <a16:creationId xmlns:a16="http://schemas.microsoft.com/office/drawing/2014/main" id="{EF2FA3C7-1E67-4FEB-8E31-9BE0FB6E38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D0171B-3DFD-4FC0-8B73-47276C784CFA}"/>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409522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9CA2-3411-4755-AFCC-00EDD96FC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E63F-1DBC-4832-98A5-CC5C900595E0}"/>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4" name="Footer Placeholder 3">
            <a:extLst>
              <a:ext uri="{FF2B5EF4-FFF2-40B4-BE49-F238E27FC236}">
                <a16:creationId xmlns:a16="http://schemas.microsoft.com/office/drawing/2014/main" id="{EF99D205-C783-43F0-91F4-69E1C24F37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8CBA64-2FC5-45AA-A29B-1A833A00CAEA}"/>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196005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6202-554C-4E67-9377-F0554A26EF7B}"/>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3" name="Footer Placeholder 2">
            <a:extLst>
              <a:ext uri="{FF2B5EF4-FFF2-40B4-BE49-F238E27FC236}">
                <a16:creationId xmlns:a16="http://schemas.microsoft.com/office/drawing/2014/main" id="{BF5E5E63-4D4D-42C0-857A-4A3C7252AE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9A1E3-5CBF-4542-AA17-4ED0E6D9A18F}"/>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57568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9CDE-F145-4BB6-8E93-904642957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689E15-E67E-4BFE-A1FD-86025E4E0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EE4734-ECE9-415C-9399-CE52A1B44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2CBB0-4481-4E75-841B-A8D69C25CE01}"/>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6" name="Footer Placeholder 5">
            <a:extLst>
              <a:ext uri="{FF2B5EF4-FFF2-40B4-BE49-F238E27FC236}">
                <a16:creationId xmlns:a16="http://schemas.microsoft.com/office/drawing/2014/main" id="{24CF2E87-E5DE-4054-97ED-4F6384BBF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1DAE0-E340-4D5E-8F86-A54EC059AC2F}"/>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52784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7551-CD94-49E8-97F9-4CF37CB7B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D5EF2-8B87-4D10-A3B2-ACE42FEBA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4DE276-A3C1-4E64-BBD4-9BB7192DE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8DC4-977F-4279-B430-E1CCEC31E01D}"/>
              </a:ext>
            </a:extLst>
          </p:cNvPr>
          <p:cNvSpPr>
            <a:spLocks noGrp="1"/>
          </p:cNvSpPr>
          <p:nvPr>
            <p:ph type="dt" sz="half" idx="10"/>
          </p:nvPr>
        </p:nvSpPr>
        <p:spPr/>
        <p:txBody>
          <a:bodyPr/>
          <a:lstStyle/>
          <a:p>
            <a:fld id="{32CA2B90-8464-431E-92E0-8EA76963DE95}" type="datetimeFigureOut">
              <a:rPr lang="en-US" smtClean="0"/>
              <a:t>10/6/2021</a:t>
            </a:fld>
            <a:endParaRPr lang="en-US"/>
          </a:p>
        </p:txBody>
      </p:sp>
      <p:sp>
        <p:nvSpPr>
          <p:cNvPr id="6" name="Footer Placeholder 5">
            <a:extLst>
              <a:ext uri="{FF2B5EF4-FFF2-40B4-BE49-F238E27FC236}">
                <a16:creationId xmlns:a16="http://schemas.microsoft.com/office/drawing/2014/main" id="{D9028D85-8C5B-42CD-889E-307F17B07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5A7D0-54CD-4C26-9091-59339DD04AAF}"/>
              </a:ext>
            </a:extLst>
          </p:cNvPr>
          <p:cNvSpPr>
            <a:spLocks noGrp="1"/>
          </p:cNvSpPr>
          <p:nvPr>
            <p:ph type="sldNum" sz="quarter" idx="12"/>
          </p:nvPr>
        </p:nvSpPr>
        <p:spPr/>
        <p:txBody>
          <a:bodyPr/>
          <a:lstStyle/>
          <a:p>
            <a:fld id="{3561C64B-B7F3-4319-89AA-0FC36BA6978D}" type="slidenum">
              <a:rPr lang="en-US" smtClean="0"/>
              <a:t>‹#›</a:t>
            </a:fld>
            <a:endParaRPr lang="en-US"/>
          </a:p>
        </p:txBody>
      </p:sp>
    </p:spTree>
    <p:extLst>
      <p:ext uri="{BB962C8B-B14F-4D97-AF65-F5344CB8AC3E}">
        <p14:creationId xmlns:p14="http://schemas.microsoft.com/office/powerpoint/2010/main" val="38724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017476-7110-4228-BF9A-986BB8087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BC4173-109C-4728-A6C4-8C767F6E48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2D484-FC10-432C-A391-F9FE4F6B9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A2B90-8464-431E-92E0-8EA76963DE95}" type="datetimeFigureOut">
              <a:rPr lang="en-US" smtClean="0"/>
              <a:t>10/6/2021</a:t>
            </a:fld>
            <a:endParaRPr lang="en-US"/>
          </a:p>
        </p:txBody>
      </p:sp>
      <p:sp>
        <p:nvSpPr>
          <p:cNvPr id="5" name="Footer Placeholder 4">
            <a:extLst>
              <a:ext uri="{FF2B5EF4-FFF2-40B4-BE49-F238E27FC236}">
                <a16:creationId xmlns:a16="http://schemas.microsoft.com/office/drawing/2014/main" id="{B32EB872-6952-42F8-89EF-5E7DDFBC1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FF24B2-1C63-45E8-B749-827BDB06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1C64B-B7F3-4319-89AA-0FC36BA6978D}" type="slidenum">
              <a:rPr lang="en-US" smtClean="0"/>
              <a:t>‹#›</a:t>
            </a:fld>
            <a:endParaRPr lang="en-US"/>
          </a:p>
        </p:txBody>
      </p:sp>
    </p:spTree>
    <p:extLst>
      <p:ext uri="{BB962C8B-B14F-4D97-AF65-F5344CB8AC3E}">
        <p14:creationId xmlns:p14="http://schemas.microsoft.com/office/powerpoint/2010/main" val="3603854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 Id="rId1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FA6F-1859-4A0E-99C5-E0F85918770A}"/>
              </a:ext>
            </a:extLst>
          </p:cNvPr>
          <p:cNvSpPr>
            <a:spLocks noGrp="1"/>
          </p:cNvSpPr>
          <p:nvPr>
            <p:ph type="title"/>
          </p:nvPr>
        </p:nvSpPr>
        <p:spPr>
          <a:xfrm>
            <a:off x="182034" y="0"/>
            <a:ext cx="10515600" cy="871008"/>
          </a:xfrm>
        </p:spPr>
        <p:txBody>
          <a:bodyPr/>
          <a:lstStyle/>
          <a:p>
            <a:r>
              <a:rPr lang="en-US" dirty="0"/>
              <a:t>Winding up Search</a:t>
            </a:r>
          </a:p>
        </p:txBody>
      </p:sp>
      <p:sp>
        <p:nvSpPr>
          <p:cNvPr id="3" name="Content Placeholder 2">
            <a:extLst>
              <a:ext uri="{FF2B5EF4-FFF2-40B4-BE49-F238E27FC236}">
                <a16:creationId xmlns:a16="http://schemas.microsoft.com/office/drawing/2014/main" id="{65A62062-DD96-4E0F-B7EE-C771EBE214F7}"/>
              </a:ext>
            </a:extLst>
          </p:cNvPr>
          <p:cNvSpPr>
            <a:spLocks noGrp="1"/>
          </p:cNvSpPr>
          <p:nvPr>
            <p:ph idx="1"/>
          </p:nvPr>
        </p:nvSpPr>
        <p:spPr>
          <a:xfrm>
            <a:off x="673100" y="1220259"/>
            <a:ext cx="11125200" cy="4351338"/>
          </a:xfrm>
        </p:spPr>
        <p:txBody>
          <a:bodyPr/>
          <a:lstStyle/>
          <a:p>
            <a:r>
              <a:rPr lang="en-US" dirty="0"/>
              <a:t>You now know almost everything you need to know about search!</a:t>
            </a:r>
          </a:p>
          <a:p>
            <a:pPr lvl="1"/>
            <a:r>
              <a:rPr lang="en-US" dirty="0"/>
              <a:t>Set up the problem space, keeping BF and depth low if possible.</a:t>
            </a:r>
          </a:p>
          <a:p>
            <a:pPr lvl="1"/>
            <a:r>
              <a:rPr lang="en-US" dirty="0"/>
              <a:t>If you </a:t>
            </a:r>
            <a:r>
              <a:rPr lang="en-US" i="1" dirty="0"/>
              <a:t>can’t</a:t>
            </a:r>
            <a:r>
              <a:rPr lang="en-US" dirty="0"/>
              <a:t> create a heuristic, use iterative deepening search.</a:t>
            </a:r>
          </a:p>
          <a:p>
            <a:pPr lvl="1"/>
            <a:r>
              <a:rPr lang="en-US" dirty="0"/>
              <a:t>If you </a:t>
            </a:r>
            <a:r>
              <a:rPr lang="en-US" i="1" dirty="0"/>
              <a:t>can</a:t>
            </a:r>
            <a:r>
              <a:rPr lang="en-US" dirty="0"/>
              <a:t> create a heuristic, use A* </a:t>
            </a:r>
            <a:r>
              <a:rPr lang="en-US" dirty="0">
                <a:solidFill>
                  <a:schemeClr val="bg1">
                    <a:lumMod val="75000"/>
                  </a:schemeClr>
                </a:solidFill>
              </a:rPr>
              <a:t>(or iterative deepening A*)</a:t>
            </a:r>
          </a:p>
          <a:p>
            <a:pPr lvl="1"/>
            <a:r>
              <a:rPr lang="en-US" sz="2000" dirty="0"/>
              <a:t> </a:t>
            </a:r>
            <a:r>
              <a:rPr lang="en-US" sz="1400" dirty="0"/>
              <a:t>(obviously, you have seen a few other tricks, bi-directional search, deep-limited search in the rare cases you know the exact depth etc.)</a:t>
            </a:r>
          </a:p>
          <a:p>
            <a:r>
              <a:rPr lang="en-US" dirty="0"/>
              <a:t>It really is the case that 90% of the knowledge you need is generic, and independent of the problem.</a:t>
            </a:r>
          </a:p>
          <a:p>
            <a:r>
              <a:rPr lang="en-US" dirty="0"/>
              <a:t>However, sometimes there are a few “tricks” you could do, that depend on the particular problem.</a:t>
            </a:r>
          </a:p>
          <a:p>
            <a:r>
              <a:rPr lang="en-US" dirty="0"/>
              <a:t>Lets look at a few problems to get a flavor of this.</a:t>
            </a:r>
          </a:p>
          <a:p>
            <a:endParaRPr lang="en-US" dirty="0"/>
          </a:p>
        </p:txBody>
      </p:sp>
    </p:spTree>
    <p:extLst>
      <p:ext uri="{BB962C8B-B14F-4D97-AF65-F5344CB8AC3E}">
        <p14:creationId xmlns:p14="http://schemas.microsoft.com/office/powerpoint/2010/main" val="327854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74B747D-ACCE-46DD-B333-0D9D21E757CD}"/>
              </a:ext>
            </a:extLst>
          </p:cNvPr>
          <p:cNvSpPr/>
          <p:nvPr/>
        </p:nvSpPr>
        <p:spPr>
          <a:xfrm>
            <a:off x="8690045" y="152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a:t>
            </a:r>
          </a:p>
        </p:txBody>
      </p:sp>
      <p:sp>
        <p:nvSpPr>
          <p:cNvPr id="5" name="Oval 4">
            <a:extLst>
              <a:ext uri="{FF2B5EF4-FFF2-40B4-BE49-F238E27FC236}">
                <a16:creationId xmlns:a16="http://schemas.microsoft.com/office/drawing/2014/main" id="{344ADC02-DE6C-4BA1-9474-6D9FBBE1FD43}"/>
              </a:ext>
            </a:extLst>
          </p:cNvPr>
          <p:cNvSpPr/>
          <p:nvPr/>
        </p:nvSpPr>
        <p:spPr>
          <a:xfrm>
            <a:off x="8690045" y="7979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sp>
        <p:nvSpPr>
          <p:cNvPr id="6" name="Oval 5">
            <a:extLst>
              <a:ext uri="{FF2B5EF4-FFF2-40B4-BE49-F238E27FC236}">
                <a16:creationId xmlns:a16="http://schemas.microsoft.com/office/drawing/2014/main" id="{1205511F-2B22-427C-958F-DFEAD7062CC0}"/>
              </a:ext>
            </a:extLst>
          </p:cNvPr>
          <p:cNvSpPr/>
          <p:nvPr/>
        </p:nvSpPr>
        <p:spPr>
          <a:xfrm>
            <a:off x="7674302" y="16002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7" name="Oval 6">
            <a:extLst>
              <a:ext uri="{FF2B5EF4-FFF2-40B4-BE49-F238E27FC236}">
                <a16:creationId xmlns:a16="http://schemas.microsoft.com/office/drawing/2014/main" id="{930CED9A-743D-491C-B61A-91D2DA28B779}"/>
              </a:ext>
            </a:extLst>
          </p:cNvPr>
          <p:cNvSpPr/>
          <p:nvPr/>
        </p:nvSpPr>
        <p:spPr>
          <a:xfrm>
            <a:off x="9906000" y="1600200"/>
            <a:ext cx="457200" cy="4572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sp>
        <p:nvSpPr>
          <p:cNvPr id="15" name="Oval 14">
            <a:extLst>
              <a:ext uri="{FF2B5EF4-FFF2-40B4-BE49-F238E27FC236}">
                <a16:creationId xmlns:a16="http://schemas.microsoft.com/office/drawing/2014/main" id="{6D27F9C6-1358-465D-B263-A1FF1506B962}"/>
              </a:ext>
            </a:extLst>
          </p:cNvPr>
          <p:cNvSpPr/>
          <p:nvPr/>
        </p:nvSpPr>
        <p:spPr>
          <a:xfrm>
            <a:off x="7223510" y="5105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t>
            </a:r>
          </a:p>
        </p:txBody>
      </p:sp>
      <p:sp>
        <p:nvSpPr>
          <p:cNvPr id="17" name="Oval 16">
            <a:extLst>
              <a:ext uri="{FF2B5EF4-FFF2-40B4-BE49-F238E27FC236}">
                <a16:creationId xmlns:a16="http://schemas.microsoft.com/office/drawing/2014/main" id="{BFE20A84-D179-464E-AC16-4886F7947C37}"/>
              </a:ext>
            </a:extLst>
          </p:cNvPr>
          <p:cNvSpPr/>
          <p:nvPr/>
        </p:nvSpPr>
        <p:spPr>
          <a:xfrm>
            <a:off x="7857959" y="4546718"/>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t>
            </a:r>
          </a:p>
        </p:txBody>
      </p:sp>
      <p:sp>
        <p:nvSpPr>
          <p:cNvPr id="18" name="Oval 17">
            <a:extLst>
              <a:ext uri="{FF2B5EF4-FFF2-40B4-BE49-F238E27FC236}">
                <a16:creationId xmlns:a16="http://schemas.microsoft.com/office/drawing/2014/main" id="{AA1E5F5A-701B-4E74-8F8F-AD2C8972BF5F}"/>
              </a:ext>
            </a:extLst>
          </p:cNvPr>
          <p:cNvSpPr/>
          <p:nvPr/>
        </p:nvSpPr>
        <p:spPr>
          <a:xfrm>
            <a:off x="8532249" y="5105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a:t>
            </a:r>
          </a:p>
        </p:txBody>
      </p:sp>
      <p:sp>
        <p:nvSpPr>
          <p:cNvPr id="19" name="Oval 18">
            <a:extLst>
              <a:ext uri="{FF2B5EF4-FFF2-40B4-BE49-F238E27FC236}">
                <a16:creationId xmlns:a16="http://schemas.microsoft.com/office/drawing/2014/main" id="{A6831535-8600-4C43-B58D-E3AF3646F85C}"/>
              </a:ext>
            </a:extLst>
          </p:cNvPr>
          <p:cNvSpPr/>
          <p:nvPr/>
        </p:nvSpPr>
        <p:spPr>
          <a:xfrm>
            <a:off x="8735449" y="5867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t>
            </a:r>
          </a:p>
        </p:txBody>
      </p:sp>
      <p:sp>
        <p:nvSpPr>
          <p:cNvPr id="21" name="Oval 20">
            <a:extLst>
              <a:ext uri="{FF2B5EF4-FFF2-40B4-BE49-F238E27FC236}">
                <a16:creationId xmlns:a16="http://schemas.microsoft.com/office/drawing/2014/main" id="{9183E558-0C3D-4330-9582-376BA4290809}"/>
              </a:ext>
            </a:extLst>
          </p:cNvPr>
          <p:cNvSpPr/>
          <p:nvPr/>
        </p:nvSpPr>
        <p:spPr>
          <a:xfrm>
            <a:off x="7051695" y="2444184"/>
            <a:ext cx="457200" cy="4572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t>
            </a:r>
          </a:p>
        </p:txBody>
      </p:sp>
      <p:sp>
        <p:nvSpPr>
          <p:cNvPr id="22" name="Oval 21">
            <a:extLst>
              <a:ext uri="{FF2B5EF4-FFF2-40B4-BE49-F238E27FC236}">
                <a16:creationId xmlns:a16="http://schemas.microsoft.com/office/drawing/2014/main" id="{4B631B0B-7959-4718-83CB-4FACF5AF7B66}"/>
              </a:ext>
            </a:extLst>
          </p:cNvPr>
          <p:cNvSpPr/>
          <p:nvPr/>
        </p:nvSpPr>
        <p:spPr>
          <a:xfrm>
            <a:off x="7682910" y="2451407"/>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a:t>
            </a:r>
          </a:p>
        </p:txBody>
      </p:sp>
      <p:sp>
        <p:nvSpPr>
          <p:cNvPr id="25" name="Oval 24">
            <a:extLst>
              <a:ext uri="{FF2B5EF4-FFF2-40B4-BE49-F238E27FC236}">
                <a16:creationId xmlns:a16="http://schemas.microsoft.com/office/drawing/2014/main" id="{E7D0A625-5765-429A-B714-444A44CAC981}"/>
              </a:ext>
            </a:extLst>
          </p:cNvPr>
          <p:cNvSpPr/>
          <p:nvPr/>
        </p:nvSpPr>
        <p:spPr>
          <a:xfrm>
            <a:off x="8314125" y="2429326"/>
            <a:ext cx="457200" cy="4572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cxnSp>
        <p:nvCxnSpPr>
          <p:cNvPr id="29" name="Straight Connector 28">
            <a:extLst>
              <a:ext uri="{FF2B5EF4-FFF2-40B4-BE49-F238E27FC236}">
                <a16:creationId xmlns:a16="http://schemas.microsoft.com/office/drawing/2014/main" id="{22CA0495-EE3D-45E1-A123-E4C5F0C45BB9}"/>
              </a:ext>
            </a:extLst>
          </p:cNvPr>
          <p:cNvCxnSpPr>
            <a:stCxn id="2" idx="4"/>
            <a:endCxn id="5" idx="0"/>
          </p:cNvCxnSpPr>
          <p:nvPr/>
        </p:nvCxnSpPr>
        <p:spPr>
          <a:xfrm>
            <a:off x="8918645" y="609600"/>
            <a:ext cx="0" cy="188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1E224D-5A57-4C15-B454-F332DBF170AF}"/>
              </a:ext>
            </a:extLst>
          </p:cNvPr>
          <p:cNvCxnSpPr>
            <a:stCxn id="5" idx="3"/>
            <a:endCxn id="6" idx="0"/>
          </p:cNvCxnSpPr>
          <p:nvPr/>
        </p:nvCxnSpPr>
        <p:spPr>
          <a:xfrm flipH="1">
            <a:off x="7902902" y="1188188"/>
            <a:ext cx="854098" cy="412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37" name="Straight Connector 14336">
            <a:extLst>
              <a:ext uri="{FF2B5EF4-FFF2-40B4-BE49-F238E27FC236}">
                <a16:creationId xmlns:a16="http://schemas.microsoft.com/office/drawing/2014/main" id="{6C42DF79-F2B1-4224-8BD1-05B1448B9728}"/>
              </a:ext>
            </a:extLst>
          </p:cNvPr>
          <p:cNvCxnSpPr>
            <a:stCxn id="5" idx="5"/>
            <a:endCxn id="7" idx="0"/>
          </p:cNvCxnSpPr>
          <p:nvPr/>
        </p:nvCxnSpPr>
        <p:spPr>
          <a:xfrm>
            <a:off x="9080290" y="1188188"/>
            <a:ext cx="1054310" cy="412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0" name="Straight Connector 14339">
            <a:extLst>
              <a:ext uri="{FF2B5EF4-FFF2-40B4-BE49-F238E27FC236}">
                <a16:creationId xmlns:a16="http://schemas.microsoft.com/office/drawing/2014/main" id="{3CAB3592-666D-4BA5-933D-3894345789BE}"/>
              </a:ext>
            </a:extLst>
          </p:cNvPr>
          <p:cNvCxnSpPr>
            <a:stCxn id="6" idx="3"/>
            <a:endCxn id="21" idx="0"/>
          </p:cNvCxnSpPr>
          <p:nvPr/>
        </p:nvCxnSpPr>
        <p:spPr>
          <a:xfrm flipH="1">
            <a:off x="7280295" y="1990446"/>
            <a:ext cx="460962" cy="453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2" name="Straight Connector 14341">
            <a:extLst>
              <a:ext uri="{FF2B5EF4-FFF2-40B4-BE49-F238E27FC236}">
                <a16:creationId xmlns:a16="http://schemas.microsoft.com/office/drawing/2014/main" id="{8A4A09CD-35BE-4F1C-BE60-0EED667E68FB}"/>
              </a:ext>
            </a:extLst>
          </p:cNvPr>
          <p:cNvCxnSpPr>
            <a:stCxn id="6" idx="4"/>
            <a:endCxn id="22" idx="0"/>
          </p:cNvCxnSpPr>
          <p:nvPr/>
        </p:nvCxnSpPr>
        <p:spPr>
          <a:xfrm>
            <a:off x="7902902" y="2057401"/>
            <a:ext cx="8608" cy="394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4" name="Straight Connector 14343">
            <a:extLst>
              <a:ext uri="{FF2B5EF4-FFF2-40B4-BE49-F238E27FC236}">
                <a16:creationId xmlns:a16="http://schemas.microsoft.com/office/drawing/2014/main" id="{16060DD3-E7C0-4C16-8683-F775024C784A}"/>
              </a:ext>
            </a:extLst>
          </p:cNvPr>
          <p:cNvCxnSpPr>
            <a:stCxn id="6" idx="5"/>
          </p:cNvCxnSpPr>
          <p:nvPr/>
        </p:nvCxnSpPr>
        <p:spPr>
          <a:xfrm>
            <a:off x="8064548" y="1990446"/>
            <a:ext cx="370463" cy="438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2" name="Straight Connector 14351">
            <a:extLst>
              <a:ext uri="{FF2B5EF4-FFF2-40B4-BE49-F238E27FC236}">
                <a16:creationId xmlns:a16="http://schemas.microsoft.com/office/drawing/2014/main" id="{8F461534-F6BF-4E26-B95C-D5FC65F659B3}"/>
              </a:ext>
            </a:extLst>
          </p:cNvPr>
          <p:cNvCxnSpPr>
            <a:endCxn id="17" idx="0"/>
          </p:cNvCxnSpPr>
          <p:nvPr/>
        </p:nvCxnSpPr>
        <p:spPr>
          <a:xfrm flipH="1">
            <a:off x="8086560" y="4267200"/>
            <a:ext cx="55445" cy="279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54" name="Straight Connector 14353">
            <a:extLst>
              <a:ext uri="{FF2B5EF4-FFF2-40B4-BE49-F238E27FC236}">
                <a16:creationId xmlns:a16="http://schemas.microsoft.com/office/drawing/2014/main" id="{A2EE2DF6-5AD7-4162-97DB-053C8BA44AD2}"/>
              </a:ext>
            </a:extLst>
          </p:cNvPr>
          <p:cNvCxnSpPr>
            <a:stCxn id="17" idx="3"/>
            <a:endCxn id="15" idx="0"/>
          </p:cNvCxnSpPr>
          <p:nvPr/>
        </p:nvCxnSpPr>
        <p:spPr>
          <a:xfrm flipH="1">
            <a:off x="7452110" y="4936964"/>
            <a:ext cx="472804" cy="168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6" name="Straight Connector 14355">
            <a:extLst>
              <a:ext uri="{FF2B5EF4-FFF2-40B4-BE49-F238E27FC236}">
                <a16:creationId xmlns:a16="http://schemas.microsoft.com/office/drawing/2014/main" id="{D33DF8B9-9608-4B6E-8C03-28CD29B7D8B6}"/>
              </a:ext>
            </a:extLst>
          </p:cNvPr>
          <p:cNvCxnSpPr>
            <a:cxnSpLocks/>
            <a:stCxn id="15" idx="3"/>
          </p:cNvCxnSpPr>
          <p:nvPr/>
        </p:nvCxnSpPr>
        <p:spPr>
          <a:xfrm flipH="1">
            <a:off x="7086601" y="5495646"/>
            <a:ext cx="203865" cy="3717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58" name="Straight Connector 14357">
            <a:extLst>
              <a:ext uri="{FF2B5EF4-FFF2-40B4-BE49-F238E27FC236}">
                <a16:creationId xmlns:a16="http://schemas.microsoft.com/office/drawing/2014/main" id="{9E4D6872-0AD9-4270-9F71-C28B2F45214F}"/>
              </a:ext>
            </a:extLst>
          </p:cNvPr>
          <p:cNvCxnSpPr>
            <a:stCxn id="15" idx="5"/>
          </p:cNvCxnSpPr>
          <p:nvPr/>
        </p:nvCxnSpPr>
        <p:spPr>
          <a:xfrm>
            <a:off x="7613755" y="5495646"/>
            <a:ext cx="156494" cy="3717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61" name="Straight Connector 14360">
            <a:extLst>
              <a:ext uri="{FF2B5EF4-FFF2-40B4-BE49-F238E27FC236}">
                <a16:creationId xmlns:a16="http://schemas.microsoft.com/office/drawing/2014/main" id="{69CF30AC-5C38-4BC6-840B-F1915FFF664D}"/>
              </a:ext>
            </a:extLst>
          </p:cNvPr>
          <p:cNvCxnSpPr>
            <a:stCxn id="17" idx="5"/>
            <a:endCxn id="18" idx="0"/>
          </p:cNvCxnSpPr>
          <p:nvPr/>
        </p:nvCxnSpPr>
        <p:spPr>
          <a:xfrm>
            <a:off x="8248205" y="4936964"/>
            <a:ext cx="512645" cy="168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63" name="Straight Connector 14362">
            <a:extLst>
              <a:ext uri="{FF2B5EF4-FFF2-40B4-BE49-F238E27FC236}">
                <a16:creationId xmlns:a16="http://schemas.microsoft.com/office/drawing/2014/main" id="{B74A405B-1F51-4566-AAD6-190F431F8EE5}"/>
              </a:ext>
            </a:extLst>
          </p:cNvPr>
          <p:cNvCxnSpPr>
            <a:cxnSpLocks/>
            <a:stCxn id="18" idx="4"/>
            <a:endCxn id="19" idx="0"/>
          </p:cNvCxnSpPr>
          <p:nvPr/>
        </p:nvCxnSpPr>
        <p:spPr>
          <a:xfrm>
            <a:off x="8760849" y="5562600"/>
            <a:ext cx="203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66" name="Straight Connector 14365">
            <a:extLst>
              <a:ext uri="{FF2B5EF4-FFF2-40B4-BE49-F238E27FC236}">
                <a16:creationId xmlns:a16="http://schemas.microsoft.com/office/drawing/2014/main" id="{033440B0-A38F-4B58-BC66-E55A457B804F}"/>
              </a:ext>
            </a:extLst>
          </p:cNvPr>
          <p:cNvCxnSpPr>
            <a:stCxn id="21" idx="3"/>
          </p:cNvCxnSpPr>
          <p:nvPr/>
        </p:nvCxnSpPr>
        <p:spPr>
          <a:xfrm flipH="1">
            <a:off x="6858000" y="2834430"/>
            <a:ext cx="260650"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68" name="Straight Connector 14367">
            <a:extLst>
              <a:ext uri="{FF2B5EF4-FFF2-40B4-BE49-F238E27FC236}">
                <a16:creationId xmlns:a16="http://schemas.microsoft.com/office/drawing/2014/main" id="{CC78031F-1C72-470C-B10A-CEAE13C5B53A}"/>
              </a:ext>
            </a:extLst>
          </p:cNvPr>
          <p:cNvCxnSpPr>
            <a:cxnSpLocks/>
            <a:stCxn id="21" idx="5"/>
          </p:cNvCxnSpPr>
          <p:nvPr/>
        </p:nvCxnSpPr>
        <p:spPr>
          <a:xfrm>
            <a:off x="7441940" y="2834430"/>
            <a:ext cx="129304"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0" name="Straight Connector 14369">
            <a:extLst>
              <a:ext uri="{FF2B5EF4-FFF2-40B4-BE49-F238E27FC236}">
                <a16:creationId xmlns:a16="http://schemas.microsoft.com/office/drawing/2014/main" id="{B32C6A0C-2DB8-4D30-964F-1361379CF178}"/>
              </a:ext>
            </a:extLst>
          </p:cNvPr>
          <p:cNvCxnSpPr>
            <a:stCxn id="21" idx="4"/>
          </p:cNvCxnSpPr>
          <p:nvPr/>
        </p:nvCxnSpPr>
        <p:spPr>
          <a:xfrm flipH="1">
            <a:off x="7118651" y="2901384"/>
            <a:ext cx="161645"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2" name="Straight Connector 14371">
            <a:extLst>
              <a:ext uri="{FF2B5EF4-FFF2-40B4-BE49-F238E27FC236}">
                <a16:creationId xmlns:a16="http://schemas.microsoft.com/office/drawing/2014/main" id="{7781BBA2-3811-4572-B463-4419667B38DD}"/>
              </a:ext>
            </a:extLst>
          </p:cNvPr>
          <p:cNvCxnSpPr>
            <a:cxnSpLocks/>
            <a:stCxn id="21" idx="4"/>
          </p:cNvCxnSpPr>
          <p:nvPr/>
        </p:nvCxnSpPr>
        <p:spPr>
          <a:xfrm>
            <a:off x="7280296" y="2901384"/>
            <a:ext cx="99005"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FD3132-9FAC-4687-95CD-F302E5FCBEA8}"/>
              </a:ext>
            </a:extLst>
          </p:cNvPr>
          <p:cNvCxnSpPr>
            <a:cxnSpLocks/>
          </p:cNvCxnSpPr>
          <p:nvPr/>
        </p:nvCxnSpPr>
        <p:spPr>
          <a:xfrm flipH="1">
            <a:off x="7644685" y="2851363"/>
            <a:ext cx="115881"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21950FF-A3D5-4290-9F73-5AF7DBBCAE81}"/>
              </a:ext>
            </a:extLst>
          </p:cNvPr>
          <p:cNvCxnSpPr/>
          <p:nvPr/>
        </p:nvCxnSpPr>
        <p:spPr>
          <a:xfrm>
            <a:off x="8083856" y="2851363"/>
            <a:ext cx="299317"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5276524-C273-4FB6-BE96-8E941BDC8341}"/>
              </a:ext>
            </a:extLst>
          </p:cNvPr>
          <p:cNvCxnSpPr/>
          <p:nvPr/>
        </p:nvCxnSpPr>
        <p:spPr>
          <a:xfrm flipH="1">
            <a:off x="7760566" y="2918317"/>
            <a:ext cx="161645"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1B90C2-EE60-4553-85C7-A10B24797F41}"/>
              </a:ext>
            </a:extLst>
          </p:cNvPr>
          <p:cNvCxnSpPr/>
          <p:nvPr/>
        </p:nvCxnSpPr>
        <p:spPr>
          <a:xfrm>
            <a:off x="7922210" y="2918317"/>
            <a:ext cx="228600"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7" name="Straight Connector 14376">
            <a:extLst>
              <a:ext uri="{FF2B5EF4-FFF2-40B4-BE49-F238E27FC236}">
                <a16:creationId xmlns:a16="http://schemas.microsoft.com/office/drawing/2014/main" id="{5DFD7A2C-7F4F-4548-B479-78697CCC2D93}"/>
              </a:ext>
            </a:extLst>
          </p:cNvPr>
          <p:cNvCxnSpPr>
            <a:cxnSpLocks/>
          </p:cNvCxnSpPr>
          <p:nvPr/>
        </p:nvCxnSpPr>
        <p:spPr>
          <a:xfrm>
            <a:off x="8568567" y="2892918"/>
            <a:ext cx="170827" cy="283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9" name="Straight Connector 14378">
            <a:extLst>
              <a:ext uri="{FF2B5EF4-FFF2-40B4-BE49-F238E27FC236}">
                <a16:creationId xmlns:a16="http://schemas.microsoft.com/office/drawing/2014/main" id="{0888ED07-4DDE-4431-8BED-DC66A95BB0B0}"/>
              </a:ext>
            </a:extLst>
          </p:cNvPr>
          <p:cNvCxnSpPr>
            <a:stCxn id="25" idx="4"/>
          </p:cNvCxnSpPr>
          <p:nvPr/>
        </p:nvCxnSpPr>
        <p:spPr>
          <a:xfrm>
            <a:off x="8542726" y="2886527"/>
            <a:ext cx="67875" cy="3308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81" name="Straight Connector 14380">
            <a:extLst>
              <a:ext uri="{FF2B5EF4-FFF2-40B4-BE49-F238E27FC236}">
                <a16:creationId xmlns:a16="http://schemas.microsoft.com/office/drawing/2014/main" id="{253ABEB6-EDFD-4EB5-A3DD-4DA3A506E8CA}"/>
              </a:ext>
            </a:extLst>
          </p:cNvPr>
          <p:cNvCxnSpPr>
            <a:stCxn id="25" idx="4"/>
          </p:cNvCxnSpPr>
          <p:nvPr/>
        </p:nvCxnSpPr>
        <p:spPr>
          <a:xfrm flipH="1">
            <a:off x="8435011" y="2886527"/>
            <a:ext cx="107715" cy="3308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06BB3B-B707-4294-B0BE-05FD435147BB}"/>
              </a:ext>
            </a:extLst>
          </p:cNvPr>
          <p:cNvSpPr txBox="1"/>
          <p:nvPr/>
        </p:nvSpPr>
        <p:spPr>
          <a:xfrm>
            <a:off x="9192650" y="5911334"/>
            <a:ext cx="691215" cy="369332"/>
          </a:xfrm>
          <a:prstGeom prst="rect">
            <a:avLst/>
          </a:prstGeom>
          <a:noFill/>
        </p:spPr>
        <p:txBody>
          <a:bodyPr wrap="none" rtlCol="0">
            <a:spAutoFit/>
          </a:bodyPr>
          <a:lstStyle/>
          <a:p>
            <a:r>
              <a:rPr lang="en-US" dirty="0"/>
              <a:t>Goal!</a:t>
            </a:r>
          </a:p>
        </p:txBody>
      </p:sp>
      <p:sp>
        <p:nvSpPr>
          <p:cNvPr id="39" name="TextBox 38">
            <a:extLst>
              <a:ext uri="{FF2B5EF4-FFF2-40B4-BE49-F238E27FC236}">
                <a16:creationId xmlns:a16="http://schemas.microsoft.com/office/drawing/2014/main" id="{6091C0DC-4D72-46D2-8F38-C4A0A5131DAB}"/>
              </a:ext>
            </a:extLst>
          </p:cNvPr>
          <p:cNvSpPr txBox="1"/>
          <p:nvPr/>
        </p:nvSpPr>
        <p:spPr>
          <a:xfrm>
            <a:off x="9246714" y="152400"/>
            <a:ext cx="632289" cy="369332"/>
          </a:xfrm>
          <a:prstGeom prst="rect">
            <a:avLst/>
          </a:prstGeom>
          <a:noFill/>
        </p:spPr>
        <p:txBody>
          <a:bodyPr wrap="none" rtlCol="0">
            <a:spAutoFit/>
          </a:bodyPr>
          <a:lstStyle/>
          <a:p>
            <a:r>
              <a:rPr lang="en-US" dirty="0"/>
              <a:t>Start</a:t>
            </a:r>
          </a:p>
        </p:txBody>
      </p:sp>
      <p:sp>
        <p:nvSpPr>
          <p:cNvPr id="9" name="TextBox 8">
            <a:extLst>
              <a:ext uri="{FF2B5EF4-FFF2-40B4-BE49-F238E27FC236}">
                <a16:creationId xmlns:a16="http://schemas.microsoft.com/office/drawing/2014/main" id="{E9166A24-93C2-4322-8C40-4CB6409BD824}"/>
              </a:ext>
            </a:extLst>
          </p:cNvPr>
          <p:cNvSpPr txBox="1"/>
          <p:nvPr/>
        </p:nvSpPr>
        <p:spPr>
          <a:xfrm>
            <a:off x="561081" y="63501"/>
            <a:ext cx="6032478" cy="6370975"/>
          </a:xfrm>
          <a:prstGeom prst="rect">
            <a:avLst/>
          </a:prstGeom>
          <a:noFill/>
        </p:spPr>
        <p:txBody>
          <a:bodyPr wrap="square" rtlCol="0">
            <a:spAutoFit/>
          </a:bodyPr>
          <a:lstStyle/>
          <a:p>
            <a:r>
              <a:rPr lang="en-US" sz="2000" b="1" dirty="0"/>
              <a:t>What can we say about the depth? </a:t>
            </a:r>
          </a:p>
          <a:p>
            <a:endParaRPr lang="en-US" sz="2400" dirty="0"/>
          </a:p>
          <a:p>
            <a:r>
              <a:rPr lang="en-US" sz="2400" dirty="0"/>
              <a:t>Lets do a </a:t>
            </a:r>
            <a:r>
              <a:rPr lang="en-US" sz="2400" b="1" dirty="0"/>
              <a:t>lower bound. </a:t>
            </a:r>
          </a:p>
          <a:p>
            <a:r>
              <a:rPr lang="en-US" sz="2400" dirty="0"/>
              <a:t>If I take away all the colors, then I can solve this with ten moves: A, B, C, F , H, I, M, L, N, O, P</a:t>
            </a:r>
          </a:p>
          <a:p>
            <a:r>
              <a:rPr lang="en-US" sz="2400" dirty="0"/>
              <a:t>So 10 is a lower bound.</a:t>
            </a:r>
          </a:p>
          <a:p>
            <a:endParaRPr lang="en-US" sz="2400" dirty="0"/>
          </a:p>
          <a:p>
            <a:r>
              <a:rPr lang="en-US" sz="2400" dirty="0"/>
              <a:t>Lets do an </a:t>
            </a:r>
            <a:r>
              <a:rPr lang="en-US" sz="2400" b="1" dirty="0"/>
              <a:t>upper bound. </a:t>
            </a:r>
          </a:p>
          <a:p>
            <a:r>
              <a:rPr lang="en-US" sz="2400" dirty="0"/>
              <a:t>If we count the number of intersections, we might guess 16. However, with a little introspection, we can see that:</a:t>
            </a:r>
          </a:p>
          <a:p>
            <a:pPr marL="285750" indent="-285750">
              <a:buFont typeface="Arial" panose="020B0604020202020204" pitchFamily="34" charset="0"/>
              <a:buChar char="•"/>
            </a:pPr>
            <a:r>
              <a:rPr lang="en-US" sz="2000" dirty="0"/>
              <a:t>We might have to visit some intersections twice, each time from a different parent, and each time going a different way.</a:t>
            </a:r>
          </a:p>
          <a:p>
            <a:pPr marL="285750" indent="-285750">
              <a:buFont typeface="Arial" panose="020B0604020202020204" pitchFamily="34" charset="0"/>
              <a:buChar char="•"/>
            </a:pPr>
            <a:r>
              <a:rPr lang="en-US" sz="2000" dirty="0"/>
              <a:t>We </a:t>
            </a:r>
            <a:r>
              <a:rPr lang="en-US" sz="2000" i="1" dirty="0"/>
              <a:t>never</a:t>
            </a:r>
            <a:r>
              <a:rPr lang="en-US" sz="2000" dirty="0"/>
              <a:t> have to visit an intersection twice from the same direction!</a:t>
            </a:r>
          </a:p>
          <a:p>
            <a:endParaRPr lang="en-US" sz="2400" dirty="0"/>
          </a:p>
          <a:p>
            <a:r>
              <a:rPr lang="en-US" sz="2400" dirty="0"/>
              <a:t>So an upper bound is  d = (16 * 2) = 32. </a:t>
            </a:r>
          </a:p>
        </p:txBody>
      </p:sp>
      <p:pic>
        <p:nvPicPr>
          <p:cNvPr id="41" name="Picture 40">
            <a:extLst>
              <a:ext uri="{FF2B5EF4-FFF2-40B4-BE49-F238E27FC236}">
                <a16:creationId xmlns:a16="http://schemas.microsoft.com/office/drawing/2014/main" id="{3091FD08-5D55-4C03-A529-6C0F8D00852F}"/>
              </a:ext>
            </a:extLst>
          </p:cNvPr>
          <p:cNvPicPr>
            <a:picLocks noChangeAspect="1"/>
          </p:cNvPicPr>
          <p:nvPr/>
        </p:nvPicPr>
        <p:blipFill>
          <a:blip r:embed="rId2"/>
          <a:stretch>
            <a:fillRect/>
          </a:stretch>
        </p:blipFill>
        <p:spPr>
          <a:xfrm>
            <a:off x="8716627" y="2390666"/>
            <a:ext cx="3598141" cy="3669392"/>
          </a:xfrm>
          <a:prstGeom prst="rect">
            <a:avLst/>
          </a:prstGeom>
          <a:scene3d>
            <a:camera prst="perspectiveContrastingLeftFacing"/>
            <a:lightRig rig="threePt" dir="t"/>
          </a:scene3d>
        </p:spPr>
      </p:pic>
    </p:spTree>
    <p:extLst>
      <p:ext uri="{BB962C8B-B14F-4D97-AF65-F5344CB8AC3E}">
        <p14:creationId xmlns:p14="http://schemas.microsoft.com/office/powerpoint/2010/main" val="321291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CB44B7-A3CD-4A86-8C94-30E4AE3B958B}"/>
              </a:ext>
            </a:extLst>
          </p:cNvPr>
          <p:cNvSpPr txBox="1"/>
          <p:nvPr/>
        </p:nvSpPr>
        <p:spPr>
          <a:xfrm>
            <a:off x="67733" y="181957"/>
            <a:ext cx="12056533" cy="6494085"/>
          </a:xfrm>
          <a:prstGeom prst="rect">
            <a:avLst/>
          </a:prstGeom>
          <a:noFill/>
        </p:spPr>
        <p:txBody>
          <a:bodyPr wrap="square" rtlCol="0">
            <a:spAutoFit/>
          </a:bodyPr>
          <a:lstStyle/>
          <a:p>
            <a:r>
              <a:rPr lang="en-US" sz="3200" dirty="0"/>
              <a:t>Which algorithm should we use?</a:t>
            </a:r>
          </a:p>
          <a:p>
            <a:endParaRPr lang="en-US" sz="2000" dirty="0"/>
          </a:p>
          <a:p>
            <a:r>
              <a:rPr lang="en-US" sz="2000" dirty="0"/>
              <a:t>How many nodes do we have to check?</a:t>
            </a:r>
          </a:p>
          <a:p>
            <a:r>
              <a:rPr lang="en-US" sz="2000" dirty="0"/>
              <a:t>Assume we take one nanosecond to test each state we pop off NODES.</a:t>
            </a:r>
          </a:p>
          <a:p>
            <a:endParaRPr lang="en-US" sz="2000" dirty="0"/>
          </a:p>
          <a:p>
            <a:pPr lvl="1"/>
            <a:r>
              <a:rPr lang="en-US" sz="2000" dirty="0"/>
              <a:t>Assume the worst case</a:t>
            </a:r>
          </a:p>
          <a:p>
            <a:pPr lvl="1"/>
            <a:r>
              <a:rPr lang="en-US" sz="2000" dirty="0"/>
              <a:t>We have b = 2.25 and d = 32.          (2.25</a:t>
            </a:r>
            <a:r>
              <a:rPr lang="en-US" sz="2000" baseline="30000" dirty="0"/>
              <a:t>32</a:t>
            </a:r>
            <a:r>
              <a:rPr lang="en-US" sz="2000" dirty="0"/>
              <a:t>) nanosecond =  3.1 minutes</a:t>
            </a:r>
          </a:p>
          <a:p>
            <a:pPr lvl="1"/>
            <a:endParaRPr lang="en-US" sz="2000" dirty="0"/>
          </a:p>
          <a:p>
            <a:pPr lvl="1"/>
            <a:r>
              <a:rPr lang="en-US" sz="2000" dirty="0"/>
              <a:t>Assume the best case</a:t>
            </a:r>
          </a:p>
          <a:p>
            <a:pPr lvl="1"/>
            <a:r>
              <a:rPr lang="en-US" sz="2000" dirty="0"/>
              <a:t>We have b = 2.25 and d = 10           (2.25</a:t>
            </a:r>
            <a:r>
              <a:rPr lang="en-US" sz="2000" baseline="30000" dirty="0"/>
              <a:t>10</a:t>
            </a:r>
            <a:r>
              <a:rPr lang="en-US" sz="2000" dirty="0"/>
              <a:t>) nanosecond =  3.3 microseconds</a:t>
            </a:r>
          </a:p>
          <a:p>
            <a:pPr lvl="1"/>
            <a:endParaRPr lang="en-US" sz="2000" dirty="0"/>
          </a:p>
          <a:p>
            <a:pPr lvl="1"/>
            <a:r>
              <a:rPr lang="en-US" sz="2000" dirty="0"/>
              <a:t>Assume the actual depth is half way between best and worst case</a:t>
            </a:r>
          </a:p>
          <a:p>
            <a:pPr lvl="1"/>
            <a:r>
              <a:rPr lang="en-US" sz="2000" dirty="0"/>
              <a:t>We have b = 2.25 and d = 24           (2.25</a:t>
            </a:r>
            <a:r>
              <a:rPr lang="en-US" sz="2000" baseline="30000" dirty="0"/>
              <a:t>24</a:t>
            </a:r>
            <a:r>
              <a:rPr lang="en-US" sz="2000" dirty="0"/>
              <a:t>) nanosecond =  0.28 seconds</a:t>
            </a:r>
          </a:p>
          <a:p>
            <a:pPr lvl="1"/>
            <a:endParaRPr lang="en-US" sz="2000" dirty="0"/>
          </a:p>
          <a:p>
            <a:endParaRPr lang="en-US" sz="2000" dirty="0"/>
          </a:p>
          <a:p>
            <a:r>
              <a:rPr lang="en-US" sz="2000" dirty="0"/>
              <a:t>It probably does not matter what algorithm we use. We are not likely to run out of space or time. Likewise, I would not bother to optimize my code to much.</a:t>
            </a:r>
          </a:p>
          <a:p>
            <a:endParaRPr lang="en-US" sz="2000" dirty="0"/>
          </a:p>
          <a:p>
            <a:r>
              <a:rPr lang="en-US" sz="2000" dirty="0"/>
              <a:t>However, this assumes we solving the puzzle </a:t>
            </a:r>
            <a:r>
              <a:rPr lang="en-US" sz="2000" i="1" dirty="0"/>
              <a:t>once</a:t>
            </a:r>
            <a:r>
              <a:rPr lang="en-US" sz="2000" dirty="0"/>
              <a:t>. The similar “google maps” problem needs to be solved millions of times a day, so for that problem, we would optimize the code very carefully. </a:t>
            </a:r>
            <a:endParaRPr lang="en-US" sz="1600" dirty="0"/>
          </a:p>
        </p:txBody>
      </p:sp>
    </p:spTree>
    <p:extLst>
      <p:ext uri="{BB962C8B-B14F-4D97-AF65-F5344CB8AC3E}">
        <p14:creationId xmlns:p14="http://schemas.microsoft.com/office/powerpoint/2010/main" val="118923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FE3E7D42-A92A-4C72-8EE6-F5A1DE940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384"/>
            <a:ext cx="7059706"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544D84-7702-4033-BC69-8C217A2F0197}"/>
              </a:ext>
            </a:extLst>
          </p:cNvPr>
          <p:cNvSpPr/>
          <p:nvPr/>
        </p:nvSpPr>
        <p:spPr>
          <a:xfrm>
            <a:off x="1600200" y="4800601"/>
            <a:ext cx="8915400" cy="1846659"/>
          </a:xfrm>
          <a:prstGeom prst="rect">
            <a:avLst/>
          </a:prstGeom>
        </p:spPr>
        <p:txBody>
          <a:bodyPr wrap="square">
            <a:spAutoFit/>
          </a:bodyPr>
          <a:lstStyle/>
          <a:p>
            <a:r>
              <a:rPr lang="en-US" sz="1600" dirty="0">
                <a:solidFill>
                  <a:srgbClr val="000000"/>
                </a:solidFill>
                <a:latin typeface="Times New Roman" panose="02020603050405020304" pitchFamily="18" charset="0"/>
              </a:rPr>
              <a:t>The map shows twenty-three prominent cities of the State of Pennsylvania connected by bicycle routes of more or less artistic design. The problem is a very simple one: merely start on your summer outing and go from Philadelphia to Erie, passing through every one of the cities but once and without going over any road twice. That is all there is to it. The cities are numbered so as to enable solvers to describe their routes by a sequence of figures. In this trip the usual practice of getting there by the “shortest route possible, etc.,” will be dispensed with. Just get there without minding the cyclometer, and get an answer by giving the sequence of towns passed through</a:t>
            </a:r>
            <a:r>
              <a:rPr lang="en-US" dirty="0">
                <a:solidFill>
                  <a:srgbClr val="000000"/>
                </a:solidFill>
                <a:latin typeface="Times New Roman" panose="02020603050405020304" pitchFamily="18" charset="0"/>
              </a:rPr>
              <a:t>.</a:t>
            </a:r>
            <a:endParaRPr lang="en-US" dirty="0"/>
          </a:p>
        </p:txBody>
      </p:sp>
    </p:spTree>
    <p:extLst>
      <p:ext uri="{BB962C8B-B14F-4D97-AF65-F5344CB8AC3E}">
        <p14:creationId xmlns:p14="http://schemas.microsoft.com/office/powerpoint/2010/main" val="1694227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F4031C59-A87C-4200-9133-AE8E0F2A1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
            <a:ext cx="8153400" cy="50714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772CB47-AD54-4E2E-93CA-FEAAB5660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1768" y="4558662"/>
            <a:ext cx="2173886" cy="2204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354D9E-14DD-4D9A-9DCB-8AC9E72A5ED8}"/>
              </a:ext>
            </a:extLst>
          </p:cNvPr>
          <p:cNvSpPr txBox="1"/>
          <p:nvPr/>
        </p:nvSpPr>
        <p:spPr>
          <a:xfrm>
            <a:off x="1600200" y="5638800"/>
            <a:ext cx="5867400" cy="923330"/>
          </a:xfrm>
          <a:prstGeom prst="rect">
            <a:avLst/>
          </a:prstGeom>
          <a:noFill/>
        </p:spPr>
        <p:txBody>
          <a:bodyPr wrap="square" rtlCol="0">
            <a:spAutoFit/>
          </a:bodyPr>
          <a:lstStyle/>
          <a:p>
            <a:r>
              <a:rPr lang="en-US" b="1" dirty="0"/>
              <a:t>Show how a military division could enter at gate</a:t>
            </a:r>
            <a:r>
              <a:rPr lang="en-US" b="1" dirty="0">
                <a:solidFill>
                  <a:srgbClr val="FF0000"/>
                </a:solidFill>
              </a:rPr>
              <a:t> 1 </a:t>
            </a:r>
            <a:r>
              <a:rPr lang="en-US" b="1" dirty="0"/>
              <a:t>march across all of the sixty-four squares and leave gate </a:t>
            </a:r>
            <a:r>
              <a:rPr lang="en-US" b="1" dirty="0">
                <a:solidFill>
                  <a:srgbClr val="00B0F0"/>
                </a:solidFill>
              </a:rPr>
              <a:t>2</a:t>
            </a:r>
            <a:r>
              <a:rPr lang="en-US" b="1" dirty="0"/>
              <a:t>, after passing under the triumphal arch</a:t>
            </a:r>
            <a:endParaRPr lang="en-US" dirty="0"/>
          </a:p>
        </p:txBody>
      </p:sp>
      <p:sp>
        <p:nvSpPr>
          <p:cNvPr id="6" name="TextBox 5">
            <a:extLst>
              <a:ext uri="{FF2B5EF4-FFF2-40B4-BE49-F238E27FC236}">
                <a16:creationId xmlns:a16="http://schemas.microsoft.com/office/drawing/2014/main" id="{76BC466D-63E7-454D-8AAD-560EC41C1D4A}"/>
              </a:ext>
            </a:extLst>
          </p:cNvPr>
          <p:cNvSpPr txBox="1"/>
          <p:nvPr/>
        </p:nvSpPr>
        <p:spPr>
          <a:xfrm>
            <a:off x="7548031" y="2871373"/>
            <a:ext cx="825501" cy="523220"/>
          </a:xfrm>
          <a:prstGeom prst="rect">
            <a:avLst/>
          </a:prstGeom>
          <a:noFill/>
        </p:spPr>
        <p:txBody>
          <a:bodyPr wrap="square">
            <a:spAutoFit/>
          </a:bodyPr>
          <a:lstStyle/>
          <a:p>
            <a:r>
              <a:rPr lang="en-US" sz="2800" b="1" dirty="0">
                <a:solidFill>
                  <a:srgbClr val="FF0000"/>
                </a:solidFill>
              </a:rPr>
              <a:t>1 </a:t>
            </a:r>
            <a:endParaRPr lang="en-US" sz="2800" dirty="0"/>
          </a:p>
        </p:txBody>
      </p:sp>
      <p:sp>
        <p:nvSpPr>
          <p:cNvPr id="8" name="TextBox 7">
            <a:extLst>
              <a:ext uri="{FF2B5EF4-FFF2-40B4-BE49-F238E27FC236}">
                <a16:creationId xmlns:a16="http://schemas.microsoft.com/office/drawing/2014/main" id="{A85ABD37-588D-4D88-BE8F-E1BBEE44BAE8}"/>
              </a:ext>
            </a:extLst>
          </p:cNvPr>
          <p:cNvSpPr txBox="1"/>
          <p:nvPr/>
        </p:nvSpPr>
        <p:spPr>
          <a:xfrm>
            <a:off x="7921683" y="2672834"/>
            <a:ext cx="397933" cy="523220"/>
          </a:xfrm>
          <a:prstGeom prst="rect">
            <a:avLst/>
          </a:prstGeom>
          <a:noFill/>
        </p:spPr>
        <p:txBody>
          <a:bodyPr wrap="square">
            <a:spAutoFit/>
          </a:bodyPr>
          <a:lstStyle/>
          <a:p>
            <a:r>
              <a:rPr lang="en-US" sz="2800" b="1" dirty="0">
                <a:solidFill>
                  <a:srgbClr val="00B0F0"/>
                </a:solidFill>
              </a:rPr>
              <a:t>2</a:t>
            </a:r>
            <a:endParaRPr lang="en-US" sz="2800" dirty="0"/>
          </a:p>
        </p:txBody>
      </p:sp>
    </p:spTree>
    <p:extLst>
      <p:ext uri="{BB962C8B-B14F-4D97-AF65-F5344CB8AC3E}">
        <p14:creationId xmlns:p14="http://schemas.microsoft.com/office/powerpoint/2010/main" val="414788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8B4A-FC80-45BE-93A4-FBC348595275}"/>
              </a:ext>
            </a:extLst>
          </p:cNvPr>
          <p:cNvSpPr>
            <a:spLocks noGrp="1"/>
          </p:cNvSpPr>
          <p:nvPr>
            <p:ph type="title"/>
          </p:nvPr>
        </p:nvSpPr>
        <p:spPr>
          <a:xfrm>
            <a:off x="411480" y="65405"/>
            <a:ext cx="7843520" cy="925195"/>
          </a:xfrm>
        </p:spPr>
        <p:txBody>
          <a:bodyPr/>
          <a:lstStyle/>
          <a:p>
            <a:r>
              <a:rPr lang="en-US" dirty="0"/>
              <a:t>Search for Codebreaking </a:t>
            </a:r>
          </a:p>
        </p:txBody>
      </p:sp>
      <p:sp>
        <p:nvSpPr>
          <p:cNvPr id="3" name="Content Placeholder 2">
            <a:extLst>
              <a:ext uri="{FF2B5EF4-FFF2-40B4-BE49-F238E27FC236}">
                <a16:creationId xmlns:a16="http://schemas.microsoft.com/office/drawing/2014/main" id="{C936EFE8-61AD-41EB-97E6-D922E64DB3D9}"/>
              </a:ext>
            </a:extLst>
          </p:cNvPr>
          <p:cNvSpPr>
            <a:spLocks noGrp="1"/>
          </p:cNvSpPr>
          <p:nvPr>
            <p:ph idx="1"/>
          </p:nvPr>
        </p:nvSpPr>
        <p:spPr/>
        <p:txBody>
          <a:bodyPr/>
          <a:lstStyle/>
          <a:p>
            <a:r>
              <a:rPr lang="en-US" dirty="0"/>
              <a:t>Lets briefly consider search in the context of codebreaking</a:t>
            </a:r>
          </a:p>
          <a:p>
            <a:endParaRPr lang="en-US" dirty="0"/>
          </a:p>
          <a:p>
            <a:r>
              <a:rPr lang="en-US" dirty="0"/>
              <a:t>We will consider three kinds of codes, in order of complexity   </a:t>
            </a:r>
          </a:p>
          <a:p>
            <a:pPr lvl="1"/>
            <a:r>
              <a:rPr lang="en-US" dirty="0"/>
              <a:t>Cesar Shift Cipher</a:t>
            </a:r>
          </a:p>
          <a:p>
            <a:pPr lvl="1"/>
            <a:r>
              <a:rPr lang="en-US" sz="2400" dirty="0"/>
              <a:t>Substitution Cipher</a:t>
            </a:r>
          </a:p>
          <a:p>
            <a:pPr lvl="1"/>
            <a:r>
              <a:rPr lang="en-US" sz="2400" dirty="0"/>
              <a:t>Enigma Machine</a:t>
            </a:r>
          </a:p>
          <a:p>
            <a:pPr lvl="1"/>
            <a:endParaRPr lang="en-US" dirty="0"/>
          </a:p>
          <a:p>
            <a:pPr marL="0" indent="0">
              <a:buNone/>
            </a:pPr>
            <a:endParaRPr lang="en-US" dirty="0"/>
          </a:p>
        </p:txBody>
      </p:sp>
      <p:pic>
        <p:nvPicPr>
          <p:cNvPr id="1026" name="Picture 2" descr="The Code Book :HarperCollins Australia">
            <a:extLst>
              <a:ext uri="{FF2B5EF4-FFF2-40B4-BE49-F238E27FC236}">
                <a16:creationId xmlns:a16="http://schemas.microsoft.com/office/drawing/2014/main" id="{8F127F82-30C0-4A8A-A6D4-363E1C963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884" y="132027"/>
            <a:ext cx="1751679" cy="272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8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8B4A-FC80-45BE-93A4-FBC348595275}"/>
              </a:ext>
            </a:extLst>
          </p:cNvPr>
          <p:cNvSpPr>
            <a:spLocks noGrp="1"/>
          </p:cNvSpPr>
          <p:nvPr>
            <p:ph type="title"/>
          </p:nvPr>
        </p:nvSpPr>
        <p:spPr>
          <a:xfrm>
            <a:off x="411480" y="65405"/>
            <a:ext cx="7843520" cy="925195"/>
          </a:xfrm>
        </p:spPr>
        <p:txBody>
          <a:bodyPr/>
          <a:lstStyle/>
          <a:p>
            <a:r>
              <a:rPr lang="en-US" dirty="0"/>
              <a:t>Background</a:t>
            </a:r>
          </a:p>
        </p:txBody>
      </p:sp>
      <p:sp>
        <p:nvSpPr>
          <p:cNvPr id="3" name="Content Placeholder 2">
            <a:extLst>
              <a:ext uri="{FF2B5EF4-FFF2-40B4-BE49-F238E27FC236}">
                <a16:creationId xmlns:a16="http://schemas.microsoft.com/office/drawing/2014/main" id="{C936EFE8-61AD-41EB-97E6-D922E64DB3D9}"/>
              </a:ext>
            </a:extLst>
          </p:cNvPr>
          <p:cNvSpPr>
            <a:spLocks noGrp="1"/>
          </p:cNvSpPr>
          <p:nvPr>
            <p:ph idx="1"/>
          </p:nvPr>
        </p:nvSpPr>
        <p:spPr>
          <a:xfrm>
            <a:off x="575732" y="1111091"/>
            <a:ext cx="10977033" cy="5052642"/>
          </a:xfrm>
        </p:spPr>
        <p:txBody>
          <a:bodyPr>
            <a:normAutofit lnSpcReduction="10000"/>
          </a:bodyPr>
          <a:lstStyle/>
          <a:p>
            <a:pPr marL="0" lvl="1" indent="0">
              <a:spcBef>
                <a:spcPts val="600"/>
              </a:spcBef>
              <a:spcAft>
                <a:spcPts val="1200"/>
              </a:spcAft>
              <a:buNone/>
            </a:pPr>
            <a:r>
              <a:rPr lang="en-US" dirty="0"/>
              <a:t>Our enemies Alice and Bob want to be able to pass messages to each securely, but through a channel we might be able to intercept.</a:t>
            </a:r>
          </a:p>
          <a:p>
            <a:pPr marL="0" lvl="1" indent="0">
              <a:spcBef>
                <a:spcPts val="600"/>
              </a:spcBef>
              <a:spcAft>
                <a:spcPts val="1200"/>
              </a:spcAft>
              <a:buNone/>
            </a:pPr>
            <a:r>
              <a:rPr lang="en-US" dirty="0"/>
              <a:t>They have an algorithm or device that can take a plain text message like..</a:t>
            </a:r>
          </a:p>
          <a:p>
            <a:pPr marL="457200" lvl="2" indent="0">
              <a:spcBef>
                <a:spcPts val="600"/>
              </a:spcBef>
              <a:spcAft>
                <a:spcPts val="1200"/>
              </a:spcAft>
              <a:buNone/>
            </a:pPr>
            <a:r>
              <a:rPr lang="en-US" dirty="0">
                <a:latin typeface="Courier New" panose="02070309020205020404" pitchFamily="49" charset="0"/>
                <a:cs typeface="Courier New" panose="02070309020205020404" pitchFamily="49" charset="0"/>
              </a:rPr>
              <a:t>THE QUICK BROWN FOX JUMPS OVER THE LAZY DOG</a:t>
            </a:r>
          </a:p>
          <a:p>
            <a:pPr marL="0" lvl="1" indent="0">
              <a:spcBef>
                <a:spcPts val="600"/>
              </a:spcBef>
              <a:spcAft>
                <a:spcPts val="1200"/>
              </a:spcAft>
              <a:buNone/>
            </a:pPr>
            <a:r>
              <a:rPr lang="en-US" dirty="0"/>
              <a:t>And convert it to cyphertext like</a:t>
            </a:r>
          </a:p>
          <a:p>
            <a:pPr marL="457200" lvl="2" indent="0">
              <a:spcBef>
                <a:spcPts val="600"/>
              </a:spcBef>
              <a:spcAft>
                <a:spcPts val="1200"/>
              </a:spcAft>
              <a:buNone/>
            </a:pPr>
            <a:r>
              <a:rPr lang="en-US" dirty="0">
                <a:latin typeface="Courier New" panose="02070309020205020404" pitchFamily="49" charset="0"/>
                <a:cs typeface="Courier New" panose="02070309020205020404" pitchFamily="49" charset="0"/>
              </a:rPr>
              <a:t>QEB NRFZH YOLTK CLU GRJMP LSBO QEB IXWV ALD</a:t>
            </a:r>
          </a:p>
          <a:p>
            <a:pPr marL="0" lvl="1" indent="0">
              <a:spcBef>
                <a:spcPts val="600"/>
              </a:spcBef>
              <a:spcAft>
                <a:spcPts val="1200"/>
              </a:spcAft>
              <a:buNone/>
            </a:pPr>
            <a:r>
              <a:rPr lang="en-US" dirty="0"/>
              <a:t>Of course, they can take a cyphertext and run the same algorithm to undo the encoding back to plaintext. </a:t>
            </a:r>
          </a:p>
          <a:p>
            <a:pPr marL="0" lvl="1" indent="0">
              <a:spcBef>
                <a:spcPts val="600"/>
              </a:spcBef>
              <a:spcAft>
                <a:spcPts val="1200"/>
              </a:spcAft>
              <a:buNone/>
            </a:pPr>
            <a:endParaRPr lang="en-US" dirty="0"/>
          </a:p>
          <a:p>
            <a:pPr marL="0" indent="0">
              <a:spcBef>
                <a:spcPts val="600"/>
              </a:spcBef>
              <a:spcAft>
                <a:spcPts val="1200"/>
              </a:spcAft>
              <a:buNone/>
            </a:pPr>
            <a:r>
              <a:rPr lang="en-US" sz="2400" dirty="0"/>
              <a:t>They assume that the world might know their algorithm. But the algorithm is parameterized by some settings (key) and only they know it.</a:t>
            </a:r>
          </a:p>
        </p:txBody>
      </p:sp>
    </p:spTree>
    <p:extLst>
      <p:ext uri="{BB962C8B-B14F-4D97-AF65-F5344CB8AC3E}">
        <p14:creationId xmlns:p14="http://schemas.microsoft.com/office/powerpoint/2010/main" val="155625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2D2C92-C1D8-4E50-947B-046A0CB2BFE0}"/>
              </a:ext>
            </a:extLst>
          </p:cNvPr>
          <p:cNvSpPr txBox="1"/>
          <p:nvPr/>
        </p:nvSpPr>
        <p:spPr>
          <a:xfrm>
            <a:off x="335777" y="1251644"/>
            <a:ext cx="9046983" cy="923330"/>
          </a:xfrm>
          <a:prstGeom prst="rect">
            <a:avLst/>
          </a:prstGeom>
          <a:noFill/>
        </p:spPr>
        <p:txBody>
          <a:bodyPr wrap="square" rtlCol="0">
            <a:spAutoFit/>
          </a:bodyPr>
          <a:lstStyle/>
          <a:p>
            <a:r>
              <a:rPr lang="en-US" dirty="0"/>
              <a:t>Write the alphabet out twice. </a:t>
            </a:r>
          </a:p>
          <a:p>
            <a:r>
              <a:rPr lang="en-US" dirty="0"/>
              <a:t>Circular shift the bottom alphabet by some number between 1 and 25</a:t>
            </a:r>
          </a:p>
          <a:p>
            <a:endParaRPr lang="en-US" dirty="0"/>
          </a:p>
        </p:txBody>
      </p:sp>
      <p:sp>
        <p:nvSpPr>
          <p:cNvPr id="6" name="TextBox 5">
            <a:extLst>
              <a:ext uri="{FF2B5EF4-FFF2-40B4-BE49-F238E27FC236}">
                <a16:creationId xmlns:a16="http://schemas.microsoft.com/office/drawing/2014/main" id="{68448822-90C8-4775-9868-6ACD64F62D67}"/>
              </a:ext>
            </a:extLst>
          </p:cNvPr>
          <p:cNvSpPr txBox="1"/>
          <p:nvPr/>
        </p:nvSpPr>
        <p:spPr>
          <a:xfrm>
            <a:off x="173217" y="101598"/>
            <a:ext cx="5892960" cy="523220"/>
          </a:xfrm>
          <a:prstGeom prst="rect">
            <a:avLst/>
          </a:prstGeom>
          <a:noFill/>
        </p:spPr>
        <p:txBody>
          <a:bodyPr wrap="none" rtlCol="0">
            <a:spAutoFit/>
          </a:bodyPr>
          <a:lstStyle/>
          <a:p>
            <a:r>
              <a:rPr lang="en-US" sz="2800" dirty="0"/>
              <a:t>Search Space for the </a:t>
            </a:r>
            <a:r>
              <a:rPr lang="en-US" sz="2800" b="1" dirty="0"/>
              <a:t>Cesar Shift Cipher</a:t>
            </a:r>
          </a:p>
        </p:txBody>
      </p:sp>
      <p:graphicFrame>
        <p:nvGraphicFramePr>
          <p:cNvPr id="4" name="Table 3">
            <a:extLst>
              <a:ext uri="{FF2B5EF4-FFF2-40B4-BE49-F238E27FC236}">
                <a16:creationId xmlns:a16="http://schemas.microsoft.com/office/drawing/2014/main" id="{E785A35B-8F74-4D7D-B15D-ED7C49557246}"/>
              </a:ext>
            </a:extLst>
          </p:cNvPr>
          <p:cNvGraphicFramePr>
            <a:graphicFrameLocks noGrp="1"/>
          </p:cNvGraphicFramePr>
          <p:nvPr/>
        </p:nvGraphicFramePr>
        <p:xfrm>
          <a:off x="360680" y="2419279"/>
          <a:ext cx="10922005" cy="731520"/>
        </p:xfrm>
        <a:graphic>
          <a:graphicData uri="http://schemas.openxmlformats.org/drawingml/2006/table">
            <a:tbl>
              <a:tblPr/>
              <a:tblGrid>
                <a:gridCol w="795863">
                  <a:extLst>
                    <a:ext uri="{9D8B030D-6E8A-4147-A177-3AD203B41FA5}">
                      <a16:colId xmlns:a16="http://schemas.microsoft.com/office/drawing/2014/main" val="1933455390"/>
                    </a:ext>
                  </a:extLst>
                </a:gridCol>
                <a:gridCol w="389467">
                  <a:extLst>
                    <a:ext uri="{9D8B030D-6E8A-4147-A177-3AD203B41FA5}">
                      <a16:colId xmlns:a16="http://schemas.microsoft.com/office/drawing/2014/main" val="991314035"/>
                    </a:ext>
                  </a:extLst>
                </a:gridCol>
                <a:gridCol w="389467">
                  <a:extLst>
                    <a:ext uri="{9D8B030D-6E8A-4147-A177-3AD203B41FA5}">
                      <a16:colId xmlns:a16="http://schemas.microsoft.com/office/drawing/2014/main" val="512254582"/>
                    </a:ext>
                  </a:extLst>
                </a:gridCol>
                <a:gridCol w="389467">
                  <a:extLst>
                    <a:ext uri="{9D8B030D-6E8A-4147-A177-3AD203B41FA5}">
                      <a16:colId xmlns:a16="http://schemas.microsoft.com/office/drawing/2014/main" val="2955842151"/>
                    </a:ext>
                  </a:extLst>
                </a:gridCol>
                <a:gridCol w="389467">
                  <a:extLst>
                    <a:ext uri="{9D8B030D-6E8A-4147-A177-3AD203B41FA5}">
                      <a16:colId xmlns:a16="http://schemas.microsoft.com/office/drawing/2014/main" val="86551879"/>
                    </a:ext>
                  </a:extLst>
                </a:gridCol>
                <a:gridCol w="389467">
                  <a:extLst>
                    <a:ext uri="{9D8B030D-6E8A-4147-A177-3AD203B41FA5}">
                      <a16:colId xmlns:a16="http://schemas.microsoft.com/office/drawing/2014/main" val="2195434115"/>
                    </a:ext>
                  </a:extLst>
                </a:gridCol>
                <a:gridCol w="389467">
                  <a:extLst>
                    <a:ext uri="{9D8B030D-6E8A-4147-A177-3AD203B41FA5}">
                      <a16:colId xmlns:a16="http://schemas.microsoft.com/office/drawing/2014/main" val="1328409367"/>
                    </a:ext>
                  </a:extLst>
                </a:gridCol>
                <a:gridCol w="389467">
                  <a:extLst>
                    <a:ext uri="{9D8B030D-6E8A-4147-A177-3AD203B41FA5}">
                      <a16:colId xmlns:a16="http://schemas.microsoft.com/office/drawing/2014/main" val="1289293064"/>
                    </a:ext>
                  </a:extLst>
                </a:gridCol>
                <a:gridCol w="389467">
                  <a:extLst>
                    <a:ext uri="{9D8B030D-6E8A-4147-A177-3AD203B41FA5}">
                      <a16:colId xmlns:a16="http://schemas.microsoft.com/office/drawing/2014/main" val="2948558918"/>
                    </a:ext>
                  </a:extLst>
                </a:gridCol>
                <a:gridCol w="389467">
                  <a:extLst>
                    <a:ext uri="{9D8B030D-6E8A-4147-A177-3AD203B41FA5}">
                      <a16:colId xmlns:a16="http://schemas.microsoft.com/office/drawing/2014/main" val="2237859067"/>
                    </a:ext>
                  </a:extLst>
                </a:gridCol>
                <a:gridCol w="389467">
                  <a:extLst>
                    <a:ext uri="{9D8B030D-6E8A-4147-A177-3AD203B41FA5}">
                      <a16:colId xmlns:a16="http://schemas.microsoft.com/office/drawing/2014/main" val="2792772917"/>
                    </a:ext>
                  </a:extLst>
                </a:gridCol>
                <a:gridCol w="389467">
                  <a:extLst>
                    <a:ext uri="{9D8B030D-6E8A-4147-A177-3AD203B41FA5}">
                      <a16:colId xmlns:a16="http://schemas.microsoft.com/office/drawing/2014/main" val="1320045430"/>
                    </a:ext>
                  </a:extLst>
                </a:gridCol>
                <a:gridCol w="389467">
                  <a:extLst>
                    <a:ext uri="{9D8B030D-6E8A-4147-A177-3AD203B41FA5}">
                      <a16:colId xmlns:a16="http://schemas.microsoft.com/office/drawing/2014/main" val="1421373422"/>
                    </a:ext>
                  </a:extLst>
                </a:gridCol>
                <a:gridCol w="389467">
                  <a:extLst>
                    <a:ext uri="{9D8B030D-6E8A-4147-A177-3AD203B41FA5}">
                      <a16:colId xmlns:a16="http://schemas.microsoft.com/office/drawing/2014/main" val="4259758148"/>
                    </a:ext>
                  </a:extLst>
                </a:gridCol>
                <a:gridCol w="389467">
                  <a:extLst>
                    <a:ext uri="{9D8B030D-6E8A-4147-A177-3AD203B41FA5}">
                      <a16:colId xmlns:a16="http://schemas.microsoft.com/office/drawing/2014/main" val="2394727690"/>
                    </a:ext>
                  </a:extLst>
                </a:gridCol>
                <a:gridCol w="389467">
                  <a:extLst>
                    <a:ext uri="{9D8B030D-6E8A-4147-A177-3AD203B41FA5}">
                      <a16:colId xmlns:a16="http://schemas.microsoft.com/office/drawing/2014/main" val="1214670873"/>
                    </a:ext>
                  </a:extLst>
                </a:gridCol>
                <a:gridCol w="389467">
                  <a:extLst>
                    <a:ext uri="{9D8B030D-6E8A-4147-A177-3AD203B41FA5}">
                      <a16:colId xmlns:a16="http://schemas.microsoft.com/office/drawing/2014/main" val="1144678331"/>
                    </a:ext>
                  </a:extLst>
                </a:gridCol>
                <a:gridCol w="389467">
                  <a:extLst>
                    <a:ext uri="{9D8B030D-6E8A-4147-A177-3AD203B41FA5}">
                      <a16:colId xmlns:a16="http://schemas.microsoft.com/office/drawing/2014/main" val="2640858817"/>
                    </a:ext>
                  </a:extLst>
                </a:gridCol>
                <a:gridCol w="389467">
                  <a:extLst>
                    <a:ext uri="{9D8B030D-6E8A-4147-A177-3AD203B41FA5}">
                      <a16:colId xmlns:a16="http://schemas.microsoft.com/office/drawing/2014/main" val="2391274878"/>
                    </a:ext>
                  </a:extLst>
                </a:gridCol>
                <a:gridCol w="389467">
                  <a:extLst>
                    <a:ext uri="{9D8B030D-6E8A-4147-A177-3AD203B41FA5}">
                      <a16:colId xmlns:a16="http://schemas.microsoft.com/office/drawing/2014/main" val="3024561668"/>
                    </a:ext>
                  </a:extLst>
                </a:gridCol>
                <a:gridCol w="389467">
                  <a:extLst>
                    <a:ext uri="{9D8B030D-6E8A-4147-A177-3AD203B41FA5}">
                      <a16:colId xmlns:a16="http://schemas.microsoft.com/office/drawing/2014/main" val="1830213190"/>
                    </a:ext>
                  </a:extLst>
                </a:gridCol>
                <a:gridCol w="389467">
                  <a:extLst>
                    <a:ext uri="{9D8B030D-6E8A-4147-A177-3AD203B41FA5}">
                      <a16:colId xmlns:a16="http://schemas.microsoft.com/office/drawing/2014/main" val="3042040633"/>
                    </a:ext>
                  </a:extLst>
                </a:gridCol>
                <a:gridCol w="389467">
                  <a:extLst>
                    <a:ext uri="{9D8B030D-6E8A-4147-A177-3AD203B41FA5}">
                      <a16:colId xmlns:a16="http://schemas.microsoft.com/office/drawing/2014/main" val="1726283966"/>
                    </a:ext>
                  </a:extLst>
                </a:gridCol>
                <a:gridCol w="389467">
                  <a:extLst>
                    <a:ext uri="{9D8B030D-6E8A-4147-A177-3AD203B41FA5}">
                      <a16:colId xmlns:a16="http://schemas.microsoft.com/office/drawing/2014/main" val="3600463307"/>
                    </a:ext>
                  </a:extLst>
                </a:gridCol>
                <a:gridCol w="389467">
                  <a:extLst>
                    <a:ext uri="{9D8B030D-6E8A-4147-A177-3AD203B41FA5}">
                      <a16:colId xmlns:a16="http://schemas.microsoft.com/office/drawing/2014/main" val="1250780097"/>
                    </a:ext>
                  </a:extLst>
                </a:gridCol>
                <a:gridCol w="389467">
                  <a:extLst>
                    <a:ext uri="{9D8B030D-6E8A-4147-A177-3AD203B41FA5}">
                      <a16:colId xmlns:a16="http://schemas.microsoft.com/office/drawing/2014/main" val="773237454"/>
                    </a:ext>
                  </a:extLst>
                </a:gridCol>
                <a:gridCol w="389467">
                  <a:extLst>
                    <a:ext uri="{9D8B030D-6E8A-4147-A177-3AD203B41FA5}">
                      <a16:colId xmlns:a16="http://schemas.microsoft.com/office/drawing/2014/main" val="1012888082"/>
                    </a:ext>
                  </a:extLst>
                </a:gridCol>
              </a:tblGrid>
              <a:tr h="34932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349322">
                <a:tc>
                  <a:txBody>
                    <a:bodyPr/>
                    <a:lstStyle/>
                    <a:p>
                      <a:pPr algn="ctr"/>
                      <a:r>
                        <a:rPr lang="en-US" sz="180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sp>
        <p:nvSpPr>
          <p:cNvPr id="10" name="TextBox 9">
            <a:extLst>
              <a:ext uri="{FF2B5EF4-FFF2-40B4-BE49-F238E27FC236}">
                <a16:creationId xmlns:a16="http://schemas.microsoft.com/office/drawing/2014/main" id="{B848D3DA-3897-4320-B71D-5FEC72A2CE80}"/>
              </a:ext>
            </a:extLst>
          </p:cNvPr>
          <p:cNvSpPr txBox="1"/>
          <p:nvPr/>
        </p:nvSpPr>
        <p:spPr>
          <a:xfrm>
            <a:off x="4531360" y="3641020"/>
            <a:ext cx="6268720" cy="646331"/>
          </a:xfrm>
          <a:prstGeom prst="rect">
            <a:avLst/>
          </a:prstGeom>
          <a:noFill/>
        </p:spPr>
        <p:txBody>
          <a:bodyPr wrap="square">
            <a:spAutoFit/>
          </a:bodyPr>
          <a:lstStyle/>
          <a:p>
            <a:r>
              <a:rPr lang="en-US" dirty="0"/>
              <a:t>Plaintext:    THE QUICK BROWN FOX JUMPS OVER THE LAZY DOG</a:t>
            </a:r>
          </a:p>
          <a:p>
            <a:r>
              <a:rPr lang="en-US" dirty="0"/>
              <a:t>Ciphertext: QEB NRFZH YOLTK CLU GRJMP LSBO QEB IXWV ALD</a:t>
            </a:r>
          </a:p>
        </p:txBody>
      </p:sp>
      <p:sp>
        <p:nvSpPr>
          <p:cNvPr id="9" name="Right Brace 8">
            <a:extLst>
              <a:ext uri="{FF2B5EF4-FFF2-40B4-BE49-F238E27FC236}">
                <a16:creationId xmlns:a16="http://schemas.microsoft.com/office/drawing/2014/main" id="{817DC69F-4B8C-4F69-A94D-76D8A994153F}"/>
              </a:ext>
            </a:extLst>
          </p:cNvPr>
          <p:cNvSpPr/>
          <p:nvPr/>
        </p:nvSpPr>
        <p:spPr>
          <a:xfrm rot="5400000">
            <a:off x="1707940" y="2864828"/>
            <a:ext cx="403692" cy="11283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4CFD676-F177-475B-9758-CE3611ABBAF4}"/>
              </a:ext>
            </a:extLst>
          </p:cNvPr>
          <p:cNvSpPr txBox="1"/>
          <p:nvPr/>
        </p:nvSpPr>
        <p:spPr>
          <a:xfrm>
            <a:off x="1391920" y="3594854"/>
            <a:ext cx="1193800" cy="369332"/>
          </a:xfrm>
          <a:prstGeom prst="rect">
            <a:avLst/>
          </a:prstGeom>
          <a:noFill/>
        </p:spPr>
        <p:txBody>
          <a:bodyPr wrap="square">
            <a:spAutoFit/>
          </a:bodyPr>
          <a:lstStyle/>
          <a:p>
            <a:r>
              <a:rPr lang="en-US" dirty="0"/>
              <a:t>Shift by 3</a:t>
            </a:r>
          </a:p>
        </p:txBody>
      </p:sp>
      <p:sp>
        <p:nvSpPr>
          <p:cNvPr id="14" name="TextBox 13">
            <a:extLst>
              <a:ext uri="{FF2B5EF4-FFF2-40B4-BE49-F238E27FC236}">
                <a16:creationId xmlns:a16="http://schemas.microsoft.com/office/drawing/2014/main" id="{AD7195E4-80FF-45B8-954B-6D56CC7BB033}"/>
              </a:ext>
            </a:extLst>
          </p:cNvPr>
          <p:cNvSpPr txBox="1"/>
          <p:nvPr/>
        </p:nvSpPr>
        <p:spPr>
          <a:xfrm>
            <a:off x="173217" y="4454407"/>
            <a:ext cx="9046983" cy="369332"/>
          </a:xfrm>
          <a:prstGeom prst="rect">
            <a:avLst/>
          </a:prstGeom>
          <a:noFill/>
        </p:spPr>
        <p:txBody>
          <a:bodyPr wrap="square" rtlCol="0">
            <a:spAutoFit/>
          </a:bodyPr>
          <a:lstStyle/>
          <a:p>
            <a:r>
              <a:rPr lang="en-US" dirty="0"/>
              <a:t>The search space is just 25, easy to brute force.</a:t>
            </a:r>
          </a:p>
        </p:txBody>
      </p:sp>
      <p:sp>
        <p:nvSpPr>
          <p:cNvPr id="2" name="Arrow: Right 1">
            <a:extLst>
              <a:ext uri="{FF2B5EF4-FFF2-40B4-BE49-F238E27FC236}">
                <a16:creationId xmlns:a16="http://schemas.microsoft.com/office/drawing/2014/main" id="{74E77E2D-D79C-4058-81F7-59A2D007F3E5}"/>
              </a:ext>
            </a:extLst>
          </p:cNvPr>
          <p:cNvSpPr/>
          <p:nvPr/>
        </p:nvSpPr>
        <p:spPr>
          <a:xfrm>
            <a:off x="2585720" y="3263146"/>
            <a:ext cx="762000" cy="29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278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2D2C92-C1D8-4E50-947B-046A0CB2BFE0}"/>
              </a:ext>
            </a:extLst>
          </p:cNvPr>
          <p:cNvSpPr txBox="1"/>
          <p:nvPr/>
        </p:nvSpPr>
        <p:spPr>
          <a:xfrm>
            <a:off x="360680" y="992518"/>
            <a:ext cx="11611187" cy="2108269"/>
          </a:xfrm>
          <a:prstGeom prst="rect">
            <a:avLst/>
          </a:prstGeom>
          <a:noFill/>
        </p:spPr>
        <p:txBody>
          <a:bodyPr wrap="square" rtlCol="0">
            <a:spAutoFit/>
          </a:bodyPr>
          <a:lstStyle/>
          <a:p>
            <a:r>
              <a:rPr lang="en-US" dirty="0"/>
              <a:t>If we are trying to brute force a code, how do we know when we have succeeded? For the moment, lets just use our eyes.</a:t>
            </a:r>
          </a:p>
          <a:p>
            <a:r>
              <a:rPr lang="en-US" dirty="0"/>
              <a:t>Suppose we have the Ciphertext </a:t>
            </a:r>
            <a:r>
              <a:rPr lang="en-US" dirty="0">
                <a:highlight>
                  <a:srgbClr val="FFFF00"/>
                </a:highlight>
              </a:rPr>
              <a:t>QEB</a:t>
            </a:r>
            <a:r>
              <a:rPr lang="en-US" dirty="0"/>
              <a:t>.</a:t>
            </a:r>
          </a:p>
          <a:p>
            <a:endParaRPr lang="en-US" dirty="0"/>
          </a:p>
          <a:p>
            <a:r>
              <a:rPr lang="en-US" dirty="0"/>
              <a:t>Let's try Shift by 1</a:t>
            </a:r>
          </a:p>
          <a:p>
            <a:pPr>
              <a:spcAft>
                <a:spcPts val="600"/>
              </a:spcAft>
            </a:pPr>
            <a:r>
              <a:rPr lang="en-US" dirty="0"/>
              <a:t>That translates to </a:t>
            </a:r>
            <a:r>
              <a:rPr lang="en-US" dirty="0">
                <a:highlight>
                  <a:srgbClr val="00FF00"/>
                </a:highlight>
              </a:rPr>
              <a:t>RFC</a:t>
            </a:r>
          </a:p>
          <a:p>
            <a:endParaRPr lang="en-US" dirty="0"/>
          </a:p>
          <a:p>
            <a:r>
              <a:rPr lang="en-US" dirty="0">
                <a:solidFill>
                  <a:schemeClr val="bg1"/>
                </a:solidFill>
              </a:rPr>
              <a:t>Let's try Shift by 2</a:t>
            </a:r>
          </a:p>
        </p:txBody>
      </p:sp>
      <p:sp>
        <p:nvSpPr>
          <p:cNvPr id="6" name="TextBox 5">
            <a:extLst>
              <a:ext uri="{FF2B5EF4-FFF2-40B4-BE49-F238E27FC236}">
                <a16:creationId xmlns:a16="http://schemas.microsoft.com/office/drawing/2014/main" id="{68448822-90C8-4775-9868-6ACD64F62D67}"/>
              </a:ext>
            </a:extLst>
          </p:cNvPr>
          <p:cNvSpPr txBox="1"/>
          <p:nvPr/>
        </p:nvSpPr>
        <p:spPr>
          <a:xfrm>
            <a:off x="173217" y="101598"/>
            <a:ext cx="4724114" cy="523220"/>
          </a:xfrm>
          <a:prstGeom prst="rect">
            <a:avLst/>
          </a:prstGeom>
          <a:noFill/>
        </p:spPr>
        <p:txBody>
          <a:bodyPr wrap="none" rtlCol="0">
            <a:spAutoFit/>
          </a:bodyPr>
          <a:lstStyle/>
          <a:p>
            <a:r>
              <a:rPr lang="en-US" sz="2800" dirty="0"/>
              <a:t>Evaluation Function for Ciphers</a:t>
            </a:r>
          </a:p>
        </p:txBody>
      </p:sp>
      <p:graphicFrame>
        <p:nvGraphicFramePr>
          <p:cNvPr id="4" name="Table 3">
            <a:extLst>
              <a:ext uri="{FF2B5EF4-FFF2-40B4-BE49-F238E27FC236}">
                <a16:creationId xmlns:a16="http://schemas.microsoft.com/office/drawing/2014/main" id="{E785A35B-8F74-4D7D-B15D-ED7C49557246}"/>
              </a:ext>
            </a:extLst>
          </p:cNvPr>
          <p:cNvGraphicFramePr>
            <a:graphicFrameLocks noGrp="1"/>
          </p:cNvGraphicFramePr>
          <p:nvPr/>
        </p:nvGraphicFramePr>
        <p:xfrm>
          <a:off x="2967567" y="1808352"/>
          <a:ext cx="9139768" cy="732931"/>
        </p:xfrm>
        <a:graphic>
          <a:graphicData uri="http://schemas.openxmlformats.org/drawingml/2006/table">
            <a:tbl>
              <a:tblPr/>
              <a:tblGrid>
                <a:gridCol w="827880">
                  <a:extLst>
                    <a:ext uri="{9D8B030D-6E8A-4147-A177-3AD203B41FA5}">
                      <a16:colId xmlns:a16="http://schemas.microsoft.com/office/drawing/2014/main" val="1933455390"/>
                    </a:ext>
                  </a:extLst>
                </a:gridCol>
                <a:gridCol w="319688">
                  <a:extLst>
                    <a:ext uri="{9D8B030D-6E8A-4147-A177-3AD203B41FA5}">
                      <a16:colId xmlns:a16="http://schemas.microsoft.com/office/drawing/2014/main" val="991314035"/>
                    </a:ext>
                  </a:extLst>
                </a:gridCol>
                <a:gridCol w="319688">
                  <a:extLst>
                    <a:ext uri="{9D8B030D-6E8A-4147-A177-3AD203B41FA5}">
                      <a16:colId xmlns:a16="http://schemas.microsoft.com/office/drawing/2014/main" val="512254582"/>
                    </a:ext>
                  </a:extLst>
                </a:gridCol>
                <a:gridCol w="319688">
                  <a:extLst>
                    <a:ext uri="{9D8B030D-6E8A-4147-A177-3AD203B41FA5}">
                      <a16:colId xmlns:a16="http://schemas.microsoft.com/office/drawing/2014/main" val="2955842151"/>
                    </a:ext>
                  </a:extLst>
                </a:gridCol>
                <a:gridCol w="319688">
                  <a:extLst>
                    <a:ext uri="{9D8B030D-6E8A-4147-A177-3AD203B41FA5}">
                      <a16:colId xmlns:a16="http://schemas.microsoft.com/office/drawing/2014/main" val="86551879"/>
                    </a:ext>
                  </a:extLst>
                </a:gridCol>
                <a:gridCol w="319688">
                  <a:extLst>
                    <a:ext uri="{9D8B030D-6E8A-4147-A177-3AD203B41FA5}">
                      <a16:colId xmlns:a16="http://schemas.microsoft.com/office/drawing/2014/main" val="2195434115"/>
                    </a:ext>
                  </a:extLst>
                </a:gridCol>
                <a:gridCol w="319688">
                  <a:extLst>
                    <a:ext uri="{9D8B030D-6E8A-4147-A177-3AD203B41FA5}">
                      <a16:colId xmlns:a16="http://schemas.microsoft.com/office/drawing/2014/main" val="1328409367"/>
                    </a:ext>
                  </a:extLst>
                </a:gridCol>
                <a:gridCol w="319688">
                  <a:extLst>
                    <a:ext uri="{9D8B030D-6E8A-4147-A177-3AD203B41FA5}">
                      <a16:colId xmlns:a16="http://schemas.microsoft.com/office/drawing/2014/main" val="1289293064"/>
                    </a:ext>
                  </a:extLst>
                </a:gridCol>
                <a:gridCol w="319688">
                  <a:extLst>
                    <a:ext uri="{9D8B030D-6E8A-4147-A177-3AD203B41FA5}">
                      <a16:colId xmlns:a16="http://schemas.microsoft.com/office/drawing/2014/main" val="2948558918"/>
                    </a:ext>
                  </a:extLst>
                </a:gridCol>
                <a:gridCol w="319688">
                  <a:extLst>
                    <a:ext uri="{9D8B030D-6E8A-4147-A177-3AD203B41FA5}">
                      <a16:colId xmlns:a16="http://schemas.microsoft.com/office/drawing/2014/main" val="2237859067"/>
                    </a:ext>
                  </a:extLst>
                </a:gridCol>
                <a:gridCol w="319688">
                  <a:extLst>
                    <a:ext uri="{9D8B030D-6E8A-4147-A177-3AD203B41FA5}">
                      <a16:colId xmlns:a16="http://schemas.microsoft.com/office/drawing/2014/main" val="2792772917"/>
                    </a:ext>
                  </a:extLst>
                </a:gridCol>
                <a:gridCol w="319688">
                  <a:extLst>
                    <a:ext uri="{9D8B030D-6E8A-4147-A177-3AD203B41FA5}">
                      <a16:colId xmlns:a16="http://schemas.microsoft.com/office/drawing/2014/main" val="1320045430"/>
                    </a:ext>
                  </a:extLst>
                </a:gridCol>
                <a:gridCol w="319688">
                  <a:extLst>
                    <a:ext uri="{9D8B030D-6E8A-4147-A177-3AD203B41FA5}">
                      <a16:colId xmlns:a16="http://schemas.microsoft.com/office/drawing/2014/main" val="1421373422"/>
                    </a:ext>
                  </a:extLst>
                </a:gridCol>
                <a:gridCol w="319688">
                  <a:extLst>
                    <a:ext uri="{9D8B030D-6E8A-4147-A177-3AD203B41FA5}">
                      <a16:colId xmlns:a16="http://schemas.microsoft.com/office/drawing/2014/main" val="4259758148"/>
                    </a:ext>
                  </a:extLst>
                </a:gridCol>
                <a:gridCol w="319688">
                  <a:extLst>
                    <a:ext uri="{9D8B030D-6E8A-4147-A177-3AD203B41FA5}">
                      <a16:colId xmlns:a16="http://schemas.microsoft.com/office/drawing/2014/main" val="2394727690"/>
                    </a:ext>
                  </a:extLst>
                </a:gridCol>
                <a:gridCol w="319688">
                  <a:extLst>
                    <a:ext uri="{9D8B030D-6E8A-4147-A177-3AD203B41FA5}">
                      <a16:colId xmlns:a16="http://schemas.microsoft.com/office/drawing/2014/main" val="1214670873"/>
                    </a:ext>
                  </a:extLst>
                </a:gridCol>
                <a:gridCol w="319688">
                  <a:extLst>
                    <a:ext uri="{9D8B030D-6E8A-4147-A177-3AD203B41FA5}">
                      <a16:colId xmlns:a16="http://schemas.microsoft.com/office/drawing/2014/main" val="1144678331"/>
                    </a:ext>
                  </a:extLst>
                </a:gridCol>
                <a:gridCol w="319688">
                  <a:extLst>
                    <a:ext uri="{9D8B030D-6E8A-4147-A177-3AD203B41FA5}">
                      <a16:colId xmlns:a16="http://schemas.microsoft.com/office/drawing/2014/main" val="2640858817"/>
                    </a:ext>
                  </a:extLst>
                </a:gridCol>
                <a:gridCol w="319688">
                  <a:extLst>
                    <a:ext uri="{9D8B030D-6E8A-4147-A177-3AD203B41FA5}">
                      <a16:colId xmlns:a16="http://schemas.microsoft.com/office/drawing/2014/main" val="2391274878"/>
                    </a:ext>
                  </a:extLst>
                </a:gridCol>
                <a:gridCol w="319688">
                  <a:extLst>
                    <a:ext uri="{9D8B030D-6E8A-4147-A177-3AD203B41FA5}">
                      <a16:colId xmlns:a16="http://schemas.microsoft.com/office/drawing/2014/main" val="3024561668"/>
                    </a:ext>
                  </a:extLst>
                </a:gridCol>
                <a:gridCol w="319688">
                  <a:extLst>
                    <a:ext uri="{9D8B030D-6E8A-4147-A177-3AD203B41FA5}">
                      <a16:colId xmlns:a16="http://schemas.microsoft.com/office/drawing/2014/main" val="1830213190"/>
                    </a:ext>
                  </a:extLst>
                </a:gridCol>
                <a:gridCol w="319688">
                  <a:extLst>
                    <a:ext uri="{9D8B030D-6E8A-4147-A177-3AD203B41FA5}">
                      <a16:colId xmlns:a16="http://schemas.microsoft.com/office/drawing/2014/main" val="3042040633"/>
                    </a:ext>
                  </a:extLst>
                </a:gridCol>
                <a:gridCol w="319688">
                  <a:extLst>
                    <a:ext uri="{9D8B030D-6E8A-4147-A177-3AD203B41FA5}">
                      <a16:colId xmlns:a16="http://schemas.microsoft.com/office/drawing/2014/main" val="1726283966"/>
                    </a:ext>
                  </a:extLst>
                </a:gridCol>
                <a:gridCol w="319688">
                  <a:extLst>
                    <a:ext uri="{9D8B030D-6E8A-4147-A177-3AD203B41FA5}">
                      <a16:colId xmlns:a16="http://schemas.microsoft.com/office/drawing/2014/main" val="3600463307"/>
                    </a:ext>
                  </a:extLst>
                </a:gridCol>
                <a:gridCol w="319688">
                  <a:extLst>
                    <a:ext uri="{9D8B030D-6E8A-4147-A177-3AD203B41FA5}">
                      <a16:colId xmlns:a16="http://schemas.microsoft.com/office/drawing/2014/main" val="1250780097"/>
                    </a:ext>
                  </a:extLst>
                </a:gridCol>
                <a:gridCol w="319688">
                  <a:extLst>
                    <a:ext uri="{9D8B030D-6E8A-4147-A177-3AD203B41FA5}">
                      <a16:colId xmlns:a16="http://schemas.microsoft.com/office/drawing/2014/main" val="773237454"/>
                    </a:ext>
                  </a:extLst>
                </a:gridCol>
                <a:gridCol w="319688">
                  <a:extLst>
                    <a:ext uri="{9D8B030D-6E8A-4147-A177-3AD203B41FA5}">
                      <a16:colId xmlns:a16="http://schemas.microsoft.com/office/drawing/2014/main" val="1012888082"/>
                    </a:ext>
                  </a:extLst>
                </a:gridCol>
              </a:tblGrid>
              <a:tr h="36717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161277">
                <a:tc>
                  <a:txBody>
                    <a:bodyPr/>
                    <a:lstStyle/>
                    <a:p>
                      <a:pPr algn="ctr"/>
                      <a:r>
                        <a:rPr lang="en-US" sz="1800" dirty="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cxnSp>
        <p:nvCxnSpPr>
          <p:cNvPr id="16" name="Straight Connector 15">
            <a:extLst>
              <a:ext uri="{FF2B5EF4-FFF2-40B4-BE49-F238E27FC236}">
                <a16:creationId xmlns:a16="http://schemas.microsoft.com/office/drawing/2014/main" id="{9C24CD74-52B8-4682-9881-BE261A622848}"/>
              </a:ext>
            </a:extLst>
          </p:cNvPr>
          <p:cNvCxnSpPr>
            <a:cxnSpLocks/>
            <a:stCxn id="17" idx="2"/>
            <a:endCxn id="18" idx="0"/>
          </p:cNvCxnSpPr>
          <p:nvPr/>
        </p:nvCxnSpPr>
        <p:spPr>
          <a:xfrm flipH="1">
            <a:off x="6877051" y="5573040"/>
            <a:ext cx="2122487" cy="8985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B122C0B-DCD7-4E87-B0CF-FB1DD4FB669A}"/>
              </a:ext>
            </a:extLst>
          </p:cNvPr>
          <p:cNvSpPr/>
          <p:nvPr/>
        </p:nvSpPr>
        <p:spPr>
          <a:xfrm>
            <a:off x="8999538" y="5433340"/>
            <a:ext cx="280988" cy="2809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tx1"/>
              </a:solidFill>
            </a:endParaRPr>
          </a:p>
        </p:txBody>
      </p:sp>
      <p:sp>
        <p:nvSpPr>
          <p:cNvPr id="18" name="Oval 17">
            <a:extLst>
              <a:ext uri="{FF2B5EF4-FFF2-40B4-BE49-F238E27FC236}">
                <a16:creationId xmlns:a16="http://schemas.microsoft.com/office/drawing/2014/main" id="{04E2707A-5390-4B1B-9707-82CF746E5ACF}"/>
              </a:ext>
            </a:extLst>
          </p:cNvPr>
          <p:cNvSpPr/>
          <p:nvPr/>
        </p:nvSpPr>
        <p:spPr bwMode="auto">
          <a:xfrm>
            <a:off x="6737351" y="6471565"/>
            <a:ext cx="280987" cy="27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tx1"/>
                </a:solidFill>
              </a:rPr>
              <a:t>1</a:t>
            </a:r>
          </a:p>
        </p:txBody>
      </p:sp>
      <p:cxnSp>
        <p:nvCxnSpPr>
          <p:cNvPr id="19" name="Straight Connector 18">
            <a:extLst>
              <a:ext uri="{FF2B5EF4-FFF2-40B4-BE49-F238E27FC236}">
                <a16:creationId xmlns:a16="http://schemas.microsoft.com/office/drawing/2014/main" id="{DB9FED93-36CD-444B-8685-0C6BC13E94BB}"/>
              </a:ext>
            </a:extLst>
          </p:cNvPr>
          <p:cNvCxnSpPr>
            <a:cxnSpLocks/>
            <a:endCxn id="25" idx="0"/>
          </p:cNvCxnSpPr>
          <p:nvPr/>
        </p:nvCxnSpPr>
        <p:spPr>
          <a:xfrm flipH="1">
            <a:off x="7437438" y="5606377"/>
            <a:ext cx="1570038" cy="86518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E3AA18-02DD-47F8-B16F-8C22758A7246}"/>
              </a:ext>
            </a:extLst>
          </p:cNvPr>
          <p:cNvCxnSpPr>
            <a:cxnSpLocks/>
            <a:endCxn id="26" idx="0"/>
          </p:cNvCxnSpPr>
          <p:nvPr/>
        </p:nvCxnSpPr>
        <p:spPr>
          <a:xfrm flipH="1">
            <a:off x="8008938" y="5639715"/>
            <a:ext cx="1006475"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CE474-EC4B-473E-AF9B-28BABBB43A6A}"/>
              </a:ext>
            </a:extLst>
          </p:cNvPr>
          <p:cNvCxnSpPr>
            <a:cxnSpLocks/>
            <a:endCxn id="27" idx="0"/>
          </p:cNvCxnSpPr>
          <p:nvPr/>
        </p:nvCxnSpPr>
        <p:spPr>
          <a:xfrm flipH="1">
            <a:off x="8956676" y="5701627"/>
            <a:ext cx="117475" cy="76993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16FC9B-9079-42EC-B4D6-BA7D488DEA8B}"/>
              </a:ext>
            </a:extLst>
          </p:cNvPr>
          <p:cNvCxnSpPr>
            <a:cxnSpLocks/>
            <a:stCxn id="17" idx="5"/>
          </p:cNvCxnSpPr>
          <p:nvPr/>
        </p:nvCxnSpPr>
        <p:spPr>
          <a:xfrm>
            <a:off x="9239251" y="5673052"/>
            <a:ext cx="273050" cy="7969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E24D0D-644F-4184-B92C-0DAB5CE3D8FC}"/>
              </a:ext>
            </a:extLst>
          </p:cNvPr>
          <p:cNvCxnSpPr>
            <a:cxnSpLocks/>
          </p:cNvCxnSpPr>
          <p:nvPr/>
        </p:nvCxnSpPr>
        <p:spPr>
          <a:xfrm>
            <a:off x="9269413" y="5638127"/>
            <a:ext cx="800100"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72F86D-1885-4946-A30F-B9F5A7F229C6}"/>
              </a:ext>
            </a:extLst>
          </p:cNvPr>
          <p:cNvCxnSpPr>
            <a:cxnSpLocks/>
            <a:stCxn id="17" idx="6"/>
          </p:cNvCxnSpPr>
          <p:nvPr/>
        </p:nvCxnSpPr>
        <p:spPr>
          <a:xfrm>
            <a:off x="9280526" y="5573040"/>
            <a:ext cx="2620962" cy="8937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AB0C3F7-279A-429C-9C9C-193DFB66B69A}"/>
              </a:ext>
            </a:extLst>
          </p:cNvPr>
          <p:cNvSpPr/>
          <p:nvPr/>
        </p:nvSpPr>
        <p:spPr bwMode="auto">
          <a:xfrm>
            <a:off x="7297738"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2</a:t>
            </a:r>
          </a:p>
        </p:txBody>
      </p:sp>
      <p:sp>
        <p:nvSpPr>
          <p:cNvPr id="26" name="Oval 25">
            <a:extLst>
              <a:ext uri="{FF2B5EF4-FFF2-40B4-BE49-F238E27FC236}">
                <a16:creationId xmlns:a16="http://schemas.microsoft.com/office/drawing/2014/main" id="{972A72EA-3284-471E-BD1A-9405C4791CB4}"/>
              </a:ext>
            </a:extLst>
          </p:cNvPr>
          <p:cNvSpPr/>
          <p:nvPr/>
        </p:nvSpPr>
        <p:spPr bwMode="auto">
          <a:xfrm>
            <a:off x="7869238"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3</a:t>
            </a:r>
          </a:p>
        </p:txBody>
      </p:sp>
      <p:sp>
        <p:nvSpPr>
          <p:cNvPr id="27" name="Oval 26">
            <a:extLst>
              <a:ext uri="{FF2B5EF4-FFF2-40B4-BE49-F238E27FC236}">
                <a16:creationId xmlns:a16="http://schemas.microsoft.com/office/drawing/2014/main" id="{E07B637B-4BAE-4A5A-9ECE-2F062573DEA3}"/>
              </a:ext>
            </a:extLst>
          </p:cNvPr>
          <p:cNvSpPr/>
          <p:nvPr/>
        </p:nvSpPr>
        <p:spPr bwMode="auto">
          <a:xfrm>
            <a:off x="8816976"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10</a:t>
            </a:r>
          </a:p>
        </p:txBody>
      </p:sp>
      <p:sp>
        <p:nvSpPr>
          <p:cNvPr id="28" name="Oval 27">
            <a:extLst>
              <a:ext uri="{FF2B5EF4-FFF2-40B4-BE49-F238E27FC236}">
                <a16:creationId xmlns:a16="http://schemas.microsoft.com/office/drawing/2014/main" id="{F9D3D370-C2D8-4D05-B4CA-5020ADD3305A}"/>
              </a:ext>
            </a:extLst>
          </p:cNvPr>
          <p:cNvSpPr/>
          <p:nvPr/>
        </p:nvSpPr>
        <p:spPr bwMode="auto">
          <a:xfrm>
            <a:off x="9375776"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11</a:t>
            </a:r>
          </a:p>
        </p:txBody>
      </p:sp>
      <p:sp>
        <p:nvSpPr>
          <p:cNvPr id="29" name="Oval 28">
            <a:extLst>
              <a:ext uri="{FF2B5EF4-FFF2-40B4-BE49-F238E27FC236}">
                <a16:creationId xmlns:a16="http://schemas.microsoft.com/office/drawing/2014/main" id="{BEA06EE8-970E-4354-9746-EEC8BB9795FB}"/>
              </a:ext>
            </a:extLst>
          </p:cNvPr>
          <p:cNvSpPr/>
          <p:nvPr/>
        </p:nvSpPr>
        <p:spPr bwMode="auto">
          <a:xfrm>
            <a:off x="9945688"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12</a:t>
            </a:r>
          </a:p>
        </p:txBody>
      </p:sp>
      <p:sp>
        <p:nvSpPr>
          <p:cNvPr id="30" name="Oval 29">
            <a:extLst>
              <a:ext uri="{FF2B5EF4-FFF2-40B4-BE49-F238E27FC236}">
                <a16:creationId xmlns:a16="http://schemas.microsoft.com/office/drawing/2014/main" id="{4B29201D-0179-484C-968E-93AE56D69D52}"/>
              </a:ext>
            </a:extLst>
          </p:cNvPr>
          <p:cNvSpPr/>
          <p:nvPr/>
        </p:nvSpPr>
        <p:spPr bwMode="auto">
          <a:xfrm>
            <a:off x="11760201"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25</a:t>
            </a:r>
          </a:p>
        </p:txBody>
      </p:sp>
      <p:sp>
        <p:nvSpPr>
          <p:cNvPr id="2" name="Arrow: Down 1">
            <a:extLst>
              <a:ext uri="{FF2B5EF4-FFF2-40B4-BE49-F238E27FC236}">
                <a16:creationId xmlns:a16="http://schemas.microsoft.com/office/drawing/2014/main" id="{B6442968-8A25-4C1A-AEF5-DE0BFBF5D2CC}"/>
              </a:ext>
            </a:extLst>
          </p:cNvPr>
          <p:cNvSpPr/>
          <p:nvPr/>
        </p:nvSpPr>
        <p:spPr>
          <a:xfrm>
            <a:off x="6695811" y="5618124"/>
            <a:ext cx="362480" cy="7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20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2D2C92-C1D8-4E50-947B-046A0CB2BFE0}"/>
              </a:ext>
            </a:extLst>
          </p:cNvPr>
          <p:cNvSpPr txBox="1"/>
          <p:nvPr/>
        </p:nvSpPr>
        <p:spPr>
          <a:xfrm>
            <a:off x="360680" y="992518"/>
            <a:ext cx="11611187" cy="2739211"/>
          </a:xfrm>
          <a:prstGeom prst="rect">
            <a:avLst/>
          </a:prstGeom>
          <a:noFill/>
        </p:spPr>
        <p:txBody>
          <a:bodyPr wrap="square" rtlCol="0">
            <a:spAutoFit/>
          </a:bodyPr>
          <a:lstStyle/>
          <a:p>
            <a:r>
              <a:rPr lang="en-US" dirty="0"/>
              <a:t>If we are trying to brute force a code, how do we know when we have succeeded?</a:t>
            </a:r>
          </a:p>
          <a:p>
            <a:r>
              <a:rPr lang="en-US" dirty="0"/>
              <a:t>Suppose we have the Ciphertext </a:t>
            </a:r>
            <a:r>
              <a:rPr lang="en-US" dirty="0">
                <a:highlight>
                  <a:srgbClr val="FFFF00"/>
                </a:highlight>
              </a:rPr>
              <a:t>QEB</a:t>
            </a:r>
            <a:r>
              <a:rPr lang="en-US" dirty="0"/>
              <a:t>.</a:t>
            </a:r>
          </a:p>
          <a:p>
            <a:endParaRPr lang="en-US" dirty="0"/>
          </a:p>
          <a:p>
            <a:r>
              <a:rPr lang="en-US" dirty="0"/>
              <a:t>Let's try Shift by 1</a:t>
            </a:r>
          </a:p>
          <a:p>
            <a:pPr>
              <a:spcAft>
                <a:spcPts val="600"/>
              </a:spcAft>
            </a:pPr>
            <a:r>
              <a:rPr lang="en-US" dirty="0"/>
              <a:t>That translates to RFC</a:t>
            </a:r>
          </a:p>
          <a:p>
            <a:endParaRPr lang="en-US" dirty="0"/>
          </a:p>
          <a:p>
            <a:r>
              <a:rPr lang="en-US" dirty="0"/>
              <a:t>Let's try Shift by 2</a:t>
            </a:r>
          </a:p>
          <a:p>
            <a:pPr>
              <a:spcAft>
                <a:spcPts val="600"/>
              </a:spcAft>
            </a:pPr>
            <a:r>
              <a:rPr lang="en-US" dirty="0"/>
              <a:t>That translates to </a:t>
            </a:r>
            <a:r>
              <a:rPr lang="en-US" dirty="0">
                <a:highlight>
                  <a:srgbClr val="00FF00"/>
                </a:highlight>
              </a:rPr>
              <a:t>SGD</a:t>
            </a:r>
          </a:p>
          <a:p>
            <a:endParaRPr lang="en-US" dirty="0"/>
          </a:p>
        </p:txBody>
      </p:sp>
      <p:sp>
        <p:nvSpPr>
          <p:cNvPr id="6" name="TextBox 5">
            <a:extLst>
              <a:ext uri="{FF2B5EF4-FFF2-40B4-BE49-F238E27FC236}">
                <a16:creationId xmlns:a16="http://schemas.microsoft.com/office/drawing/2014/main" id="{68448822-90C8-4775-9868-6ACD64F62D67}"/>
              </a:ext>
            </a:extLst>
          </p:cNvPr>
          <p:cNvSpPr txBox="1"/>
          <p:nvPr/>
        </p:nvSpPr>
        <p:spPr>
          <a:xfrm>
            <a:off x="173217" y="101598"/>
            <a:ext cx="4724114" cy="523220"/>
          </a:xfrm>
          <a:prstGeom prst="rect">
            <a:avLst/>
          </a:prstGeom>
          <a:noFill/>
        </p:spPr>
        <p:txBody>
          <a:bodyPr wrap="none" rtlCol="0">
            <a:spAutoFit/>
          </a:bodyPr>
          <a:lstStyle/>
          <a:p>
            <a:r>
              <a:rPr lang="en-US" sz="2800" dirty="0"/>
              <a:t>Evaluation Function for Ciphers</a:t>
            </a:r>
          </a:p>
        </p:txBody>
      </p:sp>
      <p:graphicFrame>
        <p:nvGraphicFramePr>
          <p:cNvPr id="4" name="Table 3">
            <a:extLst>
              <a:ext uri="{FF2B5EF4-FFF2-40B4-BE49-F238E27FC236}">
                <a16:creationId xmlns:a16="http://schemas.microsoft.com/office/drawing/2014/main" id="{E785A35B-8F74-4D7D-B15D-ED7C49557246}"/>
              </a:ext>
            </a:extLst>
          </p:cNvPr>
          <p:cNvGraphicFramePr>
            <a:graphicFrameLocks noGrp="1"/>
          </p:cNvGraphicFramePr>
          <p:nvPr/>
        </p:nvGraphicFramePr>
        <p:xfrm>
          <a:off x="2967567" y="1808352"/>
          <a:ext cx="9139768" cy="732931"/>
        </p:xfrm>
        <a:graphic>
          <a:graphicData uri="http://schemas.openxmlformats.org/drawingml/2006/table">
            <a:tbl>
              <a:tblPr/>
              <a:tblGrid>
                <a:gridCol w="827880">
                  <a:extLst>
                    <a:ext uri="{9D8B030D-6E8A-4147-A177-3AD203B41FA5}">
                      <a16:colId xmlns:a16="http://schemas.microsoft.com/office/drawing/2014/main" val="1933455390"/>
                    </a:ext>
                  </a:extLst>
                </a:gridCol>
                <a:gridCol w="319688">
                  <a:extLst>
                    <a:ext uri="{9D8B030D-6E8A-4147-A177-3AD203B41FA5}">
                      <a16:colId xmlns:a16="http://schemas.microsoft.com/office/drawing/2014/main" val="991314035"/>
                    </a:ext>
                  </a:extLst>
                </a:gridCol>
                <a:gridCol w="319688">
                  <a:extLst>
                    <a:ext uri="{9D8B030D-6E8A-4147-A177-3AD203B41FA5}">
                      <a16:colId xmlns:a16="http://schemas.microsoft.com/office/drawing/2014/main" val="512254582"/>
                    </a:ext>
                  </a:extLst>
                </a:gridCol>
                <a:gridCol w="319688">
                  <a:extLst>
                    <a:ext uri="{9D8B030D-6E8A-4147-A177-3AD203B41FA5}">
                      <a16:colId xmlns:a16="http://schemas.microsoft.com/office/drawing/2014/main" val="2955842151"/>
                    </a:ext>
                  </a:extLst>
                </a:gridCol>
                <a:gridCol w="319688">
                  <a:extLst>
                    <a:ext uri="{9D8B030D-6E8A-4147-A177-3AD203B41FA5}">
                      <a16:colId xmlns:a16="http://schemas.microsoft.com/office/drawing/2014/main" val="86551879"/>
                    </a:ext>
                  </a:extLst>
                </a:gridCol>
                <a:gridCol w="319688">
                  <a:extLst>
                    <a:ext uri="{9D8B030D-6E8A-4147-A177-3AD203B41FA5}">
                      <a16:colId xmlns:a16="http://schemas.microsoft.com/office/drawing/2014/main" val="2195434115"/>
                    </a:ext>
                  </a:extLst>
                </a:gridCol>
                <a:gridCol w="319688">
                  <a:extLst>
                    <a:ext uri="{9D8B030D-6E8A-4147-A177-3AD203B41FA5}">
                      <a16:colId xmlns:a16="http://schemas.microsoft.com/office/drawing/2014/main" val="1328409367"/>
                    </a:ext>
                  </a:extLst>
                </a:gridCol>
                <a:gridCol w="319688">
                  <a:extLst>
                    <a:ext uri="{9D8B030D-6E8A-4147-A177-3AD203B41FA5}">
                      <a16:colId xmlns:a16="http://schemas.microsoft.com/office/drawing/2014/main" val="1289293064"/>
                    </a:ext>
                  </a:extLst>
                </a:gridCol>
                <a:gridCol w="319688">
                  <a:extLst>
                    <a:ext uri="{9D8B030D-6E8A-4147-A177-3AD203B41FA5}">
                      <a16:colId xmlns:a16="http://schemas.microsoft.com/office/drawing/2014/main" val="2948558918"/>
                    </a:ext>
                  </a:extLst>
                </a:gridCol>
                <a:gridCol w="319688">
                  <a:extLst>
                    <a:ext uri="{9D8B030D-6E8A-4147-A177-3AD203B41FA5}">
                      <a16:colId xmlns:a16="http://schemas.microsoft.com/office/drawing/2014/main" val="2237859067"/>
                    </a:ext>
                  </a:extLst>
                </a:gridCol>
                <a:gridCol w="319688">
                  <a:extLst>
                    <a:ext uri="{9D8B030D-6E8A-4147-A177-3AD203B41FA5}">
                      <a16:colId xmlns:a16="http://schemas.microsoft.com/office/drawing/2014/main" val="2792772917"/>
                    </a:ext>
                  </a:extLst>
                </a:gridCol>
                <a:gridCol w="319688">
                  <a:extLst>
                    <a:ext uri="{9D8B030D-6E8A-4147-A177-3AD203B41FA5}">
                      <a16:colId xmlns:a16="http://schemas.microsoft.com/office/drawing/2014/main" val="1320045430"/>
                    </a:ext>
                  </a:extLst>
                </a:gridCol>
                <a:gridCol w="319688">
                  <a:extLst>
                    <a:ext uri="{9D8B030D-6E8A-4147-A177-3AD203B41FA5}">
                      <a16:colId xmlns:a16="http://schemas.microsoft.com/office/drawing/2014/main" val="1421373422"/>
                    </a:ext>
                  </a:extLst>
                </a:gridCol>
                <a:gridCol w="319688">
                  <a:extLst>
                    <a:ext uri="{9D8B030D-6E8A-4147-A177-3AD203B41FA5}">
                      <a16:colId xmlns:a16="http://schemas.microsoft.com/office/drawing/2014/main" val="4259758148"/>
                    </a:ext>
                  </a:extLst>
                </a:gridCol>
                <a:gridCol w="319688">
                  <a:extLst>
                    <a:ext uri="{9D8B030D-6E8A-4147-A177-3AD203B41FA5}">
                      <a16:colId xmlns:a16="http://schemas.microsoft.com/office/drawing/2014/main" val="2394727690"/>
                    </a:ext>
                  </a:extLst>
                </a:gridCol>
                <a:gridCol w="319688">
                  <a:extLst>
                    <a:ext uri="{9D8B030D-6E8A-4147-A177-3AD203B41FA5}">
                      <a16:colId xmlns:a16="http://schemas.microsoft.com/office/drawing/2014/main" val="1214670873"/>
                    </a:ext>
                  </a:extLst>
                </a:gridCol>
                <a:gridCol w="319688">
                  <a:extLst>
                    <a:ext uri="{9D8B030D-6E8A-4147-A177-3AD203B41FA5}">
                      <a16:colId xmlns:a16="http://schemas.microsoft.com/office/drawing/2014/main" val="1144678331"/>
                    </a:ext>
                  </a:extLst>
                </a:gridCol>
                <a:gridCol w="319688">
                  <a:extLst>
                    <a:ext uri="{9D8B030D-6E8A-4147-A177-3AD203B41FA5}">
                      <a16:colId xmlns:a16="http://schemas.microsoft.com/office/drawing/2014/main" val="2640858817"/>
                    </a:ext>
                  </a:extLst>
                </a:gridCol>
                <a:gridCol w="319688">
                  <a:extLst>
                    <a:ext uri="{9D8B030D-6E8A-4147-A177-3AD203B41FA5}">
                      <a16:colId xmlns:a16="http://schemas.microsoft.com/office/drawing/2014/main" val="2391274878"/>
                    </a:ext>
                  </a:extLst>
                </a:gridCol>
                <a:gridCol w="319688">
                  <a:extLst>
                    <a:ext uri="{9D8B030D-6E8A-4147-A177-3AD203B41FA5}">
                      <a16:colId xmlns:a16="http://schemas.microsoft.com/office/drawing/2014/main" val="3024561668"/>
                    </a:ext>
                  </a:extLst>
                </a:gridCol>
                <a:gridCol w="319688">
                  <a:extLst>
                    <a:ext uri="{9D8B030D-6E8A-4147-A177-3AD203B41FA5}">
                      <a16:colId xmlns:a16="http://schemas.microsoft.com/office/drawing/2014/main" val="1830213190"/>
                    </a:ext>
                  </a:extLst>
                </a:gridCol>
                <a:gridCol w="319688">
                  <a:extLst>
                    <a:ext uri="{9D8B030D-6E8A-4147-A177-3AD203B41FA5}">
                      <a16:colId xmlns:a16="http://schemas.microsoft.com/office/drawing/2014/main" val="3042040633"/>
                    </a:ext>
                  </a:extLst>
                </a:gridCol>
                <a:gridCol w="319688">
                  <a:extLst>
                    <a:ext uri="{9D8B030D-6E8A-4147-A177-3AD203B41FA5}">
                      <a16:colId xmlns:a16="http://schemas.microsoft.com/office/drawing/2014/main" val="1726283966"/>
                    </a:ext>
                  </a:extLst>
                </a:gridCol>
                <a:gridCol w="319688">
                  <a:extLst>
                    <a:ext uri="{9D8B030D-6E8A-4147-A177-3AD203B41FA5}">
                      <a16:colId xmlns:a16="http://schemas.microsoft.com/office/drawing/2014/main" val="3600463307"/>
                    </a:ext>
                  </a:extLst>
                </a:gridCol>
                <a:gridCol w="319688">
                  <a:extLst>
                    <a:ext uri="{9D8B030D-6E8A-4147-A177-3AD203B41FA5}">
                      <a16:colId xmlns:a16="http://schemas.microsoft.com/office/drawing/2014/main" val="1250780097"/>
                    </a:ext>
                  </a:extLst>
                </a:gridCol>
                <a:gridCol w="319688">
                  <a:extLst>
                    <a:ext uri="{9D8B030D-6E8A-4147-A177-3AD203B41FA5}">
                      <a16:colId xmlns:a16="http://schemas.microsoft.com/office/drawing/2014/main" val="773237454"/>
                    </a:ext>
                  </a:extLst>
                </a:gridCol>
                <a:gridCol w="319688">
                  <a:extLst>
                    <a:ext uri="{9D8B030D-6E8A-4147-A177-3AD203B41FA5}">
                      <a16:colId xmlns:a16="http://schemas.microsoft.com/office/drawing/2014/main" val="1012888082"/>
                    </a:ext>
                  </a:extLst>
                </a:gridCol>
              </a:tblGrid>
              <a:tr h="36717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161277">
                <a:tc>
                  <a:txBody>
                    <a:bodyPr/>
                    <a:lstStyle/>
                    <a:p>
                      <a:pPr algn="ctr"/>
                      <a:r>
                        <a:rPr lang="en-US" sz="1800" dirty="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graphicFrame>
        <p:nvGraphicFramePr>
          <p:cNvPr id="11" name="Table 10">
            <a:extLst>
              <a:ext uri="{FF2B5EF4-FFF2-40B4-BE49-F238E27FC236}">
                <a16:creationId xmlns:a16="http://schemas.microsoft.com/office/drawing/2014/main" id="{FA0C9C61-0EC6-49E9-8593-D07E3798D3E9}"/>
              </a:ext>
            </a:extLst>
          </p:cNvPr>
          <p:cNvGraphicFramePr>
            <a:graphicFrameLocks noGrp="1"/>
          </p:cNvGraphicFramePr>
          <p:nvPr/>
        </p:nvGraphicFramePr>
        <p:xfrm>
          <a:off x="2967567" y="2726985"/>
          <a:ext cx="9139768" cy="732931"/>
        </p:xfrm>
        <a:graphic>
          <a:graphicData uri="http://schemas.openxmlformats.org/drawingml/2006/table">
            <a:tbl>
              <a:tblPr/>
              <a:tblGrid>
                <a:gridCol w="827880">
                  <a:extLst>
                    <a:ext uri="{9D8B030D-6E8A-4147-A177-3AD203B41FA5}">
                      <a16:colId xmlns:a16="http://schemas.microsoft.com/office/drawing/2014/main" val="1933455390"/>
                    </a:ext>
                  </a:extLst>
                </a:gridCol>
                <a:gridCol w="319688">
                  <a:extLst>
                    <a:ext uri="{9D8B030D-6E8A-4147-A177-3AD203B41FA5}">
                      <a16:colId xmlns:a16="http://schemas.microsoft.com/office/drawing/2014/main" val="991314035"/>
                    </a:ext>
                  </a:extLst>
                </a:gridCol>
                <a:gridCol w="319688">
                  <a:extLst>
                    <a:ext uri="{9D8B030D-6E8A-4147-A177-3AD203B41FA5}">
                      <a16:colId xmlns:a16="http://schemas.microsoft.com/office/drawing/2014/main" val="512254582"/>
                    </a:ext>
                  </a:extLst>
                </a:gridCol>
                <a:gridCol w="319688">
                  <a:extLst>
                    <a:ext uri="{9D8B030D-6E8A-4147-A177-3AD203B41FA5}">
                      <a16:colId xmlns:a16="http://schemas.microsoft.com/office/drawing/2014/main" val="2955842151"/>
                    </a:ext>
                  </a:extLst>
                </a:gridCol>
                <a:gridCol w="319688">
                  <a:extLst>
                    <a:ext uri="{9D8B030D-6E8A-4147-A177-3AD203B41FA5}">
                      <a16:colId xmlns:a16="http://schemas.microsoft.com/office/drawing/2014/main" val="86551879"/>
                    </a:ext>
                  </a:extLst>
                </a:gridCol>
                <a:gridCol w="319688">
                  <a:extLst>
                    <a:ext uri="{9D8B030D-6E8A-4147-A177-3AD203B41FA5}">
                      <a16:colId xmlns:a16="http://schemas.microsoft.com/office/drawing/2014/main" val="2195434115"/>
                    </a:ext>
                  </a:extLst>
                </a:gridCol>
                <a:gridCol w="319688">
                  <a:extLst>
                    <a:ext uri="{9D8B030D-6E8A-4147-A177-3AD203B41FA5}">
                      <a16:colId xmlns:a16="http://schemas.microsoft.com/office/drawing/2014/main" val="1328409367"/>
                    </a:ext>
                  </a:extLst>
                </a:gridCol>
                <a:gridCol w="319688">
                  <a:extLst>
                    <a:ext uri="{9D8B030D-6E8A-4147-A177-3AD203B41FA5}">
                      <a16:colId xmlns:a16="http://schemas.microsoft.com/office/drawing/2014/main" val="1289293064"/>
                    </a:ext>
                  </a:extLst>
                </a:gridCol>
                <a:gridCol w="319688">
                  <a:extLst>
                    <a:ext uri="{9D8B030D-6E8A-4147-A177-3AD203B41FA5}">
                      <a16:colId xmlns:a16="http://schemas.microsoft.com/office/drawing/2014/main" val="2948558918"/>
                    </a:ext>
                  </a:extLst>
                </a:gridCol>
                <a:gridCol w="319688">
                  <a:extLst>
                    <a:ext uri="{9D8B030D-6E8A-4147-A177-3AD203B41FA5}">
                      <a16:colId xmlns:a16="http://schemas.microsoft.com/office/drawing/2014/main" val="2237859067"/>
                    </a:ext>
                  </a:extLst>
                </a:gridCol>
                <a:gridCol w="319688">
                  <a:extLst>
                    <a:ext uri="{9D8B030D-6E8A-4147-A177-3AD203B41FA5}">
                      <a16:colId xmlns:a16="http://schemas.microsoft.com/office/drawing/2014/main" val="2792772917"/>
                    </a:ext>
                  </a:extLst>
                </a:gridCol>
                <a:gridCol w="319688">
                  <a:extLst>
                    <a:ext uri="{9D8B030D-6E8A-4147-A177-3AD203B41FA5}">
                      <a16:colId xmlns:a16="http://schemas.microsoft.com/office/drawing/2014/main" val="1320045430"/>
                    </a:ext>
                  </a:extLst>
                </a:gridCol>
                <a:gridCol w="319688">
                  <a:extLst>
                    <a:ext uri="{9D8B030D-6E8A-4147-A177-3AD203B41FA5}">
                      <a16:colId xmlns:a16="http://schemas.microsoft.com/office/drawing/2014/main" val="1421373422"/>
                    </a:ext>
                  </a:extLst>
                </a:gridCol>
                <a:gridCol w="319688">
                  <a:extLst>
                    <a:ext uri="{9D8B030D-6E8A-4147-A177-3AD203B41FA5}">
                      <a16:colId xmlns:a16="http://schemas.microsoft.com/office/drawing/2014/main" val="4259758148"/>
                    </a:ext>
                  </a:extLst>
                </a:gridCol>
                <a:gridCol w="319688">
                  <a:extLst>
                    <a:ext uri="{9D8B030D-6E8A-4147-A177-3AD203B41FA5}">
                      <a16:colId xmlns:a16="http://schemas.microsoft.com/office/drawing/2014/main" val="2394727690"/>
                    </a:ext>
                  </a:extLst>
                </a:gridCol>
                <a:gridCol w="319688">
                  <a:extLst>
                    <a:ext uri="{9D8B030D-6E8A-4147-A177-3AD203B41FA5}">
                      <a16:colId xmlns:a16="http://schemas.microsoft.com/office/drawing/2014/main" val="1214670873"/>
                    </a:ext>
                  </a:extLst>
                </a:gridCol>
                <a:gridCol w="319688">
                  <a:extLst>
                    <a:ext uri="{9D8B030D-6E8A-4147-A177-3AD203B41FA5}">
                      <a16:colId xmlns:a16="http://schemas.microsoft.com/office/drawing/2014/main" val="1144678331"/>
                    </a:ext>
                  </a:extLst>
                </a:gridCol>
                <a:gridCol w="319688">
                  <a:extLst>
                    <a:ext uri="{9D8B030D-6E8A-4147-A177-3AD203B41FA5}">
                      <a16:colId xmlns:a16="http://schemas.microsoft.com/office/drawing/2014/main" val="2640858817"/>
                    </a:ext>
                  </a:extLst>
                </a:gridCol>
                <a:gridCol w="319688">
                  <a:extLst>
                    <a:ext uri="{9D8B030D-6E8A-4147-A177-3AD203B41FA5}">
                      <a16:colId xmlns:a16="http://schemas.microsoft.com/office/drawing/2014/main" val="2391274878"/>
                    </a:ext>
                  </a:extLst>
                </a:gridCol>
                <a:gridCol w="319688">
                  <a:extLst>
                    <a:ext uri="{9D8B030D-6E8A-4147-A177-3AD203B41FA5}">
                      <a16:colId xmlns:a16="http://schemas.microsoft.com/office/drawing/2014/main" val="3024561668"/>
                    </a:ext>
                  </a:extLst>
                </a:gridCol>
                <a:gridCol w="319688">
                  <a:extLst>
                    <a:ext uri="{9D8B030D-6E8A-4147-A177-3AD203B41FA5}">
                      <a16:colId xmlns:a16="http://schemas.microsoft.com/office/drawing/2014/main" val="1830213190"/>
                    </a:ext>
                  </a:extLst>
                </a:gridCol>
                <a:gridCol w="319688">
                  <a:extLst>
                    <a:ext uri="{9D8B030D-6E8A-4147-A177-3AD203B41FA5}">
                      <a16:colId xmlns:a16="http://schemas.microsoft.com/office/drawing/2014/main" val="3042040633"/>
                    </a:ext>
                  </a:extLst>
                </a:gridCol>
                <a:gridCol w="319688">
                  <a:extLst>
                    <a:ext uri="{9D8B030D-6E8A-4147-A177-3AD203B41FA5}">
                      <a16:colId xmlns:a16="http://schemas.microsoft.com/office/drawing/2014/main" val="1726283966"/>
                    </a:ext>
                  </a:extLst>
                </a:gridCol>
                <a:gridCol w="319688">
                  <a:extLst>
                    <a:ext uri="{9D8B030D-6E8A-4147-A177-3AD203B41FA5}">
                      <a16:colId xmlns:a16="http://schemas.microsoft.com/office/drawing/2014/main" val="3600463307"/>
                    </a:ext>
                  </a:extLst>
                </a:gridCol>
                <a:gridCol w="319688">
                  <a:extLst>
                    <a:ext uri="{9D8B030D-6E8A-4147-A177-3AD203B41FA5}">
                      <a16:colId xmlns:a16="http://schemas.microsoft.com/office/drawing/2014/main" val="1250780097"/>
                    </a:ext>
                  </a:extLst>
                </a:gridCol>
                <a:gridCol w="319688">
                  <a:extLst>
                    <a:ext uri="{9D8B030D-6E8A-4147-A177-3AD203B41FA5}">
                      <a16:colId xmlns:a16="http://schemas.microsoft.com/office/drawing/2014/main" val="773237454"/>
                    </a:ext>
                  </a:extLst>
                </a:gridCol>
                <a:gridCol w="319688">
                  <a:extLst>
                    <a:ext uri="{9D8B030D-6E8A-4147-A177-3AD203B41FA5}">
                      <a16:colId xmlns:a16="http://schemas.microsoft.com/office/drawing/2014/main" val="1012888082"/>
                    </a:ext>
                  </a:extLst>
                </a:gridCol>
              </a:tblGrid>
              <a:tr h="36717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161277">
                <a:tc>
                  <a:txBody>
                    <a:bodyPr/>
                    <a:lstStyle/>
                    <a:p>
                      <a:pPr algn="ctr"/>
                      <a:r>
                        <a:rPr lang="en-US" sz="1800" dirty="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cxnSp>
        <p:nvCxnSpPr>
          <p:cNvPr id="16" name="Straight Connector 15">
            <a:extLst>
              <a:ext uri="{FF2B5EF4-FFF2-40B4-BE49-F238E27FC236}">
                <a16:creationId xmlns:a16="http://schemas.microsoft.com/office/drawing/2014/main" id="{9C24CD74-52B8-4682-9881-BE261A622848}"/>
              </a:ext>
            </a:extLst>
          </p:cNvPr>
          <p:cNvCxnSpPr>
            <a:cxnSpLocks/>
            <a:stCxn id="17" idx="2"/>
            <a:endCxn id="18" idx="0"/>
          </p:cNvCxnSpPr>
          <p:nvPr/>
        </p:nvCxnSpPr>
        <p:spPr>
          <a:xfrm flipH="1">
            <a:off x="6877051" y="5573040"/>
            <a:ext cx="2122487" cy="8985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B122C0B-DCD7-4E87-B0CF-FB1DD4FB669A}"/>
              </a:ext>
            </a:extLst>
          </p:cNvPr>
          <p:cNvSpPr/>
          <p:nvPr/>
        </p:nvSpPr>
        <p:spPr>
          <a:xfrm>
            <a:off x="8999538" y="5433340"/>
            <a:ext cx="280988" cy="2809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tx1"/>
              </a:solidFill>
            </a:endParaRPr>
          </a:p>
        </p:txBody>
      </p:sp>
      <p:sp>
        <p:nvSpPr>
          <p:cNvPr id="18" name="Oval 17">
            <a:extLst>
              <a:ext uri="{FF2B5EF4-FFF2-40B4-BE49-F238E27FC236}">
                <a16:creationId xmlns:a16="http://schemas.microsoft.com/office/drawing/2014/main" id="{04E2707A-5390-4B1B-9707-82CF746E5ACF}"/>
              </a:ext>
            </a:extLst>
          </p:cNvPr>
          <p:cNvSpPr/>
          <p:nvPr/>
        </p:nvSpPr>
        <p:spPr bwMode="auto">
          <a:xfrm>
            <a:off x="6737351" y="6471565"/>
            <a:ext cx="280987" cy="27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tx1"/>
                </a:solidFill>
              </a:rPr>
              <a:t>1</a:t>
            </a:r>
          </a:p>
        </p:txBody>
      </p:sp>
      <p:cxnSp>
        <p:nvCxnSpPr>
          <p:cNvPr id="19" name="Straight Connector 18">
            <a:extLst>
              <a:ext uri="{FF2B5EF4-FFF2-40B4-BE49-F238E27FC236}">
                <a16:creationId xmlns:a16="http://schemas.microsoft.com/office/drawing/2014/main" id="{DB9FED93-36CD-444B-8685-0C6BC13E94BB}"/>
              </a:ext>
            </a:extLst>
          </p:cNvPr>
          <p:cNvCxnSpPr>
            <a:cxnSpLocks/>
            <a:endCxn id="25" idx="0"/>
          </p:cNvCxnSpPr>
          <p:nvPr/>
        </p:nvCxnSpPr>
        <p:spPr>
          <a:xfrm flipH="1">
            <a:off x="7437438" y="5606377"/>
            <a:ext cx="1570038" cy="86518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E3AA18-02DD-47F8-B16F-8C22758A7246}"/>
              </a:ext>
            </a:extLst>
          </p:cNvPr>
          <p:cNvCxnSpPr>
            <a:cxnSpLocks/>
            <a:endCxn id="26" idx="0"/>
          </p:cNvCxnSpPr>
          <p:nvPr/>
        </p:nvCxnSpPr>
        <p:spPr>
          <a:xfrm flipH="1">
            <a:off x="8008938" y="5639715"/>
            <a:ext cx="1006475"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CE474-EC4B-473E-AF9B-28BABBB43A6A}"/>
              </a:ext>
            </a:extLst>
          </p:cNvPr>
          <p:cNvCxnSpPr>
            <a:cxnSpLocks/>
            <a:endCxn id="27" idx="0"/>
          </p:cNvCxnSpPr>
          <p:nvPr/>
        </p:nvCxnSpPr>
        <p:spPr>
          <a:xfrm flipH="1">
            <a:off x="8956676" y="5701627"/>
            <a:ext cx="117475" cy="76993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16FC9B-9079-42EC-B4D6-BA7D488DEA8B}"/>
              </a:ext>
            </a:extLst>
          </p:cNvPr>
          <p:cNvCxnSpPr>
            <a:cxnSpLocks/>
            <a:stCxn id="17" idx="5"/>
          </p:cNvCxnSpPr>
          <p:nvPr/>
        </p:nvCxnSpPr>
        <p:spPr>
          <a:xfrm>
            <a:off x="9239251" y="5673052"/>
            <a:ext cx="273050" cy="7969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E24D0D-644F-4184-B92C-0DAB5CE3D8FC}"/>
              </a:ext>
            </a:extLst>
          </p:cNvPr>
          <p:cNvCxnSpPr>
            <a:cxnSpLocks/>
          </p:cNvCxnSpPr>
          <p:nvPr/>
        </p:nvCxnSpPr>
        <p:spPr>
          <a:xfrm>
            <a:off x="9269413" y="5638127"/>
            <a:ext cx="800100"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72F86D-1885-4946-A30F-B9F5A7F229C6}"/>
              </a:ext>
            </a:extLst>
          </p:cNvPr>
          <p:cNvCxnSpPr>
            <a:cxnSpLocks/>
            <a:stCxn id="17" idx="6"/>
          </p:cNvCxnSpPr>
          <p:nvPr/>
        </p:nvCxnSpPr>
        <p:spPr>
          <a:xfrm>
            <a:off x="9280526" y="5573040"/>
            <a:ext cx="2620962" cy="8937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AB0C3F7-279A-429C-9C9C-193DFB66B69A}"/>
              </a:ext>
            </a:extLst>
          </p:cNvPr>
          <p:cNvSpPr/>
          <p:nvPr/>
        </p:nvSpPr>
        <p:spPr bwMode="auto">
          <a:xfrm>
            <a:off x="7297738" y="6471565"/>
            <a:ext cx="279400" cy="27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tx1"/>
                </a:solidFill>
              </a:rPr>
              <a:t>2</a:t>
            </a:r>
          </a:p>
        </p:txBody>
      </p:sp>
      <p:sp>
        <p:nvSpPr>
          <p:cNvPr id="26" name="Oval 25">
            <a:extLst>
              <a:ext uri="{FF2B5EF4-FFF2-40B4-BE49-F238E27FC236}">
                <a16:creationId xmlns:a16="http://schemas.microsoft.com/office/drawing/2014/main" id="{972A72EA-3284-471E-BD1A-9405C4791CB4}"/>
              </a:ext>
            </a:extLst>
          </p:cNvPr>
          <p:cNvSpPr/>
          <p:nvPr/>
        </p:nvSpPr>
        <p:spPr bwMode="auto">
          <a:xfrm>
            <a:off x="7869238"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3</a:t>
            </a:r>
          </a:p>
        </p:txBody>
      </p:sp>
      <p:sp>
        <p:nvSpPr>
          <p:cNvPr id="27" name="Oval 26">
            <a:extLst>
              <a:ext uri="{FF2B5EF4-FFF2-40B4-BE49-F238E27FC236}">
                <a16:creationId xmlns:a16="http://schemas.microsoft.com/office/drawing/2014/main" id="{E07B637B-4BAE-4A5A-9ECE-2F062573DEA3}"/>
              </a:ext>
            </a:extLst>
          </p:cNvPr>
          <p:cNvSpPr/>
          <p:nvPr/>
        </p:nvSpPr>
        <p:spPr bwMode="auto">
          <a:xfrm>
            <a:off x="8816976"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10</a:t>
            </a:r>
          </a:p>
        </p:txBody>
      </p:sp>
      <p:sp>
        <p:nvSpPr>
          <p:cNvPr id="28" name="Oval 27">
            <a:extLst>
              <a:ext uri="{FF2B5EF4-FFF2-40B4-BE49-F238E27FC236}">
                <a16:creationId xmlns:a16="http://schemas.microsoft.com/office/drawing/2014/main" id="{F9D3D370-C2D8-4D05-B4CA-5020ADD3305A}"/>
              </a:ext>
            </a:extLst>
          </p:cNvPr>
          <p:cNvSpPr/>
          <p:nvPr/>
        </p:nvSpPr>
        <p:spPr bwMode="auto">
          <a:xfrm>
            <a:off x="9375776"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11</a:t>
            </a:r>
          </a:p>
        </p:txBody>
      </p:sp>
      <p:sp>
        <p:nvSpPr>
          <p:cNvPr id="29" name="Oval 28">
            <a:extLst>
              <a:ext uri="{FF2B5EF4-FFF2-40B4-BE49-F238E27FC236}">
                <a16:creationId xmlns:a16="http://schemas.microsoft.com/office/drawing/2014/main" id="{BEA06EE8-970E-4354-9746-EEC8BB9795FB}"/>
              </a:ext>
            </a:extLst>
          </p:cNvPr>
          <p:cNvSpPr/>
          <p:nvPr/>
        </p:nvSpPr>
        <p:spPr bwMode="auto">
          <a:xfrm>
            <a:off x="9945688"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12</a:t>
            </a:r>
          </a:p>
        </p:txBody>
      </p:sp>
      <p:sp>
        <p:nvSpPr>
          <p:cNvPr id="30" name="Oval 29">
            <a:extLst>
              <a:ext uri="{FF2B5EF4-FFF2-40B4-BE49-F238E27FC236}">
                <a16:creationId xmlns:a16="http://schemas.microsoft.com/office/drawing/2014/main" id="{4B29201D-0179-484C-968E-93AE56D69D52}"/>
              </a:ext>
            </a:extLst>
          </p:cNvPr>
          <p:cNvSpPr/>
          <p:nvPr/>
        </p:nvSpPr>
        <p:spPr bwMode="auto">
          <a:xfrm>
            <a:off x="11760201"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25</a:t>
            </a:r>
          </a:p>
        </p:txBody>
      </p:sp>
      <p:sp>
        <p:nvSpPr>
          <p:cNvPr id="31" name="Arrow: Down 30">
            <a:extLst>
              <a:ext uri="{FF2B5EF4-FFF2-40B4-BE49-F238E27FC236}">
                <a16:creationId xmlns:a16="http://schemas.microsoft.com/office/drawing/2014/main" id="{E9D8A029-C7AC-47A1-8BEA-C4FD9A4E874C}"/>
              </a:ext>
            </a:extLst>
          </p:cNvPr>
          <p:cNvSpPr/>
          <p:nvPr/>
        </p:nvSpPr>
        <p:spPr>
          <a:xfrm>
            <a:off x="7226036" y="5606377"/>
            <a:ext cx="362480" cy="7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088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2D2C92-C1D8-4E50-947B-046A0CB2BFE0}"/>
              </a:ext>
            </a:extLst>
          </p:cNvPr>
          <p:cNvSpPr txBox="1"/>
          <p:nvPr/>
        </p:nvSpPr>
        <p:spPr>
          <a:xfrm>
            <a:off x="360680" y="992518"/>
            <a:ext cx="11611187" cy="3847207"/>
          </a:xfrm>
          <a:prstGeom prst="rect">
            <a:avLst/>
          </a:prstGeom>
          <a:noFill/>
        </p:spPr>
        <p:txBody>
          <a:bodyPr wrap="square" rtlCol="0">
            <a:spAutoFit/>
          </a:bodyPr>
          <a:lstStyle/>
          <a:p>
            <a:r>
              <a:rPr lang="en-US" dirty="0"/>
              <a:t>If we are trying to brute force a code, how do we know when we have succeeded?</a:t>
            </a:r>
          </a:p>
          <a:p>
            <a:r>
              <a:rPr lang="en-US" dirty="0"/>
              <a:t>Suppose we have the Ciphertext </a:t>
            </a:r>
            <a:r>
              <a:rPr lang="en-US" dirty="0">
                <a:highlight>
                  <a:srgbClr val="FFFF00"/>
                </a:highlight>
              </a:rPr>
              <a:t>QEB</a:t>
            </a:r>
            <a:r>
              <a:rPr lang="en-US" dirty="0"/>
              <a:t>.</a:t>
            </a:r>
          </a:p>
          <a:p>
            <a:endParaRPr lang="en-US" dirty="0"/>
          </a:p>
          <a:p>
            <a:r>
              <a:rPr lang="en-US" dirty="0"/>
              <a:t>Let's try Shift by 1</a:t>
            </a:r>
          </a:p>
          <a:p>
            <a:pPr>
              <a:spcAft>
                <a:spcPts val="600"/>
              </a:spcAft>
            </a:pPr>
            <a:r>
              <a:rPr lang="en-US" dirty="0"/>
              <a:t>That translates to RFC</a:t>
            </a:r>
          </a:p>
          <a:p>
            <a:endParaRPr lang="en-US" dirty="0"/>
          </a:p>
          <a:p>
            <a:r>
              <a:rPr lang="en-US" dirty="0"/>
              <a:t>Let's try Shift by 2</a:t>
            </a:r>
          </a:p>
          <a:p>
            <a:pPr>
              <a:spcAft>
                <a:spcPts val="600"/>
              </a:spcAft>
            </a:pPr>
            <a:r>
              <a:rPr lang="en-US" dirty="0"/>
              <a:t>That translates to SGD</a:t>
            </a:r>
          </a:p>
          <a:p>
            <a:endParaRPr lang="en-US" dirty="0"/>
          </a:p>
          <a:p>
            <a:r>
              <a:rPr lang="en-US" dirty="0"/>
              <a:t>Let's try Shift by 3</a:t>
            </a:r>
          </a:p>
          <a:p>
            <a:r>
              <a:rPr lang="en-US" dirty="0"/>
              <a:t>That translates to </a:t>
            </a:r>
            <a:r>
              <a:rPr lang="en-US" u="sng" dirty="0">
                <a:highlight>
                  <a:srgbClr val="FFFF00"/>
                </a:highlight>
              </a:rPr>
              <a:t>THE</a:t>
            </a:r>
          </a:p>
          <a:p>
            <a:endParaRPr lang="en-US" dirty="0"/>
          </a:p>
          <a:p>
            <a:endParaRPr lang="en-US" dirty="0"/>
          </a:p>
        </p:txBody>
      </p:sp>
      <p:sp>
        <p:nvSpPr>
          <p:cNvPr id="6" name="TextBox 5">
            <a:extLst>
              <a:ext uri="{FF2B5EF4-FFF2-40B4-BE49-F238E27FC236}">
                <a16:creationId xmlns:a16="http://schemas.microsoft.com/office/drawing/2014/main" id="{68448822-90C8-4775-9868-6ACD64F62D67}"/>
              </a:ext>
            </a:extLst>
          </p:cNvPr>
          <p:cNvSpPr txBox="1"/>
          <p:nvPr/>
        </p:nvSpPr>
        <p:spPr>
          <a:xfrm>
            <a:off x="173217" y="101598"/>
            <a:ext cx="4724114" cy="523220"/>
          </a:xfrm>
          <a:prstGeom prst="rect">
            <a:avLst/>
          </a:prstGeom>
          <a:noFill/>
        </p:spPr>
        <p:txBody>
          <a:bodyPr wrap="none" rtlCol="0">
            <a:spAutoFit/>
          </a:bodyPr>
          <a:lstStyle/>
          <a:p>
            <a:r>
              <a:rPr lang="en-US" sz="2800" dirty="0"/>
              <a:t>Evaluation Function for Ciphers</a:t>
            </a:r>
          </a:p>
        </p:txBody>
      </p:sp>
      <p:graphicFrame>
        <p:nvGraphicFramePr>
          <p:cNvPr id="4" name="Table 3">
            <a:extLst>
              <a:ext uri="{FF2B5EF4-FFF2-40B4-BE49-F238E27FC236}">
                <a16:creationId xmlns:a16="http://schemas.microsoft.com/office/drawing/2014/main" id="{E785A35B-8F74-4D7D-B15D-ED7C49557246}"/>
              </a:ext>
            </a:extLst>
          </p:cNvPr>
          <p:cNvGraphicFramePr>
            <a:graphicFrameLocks noGrp="1"/>
          </p:cNvGraphicFramePr>
          <p:nvPr/>
        </p:nvGraphicFramePr>
        <p:xfrm>
          <a:off x="2967567" y="1808352"/>
          <a:ext cx="9139768" cy="732931"/>
        </p:xfrm>
        <a:graphic>
          <a:graphicData uri="http://schemas.openxmlformats.org/drawingml/2006/table">
            <a:tbl>
              <a:tblPr/>
              <a:tblGrid>
                <a:gridCol w="827880">
                  <a:extLst>
                    <a:ext uri="{9D8B030D-6E8A-4147-A177-3AD203B41FA5}">
                      <a16:colId xmlns:a16="http://schemas.microsoft.com/office/drawing/2014/main" val="1933455390"/>
                    </a:ext>
                  </a:extLst>
                </a:gridCol>
                <a:gridCol w="319688">
                  <a:extLst>
                    <a:ext uri="{9D8B030D-6E8A-4147-A177-3AD203B41FA5}">
                      <a16:colId xmlns:a16="http://schemas.microsoft.com/office/drawing/2014/main" val="991314035"/>
                    </a:ext>
                  </a:extLst>
                </a:gridCol>
                <a:gridCol w="319688">
                  <a:extLst>
                    <a:ext uri="{9D8B030D-6E8A-4147-A177-3AD203B41FA5}">
                      <a16:colId xmlns:a16="http://schemas.microsoft.com/office/drawing/2014/main" val="512254582"/>
                    </a:ext>
                  </a:extLst>
                </a:gridCol>
                <a:gridCol w="319688">
                  <a:extLst>
                    <a:ext uri="{9D8B030D-6E8A-4147-A177-3AD203B41FA5}">
                      <a16:colId xmlns:a16="http://schemas.microsoft.com/office/drawing/2014/main" val="2955842151"/>
                    </a:ext>
                  </a:extLst>
                </a:gridCol>
                <a:gridCol w="319688">
                  <a:extLst>
                    <a:ext uri="{9D8B030D-6E8A-4147-A177-3AD203B41FA5}">
                      <a16:colId xmlns:a16="http://schemas.microsoft.com/office/drawing/2014/main" val="86551879"/>
                    </a:ext>
                  </a:extLst>
                </a:gridCol>
                <a:gridCol w="319688">
                  <a:extLst>
                    <a:ext uri="{9D8B030D-6E8A-4147-A177-3AD203B41FA5}">
                      <a16:colId xmlns:a16="http://schemas.microsoft.com/office/drawing/2014/main" val="2195434115"/>
                    </a:ext>
                  </a:extLst>
                </a:gridCol>
                <a:gridCol w="319688">
                  <a:extLst>
                    <a:ext uri="{9D8B030D-6E8A-4147-A177-3AD203B41FA5}">
                      <a16:colId xmlns:a16="http://schemas.microsoft.com/office/drawing/2014/main" val="1328409367"/>
                    </a:ext>
                  </a:extLst>
                </a:gridCol>
                <a:gridCol w="319688">
                  <a:extLst>
                    <a:ext uri="{9D8B030D-6E8A-4147-A177-3AD203B41FA5}">
                      <a16:colId xmlns:a16="http://schemas.microsoft.com/office/drawing/2014/main" val="1289293064"/>
                    </a:ext>
                  </a:extLst>
                </a:gridCol>
                <a:gridCol w="319688">
                  <a:extLst>
                    <a:ext uri="{9D8B030D-6E8A-4147-A177-3AD203B41FA5}">
                      <a16:colId xmlns:a16="http://schemas.microsoft.com/office/drawing/2014/main" val="2948558918"/>
                    </a:ext>
                  </a:extLst>
                </a:gridCol>
                <a:gridCol w="319688">
                  <a:extLst>
                    <a:ext uri="{9D8B030D-6E8A-4147-A177-3AD203B41FA5}">
                      <a16:colId xmlns:a16="http://schemas.microsoft.com/office/drawing/2014/main" val="2237859067"/>
                    </a:ext>
                  </a:extLst>
                </a:gridCol>
                <a:gridCol w="319688">
                  <a:extLst>
                    <a:ext uri="{9D8B030D-6E8A-4147-A177-3AD203B41FA5}">
                      <a16:colId xmlns:a16="http://schemas.microsoft.com/office/drawing/2014/main" val="2792772917"/>
                    </a:ext>
                  </a:extLst>
                </a:gridCol>
                <a:gridCol w="319688">
                  <a:extLst>
                    <a:ext uri="{9D8B030D-6E8A-4147-A177-3AD203B41FA5}">
                      <a16:colId xmlns:a16="http://schemas.microsoft.com/office/drawing/2014/main" val="1320045430"/>
                    </a:ext>
                  </a:extLst>
                </a:gridCol>
                <a:gridCol w="319688">
                  <a:extLst>
                    <a:ext uri="{9D8B030D-6E8A-4147-A177-3AD203B41FA5}">
                      <a16:colId xmlns:a16="http://schemas.microsoft.com/office/drawing/2014/main" val="1421373422"/>
                    </a:ext>
                  </a:extLst>
                </a:gridCol>
                <a:gridCol w="319688">
                  <a:extLst>
                    <a:ext uri="{9D8B030D-6E8A-4147-A177-3AD203B41FA5}">
                      <a16:colId xmlns:a16="http://schemas.microsoft.com/office/drawing/2014/main" val="4259758148"/>
                    </a:ext>
                  </a:extLst>
                </a:gridCol>
                <a:gridCol w="319688">
                  <a:extLst>
                    <a:ext uri="{9D8B030D-6E8A-4147-A177-3AD203B41FA5}">
                      <a16:colId xmlns:a16="http://schemas.microsoft.com/office/drawing/2014/main" val="2394727690"/>
                    </a:ext>
                  </a:extLst>
                </a:gridCol>
                <a:gridCol w="319688">
                  <a:extLst>
                    <a:ext uri="{9D8B030D-6E8A-4147-A177-3AD203B41FA5}">
                      <a16:colId xmlns:a16="http://schemas.microsoft.com/office/drawing/2014/main" val="1214670873"/>
                    </a:ext>
                  </a:extLst>
                </a:gridCol>
                <a:gridCol w="319688">
                  <a:extLst>
                    <a:ext uri="{9D8B030D-6E8A-4147-A177-3AD203B41FA5}">
                      <a16:colId xmlns:a16="http://schemas.microsoft.com/office/drawing/2014/main" val="1144678331"/>
                    </a:ext>
                  </a:extLst>
                </a:gridCol>
                <a:gridCol w="319688">
                  <a:extLst>
                    <a:ext uri="{9D8B030D-6E8A-4147-A177-3AD203B41FA5}">
                      <a16:colId xmlns:a16="http://schemas.microsoft.com/office/drawing/2014/main" val="2640858817"/>
                    </a:ext>
                  </a:extLst>
                </a:gridCol>
                <a:gridCol w="319688">
                  <a:extLst>
                    <a:ext uri="{9D8B030D-6E8A-4147-A177-3AD203B41FA5}">
                      <a16:colId xmlns:a16="http://schemas.microsoft.com/office/drawing/2014/main" val="2391274878"/>
                    </a:ext>
                  </a:extLst>
                </a:gridCol>
                <a:gridCol w="319688">
                  <a:extLst>
                    <a:ext uri="{9D8B030D-6E8A-4147-A177-3AD203B41FA5}">
                      <a16:colId xmlns:a16="http://schemas.microsoft.com/office/drawing/2014/main" val="3024561668"/>
                    </a:ext>
                  </a:extLst>
                </a:gridCol>
                <a:gridCol w="319688">
                  <a:extLst>
                    <a:ext uri="{9D8B030D-6E8A-4147-A177-3AD203B41FA5}">
                      <a16:colId xmlns:a16="http://schemas.microsoft.com/office/drawing/2014/main" val="1830213190"/>
                    </a:ext>
                  </a:extLst>
                </a:gridCol>
                <a:gridCol w="319688">
                  <a:extLst>
                    <a:ext uri="{9D8B030D-6E8A-4147-A177-3AD203B41FA5}">
                      <a16:colId xmlns:a16="http://schemas.microsoft.com/office/drawing/2014/main" val="3042040633"/>
                    </a:ext>
                  </a:extLst>
                </a:gridCol>
                <a:gridCol w="319688">
                  <a:extLst>
                    <a:ext uri="{9D8B030D-6E8A-4147-A177-3AD203B41FA5}">
                      <a16:colId xmlns:a16="http://schemas.microsoft.com/office/drawing/2014/main" val="1726283966"/>
                    </a:ext>
                  </a:extLst>
                </a:gridCol>
                <a:gridCol w="319688">
                  <a:extLst>
                    <a:ext uri="{9D8B030D-6E8A-4147-A177-3AD203B41FA5}">
                      <a16:colId xmlns:a16="http://schemas.microsoft.com/office/drawing/2014/main" val="3600463307"/>
                    </a:ext>
                  </a:extLst>
                </a:gridCol>
                <a:gridCol w="319688">
                  <a:extLst>
                    <a:ext uri="{9D8B030D-6E8A-4147-A177-3AD203B41FA5}">
                      <a16:colId xmlns:a16="http://schemas.microsoft.com/office/drawing/2014/main" val="1250780097"/>
                    </a:ext>
                  </a:extLst>
                </a:gridCol>
                <a:gridCol w="319688">
                  <a:extLst>
                    <a:ext uri="{9D8B030D-6E8A-4147-A177-3AD203B41FA5}">
                      <a16:colId xmlns:a16="http://schemas.microsoft.com/office/drawing/2014/main" val="773237454"/>
                    </a:ext>
                  </a:extLst>
                </a:gridCol>
                <a:gridCol w="319688">
                  <a:extLst>
                    <a:ext uri="{9D8B030D-6E8A-4147-A177-3AD203B41FA5}">
                      <a16:colId xmlns:a16="http://schemas.microsoft.com/office/drawing/2014/main" val="1012888082"/>
                    </a:ext>
                  </a:extLst>
                </a:gridCol>
              </a:tblGrid>
              <a:tr h="36717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161277">
                <a:tc>
                  <a:txBody>
                    <a:bodyPr/>
                    <a:lstStyle/>
                    <a:p>
                      <a:pPr algn="ctr"/>
                      <a:r>
                        <a:rPr lang="en-US" sz="1800" dirty="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graphicFrame>
        <p:nvGraphicFramePr>
          <p:cNvPr id="11" name="Table 10">
            <a:extLst>
              <a:ext uri="{FF2B5EF4-FFF2-40B4-BE49-F238E27FC236}">
                <a16:creationId xmlns:a16="http://schemas.microsoft.com/office/drawing/2014/main" id="{FA0C9C61-0EC6-49E9-8593-D07E3798D3E9}"/>
              </a:ext>
            </a:extLst>
          </p:cNvPr>
          <p:cNvGraphicFramePr>
            <a:graphicFrameLocks noGrp="1"/>
          </p:cNvGraphicFramePr>
          <p:nvPr/>
        </p:nvGraphicFramePr>
        <p:xfrm>
          <a:off x="2967567" y="2726985"/>
          <a:ext cx="9139768" cy="732931"/>
        </p:xfrm>
        <a:graphic>
          <a:graphicData uri="http://schemas.openxmlformats.org/drawingml/2006/table">
            <a:tbl>
              <a:tblPr/>
              <a:tblGrid>
                <a:gridCol w="827880">
                  <a:extLst>
                    <a:ext uri="{9D8B030D-6E8A-4147-A177-3AD203B41FA5}">
                      <a16:colId xmlns:a16="http://schemas.microsoft.com/office/drawing/2014/main" val="1933455390"/>
                    </a:ext>
                  </a:extLst>
                </a:gridCol>
                <a:gridCol w="319688">
                  <a:extLst>
                    <a:ext uri="{9D8B030D-6E8A-4147-A177-3AD203B41FA5}">
                      <a16:colId xmlns:a16="http://schemas.microsoft.com/office/drawing/2014/main" val="991314035"/>
                    </a:ext>
                  </a:extLst>
                </a:gridCol>
                <a:gridCol w="319688">
                  <a:extLst>
                    <a:ext uri="{9D8B030D-6E8A-4147-A177-3AD203B41FA5}">
                      <a16:colId xmlns:a16="http://schemas.microsoft.com/office/drawing/2014/main" val="512254582"/>
                    </a:ext>
                  </a:extLst>
                </a:gridCol>
                <a:gridCol w="319688">
                  <a:extLst>
                    <a:ext uri="{9D8B030D-6E8A-4147-A177-3AD203B41FA5}">
                      <a16:colId xmlns:a16="http://schemas.microsoft.com/office/drawing/2014/main" val="2955842151"/>
                    </a:ext>
                  </a:extLst>
                </a:gridCol>
                <a:gridCol w="319688">
                  <a:extLst>
                    <a:ext uri="{9D8B030D-6E8A-4147-A177-3AD203B41FA5}">
                      <a16:colId xmlns:a16="http://schemas.microsoft.com/office/drawing/2014/main" val="86551879"/>
                    </a:ext>
                  </a:extLst>
                </a:gridCol>
                <a:gridCol w="319688">
                  <a:extLst>
                    <a:ext uri="{9D8B030D-6E8A-4147-A177-3AD203B41FA5}">
                      <a16:colId xmlns:a16="http://schemas.microsoft.com/office/drawing/2014/main" val="2195434115"/>
                    </a:ext>
                  </a:extLst>
                </a:gridCol>
                <a:gridCol w="319688">
                  <a:extLst>
                    <a:ext uri="{9D8B030D-6E8A-4147-A177-3AD203B41FA5}">
                      <a16:colId xmlns:a16="http://schemas.microsoft.com/office/drawing/2014/main" val="1328409367"/>
                    </a:ext>
                  </a:extLst>
                </a:gridCol>
                <a:gridCol w="319688">
                  <a:extLst>
                    <a:ext uri="{9D8B030D-6E8A-4147-A177-3AD203B41FA5}">
                      <a16:colId xmlns:a16="http://schemas.microsoft.com/office/drawing/2014/main" val="1289293064"/>
                    </a:ext>
                  </a:extLst>
                </a:gridCol>
                <a:gridCol w="319688">
                  <a:extLst>
                    <a:ext uri="{9D8B030D-6E8A-4147-A177-3AD203B41FA5}">
                      <a16:colId xmlns:a16="http://schemas.microsoft.com/office/drawing/2014/main" val="2948558918"/>
                    </a:ext>
                  </a:extLst>
                </a:gridCol>
                <a:gridCol w="319688">
                  <a:extLst>
                    <a:ext uri="{9D8B030D-6E8A-4147-A177-3AD203B41FA5}">
                      <a16:colId xmlns:a16="http://schemas.microsoft.com/office/drawing/2014/main" val="2237859067"/>
                    </a:ext>
                  </a:extLst>
                </a:gridCol>
                <a:gridCol w="319688">
                  <a:extLst>
                    <a:ext uri="{9D8B030D-6E8A-4147-A177-3AD203B41FA5}">
                      <a16:colId xmlns:a16="http://schemas.microsoft.com/office/drawing/2014/main" val="2792772917"/>
                    </a:ext>
                  </a:extLst>
                </a:gridCol>
                <a:gridCol w="319688">
                  <a:extLst>
                    <a:ext uri="{9D8B030D-6E8A-4147-A177-3AD203B41FA5}">
                      <a16:colId xmlns:a16="http://schemas.microsoft.com/office/drawing/2014/main" val="1320045430"/>
                    </a:ext>
                  </a:extLst>
                </a:gridCol>
                <a:gridCol w="319688">
                  <a:extLst>
                    <a:ext uri="{9D8B030D-6E8A-4147-A177-3AD203B41FA5}">
                      <a16:colId xmlns:a16="http://schemas.microsoft.com/office/drawing/2014/main" val="1421373422"/>
                    </a:ext>
                  </a:extLst>
                </a:gridCol>
                <a:gridCol w="319688">
                  <a:extLst>
                    <a:ext uri="{9D8B030D-6E8A-4147-A177-3AD203B41FA5}">
                      <a16:colId xmlns:a16="http://schemas.microsoft.com/office/drawing/2014/main" val="4259758148"/>
                    </a:ext>
                  </a:extLst>
                </a:gridCol>
                <a:gridCol w="319688">
                  <a:extLst>
                    <a:ext uri="{9D8B030D-6E8A-4147-A177-3AD203B41FA5}">
                      <a16:colId xmlns:a16="http://schemas.microsoft.com/office/drawing/2014/main" val="2394727690"/>
                    </a:ext>
                  </a:extLst>
                </a:gridCol>
                <a:gridCol w="319688">
                  <a:extLst>
                    <a:ext uri="{9D8B030D-6E8A-4147-A177-3AD203B41FA5}">
                      <a16:colId xmlns:a16="http://schemas.microsoft.com/office/drawing/2014/main" val="1214670873"/>
                    </a:ext>
                  </a:extLst>
                </a:gridCol>
                <a:gridCol w="319688">
                  <a:extLst>
                    <a:ext uri="{9D8B030D-6E8A-4147-A177-3AD203B41FA5}">
                      <a16:colId xmlns:a16="http://schemas.microsoft.com/office/drawing/2014/main" val="1144678331"/>
                    </a:ext>
                  </a:extLst>
                </a:gridCol>
                <a:gridCol w="319688">
                  <a:extLst>
                    <a:ext uri="{9D8B030D-6E8A-4147-A177-3AD203B41FA5}">
                      <a16:colId xmlns:a16="http://schemas.microsoft.com/office/drawing/2014/main" val="2640858817"/>
                    </a:ext>
                  </a:extLst>
                </a:gridCol>
                <a:gridCol w="319688">
                  <a:extLst>
                    <a:ext uri="{9D8B030D-6E8A-4147-A177-3AD203B41FA5}">
                      <a16:colId xmlns:a16="http://schemas.microsoft.com/office/drawing/2014/main" val="2391274878"/>
                    </a:ext>
                  </a:extLst>
                </a:gridCol>
                <a:gridCol w="319688">
                  <a:extLst>
                    <a:ext uri="{9D8B030D-6E8A-4147-A177-3AD203B41FA5}">
                      <a16:colId xmlns:a16="http://schemas.microsoft.com/office/drawing/2014/main" val="3024561668"/>
                    </a:ext>
                  </a:extLst>
                </a:gridCol>
                <a:gridCol w="319688">
                  <a:extLst>
                    <a:ext uri="{9D8B030D-6E8A-4147-A177-3AD203B41FA5}">
                      <a16:colId xmlns:a16="http://schemas.microsoft.com/office/drawing/2014/main" val="1830213190"/>
                    </a:ext>
                  </a:extLst>
                </a:gridCol>
                <a:gridCol w="319688">
                  <a:extLst>
                    <a:ext uri="{9D8B030D-6E8A-4147-A177-3AD203B41FA5}">
                      <a16:colId xmlns:a16="http://schemas.microsoft.com/office/drawing/2014/main" val="3042040633"/>
                    </a:ext>
                  </a:extLst>
                </a:gridCol>
                <a:gridCol w="319688">
                  <a:extLst>
                    <a:ext uri="{9D8B030D-6E8A-4147-A177-3AD203B41FA5}">
                      <a16:colId xmlns:a16="http://schemas.microsoft.com/office/drawing/2014/main" val="1726283966"/>
                    </a:ext>
                  </a:extLst>
                </a:gridCol>
                <a:gridCol w="319688">
                  <a:extLst>
                    <a:ext uri="{9D8B030D-6E8A-4147-A177-3AD203B41FA5}">
                      <a16:colId xmlns:a16="http://schemas.microsoft.com/office/drawing/2014/main" val="3600463307"/>
                    </a:ext>
                  </a:extLst>
                </a:gridCol>
                <a:gridCol w="319688">
                  <a:extLst>
                    <a:ext uri="{9D8B030D-6E8A-4147-A177-3AD203B41FA5}">
                      <a16:colId xmlns:a16="http://schemas.microsoft.com/office/drawing/2014/main" val="1250780097"/>
                    </a:ext>
                  </a:extLst>
                </a:gridCol>
                <a:gridCol w="319688">
                  <a:extLst>
                    <a:ext uri="{9D8B030D-6E8A-4147-A177-3AD203B41FA5}">
                      <a16:colId xmlns:a16="http://schemas.microsoft.com/office/drawing/2014/main" val="773237454"/>
                    </a:ext>
                  </a:extLst>
                </a:gridCol>
                <a:gridCol w="319688">
                  <a:extLst>
                    <a:ext uri="{9D8B030D-6E8A-4147-A177-3AD203B41FA5}">
                      <a16:colId xmlns:a16="http://schemas.microsoft.com/office/drawing/2014/main" val="1012888082"/>
                    </a:ext>
                  </a:extLst>
                </a:gridCol>
              </a:tblGrid>
              <a:tr h="36717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161277">
                <a:tc>
                  <a:txBody>
                    <a:bodyPr/>
                    <a:lstStyle/>
                    <a:p>
                      <a:pPr algn="ctr"/>
                      <a:r>
                        <a:rPr lang="en-US" sz="1800" dirty="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graphicFrame>
        <p:nvGraphicFramePr>
          <p:cNvPr id="12" name="Table 11">
            <a:extLst>
              <a:ext uri="{FF2B5EF4-FFF2-40B4-BE49-F238E27FC236}">
                <a16:creationId xmlns:a16="http://schemas.microsoft.com/office/drawing/2014/main" id="{37C51C6D-7599-447E-B748-586DF180E5FA}"/>
              </a:ext>
            </a:extLst>
          </p:cNvPr>
          <p:cNvGraphicFramePr>
            <a:graphicFrameLocks noGrp="1"/>
          </p:cNvGraphicFramePr>
          <p:nvPr/>
        </p:nvGraphicFramePr>
        <p:xfrm>
          <a:off x="2967567" y="3679292"/>
          <a:ext cx="9139768" cy="732931"/>
        </p:xfrm>
        <a:graphic>
          <a:graphicData uri="http://schemas.openxmlformats.org/drawingml/2006/table">
            <a:tbl>
              <a:tblPr/>
              <a:tblGrid>
                <a:gridCol w="827880">
                  <a:extLst>
                    <a:ext uri="{9D8B030D-6E8A-4147-A177-3AD203B41FA5}">
                      <a16:colId xmlns:a16="http://schemas.microsoft.com/office/drawing/2014/main" val="1933455390"/>
                    </a:ext>
                  </a:extLst>
                </a:gridCol>
                <a:gridCol w="319688">
                  <a:extLst>
                    <a:ext uri="{9D8B030D-6E8A-4147-A177-3AD203B41FA5}">
                      <a16:colId xmlns:a16="http://schemas.microsoft.com/office/drawing/2014/main" val="991314035"/>
                    </a:ext>
                  </a:extLst>
                </a:gridCol>
                <a:gridCol w="319688">
                  <a:extLst>
                    <a:ext uri="{9D8B030D-6E8A-4147-A177-3AD203B41FA5}">
                      <a16:colId xmlns:a16="http://schemas.microsoft.com/office/drawing/2014/main" val="512254582"/>
                    </a:ext>
                  </a:extLst>
                </a:gridCol>
                <a:gridCol w="319688">
                  <a:extLst>
                    <a:ext uri="{9D8B030D-6E8A-4147-A177-3AD203B41FA5}">
                      <a16:colId xmlns:a16="http://schemas.microsoft.com/office/drawing/2014/main" val="2955842151"/>
                    </a:ext>
                  </a:extLst>
                </a:gridCol>
                <a:gridCol w="319688">
                  <a:extLst>
                    <a:ext uri="{9D8B030D-6E8A-4147-A177-3AD203B41FA5}">
                      <a16:colId xmlns:a16="http://schemas.microsoft.com/office/drawing/2014/main" val="86551879"/>
                    </a:ext>
                  </a:extLst>
                </a:gridCol>
                <a:gridCol w="319688">
                  <a:extLst>
                    <a:ext uri="{9D8B030D-6E8A-4147-A177-3AD203B41FA5}">
                      <a16:colId xmlns:a16="http://schemas.microsoft.com/office/drawing/2014/main" val="2195434115"/>
                    </a:ext>
                  </a:extLst>
                </a:gridCol>
                <a:gridCol w="319688">
                  <a:extLst>
                    <a:ext uri="{9D8B030D-6E8A-4147-A177-3AD203B41FA5}">
                      <a16:colId xmlns:a16="http://schemas.microsoft.com/office/drawing/2014/main" val="1328409367"/>
                    </a:ext>
                  </a:extLst>
                </a:gridCol>
                <a:gridCol w="319688">
                  <a:extLst>
                    <a:ext uri="{9D8B030D-6E8A-4147-A177-3AD203B41FA5}">
                      <a16:colId xmlns:a16="http://schemas.microsoft.com/office/drawing/2014/main" val="1289293064"/>
                    </a:ext>
                  </a:extLst>
                </a:gridCol>
                <a:gridCol w="319688">
                  <a:extLst>
                    <a:ext uri="{9D8B030D-6E8A-4147-A177-3AD203B41FA5}">
                      <a16:colId xmlns:a16="http://schemas.microsoft.com/office/drawing/2014/main" val="2948558918"/>
                    </a:ext>
                  </a:extLst>
                </a:gridCol>
                <a:gridCol w="319688">
                  <a:extLst>
                    <a:ext uri="{9D8B030D-6E8A-4147-A177-3AD203B41FA5}">
                      <a16:colId xmlns:a16="http://schemas.microsoft.com/office/drawing/2014/main" val="2237859067"/>
                    </a:ext>
                  </a:extLst>
                </a:gridCol>
                <a:gridCol w="319688">
                  <a:extLst>
                    <a:ext uri="{9D8B030D-6E8A-4147-A177-3AD203B41FA5}">
                      <a16:colId xmlns:a16="http://schemas.microsoft.com/office/drawing/2014/main" val="2792772917"/>
                    </a:ext>
                  </a:extLst>
                </a:gridCol>
                <a:gridCol w="319688">
                  <a:extLst>
                    <a:ext uri="{9D8B030D-6E8A-4147-A177-3AD203B41FA5}">
                      <a16:colId xmlns:a16="http://schemas.microsoft.com/office/drawing/2014/main" val="1320045430"/>
                    </a:ext>
                  </a:extLst>
                </a:gridCol>
                <a:gridCol w="319688">
                  <a:extLst>
                    <a:ext uri="{9D8B030D-6E8A-4147-A177-3AD203B41FA5}">
                      <a16:colId xmlns:a16="http://schemas.microsoft.com/office/drawing/2014/main" val="1421373422"/>
                    </a:ext>
                  </a:extLst>
                </a:gridCol>
                <a:gridCol w="319688">
                  <a:extLst>
                    <a:ext uri="{9D8B030D-6E8A-4147-A177-3AD203B41FA5}">
                      <a16:colId xmlns:a16="http://schemas.microsoft.com/office/drawing/2014/main" val="4259758148"/>
                    </a:ext>
                  </a:extLst>
                </a:gridCol>
                <a:gridCol w="319688">
                  <a:extLst>
                    <a:ext uri="{9D8B030D-6E8A-4147-A177-3AD203B41FA5}">
                      <a16:colId xmlns:a16="http://schemas.microsoft.com/office/drawing/2014/main" val="2394727690"/>
                    </a:ext>
                  </a:extLst>
                </a:gridCol>
                <a:gridCol w="319688">
                  <a:extLst>
                    <a:ext uri="{9D8B030D-6E8A-4147-A177-3AD203B41FA5}">
                      <a16:colId xmlns:a16="http://schemas.microsoft.com/office/drawing/2014/main" val="1214670873"/>
                    </a:ext>
                  </a:extLst>
                </a:gridCol>
                <a:gridCol w="319688">
                  <a:extLst>
                    <a:ext uri="{9D8B030D-6E8A-4147-A177-3AD203B41FA5}">
                      <a16:colId xmlns:a16="http://schemas.microsoft.com/office/drawing/2014/main" val="1144678331"/>
                    </a:ext>
                  </a:extLst>
                </a:gridCol>
                <a:gridCol w="319688">
                  <a:extLst>
                    <a:ext uri="{9D8B030D-6E8A-4147-A177-3AD203B41FA5}">
                      <a16:colId xmlns:a16="http://schemas.microsoft.com/office/drawing/2014/main" val="2640858817"/>
                    </a:ext>
                  </a:extLst>
                </a:gridCol>
                <a:gridCol w="319688">
                  <a:extLst>
                    <a:ext uri="{9D8B030D-6E8A-4147-A177-3AD203B41FA5}">
                      <a16:colId xmlns:a16="http://schemas.microsoft.com/office/drawing/2014/main" val="2391274878"/>
                    </a:ext>
                  </a:extLst>
                </a:gridCol>
                <a:gridCol w="319688">
                  <a:extLst>
                    <a:ext uri="{9D8B030D-6E8A-4147-A177-3AD203B41FA5}">
                      <a16:colId xmlns:a16="http://schemas.microsoft.com/office/drawing/2014/main" val="3024561668"/>
                    </a:ext>
                  </a:extLst>
                </a:gridCol>
                <a:gridCol w="319688">
                  <a:extLst>
                    <a:ext uri="{9D8B030D-6E8A-4147-A177-3AD203B41FA5}">
                      <a16:colId xmlns:a16="http://schemas.microsoft.com/office/drawing/2014/main" val="1830213190"/>
                    </a:ext>
                  </a:extLst>
                </a:gridCol>
                <a:gridCol w="319688">
                  <a:extLst>
                    <a:ext uri="{9D8B030D-6E8A-4147-A177-3AD203B41FA5}">
                      <a16:colId xmlns:a16="http://schemas.microsoft.com/office/drawing/2014/main" val="3042040633"/>
                    </a:ext>
                  </a:extLst>
                </a:gridCol>
                <a:gridCol w="319688">
                  <a:extLst>
                    <a:ext uri="{9D8B030D-6E8A-4147-A177-3AD203B41FA5}">
                      <a16:colId xmlns:a16="http://schemas.microsoft.com/office/drawing/2014/main" val="1726283966"/>
                    </a:ext>
                  </a:extLst>
                </a:gridCol>
                <a:gridCol w="319688">
                  <a:extLst>
                    <a:ext uri="{9D8B030D-6E8A-4147-A177-3AD203B41FA5}">
                      <a16:colId xmlns:a16="http://schemas.microsoft.com/office/drawing/2014/main" val="3600463307"/>
                    </a:ext>
                  </a:extLst>
                </a:gridCol>
                <a:gridCol w="319688">
                  <a:extLst>
                    <a:ext uri="{9D8B030D-6E8A-4147-A177-3AD203B41FA5}">
                      <a16:colId xmlns:a16="http://schemas.microsoft.com/office/drawing/2014/main" val="1250780097"/>
                    </a:ext>
                  </a:extLst>
                </a:gridCol>
                <a:gridCol w="319688">
                  <a:extLst>
                    <a:ext uri="{9D8B030D-6E8A-4147-A177-3AD203B41FA5}">
                      <a16:colId xmlns:a16="http://schemas.microsoft.com/office/drawing/2014/main" val="773237454"/>
                    </a:ext>
                  </a:extLst>
                </a:gridCol>
                <a:gridCol w="319688">
                  <a:extLst>
                    <a:ext uri="{9D8B030D-6E8A-4147-A177-3AD203B41FA5}">
                      <a16:colId xmlns:a16="http://schemas.microsoft.com/office/drawing/2014/main" val="1012888082"/>
                    </a:ext>
                  </a:extLst>
                </a:gridCol>
              </a:tblGrid>
              <a:tr h="36717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161277">
                <a:tc>
                  <a:txBody>
                    <a:bodyPr/>
                    <a:lstStyle/>
                    <a:p>
                      <a:pPr algn="ctr"/>
                      <a:r>
                        <a:rPr lang="en-US" sz="1800" dirty="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rgbClr val="FF0000"/>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cxnSp>
        <p:nvCxnSpPr>
          <p:cNvPr id="16" name="Straight Connector 15">
            <a:extLst>
              <a:ext uri="{FF2B5EF4-FFF2-40B4-BE49-F238E27FC236}">
                <a16:creationId xmlns:a16="http://schemas.microsoft.com/office/drawing/2014/main" id="{9C24CD74-52B8-4682-9881-BE261A622848}"/>
              </a:ext>
            </a:extLst>
          </p:cNvPr>
          <p:cNvCxnSpPr>
            <a:cxnSpLocks/>
            <a:stCxn id="17" idx="2"/>
            <a:endCxn id="18" idx="0"/>
          </p:cNvCxnSpPr>
          <p:nvPr/>
        </p:nvCxnSpPr>
        <p:spPr>
          <a:xfrm flipH="1">
            <a:off x="6877051" y="5573040"/>
            <a:ext cx="2122487" cy="8985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B122C0B-DCD7-4E87-B0CF-FB1DD4FB669A}"/>
              </a:ext>
            </a:extLst>
          </p:cNvPr>
          <p:cNvSpPr/>
          <p:nvPr/>
        </p:nvSpPr>
        <p:spPr>
          <a:xfrm>
            <a:off x="8999538" y="5433340"/>
            <a:ext cx="280988" cy="2809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tx1"/>
              </a:solidFill>
            </a:endParaRPr>
          </a:p>
        </p:txBody>
      </p:sp>
      <p:sp>
        <p:nvSpPr>
          <p:cNvPr id="18" name="Oval 17">
            <a:extLst>
              <a:ext uri="{FF2B5EF4-FFF2-40B4-BE49-F238E27FC236}">
                <a16:creationId xmlns:a16="http://schemas.microsoft.com/office/drawing/2014/main" id="{04E2707A-5390-4B1B-9707-82CF746E5ACF}"/>
              </a:ext>
            </a:extLst>
          </p:cNvPr>
          <p:cNvSpPr/>
          <p:nvPr/>
        </p:nvSpPr>
        <p:spPr bwMode="auto">
          <a:xfrm>
            <a:off x="6737351" y="6471565"/>
            <a:ext cx="280987" cy="27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tx1"/>
                </a:solidFill>
              </a:rPr>
              <a:t>1</a:t>
            </a:r>
          </a:p>
        </p:txBody>
      </p:sp>
      <p:cxnSp>
        <p:nvCxnSpPr>
          <p:cNvPr id="19" name="Straight Connector 18">
            <a:extLst>
              <a:ext uri="{FF2B5EF4-FFF2-40B4-BE49-F238E27FC236}">
                <a16:creationId xmlns:a16="http://schemas.microsoft.com/office/drawing/2014/main" id="{DB9FED93-36CD-444B-8685-0C6BC13E94BB}"/>
              </a:ext>
            </a:extLst>
          </p:cNvPr>
          <p:cNvCxnSpPr>
            <a:cxnSpLocks/>
            <a:endCxn id="25" idx="0"/>
          </p:cNvCxnSpPr>
          <p:nvPr/>
        </p:nvCxnSpPr>
        <p:spPr>
          <a:xfrm flipH="1">
            <a:off x="7437438" y="5606377"/>
            <a:ext cx="1570038" cy="86518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E3AA18-02DD-47F8-B16F-8C22758A7246}"/>
              </a:ext>
            </a:extLst>
          </p:cNvPr>
          <p:cNvCxnSpPr>
            <a:cxnSpLocks/>
            <a:endCxn id="26" idx="0"/>
          </p:cNvCxnSpPr>
          <p:nvPr/>
        </p:nvCxnSpPr>
        <p:spPr>
          <a:xfrm flipH="1">
            <a:off x="8008938" y="5639715"/>
            <a:ext cx="1006475"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CE474-EC4B-473E-AF9B-28BABBB43A6A}"/>
              </a:ext>
            </a:extLst>
          </p:cNvPr>
          <p:cNvCxnSpPr>
            <a:cxnSpLocks/>
            <a:endCxn id="27" idx="0"/>
          </p:cNvCxnSpPr>
          <p:nvPr/>
        </p:nvCxnSpPr>
        <p:spPr>
          <a:xfrm flipH="1">
            <a:off x="8956676" y="5701627"/>
            <a:ext cx="117475" cy="76993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16FC9B-9079-42EC-B4D6-BA7D488DEA8B}"/>
              </a:ext>
            </a:extLst>
          </p:cNvPr>
          <p:cNvCxnSpPr>
            <a:cxnSpLocks/>
            <a:stCxn id="17" idx="5"/>
          </p:cNvCxnSpPr>
          <p:nvPr/>
        </p:nvCxnSpPr>
        <p:spPr>
          <a:xfrm>
            <a:off x="9239251" y="5673052"/>
            <a:ext cx="273050" cy="7969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E24D0D-644F-4184-B92C-0DAB5CE3D8FC}"/>
              </a:ext>
            </a:extLst>
          </p:cNvPr>
          <p:cNvCxnSpPr>
            <a:cxnSpLocks/>
          </p:cNvCxnSpPr>
          <p:nvPr/>
        </p:nvCxnSpPr>
        <p:spPr>
          <a:xfrm>
            <a:off x="9269413" y="5638127"/>
            <a:ext cx="800100" cy="83185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72F86D-1885-4946-A30F-B9F5A7F229C6}"/>
              </a:ext>
            </a:extLst>
          </p:cNvPr>
          <p:cNvCxnSpPr>
            <a:cxnSpLocks/>
            <a:stCxn id="17" idx="6"/>
          </p:cNvCxnSpPr>
          <p:nvPr/>
        </p:nvCxnSpPr>
        <p:spPr>
          <a:xfrm>
            <a:off x="9280526" y="5573040"/>
            <a:ext cx="2620962" cy="89376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AB0C3F7-279A-429C-9C9C-193DFB66B69A}"/>
              </a:ext>
            </a:extLst>
          </p:cNvPr>
          <p:cNvSpPr/>
          <p:nvPr/>
        </p:nvSpPr>
        <p:spPr bwMode="auto">
          <a:xfrm>
            <a:off x="7297738" y="6471565"/>
            <a:ext cx="279400" cy="27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tx1"/>
                </a:solidFill>
              </a:rPr>
              <a:t>2</a:t>
            </a:r>
          </a:p>
        </p:txBody>
      </p:sp>
      <p:sp>
        <p:nvSpPr>
          <p:cNvPr id="26" name="Oval 25">
            <a:extLst>
              <a:ext uri="{FF2B5EF4-FFF2-40B4-BE49-F238E27FC236}">
                <a16:creationId xmlns:a16="http://schemas.microsoft.com/office/drawing/2014/main" id="{972A72EA-3284-471E-BD1A-9405C4791CB4}"/>
              </a:ext>
            </a:extLst>
          </p:cNvPr>
          <p:cNvSpPr/>
          <p:nvPr/>
        </p:nvSpPr>
        <p:spPr bwMode="auto">
          <a:xfrm>
            <a:off x="7869238" y="6471565"/>
            <a:ext cx="279400" cy="27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tx1"/>
                </a:solidFill>
              </a:rPr>
              <a:t>3</a:t>
            </a:r>
          </a:p>
        </p:txBody>
      </p:sp>
      <p:sp>
        <p:nvSpPr>
          <p:cNvPr id="27" name="Oval 26">
            <a:extLst>
              <a:ext uri="{FF2B5EF4-FFF2-40B4-BE49-F238E27FC236}">
                <a16:creationId xmlns:a16="http://schemas.microsoft.com/office/drawing/2014/main" id="{E07B637B-4BAE-4A5A-9ECE-2F062573DEA3}"/>
              </a:ext>
            </a:extLst>
          </p:cNvPr>
          <p:cNvSpPr/>
          <p:nvPr/>
        </p:nvSpPr>
        <p:spPr bwMode="auto">
          <a:xfrm>
            <a:off x="8816976"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10</a:t>
            </a:r>
          </a:p>
        </p:txBody>
      </p:sp>
      <p:sp>
        <p:nvSpPr>
          <p:cNvPr id="28" name="Oval 27">
            <a:extLst>
              <a:ext uri="{FF2B5EF4-FFF2-40B4-BE49-F238E27FC236}">
                <a16:creationId xmlns:a16="http://schemas.microsoft.com/office/drawing/2014/main" id="{F9D3D370-C2D8-4D05-B4CA-5020ADD3305A}"/>
              </a:ext>
            </a:extLst>
          </p:cNvPr>
          <p:cNvSpPr/>
          <p:nvPr/>
        </p:nvSpPr>
        <p:spPr bwMode="auto">
          <a:xfrm>
            <a:off x="9375776"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75000"/>
                  </a:schemeClr>
                </a:solidFill>
              </a:rPr>
              <a:t>11</a:t>
            </a:r>
          </a:p>
        </p:txBody>
      </p:sp>
      <p:sp>
        <p:nvSpPr>
          <p:cNvPr id="29" name="Oval 28">
            <a:extLst>
              <a:ext uri="{FF2B5EF4-FFF2-40B4-BE49-F238E27FC236}">
                <a16:creationId xmlns:a16="http://schemas.microsoft.com/office/drawing/2014/main" id="{BEA06EE8-970E-4354-9746-EEC8BB9795FB}"/>
              </a:ext>
            </a:extLst>
          </p:cNvPr>
          <p:cNvSpPr/>
          <p:nvPr/>
        </p:nvSpPr>
        <p:spPr bwMode="auto">
          <a:xfrm>
            <a:off x="9945688"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75000"/>
                  </a:schemeClr>
                </a:solidFill>
              </a:rPr>
              <a:t>12</a:t>
            </a:r>
          </a:p>
        </p:txBody>
      </p:sp>
      <p:sp>
        <p:nvSpPr>
          <p:cNvPr id="30" name="Oval 29">
            <a:extLst>
              <a:ext uri="{FF2B5EF4-FFF2-40B4-BE49-F238E27FC236}">
                <a16:creationId xmlns:a16="http://schemas.microsoft.com/office/drawing/2014/main" id="{4B29201D-0179-484C-968E-93AE56D69D52}"/>
              </a:ext>
            </a:extLst>
          </p:cNvPr>
          <p:cNvSpPr/>
          <p:nvPr/>
        </p:nvSpPr>
        <p:spPr bwMode="auto">
          <a:xfrm>
            <a:off x="11760201" y="6471565"/>
            <a:ext cx="279400" cy="2794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100" dirty="0">
                <a:solidFill>
                  <a:schemeClr val="bg1">
                    <a:lumMod val="85000"/>
                  </a:schemeClr>
                </a:solidFill>
              </a:rPr>
              <a:t>25</a:t>
            </a:r>
          </a:p>
        </p:txBody>
      </p:sp>
      <p:sp>
        <p:nvSpPr>
          <p:cNvPr id="31" name="Arrow: Down 30">
            <a:extLst>
              <a:ext uri="{FF2B5EF4-FFF2-40B4-BE49-F238E27FC236}">
                <a16:creationId xmlns:a16="http://schemas.microsoft.com/office/drawing/2014/main" id="{F7F095AD-1123-4692-B064-7F3EF6C2793B}"/>
              </a:ext>
            </a:extLst>
          </p:cNvPr>
          <p:cNvSpPr/>
          <p:nvPr/>
        </p:nvSpPr>
        <p:spPr>
          <a:xfrm>
            <a:off x="7822142" y="5638127"/>
            <a:ext cx="362480" cy="7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1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Bar Coaster Puzzle Is Made to Fool Drunk People"/>
          <p:cNvPicPr>
            <a:picLocks noChangeAspect="1" noChangeArrowheads="1"/>
          </p:cNvPicPr>
          <p:nvPr/>
        </p:nvPicPr>
        <p:blipFill rotWithShape="1">
          <a:blip r:embed="rId2" cstate="print"/>
          <a:srcRect l="10179" r="7715"/>
          <a:stretch/>
        </p:blipFill>
        <p:spPr bwMode="auto">
          <a:xfrm>
            <a:off x="4216400" y="25400"/>
            <a:ext cx="6477000" cy="5916418"/>
          </a:xfrm>
          <a:prstGeom prst="rect">
            <a:avLst/>
          </a:prstGeom>
          <a:noFill/>
        </p:spPr>
      </p:pic>
      <p:sp>
        <p:nvSpPr>
          <p:cNvPr id="2" name="TextBox 1">
            <a:extLst>
              <a:ext uri="{FF2B5EF4-FFF2-40B4-BE49-F238E27FC236}">
                <a16:creationId xmlns:a16="http://schemas.microsoft.com/office/drawing/2014/main" id="{A1DB4A0E-0623-4A73-BC5A-F9FF5E807712}"/>
              </a:ext>
            </a:extLst>
          </p:cNvPr>
          <p:cNvSpPr txBox="1"/>
          <p:nvPr/>
        </p:nvSpPr>
        <p:spPr>
          <a:xfrm>
            <a:off x="300567" y="533401"/>
            <a:ext cx="3661833" cy="3108543"/>
          </a:xfrm>
          <a:prstGeom prst="rect">
            <a:avLst/>
          </a:prstGeom>
          <a:noFill/>
        </p:spPr>
        <p:txBody>
          <a:bodyPr wrap="square" rtlCol="0">
            <a:spAutoFit/>
          </a:bodyPr>
          <a:lstStyle/>
          <a:p>
            <a:r>
              <a:rPr lang="en-US" sz="2800" dirty="0"/>
              <a:t>Here is a puzzle I found on a t-shirt</a:t>
            </a:r>
          </a:p>
          <a:p>
            <a:endParaRPr lang="en-US" sz="2800" dirty="0"/>
          </a:p>
          <a:p>
            <a:r>
              <a:rPr lang="en-US" sz="2800" dirty="0"/>
              <a:t>The task, is to go from start to finish, alternating the colors of the “orbs” you pass…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EDF0-5619-4ED7-8CC1-1920257C11FC}"/>
              </a:ext>
            </a:extLst>
          </p:cNvPr>
          <p:cNvSpPr>
            <a:spLocks noGrp="1"/>
          </p:cNvSpPr>
          <p:nvPr>
            <p:ph type="title"/>
          </p:nvPr>
        </p:nvSpPr>
        <p:spPr>
          <a:xfrm>
            <a:off x="172720" y="75565"/>
            <a:ext cx="10515600" cy="716915"/>
          </a:xfrm>
        </p:spPr>
        <p:txBody>
          <a:bodyPr/>
          <a:lstStyle/>
          <a:p>
            <a:r>
              <a:rPr lang="en-US" dirty="0"/>
              <a:t>How do we know if the decoding is correct?</a:t>
            </a:r>
          </a:p>
        </p:txBody>
      </p:sp>
      <p:sp>
        <p:nvSpPr>
          <p:cNvPr id="3" name="Content Placeholder 2">
            <a:extLst>
              <a:ext uri="{FF2B5EF4-FFF2-40B4-BE49-F238E27FC236}">
                <a16:creationId xmlns:a16="http://schemas.microsoft.com/office/drawing/2014/main" id="{6E961281-96DD-440C-9797-5399AE49CD16}"/>
              </a:ext>
            </a:extLst>
          </p:cNvPr>
          <p:cNvSpPr>
            <a:spLocks noGrp="1"/>
          </p:cNvSpPr>
          <p:nvPr>
            <p:ph idx="1"/>
          </p:nvPr>
        </p:nvSpPr>
        <p:spPr>
          <a:xfrm>
            <a:off x="323850" y="1072515"/>
            <a:ext cx="10515600" cy="4351338"/>
          </a:xfrm>
        </p:spPr>
        <p:txBody>
          <a:bodyPr>
            <a:normAutofit/>
          </a:bodyPr>
          <a:lstStyle/>
          <a:p>
            <a:r>
              <a:rPr lang="en-US" sz="2400" dirty="0"/>
              <a:t>In the last example, human eyes looked at all possible 25 </a:t>
            </a:r>
            <a:r>
              <a:rPr lang="en-US" sz="2400" dirty="0" err="1"/>
              <a:t>decodings</a:t>
            </a:r>
            <a:r>
              <a:rPr lang="en-US" sz="2400" dirty="0"/>
              <a:t> to find the right one. That does not scale.</a:t>
            </a:r>
          </a:p>
          <a:p>
            <a:r>
              <a:rPr lang="en-US" sz="2400" dirty="0"/>
              <a:t>We can create an evaluation function to score the decoding’s. </a:t>
            </a:r>
          </a:p>
          <a:p>
            <a:r>
              <a:rPr lang="en-US" sz="2400" dirty="0"/>
              <a:t>The function takes in a tentative decoding, and returns a value, smaller is better, that reflects how likely that sentence is a valid English sentence.</a:t>
            </a:r>
          </a:p>
          <a:p>
            <a:r>
              <a:rPr lang="en-US" sz="2400" dirty="0"/>
              <a:t>We could use this evaluation function in generic search algorithm, enqueuing nodes in order of </a:t>
            </a:r>
            <a:r>
              <a:rPr lang="en-US" sz="2400" i="1" dirty="0"/>
              <a:t>h</a:t>
            </a:r>
            <a:r>
              <a:rPr lang="en-US" sz="2400" dirty="0"/>
              <a:t>(</a:t>
            </a:r>
            <a:r>
              <a:rPr lang="en-US" sz="1400" dirty="0">
                <a:latin typeface="Courier New" panose="02070309020205020404" pitchFamily="49" charset="0"/>
                <a:cs typeface="Courier New" panose="02070309020205020404" pitchFamily="49" charset="0"/>
              </a:rPr>
              <a:t>ALD NMFZH POLTK CLU GMJRY LSBO VXWI QEB</a:t>
            </a:r>
            <a:r>
              <a:rPr lang="en-US" sz="2400" dirty="0"/>
              <a:t>)  </a:t>
            </a:r>
          </a:p>
          <a:p>
            <a:pPr marL="0" indent="0">
              <a:buNone/>
            </a:pPr>
            <a:endParaRPr lang="en-US" dirty="0"/>
          </a:p>
          <a:p>
            <a:endParaRPr lang="en-US" dirty="0"/>
          </a:p>
        </p:txBody>
      </p:sp>
      <p:sp>
        <p:nvSpPr>
          <p:cNvPr id="4" name="Rectangle: Rounded Corners 3">
            <a:extLst>
              <a:ext uri="{FF2B5EF4-FFF2-40B4-BE49-F238E27FC236}">
                <a16:creationId xmlns:a16="http://schemas.microsoft.com/office/drawing/2014/main" id="{1EE038B6-3FD5-491C-A3A1-454DB21BDBE3}"/>
              </a:ext>
            </a:extLst>
          </p:cNvPr>
          <p:cNvSpPr/>
          <p:nvPr/>
        </p:nvSpPr>
        <p:spPr>
          <a:xfrm>
            <a:off x="5022850" y="5126038"/>
            <a:ext cx="1930400" cy="728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Score tentative decoding</a:t>
            </a:r>
          </a:p>
        </p:txBody>
      </p:sp>
      <p:sp>
        <p:nvSpPr>
          <p:cNvPr id="5" name="Rectangle: Rounded Corners 4">
            <a:extLst>
              <a:ext uri="{FF2B5EF4-FFF2-40B4-BE49-F238E27FC236}">
                <a16:creationId xmlns:a16="http://schemas.microsoft.com/office/drawing/2014/main" id="{2F663221-3EE1-48FA-BCB6-92C41D7C2214}"/>
              </a:ext>
            </a:extLst>
          </p:cNvPr>
          <p:cNvSpPr/>
          <p:nvPr/>
        </p:nvSpPr>
        <p:spPr>
          <a:xfrm>
            <a:off x="5022850" y="5995988"/>
            <a:ext cx="1930400" cy="728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Score tentative decoding</a:t>
            </a:r>
          </a:p>
        </p:txBody>
      </p:sp>
      <p:sp>
        <p:nvSpPr>
          <p:cNvPr id="6" name="TextBox 5">
            <a:extLst>
              <a:ext uri="{FF2B5EF4-FFF2-40B4-BE49-F238E27FC236}">
                <a16:creationId xmlns:a16="http://schemas.microsoft.com/office/drawing/2014/main" id="{9222C1FA-F436-4352-9A57-0C0E1F7535A0}"/>
              </a:ext>
            </a:extLst>
          </p:cNvPr>
          <p:cNvSpPr txBox="1"/>
          <p:nvPr/>
        </p:nvSpPr>
        <p:spPr>
          <a:xfrm>
            <a:off x="131526" y="5408018"/>
            <a:ext cx="6268720" cy="276999"/>
          </a:xfrm>
          <a:prstGeom prst="rect">
            <a:avLst/>
          </a:prstGeom>
          <a:noFill/>
        </p:spPr>
        <p:txBody>
          <a:bodyPr wrap="square">
            <a:spAutoFit/>
          </a:bodyPr>
          <a:lstStyle/>
          <a:p>
            <a:r>
              <a:rPr lang="en-US" sz="1200" dirty="0">
                <a:latin typeface="Courier New" panose="02070309020205020404" pitchFamily="49" charset="0"/>
                <a:cs typeface="Courier New" panose="02070309020205020404" pitchFamily="49" charset="0"/>
              </a:rPr>
              <a:t>ALD NMFZH POLTK CLU GMJRY LSBO VXWI QEB</a:t>
            </a:r>
          </a:p>
        </p:txBody>
      </p:sp>
      <p:sp>
        <p:nvSpPr>
          <p:cNvPr id="7" name="Arrow: Right 6">
            <a:extLst>
              <a:ext uri="{FF2B5EF4-FFF2-40B4-BE49-F238E27FC236}">
                <a16:creationId xmlns:a16="http://schemas.microsoft.com/office/drawing/2014/main" id="{C779C063-5BFD-434A-85D6-8705F06676E6}"/>
              </a:ext>
            </a:extLst>
          </p:cNvPr>
          <p:cNvSpPr/>
          <p:nvPr/>
        </p:nvSpPr>
        <p:spPr>
          <a:xfrm>
            <a:off x="4495800" y="5423853"/>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CE1D1E1-E376-456D-B3C9-395C9189F8D8}"/>
              </a:ext>
            </a:extLst>
          </p:cNvPr>
          <p:cNvSpPr/>
          <p:nvPr/>
        </p:nvSpPr>
        <p:spPr>
          <a:xfrm>
            <a:off x="4495800" y="6275755"/>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30A0ABA-8CEE-42FB-AFE9-0EF2DF740784}"/>
              </a:ext>
            </a:extLst>
          </p:cNvPr>
          <p:cNvSpPr/>
          <p:nvPr/>
        </p:nvSpPr>
        <p:spPr>
          <a:xfrm>
            <a:off x="7143750" y="5423853"/>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5A21304-8B6F-4579-B87C-538F5E03D831}"/>
              </a:ext>
            </a:extLst>
          </p:cNvPr>
          <p:cNvSpPr/>
          <p:nvPr/>
        </p:nvSpPr>
        <p:spPr>
          <a:xfrm>
            <a:off x="7143750" y="6275755"/>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C328DE6-F5BF-4195-BD56-6695DF409023}"/>
              </a:ext>
            </a:extLst>
          </p:cNvPr>
          <p:cNvSpPr txBox="1"/>
          <p:nvPr/>
        </p:nvSpPr>
        <p:spPr>
          <a:xfrm>
            <a:off x="131526" y="6221819"/>
            <a:ext cx="4700824" cy="276999"/>
          </a:xfrm>
          <a:prstGeom prst="rect">
            <a:avLst/>
          </a:prstGeom>
          <a:noFill/>
        </p:spPr>
        <p:txBody>
          <a:bodyPr wrap="square">
            <a:spAutoFit/>
          </a:bodyPr>
          <a:lstStyle/>
          <a:p>
            <a:r>
              <a:rPr lang="en-US" sz="1200" dirty="0">
                <a:latin typeface="Courier New" panose="02070309020205020404" pitchFamily="49" charset="0"/>
                <a:cs typeface="Courier New" panose="02070309020205020404" pitchFamily="49" charset="0"/>
              </a:rPr>
              <a:t>ZHE DUICK BROWN HOX JUMPS OVER ZHE LAZY QOG</a:t>
            </a:r>
          </a:p>
        </p:txBody>
      </p:sp>
      <p:sp>
        <p:nvSpPr>
          <p:cNvPr id="14" name="TextBox 13">
            <a:extLst>
              <a:ext uri="{FF2B5EF4-FFF2-40B4-BE49-F238E27FC236}">
                <a16:creationId xmlns:a16="http://schemas.microsoft.com/office/drawing/2014/main" id="{F9E56E66-37D8-40AD-9F79-999CD9723AA0}"/>
              </a:ext>
            </a:extLst>
          </p:cNvPr>
          <p:cNvSpPr txBox="1"/>
          <p:nvPr/>
        </p:nvSpPr>
        <p:spPr>
          <a:xfrm>
            <a:off x="7480300" y="5325199"/>
            <a:ext cx="1194434" cy="369332"/>
          </a:xfrm>
          <a:prstGeom prst="rect">
            <a:avLst/>
          </a:prstGeom>
          <a:noFill/>
        </p:spPr>
        <p:txBody>
          <a:bodyPr wrap="square">
            <a:spAutoFit/>
          </a:bodyPr>
          <a:lstStyle/>
          <a:p>
            <a:r>
              <a:rPr lang="en-US" sz="1800" dirty="0"/>
              <a:t>2343</a:t>
            </a:r>
            <a:endParaRPr lang="en-US" dirty="0"/>
          </a:p>
        </p:txBody>
      </p:sp>
      <p:sp>
        <p:nvSpPr>
          <p:cNvPr id="15" name="TextBox 14">
            <a:extLst>
              <a:ext uri="{FF2B5EF4-FFF2-40B4-BE49-F238E27FC236}">
                <a16:creationId xmlns:a16="http://schemas.microsoft.com/office/drawing/2014/main" id="{A381A7AF-7FA8-4D9E-B196-22943300183D}"/>
              </a:ext>
            </a:extLst>
          </p:cNvPr>
          <p:cNvSpPr txBox="1"/>
          <p:nvPr/>
        </p:nvSpPr>
        <p:spPr>
          <a:xfrm>
            <a:off x="7506017" y="6221819"/>
            <a:ext cx="1194434" cy="369332"/>
          </a:xfrm>
          <a:prstGeom prst="rect">
            <a:avLst/>
          </a:prstGeom>
          <a:noFill/>
        </p:spPr>
        <p:txBody>
          <a:bodyPr wrap="square">
            <a:spAutoFit/>
          </a:bodyPr>
          <a:lstStyle/>
          <a:p>
            <a:r>
              <a:rPr lang="en-US" sz="1800" dirty="0"/>
              <a:t>12</a:t>
            </a:r>
            <a:endParaRPr lang="en-US" dirty="0"/>
          </a:p>
        </p:txBody>
      </p:sp>
      <p:sp>
        <p:nvSpPr>
          <p:cNvPr id="17" name="TextBox 16">
            <a:extLst>
              <a:ext uri="{FF2B5EF4-FFF2-40B4-BE49-F238E27FC236}">
                <a16:creationId xmlns:a16="http://schemas.microsoft.com/office/drawing/2014/main" id="{A3559588-A70C-4912-A3BE-247F4C9492FC}"/>
              </a:ext>
            </a:extLst>
          </p:cNvPr>
          <p:cNvSpPr txBox="1"/>
          <p:nvPr/>
        </p:nvSpPr>
        <p:spPr>
          <a:xfrm>
            <a:off x="9291796" y="5100687"/>
            <a:ext cx="2793047" cy="646331"/>
          </a:xfrm>
          <a:prstGeom prst="rect">
            <a:avLst/>
          </a:prstGeom>
          <a:noFill/>
        </p:spPr>
        <p:txBody>
          <a:bodyPr wrap="square">
            <a:spAutoFit/>
          </a:bodyPr>
          <a:lstStyle/>
          <a:p>
            <a:r>
              <a:rPr lang="en-US" sz="1800" dirty="0"/>
              <a:t>How do these evaluation functions work?</a:t>
            </a:r>
            <a:endParaRPr lang="en-US" dirty="0"/>
          </a:p>
        </p:txBody>
      </p:sp>
    </p:spTree>
    <p:extLst>
      <p:ext uri="{BB962C8B-B14F-4D97-AF65-F5344CB8AC3E}">
        <p14:creationId xmlns:p14="http://schemas.microsoft.com/office/powerpoint/2010/main" val="3152074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2D2C92-C1D8-4E50-947B-046A0CB2BFE0}"/>
              </a:ext>
            </a:extLst>
          </p:cNvPr>
          <p:cNvSpPr txBox="1"/>
          <p:nvPr/>
        </p:nvSpPr>
        <p:spPr>
          <a:xfrm>
            <a:off x="335777" y="1251644"/>
            <a:ext cx="9046983" cy="923330"/>
          </a:xfrm>
          <a:prstGeom prst="rect">
            <a:avLst/>
          </a:prstGeom>
          <a:noFill/>
        </p:spPr>
        <p:txBody>
          <a:bodyPr wrap="square" rtlCol="0">
            <a:spAutoFit/>
          </a:bodyPr>
          <a:lstStyle/>
          <a:p>
            <a:r>
              <a:rPr lang="en-US" dirty="0"/>
              <a:t>Write the alphabet out twice. </a:t>
            </a:r>
          </a:p>
          <a:p>
            <a:r>
              <a:rPr lang="en-US" dirty="0"/>
              <a:t>Randomly permute the bottom alphabet</a:t>
            </a:r>
          </a:p>
          <a:p>
            <a:endParaRPr lang="en-US" dirty="0"/>
          </a:p>
        </p:txBody>
      </p:sp>
      <p:sp>
        <p:nvSpPr>
          <p:cNvPr id="6" name="TextBox 5">
            <a:extLst>
              <a:ext uri="{FF2B5EF4-FFF2-40B4-BE49-F238E27FC236}">
                <a16:creationId xmlns:a16="http://schemas.microsoft.com/office/drawing/2014/main" id="{68448822-90C8-4775-9868-6ACD64F62D67}"/>
              </a:ext>
            </a:extLst>
          </p:cNvPr>
          <p:cNvSpPr txBox="1"/>
          <p:nvPr/>
        </p:nvSpPr>
        <p:spPr>
          <a:xfrm>
            <a:off x="173217" y="101598"/>
            <a:ext cx="6121227" cy="523220"/>
          </a:xfrm>
          <a:prstGeom prst="rect">
            <a:avLst/>
          </a:prstGeom>
          <a:noFill/>
        </p:spPr>
        <p:txBody>
          <a:bodyPr wrap="none" rtlCol="0">
            <a:spAutoFit/>
          </a:bodyPr>
          <a:lstStyle/>
          <a:p>
            <a:r>
              <a:rPr lang="en-US" sz="2800" dirty="0"/>
              <a:t>Search Space for the </a:t>
            </a:r>
            <a:r>
              <a:rPr lang="en-US" sz="2800" b="1" dirty="0"/>
              <a:t>Substitution Cipher</a:t>
            </a:r>
          </a:p>
        </p:txBody>
      </p:sp>
      <p:graphicFrame>
        <p:nvGraphicFramePr>
          <p:cNvPr id="4" name="Table 3">
            <a:extLst>
              <a:ext uri="{FF2B5EF4-FFF2-40B4-BE49-F238E27FC236}">
                <a16:creationId xmlns:a16="http://schemas.microsoft.com/office/drawing/2014/main" id="{E785A35B-8F74-4D7D-B15D-ED7C49557246}"/>
              </a:ext>
            </a:extLst>
          </p:cNvPr>
          <p:cNvGraphicFramePr>
            <a:graphicFrameLocks noGrp="1"/>
          </p:cNvGraphicFramePr>
          <p:nvPr/>
        </p:nvGraphicFramePr>
        <p:xfrm>
          <a:off x="360680" y="2419279"/>
          <a:ext cx="10922005" cy="731520"/>
        </p:xfrm>
        <a:graphic>
          <a:graphicData uri="http://schemas.openxmlformats.org/drawingml/2006/table">
            <a:tbl>
              <a:tblPr/>
              <a:tblGrid>
                <a:gridCol w="795863">
                  <a:extLst>
                    <a:ext uri="{9D8B030D-6E8A-4147-A177-3AD203B41FA5}">
                      <a16:colId xmlns:a16="http://schemas.microsoft.com/office/drawing/2014/main" val="1933455390"/>
                    </a:ext>
                  </a:extLst>
                </a:gridCol>
                <a:gridCol w="389467">
                  <a:extLst>
                    <a:ext uri="{9D8B030D-6E8A-4147-A177-3AD203B41FA5}">
                      <a16:colId xmlns:a16="http://schemas.microsoft.com/office/drawing/2014/main" val="991314035"/>
                    </a:ext>
                  </a:extLst>
                </a:gridCol>
                <a:gridCol w="389467">
                  <a:extLst>
                    <a:ext uri="{9D8B030D-6E8A-4147-A177-3AD203B41FA5}">
                      <a16:colId xmlns:a16="http://schemas.microsoft.com/office/drawing/2014/main" val="512254582"/>
                    </a:ext>
                  </a:extLst>
                </a:gridCol>
                <a:gridCol w="389467">
                  <a:extLst>
                    <a:ext uri="{9D8B030D-6E8A-4147-A177-3AD203B41FA5}">
                      <a16:colId xmlns:a16="http://schemas.microsoft.com/office/drawing/2014/main" val="2955842151"/>
                    </a:ext>
                  </a:extLst>
                </a:gridCol>
                <a:gridCol w="389467">
                  <a:extLst>
                    <a:ext uri="{9D8B030D-6E8A-4147-A177-3AD203B41FA5}">
                      <a16:colId xmlns:a16="http://schemas.microsoft.com/office/drawing/2014/main" val="86551879"/>
                    </a:ext>
                  </a:extLst>
                </a:gridCol>
                <a:gridCol w="389467">
                  <a:extLst>
                    <a:ext uri="{9D8B030D-6E8A-4147-A177-3AD203B41FA5}">
                      <a16:colId xmlns:a16="http://schemas.microsoft.com/office/drawing/2014/main" val="2195434115"/>
                    </a:ext>
                  </a:extLst>
                </a:gridCol>
                <a:gridCol w="389467">
                  <a:extLst>
                    <a:ext uri="{9D8B030D-6E8A-4147-A177-3AD203B41FA5}">
                      <a16:colId xmlns:a16="http://schemas.microsoft.com/office/drawing/2014/main" val="1328409367"/>
                    </a:ext>
                  </a:extLst>
                </a:gridCol>
                <a:gridCol w="389467">
                  <a:extLst>
                    <a:ext uri="{9D8B030D-6E8A-4147-A177-3AD203B41FA5}">
                      <a16:colId xmlns:a16="http://schemas.microsoft.com/office/drawing/2014/main" val="1289293064"/>
                    </a:ext>
                  </a:extLst>
                </a:gridCol>
                <a:gridCol w="389467">
                  <a:extLst>
                    <a:ext uri="{9D8B030D-6E8A-4147-A177-3AD203B41FA5}">
                      <a16:colId xmlns:a16="http://schemas.microsoft.com/office/drawing/2014/main" val="2948558918"/>
                    </a:ext>
                  </a:extLst>
                </a:gridCol>
                <a:gridCol w="389467">
                  <a:extLst>
                    <a:ext uri="{9D8B030D-6E8A-4147-A177-3AD203B41FA5}">
                      <a16:colId xmlns:a16="http://schemas.microsoft.com/office/drawing/2014/main" val="2237859067"/>
                    </a:ext>
                  </a:extLst>
                </a:gridCol>
                <a:gridCol w="389467">
                  <a:extLst>
                    <a:ext uri="{9D8B030D-6E8A-4147-A177-3AD203B41FA5}">
                      <a16:colId xmlns:a16="http://schemas.microsoft.com/office/drawing/2014/main" val="2792772917"/>
                    </a:ext>
                  </a:extLst>
                </a:gridCol>
                <a:gridCol w="389467">
                  <a:extLst>
                    <a:ext uri="{9D8B030D-6E8A-4147-A177-3AD203B41FA5}">
                      <a16:colId xmlns:a16="http://schemas.microsoft.com/office/drawing/2014/main" val="1320045430"/>
                    </a:ext>
                  </a:extLst>
                </a:gridCol>
                <a:gridCol w="389467">
                  <a:extLst>
                    <a:ext uri="{9D8B030D-6E8A-4147-A177-3AD203B41FA5}">
                      <a16:colId xmlns:a16="http://schemas.microsoft.com/office/drawing/2014/main" val="1421373422"/>
                    </a:ext>
                  </a:extLst>
                </a:gridCol>
                <a:gridCol w="389467">
                  <a:extLst>
                    <a:ext uri="{9D8B030D-6E8A-4147-A177-3AD203B41FA5}">
                      <a16:colId xmlns:a16="http://schemas.microsoft.com/office/drawing/2014/main" val="4259758148"/>
                    </a:ext>
                  </a:extLst>
                </a:gridCol>
                <a:gridCol w="389467">
                  <a:extLst>
                    <a:ext uri="{9D8B030D-6E8A-4147-A177-3AD203B41FA5}">
                      <a16:colId xmlns:a16="http://schemas.microsoft.com/office/drawing/2014/main" val="2394727690"/>
                    </a:ext>
                  </a:extLst>
                </a:gridCol>
                <a:gridCol w="389467">
                  <a:extLst>
                    <a:ext uri="{9D8B030D-6E8A-4147-A177-3AD203B41FA5}">
                      <a16:colId xmlns:a16="http://schemas.microsoft.com/office/drawing/2014/main" val="1214670873"/>
                    </a:ext>
                  </a:extLst>
                </a:gridCol>
                <a:gridCol w="389467">
                  <a:extLst>
                    <a:ext uri="{9D8B030D-6E8A-4147-A177-3AD203B41FA5}">
                      <a16:colId xmlns:a16="http://schemas.microsoft.com/office/drawing/2014/main" val="1144678331"/>
                    </a:ext>
                  </a:extLst>
                </a:gridCol>
                <a:gridCol w="389467">
                  <a:extLst>
                    <a:ext uri="{9D8B030D-6E8A-4147-A177-3AD203B41FA5}">
                      <a16:colId xmlns:a16="http://schemas.microsoft.com/office/drawing/2014/main" val="2640858817"/>
                    </a:ext>
                  </a:extLst>
                </a:gridCol>
                <a:gridCol w="389467">
                  <a:extLst>
                    <a:ext uri="{9D8B030D-6E8A-4147-A177-3AD203B41FA5}">
                      <a16:colId xmlns:a16="http://schemas.microsoft.com/office/drawing/2014/main" val="2391274878"/>
                    </a:ext>
                  </a:extLst>
                </a:gridCol>
                <a:gridCol w="389467">
                  <a:extLst>
                    <a:ext uri="{9D8B030D-6E8A-4147-A177-3AD203B41FA5}">
                      <a16:colId xmlns:a16="http://schemas.microsoft.com/office/drawing/2014/main" val="3024561668"/>
                    </a:ext>
                  </a:extLst>
                </a:gridCol>
                <a:gridCol w="389467">
                  <a:extLst>
                    <a:ext uri="{9D8B030D-6E8A-4147-A177-3AD203B41FA5}">
                      <a16:colId xmlns:a16="http://schemas.microsoft.com/office/drawing/2014/main" val="1830213190"/>
                    </a:ext>
                  </a:extLst>
                </a:gridCol>
                <a:gridCol w="389467">
                  <a:extLst>
                    <a:ext uri="{9D8B030D-6E8A-4147-A177-3AD203B41FA5}">
                      <a16:colId xmlns:a16="http://schemas.microsoft.com/office/drawing/2014/main" val="3042040633"/>
                    </a:ext>
                  </a:extLst>
                </a:gridCol>
                <a:gridCol w="389467">
                  <a:extLst>
                    <a:ext uri="{9D8B030D-6E8A-4147-A177-3AD203B41FA5}">
                      <a16:colId xmlns:a16="http://schemas.microsoft.com/office/drawing/2014/main" val="1726283966"/>
                    </a:ext>
                  </a:extLst>
                </a:gridCol>
                <a:gridCol w="389467">
                  <a:extLst>
                    <a:ext uri="{9D8B030D-6E8A-4147-A177-3AD203B41FA5}">
                      <a16:colId xmlns:a16="http://schemas.microsoft.com/office/drawing/2014/main" val="3600463307"/>
                    </a:ext>
                  </a:extLst>
                </a:gridCol>
                <a:gridCol w="389467">
                  <a:extLst>
                    <a:ext uri="{9D8B030D-6E8A-4147-A177-3AD203B41FA5}">
                      <a16:colId xmlns:a16="http://schemas.microsoft.com/office/drawing/2014/main" val="1250780097"/>
                    </a:ext>
                  </a:extLst>
                </a:gridCol>
                <a:gridCol w="389467">
                  <a:extLst>
                    <a:ext uri="{9D8B030D-6E8A-4147-A177-3AD203B41FA5}">
                      <a16:colId xmlns:a16="http://schemas.microsoft.com/office/drawing/2014/main" val="773237454"/>
                    </a:ext>
                  </a:extLst>
                </a:gridCol>
                <a:gridCol w="389467">
                  <a:extLst>
                    <a:ext uri="{9D8B030D-6E8A-4147-A177-3AD203B41FA5}">
                      <a16:colId xmlns:a16="http://schemas.microsoft.com/office/drawing/2014/main" val="1012888082"/>
                    </a:ext>
                  </a:extLst>
                </a:gridCol>
              </a:tblGrid>
              <a:tr h="349321">
                <a:tc>
                  <a:txBody>
                    <a:bodyPr/>
                    <a:lstStyle/>
                    <a:p>
                      <a:pPr algn="ctr"/>
                      <a:r>
                        <a:rPr lang="en-US" sz="1800">
                          <a:effectLst/>
                        </a:rPr>
                        <a:t>Plain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solidFill>
                            <a:schemeClr val="tx1"/>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53238488"/>
                  </a:ext>
                </a:extLst>
              </a:tr>
              <a:tr h="349322">
                <a:tc>
                  <a:txBody>
                    <a:bodyPr/>
                    <a:lstStyle/>
                    <a:p>
                      <a:pPr algn="ctr"/>
                      <a:r>
                        <a:rPr lang="en-US" sz="1800">
                          <a:effectLst/>
                        </a:rPr>
                        <a:t>Cipher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1800" dirty="0">
                          <a:effectLst/>
                        </a:rPr>
                        <a:t>D</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Y</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B</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solidFill>
                            <a:schemeClr val="tx1"/>
                          </a:solidFill>
                          <a:effectLst/>
                        </a:rPr>
                        <a:t>A</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Z</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M</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X</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K</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F</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G</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W</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I</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J</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E</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L</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C</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N</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O</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R</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V</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P</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T</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a:effectLst/>
                        </a:rPr>
                        <a:t>U</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Q</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1800" dirty="0">
                          <a:effectLst/>
                        </a:rPr>
                        <a:t>H</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7015047"/>
                  </a:ext>
                </a:extLst>
              </a:tr>
            </a:tbl>
          </a:graphicData>
        </a:graphic>
      </p:graphicFrame>
      <p:sp>
        <p:nvSpPr>
          <p:cNvPr id="10" name="TextBox 9">
            <a:extLst>
              <a:ext uri="{FF2B5EF4-FFF2-40B4-BE49-F238E27FC236}">
                <a16:creationId xmlns:a16="http://schemas.microsoft.com/office/drawing/2014/main" id="{B848D3DA-3897-4320-B71D-5FEC72A2CE80}"/>
              </a:ext>
            </a:extLst>
          </p:cNvPr>
          <p:cNvSpPr txBox="1"/>
          <p:nvPr/>
        </p:nvSpPr>
        <p:spPr>
          <a:xfrm>
            <a:off x="4531360" y="3641020"/>
            <a:ext cx="6268720" cy="646331"/>
          </a:xfrm>
          <a:prstGeom prst="rect">
            <a:avLst/>
          </a:prstGeom>
          <a:noFill/>
        </p:spPr>
        <p:txBody>
          <a:bodyPr wrap="square">
            <a:spAutoFit/>
          </a:bodyPr>
          <a:lstStyle/>
          <a:p>
            <a:r>
              <a:rPr lang="en-US" dirty="0"/>
              <a:t>Plaintext:    THE</a:t>
            </a:r>
          </a:p>
          <a:p>
            <a:r>
              <a:rPr lang="en-US" dirty="0"/>
              <a:t>Ciphertext: VKZ</a:t>
            </a:r>
          </a:p>
        </p:txBody>
      </p:sp>
      <p:sp>
        <p:nvSpPr>
          <p:cNvPr id="11" name="TextBox 10">
            <a:extLst>
              <a:ext uri="{FF2B5EF4-FFF2-40B4-BE49-F238E27FC236}">
                <a16:creationId xmlns:a16="http://schemas.microsoft.com/office/drawing/2014/main" id="{764092D0-74FE-4DBA-9EE6-8296EC3ABC96}"/>
              </a:ext>
            </a:extLst>
          </p:cNvPr>
          <p:cNvSpPr txBox="1"/>
          <p:nvPr/>
        </p:nvSpPr>
        <p:spPr>
          <a:xfrm>
            <a:off x="401816" y="4538404"/>
            <a:ext cx="11007864" cy="1477328"/>
          </a:xfrm>
          <a:prstGeom prst="rect">
            <a:avLst/>
          </a:prstGeom>
          <a:noFill/>
        </p:spPr>
        <p:txBody>
          <a:bodyPr wrap="square" rtlCol="0">
            <a:spAutoFit/>
          </a:bodyPr>
          <a:lstStyle/>
          <a:p>
            <a:r>
              <a:rPr lang="en-US" dirty="0"/>
              <a:t>The search space is 26! = 403,291,461,126,605,635,584,000,000 </a:t>
            </a:r>
          </a:p>
          <a:p>
            <a:endParaRPr lang="en-US" dirty="0"/>
          </a:p>
          <a:p>
            <a:r>
              <a:rPr lang="en-US" dirty="0"/>
              <a:t>This is a huge search space. However, this is solvable because we have a very good heuristic.. </a:t>
            </a:r>
          </a:p>
          <a:p>
            <a:endParaRPr lang="en-US" dirty="0"/>
          </a:p>
          <a:p>
            <a:endParaRPr lang="en-US" dirty="0"/>
          </a:p>
        </p:txBody>
      </p:sp>
    </p:spTree>
    <p:extLst>
      <p:ext uri="{BB962C8B-B14F-4D97-AF65-F5344CB8AC3E}">
        <p14:creationId xmlns:p14="http://schemas.microsoft.com/office/powerpoint/2010/main" val="392110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40052E38-C0DD-4BA0-B51B-8F9B677C4953}"/>
              </a:ext>
            </a:extLst>
          </p:cNvPr>
          <p:cNvSpPr/>
          <p:nvPr/>
        </p:nvSpPr>
        <p:spPr>
          <a:xfrm>
            <a:off x="2667000" y="396240"/>
            <a:ext cx="6004560" cy="5882640"/>
          </a:xfrm>
          <a:prstGeom prst="triangl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371F989-04CA-4D38-BEF9-EEEED93FBD76}"/>
              </a:ext>
            </a:extLst>
          </p:cNvPr>
          <p:cNvCxnSpPr/>
          <p:nvPr/>
        </p:nvCxnSpPr>
        <p:spPr>
          <a:xfrm>
            <a:off x="5435600" y="883920"/>
            <a:ext cx="472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9323ED-D7DA-462F-96AB-737FED0210EF}"/>
              </a:ext>
            </a:extLst>
          </p:cNvPr>
          <p:cNvCxnSpPr>
            <a:cxnSpLocks/>
          </p:cNvCxnSpPr>
          <p:nvPr/>
        </p:nvCxnSpPr>
        <p:spPr>
          <a:xfrm>
            <a:off x="5237480" y="1259840"/>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9C25C8-DBDF-437C-B09C-10D187E314F9}"/>
              </a:ext>
            </a:extLst>
          </p:cNvPr>
          <p:cNvCxnSpPr>
            <a:cxnSpLocks/>
          </p:cNvCxnSpPr>
          <p:nvPr/>
        </p:nvCxnSpPr>
        <p:spPr>
          <a:xfrm>
            <a:off x="5008880" y="167132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5B1D38-4EE4-42D8-AA9B-51198D849F38}"/>
              </a:ext>
            </a:extLst>
          </p:cNvPr>
          <p:cNvCxnSpPr>
            <a:cxnSpLocks/>
          </p:cNvCxnSpPr>
          <p:nvPr/>
        </p:nvCxnSpPr>
        <p:spPr>
          <a:xfrm>
            <a:off x="2844800" y="5938520"/>
            <a:ext cx="565404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6B834C-8733-4C02-94A7-48DAA6A88FFA}"/>
              </a:ext>
            </a:extLst>
          </p:cNvPr>
          <p:cNvSpPr txBox="1"/>
          <p:nvPr/>
        </p:nvSpPr>
        <p:spPr>
          <a:xfrm>
            <a:off x="5948680" y="643374"/>
            <a:ext cx="4442113" cy="369332"/>
          </a:xfrm>
          <a:prstGeom prst="rect">
            <a:avLst/>
          </a:prstGeom>
          <a:noFill/>
        </p:spPr>
        <p:txBody>
          <a:bodyPr wrap="none" rtlCol="0">
            <a:spAutoFit/>
          </a:bodyPr>
          <a:lstStyle/>
          <a:p>
            <a:r>
              <a:rPr lang="en-US" dirty="0"/>
              <a:t>Substitute A for </a:t>
            </a:r>
            <a:r>
              <a:rPr lang="en-US" b="1" dirty="0"/>
              <a:t>A</a:t>
            </a:r>
            <a:r>
              <a:rPr lang="en-US" dirty="0"/>
              <a:t>, B for </a:t>
            </a:r>
            <a:r>
              <a:rPr lang="en-US" b="1" dirty="0"/>
              <a:t>A</a:t>
            </a:r>
            <a:r>
              <a:rPr lang="en-US" dirty="0"/>
              <a:t>, C for </a:t>
            </a:r>
            <a:r>
              <a:rPr lang="en-US" b="1" dirty="0"/>
              <a:t>A</a:t>
            </a:r>
            <a:r>
              <a:rPr lang="en-US" dirty="0"/>
              <a:t>,…, Z for </a:t>
            </a:r>
            <a:r>
              <a:rPr lang="en-US" b="1" dirty="0"/>
              <a:t>A</a:t>
            </a:r>
            <a:r>
              <a:rPr lang="en-US" dirty="0"/>
              <a:t>.  </a:t>
            </a:r>
          </a:p>
        </p:txBody>
      </p:sp>
      <p:sp>
        <p:nvSpPr>
          <p:cNvPr id="17" name="TextBox 16">
            <a:extLst>
              <a:ext uri="{FF2B5EF4-FFF2-40B4-BE49-F238E27FC236}">
                <a16:creationId xmlns:a16="http://schemas.microsoft.com/office/drawing/2014/main" id="{8D55BC95-A565-4F39-8DAD-94DD474F2F91}"/>
              </a:ext>
            </a:extLst>
          </p:cNvPr>
          <p:cNvSpPr txBox="1"/>
          <p:nvPr/>
        </p:nvSpPr>
        <p:spPr>
          <a:xfrm>
            <a:off x="5537200" y="20293"/>
            <a:ext cx="6268720" cy="369332"/>
          </a:xfrm>
          <a:prstGeom prst="rect">
            <a:avLst/>
          </a:prstGeom>
          <a:noFill/>
        </p:spPr>
        <p:txBody>
          <a:bodyPr wrap="square">
            <a:spAutoFit/>
          </a:bodyPr>
          <a:lstStyle/>
          <a:p>
            <a:r>
              <a:rPr lang="en-US" dirty="0"/>
              <a:t>QEB NRFZH YOLTK CLU GRJMP LSBO QEB IXWV ALD</a:t>
            </a:r>
          </a:p>
        </p:txBody>
      </p:sp>
      <p:sp>
        <p:nvSpPr>
          <p:cNvPr id="19" name="TextBox 18">
            <a:extLst>
              <a:ext uri="{FF2B5EF4-FFF2-40B4-BE49-F238E27FC236}">
                <a16:creationId xmlns:a16="http://schemas.microsoft.com/office/drawing/2014/main" id="{DD0C287E-5079-43F9-ABE1-72B1E61B1337}"/>
              </a:ext>
            </a:extLst>
          </p:cNvPr>
          <p:cNvSpPr txBox="1"/>
          <p:nvPr/>
        </p:nvSpPr>
        <p:spPr>
          <a:xfrm rot="217860">
            <a:off x="7042609" y="6390829"/>
            <a:ext cx="4700824" cy="338554"/>
          </a:xfrm>
          <a:prstGeom prst="rect">
            <a:avLst/>
          </a:prstGeom>
          <a:noFill/>
        </p:spPr>
        <p:txBody>
          <a:bodyPr wrap="square">
            <a:spAutoFit/>
          </a:bodyPr>
          <a:lstStyle/>
          <a:p>
            <a:r>
              <a:rPr lang="en-US" sz="1600" dirty="0"/>
              <a:t>THE QUICK BROWN FOX JUMPS OVER THE LAZY DOG</a:t>
            </a:r>
          </a:p>
        </p:txBody>
      </p:sp>
      <p:sp>
        <p:nvSpPr>
          <p:cNvPr id="20" name="Oval 19">
            <a:extLst>
              <a:ext uri="{FF2B5EF4-FFF2-40B4-BE49-F238E27FC236}">
                <a16:creationId xmlns:a16="http://schemas.microsoft.com/office/drawing/2014/main" id="{D8C30868-6954-488A-ABEC-28A4EE66E51D}"/>
              </a:ext>
            </a:extLst>
          </p:cNvPr>
          <p:cNvSpPr/>
          <p:nvPr/>
        </p:nvSpPr>
        <p:spPr>
          <a:xfrm>
            <a:off x="7139940" y="6235200"/>
            <a:ext cx="86360" cy="863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6EB3FE-0831-4D94-9E6C-3E616A505825}"/>
              </a:ext>
            </a:extLst>
          </p:cNvPr>
          <p:cNvSpPr/>
          <p:nvPr/>
        </p:nvSpPr>
        <p:spPr>
          <a:xfrm>
            <a:off x="5621020" y="332237"/>
            <a:ext cx="86360" cy="863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E1A6CB6-538D-4BA1-91A5-83310BD24D8C}"/>
              </a:ext>
            </a:extLst>
          </p:cNvPr>
          <p:cNvSpPr txBox="1"/>
          <p:nvPr/>
        </p:nvSpPr>
        <p:spPr>
          <a:xfrm>
            <a:off x="173217" y="101598"/>
            <a:ext cx="5135765" cy="461665"/>
          </a:xfrm>
          <a:prstGeom prst="rect">
            <a:avLst/>
          </a:prstGeom>
          <a:noFill/>
        </p:spPr>
        <p:txBody>
          <a:bodyPr wrap="none" rtlCol="0">
            <a:spAutoFit/>
          </a:bodyPr>
          <a:lstStyle/>
          <a:p>
            <a:r>
              <a:rPr lang="en-US" sz="2400" dirty="0"/>
              <a:t>The Search Tree for Substitution Cipher </a:t>
            </a:r>
          </a:p>
        </p:txBody>
      </p:sp>
      <p:sp>
        <p:nvSpPr>
          <p:cNvPr id="25" name="TextBox 24">
            <a:extLst>
              <a:ext uri="{FF2B5EF4-FFF2-40B4-BE49-F238E27FC236}">
                <a16:creationId xmlns:a16="http://schemas.microsoft.com/office/drawing/2014/main" id="{60EDF451-21AD-4989-8232-C8EA73D07B06}"/>
              </a:ext>
            </a:extLst>
          </p:cNvPr>
          <p:cNvSpPr txBox="1"/>
          <p:nvPr/>
        </p:nvSpPr>
        <p:spPr>
          <a:xfrm>
            <a:off x="224017" y="1147186"/>
            <a:ext cx="3621543" cy="2031325"/>
          </a:xfrm>
          <a:prstGeom prst="rect">
            <a:avLst/>
          </a:prstGeom>
          <a:noFill/>
        </p:spPr>
        <p:txBody>
          <a:bodyPr wrap="square" rtlCol="0">
            <a:spAutoFit/>
          </a:bodyPr>
          <a:lstStyle/>
          <a:p>
            <a:r>
              <a:rPr lang="en-US" dirty="0"/>
              <a:t>It is 26 deep, and each node has 26 choices at the first level, then 25, then 24…</a:t>
            </a:r>
          </a:p>
          <a:p>
            <a:r>
              <a:rPr lang="en-US" dirty="0"/>
              <a:t>As we make our last “choice”, there is only one possibility left, we have changed all the other letters.</a:t>
            </a:r>
          </a:p>
          <a:p>
            <a:endParaRPr lang="en-US" dirty="0"/>
          </a:p>
        </p:txBody>
      </p:sp>
      <p:sp>
        <p:nvSpPr>
          <p:cNvPr id="27" name="TextBox 26">
            <a:extLst>
              <a:ext uri="{FF2B5EF4-FFF2-40B4-BE49-F238E27FC236}">
                <a16:creationId xmlns:a16="http://schemas.microsoft.com/office/drawing/2014/main" id="{CDBE1715-83D5-4BD5-99C5-C5219F598CA6}"/>
              </a:ext>
            </a:extLst>
          </p:cNvPr>
          <p:cNvSpPr txBox="1"/>
          <p:nvPr/>
        </p:nvSpPr>
        <p:spPr>
          <a:xfrm>
            <a:off x="224017" y="3034269"/>
            <a:ext cx="3009900" cy="1754326"/>
          </a:xfrm>
          <a:prstGeom prst="rect">
            <a:avLst/>
          </a:prstGeom>
          <a:noFill/>
        </p:spPr>
        <p:txBody>
          <a:bodyPr wrap="square">
            <a:spAutoFit/>
          </a:bodyPr>
          <a:lstStyle/>
          <a:p>
            <a:r>
              <a:rPr lang="en-US" dirty="0"/>
              <a:t>There are 26! leaf nodes, one of them corresponds to the plaintext, the goal state.</a:t>
            </a:r>
          </a:p>
          <a:p>
            <a:endParaRPr lang="en-US" dirty="0"/>
          </a:p>
          <a:p>
            <a:r>
              <a:rPr lang="en-US" dirty="0"/>
              <a:t>All the other nodes are gibberish.  </a:t>
            </a:r>
          </a:p>
        </p:txBody>
      </p:sp>
      <p:sp>
        <p:nvSpPr>
          <p:cNvPr id="28" name="Oval 27">
            <a:extLst>
              <a:ext uri="{FF2B5EF4-FFF2-40B4-BE49-F238E27FC236}">
                <a16:creationId xmlns:a16="http://schemas.microsoft.com/office/drawing/2014/main" id="{B09D9444-2A55-4C5D-B123-8D778BAE6975}"/>
              </a:ext>
            </a:extLst>
          </p:cNvPr>
          <p:cNvSpPr/>
          <p:nvPr/>
        </p:nvSpPr>
        <p:spPr>
          <a:xfrm>
            <a:off x="3014980" y="6242315"/>
            <a:ext cx="86360" cy="8636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034472-8AD4-4D99-8FCA-1C8E4FA7188E}"/>
              </a:ext>
            </a:extLst>
          </p:cNvPr>
          <p:cNvSpPr txBox="1"/>
          <p:nvPr/>
        </p:nvSpPr>
        <p:spPr>
          <a:xfrm rot="217860">
            <a:off x="2903871" y="6456077"/>
            <a:ext cx="6268720" cy="338554"/>
          </a:xfrm>
          <a:prstGeom prst="rect">
            <a:avLst/>
          </a:prstGeom>
          <a:noFill/>
        </p:spPr>
        <p:txBody>
          <a:bodyPr wrap="square">
            <a:spAutoFit/>
          </a:bodyPr>
          <a:lstStyle/>
          <a:p>
            <a:r>
              <a:rPr lang="en-US" sz="1600" dirty="0"/>
              <a:t>ALD NMFZH POLTK CLU GMJRY LSBO VXWI QEB</a:t>
            </a:r>
          </a:p>
        </p:txBody>
      </p:sp>
      <p:sp>
        <p:nvSpPr>
          <p:cNvPr id="30" name="TextBox 29">
            <a:extLst>
              <a:ext uri="{FF2B5EF4-FFF2-40B4-BE49-F238E27FC236}">
                <a16:creationId xmlns:a16="http://schemas.microsoft.com/office/drawing/2014/main" id="{07C4A2B6-49CE-4E34-8488-7824A4A41130}"/>
              </a:ext>
            </a:extLst>
          </p:cNvPr>
          <p:cNvSpPr txBox="1"/>
          <p:nvPr/>
        </p:nvSpPr>
        <p:spPr>
          <a:xfrm>
            <a:off x="224017" y="4921352"/>
            <a:ext cx="2790963" cy="1200329"/>
          </a:xfrm>
          <a:prstGeom prst="rect">
            <a:avLst/>
          </a:prstGeom>
          <a:noFill/>
        </p:spPr>
        <p:txBody>
          <a:bodyPr wrap="square">
            <a:spAutoFit/>
          </a:bodyPr>
          <a:lstStyle/>
          <a:p>
            <a:r>
              <a:rPr lang="en-US" dirty="0"/>
              <a:t>With such a huge search space, how can we solve this?</a:t>
            </a:r>
          </a:p>
          <a:p>
            <a:r>
              <a:rPr lang="en-US" dirty="0">
                <a:solidFill>
                  <a:schemeClr val="bg1">
                    <a:lumMod val="85000"/>
                  </a:schemeClr>
                </a:solidFill>
              </a:rPr>
              <a:t>(next slide)</a:t>
            </a:r>
          </a:p>
        </p:txBody>
      </p:sp>
      <p:sp>
        <p:nvSpPr>
          <p:cNvPr id="22" name="Oval 21">
            <a:extLst>
              <a:ext uri="{FF2B5EF4-FFF2-40B4-BE49-F238E27FC236}">
                <a16:creationId xmlns:a16="http://schemas.microsoft.com/office/drawing/2014/main" id="{5403906F-82B1-4199-967C-DA55F1F274E8}"/>
              </a:ext>
            </a:extLst>
          </p:cNvPr>
          <p:cNvSpPr/>
          <p:nvPr/>
        </p:nvSpPr>
        <p:spPr>
          <a:xfrm>
            <a:off x="1236980" y="4546865"/>
            <a:ext cx="86360" cy="8636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81FA23-571F-451E-9483-A0F965A4AACE}"/>
              </a:ext>
            </a:extLst>
          </p:cNvPr>
          <p:cNvSpPr/>
          <p:nvPr/>
        </p:nvSpPr>
        <p:spPr>
          <a:xfrm>
            <a:off x="2580640" y="3733994"/>
            <a:ext cx="86360" cy="863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2217874-DD8E-47FA-B58C-79F8486D1652}"/>
              </a:ext>
            </a:extLst>
          </p:cNvPr>
          <p:cNvSpPr txBox="1"/>
          <p:nvPr/>
        </p:nvSpPr>
        <p:spPr>
          <a:xfrm>
            <a:off x="8498840" y="3959573"/>
            <a:ext cx="4241800" cy="338554"/>
          </a:xfrm>
          <a:prstGeom prst="rect">
            <a:avLst/>
          </a:prstGeom>
          <a:noFill/>
        </p:spPr>
        <p:txBody>
          <a:bodyPr wrap="square">
            <a:spAutoFit/>
          </a:bodyPr>
          <a:lstStyle/>
          <a:p>
            <a:r>
              <a:rPr lang="en-US" sz="1600" i="1" dirty="0"/>
              <a:t>h</a:t>
            </a:r>
            <a:r>
              <a:rPr lang="en-US" sz="1600" dirty="0"/>
              <a:t>(</a:t>
            </a:r>
            <a:r>
              <a:rPr lang="en-US" sz="1050" dirty="0"/>
              <a:t>THE QUICK BROWN FOX JUMPS OVER THE LAZY DOG</a:t>
            </a:r>
            <a:r>
              <a:rPr lang="en-US" sz="1600" dirty="0"/>
              <a:t>)  = 0 </a:t>
            </a:r>
          </a:p>
        </p:txBody>
      </p:sp>
      <p:sp>
        <p:nvSpPr>
          <p:cNvPr id="31" name="TextBox 30">
            <a:extLst>
              <a:ext uri="{FF2B5EF4-FFF2-40B4-BE49-F238E27FC236}">
                <a16:creationId xmlns:a16="http://schemas.microsoft.com/office/drawing/2014/main" id="{B4CA10D1-657F-48F8-BB91-7F605009AC6B}"/>
              </a:ext>
            </a:extLst>
          </p:cNvPr>
          <p:cNvSpPr txBox="1"/>
          <p:nvPr/>
        </p:nvSpPr>
        <p:spPr>
          <a:xfrm>
            <a:off x="6201334" y="1072257"/>
            <a:ext cx="4442113" cy="369332"/>
          </a:xfrm>
          <a:prstGeom prst="rect">
            <a:avLst/>
          </a:prstGeom>
          <a:noFill/>
        </p:spPr>
        <p:txBody>
          <a:bodyPr wrap="none" rtlCol="0">
            <a:spAutoFit/>
          </a:bodyPr>
          <a:lstStyle/>
          <a:p>
            <a:r>
              <a:rPr lang="en-US" dirty="0"/>
              <a:t>Substitute A for </a:t>
            </a:r>
            <a:r>
              <a:rPr lang="en-US" b="1" dirty="0"/>
              <a:t>B</a:t>
            </a:r>
            <a:r>
              <a:rPr lang="en-US" dirty="0"/>
              <a:t>, B for </a:t>
            </a:r>
            <a:r>
              <a:rPr lang="en-US" b="1" dirty="0"/>
              <a:t>B</a:t>
            </a:r>
            <a:r>
              <a:rPr lang="en-US" dirty="0"/>
              <a:t>, C for </a:t>
            </a:r>
            <a:r>
              <a:rPr lang="en-US" b="1" dirty="0"/>
              <a:t>B</a:t>
            </a:r>
            <a:r>
              <a:rPr lang="en-US" dirty="0"/>
              <a:t>,…, Z for </a:t>
            </a:r>
            <a:r>
              <a:rPr lang="en-US" b="1" dirty="0"/>
              <a:t>B</a:t>
            </a:r>
            <a:r>
              <a:rPr lang="en-US" dirty="0"/>
              <a:t>.  </a:t>
            </a:r>
          </a:p>
        </p:txBody>
      </p:sp>
      <p:sp>
        <p:nvSpPr>
          <p:cNvPr id="32" name="TextBox 31">
            <a:extLst>
              <a:ext uri="{FF2B5EF4-FFF2-40B4-BE49-F238E27FC236}">
                <a16:creationId xmlns:a16="http://schemas.microsoft.com/office/drawing/2014/main" id="{A88E0B7D-69EA-447A-B36A-AAF39888B301}"/>
              </a:ext>
            </a:extLst>
          </p:cNvPr>
          <p:cNvSpPr txBox="1"/>
          <p:nvPr/>
        </p:nvSpPr>
        <p:spPr>
          <a:xfrm>
            <a:off x="6414694" y="1441589"/>
            <a:ext cx="4442113" cy="369332"/>
          </a:xfrm>
          <a:prstGeom prst="rect">
            <a:avLst/>
          </a:prstGeom>
          <a:noFill/>
        </p:spPr>
        <p:txBody>
          <a:bodyPr wrap="none" rtlCol="0">
            <a:spAutoFit/>
          </a:bodyPr>
          <a:lstStyle/>
          <a:p>
            <a:r>
              <a:rPr lang="en-US" dirty="0"/>
              <a:t>Substitute A for </a:t>
            </a:r>
            <a:r>
              <a:rPr lang="en-US" b="1" dirty="0"/>
              <a:t>C</a:t>
            </a:r>
            <a:r>
              <a:rPr lang="en-US" dirty="0"/>
              <a:t>, B for </a:t>
            </a:r>
            <a:r>
              <a:rPr lang="en-US" b="1" dirty="0"/>
              <a:t>C</a:t>
            </a:r>
            <a:r>
              <a:rPr lang="en-US" dirty="0"/>
              <a:t>, C for </a:t>
            </a:r>
            <a:r>
              <a:rPr lang="en-US" b="1" dirty="0"/>
              <a:t>C</a:t>
            </a:r>
            <a:r>
              <a:rPr lang="en-US" dirty="0"/>
              <a:t>,…, Z for </a:t>
            </a:r>
            <a:r>
              <a:rPr lang="en-US" b="1" dirty="0"/>
              <a:t>C</a:t>
            </a:r>
            <a:r>
              <a:rPr lang="en-US" dirty="0"/>
              <a:t>.  </a:t>
            </a:r>
          </a:p>
        </p:txBody>
      </p:sp>
    </p:spTree>
    <p:extLst>
      <p:ext uri="{BB962C8B-B14F-4D97-AF65-F5344CB8AC3E}">
        <p14:creationId xmlns:p14="http://schemas.microsoft.com/office/powerpoint/2010/main" val="1669999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40052E38-C0DD-4BA0-B51B-8F9B677C4953}"/>
              </a:ext>
            </a:extLst>
          </p:cNvPr>
          <p:cNvSpPr/>
          <p:nvPr/>
        </p:nvSpPr>
        <p:spPr>
          <a:xfrm>
            <a:off x="2667000" y="396240"/>
            <a:ext cx="6004560" cy="5882640"/>
          </a:xfrm>
          <a:prstGeom prst="triangl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371F989-04CA-4D38-BEF9-EEEED93FBD76}"/>
              </a:ext>
            </a:extLst>
          </p:cNvPr>
          <p:cNvCxnSpPr/>
          <p:nvPr/>
        </p:nvCxnSpPr>
        <p:spPr>
          <a:xfrm>
            <a:off x="5435600" y="883920"/>
            <a:ext cx="472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9323ED-D7DA-462F-96AB-737FED0210EF}"/>
              </a:ext>
            </a:extLst>
          </p:cNvPr>
          <p:cNvCxnSpPr>
            <a:cxnSpLocks/>
          </p:cNvCxnSpPr>
          <p:nvPr/>
        </p:nvCxnSpPr>
        <p:spPr>
          <a:xfrm>
            <a:off x="5237480" y="1259840"/>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9C25C8-DBDF-437C-B09C-10D187E314F9}"/>
              </a:ext>
            </a:extLst>
          </p:cNvPr>
          <p:cNvCxnSpPr>
            <a:cxnSpLocks/>
          </p:cNvCxnSpPr>
          <p:nvPr/>
        </p:nvCxnSpPr>
        <p:spPr>
          <a:xfrm>
            <a:off x="5024097" y="1672260"/>
            <a:ext cx="12954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55BC95-A565-4F39-8DAD-94DD474F2F91}"/>
              </a:ext>
            </a:extLst>
          </p:cNvPr>
          <p:cNvSpPr txBox="1"/>
          <p:nvPr/>
        </p:nvSpPr>
        <p:spPr>
          <a:xfrm>
            <a:off x="5537200" y="20293"/>
            <a:ext cx="6268720" cy="369332"/>
          </a:xfrm>
          <a:prstGeom prst="rect">
            <a:avLst/>
          </a:prstGeom>
          <a:noFill/>
        </p:spPr>
        <p:txBody>
          <a:bodyPr wrap="square">
            <a:spAutoFit/>
          </a:bodyPr>
          <a:lstStyle/>
          <a:p>
            <a:r>
              <a:rPr lang="en-US" dirty="0"/>
              <a:t>QEB NRFZH YOLTK CLU GRJMP LSBO QEB IXWV ALD</a:t>
            </a:r>
          </a:p>
        </p:txBody>
      </p:sp>
      <p:sp>
        <p:nvSpPr>
          <p:cNvPr id="19" name="TextBox 18">
            <a:extLst>
              <a:ext uri="{FF2B5EF4-FFF2-40B4-BE49-F238E27FC236}">
                <a16:creationId xmlns:a16="http://schemas.microsoft.com/office/drawing/2014/main" id="{DD0C287E-5079-43F9-ABE1-72B1E61B1337}"/>
              </a:ext>
            </a:extLst>
          </p:cNvPr>
          <p:cNvSpPr txBox="1"/>
          <p:nvPr/>
        </p:nvSpPr>
        <p:spPr>
          <a:xfrm rot="21354618">
            <a:off x="6848002" y="2528918"/>
            <a:ext cx="4700824" cy="338554"/>
          </a:xfrm>
          <a:prstGeom prst="rect">
            <a:avLst/>
          </a:prstGeom>
          <a:noFill/>
        </p:spPr>
        <p:txBody>
          <a:bodyPr wrap="square">
            <a:spAutoFit/>
          </a:bodyPr>
          <a:lstStyle/>
          <a:p>
            <a:r>
              <a:rPr lang="en-US" sz="1600" dirty="0"/>
              <a:t>QHB NRFZH YOOTK COU GRJMP LS</a:t>
            </a:r>
            <a:r>
              <a:rPr lang="en-US" sz="1600" dirty="0">
                <a:solidFill>
                  <a:srgbClr val="C00000"/>
                </a:solidFill>
              </a:rPr>
              <a:t>ER</a:t>
            </a:r>
            <a:r>
              <a:rPr lang="en-US" sz="1600" dirty="0"/>
              <a:t> QHB IXWV </a:t>
            </a:r>
            <a:r>
              <a:rPr lang="en-US" sz="1600" dirty="0">
                <a:solidFill>
                  <a:srgbClr val="C00000"/>
                </a:solidFill>
              </a:rPr>
              <a:t>DOG</a:t>
            </a:r>
          </a:p>
        </p:txBody>
      </p:sp>
      <p:sp>
        <p:nvSpPr>
          <p:cNvPr id="20" name="Oval 19">
            <a:extLst>
              <a:ext uri="{FF2B5EF4-FFF2-40B4-BE49-F238E27FC236}">
                <a16:creationId xmlns:a16="http://schemas.microsoft.com/office/drawing/2014/main" id="{D8C30868-6954-488A-ABEC-28A4EE66E51D}"/>
              </a:ext>
            </a:extLst>
          </p:cNvPr>
          <p:cNvSpPr/>
          <p:nvPr/>
        </p:nvSpPr>
        <p:spPr>
          <a:xfrm>
            <a:off x="6681274" y="2812613"/>
            <a:ext cx="86360" cy="863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6EB3FE-0831-4D94-9E6C-3E616A505825}"/>
              </a:ext>
            </a:extLst>
          </p:cNvPr>
          <p:cNvSpPr/>
          <p:nvPr/>
        </p:nvSpPr>
        <p:spPr>
          <a:xfrm>
            <a:off x="5621020" y="332237"/>
            <a:ext cx="86360" cy="863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E1A6CB6-538D-4BA1-91A5-83310BD24D8C}"/>
              </a:ext>
            </a:extLst>
          </p:cNvPr>
          <p:cNvSpPr txBox="1"/>
          <p:nvPr/>
        </p:nvSpPr>
        <p:spPr>
          <a:xfrm>
            <a:off x="173217" y="101598"/>
            <a:ext cx="5135765" cy="461665"/>
          </a:xfrm>
          <a:prstGeom prst="rect">
            <a:avLst/>
          </a:prstGeom>
          <a:noFill/>
        </p:spPr>
        <p:txBody>
          <a:bodyPr wrap="none" rtlCol="0">
            <a:spAutoFit/>
          </a:bodyPr>
          <a:lstStyle/>
          <a:p>
            <a:r>
              <a:rPr lang="en-US" sz="2400" dirty="0"/>
              <a:t>The Search Tree for Substitution Cipher </a:t>
            </a:r>
          </a:p>
        </p:txBody>
      </p:sp>
      <p:sp>
        <p:nvSpPr>
          <p:cNvPr id="25" name="TextBox 24">
            <a:extLst>
              <a:ext uri="{FF2B5EF4-FFF2-40B4-BE49-F238E27FC236}">
                <a16:creationId xmlns:a16="http://schemas.microsoft.com/office/drawing/2014/main" id="{60EDF451-21AD-4989-8232-C8EA73D07B06}"/>
              </a:ext>
            </a:extLst>
          </p:cNvPr>
          <p:cNvSpPr txBox="1"/>
          <p:nvPr/>
        </p:nvSpPr>
        <p:spPr>
          <a:xfrm>
            <a:off x="102097" y="1088502"/>
            <a:ext cx="3621543" cy="3693319"/>
          </a:xfrm>
          <a:prstGeom prst="rect">
            <a:avLst/>
          </a:prstGeom>
          <a:noFill/>
        </p:spPr>
        <p:txBody>
          <a:bodyPr wrap="square" rtlCol="0">
            <a:spAutoFit/>
          </a:bodyPr>
          <a:lstStyle/>
          <a:p>
            <a:r>
              <a:rPr lang="en-US" dirty="0"/>
              <a:t>If we look at internal nodes, we can see if we are making progress.</a:t>
            </a:r>
          </a:p>
          <a:p>
            <a:pPr marL="285750" indent="-285750">
              <a:buFont typeface="Arial" panose="020B0604020202020204" pitchFamily="34" charset="0"/>
              <a:buChar char="•"/>
            </a:pPr>
            <a:r>
              <a:rPr lang="en-US" dirty="0"/>
              <a:t>We might have gotten one or two words.</a:t>
            </a:r>
          </a:p>
          <a:p>
            <a:pPr marL="285750" indent="-285750">
              <a:buFont typeface="Arial" panose="020B0604020202020204" pitchFamily="34" charset="0"/>
              <a:buChar char="•"/>
            </a:pPr>
            <a:r>
              <a:rPr lang="en-US" dirty="0"/>
              <a:t>We might have gotten common bigrams </a:t>
            </a:r>
            <a:r>
              <a:rPr lang="en-US" dirty="0" err="1"/>
              <a:t>th</a:t>
            </a:r>
            <a:r>
              <a:rPr lang="en-US" dirty="0"/>
              <a:t>/he/in/</a:t>
            </a:r>
            <a:r>
              <a:rPr lang="en-US" dirty="0" err="1"/>
              <a:t>en</a:t>
            </a:r>
            <a:r>
              <a:rPr lang="en-US" dirty="0"/>
              <a:t>/</a:t>
            </a:r>
            <a:r>
              <a:rPr lang="en-US" dirty="0" err="1"/>
              <a:t>nt</a:t>
            </a:r>
            <a:r>
              <a:rPr lang="en-US" dirty="0"/>
              <a:t>/re/er </a:t>
            </a:r>
          </a:p>
          <a:p>
            <a:pPr marL="285750" indent="-285750">
              <a:buFont typeface="Arial" panose="020B0604020202020204" pitchFamily="34" charset="0"/>
              <a:buChar char="•"/>
            </a:pPr>
            <a:r>
              <a:rPr lang="en-US" dirty="0"/>
              <a:t>We might have gotten common trigrams the/</a:t>
            </a:r>
            <a:r>
              <a:rPr lang="en-US" dirty="0" err="1"/>
              <a:t>ing</a:t>
            </a:r>
            <a:r>
              <a:rPr lang="en-US" dirty="0"/>
              <a:t>/hat/his</a:t>
            </a:r>
          </a:p>
          <a:p>
            <a:endParaRPr lang="en-US" dirty="0"/>
          </a:p>
          <a:p>
            <a:r>
              <a:rPr lang="en-US" dirty="0"/>
              <a:t>We can encode this intuition in an evaluation function and do a </a:t>
            </a:r>
            <a:r>
              <a:rPr lang="en-US" i="1" dirty="0"/>
              <a:t>greedy</a:t>
            </a:r>
            <a:r>
              <a:rPr lang="en-US" dirty="0"/>
              <a:t> search.</a:t>
            </a:r>
          </a:p>
          <a:p>
            <a:endParaRPr lang="en-US" dirty="0"/>
          </a:p>
        </p:txBody>
      </p:sp>
      <p:sp>
        <p:nvSpPr>
          <p:cNvPr id="14" name="Oval 13">
            <a:extLst>
              <a:ext uri="{FF2B5EF4-FFF2-40B4-BE49-F238E27FC236}">
                <a16:creationId xmlns:a16="http://schemas.microsoft.com/office/drawing/2014/main" id="{A56BE9C9-B18C-4B4F-9B84-B7A69BA899E2}"/>
              </a:ext>
            </a:extLst>
          </p:cNvPr>
          <p:cNvSpPr/>
          <p:nvPr/>
        </p:nvSpPr>
        <p:spPr>
          <a:xfrm>
            <a:off x="5909537" y="2812613"/>
            <a:ext cx="86360" cy="863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97EABAE-2735-473E-8E62-EFF1233A80BE}"/>
              </a:ext>
            </a:extLst>
          </p:cNvPr>
          <p:cNvSpPr txBox="1"/>
          <p:nvPr/>
        </p:nvSpPr>
        <p:spPr>
          <a:xfrm rot="21354618">
            <a:off x="5914128" y="2316588"/>
            <a:ext cx="4700824" cy="338554"/>
          </a:xfrm>
          <a:prstGeom prst="rect">
            <a:avLst/>
          </a:prstGeom>
          <a:noFill/>
        </p:spPr>
        <p:txBody>
          <a:bodyPr wrap="square">
            <a:spAutoFit/>
          </a:bodyPr>
          <a:lstStyle/>
          <a:p>
            <a:r>
              <a:rPr lang="en-US" sz="1600" dirty="0"/>
              <a:t>QHB NRFZH YOOTK COU GRJMP LSWR QHB IXWV SDE</a:t>
            </a:r>
          </a:p>
        </p:txBody>
      </p:sp>
      <p:sp>
        <p:nvSpPr>
          <p:cNvPr id="2" name="TextBox 1">
            <a:extLst>
              <a:ext uri="{FF2B5EF4-FFF2-40B4-BE49-F238E27FC236}">
                <a16:creationId xmlns:a16="http://schemas.microsoft.com/office/drawing/2014/main" id="{F56D8FD4-E57D-47D6-9F6C-2D4EBA75ABE1}"/>
              </a:ext>
            </a:extLst>
          </p:cNvPr>
          <p:cNvSpPr txBox="1"/>
          <p:nvPr/>
        </p:nvSpPr>
        <p:spPr>
          <a:xfrm>
            <a:off x="4297846" y="3599121"/>
            <a:ext cx="2046495" cy="1015663"/>
          </a:xfrm>
          <a:prstGeom prst="rect">
            <a:avLst/>
          </a:prstGeom>
          <a:noFill/>
        </p:spPr>
        <p:txBody>
          <a:bodyPr wrap="square" rtlCol="0">
            <a:spAutoFit/>
          </a:bodyPr>
          <a:lstStyle/>
          <a:p>
            <a:r>
              <a:rPr lang="en-US" sz="2000" dirty="0"/>
              <a:t>Which of these two nodes would you expand?</a:t>
            </a:r>
          </a:p>
        </p:txBody>
      </p:sp>
      <p:cxnSp>
        <p:nvCxnSpPr>
          <p:cNvPr id="5" name="Straight Arrow Connector 4">
            <a:extLst>
              <a:ext uri="{FF2B5EF4-FFF2-40B4-BE49-F238E27FC236}">
                <a16:creationId xmlns:a16="http://schemas.microsoft.com/office/drawing/2014/main" id="{AF8980B2-2E58-4580-BCBC-5B6D86FA7445}"/>
              </a:ext>
            </a:extLst>
          </p:cNvPr>
          <p:cNvCxnSpPr>
            <a:cxnSpLocks/>
          </p:cNvCxnSpPr>
          <p:nvPr/>
        </p:nvCxnSpPr>
        <p:spPr>
          <a:xfrm flipV="1">
            <a:off x="5234544" y="2976303"/>
            <a:ext cx="627574" cy="622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1457B2F-BE5A-4F40-BA1F-860EB8B018A6}"/>
              </a:ext>
            </a:extLst>
          </p:cNvPr>
          <p:cNvCxnSpPr>
            <a:cxnSpLocks/>
          </p:cNvCxnSpPr>
          <p:nvPr/>
        </p:nvCxnSpPr>
        <p:spPr>
          <a:xfrm flipV="1">
            <a:off x="5234544" y="2976303"/>
            <a:ext cx="1367786" cy="622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641BD5-F513-42BF-A283-A8BBF81C7EE6}"/>
              </a:ext>
            </a:extLst>
          </p:cNvPr>
          <p:cNvSpPr txBox="1"/>
          <p:nvPr/>
        </p:nvSpPr>
        <p:spPr>
          <a:xfrm>
            <a:off x="5948680" y="643374"/>
            <a:ext cx="4442113" cy="369332"/>
          </a:xfrm>
          <a:prstGeom prst="rect">
            <a:avLst/>
          </a:prstGeom>
          <a:noFill/>
        </p:spPr>
        <p:txBody>
          <a:bodyPr wrap="none" rtlCol="0">
            <a:spAutoFit/>
          </a:bodyPr>
          <a:lstStyle/>
          <a:p>
            <a:r>
              <a:rPr lang="en-US" dirty="0">
                <a:solidFill>
                  <a:schemeClr val="bg1">
                    <a:lumMod val="75000"/>
                  </a:schemeClr>
                </a:solidFill>
              </a:rPr>
              <a:t>Substitute A for </a:t>
            </a:r>
            <a:r>
              <a:rPr lang="en-US" b="1" dirty="0">
                <a:solidFill>
                  <a:schemeClr val="bg1">
                    <a:lumMod val="75000"/>
                  </a:schemeClr>
                </a:solidFill>
              </a:rPr>
              <a:t>A</a:t>
            </a:r>
            <a:r>
              <a:rPr lang="en-US" dirty="0">
                <a:solidFill>
                  <a:schemeClr val="bg1">
                    <a:lumMod val="75000"/>
                  </a:schemeClr>
                </a:solidFill>
              </a:rPr>
              <a:t>, B for </a:t>
            </a:r>
            <a:r>
              <a:rPr lang="en-US" b="1" dirty="0">
                <a:solidFill>
                  <a:schemeClr val="bg1">
                    <a:lumMod val="75000"/>
                  </a:schemeClr>
                </a:solidFill>
              </a:rPr>
              <a:t>A</a:t>
            </a:r>
            <a:r>
              <a:rPr lang="en-US" dirty="0">
                <a:solidFill>
                  <a:schemeClr val="bg1">
                    <a:lumMod val="75000"/>
                  </a:schemeClr>
                </a:solidFill>
              </a:rPr>
              <a:t>, C for </a:t>
            </a:r>
            <a:r>
              <a:rPr lang="en-US" b="1" dirty="0">
                <a:solidFill>
                  <a:schemeClr val="bg1">
                    <a:lumMod val="75000"/>
                  </a:schemeClr>
                </a:solidFill>
              </a:rPr>
              <a:t>A</a:t>
            </a:r>
            <a:r>
              <a:rPr lang="en-US" dirty="0">
                <a:solidFill>
                  <a:schemeClr val="bg1">
                    <a:lumMod val="75000"/>
                  </a:schemeClr>
                </a:solidFill>
              </a:rPr>
              <a:t>,…, Z for </a:t>
            </a:r>
            <a:r>
              <a:rPr lang="en-US" b="1" dirty="0">
                <a:solidFill>
                  <a:schemeClr val="bg1">
                    <a:lumMod val="75000"/>
                  </a:schemeClr>
                </a:solidFill>
              </a:rPr>
              <a:t>A</a:t>
            </a:r>
            <a:r>
              <a:rPr lang="en-US" dirty="0">
                <a:solidFill>
                  <a:schemeClr val="bg1">
                    <a:lumMod val="75000"/>
                  </a:schemeClr>
                </a:solidFill>
              </a:rPr>
              <a:t>.  </a:t>
            </a:r>
          </a:p>
        </p:txBody>
      </p:sp>
      <p:sp>
        <p:nvSpPr>
          <p:cNvPr id="23" name="TextBox 22">
            <a:extLst>
              <a:ext uri="{FF2B5EF4-FFF2-40B4-BE49-F238E27FC236}">
                <a16:creationId xmlns:a16="http://schemas.microsoft.com/office/drawing/2014/main" id="{DF389F3E-E040-42FE-AFB0-4DBF82CFE9D6}"/>
              </a:ext>
            </a:extLst>
          </p:cNvPr>
          <p:cNvSpPr txBox="1"/>
          <p:nvPr/>
        </p:nvSpPr>
        <p:spPr>
          <a:xfrm>
            <a:off x="6201334" y="1072257"/>
            <a:ext cx="4442113" cy="369332"/>
          </a:xfrm>
          <a:prstGeom prst="rect">
            <a:avLst/>
          </a:prstGeom>
          <a:noFill/>
        </p:spPr>
        <p:txBody>
          <a:bodyPr wrap="none" rtlCol="0">
            <a:spAutoFit/>
          </a:bodyPr>
          <a:lstStyle/>
          <a:p>
            <a:r>
              <a:rPr lang="en-US" dirty="0">
                <a:solidFill>
                  <a:schemeClr val="bg1">
                    <a:lumMod val="75000"/>
                  </a:schemeClr>
                </a:solidFill>
              </a:rPr>
              <a:t>Substitute A for </a:t>
            </a:r>
            <a:r>
              <a:rPr lang="en-US" b="1" dirty="0">
                <a:solidFill>
                  <a:schemeClr val="bg1">
                    <a:lumMod val="75000"/>
                  </a:schemeClr>
                </a:solidFill>
              </a:rPr>
              <a:t>B</a:t>
            </a:r>
            <a:r>
              <a:rPr lang="en-US" dirty="0">
                <a:solidFill>
                  <a:schemeClr val="bg1">
                    <a:lumMod val="75000"/>
                  </a:schemeClr>
                </a:solidFill>
              </a:rPr>
              <a:t>, B for </a:t>
            </a:r>
            <a:r>
              <a:rPr lang="en-US" b="1" dirty="0">
                <a:solidFill>
                  <a:schemeClr val="bg1">
                    <a:lumMod val="75000"/>
                  </a:schemeClr>
                </a:solidFill>
              </a:rPr>
              <a:t>B</a:t>
            </a:r>
            <a:r>
              <a:rPr lang="en-US" dirty="0">
                <a:solidFill>
                  <a:schemeClr val="bg1">
                    <a:lumMod val="75000"/>
                  </a:schemeClr>
                </a:solidFill>
              </a:rPr>
              <a:t>, C for </a:t>
            </a:r>
            <a:r>
              <a:rPr lang="en-US" b="1" dirty="0">
                <a:solidFill>
                  <a:schemeClr val="bg1">
                    <a:lumMod val="75000"/>
                  </a:schemeClr>
                </a:solidFill>
              </a:rPr>
              <a:t>B</a:t>
            </a:r>
            <a:r>
              <a:rPr lang="en-US" dirty="0">
                <a:solidFill>
                  <a:schemeClr val="bg1">
                    <a:lumMod val="75000"/>
                  </a:schemeClr>
                </a:solidFill>
              </a:rPr>
              <a:t>,…, Z for </a:t>
            </a:r>
            <a:r>
              <a:rPr lang="en-US" b="1" dirty="0">
                <a:solidFill>
                  <a:schemeClr val="bg1">
                    <a:lumMod val="75000"/>
                  </a:schemeClr>
                </a:solidFill>
              </a:rPr>
              <a:t>B</a:t>
            </a:r>
            <a:r>
              <a:rPr lang="en-US" dirty="0">
                <a:solidFill>
                  <a:schemeClr val="bg1">
                    <a:lumMod val="75000"/>
                  </a:schemeClr>
                </a:solidFill>
              </a:rPr>
              <a:t>.  </a:t>
            </a:r>
          </a:p>
        </p:txBody>
      </p:sp>
      <p:sp>
        <p:nvSpPr>
          <p:cNvPr id="26" name="TextBox 25">
            <a:extLst>
              <a:ext uri="{FF2B5EF4-FFF2-40B4-BE49-F238E27FC236}">
                <a16:creationId xmlns:a16="http://schemas.microsoft.com/office/drawing/2014/main" id="{565F345C-A329-4DD8-9B32-3BB4097E8E4E}"/>
              </a:ext>
            </a:extLst>
          </p:cNvPr>
          <p:cNvSpPr txBox="1"/>
          <p:nvPr/>
        </p:nvSpPr>
        <p:spPr>
          <a:xfrm>
            <a:off x="6414694" y="1441589"/>
            <a:ext cx="4442113" cy="369332"/>
          </a:xfrm>
          <a:prstGeom prst="rect">
            <a:avLst/>
          </a:prstGeom>
          <a:noFill/>
        </p:spPr>
        <p:txBody>
          <a:bodyPr wrap="none" rtlCol="0">
            <a:spAutoFit/>
          </a:bodyPr>
          <a:lstStyle/>
          <a:p>
            <a:r>
              <a:rPr lang="en-US" dirty="0">
                <a:solidFill>
                  <a:schemeClr val="bg1">
                    <a:lumMod val="75000"/>
                  </a:schemeClr>
                </a:solidFill>
              </a:rPr>
              <a:t>Substitute A for </a:t>
            </a:r>
            <a:r>
              <a:rPr lang="en-US" b="1" dirty="0">
                <a:solidFill>
                  <a:schemeClr val="bg1">
                    <a:lumMod val="75000"/>
                  </a:schemeClr>
                </a:solidFill>
              </a:rPr>
              <a:t>C</a:t>
            </a:r>
            <a:r>
              <a:rPr lang="en-US" dirty="0">
                <a:solidFill>
                  <a:schemeClr val="bg1">
                    <a:lumMod val="75000"/>
                  </a:schemeClr>
                </a:solidFill>
              </a:rPr>
              <a:t>, B for </a:t>
            </a:r>
            <a:r>
              <a:rPr lang="en-US" b="1" dirty="0">
                <a:solidFill>
                  <a:schemeClr val="bg1">
                    <a:lumMod val="75000"/>
                  </a:schemeClr>
                </a:solidFill>
              </a:rPr>
              <a:t>C</a:t>
            </a:r>
            <a:r>
              <a:rPr lang="en-US" dirty="0">
                <a:solidFill>
                  <a:schemeClr val="bg1">
                    <a:lumMod val="75000"/>
                  </a:schemeClr>
                </a:solidFill>
              </a:rPr>
              <a:t>, C for </a:t>
            </a:r>
            <a:r>
              <a:rPr lang="en-US" b="1" dirty="0">
                <a:solidFill>
                  <a:schemeClr val="bg1">
                    <a:lumMod val="75000"/>
                  </a:schemeClr>
                </a:solidFill>
              </a:rPr>
              <a:t>C</a:t>
            </a:r>
            <a:r>
              <a:rPr lang="en-US" dirty="0">
                <a:solidFill>
                  <a:schemeClr val="bg1">
                    <a:lumMod val="75000"/>
                  </a:schemeClr>
                </a:solidFill>
              </a:rPr>
              <a:t>,…, Z for </a:t>
            </a:r>
            <a:r>
              <a:rPr lang="en-US" b="1" dirty="0">
                <a:solidFill>
                  <a:schemeClr val="bg1">
                    <a:lumMod val="75000"/>
                  </a:schemeClr>
                </a:solidFill>
              </a:rPr>
              <a:t>C</a:t>
            </a:r>
            <a:r>
              <a:rPr lang="en-US" dirty="0">
                <a:solidFill>
                  <a:schemeClr val="bg1">
                    <a:lumMod val="75000"/>
                  </a:schemeClr>
                </a:solidFill>
              </a:rPr>
              <a:t>.  </a:t>
            </a:r>
          </a:p>
        </p:txBody>
      </p:sp>
    </p:spTree>
    <p:extLst>
      <p:ext uri="{BB962C8B-B14F-4D97-AF65-F5344CB8AC3E}">
        <p14:creationId xmlns:p14="http://schemas.microsoft.com/office/powerpoint/2010/main" val="1288815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40052E38-C0DD-4BA0-B51B-8F9B677C4953}"/>
              </a:ext>
            </a:extLst>
          </p:cNvPr>
          <p:cNvSpPr/>
          <p:nvPr/>
        </p:nvSpPr>
        <p:spPr>
          <a:xfrm>
            <a:off x="2667000" y="396240"/>
            <a:ext cx="6004560" cy="5882640"/>
          </a:xfrm>
          <a:prstGeom prst="triangl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371F989-04CA-4D38-BEF9-EEEED93FBD76}"/>
              </a:ext>
            </a:extLst>
          </p:cNvPr>
          <p:cNvCxnSpPr/>
          <p:nvPr/>
        </p:nvCxnSpPr>
        <p:spPr>
          <a:xfrm>
            <a:off x="5435600" y="883920"/>
            <a:ext cx="472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9323ED-D7DA-462F-96AB-737FED0210EF}"/>
              </a:ext>
            </a:extLst>
          </p:cNvPr>
          <p:cNvCxnSpPr>
            <a:cxnSpLocks/>
          </p:cNvCxnSpPr>
          <p:nvPr/>
        </p:nvCxnSpPr>
        <p:spPr>
          <a:xfrm>
            <a:off x="5237480" y="1259840"/>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9C25C8-DBDF-437C-B09C-10D187E314F9}"/>
              </a:ext>
            </a:extLst>
          </p:cNvPr>
          <p:cNvCxnSpPr>
            <a:cxnSpLocks/>
          </p:cNvCxnSpPr>
          <p:nvPr/>
        </p:nvCxnSpPr>
        <p:spPr>
          <a:xfrm>
            <a:off x="5008880" y="1671320"/>
            <a:ext cx="12954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6B834C-8733-4C02-94A7-48DAA6A88FFA}"/>
              </a:ext>
            </a:extLst>
          </p:cNvPr>
          <p:cNvSpPr txBox="1"/>
          <p:nvPr/>
        </p:nvSpPr>
        <p:spPr>
          <a:xfrm>
            <a:off x="5948680" y="643374"/>
            <a:ext cx="4442113" cy="369332"/>
          </a:xfrm>
          <a:prstGeom prst="rect">
            <a:avLst/>
          </a:prstGeom>
          <a:noFill/>
        </p:spPr>
        <p:txBody>
          <a:bodyPr wrap="none" rtlCol="0">
            <a:spAutoFit/>
          </a:bodyPr>
          <a:lstStyle/>
          <a:p>
            <a:r>
              <a:rPr lang="en-US" dirty="0"/>
              <a:t>Substitute A for </a:t>
            </a:r>
            <a:r>
              <a:rPr lang="en-US" b="1" dirty="0"/>
              <a:t>E</a:t>
            </a:r>
            <a:r>
              <a:rPr lang="en-US" dirty="0"/>
              <a:t>, B for </a:t>
            </a:r>
            <a:r>
              <a:rPr lang="en-US" b="1" dirty="0"/>
              <a:t>E</a:t>
            </a:r>
            <a:r>
              <a:rPr lang="en-US" dirty="0"/>
              <a:t>, C for </a:t>
            </a:r>
            <a:r>
              <a:rPr lang="en-US" b="1" dirty="0"/>
              <a:t>E</a:t>
            </a:r>
            <a:r>
              <a:rPr lang="en-US" dirty="0"/>
              <a:t>,…, Z for </a:t>
            </a:r>
            <a:r>
              <a:rPr lang="en-US" b="1" dirty="0"/>
              <a:t>E</a:t>
            </a:r>
            <a:r>
              <a:rPr lang="en-US" dirty="0"/>
              <a:t>.  </a:t>
            </a:r>
          </a:p>
        </p:txBody>
      </p:sp>
      <p:sp>
        <p:nvSpPr>
          <p:cNvPr id="17" name="TextBox 16">
            <a:extLst>
              <a:ext uri="{FF2B5EF4-FFF2-40B4-BE49-F238E27FC236}">
                <a16:creationId xmlns:a16="http://schemas.microsoft.com/office/drawing/2014/main" id="{8D55BC95-A565-4F39-8DAD-94DD474F2F91}"/>
              </a:ext>
            </a:extLst>
          </p:cNvPr>
          <p:cNvSpPr txBox="1"/>
          <p:nvPr/>
        </p:nvSpPr>
        <p:spPr>
          <a:xfrm>
            <a:off x="5537200" y="20293"/>
            <a:ext cx="6268720" cy="369332"/>
          </a:xfrm>
          <a:prstGeom prst="rect">
            <a:avLst/>
          </a:prstGeom>
          <a:noFill/>
        </p:spPr>
        <p:txBody>
          <a:bodyPr wrap="square">
            <a:spAutoFit/>
          </a:bodyPr>
          <a:lstStyle/>
          <a:p>
            <a:r>
              <a:rPr lang="en-US" dirty="0"/>
              <a:t>QEB NRFZH YOLTK CLU GRJMP LSBO QEB IXWV ALD</a:t>
            </a:r>
          </a:p>
        </p:txBody>
      </p:sp>
      <p:sp>
        <p:nvSpPr>
          <p:cNvPr id="21" name="Oval 20">
            <a:extLst>
              <a:ext uri="{FF2B5EF4-FFF2-40B4-BE49-F238E27FC236}">
                <a16:creationId xmlns:a16="http://schemas.microsoft.com/office/drawing/2014/main" id="{9D6EB3FE-0831-4D94-9E6C-3E616A505825}"/>
              </a:ext>
            </a:extLst>
          </p:cNvPr>
          <p:cNvSpPr/>
          <p:nvPr/>
        </p:nvSpPr>
        <p:spPr>
          <a:xfrm>
            <a:off x="5621020" y="332237"/>
            <a:ext cx="86360" cy="863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E1A6CB6-538D-4BA1-91A5-83310BD24D8C}"/>
              </a:ext>
            </a:extLst>
          </p:cNvPr>
          <p:cNvSpPr txBox="1"/>
          <p:nvPr/>
        </p:nvSpPr>
        <p:spPr>
          <a:xfrm>
            <a:off x="173217" y="101598"/>
            <a:ext cx="5102102" cy="461665"/>
          </a:xfrm>
          <a:prstGeom prst="rect">
            <a:avLst/>
          </a:prstGeom>
          <a:noFill/>
        </p:spPr>
        <p:txBody>
          <a:bodyPr wrap="none" rtlCol="0">
            <a:spAutoFit/>
          </a:bodyPr>
          <a:lstStyle/>
          <a:p>
            <a:r>
              <a:rPr lang="en-US" sz="2400" dirty="0"/>
              <a:t>The Search Tree for Substitution Cipher </a:t>
            </a:r>
          </a:p>
        </p:txBody>
      </p:sp>
      <p:sp>
        <p:nvSpPr>
          <p:cNvPr id="25" name="TextBox 24">
            <a:extLst>
              <a:ext uri="{FF2B5EF4-FFF2-40B4-BE49-F238E27FC236}">
                <a16:creationId xmlns:a16="http://schemas.microsoft.com/office/drawing/2014/main" id="{60EDF451-21AD-4989-8232-C8EA73D07B06}"/>
              </a:ext>
            </a:extLst>
          </p:cNvPr>
          <p:cNvSpPr txBox="1"/>
          <p:nvPr/>
        </p:nvSpPr>
        <p:spPr>
          <a:xfrm>
            <a:off x="173217" y="1012706"/>
            <a:ext cx="4448736" cy="2031325"/>
          </a:xfrm>
          <a:prstGeom prst="rect">
            <a:avLst/>
          </a:prstGeom>
          <a:noFill/>
        </p:spPr>
        <p:txBody>
          <a:bodyPr wrap="square" rtlCol="0">
            <a:spAutoFit/>
          </a:bodyPr>
          <a:lstStyle/>
          <a:p>
            <a:r>
              <a:rPr lang="en-US" dirty="0"/>
              <a:t>To make the most of heuristic, we can reorder the search.</a:t>
            </a:r>
          </a:p>
          <a:p>
            <a:r>
              <a:rPr lang="en-US" dirty="0"/>
              <a:t>We count the frequency of the letters in the ciphertext, and start with the most frequent letters. This will give us a strong heuristic, </a:t>
            </a:r>
            <a:r>
              <a:rPr lang="en-US" i="1" dirty="0"/>
              <a:t>early</a:t>
            </a:r>
            <a:r>
              <a:rPr lang="en-US" dirty="0"/>
              <a:t> in the tree. </a:t>
            </a:r>
          </a:p>
          <a:p>
            <a:endParaRPr lang="en-US" dirty="0"/>
          </a:p>
        </p:txBody>
      </p:sp>
      <p:graphicFrame>
        <p:nvGraphicFramePr>
          <p:cNvPr id="2" name="Table 1">
            <a:extLst>
              <a:ext uri="{FF2B5EF4-FFF2-40B4-BE49-F238E27FC236}">
                <a16:creationId xmlns:a16="http://schemas.microsoft.com/office/drawing/2014/main" id="{8DA9FAEE-DCFE-4954-AD65-B2946275FD9B}"/>
              </a:ext>
            </a:extLst>
          </p:cNvPr>
          <p:cNvGraphicFramePr>
            <a:graphicFrameLocks noGrp="1"/>
          </p:cNvGraphicFramePr>
          <p:nvPr/>
        </p:nvGraphicFramePr>
        <p:xfrm>
          <a:off x="10713226" y="2391979"/>
          <a:ext cx="1376677" cy="4404771"/>
        </p:xfrm>
        <a:graphic>
          <a:graphicData uri="http://schemas.openxmlformats.org/drawingml/2006/table">
            <a:tbl>
              <a:tblPr/>
              <a:tblGrid>
                <a:gridCol w="105980">
                  <a:extLst>
                    <a:ext uri="{9D8B030D-6E8A-4147-A177-3AD203B41FA5}">
                      <a16:colId xmlns:a16="http://schemas.microsoft.com/office/drawing/2014/main" val="3481238689"/>
                    </a:ext>
                  </a:extLst>
                </a:gridCol>
                <a:gridCol w="105980">
                  <a:extLst>
                    <a:ext uri="{9D8B030D-6E8A-4147-A177-3AD203B41FA5}">
                      <a16:colId xmlns:a16="http://schemas.microsoft.com/office/drawing/2014/main" val="2081203378"/>
                    </a:ext>
                  </a:extLst>
                </a:gridCol>
                <a:gridCol w="105980">
                  <a:extLst>
                    <a:ext uri="{9D8B030D-6E8A-4147-A177-3AD203B41FA5}">
                      <a16:colId xmlns:a16="http://schemas.microsoft.com/office/drawing/2014/main" val="3092990231"/>
                    </a:ext>
                  </a:extLst>
                </a:gridCol>
                <a:gridCol w="451636">
                  <a:extLst>
                    <a:ext uri="{9D8B030D-6E8A-4147-A177-3AD203B41FA5}">
                      <a16:colId xmlns:a16="http://schemas.microsoft.com/office/drawing/2014/main" val="2671048531"/>
                    </a:ext>
                  </a:extLst>
                </a:gridCol>
                <a:gridCol w="607101">
                  <a:extLst>
                    <a:ext uri="{9D8B030D-6E8A-4147-A177-3AD203B41FA5}">
                      <a16:colId xmlns:a16="http://schemas.microsoft.com/office/drawing/2014/main" val="2935994752"/>
                    </a:ext>
                  </a:extLst>
                </a:gridCol>
              </a:tblGrid>
              <a:tr h="187311">
                <a:tc>
                  <a:txBody>
                    <a:bodyPr/>
                    <a:lstStyle/>
                    <a:p>
                      <a:pPr algn="l"/>
                      <a:endParaRPr lang="en-US" sz="800" dirty="0"/>
                    </a:p>
                  </a:txBody>
                  <a:tcPr marL="40290" marR="40290" marT="20145" marB="20145" anchor="b">
                    <a:lnL>
                      <a:noFill/>
                    </a:lnL>
                    <a:lnR>
                      <a:noFill/>
                    </a:lnR>
                    <a:lnT>
                      <a:noFill/>
                    </a:lnT>
                    <a:lnB>
                      <a:noFill/>
                    </a:lnB>
                  </a:tcPr>
                </a:tc>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Letter</a:t>
                      </a: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Frequency</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529164738"/>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E</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12.02</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3961217236"/>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T</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9.10</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791360156"/>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A</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8.12</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1736058602"/>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O</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7.68</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1958879512"/>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I</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7.31</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426929021"/>
                  </a:ext>
                </a:extLst>
              </a:tr>
              <a:tr h="161161">
                <a:tc>
                  <a:txBody>
                    <a:bodyPr/>
                    <a:lstStyle/>
                    <a:p>
                      <a:pPr algn="l"/>
                      <a:endParaRPr lang="en-US" sz="800" dirty="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N</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6.95</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307142599"/>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S</a:t>
                      </a:r>
                      <a:endParaRPr lang="en-US" sz="800"/>
                    </a:p>
                  </a:txBody>
                  <a:tcPr marL="40290" marR="40290" marT="20145" marB="20145" anchor="b">
                    <a:lnL>
                      <a:noFill/>
                    </a:lnL>
                    <a:lnR>
                      <a:noFill/>
                    </a:lnR>
                    <a:lnT>
                      <a:noFill/>
                    </a:lnT>
                    <a:lnB>
                      <a:noFill/>
                    </a:lnB>
                  </a:tcPr>
                </a:tc>
                <a:tc>
                  <a:txBody>
                    <a:bodyPr/>
                    <a:lstStyle/>
                    <a:p>
                      <a:pPr algn="r"/>
                      <a:r>
                        <a:rPr lang="en-US" sz="800" dirty="0">
                          <a:latin typeface="Arial" panose="020B0604020202020204" pitchFamily="34" charset="0"/>
                        </a:rPr>
                        <a:t>6.28</a:t>
                      </a:r>
                      <a:endParaRPr lang="en-US" sz="800" dirty="0"/>
                    </a:p>
                  </a:txBody>
                  <a:tcPr marL="40290" marR="40290" marT="20145" marB="20145" anchor="b">
                    <a:lnL>
                      <a:noFill/>
                    </a:lnL>
                    <a:lnR>
                      <a:noFill/>
                    </a:lnR>
                    <a:lnT>
                      <a:noFill/>
                    </a:lnT>
                    <a:lnB>
                      <a:noFill/>
                    </a:lnB>
                  </a:tcPr>
                </a:tc>
                <a:extLst>
                  <a:ext uri="{0D108BD9-81ED-4DB2-BD59-A6C34878D82A}">
                    <a16:rowId xmlns:a16="http://schemas.microsoft.com/office/drawing/2014/main" val="114954914"/>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R</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6.02</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124172304"/>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H</a:t>
                      </a:r>
                      <a:endParaRPr lang="en-US" sz="800"/>
                    </a:p>
                  </a:txBody>
                  <a:tcPr marL="40290" marR="40290" marT="20145" marB="20145" anchor="b">
                    <a:lnL>
                      <a:noFill/>
                    </a:lnL>
                    <a:lnR>
                      <a:noFill/>
                    </a:lnR>
                    <a:lnT>
                      <a:noFill/>
                    </a:lnT>
                    <a:lnB>
                      <a:noFill/>
                    </a:lnB>
                  </a:tcPr>
                </a:tc>
                <a:tc>
                  <a:txBody>
                    <a:bodyPr/>
                    <a:lstStyle/>
                    <a:p>
                      <a:pPr algn="r"/>
                      <a:r>
                        <a:rPr lang="en-US" sz="800" dirty="0">
                          <a:latin typeface="Arial" panose="020B0604020202020204" pitchFamily="34" charset="0"/>
                        </a:rPr>
                        <a:t>5.92</a:t>
                      </a:r>
                      <a:endParaRPr lang="en-US" sz="800" dirty="0"/>
                    </a:p>
                  </a:txBody>
                  <a:tcPr marL="40290" marR="40290" marT="20145" marB="20145" anchor="b">
                    <a:lnL>
                      <a:noFill/>
                    </a:lnL>
                    <a:lnR>
                      <a:noFill/>
                    </a:lnR>
                    <a:lnT>
                      <a:noFill/>
                    </a:lnT>
                    <a:lnB>
                      <a:noFill/>
                    </a:lnB>
                  </a:tcPr>
                </a:tc>
                <a:extLst>
                  <a:ext uri="{0D108BD9-81ED-4DB2-BD59-A6C34878D82A}">
                    <a16:rowId xmlns:a16="http://schemas.microsoft.com/office/drawing/2014/main" val="1092322780"/>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D</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4.32</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79335898"/>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L</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3.98</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1204442126"/>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U</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2.88</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3968158494"/>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C</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2.71</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304688634"/>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M</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2.61</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080396012"/>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F</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2.30</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928857943"/>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Y</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2.11</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4014058777"/>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W</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2.09</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3519641722"/>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G</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2.03</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1152023089"/>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P</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1.82</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3442134528"/>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B</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1.49</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3009426075"/>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V</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1.11</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83587832"/>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K</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0.69</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1568728149"/>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X</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0.17</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4065492193"/>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Q</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0.11</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2923332825"/>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J</a:t>
                      </a:r>
                      <a:endParaRPr lang="en-US" sz="800"/>
                    </a:p>
                  </a:txBody>
                  <a:tcPr marL="40290" marR="40290" marT="20145" marB="20145" anchor="b">
                    <a:lnL>
                      <a:noFill/>
                    </a:lnL>
                    <a:lnR>
                      <a:noFill/>
                    </a:lnR>
                    <a:lnT>
                      <a:noFill/>
                    </a:lnT>
                    <a:lnB>
                      <a:noFill/>
                    </a:lnB>
                  </a:tcPr>
                </a:tc>
                <a:tc>
                  <a:txBody>
                    <a:bodyPr/>
                    <a:lstStyle/>
                    <a:p>
                      <a:pPr algn="r"/>
                      <a:r>
                        <a:rPr lang="en-US" sz="800">
                          <a:latin typeface="Arial" panose="020B0604020202020204" pitchFamily="34" charset="0"/>
                        </a:rPr>
                        <a:t>0.10</a:t>
                      </a:r>
                      <a:endParaRPr lang="en-US" sz="800"/>
                    </a:p>
                  </a:txBody>
                  <a:tcPr marL="40290" marR="40290" marT="20145" marB="20145" anchor="b">
                    <a:lnL>
                      <a:noFill/>
                    </a:lnL>
                    <a:lnR>
                      <a:noFill/>
                    </a:lnR>
                    <a:lnT>
                      <a:noFill/>
                    </a:lnT>
                    <a:lnB>
                      <a:noFill/>
                    </a:lnB>
                  </a:tcPr>
                </a:tc>
                <a:extLst>
                  <a:ext uri="{0D108BD9-81ED-4DB2-BD59-A6C34878D82A}">
                    <a16:rowId xmlns:a16="http://schemas.microsoft.com/office/drawing/2014/main" val="3940021863"/>
                  </a:ext>
                </a:extLst>
              </a:tr>
              <a:tr h="161161">
                <a:tc>
                  <a:txBody>
                    <a:bodyPr/>
                    <a:lstStyle/>
                    <a:p>
                      <a:pPr algn="l"/>
                      <a:endParaRPr lang="en-US" sz="800"/>
                    </a:p>
                  </a:txBody>
                  <a:tcPr marL="40290" marR="40290" marT="20145" marB="20145" anchor="b">
                    <a:lnL>
                      <a:noFill/>
                    </a:lnL>
                    <a:lnR>
                      <a:noFill/>
                    </a:lnR>
                    <a:lnT>
                      <a:noFill/>
                    </a:lnT>
                    <a:lnB>
                      <a:noFill/>
                    </a:lnB>
                  </a:tcPr>
                </a:tc>
                <a:tc>
                  <a:txBody>
                    <a:bodyPr/>
                    <a:lstStyle/>
                    <a:p>
                      <a:pPr algn="r"/>
                      <a:endParaRPr lang="en-US" sz="800"/>
                    </a:p>
                  </a:txBody>
                  <a:tcPr marL="40290" marR="40290" marT="20145" marB="20145" anchor="b">
                    <a:lnL>
                      <a:noFill/>
                    </a:lnL>
                    <a:lnR>
                      <a:noFill/>
                    </a:lnR>
                    <a:lnT>
                      <a:noFill/>
                    </a:lnT>
                    <a:lnB>
                      <a:noFill/>
                    </a:lnB>
                  </a:tcPr>
                </a:tc>
                <a:tc>
                  <a:txBody>
                    <a:bodyPr/>
                    <a:lstStyle/>
                    <a:p>
                      <a:pPr algn="r"/>
                      <a:endParaRPr lang="en-US" sz="800" dirty="0"/>
                    </a:p>
                  </a:txBody>
                  <a:tcPr marL="40290" marR="40290" marT="20145" marB="20145" anchor="b">
                    <a:lnL>
                      <a:noFill/>
                    </a:lnL>
                    <a:lnR>
                      <a:noFill/>
                    </a:lnR>
                    <a:lnT>
                      <a:noFill/>
                    </a:lnT>
                    <a:lnB>
                      <a:noFill/>
                    </a:lnB>
                  </a:tcPr>
                </a:tc>
                <a:tc>
                  <a:txBody>
                    <a:bodyPr/>
                    <a:lstStyle/>
                    <a:p>
                      <a:pPr algn="l"/>
                      <a:r>
                        <a:rPr lang="en-US" sz="800">
                          <a:latin typeface="Arial" panose="020B0604020202020204" pitchFamily="34" charset="0"/>
                        </a:rPr>
                        <a:t>Z</a:t>
                      </a:r>
                      <a:endParaRPr lang="en-US" sz="800"/>
                    </a:p>
                  </a:txBody>
                  <a:tcPr marL="40290" marR="40290" marT="20145" marB="20145" anchor="b">
                    <a:lnL>
                      <a:noFill/>
                    </a:lnL>
                    <a:lnR>
                      <a:noFill/>
                    </a:lnR>
                    <a:lnT>
                      <a:noFill/>
                    </a:lnT>
                    <a:lnB>
                      <a:noFill/>
                    </a:lnB>
                  </a:tcPr>
                </a:tc>
                <a:tc>
                  <a:txBody>
                    <a:bodyPr/>
                    <a:lstStyle/>
                    <a:p>
                      <a:pPr algn="r"/>
                      <a:r>
                        <a:rPr lang="en-US" sz="800" dirty="0">
                          <a:latin typeface="Arial" panose="020B0604020202020204" pitchFamily="34" charset="0"/>
                        </a:rPr>
                        <a:t>0.07</a:t>
                      </a:r>
                      <a:endParaRPr lang="en-US" sz="800" dirty="0"/>
                    </a:p>
                  </a:txBody>
                  <a:tcPr marL="40290" marR="40290" marT="20145" marB="20145" anchor="b">
                    <a:lnL>
                      <a:noFill/>
                    </a:lnL>
                    <a:lnR>
                      <a:noFill/>
                    </a:lnR>
                    <a:lnT>
                      <a:noFill/>
                    </a:lnT>
                    <a:lnB>
                      <a:noFill/>
                    </a:lnB>
                  </a:tcPr>
                </a:tc>
                <a:extLst>
                  <a:ext uri="{0D108BD9-81ED-4DB2-BD59-A6C34878D82A}">
                    <a16:rowId xmlns:a16="http://schemas.microsoft.com/office/drawing/2014/main" val="3218933543"/>
                  </a:ext>
                </a:extLst>
              </a:tr>
            </a:tbl>
          </a:graphicData>
        </a:graphic>
      </p:graphicFrame>
      <p:sp>
        <p:nvSpPr>
          <p:cNvPr id="15" name="TextBox 14">
            <a:extLst>
              <a:ext uri="{FF2B5EF4-FFF2-40B4-BE49-F238E27FC236}">
                <a16:creationId xmlns:a16="http://schemas.microsoft.com/office/drawing/2014/main" id="{086336FD-993C-4BAA-9D13-E91951B38362}"/>
              </a:ext>
            </a:extLst>
          </p:cNvPr>
          <p:cNvSpPr txBox="1"/>
          <p:nvPr/>
        </p:nvSpPr>
        <p:spPr>
          <a:xfrm>
            <a:off x="173217" y="3106499"/>
            <a:ext cx="3492850" cy="2308324"/>
          </a:xfrm>
          <a:prstGeom prst="rect">
            <a:avLst/>
          </a:prstGeom>
          <a:noFill/>
        </p:spPr>
        <p:txBody>
          <a:bodyPr wrap="square">
            <a:spAutoFit/>
          </a:bodyPr>
          <a:lstStyle/>
          <a:p>
            <a:r>
              <a:rPr lang="en-US" dirty="0"/>
              <a:t>In fact, this method is so efficient, that for long messages, people have been doing this </a:t>
            </a:r>
            <a:r>
              <a:rPr lang="en-US" i="1" dirty="0"/>
              <a:t>by hand </a:t>
            </a:r>
            <a:r>
              <a:rPr lang="en-US" dirty="0"/>
              <a:t>for centuries. </a:t>
            </a:r>
          </a:p>
          <a:p>
            <a:endParaRPr lang="en-US" dirty="0"/>
          </a:p>
          <a:p>
            <a:r>
              <a:rPr lang="en-US" dirty="0"/>
              <a:t>The </a:t>
            </a:r>
            <a:r>
              <a:rPr lang="en-US" sz="1800" dirty="0"/>
              <a:t>substitution </a:t>
            </a:r>
            <a:r>
              <a:rPr lang="en-US" dirty="0"/>
              <a:t>cipher</a:t>
            </a:r>
            <a:r>
              <a:rPr lang="en-US" sz="1800" dirty="0"/>
              <a:t> is not a strong code.</a:t>
            </a:r>
          </a:p>
          <a:p>
            <a:endParaRPr lang="en-US" dirty="0"/>
          </a:p>
        </p:txBody>
      </p:sp>
    </p:spTree>
    <p:extLst>
      <p:ext uri="{BB962C8B-B14F-4D97-AF65-F5344CB8AC3E}">
        <p14:creationId xmlns:p14="http://schemas.microsoft.com/office/powerpoint/2010/main" val="4023746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1A6CB6-538D-4BA1-91A5-83310BD24D8C}"/>
              </a:ext>
            </a:extLst>
          </p:cNvPr>
          <p:cNvSpPr txBox="1"/>
          <p:nvPr/>
        </p:nvSpPr>
        <p:spPr>
          <a:xfrm>
            <a:off x="173217" y="101598"/>
            <a:ext cx="7120411" cy="461665"/>
          </a:xfrm>
          <a:prstGeom prst="rect">
            <a:avLst/>
          </a:prstGeom>
          <a:noFill/>
        </p:spPr>
        <p:txBody>
          <a:bodyPr wrap="none" rtlCol="0">
            <a:spAutoFit/>
          </a:bodyPr>
          <a:lstStyle/>
          <a:p>
            <a:r>
              <a:rPr lang="en-US" sz="2400" dirty="0"/>
              <a:t>The Fundamental Weakness of the Substitution Cipher </a:t>
            </a:r>
          </a:p>
        </p:txBody>
      </p:sp>
      <p:sp>
        <p:nvSpPr>
          <p:cNvPr id="16" name="TextBox 15">
            <a:extLst>
              <a:ext uri="{FF2B5EF4-FFF2-40B4-BE49-F238E27FC236}">
                <a16:creationId xmlns:a16="http://schemas.microsoft.com/office/drawing/2014/main" id="{92EFDF01-9FE4-45FB-A150-4F6B236D307B}"/>
              </a:ext>
            </a:extLst>
          </p:cNvPr>
          <p:cNvSpPr txBox="1"/>
          <p:nvPr/>
        </p:nvSpPr>
        <p:spPr>
          <a:xfrm>
            <a:off x="372183" y="911106"/>
            <a:ext cx="11570050" cy="2400657"/>
          </a:xfrm>
          <a:prstGeom prst="rect">
            <a:avLst/>
          </a:prstGeom>
          <a:noFill/>
        </p:spPr>
        <p:txBody>
          <a:bodyPr wrap="square" rtlCol="0">
            <a:spAutoFit/>
          </a:bodyPr>
          <a:lstStyle/>
          <a:p>
            <a:r>
              <a:rPr lang="en-US" dirty="0"/>
              <a:t>The problem with the </a:t>
            </a:r>
            <a:r>
              <a:rPr lang="en-US" sz="1800" dirty="0"/>
              <a:t>substitution </a:t>
            </a:r>
            <a:r>
              <a:rPr lang="en-US" dirty="0"/>
              <a:t>c</a:t>
            </a:r>
            <a:r>
              <a:rPr lang="en-US" sz="1800" dirty="0"/>
              <a:t>ipher</a:t>
            </a:r>
            <a:r>
              <a:rPr lang="en-US" dirty="0"/>
              <a:t> is that each letter gets transposed to the same letter everywhere.</a:t>
            </a:r>
          </a:p>
          <a:p>
            <a:r>
              <a:rPr lang="en-US" dirty="0"/>
              <a:t>Consider the following coded message..</a:t>
            </a:r>
          </a:p>
          <a:p>
            <a:pPr lvl="8"/>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effectLst/>
                <a:latin typeface="Lucida Console" panose="020B0609040504020204" pitchFamily="49" charset="0"/>
              </a:rPr>
              <a:t>miol</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mit</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ktas</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soyt</a:t>
            </a:r>
            <a:r>
              <a:rPr lang="en-US" sz="1600" b="0" i="0" dirty="0">
                <a:effectLst/>
                <a:latin typeface="Lucida Console" panose="020B0609040504020204" pitchFamily="49" charset="0"/>
              </a:rPr>
              <a:t>?</a:t>
            </a:r>
            <a:br>
              <a:rPr lang="en-US" sz="1600" dirty="0"/>
            </a:br>
            <a:r>
              <a:rPr lang="en-US" sz="1600" b="0" i="0" dirty="0" err="1">
                <a:effectLst/>
                <a:latin typeface="Lucida Console" panose="020B0609040504020204" pitchFamily="49" charset="0"/>
              </a:rPr>
              <a:t>Ol</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miol</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pwlm</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yafmalb</a:t>
            </a:r>
            <a:r>
              <a:rPr lang="en-US" sz="1600" b="0" i="0" dirty="0">
                <a:effectLst/>
                <a:latin typeface="Lucida Console" panose="020B0609040504020204" pitchFamily="49" charset="0"/>
              </a:rPr>
              <a:t>?</a:t>
            </a:r>
            <a:br>
              <a:rPr lang="en-US" sz="1600" dirty="0"/>
            </a:br>
            <a:r>
              <a:rPr lang="en-US" sz="1600" b="0" i="0" dirty="0" err="1">
                <a:effectLst/>
                <a:latin typeface="Lucida Console" panose="020B0609040504020204" pitchFamily="49" charset="0"/>
              </a:rPr>
              <a:t>Eawuim</a:t>
            </a:r>
            <a:r>
              <a:rPr lang="en-US" sz="1600" b="0" i="0" dirty="0">
                <a:effectLst/>
                <a:latin typeface="Lucida Console" panose="020B0609040504020204" pitchFamily="49" charset="0"/>
              </a:rPr>
              <a:t> of a </a:t>
            </a:r>
            <a:r>
              <a:rPr lang="en-US" sz="1600" b="0" i="0" dirty="0" err="1">
                <a:effectLst/>
                <a:latin typeface="Lucida Console" panose="020B0609040504020204" pitchFamily="49" charset="0"/>
              </a:rPr>
              <a:t>safrlort</a:t>
            </a:r>
            <a:r>
              <a:rPr lang="en-US" sz="1600" b="0" i="0" dirty="0">
                <a:effectLst/>
                <a:latin typeface="Lucida Console" panose="020B0609040504020204" pitchFamily="49" charset="0"/>
              </a:rPr>
              <a:t>,</a:t>
            </a:r>
            <a:br>
              <a:rPr lang="en-US" sz="1600" dirty="0"/>
            </a:br>
            <a:r>
              <a:rPr lang="en-US" sz="1600" b="0" i="0" dirty="0" err="1">
                <a:effectLst/>
                <a:latin typeface="Lucida Console" panose="020B0609040504020204" pitchFamily="49" charset="0"/>
              </a:rPr>
              <a:t>Fg</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tleaht</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ykgd</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ktasomb</a:t>
            </a:r>
            <a:br>
              <a:rPr lang="en-US" sz="1600" dirty="0"/>
            </a:br>
            <a:r>
              <a:rPr lang="en-US" sz="1600" b="0" i="0" dirty="0" err="1">
                <a:effectLst/>
                <a:latin typeface="Lucida Console" panose="020B0609040504020204" pitchFamily="49" charset="0"/>
              </a:rPr>
              <a:t>Ghtf</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bgwk</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tbtl</a:t>
            </a:r>
            <a:r>
              <a:rPr lang="en-US" sz="1600" b="0" i="0" dirty="0">
                <a:effectLst/>
                <a:latin typeface="Lucida Console" panose="020B0609040504020204" pitchFamily="49" charset="0"/>
              </a:rPr>
              <a:t>,</a:t>
            </a:r>
            <a:br>
              <a:rPr lang="en-US" sz="1600" dirty="0"/>
            </a:br>
            <a:r>
              <a:rPr lang="en-US" sz="1600" b="0" i="0" dirty="0" err="1">
                <a:effectLst/>
                <a:latin typeface="Lucida Console" panose="020B0609040504020204" pitchFamily="49" charset="0"/>
              </a:rPr>
              <a:t>Sggq</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wh</a:t>
            </a:r>
            <a:r>
              <a:rPr lang="en-US" sz="1600" b="0" i="0" dirty="0">
                <a:effectLst/>
                <a:latin typeface="Lucida Console" panose="020B0609040504020204" pitchFamily="49" charset="0"/>
              </a:rPr>
              <a:t> mg </a:t>
            </a:r>
            <a:r>
              <a:rPr lang="en-US" sz="1600" dirty="0" err="1">
                <a:latin typeface="Lucida Console" panose="020B0609040504020204" pitchFamily="49" charset="0"/>
              </a:rPr>
              <a:t>mit</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lqotl</a:t>
            </a:r>
            <a:r>
              <a:rPr lang="en-US" sz="1600" b="0" i="0" dirty="0">
                <a:effectLst/>
                <a:latin typeface="Lucida Console" panose="020B0609040504020204" pitchFamily="49" charset="0"/>
              </a:rPr>
              <a:t> </a:t>
            </a:r>
            <a:r>
              <a:rPr lang="en-US" sz="1600" b="0" i="0" dirty="0" err="1">
                <a:effectLst/>
                <a:latin typeface="Lucida Console" panose="020B0609040504020204" pitchFamily="49" charset="0"/>
              </a:rPr>
              <a:t>afr</a:t>
            </a:r>
            <a:r>
              <a:rPr lang="en-US" sz="1600" b="0" i="0" dirty="0">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ltt</a:t>
            </a:r>
            <a:endParaRPr lang="en-US" sz="1600" dirty="0">
              <a:solidFill>
                <a:srgbClr val="212529"/>
              </a:solidFill>
              <a:latin typeface="Lucida Console" panose="020B0609040504020204" pitchFamily="49" charset="0"/>
            </a:endParaRPr>
          </a:p>
          <a:p>
            <a:endParaRPr lang="en-US" dirty="0"/>
          </a:p>
        </p:txBody>
      </p:sp>
    </p:spTree>
    <p:extLst>
      <p:ext uri="{BB962C8B-B14F-4D97-AF65-F5344CB8AC3E}">
        <p14:creationId xmlns:p14="http://schemas.microsoft.com/office/powerpoint/2010/main" val="1612919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1A6CB6-538D-4BA1-91A5-83310BD24D8C}"/>
              </a:ext>
            </a:extLst>
          </p:cNvPr>
          <p:cNvSpPr txBox="1"/>
          <p:nvPr/>
        </p:nvSpPr>
        <p:spPr>
          <a:xfrm>
            <a:off x="173217" y="101598"/>
            <a:ext cx="7120411" cy="461665"/>
          </a:xfrm>
          <a:prstGeom prst="rect">
            <a:avLst/>
          </a:prstGeom>
          <a:noFill/>
        </p:spPr>
        <p:txBody>
          <a:bodyPr wrap="none" rtlCol="0">
            <a:spAutoFit/>
          </a:bodyPr>
          <a:lstStyle/>
          <a:p>
            <a:r>
              <a:rPr lang="en-US" sz="2400" dirty="0"/>
              <a:t>The Fundamental Weakness of the Substitution Cipher </a:t>
            </a:r>
          </a:p>
        </p:txBody>
      </p:sp>
      <p:sp>
        <p:nvSpPr>
          <p:cNvPr id="16" name="TextBox 15">
            <a:extLst>
              <a:ext uri="{FF2B5EF4-FFF2-40B4-BE49-F238E27FC236}">
                <a16:creationId xmlns:a16="http://schemas.microsoft.com/office/drawing/2014/main" id="{92EFDF01-9FE4-45FB-A150-4F6B236D307B}"/>
              </a:ext>
            </a:extLst>
          </p:cNvPr>
          <p:cNvSpPr txBox="1"/>
          <p:nvPr/>
        </p:nvSpPr>
        <p:spPr>
          <a:xfrm>
            <a:off x="372183" y="911106"/>
            <a:ext cx="11570050" cy="3785652"/>
          </a:xfrm>
          <a:prstGeom prst="rect">
            <a:avLst/>
          </a:prstGeom>
          <a:noFill/>
        </p:spPr>
        <p:txBody>
          <a:bodyPr wrap="square" rtlCol="0">
            <a:spAutoFit/>
          </a:bodyPr>
          <a:lstStyle/>
          <a:p>
            <a:r>
              <a:rPr lang="en-US" dirty="0"/>
              <a:t>The problem with the </a:t>
            </a:r>
            <a:r>
              <a:rPr lang="en-US" sz="1800" dirty="0"/>
              <a:t>substitution </a:t>
            </a:r>
            <a:r>
              <a:rPr lang="en-US" dirty="0"/>
              <a:t>c</a:t>
            </a:r>
            <a:r>
              <a:rPr lang="en-US" sz="1800" dirty="0"/>
              <a:t>ipher</a:t>
            </a:r>
            <a:r>
              <a:rPr lang="en-US" dirty="0"/>
              <a:t> is that each letter gets transposed to the same letter everywhere.</a:t>
            </a:r>
          </a:p>
          <a:p>
            <a:r>
              <a:rPr lang="en-US" dirty="0"/>
              <a:t>Consider the following coded message..</a:t>
            </a:r>
          </a:p>
          <a:p>
            <a:pPr lvl="8"/>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miol</a:t>
            </a:r>
            <a:r>
              <a:rPr lang="en-US" sz="1600" b="0" i="0" dirty="0">
                <a:solidFill>
                  <a:srgbClr val="212529"/>
                </a:solidFill>
                <a:effectLst/>
                <a:latin typeface="Lucida Console" panose="020B0609040504020204" pitchFamily="49" charset="0"/>
              </a:rPr>
              <a:t> </a:t>
            </a:r>
            <a:r>
              <a:rPr lang="en-US" sz="1600" b="0" i="0" dirty="0" err="1">
                <a:solidFill>
                  <a:srgbClr val="0070C0"/>
                </a:solidFill>
                <a:effectLst/>
                <a:highlight>
                  <a:srgbClr val="FFFF00"/>
                </a:highlight>
                <a:latin typeface="Lucida Console" panose="020B0609040504020204" pitchFamily="49" charset="0"/>
              </a:rPr>
              <a:t>mit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soyt</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pwlm</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yafmalb</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Eawuim</a:t>
            </a:r>
            <a:r>
              <a:rPr lang="en-US" sz="1600" b="0" i="0" dirty="0">
                <a:solidFill>
                  <a:srgbClr val="212529"/>
                </a:solidFill>
                <a:effectLst/>
                <a:latin typeface="Lucida Console" panose="020B0609040504020204" pitchFamily="49" charset="0"/>
              </a:rPr>
              <a:t> of a </a:t>
            </a:r>
            <a:r>
              <a:rPr lang="en-US" sz="1600" b="0" i="0" dirty="0" err="1">
                <a:solidFill>
                  <a:srgbClr val="212529"/>
                </a:solidFill>
                <a:effectLst/>
                <a:latin typeface="Lucida Console" panose="020B0609040504020204" pitchFamily="49" charset="0"/>
              </a:rPr>
              <a:t>safrlort</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Fg</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tleaht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ykgd</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ktasomb</a:t>
            </a:r>
            <a:br>
              <a:rPr lang="en-US" sz="1600" dirty="0"/>
            </a:br>
            <a:r>
              <a:rPr lang="en-US" sz="1600" b="0" i="0" dirty="0" err="1">
                <a:solidFill>
                  <a:srgbClr val="212529"/>
                </a:solidFill>
                <a:effectLst/>
                <a:latin typeface="Lucida Console" panose="020B0609040504020204" pitchFamily="49" charset="0"/>
              </a:rPr>
              <a:t>Ghtf</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bgwk</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tbtl</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Sggq</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wh</a:t>
            </a:r>
            <a:r>
              <a:rPr lang="en-US" sz="1600" b="0" i="0" dirty="0">
                <a:solidFill>
                  <a:srgbClr val="212529"/>
                </a:solidFill>
                <a:effectLst/>
                <a:latin typeface="Lucida Console" panose="020B0609040504020204" pitchFamily="49" charset="0"/>
              </a:rPr>
              <a:t> mg </a:t>
            </a:r>
            <a:r>
              <a:rPr lang="en-US" sz="1600" dirty="0" err="1">
                <a:solidFill>
                  <a:srgbClr val="0070C0"/>
                </a:solidFill>
                <a:highlight>
                  <a:srgbClr val="FFFF00"/>
                </a:highlight>
                <a:latin typeface="Lucida Console" panose="020B0609040504020204" pitchFamily="49" charset="0"/>
              </a:rPr>
              <a:t>mit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lqotl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afr</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ltt</a:t>
            </a:r>
            <a:endParaRPr lang="en-US" sz="1600" dirty="0">
              <a:solidFill>
                <a:srgbClr val="212529"/>
              </a:solidFill>
              <a:latin typeface="Lucida Console" panose="020B0609040504020204" pitchFamily="49" charset="0"/>
            </a:endParaRPr>
          </a:p>
          <a:p>
            <a:r>
              <a:rPr lang="en-US" dirty="0"/>
              <a:t>We notice that the word “</a:t>
            </a:r>
            <a:r>
              <a:rPr lang="en-US" b="0" i="0" dirty="0" err="1">
                <a:solidFill>
                  <a:srgbClr val="212529"/>
                </a:solidFill>
                <a:effectLst/>
                <a:latin typeface="Lucida Console" panose="020B0609040504020204" pitchFamily="49" charset="0"/>
              </a:rPr>
              <a:t>mit</a:t>
            </a:r>
            <a:r>
              <a:rPr lang="en-US" dirty="0"/>
              <a:t>” appears twice. </a:t>
            </a:r>
          </a:p>
          <a:p>
            <a:r>
              <a:rPr lang="en-US" dirty="0"/>
              <a:t>The most common three letter words are </a:t>
            </a:r>
            <a:r>
              <a:rPr lang="en-US" b="0" i="1" dirty="0">
                <a:solidFill>
                  <a:srgbClr val="202124"/>
                </a:solidFill>
                <a:effectLst/>
                <a:latin typeface="Roboto" panose="02000000000000000000" pitchFamily="2" charset="0"/>
              </a:rPr>
              <a:t>the, and, for, are, but, not, you, all, any, can</a:t>
            </a:r>
            <a:r>
              <a:rPr lang="en-US" b="0" i="0" dirty="0">
                <a:solidFill>
                  <a:srgbClr val="202124"/>
                </a:solidFill>
                <a:effectLst/>
                <a:latin typeface="Roboto" panose="02000000000000000000" pitchFamily="2" charset="0"/>
              </a:rPr>
              <a:t>,..</a:t>
            </a:r>
          </a:p>
          <a:p>
            <a:r>
              <a:rPr lang="en-US" dirty="0"/>
              <a:t>So, it might be that “</a:t>
            </a:r>
            <a:r>
              <a:rPr lang="en-US" b="0" i="0" dirty="0" err="1">
                <a:solidFill>
                  <a:srgbClr val="212529"/>
                </a:solidFill>
                <a:effectLst/>
                <a:latin typeface="Lucida Console" panose="020B0609040504020204" pitchFamily="49" charset="0"/>
              </a:rPr>
              <a:t>mit</a:t>
            </a:r>
            <a:r>
              <a:rPr lang="en-US" dirty="0"/>
              <a:t>” is “the”, meaning that:   m → </a:t>
            </a:r>
            <a:r>
              <a:rPr lang="en-US" dirty="0">
                <a:solidFill>
                  <a:srgbClr val="FF0000"/>
                </a:solidFill>
              </a:rPr>
              <a:t>t</a:t>
            </a:r>
            <a:r>
              <a:rPr lang="en-US" dirty="0"/>
              <a:t>,   </a:t>
            </a:r>
            <a:r>
              <a:rPr lang="en-US" dirty="0" err="1"/>
              <a:t>i</a:t>
            </a:r>
            <a:r>
              <a:rPr lang="en-US" dirty="0"/>
              <a:t> → </a:t>
            </a:r>
            <a:r>
              <a:rPr lang="en-US" dirty="0">
                <a:solidFill>
                  <a:srgbClr val="FF0000"/>
                </a:solidFill>
              </a:rPr>
              <a:t>h</a:t>
            </a:r>
            <a:r>
              <a:rPr lang="en-US" dirty="0"/>
              <a:t>,   t → </a:t>
            </a:r>
            <a:r>
              <a:rPr lang="en-US" dirty="0">
                <a:solidFill>
                  <a:srgbClr val="FF0000"/>
                </a:solidFill>
              </a:rPr>
              <a:t>e</a:t>
            </a:r>
          </a:p>
          <a:p>
            <a:r>
              <a:rPr lang="en-US" dirty="0"/>
              <a:t>Lets make that substitution in the first sentence</a:t>
            </a:r>
          </a:p>
          <a:p>
            <a:pPr lvl="8"/>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soyt</a:t>
            </a:r>
            <a:r>
              <a:rPr lang="en-US" sz="1600" b="0" i="0" dirty="0">
                <a:solidFill>
                  <a:srgbClr val="212529"/>
                </a:solidFill>
                <a:effectLst/>
                <a:latin typeface="Lucida Console" panose="020B0609040504020204" pitchFamily="49" charset="0"/>
              </a:rPr>
              <a:t>?     </a:t>
            </a:r>
            <a:r>
              <a:rPr lang="en-US" dirty="0"/>
              <a:t>Becomes…      </a:t>
            </a:r>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FF0000"/>
                </a:solidFill>
                <a:effectLst/>
                <a:latin typeface="Lucida Console" panose="020B0609040504020204" pitchFamily="49" charset="0"/>
              </a:rPr>
              <a:t>th</a:t>
            </a:r>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a:solidFill>
                  <a:srgbClr val="FF0000"/>
                </a:solidFill>
                <a:effectLst/>
                <a:latin typeface="Lucida Console" panose="020B0609040504020204" pitchFamily="49" charset="0"/>
              </a:rPr>
              <a:t>the</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soyt</a:t>
            </a:r>
            <a:r>
              <a:rPr lang="en-US" sz="1600" b="0" i="0" dirty="0">
                <a:solidFill>
                  <a:srgbClr val="212529"/>
                </a:solidFill>
                <a:effectLst/>
                <a:latin typeface="Lucida Console" panose="020B0609040504020204" pitchFamily="49" charset="0"/>
              </a:rPr>
              <a:t>?</a:t>
            </a:r>
            <a:br>
              <a:rPr lang="en-US" dirty="0"/>
            </a:br>
            <a:endParaRPr lang="en-US" dirty="0"/>
          </a:p>
        </p:txBody>
      </p:sp>
    </p:spTree>
    <p:extLst>
      <p:ext uri="{BB962C8B-B14F-4D97-AF65-F5344CB8AC3E}">
        <p14:creationId xmlns:p14="http://schemas.microsoft.com/office/powerpoint/2010/main" val="71255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1A6CB6-538D-4BA1-91A5-83310BD24D8C}"/>
              </a:ext>
            </a:extLst>
          </p:cNvPr>
          <p:cNvSpPr txBox="1"/>
          <p:nvPr/>
        </p:nvSpPr>
        <p:spPr>
          <a:xfrm>
            <a:off x="173217" y="101598"/>
            <a:ext cx="7120411" cy="461665"/>
          </a:xfrm>
          <a:prstGeom prst="rect">
            <a:avLst/>
          </a:prstGeom>
          <a:noFill/>
        </p:spPr>
        <p:txBody>
          <a:bodyPr wrap="none" rtlCol="0">
            <a:spAutoFit/>
          </a:bodyPr>
          <a:lstStyle/>
          <a:p>
            <a:r>
              <a:rPr lang="en-US" sz="2400" dirty="0"/>
              <a:t>The Fundamental Weakness of the Substitution Cipher </a:t>
            </a:r>
          </a:p>
        </p:txBody>
      </p:sp>
      <p:sp>
        <p:nvSpPr>
          <p:cNvPr id="16" name="TextBox 15">
            <a:extLst>
              <a:ext uri="{FF2B5EF4-FFF2-40B4-BE49-F238E27FC236}">
                <a16:creationId xmlns:a16="http://schemas.microsoft.com/office/drawing/2014/main" id="{92EFDF01-9FE4-45FB-A150-4F6B236D307B}"/>
              </a:ext>
            </a:extLst>
          </p:cNvPr>
          <p:cNvSpPr txBox="1"/>
          <p:nvPr/>
        </p:nvSpPr>
        <p:spPr>
          <a:xfrm>
            <a:off x="372183" y="911106"/>
            <a:ext cx="11570050" cy="5447645"/>
          </a:xfrm>
          <a:prstGeom prst="rect">
            <a:avLst/>
          </a:prstGeom>
          <a:noFill/>
        </p:spPr>
        <p:txBody>
          <a:bodyPr wrap="square" rtlCol="0">
            <a:spAutoFit/>
          </a:bodyPr>
          <a:lstStyle/>
          <a:p>
            <a:r>
              <a:rPr lang="en-US" dirty="0"/>
              <a:t>The problem with the </a:t>
            </a:r>
            <a:r>
              <a:rPr lang="en-US" sz="1800" dirty="0"/>
              <a:t>substitution </a:t>
            </a:r>
            <a:r>
              <a:rPr lang="en-US" dirty="0"/>
              <a:t>c</a:t>
            </a:r>
            <a:r>
              <a:rPr lang="en-US" sz="1800" dirty="0"/>
              <a:t>ipher</a:t>
            </a:r>
            <a:r>
              <a:rPr lang="en-US" dirty="0"/>
              <a:t> is that each letter gets transposed to the same letter everywhere.</a:t>
            </a:r>
          </a:p>
          <a:p>
            <a:r>
              <a:rPr lang="en-US" dirty="0"/>
              <a:t>Consider the following coded message..</a:t>
            </a:r>
          </a:p>
          <a:p>
            <a:pPr lvl="8"/>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miol</a:t>
            </a:r>
            <a:r>
              <a:rPr lang="en-US" sz="1600" b="0" i="0" dirty="0">
                <a:solidFill>
                  <a:srgbClr val="212529"/>
                </a:solidFill>
                <a:effectLst/>
                <a:latin typeface="Lucida Console" panose="020B0609040504020204" pitchFamily="49" charset="0"/>
              </a:rPr>
              <a:t> </a:t>
            </a:r>
            <a:r>
              <a:rPr lang="en-US" sz="1600" b="0" i="0" dirty="0" err="1">
                <a:solidFill>
                  <a:srgbClr val="0070C0"/>
                </a:solidFill>
                <a:effectLst/>
                <a:highlight>
                  <a:srgbClr val="FFFF00"/>
                </a:highlight>
                <a:latin typeface="Lucida Console" panose="020B0609040504020204" pitchFamily="49" charset="0"/>
              </a:rPr>
              <a:t>mit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soyt</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pwlm</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yafmalb</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Eawuim</a:t>
            </a:r>
            <a:r>
              <a:rPr lang="en-US" sz="1600" b="0" i="0" dirty="0">
                <a:solidFill>
                  <a:srgbClr val="212529"/>
                </a:solidFill>
                <a:effectLst/>
                <a:latin typeface="Lucida Console" panose="020B0609040504020204" pitchFamily="49" charset="0"/>
              </a:rPr>
              <a:t> of a </a:t>
            </a:r>
            <a:r>
              <a:rPr lang="en-US" sz="1600" b="0" i="0" dirty="0" err="1">
                <a:solidFill>
                  <a:srgbClr val="212529"/>
                </a:solidFill>
                <a:effectLst/>
                <a:latin typeface="Lucida Console" panose="020B0609040504020204" pitchFamily="49" charset="0"/>
              </a:rPr>
              <a:t>safrlort</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Fg</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tleaht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ykgd</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ktasomb</a:t>
            </a:r>
            <a:br>
              <a:rPr lang="en-US" sz="1600" dirty="0"/>
            </a:br>
            <a:r>
              <a:rPr lang="en-US" sz="1600" b="0" i="0" dirty="0" err="1">
                <a:solidFill>
                  <a:srgbClr val="212529"/>
                </a:solidFill>
                <a:effectLst/>
                <a:latin typeface="Lucida Console" panose="020B0609040504020204" pitchFamily="49" charset="0"/>
              </a:rPr>
              <a:t>Ghtf</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bgwk</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tbtl</a:t>
            </a:r>
            <a:r>
              <a:rPr lang="en-US" sz="1600" b="0" i="0" dirty="0">
                <a:solidFill>
                  <a:srgbClr val="212529"/>
                </a:solidFill>
                <a:effectLst/>
                <a:latin typeface="Lucida Console" panose="020B0609040504020204" pitchFamily="49" charset="0"/>
              </a:rPr>
              <a:t>,</a:t>
            </a:r>
            <a:br>
              <a:rPr lang="en-US" sz="1600" dirty="0"/>
            </a:br>
            <a:r>
              <a:rPr lang="en-US" sz="1600" b="0" i="0" dirty="0" err="1">
                <a:solidFill>
                  <a:srgbClr val="212529"/>
                </a:solidFill>
                <a:effectLst/>
                <a:latin typeface="Lucida Console" panose="020B0609040504020204" pitchFamily="49" charset="0"/>
              </a:rPr>
              <a:t>Sggq</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wh</a:t>
            </a:r>
            <a:r>
              <a:rPr lang="en-US" sz="1600" b="0" i="0" dirty="0">
                <a:solidFill>
                  <a:srgbClr val="212529"/>
                </a:solidFill>
                <a:effectLst/>
                <a:latin typeface="Lucida Console" panose="020B0609040504020204" pitchFamily="49" charset="0"/>
              </a:rPr>
              <a:t> mg </a:t>
            </a:r>
            <a:r>
              <a:rPr lang="en-US" sz="1600" dirty="0" err="1">
                <a:solidFill>
                  <a:srgbClr val="0070C0"/>
                </a:solidFill>
                <a:highlight>
                  <a:srgbClr val="FFFF00"/>
                </a:highlight>
                <a:latin typeface="Lucida Console" panose="020B0609040504020204" pitchFamily="49" charset="0"/>
              </a:rPr>
              <a:t>mit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lqotl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afr</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ltt</a:t>
            </a:r>
            <a:endParaRPr lang="en-US" sz="1600" dirty="0">
              <a:solidFill>
                <a:srgbClr val="212529"/>
              </a:solidFill>
              <a:latin typeface="Lucida Console" panose="020B0609040504020204" pitchFamily="49" charset="0"/>
            </a:endParaRPr>
          </a:p>
          <a:p>
            <a:r>
              <a:rPr lang="en-US" dirty="0"/>
              <a:t>We notice that the word “</a:t>
            </a:r>
            <a:r>
              <a:rPr lang="en-US" b="0" i="0" dirty="0" err="1">
                <a:solidFill>
                  <a:srgbClr val="212529"/>
                </a:solidFill>
                <a:effectLst/>
                <a:latin typeface="Lucida Console" panose="020B0609040504020204" pitchFamily="49" charset="0"/>
              </a:rPr>
              <a:t>mit</a:t>
            </a:r>
            <a:r>
              <a:rPr lang="en-US" dirty="0"/>
              <a:t>” appears twice. </a:t>
            </a:r>
          </a:p>
          <a:p>
            <a:r>
              <a:rPr lang="en-US" dirty="0"/>
              <a:t>The most common three letter words are </a:t>
            </a:r>
            <a:r>
              <a:rPr lang="en-US" b="0" i="1" dirty="0">
                <a:solidFill>
                  <a:srgbClr val="202124"/>
                </a:solidFill>
                <a:effectLst/>
                <a:latin typeface="Roboto" panose="02000000000000000000" pitchFamily="2" charset="0"/>
              </a:rPr>
              <a:t>the, and, for, are, but, not, you, all, any, can</a:t>
            </a:r>
            <a:r>
              <a:rPr lang="en-US" b="0" i="0" dirty="0">
                <a:solidFill>
                  <a:srgbClr val="202124"/>
                </a:solidFill>
                <a:effectLst/>
                <a:latin typeface="Roboto" panose="02000000000000000000" pitchFamily="2" charset="0"/>
              </a:rPr>
              <a:t>,..</a:t>
            </a:r>
          </a:p>
          <a:p>
            <a:r>
              <a:rPr lang="en-US" dirty="0"/>
              <a:t>So, it might be that “</a:t>
            </a:r>
            <a:r>
              <a:rPr lang="en-US" b="0" i="0" dirty="0" err="1">
                <a:solidFill>
                  <a:srgbClr val="212529"/>
                </a:solidFill>
                <a:effectLst/>
                <a:latin typeface="Lucida Console" panose="020B0609040504020204" pitchFamily="49" charset="0"/>
              </a:rPr>
              <a:t>mit</a:t>
            </a:r>
            <a:r>
              <a:rPr lang="en-US" dirty="0"/>
              <a:t>” is “the”, meaning that:   m → </a:t>
            </a:r>
            <a:r>
              <a:rPr lang="en-US" dirty="0">
                <a:solidFill>
                  <a:srgbClr val="FF0000"/>
                </a:solidFill>
              </a:rPr>
              <a:t>t</a:t>
            </a:r>
            <a:r>
              <a:rPr lang="en-US" dirty="0"/>
              <a:t>, </a:t>
            </a:r>
            <a:r>
              <a:rPr lang="en-US" dirty="0" err="1"/>
              <a:t>i</a:t>
            </a:r>
            <a:r>
              <a:rPr lang="en-US" dirty="0"/>
              <a:t> → </a:t>
            </a:r>
            <a:r>
              <a:rPr lang="en-US" dirty="0">
                <a:solidFill>
                  <a:srgbClr val="FF0000"/>
                </a:solidFill>
              </a:rPr>
              <a:t>h</a:t>
            </a:r>
            <a:r>
              <a:rPr lang="en-US" dirty="0"/>
              <a:t>, t → </a:t>
            </a:r>
            <a:r>
              <a:rPr lang="en-US" dirty="0">
                <a:solidFill>
                  <a:srgbClr val="FF0000"/>
                </a:solidFill>
              </a:rPr>
              <a:t>e</a:t>
            </a:r>
          </a:p>
          <a:p>
            <a:r>
              <a:rPr lang="en-US" dirty="0"/>
              <a:t>Lets make that substitution in the first sentence</a:t>
            </a:r>
          </a:p>
          <a:p>
            <a:pPr lvl="8"/>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miol</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mit</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soyt</a:t>
            </a:r>
            <a:r>
              <a:rPr lang="en-US" sz="1600" b="0" i="0" dirty="0">
                <a:solidFill>
                  <a:srgbClr val="212529"/>
                </a:solidFill>
                <a:effectLst/>
                <a:latin typeface="Lucida Console" panose="020B0609040504020204" pitchFamily="49" charset="0"/>
              </a:rPr>
              <a:t>?     </a:t>
            </a:r>
            <a:r>
              <a:rPr lang="en-US" dirty="0"/>
              <a:t>Becomes…      </a:t>
            </a:r>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err="1">
                <a:solidFill>
                  <a:srgbClr val="FF0000"/>
                </a:solidFill>
                <a:effectLst/>
                <a:latin typeface="Lucida Console" panose="020B0609040504020204" pitchFamily="49" charset="0"/>
              </a:rPr>
              <a:t>th</a:t>
            </a:r>
            <a:r>
              <a:rPr lang="en-US" sz="1600" b="0" i="0" dirty="0" err="1">
                <a:solidFill>
                  <a:srgbClr val="212529"/>
                </a:solidFill>
                <a:effectLst/>
                <a:latin typeface="Lucida Console" panose="020B0609040504020204" pitchFamily="49" charset="0"/>
              </a:rPr>
              <a:t>ol</a:t>
            </a:r>
            <a:r>
              <a:rPr lang="en-US" sz="1600" b="0" i="0" dirty="0">
                <a:solidFill>
                  <a:srgbClr val="212529"/>
                </a:solidFill>
                <a:effectLst/>
                <a:latin typeface="Lucida Console" panose="020B0609040504020204" pitchFamily="49" charset="0"/>
              </a:rPr>
              <a:t> </a:t>
            </a:r>
            <a:r>
              <a:rPr lang="en-US" sz="1600" b="0" i="0" dirty="0">
                <a:solidFill>
                  <a:srgbClr val="FF0000"/>
                </a:solidFill>
                <a:effectLst/>
                <a:latin typeface="Lucida Console" panose="020B0609040504020204" pitchFamily="49" charset="0"/>
              </a:rPr>
              <a:t>the</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ktas</a:t>
            </a:r>
            <a:r>
              <a:rPr lang="en-US" sz="1600" b="0" i="0" dirty="0">
                <a:solidFill>
                  <a:srgbClr val="212529"/>
                </a:solidFill>
                <a:effectLst/>
                <a:latin typeface="Lucida Console" panose="020B0609040504020204" pitchFamily="49" charset="0"/>
              </a:rPr>
              <a:t> </a:t>
            </a:r>
            <a:r>
              <a:rPr lang="en-US" sz="1600" b="0" i="0" dirty="0" err="1">
                <a:solidFill>
                  <a:srgbClr val="212529"/>
                </a:solidFill>
                <a:effectLst/>
                <a:latin typeface="Lucida Console" panose="020B0609040504020204" pitchFamily="49" charset="0"/>
              </a:rPr>
              <a:t>soyt</a:t>
            </a:r>
            <a:r>
              <a:rPr lang="en-US" sz="1600" b="0" i="0" dirty="0">
                <a:solidFill>
                  <a:srgbClr val="212529"/>
                </a:solidFill>
                <a:effectLst/>
                <a:latin typeface="Lucida Console" panose="020B0609040504020204" pitchFamily="49" charset="0"/>
              </a:rPr>
              <a:t>?</a:t>
            </a:r>
            <a:br>
              <a:rPr lang="en-US" dirty="0"/>
            </a:br>
            <a:endParaRPr lang="en-US" dirty="0"/>
          </a:p>
          <a:p>
            <a:r>
              <a:rPr lang="en-US" dirty="0"/>
              <a:t>What words begin with “</a:t>
            </a:r>
            <a:r>
              <a:rPr lang="en-US" dirty="0" err="1"/>
              <a:t>th</a:t>
            </a:r>
            <a:r>
              <a:rPr lang="en-US" dirty="0"/>
              <a:t>” and have two letters? There are a few, “thus”, “this”…    </a:t>
            </a:r>
            <a:r>
              <a:rPr lang="en-US" dirty="0">
                <a:solidFill>
                  <a:schemeClr val="bg1">
                    <a:lumMod val="75000"/>
                  </a:schemeClr>
                </a:solidFill>
              </a:rPr>
              <a:t> (it can't be “th</a:t>
            </a:r>
            <a:r>
              <a:rPr lang="en-US" u="sng" dirty="0">
                <a:solidFill>
                  <a:schemeClr val="bg1">
                    <a:lumMod val="75000"/>
                  </a:schemeClr>
                </a:solidFill>
              </a:rPr>
              <a:t>e</a:t>
            </a:r>
            <a:r>
              <a:rPr lang="en-US" dirty="0">
                <a:solidFill>
                  <a:schemeClr val="bg1">
                    <a:lumMod val="75000"/>
                  </a:schemeClr>
                </a:solidFill>
              </a:rPr>
              <a:t>n”, “tha</a:t>
            </a:r>
            <a:r>
              <a:rPr lang="en-US" u="sng" dirty="0">
                <a:solidFill>
                  <a:schemeClr val="bg1">
                    <a:lumMod val="75000"/>
                  </a:schemeClr>
                </a:solidFill>
              </a:rPr>
              <a:t>t</a:t>
            </a:r>
            <a:r>
              <a:rPr lang="en-US" dirty="0">
                <a:solidFill>
                  <a:schemeClr val="bg1">
                    <a:lumMod val="75000"/>
                  </a:schemeClr>
                </a:solidFill>
              </a:rPr>
              <a:t>”)</a:t>
            </a:r>
          </a:p>
          <a:p>
            <a:pPr lvl="1"/>
            <a:r>
              <a:rPr lang="en-US" dirty="0"/>
              <a:t>If we assume “th</a:t>
            </a:r>
            <a:r>
              <a:rPr lang="en-US" dirty="0">
                <a:solidFill>
                  <a:srgbClr val="FF0000"/>
                </a:solidFill>
              </a:rPr>
              <a:t>us</a:t>
            </a:r>
            <a:r>
              <a:rPr lang="en-US" dirty="0"/>
              <a:t>”, we get:   </a:t>
            </a:r>
            <a:r>
              <a:rPr lang="en-US" dirty="0">
                <a:solidFill>
                  <a:srgbClr val="FF0000"/>
                </a:solidFill>
                <a:latin typeface="Lucida Console" panose="020B0609040504020204" pitchFamily="49" charset="0"/>
              </a:rPr>
              <a:t>Us</a:t>
            </a:r>
            <a:r>
              <a:rPr lang="en-US" dirty="0">
                <a:solidFill>
                  <a:srgbClr val="212529"/>
                </a:solidFill>
                <a:latin typeface="Lucida Console" panose="020B0609040504020204" pitchFamily="49" charset="0"/>
              </a:rPr>
              <a:t> th</a:t>
            </a:r>
            <a:r>
              <a:rPr lang="en-US" dirty="0">
                <a:solidFill>
                  <a:srgbClr val="FF0000"/>
                </a:solidFill>
                <a:latin typeface="Lucida Console" panose="020B0609040504020204" pitchFamily="49" charset="0"/>
              </a:rPr>
              <a:t>us</a:t>
            </a:r>
            <a:r>
              <a:rPr lang="en-US" dirty="0">
                <a:solidFill>
                  <a:srgbClr val="212529"/>
                </a:solidFill>
                <a:latin typeface="Lucida Console" panose="020B0609040504020204" pitchFamily="49" charset="0"/>
              </a:rPr>
              <a:t> the </a:t>
            </a:r>
            <a:r>
              <a:rPr lang="en-US" dirty="0" err="1">
                <a:solidFill>
                  <a:srgbClr val="212529"/>
                </a:solidFill>
                <a:latin typeface="Lucida Console" panose="020B0609040504020204" pitchFamily="49" charset="0"/>
              </a:rPr>
              <a:t>ktas</a:t>
            </a:r>
            <a:r>
              <a:rPr lang="en-US" dirty="0">
                <a:solidFill>
                  <a:srgbClr val="212529"/>
                </a:solidFill>
                <a:latin typeface="Lucida Console" panose="020B0609040504020204" pitchFamily="49" charset="0"/>
              </a:rPr>
              <a:t> </a:t>
            </a:r>
            <a:r>
              <a:rPr lang="en-US" dirty="0" err="1">
                <a:solidFill>
                  <a:srgbClr val="212529"/>
                </a:solidFill>
                <a:latin typeface="Lucida Console" panose="020B0609040504020204" pitchFamily="49" charset="0"/>
              </a:rPr>
              <a:t>soyt</a:t>
            </a:r>
            <a:r>
              <a:rPr lang="en-US" dirty="0">
                <a:solidFill>
                  <a:srgbClr val="212529"/>
                </a:solidFill>
                <a:latin typeface="Lucida Console" panose="020B0609040504020204" pitchFamily="49" charset="0"/>
              </a:rPr>
              <a:t>?</a:t>
            </a:r>
          </a:p>
          <a:p>
            <a:pPr lvl="1"/>
            <a:r>
              <a:rPr lang="en-US" dirty="0"/>
              <a:t>If we assume “th</a:t>
            </a:r>
            <a:r>
              <a:rPr lang="en-US" dirty="0">
                <a:solidFill>
                  <a:srgbClr val="FF0000"/>
                </a:solidFill>
              </a:rPr>
              <a:t>is</a:t>
            </a:r>
            <a:r>
              <a:rPr lang="en-US" dirty="0"/>
              <a:t>”, we get:    </a:t>
            </a:r>
            <a:r>
              <a:rPr lang="en-US" dirty="0">
                <a:solidFill>
                  <a:srgbClr val="FF0000"/>
                </a:solidFill>
                <a:latin typeface="Lucida Console" panose="020B0609040504020204" pitchFamily="49" charset="0"/>
              </a:rPr>
              <a:t>Is</a:t>
            </a:r>
            <a:r>
              <a:rPr lang="en-US" dirty="0">
                <a:solidFill>
                  <a:srgbClr val="212529"/>
                </a:solidFill>
                <a:latin typeface="Lucida Console" panose="020B0609040504020204" pitchFamily="49" charset="0"/>
              </a:rPr>
              <a:t> th</a:t>
            </a:r>
            <a:r>
              <a:rPr lang="en-US" dirty="0">
                <a:solidFill>
                  <a:srgbClr val="FF0000"/>
                </a:solidFill>
                <a:latin typeface="Lucida Console" panose="020B0609040504020204" pitchFamily="49" charset="0"/>
              </a:rPr>
              <a:t>is</a:t>
            </a:r>
            <a:r>
              <a:rPr lang="en-US" dirty="0">
                <a:solidFill>
                  <a:srgbClr val="212529"/>
                </a:solidFill>
                <a:latin typeface="Lucida Console" panose="020B0609040504020204" pitchFamily="49" charset="0"/>
              </a:rPr>
              <a:t> the </a:t>
            </a:r>
            <a:r>
              <a:rPr lang="en-US" dirty="0" err="1">
                <a:solidFill>
                  <a:srgbClr val="212529"/>
                </a:solidFill>
                <a:latin typeface="Lucida Console" panose="020B0609040504020204" pitchFamily="49" charset="0"/>
              </a:rPr>
              <a:t>ktas</a:t>
            </a:r>
            <a:r>
              <a:rPr lang="en-US" dirty="0">
                <a:solidFill>
                  <a:srgbClr val="212529"/>
                </a:solidFill>
                <a:latin typeface="Lucida Console" panose="020B0609040504020204" pitchFamily="49" charset="0"/>
              </a:rPr>
              <a:t> </a:t>
            </a:r>
            <a:r>
              <a:rPr lang="en-US" dirty="0" err="1">
                <a:solidFill>
                  <a:srgbClr val="212529"/>
                </a:solidFill>
                <a:latin typeface="Lucida Console" panose="020B0609040504020204" pitchFamily="49" charset="0"/>
              </a:rPr>
              <a:t>soyt</a:t>
            </a:r>
            <a:r>
              <a:rPr lang="en-US" dirty="0">
                <a:solidFill>
                  <a:srgbClr val="212529"/>
                </a:solidFill>
                <a:latin typeface="Lucida Console" panose="020B0609040504020204" pitchFamily="49" charset="0"/>
              </a:rPr>
              <a:t>?</a:t>
            </a:r>
          </a:p>
          <a:p>
            <a:r>
              <a:rPr lang="en-US" dirty="0"/>
              <a:t>With this little work, we may already have 5 letters correctly decoded!</a:t>
            </a:r>
          </a:p>
          <a:p>
            <a:endParaRPr lang="en-US" dirty="0">
              <a:solidFill>
                <a:srgbClr val="212529"/>
              </a:solidFill>
              <a:latin typeface="Lucida Console" panose="020B0609040504020204" pitchFamily="49" charset="0"/>
            </a:endParaRPr>
          </a:p>
          <a:p>
            <a:r>
              <a:rPr lang="en-US" dirty="0"/>
              <a:t>Thus, to have a good cipher, we need a system in which a letter does not always map onto the same letter…</a:t>
            </a:r>
          </a:p>
        </p:txBody>
      </p:sp>
    </p:spTree>
    <p:extLst>
      <p:ext uri="{BB962C8B-B14F-4D97-AF65-F5344CB8AC3E}">
        <p14:creationId xmlns:p14="http://schemas.microsoft.com/office/powerpoint/2010/main" val="22872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168136" y="1298113"/>
            <a:ext cx="7557697" cy="4770537"/>
          </a:xfrm>
          <a:prstGeom prst="rect">
            <a:avLst/>
          </a:prstGeom>
          <a:noFill/>
        </p:spPr>
        <p:txBody>
          <a:bodyPr wrap="square" rtlCol="0">
            <a:spAutoFit/>
          </a:bodyPr>
          <a:lstStyle/>
          <a:p>
            <a:r>
              <a:rPr lang="en-US" sz="2000" dirty="0"/>
              <a:t>Each day the machine was initialized with settings (key) known only to the sender and receiver.   </a:t>
            </a:r>
          </a:p>
          <a:p>
            <a:endParaRPr lang="en-US" sz="2000" dirty="0"/>
          </a:p>
          <a:p>
            <a:r>
              <a:rPr lang="en-US" sz="2000" dirty="0"/>
              <a:t>The sender typed the message on the keyboard, and a different letter would light up. That illuminated letter was the ciphertext.</a:t>
            </a:r>
          </a:p>
          <a:p>
            <a:endParaRPr lang="en-US" sz="2000" dirty="0"/>
          </a:p>
          <a:p>
            <a:r>
              <a:rPr lang="en-US" sz="2000" dirty="0"/>
              <a:t>If the sender typed </a:t>
            </a:r>
            <a:r>
              <a:rPr lang="en-US" sz="2000" cap="all" dirty="0">
                <a:latin typeface="Courier New" panose="02070309020205020404" pitchFamily="49" charset="0"/>
                <a:cs typeface="Courier New" panose="02070309020205020404" pitchFamily="49" charset="0"/>
              </a:rPr>
              <a:t>Eamonn</a:t>
            </a:r>
            <a:r>
              <a:rPr lang="en-US" sz="2000" dirty="0"/>
              <a:t>, it might transpose to…. </a:t>
            </a:r>
          </a:p>
          <a:p>
            <a:r>
              <a:rPr lang="en-US" sz="2000" dirty="0"/>
              <a:t>		   </a:t>
            </a:r>
            <a:r>
              <a:rPr lang="en-US" sz="2000" cap="all" dirty="0">
                <a:latin typeface="Courier New" panose="02070309020205020404" pitchFamily="49" charset="0"/>
                <a:cs typeface="Courier New" panose="02070309020205020404" pitchFamily="49" charset="0"/>
              </a:rPr>
              <a:t>DCVESV</a:t>
            </a:r>
          </a:p>
          <a:p>
            <a:r>
              <a:rPr lang="en-US" dirty="0"/>
              <a:t>Note that the two ‘N’s map to different letters!</a:t>
            </a:r>
          </a:p>
          <a:p>
            <a:r>
              <a:rPr lang="en-US" dirty="0"/>
              <a:t>Note also that one a ‘V’ maps to a ‘M’, but the other ‘V’ to ‘N’.</a:t>
            </a:r>
          </a:p>
          <a:p>
            <a:endParaRPr lang="en-US" dirty="0"/>
          </a:p>
          <a:p>
            <a:r>
              <a:rPr lang="en-US" dirty="0"/>
              <a:t>The receiver can take the </a:t>
            </a:r>
            <a:r>
              <a:rPr lang="en-US" sz="1800" dirty="0"/>
              <a:t>ciphertext, and, so long as his machine was in the same settings, simply type it into his machine, the ciphertext would transpose back to the plaintext in the lighted keyboard. </a:t>
            </a:r>
          </a:p>
          <a:p>
            <a:endParaRPr lang="en-US" dirty="0"/>
          </a:p>
          <a:p>
            <a:r>
              <a:rPr lang="en-US" dirty="0"/>
              <a:t>Note that this defeats our evaluation function, finding repeated snippets</a:t>
            </a:r>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3231975" cy="523220"/>
          </a:xfrm>
          <a:prstGeom prst="rect">
            <a:avLst/>
          </a:prstGeom>
          <a:noFill/>
        </p:spPr>
        <p:txBody>
          <a:bodyPr wrap="none" rtlCol="0">
            <a:spAutoFit/>
          </a:bodyPr>
          <a:lstStyle/>
          <a:p>
            <a:r>
              <a:rPr lang="en-US" sz="2800" dirty="0"/>
              <a:t>The Enigma Machine</a:t>
            </a:r>
          </a:p>
        </p:txBody>
      </p:sp>
    </p:spTree>
    <p:extLst>
      <p:ext uri="{BB962C8B-B14F-4D97-AF65-F5344CB8AC3E}">
        <p14:creationId xmlns:p14="http://schemas.microsoft.com/office/powerpoint/2010/main" val="3101790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king sense of an Enigma | The Channel">
            <a:extLst>
              <a:ext uri="{FF2B5EF4-FFF2-40B4-BE49-F238E27FC236}">
                <a16:creationId xmlns:a16="http://schemas.microsoft.com/office/drawing/2014/main" id="{D38CB841-63C8-450B-9B2E-B6C8232AED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52915" y="1608613"/>
            <a:ext cx="1594558" cy="12270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w full screen - View 3 of Lot 38. ENIGMA I | A FULLY OPERATIONAL THREE-ROTOR ENIGMA I CIPHER MACHINE. BERLIN: HEIMSOETH UND RINKE, 1943.">
            <a:extLst>
              <a:ext uri="{FF2B5EF4-FFF2-40B4-BE49-F238E27FC236}">
                <a16:creationId xmlns:a16="http://schemas.microsoft.com/office/drawing/2014/main" id="{7D37082E-2AB5-405C-9BE1-3318FF98037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3144" y="1037203"/>
            <a:ext cx="2045227" cy="1540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168137" y="1298113"/>
            <a:ext cx="4892040" cy="4339650"/>
          </a:xfrm>
          <a:prstGeom prst="rect">
            <a:avLst/>
          </a:prstGeom>
          <a:noFill/>
        </p:spPr>
        <p:txBody>
          <a:bodyPr wrap="square" rtlCol="0">
            <a:spAutoFit/>
          </a:bodyPr>
          <a:lstStyle/>
          <a:p>
            <a:r>
              <a:rPr lang="en-US" sz="2000" dirty="0"/>
              <a:t>From a set of five rotors, pick the left, center and right rotor: 5 * 4 * 3 =</a:t>
            </a:r>
            <a:r>
              <a:rPr lang="en-US" sz="2000" b="1" dirty="0"/>
              <a:t> 60</a:t>
            </a:r>
          </a:p>
          <a:p>
            <a:endParaRPr lang="en-US" sz="2000" dirty="0"/>
          </a:p>
          <a:p>
            <a:r>
              <a:rPr lang="en-US" sz="2000" dirty="0"/>
              <a:t>For each of the rotors, pick the starting number: 26 * 26 * 26 = </a:t>
            </a:r>
            <a:r>
              <a:rPr lang="en-US" sz="2000" b="1" dirty="0"/>
              <a:t>17,576</a:t>
            </a:r>
          </a:p>
          <a:p>
            <a:endParaRPr lang="en-US" sz="2000" dirty="0"/>
          </a:p>
          <a:p>
            <a:r>
              <a:rPr lang="en-US" sz="2000" dirty="0"/>
              <a:t>Connect 10 wires on the plugboard 26!/(6!*10!*2</a:t>
            </a:r>
            <a:r>
              <a:rPr lang="en-US" sz="2000" baseline="30000" dirty="0"/>
              <a:t>10</a:t>
            </a:r>
            <a:r>
              <a:rPr lang="en-US" sz="2000" dirty="0"/>
              <a:t>) = </a:t>
            </a:r>
            <a:r>
              <a:rPr lang="en-US" sz="2000" b="1" dirty="0"/>
              <a:t>150,738,274,937,250</a:t>
            </a:r>
          </a:p>
          <a:p>
            <a:endParaRPr lang="en-US" sz="2000" dirty="0"/>
          </a:p>
          <a:p>
            <a:r>
              <a:rPr lang="en-US" sz="2000" dirty="0"/>
              <a:t>So the total search space is the product of these numbers, which is: 158,962,555,217,826,360,000 </a:t>
            </a:r>
          </a:p>
          <a:p>
            <a:endParaRPr lang="en-US" dirty="0"/>
          </a:p>
          <a:p>
            <a:endParaRPr lang="en-US" dirty="0"/>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5670142" cy="523220"/>
          </a:xfrm>
          <a:prstGeom prst="rect">
            <a:avLst/>
          </a:prstGeom>
          <a:noFill/>
        </p:spPr>
        <p:txBody>
          <a:bodyPr wrap="none" rtlCol="0">
            <a:spAutoFit/>
          </a:bodyPr>
          <a:lstStyle/>
          <a:p>
            <a:r>
              <a:rPr lang="en-US" sz="2800" dirty="0"/>
              <a:t>Search Space for the Enigma Machine</a:t>
            </a:r>
          </a:p>
        </p:txBody>
      </p:sp>
      <p:sp>
        <p:nvSpPr>
          <p:cNvPr id="10" name="TextBox 9">
            <a:extLst>
              <a:ext uri="{FF2B5EF4-FFF2-40B4-BE49-F238E27FC236}">
                <a16:creationId xmlns:a16="http://schemas.microsoft.com/office/drawing/2014/main" id="{5AC0E697-8BAB-4453-9C20-BDD2BE4414BC}"/>
              </a:ext>
            </a:extLst>
          </p:cNvPr>
          <p:cNvSpPr txBox="1"/>
          <p:nvPr/>
        </p:nvSpPr>
        <p:spPr>
          <a:xfrm>
            <a:off x="245110" y="6409174"/>
            <a:ext cx="6169660" cy="369332"/>
          </a:xfrm>
          <a:prstGeom prst="rect">
            <a:avLst/>
          </a:prstGeom>
          <a:noFill/>
        </p:spPr>
        <p:txBody>
          <a:bodyPr wrap="square">
            <a:spAutoFit/>
          </a:bodyPr>
          <a:lstStyle/>
          <a:p>
            <a:r>
              <a:rPr lang="en-US" dirty="0">
                <a:solidFill>
                  <a:schemeClr val="bg1">
                    <a:lumMod val="50000"/>
                  </a:schemeClr>
                </a:solidFill>
              </a:rPr>
              <a:t>https://www.youtube.com/watch?v=G2_Q9FoD-oQ&amp;t=4s</a:t>
            </a:r>
          </a:p>
        </p:txBody>
      </p:sp>
      <p:pic>
        <p:nvPicPr>
          <p:cNvPr id="3" name="Picture 2">
            <a:extLst>
              <a:ext uri="{FF2B5EF4-FFF2-40B4-BE49-F238E27FC236}">
                <a16:creationId xmlns:a16="http://schemas.microsoft.com/office/drawing/2014/main" id="{5A7073CC-DC81-4557-B660-062C79ADF5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7312"/>
          <a:stretch/>
        </p:blipFill>
        <p:spPr bwMode="auto">
          <a:xfrm>
            <a:off x="9047480" y="5845309"/>
            <a:ext cx="2991164" cy="101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45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Bar Coaster Puzzle Is Made to Fool Drunk People"/>
          <p:cNvPicPr>
            <a:picLocks noChangeAspect="1" noChangeArrowheads="1"/>
          </p:cNvPicPr>
          <p:nvPr/>
        </p:nvPicPr>
        <p:blipFill rotWithShape="1">
          <a:blip r:embed="rId2" cstate="print"/>
          <a:srcRect l="10179" r="7715"/>
          <a:stretch/>
        </p:blipFill>
        <p:spPr bwMode="auto">
          <a:xfrm>
            <a:off x="4216400" y="25400"/>
            <a:ext cx="6477000" cy="5916418"/>
          </a:xfrm>
          <a:prstGeom prst="rect">
            <a:avLst/>
          </a:prstGeom>
          <a:noFill/>
        </p:spPr>
      </p:pic>
      <p:sp>
        <p:nvSpPr>
          <p:cNvPr id="2" name="TextBox 1">
            <a:extLst>
              <a:ext uri="{FF2B5EF4-FFF2-40B4-BE49-F238E27FC236}">
                <a16:creationId xmlns:a16="http://schemas.microsoft.com/office/drawing/2014/main" id="{A1DB4A0E-0623-4A73-BC5A-F9FF5E807712}"/>
              </a:ext>
            </a:extLst>
          </p:cNvPr>
          <p:cNvSpPr txBox="1"/>
          <p:nvPr/>
        </p:nvSpPr>
        <p:spPr>
          <a:xfrm>
            <a:off x="300567" y="533401"/>
            <a:ext cx="3661833" cy="2062103"/>
          </a:xfrm>
          <a:prstGeom prst="rect">
            <a:avLst/>
          </a:prstGeom>
          <a:noFill/>
        </p:spPr>
        <p:txBody>
          <a:bodyPr wrap="square" rtlCol="0">
            <a:spAutoFit/>
          </a:bodyPr>
          <a:lstStyle/>
          <a:p>
            <a:r>
              <a:rPr lang="en-US" sz="3200" dirty="0"/>
              <a:t>.. So this partial solution is not legal, since I have passed two blues in a row…</a:t>
            </a:r>
          </a:p>
        </p:txBody>
      </p:sp>
      <p:cxnSp>
        <p:nvCxnSpPr>
          <p:cNvPr id="4" name="Straight Connector 3">
            <a:extLst>
              <a:ext uri="{FF2B5EF4-FFF2-40B4-BE49-F238E27FC236}">
                <a16:creationId xmlns:a16="http://schemas.microsoft.com/office/drawing/2014/main" id="{116F8804-7AA3-48E2-A37F-2752CD99D4CD}"/>
              </a:ext>
            </a:extLst>
          </p:cNvPr>
          <p:cNvCxnSpPr>
            <a:cxnSpLocks/>
          </p:cNvCxnSpPr>
          <p:nvPr/>
        </p:nvCxnSpPr>
        <p:spPr>
          <a:xfrm flipV="1">
            <a:off x="4924668" y="1524000"/>
            <a:ext cx="76200" cy="2743200"/>
          </a:xfrm>
          <a:prstGeom prst="line">
            <a:avLst/>
          </a:prstGeom>
          <a:ln w="762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3935AE-EE8D-462D-8F89-51C0E20B4756}"/>
              </a:ext>
            </a:extLst>
          </p:cNvPr>
          <p:cNvCxnSpPr>
            <a:cxnSpLocks/>
          </p:cNvCxnSpPr>
          <p:nvPr/>
        </p:nvCxnSpPr>
        <p:spPr>
          <a:xfrm flipH="1" flipV="1">
            <a:off x="4996635" y="1539632"/>
            <a:ext cx="1955800" cy="76200"/>
          </a:xfrm>
          <a:prstGeom prst="line">
            <a:avLst/>
          </a:prstGeom>
          <a:ln w="762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sp>
        <p:nvSpPr>
          <p:cNvPr id="10" name="Arrow: Down 9">
            <a:extLst>
              <a:ext uri="{FF2B5EF4-FFF2-40B4-BE49-F238E27FC236}">
                <a16:creationId xmlns:a16="http://schemas.microsoft.com/office/drawing/2014/main" id="{0568ECC4-AA4B-483C-A577-0135E5E7E372}"/>
              </a:ext>
            </a:extLst>
          </p:cNvPr>
          <p:cNvSpPr/>
          <p:nvPr/>
        </p:nvSpPr>
        <p:spPr>
          <a:xfrm rot="2163100">
            <a:off x="6960608" y="626855"/>
            <a:ext cx="381000" cy="9906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44C93D9-EE4B-49E0-B224-A9D4EDAC709C}"/>
              </a:ext>
            </a:extLst>
          </p:cNvPr>
          <p:cNvSpPr/>
          <p:nvPr/>
        </p:nvSpPr>
        <p:spPr>
          <a:xfrm>
            <a:off x="5257800" y="1295400"/>
            <a:ext cx="533400" cy="533400"/>
          </a:xfrm>
          <a:prstGeom prst="ellipse">
            <a:avLst/>
          </a:prstGeom>
          <a:noFill/>
          <a:ln w="76200">
            <a:solidFill>
              <a:srgbClr val="00B0F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AAFEFA-5728-4708-B9DA-A64122B7C459}"/>
              </a:ext>
            </a:extLst>
          </p:cNvPr>
          <p:cNvSpPr/>
          <p:nvPr/>
        </p:nvSpPr>
        <p:spPr>
          <a:xfrm>
            <a:off x="6207368" y="1336432"/>
            <a:ext cx="533400" cy="533400"/>
          </a:xfrm>
          <a:prstGeom prst="ellipse">
            <a:avLst/>
          </a:prstGeom>
          <a:noFill/>
          <a:ln w="76200">
            <a:solidFill>
              <a:srgbClr val="00B0F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57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king sense of an Enigma | The Channel">
            <a:extLst>
              <a:ext uri="{FF2B5EF4-FFF2-40B4-BE49-F238E27FC236}">
                <a16:creationId xmlns:a16="http://schemas.microsoft.com/office/drawing/2014/main" id="{D38CB841-63C8-450B-9B2E-B6C8232AED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52915" y="1608613"/>
            <a:ext cx="1594558" cy="12270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w full screen - View 3 of Lot 38. ENIGMA I | A FULLY OPERATIONAL THREE-ROTOR ENIGMA I CIPHER MACHINE. BERLIN: HEIMSOETH UND RINKE, 1943.">
            <a:extLst>
              <a:ext uri="{FF2B5EF4-FFF2-40B4-BE49-F238E27FC236}">
                <a16:creationId xmlns:a16="http://schemas.microsoft.com/office/drawing/2014/main" id="{7D37082E-2AB5-405C-9BE1-3318FF98037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3144" y="1037203"/>
            <a:ext cx="2045227" cy="1540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168137" y="1298113"/>
            <a:ext cx="4892040" cy="5570756"/>
          </a:xfrm>
          <a:prstGeom prst="rect">
            <a:avLst/>
          </a:prstGeom>
          <a:noFill/>
        </p:spPr>
        <p:txBody>
          <a:bodyPr wrap="square" rtlCol="0">
            <a:spAutoFit/>
          </a:bodyPr>
          <a:lstStyle/>
          <a:p>
            <a:r>
              <a:rPr lang="en-US" sz="2000" dirty="0"/>
              <a:t>The search space is massive, but it is actually 40 million times smaller than the substitution cypher.</a:t>
            </a:r>
          </a:p>
          <a:p>
            <a:r>
              <a:rPr lang="en-US" sz="2000" dirty="0"/>
              <a:t>The difference is that the substitution cypher allows an evaluation function that can measure partial progress. The offers some weak information to guide the greedy search.</a:t>
            </a:r>
          </a:p>
          <a:p>
            <a:endParaRPr lang="en-US" sz="2000" dirty="0"/>
          </a:p>
          <a:p>
            <a:endParaRPr lang="en-US" sz="2000" dirty="0"/>
          </a:p>
          <a:p>
            <a:r>
              <a:rPr lang="en-US" sz="2000" dirty="0"/>
              <a:t>The “</a:t>
            </a:r>
            <a:r>
              <a:rPr lang="en-US" sz="2000" i="1" dirty="0"/>
              <a:t>different letter each time</a:t>
            </a:r>
            <a:r>
              <a:rPr lang="en-US" sz="2000" dirty="0"/>
              <a:t>” property of the Enigma machine does not seem to offer any information to guide the greedy search.</a:t>
            </a:r>
          </a:p>
          <a:p>
            <a:endParaRPr lang="en-US" sz="2000" dirty="0"/>
          </a:p>
          <a:p>
            <a:r>
              <a:rPr lang="en-US" sz="2000" dirty="0"/>
              <a:t>What we need is a genius… </a:t>
            </a:r>
          </a:p>
          <a:p>
            <a:endParaRPr lang="en-US" sz="2000" dirty="0"/>
          </a:p>
          <a:p>
            <a:r>
              <a:rPr lang="en-US" sz="2000" dirty="0"/>
              <a:t>  </a:t>
            </a:r>
          </a:p>
          <a:p>
            <a:endParaRPr lang="en-US" dirty="0"/>
          </a:p>
          <a:p>
            <a:endParaRPr lang="en-US" dirty="0"/>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6744923" cy="523220"/>
          </a:xfrm>
          <a:prstGeom prst="rect">
            <a:avLst/>
          </a:prstGeom>
          <a:noFill/>
        </p:spPr>
        <p:txBody>
          <a:bodyPr wrap="none" rtlCol="0">
            <a:spAutoFit/>
          </a:bodyPr>
          <a:lstStyle/>
          <a:p>
            <a:r>
              <a:rPr lang="en-US" sz="2800" dirty="0"/>
              <a:t>Evaluation Function for the Enigma Machine</a:t>
            </a:r>
          </a:p>
        </p:txBody>
      </p:sp>
      <p:sp>
        <p:nvSpPr>
          <p:cNvPr id="8" name="Rectangle: Rounded Corners 7">
            <a:extLst>
              <a:ext uri="{FF2B5EF4-FFF2-40B4-BE49-F238E27FC236}">
                <a16:creationId xmlns:a16="http://schemas.microsoft.com/office/drawing/2014/main" id="{CF9F9450-9041-40C1-90AD-73D40B136070}"/>
              </a:ext>
            </a:extLst>
          </p:cNvPr>
          <p:cNvSpPr/>
          <p:nvPr/>
        </p:nvSpPr>
        <p:spPr>
          <a:xfrm>
            <a:off x="4911025" y="5902075"/>
            <a:ext cx="1930400" cy="728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Score tentative decoding</a:t>
            </a:r>
          </a:p>
        </p:txBody>
      </p:sp>
      <p:sp>
        <p:nvSpPr>
          <p:cNvPr id="9" name="TextBox 8">
            <a:extLst>
              <a:ext uri="{FF2B5EF4-FFF2-40B4-BE49-F238E27FC236}">
                <a16:creationId xmlns:a16="http://schemas.microsoft.com/office/drawing/2014/main" id="{AA4CD3A5-C5EE-499E-933D-E7BE0C3C6BEE}"/>
              </a:ext>
            </a:extLst>
          </p:cNvPr>
          <p:cNvSpPr txBox="1"/>
          <p:nvPr/>
        </p:nvSpPr>
        <p:spPr>
          <a:xfrm>
            <a:off x="456581" y="6184054"/>
            <a:ext cx="6268720" cy="276999"/>
          </a:xfrm>
          <a:prstGeom prst="rect">
            <a:avLst/>
          </a:prstGeom>
          <a:noFill/>
        </p:spPr>
        <p:txBody>
          <a:bodyPr wrap="square">
            <a:spAutoFit/>
          </a:bodyPr>
          <a:lstStyle/>
          <a:p>
            <a:r>
              <a:rPr lang="en-US" sz="1200" dirty="0">
                <a:latin typeface="Courier New" panose="02070309020205020404" pitchFamily="49" charset="0"/>
                <a:cs typeface="Courier New" panose="02070309020205020404" pitchFamily="49" charset="0"/>
              </a:rPr>
              <a:t>ALD NMFZH POLTK CLU GMJRY LSBO VXWI QEB</a:t>
            </a:r>
          </a:p>
        </p:txBody>
      </p:sp>
      <p:sp>
        <p:nvSpPr>
          <p:cNvPr id="11" name="Arrow: Right 10">
            <a:extLst>
              <a:ext uri="{FF2B5EF4-FFF2-40B4-BE49-F238E27FC236}">
                <a16:creationId xmlns:a16="http://schemas.microsoft.com/office/drawing/2014/main" id="{5E8C8309-B05E-4024-8641-09E7C5EC5EE4}"/>
              </a:ext>
            </a:extLst>
          </p:cNvPr>
          <p:cNvSpPr/>
          <p:nvPr/>
        </p:nvSpPr>
        <p:spPr>
          <a:xfrm>
            <a:off x="4383975" y="6199890"/>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09197E5-0A90-4E77-AE6A-F4B17B77A1BA}"/>
              </a:ext>
            </a:extLst>
          </p:cNvPr>
          <p:cNvSpPr/>
          <p:nvPr/>
        </p:nvSpPr>
        <p:spPr>
          <a:xfrm>
            <a:off x="7031925" y="6199890"/>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10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king sense of an Enigma | The Channel">
            <a:extLst>
              <a:ext uri="{FF2B5EF4-FFF2-40B4-BE49-F238E27FC236}">
                <a16:creationId xmlns:a16="http://schemas.microsoft.com/office/drawing/2014/main" id="{D38CB841-63C8-450B-9B2E-B6C8232AED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52915" y="1608613"/>
            <a:ext cx="1594558" cy="12270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w full screen - View 3 of Lot 38. ENIGMA I | A FULLY OPERATIONAL THREE-ROTOR ENIGMA I CIPHER MACHINE. BERLIN: HEIMSOETH UND RINKE, 1943.">
            <a:extLst>
              <a:ext uri="{FF2B5EF4-FFF2-40B4-BE49-F238E27FC236}">
                <a16:creationId xmlns:a16="http://schemas.microsoft.com/office/drawing/2014/main" id="{7D37082E-2AB5-405C-9BE1-3318FF98037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3144" y="1037203"/>
            <a:ext cx="2045227" cy="1540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168137" y="1298113"/>
            <a:ext cx="4892040" cy="5878532"/>
          </a:xfrm>
          <a:prstGeom prst="rect">
            <a:avLst/>
          </a:prstGeom>
          <a:noFill/>
        </p:spPr>
        <p:txBody>
          <a:bodyPr wrap="square" rtlCol="0">
            <a:spAutoFit/>
          </a:bodyPr>
          <a:lstStyle/>
          <a:p>
            <a:r>
              <a:rPr lang="en-US" sz="2000" dirty="0">
                <a:solidFill>
                  <a:schemeClr val="bg1"/>
                </a:solidFill>
              </a:rPr>
              <a:t>The search space is massive, but it is actually 40 million times smaller than the substitution cypher.</a:t>
            </a:r>
          </a:p>
          <a:p>
            <a:r>
              <a:rPr lang="en-US" sz="2000" dirty="0">
                <a:solidFill>
                  <a:schemeClr val="bg1"/>
                </a:solidFill>
              </a:rPr>
              <a:t>The difference is that the substitution cypher allows an evaluation function that can measure partial progress. The offers some weak information to guide the greedy search.</a:t>
            </a:r>
          </a:p>
          <a:p>
            <a:endParaRPr lang="en-US" sz="2000" dirty="0">
              <a:solidFill>
                <a:schemeClr val="bg1"/>
              </a:solidFill>
            </a:endParaRPr>
          </a:p>
          <a:p>
            <a:endParaRPr lang="en-US" sz="2000" dirty="0">
              <a:solidFill>
                <a:schemeClr val="bg1"/>
              </a:solidFill>
            </a:endParaRPr>
          </a:p>
          <a:p>
            <a:r>
              <a:rPr lang="en-US" sz="2000" dirty="0">
                <a:solidFill>
                  <a:schemeClr val="bg1"/>
                </a:solidFill>
              </a:rPr>
              <a:t>The “different letter each time” property of the Enigma machine does not seem to offer any information to guide the greedy search</a:t>
            </a:r>
            <a:r>
              <a:rPr lang="en-US" sz="2000" dirty="0"/>
              <a:t>.</a:t>
            </a:r>
          </a:p>
          <a:p>
            <a:endParaRPr lang="en-US" sz="2000" dirty="0"/>
          </a:p>
          <a:p>
            <a:r>
              <a:rPr lang="en-US" sz="2000" dirty="0"/>
              <a:t>What we need is a genius… </a:t>
            </a:r>
          </a:p>
          <a:p>
            <a:r>
              <a:rPr lang="en-US" sz="2000" dirty="0"/>
              <a:t>Fortunately, we have one</a:t>
            </a:r>
          </a:p>
          <a:p>
            <a:endParaRPr lang="en-US" sz="2000" dirty="0"/>
          </a:p>
          <a:p>
            <a:r>
              <a:rPr lang="en-US" sz="2000" dirty="0"/>
              <a:t>  </a:t>
            </a:r>
          </a:p>
          <a:p>
            <a:endParaRPr lang="en-US" dirty="0"/>
          </a:p>
          <a:p>
            <a:endParaRPr lang="en-US" dirty="0"/>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6744923" cy="523220"/>
          </a:xfrm>
          <a:prstGeom prst="rect">
            <a:avLst/>
          </a:prstGeom>
          <a:noFill/>
        </p:spPr>
        <p:txBody>
          <a:bodyPr wrap="none" rtlCol="0">
            <a:spAutoFit/>
          </a:bodyPr>
          <a:lstStyle/>
          <a:p>
            <a:r>
              <a:rPr lang="en-US" sz="2800" dirty="0"/>
              <a:t>Evaluation Function for the Enigma Machine</a:t>
            </a:r>
          </a:p>
        </p:txBody>
      </p:sp>
      <p:sp>
        <p:nvSpPr>
          <p:cNvPr id="8" name="Rectangle: Rounded Corners 7">
            <a:extLst>
              <a:ext uri="{FF2B5EF4-FFF2-40B4-BE49-F238E27FC236}">
                <a16:creationId xmlns:a16="http://schemas.microsoft.com/office/drawing/2014/main" id="{CF9F9450-9041-40C1-90AD-73D40B136070}"/>
              </a:ext>
            </a:extLst>
          </p:cNvPr>
          <p:cNvSpPr/>
          <p:nvPr/>
        </p:nvSpPr>
        <p:spPr>
          <a:xfrm>
            <a:off x="4911025" y="5902075"/>
            <a:ext cx="1930400" cy="728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Score tentative decoding</a:t>
            </a:r>
          </a:p>
        </p:txBody>
      </p:sp>
      <p:sp>
        <p:nvSpPr>
          <p:cNvPr id="9" name="TextBox 8">
            <a:extLst>
              <a:ext uri="{FF2B5EF4-FFF2-40B4-BE49-F238E27FC236}">
                <a16:creationId xmlns:a16="http://schemas.microsoft.com/office/drawing/2014/main" id="{AA4CD3A5-C5EE-499E-933D-E7BE0C3C6BEE}"/>
              </a:ext>
            </a:extLst>
          </p:cNvPr>
          <p:cNvSpPr txBox="1"/>
          <p:nvPr/>
        </p:nvSpPr>
        <p:spPr>
          <a:xfrm>
            <a:off x="456581" y="6184054"/>
            <a:ext cx="6268720" cy="276999"/>
          </a:xfrm>
          <a:prstGeom prst="rect">
            <a:avLst/>
          </a:prstGeom>
          <a:noFill/>
        </p:spPr>
        <p:txBody>
          <a:bodyPr wrap="square">
            <a:spAutoFit/>
          </a:bodyPr>
          <a:lstStyle/>
          <a:p>
            <a:r>
              <a:rPr lang="en-US" sz="1200" dirty="0">
                <a:latin typeface="Courier New" panose="02070309020205020404" pitchFamily="49" charset="0"/>
                <a:cs typeface="Courier New" panose="02070309020205020404" pitchFamily="49" charset="0"/>
              </a:rPr>
              <a:t>ALD NMFZH POLTK CLU GMJRY LSBO VXWI QEB</a:t>
            </a:r>
          </a:p>
        </p:txBody>
      </p:sp>
      <p:sp>
        <p:nvSpPr>
          <p:cNvPr id="11" name="Arrow: Right 10">
            <a:extLst>
              <a:ext uri="{FF2B5EF4-FFF2-40B4-BE49-F238E27FC236}">
                <a16:creationId xmlns:a16="http://schemas.microsoft.com/office/drawing/2014/main" id="{5E8C8309-B05E-4024-8641-09E7C5EC5EE4}"/>
              </a:ext>
            </a:extLst>
          </p:cNvPr>
          <p:cNvSpPr/>
          <p:nvPr/>
        </p:nvSpPr>
        <p:spPr>
          <a:xfrm>
            <a:off x="4383975" y="6199890"/>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09197E5-0A90-4E77-AE6A-F4B17B77A1BA}"/>
              </a:ext>
            </a:extLst>
          </p:cNvPr>
          <p:cNvSpPr/>
          <p:nvPr/>
        </p:nvSpPr>
        <p:spPr>
          <a:xfrm>
            <a:off x="7031925" y="6199890"/>
            <a:ext cx="336550" cy="245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6251096-DFED-4952-9BF3-C9DA807FF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959" y="690251"/>
            <a:ext cx="4571364" cy="457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51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168136" y="1298113"/>
            <a:ext cx="7655063" cy="4370427"/>
          </a:xfrm>
          <a:prstGeom prst="rect">
            <a:avLst/>
          </a:prstGeom>
          <a:noFill/>
        </p:spPr>
        <p:txBody>
          <a:bodyPr wrap="square" rtlCol="0">
            <a:spAutoFit/>
          </a:bodyPr>
          <a:lstStyle/>
          <a:p>
            <a:r>
              <a:rPr lang="en-US" sz="2000" dirty="0"/>
              <a:t>Enigma had the property that no letter could ever be transposed to itself. This is </a:t>
            </a:r>
            <a:r>
              <a:rPr lang="en-US" sz="2000" i="1" dirty="0"/>
              <a:t>exploitable</a:t>
            </a:r>
            <a:r>
              <a:rPr lang="en-US" sz="2000" dirty="0"/>
              <a:t>.</a:t>
            </a:r>
          </a:p>
          <a:p>
            <a:endParaRPr lang="en-US" sz="2000" dirty="0"/>
          </a:p>
          <a:p>
            <a:r>
              <a:rPr lang="en-US" sz="2000" dirty="0"/>
              <a:t>Suppose you guessed a phase that might be in the original text, say you guess it contained the word </a:t>
            </a:r>
            <a:r>
              <a:rPr lang="en-US" sz="2000" cap="all" dirty="0" err="1">
                <a:solidFill>
                  <a:srgbClr val="00B0F0"/>
                </a:solidFill>
              </a:rPr>
              <a:t>Wetterbericht</a:t>
            </a:r>
            <a:endParaRPr lang="en-US" sz="2000" dirty="0">
              <a:solidFill>
                <a:srgbClr val="00B0F0"/>
              </a:solidFill>
            </a:endParaRPr>
          </a:p>
          <a:p>
            <a:endParaRPr lang="en-US" sz="2000" dirty="0"/>
          </a:p>
          <a:p>
            <a:endParaRPr lang="en-US" sz="2000" dirty="0"/>
          </a:p>
          <a:p>
            <a:r>
              <a:rPr lang="en-US" sz="2000" dirty="0"/>
              <a:t>Suppose you have a ciphertext…</a:t>
            </a:r>
          </a:p>
          <a:p>
            <a:endParaRPr lang="en-US" sz="2000" dirty="0"/>
          </a:p>
          <a:p>
            <a:r>
              <a:rPr lang="en-US" sz="2000" cap="all" dirty="0">
                <a:latin typeface="Courier New" panose="02070309020205020404" pitchFamily="49" charset="0"/>
                <a:cs typeface="Courier New" panose="02070309020205020404" pitchFamily="49" charset="0"/>
              </a:rPr>
              <a:t>HKJLGGUJLLDHK HDPMNCTPBLKQD DJEBDUSWRPEAS…</a:t>
            </a:r>
          </a:p>
          <a:p>
            <a:r>
              <a:rPr lang="en-US" sz="2000" cap="all" dirty="0" err="1">
                <a:solidFill>
                  <a:srgbClr val="00B0F0"/>
                </a:solidFill>
                <a:latin typeface="Courier New" panose="02070309020205020404" pitchFamily="49" charset="0"/>
                <a:cs typeface="Courier New" panose="02070309020205020404" pitchFamily="49" charset="0"/>
              </a:rPr>
              <a:t>WetterberichT</a:t>
            </a:r>
            <a:r>
              <a:rPr lang="en-US" sz="2000" cap="all" dirty="0">
                <a:solidFill>
                  <a:srgbClr val="00B0F0"/>
                </a:solidFill>
                <a:latin typeface="Courier New" panose="02070309020205020404" pitchFamily="49" charset="0"/>
                <a:cs typeface="Courier New" panose="02070309020205020404" pitchFamily="49" charset="0"/>
              </a:rPr>
              <a:t> </a:t>
            </a:r>
            <a:r>
              <a:rPr lang="en-US" sz="2000" cap="all" dirty="0" err="1">
                <a:solidFill>
                  <a:srgbClr val="00B0F0"/>
                </a:solidFill>
                <a:latin typeface="Courier New" panose="02070309020205020404" pitchFamily="49" charset="0"/>
                <a:cs typeface="Courier New" panose="02070309020205020404" pitchFamily="49" charset="0"/>
              </a:rPr>
              <a:t>Wetterbericht</a:t>
            </a:r>
            <a:r>
              <a:rPr lang="en-US" sz="2000" cap="all" dirty="0">
                <a:solidFill>
                  <a:srgbClr val="00B0F0"/>
                </a:solidFill>
                <a:latin typeface="Courier New" panose="02070309020205020404" pitchFamily="49" charset="0"/>
                <a:cs typeface="Courier New" panose="02070309020205020404" pitchFamily="49" charset="0"/>
              </a:rPr>
              <a:t> </a:t>
            </a:r>
            <a:r>
              <a:rPr lang="en-US" sz="2000" cap="all" dirty="0" err="1">
                <a:solidFill>
                  <a:srgbClr val="00B0F0"/>
                </a:solidFill>
                <a:latin typeface="Courier New" panose="02070309020205020404" pitchFamily="49" charset="0"/>
                <a:cs typeface="Courier New" panose="02070309020205020404" pitchFamily="49" charset="0"/>
              </a:rPr>
              <a:t>Wetterbericht</a:t>
            </a:r>
            <a:r>
              <a:rPr lang="en-US" sz="2000" cap="all" dirty="0">
                <a:solidFill>
                  <a:srgbClr val="00B0F0"/>
                </a:solidFill>
                <a:latin typeface="Courier New" panose="02070309020205020404" pitchFamily="49" charset="0"/>
                <a:cs typeface="Courier New" panose="02070309020205020404" pitchFamily="49" charset="0"/>
              </a:rPr>
              <a:t>…</a:t>
            </a:r>
          </a:p>
          <a:p>
            <a:endParaRPr lang="en-US" sz="2000" cap="all" dirty="0"/>
          </a:p>
          <a:p>
            <a:endParaRPr lang="en-US" sz="2000" cap="all" dirty="0"/>
          </a:p>
          <a:p>
            <a:endParaRPr lang="en-US" dirty="0"/>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5187254" cy="523220"/>
          </a:xfrm>
          <a:prstGeom prst="rect">
            <a:avLst/>
          </a:prstGeom>
          <a:noFill/>
        </p:spPr>
        <p:txBody>
          <a:bodyPr wrap="none" rtlCol="0">
            <a:spAutoFit/>
          </a:bodyPr>
          <a:lstStyle/>
          <a:p>
            <a:r>
              <a:rPr lang="en-US" sz="2800" dirty="0"/>
              <a:t>Heuristics for the Enigma Machine</a:t>
            </a:r>
          </a:p>
        </p:txBody>
      </p:sp>
    </p:spTree>
    <p:extLst>
      <p:ext uri="{BB962C8B-B14F-4D97-AF65-F5344CB8AC3E}">
        <p14:creationId xmlns:p14="http://schemas.microsoft.com/office/powerpoint/2010/main" val="1121379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168136" y="1298113"/>
            <a:ext cx="7655063" cy="4370427"/>
          </a:xfrm>
          <a:prstGeom prst="rect">
            <a:avLst/>
          </a:prstGeom>
          <a:noFill/>
        </p:spPr>
        <p:txBody>
          <a:bodyPr wrap="square" rtlCol="0">
            <a:spAutoFit/>
          </a:bodyPr>
          <a:lstStyle/>
          <a:p>
            <a:r>
              <a:rPr lang="en-US" sz="2000" dirty="0"/>
              <a:t>Enigma had the property that no letter could ever be transposed to itself. This is </a:t>
            </a:r>
            <a:r>
              <a:rPr lang="en-US" sz="2000" i="1" dirty="0"/>
              <a:t>exploitable</a:t>
            </a:r>
            <a:r>
              <a:rPr lang="en-US" sz="2000" dirty="0"/>
              <a:t>.</a:t>
            </a:r>
          </a:p>
          <a:p>
            <a:endParaRPr lang="en-US" sz="2000" dirty="0"/>
          </a:p>
          <a:p>
            <a:r>
              <a:rPr lang="en-US" sz="2000" dirty="0"/>
              <a:t>Suppose you guessed a phase that might be in the original text, say you guess it contained the word </a:t>
            </a:r>
            <a:r>
              <a:rPr lang="en-US" sz="2000" cap="all" dirty="0" err="1"/>
              <a:t>Wetterbericht</a:t>
            </a:r>
            <a:endParaRPr lang="en-US" sz="2000" dirty="0"/>
          </a:p>
          <a:p>
            <a:endParaRPr lang="en-US" sz="2000" dirty="0"/>
          </a:p>
          <a:p>
            <a:endParaRPr lang="en-US" sz="2000" dirty="0"/>
          </a:p>
          <a:p>
            <a:r>
              <a:rPr lang="en-US" sz="2000" dirty="0"/>
              <a:t>Suppose you have a ciphertext</a:t>
            </a:r>
          </a:p>
          <a:p>
            <a:endParaRPr lang="en-US" sz="2000" dirty="0"/>
          </a:p>
          <a:p>
            <a:r>
              <a:rPr lang="en-US" sz="2000" cap="all" dirty="0">
                <a:latin typeface="Courier New" panose="02070309020205020404" pitchFamily="49" charset="0"/>
                <a:cs typeface="Courier New" panose="02070309020205020404" pitchFamily="49" charset="0"/>
              </a:rPr>
              <a:t>HKJLGGUJLLD</a:t>
            </a:r>
            <a:r>
              <a:rPr lang="en-US" sz="2000" cap="all" dirty="0">
                <a:highlight>
                  <a:srgbClr val="FFFF00"/>
                </a:highlight>
                <a:latin typeface="Courier New" panose="02070309020205020404" pitchFamily="49" charset="0"/>
                <a:cs typeface="Courier New" panose="02070309020205020404" pitchFamily="49" charset="0"/>
              </a:rPr>
              <a:t>H</a:t>
            </a:r>
            <a:r>
              <a:rPr lang="en-US" sz="2000" cap="all" dirty="0">
                <a:latin typeface="Courier New" panose="02070309020205020404" pitchFamily="49" charset="0"/>
                <a:cs typeface="Courier New" panose="02070309020205020404" pitchFamily="49" charset="0"/>
              </a:rPr>
              <a:t>K HDPMNCTPBLKQD DJEBDUSW</a:t>
            </a:r>
            <a:r>
              <a:rPr lang="en-US" sz="2000" cap="all" dirty="0">
                <a:highlight>
                  <a:srgbClr val="00FF00"/>
                </a:highlight>
                <a:latin typeface="Courier New" panose="02070309020205020404" pitchFamily="49" charset="0"/>
                <a:cs typeface="Courier New" panose="02070309020205020404" pitchFamily="49" charset="0"/>
              </a:rPr>
              <a:t>R</a:t>
            </a:r>
            <a:r>
              <a:rPr lang="en-US" sz="2000" cap="all" dirty="0">
                <a:latin typeface="Courier New" panose="02070309020205020404" pitchFamily="49" charset="0"/>
                <a:cs typeface="Courier New" panose="02070309020205020404" pitchFamily="49" charset="0"/>
              </a:rPr>
              <a:t>PEAS…</a:t>
            </a:r>
          </a:p>
          <a:p>
            <a:r>
              <a:rPr lang="en-US" sz="2000" cap="all" dirty="0" err="1">
                <a:solidFill>
                  <a:srgbClr val="00B0F0"/>
                </a:solidFill>
                <a:latin typeface="Courier New" panose="02070309020205020404" pitchFamily="49" charset="0"/>
                <a:cs typeface="Courier New" panose="02070309020205020404" pitchFamily="49" charset="0"/>
              </a:rPr>
              <a:t>Wetterberic</a:t>
            </a:r>
            <a:r>
              <a:rPr lang="en-US" sz="2000" cap="all" dirty="0" err="1">
                <a:solidFill>
                  <a:srgbClr val="00B0F0"/>
                </a:solidFill>
                <a:highlight>
                  <a:srgbClr val="FFFF00"/>
                </a:highlight>
                <a:latin typeface="Courier New" panose="02070309020205020404" pitchFamily="49" charset="0"/>
                <a:cs typeface="Courier New" panose="02070309020205020404" pitchFamily="49" charset="0"/>
              </a:rPr>
              <a:t>h</a:t>
            </a:r>
            <a:r>
              <a:rPr lang="en-US" sz="2000" cap="all" dirty="0" err="1">
                <a:solidFill>
                  <a:srgbClr val="00B0F0"/>
                </a:solidFill>
                <a:latin typeface="Courier New" panose="02070309020205020404" pitchFamily="49" charset="0"/>
                <a:cs typeface="Courier New" panose="02070309020205020404" pitchFamily="49" charset="0"/>
              </a:rPr>
              <a:t>T</a:t>
            </a:r>
            <a:r>
              <a:rPr lang="en-US" sz="2000" cap="all" dirty="0">
                <a:solidFill>
                  <a:srgbClr val="00B0F0"/>
                </a:solidFill>
                <a:latin typeface="Courier New" panose="02070309020205020404" pitchFamily="49" charset="0"/>
                <a:cs typeface="Courier New" panose="02070309020205020404" pitchFamily="49" charset="0"/>
              </a:rPr>
              <a:t> </a:t>
            </a:r>
            <a:r>
              <a:rPr lang="en-US" sz="2000" cap="all" dirty="0" err="1">
                <a:solidFill>
                  <a:srgbClr val="00B0F0"/>
                </a:solidFill>
                <a:latin typeface="Courier New" panose="02070309020205020404" pitchFamily="49" charset="0"/>
                <a:cs typeface="Courier New" panose="02070309020205020404" pitchFamily="49" charset="0"/>
              </a:rPr>
              <a:t>Wetterbericht</a:t>
            </a:r>
            <a:r>
              <a:rPr lang="en-US" sz="2000" cap="all" dirty="0">
                <a:solidFill>
                  <a:srgbClr val="00B0F0"/>
                </a:solidFill>
                <a:latin typeface="Courier New" panose="02070309020205020404" pitchFamily="49" charset="0"/>
                <a:cs typeface="Courier New" panose="02070309020205020404" pitchFamily="49" charset="0"/>
              </a:rPr>
              <a:t> </a:t>
            </a:r>
            <a:r>
              <a:rPr lang="en-US" sz="2000" cap="all" dirty="0" err="1">
                <a:solidFill>
                  <a:srgbClr val="00B0F0"/>
                </a:solidFill>
                <a:latin typeface="Courier New" panose="02070309020205020404" pitchFamily="49" charset="0"/>
                <a:cs typeface="Courier New" panose="02070309020205020404" pitchFamily="49" charset="0"/>
              </a:rPr>
              <a:t>Wetterbe</a:t>
            </a:r>
            <a:r>
              <a:rPr lang="en-US" sz="2000" cap="all" dirty="0" err="1">
                <a:solidFill>
                  <a:srgbClr val="00B0F0"/>
                </a:solidFill>
                <a:highlight>
                  <a:srgbClr val="00FF00"/>
                </a:highlight>
                <a:latin typeface="Courier New" panose="02070309020205020404" pitchFamily="49" charset="0"/>
                <a:cs typeface="Courier New" panose="02070309020205020404" pitchFamily="49" charset="0"/>
              </a:rPr>
              <a:t>r</a:t>
            </a:r>
            <a:r>
              <a:rPr lang="en-US" sz="2000" cap="all" dirty="0" err="1">
                <a:solidFill>
                  <a:srgbClr val="00B0F0"/>
                </a:solidFill>
                <a:latin typeface="Courier New" panose="02070309020205020404" pitchFamily="49" charset="0"/>
                <a:cs typeface="Courier New" panose="02070309020205020404" pitchFamily="49" charset="0"/>
              </a:rPr>
              <a:t>icht</a:t>
            </a:r>
            <a:r>
              <a:rPr lang="en-US" sz="2000" cap="all" dirty="0">
                <a:solidFill>
                  <a:srgbClr val="00B0F0"/>
                </a:solidFill>
                <a:latin typeface="Courier New" panose="02070309020205020404" pitchFamily="49" charset="0"/>
                <a:cs typeface="Courier New" panose="02070309020205020404" pitchFamily="49" charset="0"/>
              </a:rPr>
              <a:t>…</a:t>
            </a:r>
          </a:p>
          <a:p>
            <a:endParaRPr lang="en-US" sz="2000" cap="all" dirty="0"/>
          </a:p>
          <a:p>
            <a:endParaRPr lang="en-US" sz="2000" cap="all" dirty="0"/>
          </a:p>
          <a:p>
            <a:endParaRPr lang="en-US" dirty="0"/>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5187254" cy="523220"/>
          </a:xfrm>
          <a:prstGeom prst="rect">
            <a:avLst/>
          </a:prstGeom>
          <a:noFill/>
        </p:spPr>
        <p:txBody>
          <a:bodyPr wrap="none" rtlCol="0">
            <a:spAutoFit/>
          </a:bodyPr>
          <a:lstStyle/>
          <a:p>
            <a:r>
              <a:rPr lang="en-US" sz="2800" dirty="0"/>
              <a:t>Heuristics for the Enigma Machine</a:t>
            </a:r>
          </a:p>
        </p:txBody>
      </p:sp>
    </p:spTree>
    <p:extLst>
      <p:ext uri="{BB962C8B-B14F-4D97-AF65-F5344CB8AC3E}">
        <p14:creationId xmlns:p14="http://schemas.microsoft.com/office/powerpoint/2010/main" val="534562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27A34-08F5-48CB-BD67-8585381E1A88}"/>
              </a:ext>
            </a:extLst>
          </p:cNvPr>
          <p:cNvSpPr txBox="1"/>
          <p:nvPr/>
        </p:nvSpPr>
        <p:spPr>
          <a:xfrm>
            <a:off x="168137" y="121918"/>
            <a:ext cx="1846980" cy="523220"/>
          </a:xfrm>
          <a:prstGeom prst="rect">
            <a:avLst/>
          </a:prstGeom>
          <a:noFill/>
        </p:spPr>
        <p:txBody>
          <a:bodyPr wrap="none" rtlCol="0">
            <a:spAutoFit/>
          </a:bodyPr>
          <a:lstStyle/>
          <a:p>
            <a:r>
              <a:rPr lang="en-US" sz="2800" dirty="0"/>
              <a:t>The Bombe</a:t>
            </a:r>
          </a:p>
        </p:txBody>
      </p:sp>
      <p:pic>
        <p:nvPicPr>
          <p:cNvPr id="3074" name="Picture 2" descr="He was one of the finest people I have ever met&amp;quot; - GCHQ.GOV.UK">
            <a:extLst>
              <a:ext uri="{FF2B5EF4-FFF2-40B4-BE49-F238E27FC236}">
                <a16:creationId xmlns:a16="http://schemas.microsoft.com/office/drawing/2014/main" id="{C5973BB1-2954-496E-9894-D4A534296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5" y="0"/>
            <a:ext cx="5267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D20E7C-8DA5-4FD5-AF57-00A45C599987}"/>
              </a:ext>
            </a:extLst>
          </p:cNvPr>
          <p:cNvSpPr txBox="1"/>
          <p:nvPr/>
        </p:nvSpPr>
        <p:spPr>
          <a:xfrm>
            <a:off x="168136" y="957753"/>
            <a:ext cx="6756539" cy="2831544"/>
          </a:xfrm>
          <a:prstGeom prst="rect">
            <a:avLst/>
          </a:prstGeom>
          <a:noFill/>
        </p:spPr>
        <p:txBody>
          <a:bodyPr wrap="square" rtlCol="0">
            <a:spAutoFit/>
          </a:bodyPr>
          <a:lstStyle/>
          <a:p>
            <a:r>
              <a:rPr lang="en-US" sz="2000" dirty="0"/>
              <a:t>This was the device used to do search over the code space.</a:t>
            </a:r>
          </a:p>
          <a:p>
            <a:r>
              <a:rPr lang="en-US" sz="2000" dirty="0"/>
              <a:t>It was electromechanical, and too slow to do brute force search over the full search space.</a:t>
            </a:r>
          </a:p>
          <a:p>
            <a:endParaRPr lang="en-US" sz="2000" dirty="0"/>
          </a:p>
          <a:p>
            <a:r>
              <a:rPr lang="en-US" sz="2000" dirty="0"/>
              <a:t>However, with the heuristic in the previous page (and some others) it was fast enough to crack the codes, every day.</a:t>
            </a:r>
          </a:p>
          <a:p>
            <a:endParaRPr lang="en-US" sz="2000" cap="all" dirty="0"/>
          </a:p>
          <a:p>
            <a:endParaRPr lang="en-US" sz="2000" cap="all" dirty="0"/>
          </a:p>
          <a:p>
            <a:endParaRPr lang="en-US" dirty="0"/>
          </a:p>
        </p:txBody>
      </p:sp>
      <p:pic>
        <p:nvPicPr>
          <p:cNvPr id="3076" name="Picture 4" descr="The Imitation Game">
            <a:extLst>
              <a:ext uri="{FF2B5EF4-FFF2-40B4-BE49-F238E27FC236}">
                <a16:creationId xmlns:a16="http://schemas.microsoft.com/office/drawing/2014/main" id="{C2BE5CCA-A87E-4C06-86EE-9D6BB87FE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 y="3490591"/>
            <a:ext cx="5765800" cy="32454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4E0310-6BBB-44CB-8211-C3D8054572BF}"/>
              </a:ext>
            </a:extLst>
          </p:cNvPr>
          <p:cNvSpPr txBox="1"/>
          <p:nvPr/>
        </p:nvSpPr>
        <p:spPr>
          <a:xfrm>
            <a:off x="558800" y="6366750"/>
            <a:ext cx="6096000" cy="369332"/>
          </a:xfrm>
          <a:prstGeom prst="rect">
            <a:avLst/>
          </a:prstGeom>
          <a:noFill/>
        </p:spPr>
        <p:txBody>
          <a:bodyPr wrap="square">
            <a:spAutoFit/>
          </a:bodyPr>
          <a:lstStyle/>
          <a:p>
            <a:r>
              <a:rPr lang="en-US" b="0" i="0" dirty="0">
                <a:solidFill>
                  <a:srgbClr val="FFFF00"/>
                </a:solidFill>
                <a:effectLst/>
                <a:latin typeface="museo_sans300"/>
              </a:rPr>
              <a:t>The Imitation Game (2014)</a:t>
            </a:r>
            <a:endParaRPr lang="en-US" dirty="0">
              <a:solidFill>
                <a:srgbClr val="FFFF00"/>
              </a:solidFill>
            </a:endParaRPr>
          </a:p>
        </p:txBody>
      </p:sp>
    </p:spTree>
    <p:extLst>
      <p:ext uri="{BB962C8B-B14F-4D97-AF65-F5344CB8AC3E}">
        <p14:creationId xmlns:p14="http://schemas.microsoft.com/office/powerpoint/2010/main" val="3351537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E429E7-C0CC-40CE-ACDD-1B7B947854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976" y="565009"/>
            <a:ext cx="5060176" cy="5593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0251B-4D02-4ED9-9A07-E520EA862FE5}"/>
              </a:ext>
            </a:extLst>
          </p:cNvPr>
          <p:cNvSpPr txBox="1"/>
          <p:nvPr/>
        </p:nvSpPr>
        <p:spPr>
          <a:xfrm>
            <a:off x="259576" y="868841"/>
            <a:ext cx="7655063" cy="5293757"/>
          </a:xfrm>
          <a:prstGeom prst="rect">
            <a:avLst/>
          </a:prstGeom>
          <a:noFill/>
        </p:spPr>
        <p:txBody>
          <a:bodyPr wrap="square" rtlCol="0">
            <a:spAutoFit/>
          </a:bodyPr>
          <a:lstStyle/>
          <a:p>
            <a:r>
              <a:rPr lang="en-US" sz="2000" dirty="0"/>
              <a:t>Historical context</a:t>
            </a:r>
          </a:p>
          <a:p>
            <a:r>
              <a:rPr lang="en-US" sz="2000" dirty="0"/>
              <a:t>https://www.youtube.com/watch?v=k9mNRbx6LOM</a:t>
            </a:r>
          </a:p>
          <a:p>
            <a:endParaRPr lang="en-US" sz="2000" dirty="0"/>
          </a:p>
          <a:p>
            <a:r>
              <a:rPr lang="en-US" sz="2000" dirty="0"/>
              <a:t>Explicit mention of a search tree for Enigma </a:t>
            </a:r>
          </a:p>
          <a:p>
            <a:r>
              <a:rPr lang="en-US" sz="2000" dirty="0"/>
              <a:t>https://youtu.be/k9mNRbx6LOM?t=1634</a:t>
            </a:r>
          </a:p>
          <a:p>
            <a:endParaRPr lang="en-US" sz="2000" dirty="0"/>
          </a:p>
          <a:p>
            <a:r>
              <a:rPr lang="en-US" sz="2000" dirty="0"/>
              <a:t>Flaw in the Enigma Code</a:t>
            </a:r>
          </a:p>
          <a:p>
            <a:r>
              <a:rPr lang="en-US" sz="2000" dirty="0"/>
              <a:t>https://www.youtube.com/watch?v=V4V2bpZlqx8</a:t>
            </a:r>
          </a:p>
          <a:p>
            <a:endParaRPr lang="en-US" sz="2000" dirty="0"/>
          </a:p>
          <a:p>
            <a:r>
              <a:rPr lang="en-US" sz="2000" dirty="0"/>
              <a:t>Using the “a letter cannot map to itself” to crack Enigma</a:t>
            </a:r>
          </a:p>
          <a:p>
            <a:r>
              <a:rPr lang="en-US" sz="2000" dirty="0"/>
              <a:t>https://www.youtube.com/watch?v=bRT5YKez8m4</a:t>
            </a:r>
          </a:p>
          <a:p>
            <a:endParaRPr lang="en-US" sz="2000" dirty="0"/>
          </a:p>
          <a:p>
            <a:r>
              <a:rPr lang="en-US" sz="2000" dirty="0"/>
              <a:t>How to compute the size of the search space</a:t>
            </a:r>
          </a:p>
          <a:p>
            <a:r>
              <a:rPr lang="en-US" sz="2000" dirty="0"/>
              <a:t>https://www.youtube.com/watch?v=G2_Q9FoD-oQ</a:t>
            </a:r>
          </a:p>
          <a:p>
            <a:endParaRPr lang="en-US" sz="2000" dirty="0"/>
          </a:p>
          <a:p>
            <a:r>
              <a:rPr lang="en-US" sz="2000" dirty="0"/>
              <a:t>Dramatization of the Turing’s flash of insight  </a:t>
            </a:r>
          </a:p>
          <a:p>
            <a:r>
              <a:rPr lang="en-US" dirty="0"/>
              <a:t>https://www.youtube.com/watch?v=mwFWMM9APLs</a:t>
            </a:r>
          </a:p>
        </p:txBody>
      </p:sp>
      <p:sp>
        <p:nvSpPr>
          <p:cNvPr id="5" name="TextBox 4">
            <a:extLst>
              <a:ext uri="{FF2B5EF4-FFF2-40B4-BE49-F238E27FC236}">
                <a16:creationId xmlns:a16="http://schemas.microsoft.com/office/drawing/2014/main" id="{D5D27A34-08F5-48CB-BD67-8585381E1A88}"/>
              </a:ext>
            </a:extLst>
          </p:cNvPr>
          <p:cNvSpPr txBox="1"/>
          <p:nvPr/>
        </p:nvSpPr>
        <p:spPr>
          <a:xfrm>
            <a:off x="168137" y="121918"/>
            <a:ext cx="6789744" cy="523220"/>
          </a:xfrm>
          <a:prstGeom prst="rect">
            <a:avLst/>
          </a:prstGeom>
          <a:noFill/>
        </p:spPr>
        <p:txBody>
          <a:bodyPr wrap="none" rtlCol="0">
            <a:spAutoFit/>
          </a:bodyPr>
          <a:lstStyle/>
          <a:p>
            <a:r>
              <a:rPr lang="en-US" sz="2800" dirty="0"/>
              <a:t>Recommend viewing for the Enigma Machine</a:t>
            </a:r>
          </a:p>
        </p:txBody>
      </p:sp>
    </p:spTree>
    <p:extLst>
      <p:ext uri="{BB962C8B-B14F-4D97-AF65-F5344CB8AC3E}">
        <p14:creationId xmlns:p14="http://schemas.microsoft.com/office/powerpoint/2010/main" val="3168926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207F9DF3-DDA1-435B-8A11-71BC50B81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363" y="0"/>
            <a:ext cx="8195637" cy="6858000"/>
          </a:xfrm>
          <a:prstGeom prst="rect">
            <a:avLst/>
          </a:prstGeom>
        </p:spPr>
      </p:pic>
      <p:sp>
        <p:nvSpPr>
          <p:cNvPr id="2" name="TextBox 1">
            <a:extLst>
              <a:ext uri="{FF2B5EF4-FFF2-40B4-BE49-F238E27FC236}">
                <a16:creationId xmlns:a16="http://schemas.microsoft.com/office/drawing/2014/main" id="{7065B097-AF4A-4CF4-8F9D-B581EA4BC5A6}"/>
              </a:ext>
            </a:extLst>
          </p:cNvPr>
          <p:cNvSpPr txBox="1"/>
          <p:nvPr/>
        </p:nvSpPr>
        <p:spPr>
          <a:xfrm>
            <a:off x="101601" y="172720"/>
            <a:ext cx="3581400" cy="830997"/>
          </a:xfrm>
          <a:prstGeom prst="rect">
            <a:avLst/>
          </a:prstGeom>
          <a:noFill/>
        </p:spPr>
        <p:txBody>
          <a:bodyPr wrap="square" rtlCol="0">
            <a:spAutoFit/>
          </a:bodyPr>
          <a:lstStyle/>
          <a:p>
            <a:r>
              <a:rPr lang="en-US" sz="2400" dirty="0"/>
              <a:t>Let us investigate using search to solve this puzzle</a:t>
            </a:r>
          </a:p>
        </p:txBody>
      </p:sp>
    </p:spTree>
    <p:extLst>
      <p:ext uri="{BB962C8B-B14F-4D97-AF65-F5344CB8AC3E}">
        <p14:creationId xmlns:p14="http://schemas.microsoft.com/office/powerpoint/2010/main" val="717188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acelet&#10;&#10;Description automatically generated with low confidence">
            <a:extLst>
              <a:ext uri="{FF2B5EF4-FFF2-40B4-BE49-F238E27FC236}">
                <a16:creationId xmlns:a16="http://schemas.microsoft.com/office/drawing/2014/main" id="{0DF0137B-7796-4EB5-8AAB-5C520F271B3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50280" y="0"/>
            <a:ext cx="6141720" cy="4792775"/>
          </a:xfrm>
          <a:prstGeom prst="rect">
            <a:avLst/>
          </a:prstGeom>
        </p:spPr>
      </p:pic>
      <p:sp>
        <p:nvSpPr>
          <p:cNvPr id="2" name="TextBox 1">
            <a:extLst>
              <a:ext uri="{FF2B5EF4-FFF2-40B4-BE49-F238E27FC236}">
                <a16:creationId xmlns:a16="http://schemas.microsoft.com/office/drawing/2014/main" id="{30DE4B57-9377-4B96-984A-9880C2CD143C}"/>
              </a:ext>
            </a:extLst>
          </p:cNvPr>
          <p:cNvSpPr txBox="1"/>
          <p:nvPr/>
        </p:nvSpPr>
        <p:spPr>
          <a:xfrm>
            <a:off x="411480" y="472440"/>
            <a:ext cx="4394200" cy="1384995"/>
          </a:xfrm>
          <a:prstGeom prst="rect">
            <a:avLst/>
          </a:prstGeom>
          <a:noFill/>
        </p:spPr>
        <p:txBody>
          <a:bodyPr wrap="square" rtlCol="0">
            <a:spAutoFit/>
          </a:bodyPr>
          <a:lstStyle/>
          <a:p>
            <a:r>
              <a:rPr lang="en-US" sz="2800" dirty="0"/>
              <a:t>The object of the puzzle is simply to place all the pieces onto the gray template.</a:t>
            </a:r>
          </a:p>
        </p:txBody>
      </p:sp>
    </p:spTree>
    <p:extLst>
      <p:ext uri="{BB962C8B-B14F-4D97-AF65-F5344CB8AC3E}">
        <p14:creationId xmlns:p14="http://schemas.microsoft.com/office/powerpoint/2010/main" val="1234277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A8DD78-5EA8-4E66-9006-78583A76721C}"/>
              </a:ext>
            </a:extLst>
          </p:cNvPr>
          <p:cNvGrpSpPr/>
          <p:nvPr/>
        </p:nvGrpSpPr>
        <p:grpSpPr>
          <a:xfrm>
            <a:off x="5659120" y="1"/>
            <a:ext cx="6532880" cy="3896360"/>
            <a:chOff x="3403789" y="0"/>
            <a:chExt cx="8788211" cy="5381255"/>
          </a:xfrm>
        </p:grpSpPr>
        <p:pic>
          <p:nvPicPr>
            <p:cNvPr id="5" name="Picture 4" descr="A close-up of a bracelet&#10;&#10;Description automatically generated with low confidence">
              <a:extLst>
                <a:ext uri="{FF2B5EF4-FFF2-40B4-BE49-F238E27FC236}">
                  <a16:creationId xmlns:a16="http://schemas.microsoft.com/office/drawing/2014/main" id="{0DF0137B-7796-4EB5-8AAB-5C520F271B3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3403789" y="0"/>
              <a:ext cx="8788211" cy="546100"/>
            </a:xfrm>
            <a:prstGeom prst="rect">
              <a:avLst/>
            </a:prstGeom>
          </p:spPr>
        </p:pic>
        <p:pic>
          <p:nvPicPr>
            <p:cNvPr id="3" name="Picture 2">
              <a:extLst>
                <a:ext uri="{FF2B5EF4-FFF2-40B4-BE49-F238E27FC236}">
                  <a16:creationId xmlns:a16="http://schemas.microsoft.com/office/drawing/2014/main" id="{1FD59C91-D706-4E67-AF7F-521E5FC6A4C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49466" y="206744"/>
              <a:ext cx="6305883" cy="5174511"/>
            </a:xfrm>
            <a:prstGeom prst="rect">
              <a:avLst/>
            </a:prstGeom>
          </p:spPr>
        </p:pic>
      </p:grpSp>
      <p:sp>
        <p:nvSpPr>
          <p:cNvPr id="6" name="TextBox 5">
            <a:extLst>
              <a:ext uri="{FF2B5EF4-FFF2-40B4-BE49-F238E27FC236}">
                <a16:creationId xmlns:a16="http://schemas.microsoft.com/office/drawing/2014/main" id="{183CBBEE-D914-4594-A2F2-BEFF3C25806F}"/>
              </a:ext>
            </a:extLst>
          </p:cNvPr>
          <p:cNvSpPr txBox="1"/>
          <p:nvPr/>
        </p:nvSpPr>
        <p:spPr>
          <a:xfrm>
            <a:off x="523240" y="670560"/>
            <a:ext cx="5291263" cy="2554545"/>
          </a:xfrm>
          <a:prstGeom prst="rect">
            <a:avLst/>
          </a:prstGeom>
          <a:noFill/>
        </p:spPr>
        <p:txBody>
          <a:bodyPr wrap="square" rtlCol="0">
            <a:spAutoFit/>
          </a:bodyPr>
          <a:lstStyle/>
          <a:p>
            <a:r>
              <a:rPr lang="en-US" sz="3200" dirty="0"/>
              <a:t>If you try it randomly, you quickly arrive at a situation where you cannot continue.</a:t>
            </a:r>
          </a:p>
          <a:p>
            <a:endParaRPr lang="en-US" sz="3200" dirty="0"/>
          </a:p>
          <a:p>
            <a:r>
              <a:rPr lang="en-US" sz="3200" dirty="0"/>
              <a:t>It is a surprisingly hard puzzle.</a:t>
            </a:r>
          </a:p>
        </p:txBody>
      </p:sp>
    </p:spTree>
    <p:extLst>
      <p:ext uri="{BB962C8B-B14F-4D97-AF65-F5344CB8AC3E}">
        <p14:creationId xmlns:p14="http://schemas.microsoft.com/office/powerpoint/2010/main" val="718968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A8DD78-5EA8-4E66-9006-78583A76721C}"/>
              </a:ext>
            </a:extLst>
          </p:cNvPr>
          <p:cNvGrpSpPr/>
          <p:nvPr/>
        </p:nvGrpSpPr>
        <p:grpSpPr>
          <a:xfrm>
            <a:off x="5659120" y="1"/>
            <a:ext cx="6532880" cy="2621280"/>
            <a:chOff x="3403789" y="0"/>
            <a:chExt cx="8788211" cy="3620245"/>
          </a:xfrm>
        </p:grpSpPr>
        <p:pic>
          <p:nvPicPr>
            <p:cNvPr id="5" name="Picture 4" descr="A close-up of a bracelet&#10;&#10;Description automatically generated with low confidence">
              <a:extLst>
                <a:ext uri="{FF2B5EF4-FFF2-40B4-BE49-F238E27FC236}">
                  <a16:creationId xmlns:a16="http://schemas.microsoft.com/office/drawing/2014/main" id="{0DF0137B-7796-4EB5-8AAB-5C520F271B3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3403789" y="0"/>
              <a:ext cx="8788211" cy="546100"/>
            </a:xfrm>
            <a:prstGeom prst="rect">
              <a:avLst/>
            </a:prstGeom>
          </p:spPr>
        </p:pic>
        <p:pic>
          <p:nvPicPr>
            <p:cNvPr id="3" name="Picture 2">
              <a:extLst>
                <a:ext uri="{FF2B5EF4-FFF2-40B4-BE49-F238E27FC236}">
                  <a16:creationId xmlns:a16="http://schemas.microsoft.com/office/drawing/2014/main" id="{1FD59C91-D706-4E67-AF7F-521E5FC6A4C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33"/>
            <a:stretch/>
          </p:blipFill>
          <p:spPr>
            <a:xfrm>
              <a:off x="4749466" y="206745"/>
              <a:ext cx="6305883" cy="3413500"/>
            </a:xfrm>
            <a:prstGeom prst="rect">
              <a:avLst/>
            </a:prstGeom>
          </p:spPr>
        </p:pic>
      </p:grpSp>
      <p:sp>
        <p:nvSpPr>
          <p:cNvPr id="6" name="TextBox 5">
            <a:extLst>
              <a:ext uri="{FF2B5EF4-FFF2-40B4-BE49-F238E27FC236}">
                <a16:creationId xmlns:a16="http://schemas.microsoft.com/office/drawing/2014/main" id="{183CBBEE-D914-4594-A2F2-BEFF3C25806F}"/>
              </a:ext>
            </a:extLst>
          </p:cNvPr>
          <p:cNvSpPr txBox="1"/>
          <p:nvPr/>
        </p:nvSpPr>
        <p:spPr>
          <a:xfrm>
            <a:off x="254000" y="149697"/>
            <a:ext cx="6990080" cy="646331"/>
          </a:xfrm>
          <a:prstGeom prst="rect">
            <a:avLst/>
          </a:prstGeom>
          <a:noFill/>
        </p:spPr>
        <p:txBody>
          <a:bodyPr wrap="square" rtlCol="0">
            <a:spAutoFit/>
          </a:bodyPr>
          <a:lstStyle/>
          <a:p>
            <a:r>
              <a:rPr lang="en-US" sz="3600" dirty="0"/>
              <a:t>An observation that may be useful</a:t>
            </a:r>
          </a:p>
        </p:txBody>
      </p:sp>
      <p:pic>
        <p:nvPicPr>
          <p:cNvPr id="7" name="Picture 6" descr="A close-up of a bracelet&#10;&#10;Description automatically generated with low confidence">
            <a:extLst>
              <a:ext uri="{FF2B5EF4-FFF2-40B4-BE49-F238E27FC236}">
                <a16:creationId xmlns:a16="http://schemas.microsoft.com/office/drawing/2014/main" id="{80858EC0-A721-4CFB-808C-6F7B63BDB2A7}"/>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a:off x="10753918" y="6052732"/>
            <a:ext cx="472884" cy="757192"/>
          </a:xfrm>
          <a:prstGeom prst="rect">
            <a:avLst/>
          </a:prstGeom>
        </p:spPr>
      </p:pic>
      <p:pic>
        <p:nvPicPr>
          <p:cNvPr id="8" name="Picture 7" descr="A close-up of a bracelet&#10;&#10;Description automatically generated with low confidence">
            <a:extLst>
              <a:ext uri="{FF2B5EF4-FFF2-40B4-BE49-F238E27FC236}">
                <a16:creationId xmlns:a16="http://schemas.microsoft.com/office/drawing/2014/main" id="{ADB16935-4071-420E-9173-4B51481640EA}"/>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flipH="1">
            <a:off x="9941968" y="6052731"/>
            <a:ext cx="472884" cy="757192"/>
          </a:xfrm>
          <a:prstGeom prst="rect">
            <a:avLst/>
          </a:prstGeom>
        </p:spPr>
      </p:pic>
      <p:sp>
        <p:nvSpPr>
          <p:cNvPr id="9" name="Arrow: Right 8">
            <a:extLst>
              <a:ext uri="{FF2B5EF4-FFF2-40B4-BE49-F238E27FC236}">
                <a16:creationId xmlns:a16="http://schemas.microsoft.com/office/drawing/2014/main" id="{AB0899DF-07BA-4D4F-8FF5-6A8CEE4404BA}"/>
              </a:ext>
            </a:extLst>
          </p:cNvPr>
          <p:cNvSpPr/>
          <p:nvPr/>
        </p:nvSpPr>
        <p:spPr>
          <a:xfrm>
            <a:off x="10449429" y="6318548"/>
            <a:ext cx="269910" cy="239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67266424-ED34-4114-95F0-E1F96B46FC30}"/>
              </a:ext>
            </a:extLst>
          </p:cNvPr>
          <p:cNvSpPr txBox="1"/>
          <p:nvPr/>
        </p:nvSpPr>
        <p:spPr>
          <a:xfrm>
            <a:off x="10414852" y="6005316"/>
            <a:ext cx="555391" cy="307777"/>
          </a:xfrm>
          <a:prstGeom prst="rect">
            <a:avLst/>
          </a:prstGeom>
          <a:noFill/>
        </p:spPr>
        <p:txBody>
          <a:bodyPr wrap="square">
            <a:spAutoFit/>
          </a:bodyPr>
          <a:lstStyle/>
          <a:p>
            <a:r>
              <a:rPr lang="en-US" sz="1400" dirty="0"/>
              <a:t>flip</a:t>
            </a:r>
          </a:p>
        </p:txBody>
      </p:sp>
      <p:pic>
        <p:nvPicPr>
          <p:cNvPr id="11" name="Picture 10" descr="A close-up of a bracelet&#10;&#10;Description automatically generated with low confidence">
            <a:extLst>
              <a:ext uri="{FF2B5EF4-FFF2-40B4-BE49-F238E27FC236}">
                <a16:creationId xmlns:a16="http://schemas.microsoft.com/office/drawing/2014/main" id="{8866C935-7932-4ED6-8ED4-BCBEDE2D7ABE}"/>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7965026" flipH="1">
            <a:off x="7525497" y="5852367"/>
            <a:ext cx="472884" cy="757192"/>
          </a:xfrm>
          <a:prstGeom prst="rect">
            <a:avLst/>
          </a:prstGeom>
        </p:spPr>
      </p:pic>
      <p:pic>
        <p:nvPicPr>
          <p:cNvPr id="12" name="Picture 11" descr="A close-up of a bracelet&#10;&#10;Description automatically generated with low confidence">
            <a:extLst>
              <a:ext uri="{FF2B5EF4-FFF2-40B4-BE49-F238E27FC236}">
                <a16:creationId xmlns:a16="http://schemas.microsoft.com/office/drawing/2014/main" id="{864640DE-3AE9-41A7-9666-FC97CCAACE66}"/>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3365026" flipH="1">
            <a:off x="8270294" y="6023266"/>
            <a:ext cx="472884" cy="757191"/>
          </a:xfrm>
          <a:prstGeom prst="rect">
            <a:avLst/>
          </a:prstGeom>
        </p:spPr>
      </p:pic>
      <p:pic>
        <p:nvPicPr>
          <p:cNvPr id="13" name="Picture 12" descr="A close-up of a bracelet&#10;&#10;Description automatically generated with low confidence">
            <a:extLst>
              <a:ext uri="{FF2B5EF4-FFF2-40B4-BE49-F238E27FC236}">
                <a16:creationId xmlns:a16="http://schemas.microsoft.com/office/drawing/2014/main" id="{513B5DCD-1F54-42AE-BB7E-0085528BB067}"/>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8765026" flipH="1">
            <a:off x="9045260" y="5899091"/>
            <a:ext cx="472884" cy="757192"/>
          </a:xfrm>
          <a:prstGeom prst="rect">
            <a:avLst/>
          </a:prstGeom>
        </p:spPr>
      </p:pic>
      <p:pic>
        <p:nvPicPr>
          <p:cNvPr id="14" name="Picture 13" descr="A close-up of a bracelet&#10;&#10;Description automatically generated with low confidence">
            <a:extLst>
              <a:ext uri="{FF2B5EF4-FFF2-40B4-BE49-F238E27FC236}">
                <a16:creationId xmlns:a16="http://schemas.microsoft.com/office/drawing/2014/main" id="{A826241A-8035-4C55-A050-4BF665173F7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2565026" flipH="1">
            <a:off x="7007810" y="5924807"/>
            <a:ext cx="472884" cy="757191"/>
          </a:xfrm>
          <a:prstGeom prst="rect">
            <a:avLst/>
          </a:prstGeom>
        </p:spPr>
      </p:pic>
      <p:sp>
        <p:nvSpPr>
          <p:cNvPr id="15" name="TextBox 14">
            <a:extLst>
              <a:ext uri="{FF2B5EF4-FFF2-40B4-BE49-F238E27FC236}">
                <a16:creationId xmlns:a16="http://schemas.microsoft.com/office/drawing/2014/main" id="{75F627FA-561C-4C1C-84E5-1DBC50B39CF4}"/>
              </a:ext>
            </a:extLst>
          </p:cNvPr>
          <p:cNvSpPr txBox="1"/>
          <p:nvPr/>
        </p:nvSpPr>
        <p:spPr>
          <a:xfrm>
            <a:off x="8070710" y="5891348"/>
            <a:ext cx="671536" cy="307777"/>
          </a:xfrm>
          <a:prstGeom prst="rect">
            <a:avLst/>
          </a:prstGeom>
          <a:noFill/>
        </p:spPr>
        <p:txBody>
          <a:bodyPr wrap="square">
            <a:spAutoFit/>
          </a:bodyPr>
          <a:lstStyle/>
          <a:p>
            <a:r>
              <a:rPr lang="en-US" sz="1400" dirty="0"/>
              <a:t>rotate</a:t>
            </a:r>
          </a:p>
        </p:txBody>
      </p:sp>
      <p:pic>
        <p:nvPicPr>
          <p:cNvPr id="16" name="Picture 15">
            <a:extLst>
              <a:ext uri="{FF2B5EF4-FFF2-40B4-BE49-F238E27FC236}">
                <a16:creationId xmlns:a16="http://schemas.microsoft.com/office/drawing/2014/main" id="{EFE8E503-39CF-4CD5-B228-CF0B799E174A}"/>
              </a:ext>
            </a:extLst>
          </p:cNvPr>
          <p:cNvPicPr>
            <a:picLocks noChangeAspect="1"/>
          </p:cNvPicPr>
          <p:nvPr/>
        </p:nvPicPr>
        <p:blipFill>
          <a:blip r:embed="rId7"/>
          <a:stretch>
            <a:fillRect/>
          </a:stretch>
        </p:blipFill>
        <p:spPr>
          <a:xfrm>
            <a:off x="7233286" y="2754809"/>
            <a:ext cx="540764" cy="611578"/>
          </a:xfrm>
          <a:prstGeom prst="rect">
            <a:avLst/>
          </a:prstGeom>
        </p:spPr>
      </p:pic>
      <p:pic>
        <p:nvPicPr>
          <p:cNvPr id="17" name="Picture 16">
            <a:extLst>
              <a:ext uri="{FF2B5EF4-FFF2-40B4-BE49-F238E27FC236}">
                <a16:creationId xmlns:a16="http://schemas.microsoft.com/office/drawing/2014/main" id="{EBA731A2-43A1-441F-9AF8-947413F5C293}"/>
              </a:ext>
            </a:extLst>
          </p:cNvPr>
          <p:cNvPicPr>
            <a:picLocks noChangeAspect="1"/>
          </p:cNvPicPr>
          <p:nvPr/>
        </p:nvPicPr>
        <p:blipFill>
          <a:blip r:embed="rId8"/>
          <a:stretch>
            <a:fillRect/>
          </a:stretch>
        </p:blipFill>
        <p:spPr>
          <a:xfrm rot="2132566">
            <a:off x="8103217" y="2801923"/>
            <a:ext cx="547326" cy="543444"/>
          </a:xfrm>
          <a:prstGeom prst="rect">
            <a:avLst/>
          </a:prstGeom>
        </p:spPr>
      </p:pic>
      <p:sp>
        <p:nvSpPr>
          <p:cNvPr id="18" name="TextBox 17">
            <a:extLst>
              <a:ext uri="{FF2B5EF4-FFF2-40B4-BE49-F238E27FC236}">
                <a16:creationId xmlns:a16="http://schemas.microsoft.com/office/drawing/2014/main" id="{300E37CD-AF0A-4622-9E44-A0600001A87E}"/>
              </a:ext>
            </a:extLst>
          </p:cNvPr>
          <p:cNvSpPr txBox="1"/>
          <p:nvPr/>
        </p:nvSpPr>
        <p:spPr>
          <a:xfrm>
            <a:off x="293941" y="2556731"/>
            <a:ext cx="5291263" cy="3970318"/>
          </a:xfrm>
          <a:prstGeom prst="rect">
            <a:avLst/>
          </a:prstGeom>
          <a:noFill/>
        </p:spPr>
        <p:txBody>
          <a:bodyPr wrap="square" rtlCol="0">
            <a:spAutoFit/>
          </a:bodyPr>
          <a:lstStyle/>
          <a:p>
            <a:pPr marL="285750" indent="-285750">
              <a:buFont typeface="Arial" panose="020B0604020202020204" pitchFamily="34" charset="0"/>
              <a:buChar char="•"/>
            </a:pPr>
            <a:r>
              <a:rPr lang="en-US" dirty="0"/>
              <a:t>Some pieces (white, pink) can only be arranged in one way (one orientation).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One piece (yellow) can be arranged in two ways.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pieces (dark-red, purple) can be arranged in four ways.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remaining pieces can be arranged in eight ways, four different rotations </a:t>
            </a:r>
            <a:r>
              <a:rPr lang="en-US" i="1" dirty="0"/>
              <a:t>times</a:t>
            </a:r>
            <a:r>
              <a:rPr lang="en-US" dirty="0"/>
              <a:t> two possible flips.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9" name="Picture 18" descr="A close-up of a bracelet&#10;&#10;Description automatically generated with low confidence">
            <a:extLst>
              <a:ext uri="{FF2B5EF4-FFF2-40B4-BE49-F238E27FC236}">
                <a16:creationId xmlns:a16="http://schemas.microsoft.com/office/drawing/2014/main" id="{CBED546F-4F18-45F3-A0F4-48867AE00E55}"/>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3033420">
            <a:off x="7295703" y="3511318"/>
            <a:ext cx="451670" cy="1038485"/>
          </a:xfrm>
          <a:prstGeom prst="rect">
            <a:avLst/>
          </a:prstGeom>
        </p:spPr>
      </p:pic>
      <p:pic>
        <p:nvPicPr>
          <p:cNvPr id="21" name="Picture 20" descr="A close-up of a bracelet&#10;&#10;Description automatically generated with low confidence">
            <a:extLst>
              <a:ext uri="{FF2B5EF4-FFF2-40B4-BE49-F238E27FC236}">
                <a16:creationId xmlns:a16="http://schemas.microsoft.com/office/drawing/2014/main" id="{101B0045-5AA8-4F42-91D5-36DBF69FC7DD}"/>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8566580" flipV="1">
            <a:off x="8132560" y="3575582"/>
            <a:ext cx="451670" cy="1038484"/>
          </a:xfrm>
          <a:prstGeom prst="rect">
            <a:avLst/>
          </a:prstGeom>
        </p:spPr>
      </p:pic>
      <p:pic>
        <p:nvPicPr>
          <p:cNvPr id="22" name="Picture 21" descr="A close-up of a bracelet&#10;&#10;Description automatically generated with low confidence">
            <a:extLst>
              <a:ext uri="{FF2B5EF4-FFF2-40B4-BE49-F238E27FC236}">
                <a16:creationId xmlns:a16="http://schemas.microsoft.com/office/drawing/2014/main" id="{8E2986D2-D1AF-43CF-BA3B-21CEC68E066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58155" b="68826" l="10109" r="21455">
                        <a14:foregroundMark x1="18327" y1="68593" x2="18545" y2="68639"/>
                        <a14:foregroundMark x1="18364" y1="68733" x2="18618" y2="68826"/>
                        <a14:backgroundMark x1="15673" y1="63467" x2="14145" y2="65424"/>
                        <a14:backgroundMark x1="14145" y1="65424" x2="14109" y2="65657"/>
                        <a14:backgroundMark x1="20473" y1="68733" x2="20764" y2="68360"/>
                        <a14:backgroundMark x1="18945" y1="63420" x2="19309" y2="62675"/>
                        <a14:backgroundMark x1="19455" y1="61417" x2="19382" y2="608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8734" t="56878" r="77101" b="30270"/>
          <a:stretch/>
        </p:blipFill>
        <p:spPr>
          <a:xfrm rot="20161936">
            <a:off x="7004608" y="4820971"/>
            <a:ext cx="688049" cy="487159"/>
          </a:xfrm>
          <a:prstGeom prst="rect">
            <a:avLst/>
          </a:prstGeom>
        </p:spPr>
      </p:pic>
      <p:pic>
        <p:nvPicPr>
          <p:cNvPr id="23" name="Picture 22" descr="A close-up of a bracelet&#10;&#10;Description automatically generated with low confidence">
            <a:extLst>
              <a:ext uri="{FF2B5EF4-FFF2-40B4-BE49-F238E27FC236}">
                <a16:creationId xmlns:a16="http://schemas.microsoft.com/office/drawing/2014/main" id="{4CB3DD24-1C01-48F7-A502-794F38BA3FB6}"/>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58155" b="68826" l="10109" r="21455">
                        <a14:foregroundMark x1="18327" y1="68593" x2="18545" y2="68639"/>
                        <a14:foregroundMark x1="18364" y1="68733" x2="18618" y2="68826"/>
                        <a14:backgroundMark x1="15673" y1="63467" x2="14145" y2="65424"/>
                        <a14:backgroundMark x1="14145" y1="65424" x2="14109" y2="65657"/>
                        <a14:backgroundMark x1="20473" y1="68733" x2="20764" y2="68360"/>
                        <a14:backgroundMark x1="18945" y1="63420" x2="19309" y2="62675"/>
                        <a14:backgroundMark x1="19455" y1="61417" x2="19382" y2="608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8734" t="56878" r="77101" b="30270"/>
          <a:stretch/>
        </p:blipFill>
        <p:spPr>
          <a:xfrm rot="3823484">
            <a:off x="7641200" y="4884006"/>
            <a:ext cx="688049" cy="487159"/>
          </a:xfrm>
          <a:prstGeom prst="rect">
            <a:avLst/>
          </a:prstGeom>
        </p:spPr>
      </p:pic>
      <p:pic>
        <p:nvPicPr>
          <p:cNvPr id="24" name="Picture 23" descr="A close-up of a bracelet&#10;&#10;Description automatically generated with low confidence">
            <a:extLst>
              <a:ext uri="{FF2B5EF4-FFF2-40B4-BE49-F238E27FC236}">
                <a16:creationId xmlns:a16="http://schemas.microsoft.com/office/drawing/2014/main" id="{47C65A33-CA59-452F-97B3-308A6188C71C}"/>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58155" b="68826" l="10109" r="21455">
                        <a14:foregroundMark x1="18327" y1="68593" x2="18545" y2="68639"/>
                        <a14:foregroundMark x1="18364" y1="68733" x2="18618" y2="68826"/>
                        <a14:backgroundMark x1="15673" y1="63467" x2="14145" y2="65424"/>
                        <a14:backgroundMark x1="14145" y1="65424" x2="14109" y2="65657"/>
                        <a14:backgroundMark x1="20473" y1="68733" x2="20764" y2="68360"/>
                        <a14:backgroundMark x1="18945" y1="63420" x2="19309" y2="62675"/>
                        <a14:backgroundMark x1="19455" y1="61417" x2="19382" y2="608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8734" t="56878" r="77101" b="30270"/>
          <a:stretch/>
        </p:blipFill>
        <p:spPr>
          <a:xfrm rot="9178893">
            <a:off x="8176197" y="4814707"/>
            <a:ext cx="688049" cy="487159"/>
          </a:xfrm>
          <a:prstGeom prst="rect">
            <a:avLst/>
          </a:prstGeom>
        </p:spPr>
      </p:pic>
      <p:pic>
        <p:nvPicPr>
          <p:cNvPr id="25" name="Picture 24" descr="A close-up of a bracelet&#10;&#10;Description automatically generated with low confidence">
            <a:extLst>
              <a:ext uri="{FF2B5EF4-FFF2-40B4-BE49-F238E27FC236}">
                <a16:creationId xmlns:a16="http://schemas.microsoft.com/office/drawing/2014/main" id="{B51C7059-3679-445E-A6F5-56B0DC5C4AA0}"/>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58155" b="68826" l="10109" r="21455">
                        <a14:foregroundMark x1="18327" y1="68593" x2="18545" y2="68639"/>
                        <a14:foregroundMark x1="18364" y1="68733" x2="18618" y2="68826"/>
                        <a14:backgroundMark x1="15673" y1="63467" x2="14145" y2="65424"/>
                        <a14:backgroundMark x1="14145" y1="65424" x2="14109" y2="65657"/>
                        <a14:backgroundMark x1="20473" y1="68733" x2="20764" y2="68360"/>
                        <a14:backgroundMark x1="18945" y1="63420" x2="19309" y2="62675"/>
                        <a14:backgroundMark x1="19455" y1="61417" x2="19382" y2="608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8734" t="56878" r="77101" b="30270"/>
          <a:stretch/>
        </p:blipFill>
        <p:spPr>
          <a:xfrm rot="14673641">
            <a:off x="8708227" y="4844264"/>
            <a:ext cx="688049" cy="487159"/>
          </a:xfrm>
          <a:prstGeom prst="rect">
            <a:avLst/>
          </a:prstGeom>
        </p:spPr>
      </p:pic>
      <p:sp>
        <p:nvSpPr>
          <p:cNvPr id="26" name="TextBox 25">
            <a:extLst>
              <a:ext uri="{FF2B5EF4-FFF2-40B4-BE49-F238E27FC236}">
                <a16:creationId xmlns:a16="http://schemas.microsoft.com/office/drawing/2014/main" id="{AA8CFCF8-6E00-4DBC-8094-40D9CC551110}"/>
              </a:ext>
            </a:extLst>
          </p:cNvPr>
          <p:cNvSpPr txBox="1"/>
          <p:nvPr/>
        </p:nvSpPr>
        <p:spPr>
          <a:xfrm>
            <a:off x="9120430" y="4904397"/>
            <a:ext cx="821538" cy="307777"/>
          </a:xfrm>
          <a:prstGeom prst="rect">
            <a:avLst/>
          </a:prstGeom>
          <a:noFill/>
        </p:spPr>
        <p:txBody>
          <a:bodyPr wrap="square">
            <a:spAutoFit/>
          </a:bodyPr>
          <a:lstStyle/>
          <a:p>
            <a:r>
              <a:rPr lang="en-US" sz="1400" dirty="0"/>
              <a:t>rotate</a:t>
            </a:r>
          </a:p>
        </p:txBody>
      </p:sp>
    </p:spTree>
    <p:extLst>
      <p:ext uri="{BB962C8B-B14F-4D97-AF65-F5344CB8AC3E}">
        <p14:creationId xmlns:p14="http://schemas.microsoft.com/office/powerpoint/2010/main" val="39053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Bar Coaster Puzzle Is Made to Fool Drunk People"/>
          <p:cNvPicPr>
            <a:picLocks noChangeAspect="1" noChangeArrowheads="1"/>
          </p:cNvPicPr>
          <p:nvPr/>
        </p:nvPicPr>
        <p:blipFill>
          <a:blip r:embed="rId2" cstate="print"/>
          <a:srcRect/>
          <a:stretch>
            <a:fillRect/>
          </a:stretch>
        </p:blipFill>
        <p:spPr bwMode="auto">
          <a:xfrm>
            <a:off x="5043806" y="76200"/>
            <a:ext cx="5629275" cy="5715000"/>
          </a:xfrm>
          <a:prstGeom prst="rect">
            <a:avLst/>
          </a:prstGeom>
          <a:noFill/>
        </p:spPr>
      </p:pic>
      <p:sp>
        <p:nvSpPr>
          <p:cNvPr id="3" name="TextBox 2">
            <a:extLst>
              <a:ext uri="{FF2B5EF4-FFF2-40B4-BE49-F238E27FC236}">
                <a16:creationId xmlns:a16="http://schemas.microsoft.com/office/drawing/2014/main" id="{A50C51CE-D824-4A91-844C-6D06C6D8CEA7}"/>
              </a:ext>
            </a:extLst>
          </p:cNvPr>
          <p:cNvSpPr txBox="1"/>
          <p:nvPr/>
        </p:nvSpPr>
        <p:spPr>
          <a:xfrm>
            <a:off x="613833" y="609601"/>
            <a:ext cx="3729567" cy="1754326"/>
          </a:xfrm>
          <a:prstGeom prst="rect">
            <a:avLst/>
          </a:prstGeom>
          <a:noFill/>
        </p:spPr>
        <p:txBody>
          <a:bodyPr wrap="square" rtlCol="0">
            <a:spAutoFit/>
          </a:bodyPr>
          <a:lstStyle/>
          <a:p>
            <a:r>
              <a:rPr lang="en-US" sz="3600" dirty="0"/>
              <a:t>Here is a solution (I am not sure if it is unique)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racelet&#10;&#10;Description automatically generated with low confidence">
            <a:extLst>
              <a:ext uri="{FF2B5EF4-FFF2-40B4-BE49-F238E27FC236}">
                <a16:creationId xmlns:a16="http://schemas.microsoft.com/office/drawing/2014/main" id="{0D18107F-278D-4737-8AD5-0D7903311E8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50280" y="0"/>
            <a:ext cx="6141720" cy="4792775"/>
          </a:xfrm>
          <a:prstGeom prst="rect">
            <a:avLst/>
          </a:prstGeom>
        </p:spPr>
      </p:pic>
      <p:sp>
        <p:nvSpPr>
          <p:cNvPr id="5" name="TextBox 4">
            <a:extLst>
              <a:ext uri="{FF2B5EF4-FFF2-40B4-BE49-F238E27FC236}">
                <a16:creationId xmlns:a16="http://schemas.microsoft.com/office/drawing/2014/main" id="{DA8FBB63-8BE4-461D-9D82-D22592C6F138}"/>
              </a:ext>
            </a:extLst>
          </p:cNvPr>
          <p:cNvSpPr txBox="1"/>
          <p:nvPr/>
        </p:nvSpPr>
        <p:spPr>
          <a:xfrm>
            <a:off x="148590" y="154940"/>
            <a:ext cx="5617210" cy="5693866"/>
          </a:xfrm>
          <a:prstGeom prst="rect">
            <a:avLst/>
          </a:prstGeom>
          <a:noFill/>
        </p:spPr>
        <p:txBody>
          <a:bodyPr wrap="square" rtlCol="0">
            <a:spAutoFit/>
          </a:bodyPr>
          <a:lstStyle/>
          <a:p>
            <a:r>
              <a:rPr lang="en-US" sz="2800" dirty="0"/>
              <a:t>If we count the number of dimples in the gray template, and the number of balls included among all the pieces, they are both 55.</a:t>
            </a:r>
          </a:p>
          <a:p>
            <a:endParaRPr lang="en-US" sz="2800" dirty="0"/>
          </a:p>
          <a:p>
            <a:r>
              <a:rPr lang="en-US" sz="2800" dirty="0"/>
              <a:t>This means that we must use up </a:t>
            </a:r>
            <a:r>
              <a:rPr lang="en-US" sz="2800" i="1" dirty="0"/>
              <a:t>all</a:t>
            </a:r>
            <a:r>
              <a:rPr lang="en-US" sz="2800" dirty="0"/>
              <a:t> the pieces.</a:t>
            </a:r>
          </a:p>
          <a:p>
            <a:endParaRPr lang="en-US" sz="2800" dirty="0"/>
          </a:p>
          <a:p>
            <a:r>
              <a:rPr lang="en-US" sz="2800" dirty="0"/>
              <a:t>This also means that the depth of the tree is exactly 12. </a:t>
            </a:r>
          </a:p>
          <a:p>
            <a:endParaRPr lang="en-US" sz="2800" dirty="0"/>
          </a:p>
          <a:p>
            <a:r>
              <a:rPr lang="en-US" sz="2800" dirty="0"/>
              <a:t>So, we can use depth-limited search, memory will not be an issue. </a:t>
            </a:r>
          </a:p>
        </p:txBody>
      </p:sp>
    </p:spTree>
    <p:extLst>
      <p:ext uri="{BB962C8B-B14F-4D97-AF65-F5344CB8AC3E}">
        <p14:creationId xmlns:p14="http://schemas.microsoft.com/office/powerpoint/2010/main" val="3197664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EE259D6-0F36-4A39-9095-8DD281116503}"/>
              </a:ext>
            </a:extLst>
          </p:cNvPr>
          <p:cNvGrpSpPr/>
          <p:nvPr/>
        </p:nvGrpSpPr>
        <p:grpSpPr>
          <a:xfrm>
            <a:off x="6489700" y="5852160"/>
            <a:ext cx="1864361" cy="1076960"/>
            <a:chOff x="7325360" y="4267200"/>
            <a:chExt cx="5174615" cy="1590040"/>
          </a:xfrm>
        </p:grpSpPr>
        <p:sp>
          <p:nvSpPr>
            <p:cNvPr id="36" name="Freeform: Shape 35">
              <a:extLst>
                <a:ext uri="{FF2B5EF4-FFF2-40B4-BE49-F238E27FC236}">
                  <a16:creationId xmlns:a16="http://schemas.microsoft.com/office/drawing/2014/main" id="{A8FF9CC2-6490-4707-8856-2377CC8D6917}"/>
                </a:ext>
              </a:extLst>
            </p:cNvPr>
            <p:cNvSpPr/>
            <p:nvPr/>
          </p:nvSpPr>
          <p:spPr>
            <a:xfrm>
              <a:off x="9269095" y="4292600"/>
              <a:ext cx="3134360" cy="1559560"/>
            </a:xfrm>
            <a:custGeom>
              <a:avLst/>
              <a:gdLst>
                <a:gd name="connsiteX0" fmla="*/ 0 w 3134360"/>
                <a:gd name="connsiteY0" fmla="*/ 1559560 h 1559560"/>
                <a:gd name="connsiteX1" fmla="*/ 3134360 w 3134360"/>
                <a:gd name="connsiteY1" fmla="*/ 0 h 1559560"/>
                <a:gd name="connsiteX2" fmla="*/ 1122680 w 3134360"/>
                <a:gd name="connsiteY2" fmla="*/ 1549400 h 1559560"/>
                <a:gd name="connsiteX3" fmla="*/ 0 w 3134360"/>
                <a:gd name="connsiteY3" fmla="*/ 1559560 h 1559560"/>
              </a:gdLst>
              <a:ahLst/>
              <a:cxnLst>
                <a:cxn ang="0">
                  <a:pos x="connsiteX0" y="connsiteY0"/>
                </a:cxn>
                <a:cxn ang="0">
                  <a:pos x="connsiteX1" y="connsiteY1"/>
                </a:cxn>
                <a:cxn ang="0">
                  <a:pos x="connsiteX2" y="connsiteY2"/>
                </a:cxn>
                <a:cxn ang="0">
                  <a:pos x="connsiteX3" y="connsiteY3"/>
                </a:cxn>
              </a:cxnLst>
              <a:rect l="l" t="t" r="r" b="b"/>
              <a:pathLst>
                <a:path w="3134360" h="1559560">
                  <a:moveTo>
                    <a:pt x="0" y="1559560"/>
                  </a:moveTo>
                  <a:lnTo>
                    <a:pt x="3134360" y="0"/>
                  </a:lnTo>
                  <a:lnTo>
                    <a:pt x="1122680" y="1549400"/>
                  </a:lnTo>
                  <a:lnTo>
                    <a:pt x="0" y="15595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4BBD204-0ED5-456B-9C46-C877A67F463A}"/>
                </a:ext>
              </a:extLst>
            </p:cNvPr>
            <p:cNvSpPr/>
            <p:nvPr/>
          </p:nvSpPr>
          <p:spPr>
            <a:xfrm>
              <a:off x="10965815" y="4267200"/>
              <a:ext cx="1534160" cy="1584960"/>
            </a:xfrm>
            <a:custGeom>
              <a:avLst/>
              <a:gdLst>
                <a:gd name="connsiteX0" fmla="*/ 0 w 1534160"/>
                <a:gd name="connsiteY0" fmla="*/ 1584960 h 1584960"/>
                <a:gd name="connsiteX1" fmla="*/ 1534160 w 1534160"/>
                <a:gd name="connsiteY1" fmla="*/ 0 h 1584960"/>
                <a:gd name="connsiteX2" fmla="*/ 817880 w 1534160"/>
                <a:gd name="connsiteY2" fmla="*/ 1574800 h 1584960"/>
                <a:gd name="connsiteX3" fmla="*/ 0 w 1534160"/>
                <a:gd name="connsiteY3" fmla="*/ 1584960 h 1584960"/>
              </a:gdLst>
              <a:ahLst/>
              <a:cxnLst>
                <a:cxn ang="0">
                  <a:pos x="connsiteX0" y="connsiteY0"/>
                </a:cxn>
                <a:cxn ang="0">
                  <a:pos x="connsiteX1" y="connsiteY1"/>
                </a:cxn>
                <a:cxn ang="0">
                  <a:pos x="connsiteX2" y="connsiteY2"/>
                </a:cxn>
                <a:cxn ang="0">
                  <a:pos x="connsiteX3" y="connsiteY3"/>
                </a:cxn>
              </a:cxnLst>
              <a:rect l="l" t="t" r="r" b="b"/>
              <a:pathLst>
                <a:path w="1534160" h="1584960">
                  <a:moveTo>
                    <a:pt x="0" y="1584960"/>
                  </a:moveTo>
                  <a:lnTo>
                    <a:pt x="1534160" y="0"/>
                  </a:lnTo>
                  <a:lnTo>
                    <a:pt x="817880" y="1574800"/>
                  </a:lnTo>
                  <a:lnTo>
                    <a:pt x="0" y="15849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E27B04E-EDB6-4580-BFAE-ACF974629EB4}"/>
                </a:ext>
              </a:extLst>
            </p:cNvPr>
            <p:cNvSpPr/>
            <p:nvPr/>
          </p:nvSpPr>
          <p:spPr>
            <a:xfrm>
              <a:off x="7325360" y="4267200"/>
              <a:ext cx="5034280" cy="1590040"/>
            </a:xfrm>
            <a:custGeom>
              <a:avLst/>
              <a:gdLst>
                <a:gd name="connsiteX0" fmla="*/ 1386840 w 5034280"/>
                <a:gd name="connsiteY0" fmla="*/ 1579880 h 1590040"/>
                <a:gd name="connsiteX1" fmla="*/ 5034280 w 5034280"/>
                <a:gd name="connsiteY1" fmla="*/ 0 h 1590040"/>
                <a:gd name="connsiteX2" fmla="*/ 0 w 5034280"/>
                <a:gd name="connsiteY2" fmla="*/ 1590040 h 1590040"/>
                <a:gd name="connsiteX3" fmla="*/ 1386840 w 5034280"/>
                <a:gd name="connsiteY3" fmla="*/ 1579880 h 1590040"/>
              </a:gdLst>
              <a:ahLst/>
              <a:cxnLst>
                <a:cxn ang="0">
                  <a:pos x="connsiteX0" y="connsiteY0"/>
                </a:cxn>
                <a:cxn ang="0">
                  <a:pos x="connsiteX1" y="connsiteY1"/>
                </a:cxn>
                <a:cxn ang="0">
                  <a:pos x="connsiteX2" y="connsiteY2"/>
                </a:cxn>
                <a:cxn ang="0">
                  <a:pos x="connsiteX3" y="connsiteY3"/>
                </a:cxn>
              </a:cxnLst>
              <a:rect l="l" t="t" r="r" b="b"/>
              <a:pathLst>
                <a:path w="5034280" h="1590040">
                  <a:moveTo>
                    <a:pt x="1386840" y="1579880"/>
                  </a:moveTo>
                  <a:lnTo>
                    <a:pt x="5034280" y="0"/>
                  </a:lnTo>
                  <a:lnTo>
                    <a:pt x="0" y="1590040"/>
                  </a:lnTo>
                  <a:lnTo>
                    <a:pt x="1386840" y="157988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25A28E81-ECCC-466C-B7A4-E6ABE9D117A5}"/>
              </a:ext>
            </a:extLst>
          </p:cNvPr>
          <p:cNvGrpSpPr/>
          <p:nvPr/>
        </p:nvGrpSpPr>
        <p:grpSpPr>
          <a:xfrm>
            <a:off x="8253094" y="5821065"/>
            <a:ext cx="1864361" cy="1076960"/>
            <a:chOff x="7325360" y="4267200"/>
            <a:chExt cx="5174615" cy="1590040"/>
          </a:xfrm>
        </p:grpSpPr>
        <p:sp>
          <p:nvSpPr>
            <p:cNvPr id="44" name="Freeform: Shape 43">
              <a:extLst>
                <a:ext uri="{FF2B5EF4-FFF2-40B4-BE49-F238E27FC236}">
                  <a16:creationId xmlns:a16="http://schemas.microsoft.com/office/drawing/2014/main" id="{F7149C4C-3B59-4977-AD9D-BF55EAEAFEBC}"/>
                </a:ext>
              </a:extLst>
            </p:cNvPr>
            <p:cNvSpPr/>
            <p:nvPr/>
          </p:nvSpPr>
          <p:spPr>
            <a:xfrm>
              <a:off x="9269095" y="4292600"/>
              <a:ext cx="3134360" cy="1559560"/>
            </a:xfrm>
            <a:custGeom>
              <a:avLst/>
              <a:gdLst>
                <a:gd name="connsiteX0" fmla="*/ 0 w 3134360"/>
                <a:gd name="connsiteY0" fmla="*/ 1559560 h 1559560"/>
                <a:gd name="connsiteX1" fmla="*/ 3134360 w 3134360"/>
                <a:gd name="connsiteY1" fmla="*/ 0 h 1559560"/>
                <a:gd name="connsiteX2" fmla="*/ 1122680 w 3134360"/>
                <a:gd name="connsiteY2" fmla="*/ 1549400 h 1559560"/>
                <a:gd name="connsiteX3" fmla="*/ 0 w 3134360"/>
                <a:gd name="connsiteY3" fmla="*/ 1559560 h 1559560"/>
              </a:gdLst>
              <a:ahLst/>
              <a:cxnLst>
                <a:cxn ang="0">
                  <a:pos x="connsiteX0" y="connsiteY0"/>
                </a:cxn>
                <a:cxn ang="0">
                  <a:pos x="connsiteX1" y="connsiteY1"/>
                </a:cxn>
                <a:cxn ang="0">
                  <a:pos x="connsiteX2" y="connsiteY2"/>
                </a:cxn>
                <a:cxn ang="0">
                  <a:pos x="connsiteX3" y="connsiteY3"/>
                </a:cxn>
              </a:cxnLst>
              <a:rect l="l" t="t" r="r" b="b"/>
              <a:pathLst>
                <a:path w="3134360" h="1559560">
                  <a:moveTo>
                    <a:pt x="0" y="1559560"/>
                  </a:moveTo>
                  <a:lnTo>
                    <a:pt x="3134360" y="0"/>
                  </a:lnTo>
                  <a:lnTo>
                    <a:pt x="1122680" y="1549400"/>
                  </a:lnTo>
                  <a:lnTo>
                    <a:pt x="0" y="15595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72A65607-C8B6-4CB6-BAE4-ED53DA012E30}"/>
                </a:ext>
              </a:extLst>
            </p:cNvPr>
            <p:cNvSpPr/>
            <p:nvPr/>
          </p:nvSpPr>
          <p:spPr>
            <a:xfrm>
              <a:off x="10965815" y="4267200"/>
              <a:ext cx="1534160" cy="1584960"/>
            </a:xfrm>
            <a:custGeom>
              <a:avLst/>
              <a:gdLst>
                <a:gd name="connsiteX0" fmla="*/ 0 w 1534160"/>
                <a:gd name="connsiteY0" fmla="*/ 1584960 h 1584960"/>
                <a:gd name="connsiteX1" fmla="*/ 1534160 w 1534160"/>
                <a:gd name="connsiteY1" fmla="*/ 0 h 1584960"/>
                <a:gd name="connsiteX2" fmla="*/ 817880 w 1534160"/>
                <a:gd name="connsiteY2" fmla="*/ 1574800 h 1584960"/>
                <a:gd name="connsiteX3" fmla="*/ 0 w 1534160"/>
                <a:gd name="connsiteY3" fmla="*/ 1584960 h 1584960"/>
              </a:gdLst>
              <a:ahLst/>
              <a:cxnLst>
                <a:cxn ang="0">
                  <a:pos x="connsiteX0" y="connsiteY0"/>
                </a:cxn>
                <a:cxn ang="0">
                  <a:pos x="connsiteX1" y="connsiteY1"/>
                </a:cxn>
                <a:cxn ang="0">
                  <a:pos x="connsiteX2" y="connsiteY2"/>
                </a:cxn>
                <a:cxn ang="0">
                  <a:pos x="connsiteX3" y="connsiteY3"/>
                </a:cxn>
              </a:cxnLst>
              <a:rect l="l" t="t" r="r" b="b"/>
              <a:pathLst>
                <a:path w="1534160" h="1584960">
                  <a:moveTo>
                    <a:pt x="0" y="1584960"/>
                  </a:moveTo>
                  <a:lnTo>
                    <a:pt x="1534160" y="0"/>
                  </a:lnTo>
                  <a:lnTo>
                    <a:pt x="817880" y="1574800"/>
                  </a:lnTo>
                  <a:lnTo>
                    <a:pt x="0" y="15849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B545032-276B-414C-BEBC-00FAC05F29F0}"/>
                </a:ext>
              </a:extLst>
            </p:cNvPr>
            <p:cNvSpPr/>
            <p:nvPr/>
          </p:nvSpPr>
          <p:spPr>
            <a:xfrm>
              <a:off x="7325360" y="4267200"/>
              <a:ext cx="5034280" cy="1590040"/>
            </a:xfrm>
            <a:custGeom>
              <a:avLst/>
              <a:gdLst>
                <a:gd name="connsiteX0" fmla="*/ 1386840 w 5034280"/>
                <a:gd name="connsiteY0" fmla="*/ 1579880 h 1590040"/>
                <a:gd name="connsiteX1" fmla="*/ 5034280 w 5034280"/>
                <a:gd name="connsiteY1" fmla="*/ 0 h 1590040"/>
                <a:gd name="connsiteX2" fmla="*/ 0 w 5034280"/>
                <a:gd name="connsiteY2" fmla="*/ 1590040 h 1590040"/>
                <a:gd name="connsiteX3" fmla="*/ 1386840 w 5034280"/>
                <a:gd name="connsiteY3" fmla="*/ 1579880 h 1590040"/>
              </a:gdLst>
              <a:ahLst/>
              <a:cxnLst>
                <a:cxn ang="0">
                  <a:pos x="connsiteX0" y="connsiteY0"/>
                </a:cxn>
                <a:cxn ang="0">
                  <a:pos x="connsiteX1" y="connsiteY1"/>
                </a:cxn>
                <a:cxn ang="0">
                  <a:pos x="connsiteX2" y="connsiteY2"/>
                </a:cxn>
                <a:cxn ang="0">
                  <a:pos x="connsiteX3" y="connsiteY3"/>
                </a:cxn>
              </a:cxnLst>
              <a:rect l="l" t="t" r="r" b="b"/>
              <a:pathLst>
                <a:path w="5034280" h="1590040">
                  <a:moveTo>
                    <a:pt x="1386840" y="1579880"/>
                  </a:moveTo>
                  <a:lnTo>
                    <a:pt x="5034280" y="0"/>
                  </a:lnTo>
                  <a:lnTo>
                    <a:pt x="0" y="1590040"/>
                  </a:lnTo>
                  <a:lnTo>
                    <a:pt x="1386840" y="157988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D8559313-76D2-4843-906E-FD9BE3BAFAE4}"/>
              </a:ext>
            </a:extLst>
          </p:cNvPr>
          <p:cNvGrpSpPr/>
          <p:nvPr/>
        </p:nvGrpSpPr>
        <p:grpSpPr>
          <a:xfrm>
            <a:off x="9759172" y="5834892"/>
            <a:ext cx="1864361" cy="1076960"/>
            <a:chOff x="7325360" y="4267200"/>
            <a:chExt cx="5174615" cy="1590040"/>
          </a:xfrm>
        </p:grpSpPr>
        <p:sp>
          <p:nvSpPr>
            <p:cNvPr id="48" name="Freeform: Shape 47">
              <a:extLst>
                <a:ext uri="{FF2B5EF4-FFF2-40B4-BE49-F238E27FC236}">
                  <a16:creationId xmlns:a16="http://schemas.microsoft.com/office/drawing/2014/main" id="{BF4A00C8-7246-4E87-9021-D5C3E8A11FBA}"/>
                </a:ext>
              </a:extLst>
            </p:cNvPr>
            <p:cNvSpPr/>
            <p:nvPr/>
          </p:nvSpPr>
          <p:spPr>
            <a:xfrm>
              <a:off x="9269095" y="4292600"/>
              <a:ext cx="3134360" cy="1559560"/>
            </a:xfrm>
            <a:custGeom>
              <a:avLst/>
              <a:gdLst>
                <a:gd name="connsiteX0" fmla="*/ 0 w 3134360"/>
                <a:gd name="connsiteY0" fmla="*/ 1559560 h 1559560"/>
                <a:gd name="connsiteX1" fmla="*/ 3134360 w 3134360"/>
                <a:gd name="connsiteY1" fmla="*/ 0 h 1559560"/>
                <a:gd name="connsiteX2" fmla="*/ 1122680 w 3134360"/>
                <a:gd name="connsiteY2" fmla="*/ 1549400 h 1559560"/>
                <a:gd name="connsiteX3" fmla="*/ 0 w 3134360"/>
                <a:gd name="connsiteY3" fmla="*/ 1559560 h 1559560"/>
              </a:gdLst>
              <a:ahLst/>
              <a:cxnLst>
                <a:cxn ang="0">
                  <a:pos x="connsiteX0" y="connsiteY0"/>
                </a:cxn>
                <a:cxn ang="0">
                  <a:pos x="connsiteX1" y="connsiteY1"/>
                </a:cxn>
                <a:cxn ang="0">
                  <a:pos x="connsiteX2" y="connsiteY2"/>
                </a:cxn>
                <a:cxn ang="0">
                  <a:pos x="connsiteX3" y="connsiteY3"/>
                </a:cxn>
              </a:cxnLst>
              <a:rect l="l" t="t" r="r" b="b"/>
              <a:pathLst>
                <a:path w="3134360" h="1559560">
                  <a:moveTo>
                    <a:pt x="0" y="1559560"/>
                  </a:moveTo>
                  <a:lnTo>
                    <a:pt x="3134360" y="0"/>
                  </a:lnTo>
                  <a:lnTo>
                    <a:pt x="1122680" y="1549400"/>
                  </a:lnTo>
                  <a:lnTo>
                    <a:pt x="0" y="15595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0B305C7C-42AC-4750-BDD6-57CAA2056EF4}"/>
                </a:ext>
              </a:extLst>
            </p:cNvPr>
            <p:cNvSpPr/>
            <p:nvPr/>
          </p:nvSpPr>
          <p:spPr>
            <a:xfrm>
              <a:off x="10965815" y="4267200"/>
              <a:ext cx="1534160" cy="1584960"/>
            </a:xfrm>
            <a:custGeom>
              <a:avLst/>
              <a:gdLst>
                <a:gd name="connsiteX0" fmla="*/ 0 w 1534160"/>
                <a:gd name="connsiteY0" fmla="*/ 1584960 h 1584960"/>
                <a:gd name="connsiteX1" fmla="*/ 1534160 w 1534160"/>
                <a:gd name="connsiteY1" fmla="*/ 0 h 1584960"/>
                <a:gd name="connsiteX2" fmla="*/ 817880 w 1534160"/>
                <a:gd name="connsiteY2" fmla="*/ 1574800 h 1584960"/>
                <a:gd name="connsiteX3" fmla="*/ 0 w 1534160"/>
                <a:gd name="connsiteY3" fmla="*/ 1584960 h 1584960"/>
              </a:gdLst>
              <a:ahLst/>
              <a:cxnLst>
                <a:cxn ang="0">
                  <a:pos x="connsiteX0" y="connsiteY0"/>
                </a:cxn>
                <a:cxn ang="0">
                  <a:pos x="connsiteX1" y="connsiteY1"/>
                </a:cxn>
                <a:cxn ang="0">
                  <a:pos x="connsiteX2" y="connsiteY2"/>
                </a:cxn>
                <a:cxn ang="0">
                  <a:pos x="connsiteX3" y="connsiteY3"/>
                </a:cxn>
              </a:cxnLst>
              <a:rect l="l" t="t" r="r" b="b"/>
              <a:pathLst>
                <a:path w="1534160" h="1584960">
                  <a:moveTo>
                    <a:pt x="0" y="1584960"/>
                  </a:moveTo>
                  <a:lnTo>
                    <a:pt x="1534160" y="0"/>
                  </a:lnTo>
                  <a:lnTo>
                    <a:pt x="817880" y="1574800"/>
                  </a:lnTo>
                  <a:lnTo>
                    <a:pt x="0" y="15849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B74DF9ED-33E2-45DE-BBD8-2DBEF9DA9649}"/>
                </a:ext>
              </a:extLst>
            </p:cNvPr>
            <p:cNvSpPr/>
            <p:nvPr/>
          </p:nvSpPr>
          <p:spPr>
            <a:xfrm>
              <a:off x="7325360" y="4267200"/>
              <a:ext cx="5034280" cy="1590040"/>
            </a:xfrm>
            <a:custGeom>
              <a:avLst/>
              <a:gdLst>
                <a:gd name="connsiteX0" fmla="*/ 1386840 w 5034280"/>
                <a:gd name="connsiteY0" fmla="*/ 1579880 h 1590040"/>
                <a:gd name="connsiteX1" fmla="*/ 5034280 w 5034280"/>
                <a:gd name="connsiteY1" fmla="*/ 0 h 1590040"/>
                <a:gd name="connsiteX2" fmla="*/ 0 w 5034280"/>
                <a:gd name="connsiteY2" fmla="*/ 1590040 h 1590040"/>
                <a:gd name="connsiteX3" fmla="*/ 1386840 w 5034280"/>
                <a:gd name="connsiteY3" fmla="*/ 1579880 h 1590040"/>
              </a:gdLst>
              <a:ahLst/>
              <a:cxnLst>
                <a:cxn ang="0">
                  <a:pos x="connsiteX0" y="connsiteY0"/>
                </a:cxn>
                <a:cxn ang="0">
                  <a:pos x="connsiteX1" y="connsiteY1"/>
                </a:cxn>
                <a:cxn ang="0">
                  <a:pos x="connsiteX2" y="connsiteY2"/>
                </a:cxn>
                <a:cxn ang="0">
                  <a:pos x="connsiteX3" y="connsiteY3"/>
                </a:cxn>
              </a:cxnLst>
              <a:rect l="l" t="t" r="r" b="b"/>
              <a:pathLst>
                <a:path w="5034280" h="1590040">
                  <a:moveTo>
                    <a:pt x="1386840" y="1579880"/>
                  </a:moveTo>
                  <a:lnTo>
                    <a:pt x="5034280" y="0"/>
                  </a:lnTo>
                  <a:lnTo>
                    <a:pt x="0" y="1590040"/>
                  </a:lnTo>
                  <a:lnTo>
                    <a:pt x="1386840" y="157988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D37075FE-A4BF-47C8-9613-D62202CC4F7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31280" y="1"/>
            <a:ext cx="5074920" cy="3005568"/>
          </a:xfrm>
          <a:prstGeom prst="rect">
            <a:avLst/>
          </a:prstGeom>
        </p:spPr>
      </p:pic>
      <p:sp>
        <p:nvSpPr>
          <p:cNvPr id="4" name="TextBox 3">
            <a:extLst>
              <a:ext uri="{FF2B5EF4-FFF2-40B4-BE49-F238E27FC236}">
                <a16:creationId xmlns:a16="http://schemas.microsoft.com/office/drawing/2014/main" id="{01ADC095-C054-473C-94BC-D5023C232B5D}"/>
              </a:ext>
            </a:extLst>
          </p:cNvPr>
          <p:cNvSpPr txBox="1"/>
          <p:nvPr/>
        </p:nvSpPr>
        <p:spPr>
          <a:xfrm>
            <a:off x="137160" y="102756"/>
            <a:ext cx="6537960" cy="3170099"/>
          </a:xfrm>
          <a:prstGeom prst="rect">
            <a:avLst/>
          </a:prstGeom>
          <a:noFill/>
        </p:spPr>
        <p:txBody>
          <a:bodyPr wrap="square" rtlCol="0">
            <a:spAutoFit/>
          </a:bodyPr>
          <a:lstStyle/>
          <a:p>
            <a:r>
              <a:rPr lang="en-US" sz="2000" dirty="0"/>
              <a:t>It is clear that the order in which you place the pieces does not matter. </a:t>
            </a:r>
            <a:r>
              <a:rPr lang="en-US" sz="1600" dirty="0">
                <a:solidFill>
                  <a:schemeClr val="bg1">
                    <a:lumMod val="85000"/>
                  </a:schemeClr>
                </a:solidFill>
              </a:rPr>
              <a:t>If that is not clear, imagine a video of you removing the pieces one by one from the finished puzzle, now play that video backwards…</a:t>
            </a:r>
          </a:p>
          <a:p>
            <a:r>
              <a:rPr lang="en-US" sz="2000" b="1" dirty="0"/>
              <a:t>This is helpful</a:t>
            </a:r>
            <a:r>
              <a:rPr lang="en-US" sz="2000" dirty="0"/>
              <a:t>, as it will reduce our branching factor.</a:t>
            </a:r>
          </a:p>
          <a:p>
            <a:r>
              <a:rPr lang="en-US" sz="2000" dirty="0"/>
              <a:t>We can just list the parts in any order, say alphabetical by color..</a:t>
            </a:r>
          </a:p>
          <a:p>
            <a:pPr marL="742950" lvl="1" indent="-285750">
              <a:buFont typeface="Arial" panose="020B0604020202020204" pitchFamily="34" charset="0"/>
              <a:buChar char="•"/>
            </a:pPr>
            <a:r>
              <a:rPr lang="en-US" sz="1600" dirty="0"/>
              <a:t>Blue</a:t>
            </a:r>
          </a:p>
          <a:p>
            <a:pPr marL="742950" lvl="1" indent="-285750">
              <a:buFont typeface="Arial" panose="020B0604020202020204" pitchFamily="34" charset="0"/>
              <a:buChar char="•"/>
            </a:pPr>
            <a:r>
              <a:rPr lang="en-US" sz="1600" dirty="0"/>
              <a:t>Cyan</a:t>
            </a:r>
          </a:p>
          <a:p>
            <a:pPr marL="742950" lvl="1" indent="-285750">
              <a:buFont typeface="Arial" panose="020B0604020202020204" pitchFamily="34" charset="0"/>
              <a:buChar char="•"/>
            </a:pPr>
            <a:r>
              <a:rPr lang="en-US" sz="1600" dirty="0"/>
              <a:t>Green</a:t>
            </a:r>
          </a:p>
          <a:p>
            <a:pPr marL="742950" lvl="1" indent="-285750">
              <a:buFont typeface="Arial" panose="020B0604020202020204" pitchFamily="34" charset="0"/>
              <a:buChar char="•"/>
            </a:pPr>
            <a:r>
              <a:rPr lang="en-US" sz="1600" dirty="0"/>
              <a:t>etc.</a:t>
            </a:r>
          </a:p>
          <a:p>
            <a:r>
              <a:rPr lang="en-US" sz="2000" dirty="0"/>
              <a:t>.. And insert them in that order. </a:t>
            </a:r>
            <a:r>
              <a:rPr lang="en-US" sz="2000" dirty="0">
                <a:solidFill>
                  <a:schemeClr val="bg1">
                    <a:lumMod val="65000"/>
                  </a:schemeClr>
                </a:solidFill>
              </a:rPr>
              <a:t>But see later…</a:t>
            </a:r>
          </a:p>
        </p:txBody>
      </p:sp>
      <p:grpSp>
        <p:nvGrpSpPr>
          <p:cNvPr id="34" name="Group 33">
            <a:extLst>
              <a:ext uri="{FF2B5EF4-FFF2-40B4-BE49-F238E27FC236}">
                <a16:creationId xmlns:a16="http://schemas.microsoft.com/office/drawing/2014/main" id="{7834AD89-5CDA-433A-A3EE-7C85BAD8F9BC}"/>
              </a:ext>
            </a:extLst>
          </p:cNvPr>
          <p:cNvGrpSpPr/>
          <p:nvPr/>
        </p:nvGrpSpPr>
        <p:grpSpPr>
          <a:xfrm>
            <a:off x="7325360" y="4267200"/>
            <a:ext cx="5174615" cy="1590040"/>
            <a:chOff x="7325360" y="4267200"/>
            <a:chExt cx="5174615" cy="1590040"/>
          </a:xfrm>
        </p:grpSpPr>
        <p:sp>
          <p:nvSpPr>
            <p:cNvPr id="14" name="Freeform: Shape 13">
              <a:extLst>
                <a:ext uri="{FF2B5EF4-FFF2-40B4-BE49-F238E27FC236}">
                  <a16:creationId xmlns:a16="http://schemas.microsoft.com/office/drawing/2014/main" id="{8101D852-5551-4106-B6DE-4FDD661FD875}"/>
                </a:ext>
              </a:extLst>
            </p:cNvPr>
            <p:cNvSpPr/>
            <p:nvPr/>
          </p:nvSpPr>
          <p:spPr>
            <a:xfrm>
              <a:off x="9269095" y="4292600"/>
              <a:ext cx="3134360" cy="1559560"/>
            </a:xfrm>
            <a:custGeom>
              <a:avLst/>
              <a:gdLst>
                <a:gd name="connsiteX0" fmla="*/ 0 w 3134360"/>
                <a:gd name="connsiteY0" fmla="*/ 1559560 h 1559560"/>
                <a:gd name="connsiteX1" fmla="*/ 3134360 w 3134360"/>
                <a:gd name="connsiteY1" fmla="*/ 0 h 1559560"/>
                <a:gd name="connsiteX2" fmla="*/ 1122680 w 3134360"/>
                <a:gd name="connsiteY2" fmla="*/ 1549400 h 1559560"/>
                <a:gd name="connsiteX3" fmla="*/ 0 w 3134360"/>
                <a:gd name="connsiteY3" fmla="*/ 1559560 h 1559560"/>
              </a:gdLst>
              <a:ahLst/>
              <a:cxnLst>
                <a:cxn ang="0">
                  <a:pos x="connsiteX0" y="connsiteY0"/>
                </a:cxn>
                <a:cxn ang="0">
                  <a:pos x="connsiteX1" y="connsiteY1"/>
                </a:cxn>
                <a:cxn ang="0">
                  <a:pos x="connsiteX2" y="connsiteY2"/>
                </a:cxn>
                <a:cxn ang="0">
                  <a:pos x="connsiteX3" y="connsiteY3"/>
                </a:cxn>
              </a:cxnLst>
              <a:rect l="l" t="t" r="r" b="b"/>
              <a:pathLst>
                <a:path w="3134360" h="1559560">
                  <a:moveTo>
                    <a:pt x="0" y="1559560"/>
                  </a:moveTo>
                  <a:lnTo>
                    <a:pt x="3134360" y="0"/>
                  </a:lnTo>
                  <a:lnTo>
                    <a:pt x="1122680" y="1549400"/>
                  </a:lnTo>
                  <a:lnTo>
                    <a:pt x="0" y="15595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D5A4323-3971-465D-8FE5-322DB23E7174}"/>
                </a:ext>
              </a:extLst>
            </p:cNvPr>
            <p:cNvSpPr/>
            <p:nvPr/>
          </p:nvSpPr>
          <p:spPr>
            <a:xfrm>
              <a:off x="10965815" y="4267200"/>
              <a:ext cx="1534160" cy="1584960"/>
            </a:xfrm>
            <a:custGeom>
              <a:avLst/>
              <a:gdLst>
                <a:gd name="connsiteX0" fmla="*/ 0 w 1534160"/>
                <a:gd name="connsiteY0" fmla="*/ 1584960 h 1584960"/>
                <a:gd name="connsiteX1" fmla="*/ 1534160 w 1534160"/>
                <a:gd name="connsiteY1" fmla="*/ 0 h 1584960"/>
                <a:gd name="connsiteX2" fmla="*/ 817880 w 1534160"/>
                <a:gd name="connsiteY2" fmla="*/ 1574800 h 1584960"/>
                <a:gd name="connsiteX3" fmla="*/ 0 w 1534160"/>
                <a:gd name="connsiteY3" fmla="*/ 1584960 h 1584960"/>
              </a:gdLst>
              <a:ahLst/>
              <a:cxnLst>
                <a:cxn ang="0">
                  <a:pos x="connsiteX0" y="connsiteY0"/>
                </a:cxn>
                <a:cxn ang="0">
                  <a:pos x="connsiteX1" y="connsiteY1"/>
                </a:cxn>
                <a:cxn ang="0">
                  <a:pos x="connsiteX2" y="connsiteY2"/>
                </a:cxn>
                <a:cxn ang="0">
                  <a:pos x="connsiteX3" y="connsiteY3"/>
                </a:cxn>
              </a:cxnLst>
              <a:rect l="l" t="t" r="r" b="b"/>
              <a:pathLst>
                <a:path w="1534160" h="1584960">
                  <a:moveTo>
                    <a:pt x="0" y="1584960"/>
                  </a:moveTo>
                  <a:lnTo>
                    <a:pt x="1534160" y="0"/>
                  </a:lnTo>
                  <a:lnTo>
                    <a:pt x="817880" y="1574800"/>
                  </a:lnTo>
                  <a:lnTo>
                    <a:pt x="0" y="158496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8AD6527-925D-4D63-9652-B4DAF2FB5C0A}"/>
                </a:ext>
              </a:extLst>
            </p:cNvPr>
            <p:cNvSpPr/>
            <p:nvPr/>
          </p:nvSpPr>
          <p:spPr>
            <a:xfrm>
              <a:off x="7325360" y="4267200"/>
              <a:ext cx="5034280" cy="1590040"/>
            </a:xfrm>
            <a:custGeom>
              <a:avLst/>
              <a:gdLst>
                <a:gd name="connsiteX0" fmla="*/ 1386840 w 5034280"/>
                <a:gd name="connsiteY0" fmla="*/ 1579880 h 1590040"/>
                <a:gd name="connsiteX1" fmla="*/ 5034280 w 5034280"/>
                <a:gd name="connsiteY1" fmla="*/ 0 h 1590040"/>
                <a:gd name="connsiteX2" fmla="*/ 0 w 5034280"/>
                <a:gd name="connsiteY2" fmla="*/ 1590040 h 1590040"/>
                <a:gd name="connsiteX3" fmla="*/ 1386840 w 5034280"/>
                <a:gd name="connsiteY3" fmla="*/ 1579880 h 1590040"/>
              </a:gdLst>
              <a:ahLst/>
              <a:cxnLst>
                <a:cxn ang="0">
                  <a:pos x="connsiteX0" y="connsiteY0"/>
                </a:cxn>
                <a:cxn ang="0">
                  <a:pos x="connsiteX1" y="connsiteY1"/>
                </a:cxn>
                <a:cxn ang="0">
                  <a:pos x="connsiteX2" y="connsiteY2"/>
                </a:cxn>
                <a:cxn ang="0">
                  <a:pos x="connsiteX3" y="connsiteY3"/>
                </a:cxn>
              </a:cxnLst>
              <a:rect l="l" t="t" r="r" b="b"/>
              <a:pathLst>
                <a:path w="5034280" h="1590040">
                  <a:moveTo>
                    <a:pt x="1386840" y="1579880"/>
                  </a:moveTo>
                  <a:lnTo>
                    <a:pt x="5034280" y="0"/>
                  </a:lnTo>
                  <a:lnTo>
                    <a:pt x="0" y="1590040"/>
                  </a:lnTo>
                  <a:lnTo>
                    <a:pt x="1386840" y="1579880"/>
                  </a:lnTo>
                  <a:close/>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1F52509-17C3-4505-9DEA-3E9C15942214}"/>
              </a:ext>
            </a:extLst>
          </p:cNvPr>
          <p:cNvSpPr txBox="1"/>
          <p:nvPr/>
        </p:nvSpPr>
        <p:spPr>
          <a:xfrm rot="20417940">
            <a:off x="7986198" y="4903651"/>
            <a:ext cx="4342255" cy="307777"/>
          </a:xfrm>
          <a:prstGeom prst="rect">
            <a:avLst/>
          </a:prstGeom>
          <a:noFill/>
        </p:spPr>
        <p:txBody>
          <a:bodyPr wrap="square">
            <a:spAutoFit/>
          </a:bodyPr>
          <a:lstStyle/>
          <a:p>
            <a:r>
              <a:rPr lang="en-US" sz="1400" dirty="0"/>
              <a:t>Everyway to insert orange piece</a:t>
            </a:r>
          </a:p>
        </p:txBody>
      </p:sp>
      <p:sp>
        <p:nvSpPr>
          <p:cNvPr id="22" name="TextBox 21">
            <a:extLst>
              <a:ext uri="{FF2B5EF4-FFF2-40B4-BE49-F238E27FC236}">
                <a16:creationId xmlns:a16="http://schemas.microsoft.com/office/drawing/2014/main" id="{1EB2A880-CC78-41BE-913D-933DD1BA88A9}"/>
              </a:ext>
            </a:extLst>
          </p:cNvPr>
          <p:cNvSpPr txBox="1"/>
          <p:nvPr/>
        </p:nvSpPr>
        <p:spPr>
          <a:xfrm>
            <a:off x="7873077" y="4382254"/>
            <a:ext cx="3451225" cy="646331"/>
          </a:xfrm>
          <a:prstGeom prst="rect">
            <a:avLst/>
          </a:prstGeom>
          <a:noFill/>
        </p:spPr>
        <p:txBody>
          <a:bodyPr wrap="square">
            <a:spAutoFit/>
          </a:bodyPr>
          <a:lstStyle/>
          <a:p>
            <a:r>
              <a:rPr lang="en-US" sz="1800" dirty="0">
                <a:solidFill>
                  <a:schemeClr val="bg1">
                    <a:lumMod val="75000"/>
                  </a:schemeClr>
                </a:solidFill>
              </a:rPr>
              <a:t>This </a:t>
            </a:r>
            <a:r>
              <a:rPr lang="en-US" dirty="0">
                <a:solidFill>
                  <a:schemeClr val="bg1">
                    <a:lumMod val="75000"/>
                  </a:schemeClr>
                </a:solidFill>
              </a:rPr>
              <a:t>would be an inconceivably large branching factor</a:t>
            </a:r>
          </a:p>
        </p:txBody>
      </p:sp>
      <p:sp>
        <p:nvSpPr>
          <p:cNvPr id="23" name="Isosceles Triangle 22">
            <a:extLst>
              <a:ext uri="{FF2B5EF4-FFF2-40B4-BE49-F238E27FC236}">
                <a16:creationId xmlns:a16="http://schemas.microsoft.com/office/drawing/2014/main" id="{0D173B32-193B-494F-B921-5FBF52659F92}"/>
              </a:ext>
            </a:extLst>
          </p:cNvPr>
          <p:cNvSpPr/>
          <p:nvPr/>
        </p:nvSpPr>
        <p:spPr>
          <a:xfrm>
            <a:off x="1722120" y="409956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C0570EFA-8AD7-4B7E-B891-6EB7114641B8}"/>
              </a:ext>
            </a:extLst>
          </p:cNvPr>
          <p:cNvSpPr/>
          <p:nvPr/>
        </p:nvSpPr>
        <p:spPr>
          <a:xfrm>
            <a:off x="886460"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B3223B61-9071-4A2E-B47E-3905C77A844D}"/>
              </a:ext>
            </a:extLst>
          </p:cNvPr>
          <p:cNvSpPr/>
          <p:nvPr/>
        </p:nvSpPr>
        <p:spPr>
          <a:xfrm>
            <a:off x="1116103"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628C150A-6BC0-48EE-87E9-DE8EE9163476}"/>
              </a:ext>
            </a:extLst>
          </p:cNvPr>
          <p:cNvSpPr/>
          <p:nvPr/>
        </p:nvSpPr>
        <p:spPr>
          <a:xfrm>
            <a:off x="1345746"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18BAC6D-F694-4A98-BF74-0CB1037B84E4}"/>
              </a:ext>
            </a:extLst>
          </p:cNvPr>
          <p:cNvSpPr/>
          <p:nvPr/>
        </p:nvSpPr>
        <p:spPr>
          <a:xfrm>
            <a:off x="1575389"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65D08EDC-3BFC-4BD4-BFE3-D7D477056595}"/>
              </a:ext>
            </a:extLst>
          </p:cNvPr>
          <p:cNvSpPr/>
          <p:nvPr/>
        </p:nvSpPr>
        <p:spPr>
          <a:xfrm>
            <a:off x="1805032"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C1A4B639-1B9B-421C-ADA9-310F5FE73DA3}"/>
              </a:ext>
            </a:extLst>
          </p:cNvPr>
          <p:cNvSpPr/>
          <p:nvPr/>
        </p:nvSpPr>
        <p:spPr>
          <a:xfrm>
            <a:off x="2034675"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D2335A4D-8ABC-4754-9430-EDE7F4C42B20}"/>
              </a:ext>
            </a:extLst>
          </p:cNvPr>
          <p:cNvSpPr/>
          <p:nvPr/>
        </p:nvSpPr>
        <p:spPr>
          <a:xfrm>
            <a:off x="2264318"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E424CE9E-84CE-4BC0-A520-4ED564AFA50A}"/>
              </a:ext>
            </a:extLst>
          </p:cNvPr>
          <p:cNvSpPr/>
          <p:nvPr/>
        </p:nvSpPr>
        <p:spPr>
          <a:xfrm>
            <a:off x="2493962" y="5659120"/>
            <a:ext cx="1841500" cy="1559560"/>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8565672-D293-4166-9E64-BF342194C765}"/>
              </a:ext>
            </a:extLst>
          </p:cNvPr>
          <p:cNvSpPr txBox="1"/>
          <p:nvPr/>
        </p:nvSpPr>
        <p:spPr>
          <a:xfrm>
            <a:off x="1116103" y="4191621"/>
            <a:ext cx="1714500" cy="923330"/>
          </a:xfrm>
          <a:prstGeom prst="rect">
            <a:avLst/>
          </a:prstGeom>
          <a:noFill/>
        </p:spPr>
        <p:txBody>
          <a:bodyPr wrap="square">
            <a:spAutoFit/>
          </a:bodyPr>
          <a:lstStyle/>
          <a:p>
            <a:r>
              <a:rPr lang="en-US" dirty="0"/>
              <a:t>Everyway to insert Blue piece</a:t>
            </a:r>
          </a:p>
        </p:txBody>
      </p:sp>
      <p:sp>
        <p:nvSpPr>
          <p:cNvPr id="33" name="TextBox 32">
            <a:extLst>
              <a:ext uri="{FF2B5EF4-FFF2-40B4-BE49-F238E27FC236}">
                <a16:creationId xmlns:a16="http://schemas.microsoft.com/office/drawing/2014/main" id="{EB5A3E56-5E27-4067-8247-C4112DE97EFE}"/>
              </a:ext>
            </a:extLst>
          </p:cNvPr>
          <p:cNvSpPr txBox="1"/>
          <p:nvPr/>
        </p:nvSpPr>
        <p:spPr>
          <a:xfrm>
            <a:off x="201838" y="5756882"/>
            <a:ext cx="1714500" cy="923330"/>
          </a:xfrm>
          <a:prstGeom prst="rect">
            <a:avLst/>
          </a:prstGeom>
          <a:noFill/>
        </p:spPr>
        <p:txBody>
          <a:bodyPr wrap="square">
            <a:spAutoFit/>
          </a:bodyPr>
          <a:lstStyle/>
          <a:p>
            <a:r>
              <a:rPr lang="en-US" dirty="0"/>
              <a:t>Everyway to insert Cyan piece</a:t>
            </a:r>
          </a:p>
        </p:txBody>
      </p:sp>
      <p:sp>
        <p:nvSpPr>
          <p:cNvPr id="52" name="TextBox 51">
            <a:extLst>
              <a:ext uri="{FF2B5EF4-FFF2-40B4-BE49-F238E27FC236}">
                <a16:creationId xmlns:a16="http://schemas.microsoft.com/office/drawing/2014/main" id="{7CBCBE25-1474-4C56-A4CC-FAB11FA966F9}"/>
              </a:ext>
            </a:extLst>
          </p:cNvPr>
          <p:cNvSpPr txBox="1"/>
          <p:nvPr/>
        </p:nvSpPr>
        <p:spPr>
          <a:xfrm>
            <a:off x="2311400" y="3789766"/>
            <a:ext cx="875846" cy="369332"/>
          </a:xfrm>
          <a:prstGeom prst="rect">
            <a:avLst/>
          </a:prstGeom>
          <a:noFill/>
        </p:spPr>
        <p:txBody>
          <a:bodyPr wrap="square">
            <a:spAutoFit/>
          </a:bodyPr>
          <a:lstStyle/>
          <a:p>
            <a:r>
              <a:rPr lang="en-US" sz="1800" dirty="0"/>
              <a:t>Empty </a:t>
            </a:r>
            <a:endParaRPr lang="en-US" dirty="0"/>
          </a:p>
        </p:txBody>
      </p:sp>
      <p:sp>
        <p:nvSpPr>
          <p:cNvPr id="53" name="TextBox 52">
            <a:extLst>
              <a:ext uri="{FF2B5EF4-FFF2-40B4-BE49-F238E27FC236}">
                <a16:creationId xmlns:a16="http://schemas.microsoft.com/office/drawing/2014/main" id="{78E2E1EE-9743-4FC7-88DB-9E7F072033A4}"/>
              </a:ext>
            </a:extLst>
          </p:cNvPr>
          <p:cNvSpPr txBox="1"/>
          <p:nvPr/>
        </p:nvSpPr>
        <p:spPr>
          <a:xfrm>
            <a:off x="11483794" y="3918188"/>
            <a:ext cx="875846" cy="369332"/>
          </a:xfrm>
          <a:prstGeom prst="rect">
            <a:avLst/>
          </a:prstGeom>
          <a:noFill/>
        </p:spPr>
        <p:txBody>
          <a:bodyPr wrap="square">
            <a:spAutoFit/>
          </a:bodyPr>
          <a:lstStyle/>
          <a:p>
            <a:r>
              <a:rPr lang="en-US" sz="1800" dirty="0"/>
              <a:t>Empty </a:t>
            </a:r>
            <a:endParaRPr lang="en-US" dirty="0"/>
          </a:p>
        </p:txBody>
      </p:sp>
      <p:sp>
        <p:nvSpPr>
          <p:cNvPr id="39" name="TextBox 38">
            <a:extLst>
              <a:ext uri="{FF2B5EF4-FFF2-40B4-BE49-F238E27FC236}">
                <a16:creationId xmlns:a16="http://schemas.microsoft.com/office/drawing/2014/main" id="{F2D2F29C-A0FA-4069-A970-C5CCDACB0134}"/>
              </a:ext>
            </a:extLst>
          </p:cNvPr>
          <p:cNvSpPr txBox="1"/>
          <p:nvPr/>
        </p:nvSpPr>
        <p:spPr>
          <a:xfrm rot="19803475">
            <a:off x="9568242" y="4888297"/>
            <a:ext cx="3095925" cy="307777"/>
          </a:xfrm>
          <a:prstGeom prst="rect">
            <a:avLst/>
          </a:prstGeom>
          <a:noFill/>
        </p:spPr>
        <p:txBody>
          <a:bodyPr wrap="square">
            <a:spAutoFit/>
          </a:bodyPr>
          <a:lstStyle/>
          <a:p>
            <a:r>
              <a:rPr lang="en-US" sz="1400" dirty="0"/>
              <a:t>Everyway to insert red piece</a:t>
            </a:r>
          </a:p>
        </p:txBody>
      </p:sp>
      <p:sp>
        <p:nvSpPr>
          <p:cNvPr id="40" name="TextBox 39">
            <a:extLst>
              <a:ext uri="{FF2B5EF4-FFF2-40B4-BE49-F238E27FC236}">
                <a16:creationId xmlns:a16="http://schemas.microsoft.com/office/drawing/2014/main" id="{1D2DC4DF-6B41-4F0E-89FC-FECFC1BF6B38}"/>
              </a:ext>
            </a:extLst>
          </p:cNvPr>
          <p:cNvSpPr txBox="1"/>
          <p:nvPr/>
        </p:nvSpPr>
        <p:spPr>
          <a:xfrm rot="18261798">
            <a:off x="10823203" y="4757332"/>
            <a:ext cx="2391588" cy="276999"/>
          </a:xfrm>
          <a:prstGeom prst="rect">
            <a:avLst/>
          </a:prstGeom>
          <a:noFill/>
        </p:spPr>
        <p:txBody>
          <a:bodyPr wrap="square">
            <a:spAutoFit/>
          </a:bodyPr>
          <a:lstStyle/>
          <a:p>
            <a:r>
              <a:rPr lang="en-US" sz="1200" dirty="0"/>
              <a:t>Everyway to insert blue</a:t>
            </a:r>
          </a:p>
        </p:txBody>
      </p:sp>
    </p:spTree>
    <p:extLst>
      <p:ext uri="{BB962C8B-B14F-4D97-AF65-F5344CB8AC3E}">
        <p14:creationId xmlns:p14="http://schemas.microsoft.com/office/powerpoint/2010/main" val="2997012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racelet&#10;&#10;Description automatically generated with low confidence">
            <a:extLst>
              <a:ext uri="{FF2B5EF4-FFF2-40B4-BE49-F238E27FC236}">
                <a16:creationId xmlns:a16="http://schemas.microsoft.com/office/drawing/2014/main" id="{DD9A7845-8AB1-408E-84C4-D785C2EAB6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015" r="10838" b="46204"/>
          <a:stretch/>
        </p:blipFill>
        <p:spPr>
          <a:xfrm>
            <a:off x="6310938" y="0"/>
            <a:ext cx="4928562" cy="2753360"/>
          </a:xfrm>
          <a:prstGeom prst="rect">
            <a:avLst/>
          </a:prstGeom>
        </p:spPr>
      </p:pic>
      <p:sp>
        <p:nvSpPr>
          <p:cNvPr id="8" name="TextBox 7">
            <a:extLst>
              <a:ext uri="{FF2B5EF4-FFF2-40B4-BE49-F238E27FC236}">
                <a16:creationId xmlns:a16="http://schemas.microsoft.com/office/drawing/2014/main" id="{2214CF89-62C8-4E57-AF80-0DA206F8BAA8}"/>
              </a:ext>
            </a:extLst>
          </p:cNvPr>
          <p:cNvSpPr txBox="1"/>
          <p:nvPr/>
        </p:nvSpPr>
        <p:spPr>
          <a:xfrm>
            <a:off x="74272" y="106607"/>
            <a:ext cx="6453527" cy="7017306"/>
          </a:xfrm>
          <a:prstGeom prst="rect">
            <a:avLst/>
          </a:prstGeom>
          <a:noFill/>
        </p:spPr>
        <p:txBody>
          <a:bodyPr wrap="square" rtlCol="0">
            <a:spAutoFit/>
          </a:bodyPr>
          <a:lstStyle/>
          <a:p>
            <a:r>
              <a:rPr lang="en-US" dirty="0"/>
              <a:t>Let us get a rough idea of the branching factor, which will give use a rough idea of the size of the search space.</a:t>
            </a:r>
          </a:p>
          <a:p>
            <a:endParaRPr lang="en-US" dirty="0"/>
          </a:p>
          <a:p>
            <a:r>
              <a:rPr lang="en-US" dirty="0"/>
              <a:t>To do this, we need to consider how many ways we can insert various pieces.</a:t>
            </a:r>
          </a:p>
          <a:p>
            <a:endParaRPr lang="en-US" dirty="0"/>
          </a:p>
          <a:p>
            <a:r>
              <a:rPr lang="en-US" dirty="0"/>
              <a:t>Let us take a random piece, lets use yellow.</a:t>
            </a:r>
          </a:p>
          <a:p>
            <a:r>
              <a:rPr lang="en-US" dirty="0"/>
              <a:t>Let us paint one end a darker color.</a:t>
            </a:r>
          </a:p>
          <a:p>
            <a:endParaRPr lang="en-US" dirty="0"/>
          </a:p>
          <a:p>
            <a:r>
              <a:rPr lang="en-US" dirty="0"/>
              <a:t>We could put the dark end in fifty-five different places. </a:t>
            </a:r>
          </a:p>
          <a:p>
            <a:endParaRPr lang="en-US" dirty="0"/>
          </a:p>
          <a:p>
            <a:r>
              <a:rPr lang="en-US" dirty="0"/>
              <a:t>For example, as shown to the right, we could put it in ten spots in the upper right diagonal.</a:t>
            </a:r>
          </a:p>
          <a:p>
            <a:endParaRPr lang="en-US" dirty="0"/>
          </a:p>
          <a:p>
            <a:r>
              <a:rPr lang="en-US" dirty="0"/>
              <a:t>However, </a:t>
            </a:r>
            <a:r>
              <a:rPr lang="en-US" i="1" dirty="0"/>
              <a:t>some</a:t>
            </a:r>
            <a:r>
              <a:rPr lang="en-US" dirty="0"/>
              <a:t> of this arrangements are illegal.</a:t>
            </a:r>
          </a:p>
          <a:p>
            <a:endParaRPr lang="en-US" dirty="0"/>
          </a:p>
          <a:p>
            <a:r>
              <a:rPr lang="en-US" dirty="0"/>
              <a:t>This means that the number of dimples in the gray template (fifty-five) includes all the legal possibilities, plus some illegal ones, so it is an </a:t>
            </a:r>
            <a:r>
              <a:rPr lang="en-US" b="1" dirty="0"/>
              <a:t>upper bound.</a:t>
            </a:r>
          </a:p>
          <a:p>
            <a:endParaRPr lang="en-US" b="1" dirty="0"/>
          </a:p>
          <a:p>
            <a:r>
              <a:rPr lang="en-US" dirty="0"/>
              <a:t>So, this suggests that we can use the number of dimples remaining as an upper bound.</a:t>
            </a:r>
          </a:p>
          <a:p>
            <a:endParaRPr lang="en-US" dirty="0"/>
          </a:p>
          <a:p>
            <a:r>
              <a:rPr lang="en-US" dirty="0">
                <a:solidFill>
                  <a:schemeClr val="bg1">
                    <a:lumMod val="65000"/>
                  </a:schemeClr>
                </a:solidFill>
              </a:rPr>
              <a:t>(but see next slide)</a:t>
            </a:r>
          </a:p>
          <a:p>
            <a:endParaRPr lang="en-US" dirty="0"/>
          </a:p>
        </p:txBody>
      </p:sp>
      <p:pic>
        <p:nvPicPr>
          <p:cNvPr id="10" name="Picture 9" descr="A close-up of a bracelet&#10;&#10;Description automatically generated with low confidence">
            <a:extLst>
              <a:ext uri="{FF2B5EF4-FFF2-40B4-BE49-F238E27FC236}">
                <a16:creationId xmlns:a16="http://schemas.microsoft.com/office/drawing/2014/main" id="{C5F39ECB-00FB-43E2-85C4-59B5370851A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015" r="10838" b="46204"/>
          <a:stretch/>
        </p:blipFill>
        <p:spPr>
          <a:xfrm>
            <a:off x="6353221" y="3486150"/>
            <a:ext cx="4928562" cy="2753360"/>
          </a:xfrm>
          <a:prstGeom prst="rect">
            <a:avLst/>
          </a:prstGeom>
        </p:spPr>
      </p:pic>
      <p:grpSp>
        <p:nvGrpSpPr>
          <p:cNvPr id="27" name="Group 26">
            <a:extLst>
              <a:ext uri="{FF2B5EF4-FFF2-40B4-BE49-F238E27FC236}">
                <a16:creationId xmlns:a16="http://schemas.microsoft.com/office/drawing/2014/main" id="{35A0C263-F33D-43F6-9CC7-34654E270E8B}"/>
              </a:ext>
            </a:extLst>
          </p:cNvPr>
          <p:cNvGrpSpPr/>
          <p:nvPr/>
        </p:nvGrpSpPr>
        <p:grpSpPr>
          <a:xfrm>
            <a:off x="8996695" y="-57991"/>
            <a:ext cx="2468033" cy="2424424"/>
            <a:chOff x="8966200" y="-57991"/>
            <a:chExt cx="1790304" cy="1740932"/>
          </a:xfrm>
        </p:grpSpPr>
        <p:sp>
          <p:nvSpPr>
            <p:cNvPr id="2" name="TextBox 1">
              <a:extLst>
                <a:ext uri="{FF2B5EF4-FFF2-40B4-BE49-F238E27FC236}">
                  <a16:creationId xmlns:a16="http://schemas.microsoft.com/office/drawing/2014/main" id="{186E8C7F-2C85-47BA-8656-DC7E43E0747F}"/>
                </a:ext>
              </a:extLst>
            </p:cNvPr>
            <p:cNvSpPr txBox="1"/>
            <p:nvPr/>
          </p:nvSpPr>
          <p:spPr>
            <a:xfrm>
              <a:off x="8966200" y="-57991"/>
              <a:ext cx="301686" cy="369332"/>
            </a:xfrm>
            <a:prstGeom prst="rect">
              <a:avLst/>
            </a:prstGeom>
            <a:noFill/>
          </p:spPr>
          <p:txBody>
            <a:bodyPr wrap="none" rtlCol="0">
              <a:spAutoFit/>
            </a:bodyPr>
            <a:lstStyle/>
            <a:p>
              <a:r>
                <a:rPr lang="en-US" dirty="0"/>
                <a:t>1</a:t>
              </a:r>
            </a:p>
          </p:txBody>
        </p:sp>
        <p:sp>
          <p:nvSpPr>
            <p:cNvPr id="13" name="TextBox 12">
              <a:extLst>
                <a:ext uri="{FF2B5EF4-FFF2-40B4-BE49-F238E27FC236}">
                  <a16:creationId xmlns:a16="http://schemas.microsoft.com/office/drawing/2014/main" id="{AAA60952-BE30-4186-BE56-29BE48ED0880}"/>
                </a:ext>
              </a:extLst>
            </p:cNvPr>
            <p:cNvSpPr txBox="1"/>
            <p:nvPr/>
          </p:nvSpPr>
          <p:spPr>
            <a:xfrm>
              <a:off x="9118600" y="94409"/>
              <a:ext cx="301686" cy="369332"/>
            </a:xfrm>
            <a:prstGeom prst="rect">
              <a:avLst/>
            </a:prstGeom>
            <a:noFill/>
          </p:spPr>
          <p:txBody>
            <a:bodyPr wrap="none" rtlCol="0">
              <a:spAutoFit/>
            </a:bodyPr>
            <a:lstStyle/>
            <a:p>
              <a:r>
                <a:rPr lang="en-US" dirty="0"/>
                <a:t>2</a:t>
              </a:r>
            </a:p>
          </p:txBody>
        </p:sp>
        <p:sp>
          <p:nvSpPr>
            <p:cNvPr id="14" name="TextBox 13">
              <a:extLst>
                <a:ext uri="{FF2B5EF4-FFF2-40B4-BE49-F238E27FC236}">
                  <a16:creationId xmlns:a16="http://schemas.microsoft.com/office/drawing/2014/main" id="{AE643019-784D-4179-B5B5-1780F23EE0E4}"/>
                </a:ext>
              </a:extLst>
            </p:cNvPr>
            <p:cNvSpPr txBox="1"/>
            <p:nvPr/>
          </p:nvSpPr>
          <p:spPr>
            <a:xfrm>
              <a:off x="9271000" y="246809"/>
              <a:ext cx="301686" cy="369332"/>
            </a:xfrm>
            <a:prstGeom prst="rect">
              <a:avLst/>
            </a:prstGeom>
            <a:noFill/>
          </p:spPr>
          <p:txBody>
            <a:bodyPr wrap="none" rtlCol="0">
              <a:spAutoFit/>
            </a:bodyPr>
            <a:lstStyle/>
            <a:p>
              <a:r>
                <a:rPr lang="en-US" dirty="0"/>
                <a:t>3</a:t>
              </a:r>
            </a:p>
          </p:txBody>
        </p:sp>
        <p:sp>
          <p:nvSpPr>
            <p:cNvPr id="15" name="TextBox 14">
              <a:extLst>
                <a:ext uri="{FF2B5EF4-FFF2-40B4-BE49-F238E27FC236}">
                  <a16:creationId xmlns:a16="http://schemas.microsoft.com/office/drawing/2014/main" id="{C949170B-7B05-411E-8FE8-C2E9D8392BD5}"/>
                </a:ext>
              </a:extLst>
            </p:cNvPr>
            <p:cNvSpPr txBox="1"/>
            <p:nvPr/>
          </p:nvSpPr>
          <p:spPr>
            <a:xfrm>
              <a:off x="9423400" y="399209"/>
              <a:ext cx="301686" cy="369332"/>
            </a:xfrm>
            <a:prstGeom prst="rect">
              <a:avLst/>
            </a:prstGeom>
            <a:noFill/>
          </p:spPr>
          <p:txBody>
            <a:bodyPr wrap="none" rtlCol="0">
              <a:spAutoFit/>
            </a:bodyPr>
            <a:lstStyle/>
            <a:p>
              <a:r>
                <a:rPr lang="en-US" dirty="0"/>
                <a:t>4</a:t>
              </a:r>
            </a:p>
          </p:txBody>
        </p:sp>
        <p:sp>
          <p:nvSpPr>
            <p:cNvPr id="16" name="TextBox 15">
              <a:extLst>
                <a:ext uri="{FF2B5EF4-FFF2-40B4-BE49-F238E27FC236}">
                  <a16:creationId xmlns:a16="http://schemas.microsoft.com/office/drawing/2014/main" id="{7910934B-828A-4F6C-A9FE-F7E2FEF81B83}"/>
                </a:ext>
              </a:extLst>
            </p:cNvPr>
            <p:cNvSpPr txBox="1"/>
            <p:nvPr/>
          </p:nvSpPr>
          <p:spPr>
            <a:xfrm>
              <a:off x="9575800" y="551609"/>
              <a:ext cx="301686" cy="369332"/>
            </a:xfrm>
            <a:prstGeom prst="rect">
              <a:avLst/>
            </a:prstGeom>
            <a:noFill/>
          </p:spPr>
          <p:txBody>
            <a:bodyPr wrap="none" rtlCol="0">
              <a:spAutoFit/>
            </a:bodyPr>
            <a:lstStyle/>
            <a:p>
              <a:r>
                <a:rPr lang="en-US" dirty="0"/>
                <a:t>5</a:t>
              </a:r>
            </a:p>
          </p:txBody>
        </p:sp>
        <p:sp>
          <p:nvSpPr>
            <p:cNvPr id="17" name="TextBox 16">
              <a:extLst>
                <a:ext uri="{FF2B5EF4-FFF2-40B4-BE49-F238E27FC236}">
                  <a16:creationId xmlns:a16="http://schemas.microsoft.com/office/drawing/2014/main" id="{DDF70740-0E19-488B-BE02-876D346A4625}"/>
                </a:ext>
              </a:extLst>
            </p:cNvPr>
            <p:cNvSpPr txBox="1"/>
            <p:nvPr/>
          </p:nvSpPr>
          <p:spPr>
            <a:xfrm>
              <a:off x="9728200" y="704009"/>
              <a:ext cx="301686" cy="369332"/>
            </a:xfrm>
            <a:prstGeom prst="rect">
              <a:avLst/>
            </a:prstGeom>
            <a:noFill/>
          </p:spPr>
          <p:txBody>
            <a:bodyPr wrap="none" rtlCol="0">
              <a:spAutoFit/>
            </a:bodyPr>
            <a:lstStyle/>
            <a:p>
              <a:r>
                <a:rPr lang="en-US" dirty="0"/>
                <a:t>6</a:t>
              </a:r>
            </a:p>
          </p:txBody>
        </p:sp>
        <p:sp>
          <p:nvSpPr>
            <p:cNvPr id="18" name="TextBox 17">
              <a:extLst>
                <a:ext uri="{FF2B5EF4-FFF2-40B4-BE49-F238E27FC236}">
                  <a16:creationId xmlns:a16="http://schemas.microsoft.com/office/drawing/2014/main" id="{943AAAE7-6C8B-487C-AFF1-FCC9FAFB7362}"/>
                </a:ext>
              </a:extLst>
            </p:cNvPr>
            <p:cNvSpPr txBox="1"/>
            <p:nvPr/>
          </p:nvSpPr>
          <p:spPr>
            <a:xfrm>
              <a:off x="9880600" y="856409"/>
              <a:ext cx="301686" cy="369332"/>
            </a:xfrm>
            <a:prstGeom prst="rect">
              <a:avLst/>
            </a:prstGeom>
            <a:noFill/>
          </p:spPr>
          <p:txBody>
            <a:bodyPr wrap="none" rtlCol="0">
              <a:spAutoFit/>
            </a:bodyPr>
            <a:lstStyle/>
            <a:p>
              <a:r>
                <a:rPr lang="en-US" dirty="0"/>
                <a:t>7</a:t>
              </a:r>
            </a:p>
          </p:txBody>
        </p:sp>
        <p:sp>
          <p:nvSpPr>
            <p:cNvPr id="19" name="TextBox 18">
              <a:extLst>
                <a:ext uri="{FF2B5EF4-FFF2-40B4-BE49-F238E27FC236}">
                  <a16:creationId xmlns:a16="http://schemas.microsoft.com/office/drawing/2014/main" id="{69088230-7BEB-45AF-B2BD-9CAF16D0DA77}"/>
                </a:ext>
              </a:extLst>
            </p:cNvPr>
            <p:cNvSpPr txBox="1"/>
            <p:nvPr/>
          </p:nvSpPr>
          <p:spPr>
            <a:xfrm>
              <a:off x="10033000" y="1008809"/>
              <a:ext cx="301686" cy="369332"/>
            </a:xfrm>
            <a:prstGeom prst="rect">
              <a:avLst/>
            </a:prstGeom>
            <a:noFill/>
          </p:spPr>
          <p:txBody>
            <a:bodyPr wrap="none" rtlCol="0">
              <a:spAutoFit/>
            </a:bodyPr>
            <a:lstStyle/>
            <a:p>
              <a:r>
                <a:rPr lang="en-US" dirty="0"/>
                <a:t>8</a:t>
              </a:r>
            </a:p>
          </p:txBody>
        </p:sp>
        <p:sp>
          <p:nvSpPr>
            <p:cNvPr id="20" name="TextBox 19">
              <a:extLst>
                <a:ext uri="{FF2B5EF4-FFF2-40B4-BE49-F238E27FC236}">
                  <a16:creationId xmlns:a16="http://schemas.microsoft.com/office/drawing/2014/main" id="{E57CCE0C-4213-4305-8C95-0425A8B47976}"/>
                </a:ext>
              </a:extLst>
            </p:cNvPr>
            <p:cNvSpPr txBox="1"/>
            <p:nvPr/>
          </p:nvSpPr>
          <p:spPr>
            <a:xfrm>
              <a:off x="10185400" y="1161209"/>
              <a:ext cx="301686" cy="369332"/>
            </a:xfrm>
            <a:prstGeom prst="rect">
              <a:avLst/>
            </a:prstGeom>
            <a:noFill/>
          </p:spPr>
          <p:txBody>
            <a:bodyPr wrap="none" rtlCol="0">
              <a:spAutoFit/>
            </a:bodyPr>
            <a:lstStyle/>
            <a:p>
              <a:r>
                <a:rPr lang="en-US" dirty="0"/>
                <a:t>9</a:t>
              </a:r>
            </a:p>
          </p:txBody>
        </p:sp>
        <p:sp>
          <p:nvSpPr>
            <p:cNvPr id="21" name="TextBox 20">
              <a:extLst>
                <a:ext uri="{FF2B5EF4-FFF2-40B4-BE49-F238E27FC236}">
                  <a16:creationId xmlns:a16="http://schemas.microsoft.com/office/drawing/2014/main" id="{8EFC9793-344C-44CC-849B-161429F31483}"/>
                </a:ext>
              </a:extLst>
            </p:cNvPr>
            <p:cNvSpPr txBox="1"/>
            <p:nvPr/>
          </p:nvSpPr>
          <p:spPr>
            <a:xfrm>
              <a:off x="10337800" y="1313609"/>
              <a:ext cx="418704" cy="369332"/>
            </a:xfrm>
            <a:prstGeom prst="rect">
              <a:avLst/>
            </a:prstGeom>
            <a:noFill/>
          </p:spPr>
          <p:txBody>
            <a:bodyPr wrap="none" rtlCol="0">
              <a:spAutoFit/>
            </a:bodyPr>
            <a:lstStyle/>
            <a:p>
              <a:r>
                <a:rPr lang="en-US" dirty="0"/>
                <a:t>10</a:t>
              </a:r>
            </a:p>
          </p:txBody>
        </p:sp>
      </p:grpSp>
      <p:grpSp>
        <p:nvGrpSpPr>
          <p:cNvPr id="28" name="Group 27">
            <a:extLst>
              <a:ext uri="{FF2B5EF4-FFF2-40B4-BE49-F238E27FC236}">
                <a16:creationId xmlns:a16="http://schemas.microsoft.com/office/drawing/2014/main" id="{F1399916-98A1-4E9D-9D10-2C4187F1F2C1}"/>
              </a:ext>
            </a:extLst>
          </p:cNvPr>
          <p:cNvGrpSpPr/>
          <p:nvPr/>
        </p:nvGrpSpPr>
        <p:grpSpPr>
          <a:xfrm>
            <a:off x="8989922" y="3369604"/>
            <a:ext cx="2075557" cy="2279424"/>
            <a:chOff x="8966200" y="-57991"/>
            <a:chExt cx="1505603" cy="1636810"/>
          </a:xfrm>
        </p:grpSpPr>
        <p:sp>
          <p:nvSpPr>
            <p:cNvPr id="29" name="TextBox 28">
              <a:extLst>
                <a:ext uri="{FF2B5EF4-FFF2-40B4-BE49-F238E27FC236}">
                  <a16:creationId xmlns:a16="http://schemas.microsoft.com/office/drawing/2014/main" id="{BF8D93F4-0EBF-4309-B4B3-E2BE3A3113BA}"/>
                </a:ext>
              </a:extLst>
            </p:cNvPr>
            <p:cNvSpPr txBox="1"/>
            <p:nvPr/>
          </p:nvSpPr>
          <p:spPr>
            <a:xfrm>
              <a:off x="8966200" y="-57991"/>
              <a:ext cx="301686" cy="369332"/>
            </a:xfrm>
            <a:prstGeom prst="rect">
              <a:avLst/>
            </a:prstGeom>
            <a:noFill/>
          </p:spPr>
          <p:txBody>
            <a:bodyPr wrap="none" rtlCol="0">
              <a:spAutoFit/>
            </a:bodyPr>
            <a:lstStyle/>
            <a:p>
              <a:r>
                <a:rPr lang="en-US" dirty="0"/>
                <a:t>1</a:t>
              </a:r>
            </a:p>
          </p:txBody>
        </p:sp>
        <p:sp>
          <p:nvSpPr>
            <p:cNvPr id="30" name="TextBox 29">
              <a:extLst>
                <a:ext uri="{FF2B5EF4-FFF2-40B4-BE49-F238E27FC236}">
                  <a16:creationId xmlns:a16="http://schemas.microsoft.com/office/drawing/2014/main" id="{23DE84FE-6179-4767-9D12-7B2ECF059D2D}"/>
                </a:ext>
              </a:extLst>
            </p:cNvPr>
            <p:cNvSpPr txBox="1"/>
            <p:nvPr/>
          </p:nvSpPr>
          <p:spPr>
            <a:xfrm>
              <a:off x="9118600" y="94409"/>
              <a:ext cx="301686" cy="369332"/>
            </a:xfrm>
            <a:prstGeom prst="rect">
              <a:avLst/>
            </a:prstGeom>
            <a:noFill/>
          </p:spPr>
          <p:txBody>
            <a:bodyPr wrap="none" rtlCol="0">
              <a:spAutoFit/>
            </a:bodyPr>
            <a:lstStyle/>
            <a:p>
              <a:r>
                <a:rPr lang="en-US" dirty="0"/>
                <a:t>2</a:t>
              </a:r>
            </a:p>
          </p:txBody>
        </p:sp>
        <p:sp>
          <p:nvSpPr>
            <p:cNvPr id="31" name="TextBox 30">
              <a:extLst>
                <a:ext uri="{FF2B5EF4-FFF2-40B4-BE49-F238E27FC236}">
                  <a16:creationId xmlns:a16="http://schemas.microsoft.com/office/drawing/2014/main" id="{A2D161A5-E982-4E96-87D6-F71082DE9814}"/>
                </a:ext>
              </a:extLst>
            </p:cNvPr>
            <p:cNvSpPr txBox="1"/>
            <p:nvPr/>
          </p:nvSpPr>
          <p:spPr>
            <a:xfrm>
              <a:off x="9271000" y="246809"/>
              <a:ext cx="301686" cy="369332"/>
            </a:xfrm>
            <a:prstGeom prst="rect">
              <a:avLst/>
            </a:prstGeom>
            <a:noFill/>
          </p:spPr>
          <p:txBody>
            <a:bodyPr wrap="none" rtlCol="0">
              <a:spAutoFit/>
            </a:bodyPr>
            <a:lstStyle/>
            <a:p>
              <a:r>
                <a:rPr lang="en-US" dirty="0"/>
                <a:t>3</a:t>
              </a:r>
            </a:p>
          </p:txBody>
        </p:sp>
        <p:sp>
          <p:nvSpPr>
            <p:cNvPr id="32" name="TextBox 31">
              <a:extLst>
                <a:ext uri="{FF2B5EF4-FFF2-40B4-BE49-F238E27FC236}">
                  <a16:creationId xmlns:a16="http://schemas.microsoft.com/office/drawing/2014/main" id="{1C395760-BA91-4CC5-9F50-136646E0B1F7}"/>
                </a:ext>
              </a:extLst>
            </p:cNvPr>
            <p:cNvSpPr txBox="1"/>
            <p:nvPr/>
          </p:nvSpPr>
          <p:spPr>
            <a:xfrm>
              <a:off x="9423400" y="399209"/>
              <a:ext cx="301686" cy="369332"/>
            </a:xfrm>
            <a:prstGeom prst="rect">
              <a:avLst/>
            </a:prstGeom>
            <a:noFill/>
          </p:spPr>
          <p:txBody>
            <a:bodyPr wrap="none" rtlCol="0">
              <a:spAutoFit/>
            </a:bodyPr>
            <a:lstStyle/>
            <a:p>
              <a:r>
                <a:rPr lang="en-US" dirty="0"/>
                <a:t>4</a:t>
              </a:r>
            </a:p>
          </p:txBody>
        </p:sp>
        <p:sp>
          <p:nvSpPr>
            <p:cNvPr id="33" name="TextBox 32">
              <a:extLst>
                <a:ext uri="{FF2B5EF4-FFF2-40B4-BE49-F238E27FC236}">
                  <a16:creationId xmlns:a16="http://schemas.microsoft.com/office/drawing/2014/main" id="{F983ED22-C7EC-4701-8978-A63C2F34AD5A}"/>
                </a:ext>
              </a:extLst>
            </p:cNvPr>
            <p:cNvSpPr txBox="1"/>
            <p:nvPr/>
          </p:nvSpPr>
          <p:spPr>
            <a:xfrm>
              <a:off x="9575800" y="551609"/>
              <a:ext cx="301686" cy="369332"/>
            </a:xfrm>
            <a:prstGeom prst="rect">
              <a:avLst/>
            </a:prstGeom>
            <a:noFill/>
          </p:spPr>
          <p:txBody>
            <a:bodyPr wrap="none" rtlCol="0">
              <a:spAutoFit/>
            </a:bodyPr>
            <a:lstStyle/>
            <a:p>
              <a:r>
                <a:rPr lang="en-US" dirty="0"/>
                <a:t>5</a:t>
              </a:r>
            </a:p>
          </p:txBody>
        </p:sp>
        <p:sp>
          <p:nvSpPr>
            <p:cNvPr id="34" name="TextBox 33">
              <a:extLst>
                <a:ext uri="{FF2B5EF4-FFF2-40B4-BE49-F238E27FC236}">
                  <a16:creationId xmlns:a16="http://schemas.microsoft.com/office/drawing/2014/main" id="{2D1BAB23-3D0F-4585-A91E-BE40FC80244E}"/>
                </a:ext>
              </a:extLst>
            </p:cNvPr>
            <p:cNvSpPr txBox="1"/>
            <p:nvPr/>
          </p:nvSpPr>
          <p:spPr>
            <a:xfrm>
              <a:off x="9728200" y="704009"/>
              <a:ext cx="301686" cy="369332"/>
            </a:xfrm>
            <a:prstGeom prst="rect">
              <a:avLst/>
            </a:prstGeom>
            <a:noFill/>
          </p:spPr>
          <p:txBody>
            <a:bodyPr wrap="none" rtlCol="0">
              <a:spAutoFit/>
            </a:bodyPr>
            <a:lstStyle/>
            <a:p>
              <a:r>
                <a:rPr lang="en-US" dirty="0"/>
                <a:t>6</a:t>
              </a:r>
            </a:p>
          </p:txBody>
        </p:sp>
        <p:sp>
          <p:nvSpPr>
            <p:cNvPr id="35" name="TextBox 34">
              <a:extLst>
                <a:ext uri="{FF2B5EF4-FFF2-40B4-BE49-F238E27FC236}">
                  <a16:creationId xmlns:a16="http://schemas.microsoft.com/office/drawing/2014/main" id="{BBC5CEAB-319F-4DE8-9A64-51F33D8F8ED4}"/>
                </a:ext>
              </a:extLst>
            </p:cNvPr>
            <p:cNvSpPr txBox="1"/>
            <p:nvPr/>
          </p:nvSpPr>
          <p:spPr>
            <a:xfrm>
              <a:off x="9880600" y="856409"/>
              <a:ext cx="301686" cy="369332"/>
            </a:xfrm>
            <a:prstGeom prst="rect">
              <a:avLst/>
            </a:prstGeom>
            <a:noFill/>
          </p:spPr>
          <p:txBody>
            <a:bodyPr wrap="none" rtlCol="0">
              <a:spAutoFit/>
            </a:bodyPr>
            <a:lstStyle/>
            <a:p>
              <a:r>
                <a:rPr lang="en-US" dirty="0"/>
                <a:t>7</a:t>
              </a:r>
            </a:p>
          </p:txBody>
        </p:sp>
        <p:sp>
          <p:nvSpPr>
            <p:cNvPr id="36" name="TextBox 35">
              <a:extLst>
                <a:ext uri="{FF2B5EF4-FFF2-40B4-BE49-F238E27FC236}">
                  <a16:creationId xmlns:a16="http://schemas.microsoft.com/office/drawing/2014/main" id="{19521BE7-DF12-4F0E-B5F7-143500AC75C3}"/>
                </a:ext>
              </a:extLst>
            </p:cNvPr>
            <p:cNvSpPr txBox="1"/>
            <p:nvPr/>
          </p:nvSpPr>
          <p:spPr>
            <a:xfrm>
              <a:off x="10033000" y="1008809"/>
              <a:ext cx="134003" cy="265210"/>
            </a:xfrm>
            <a:prstGeom prst="rect">
              <a:avLst/>
            </a:prstGeom>
            <a:noFill/>
          </p:spPr>
          <p:txBody>
            <a:bodyPr wrap="none" rtlCol="0">
              <a:spAutoFit/>
            </a:bodyPr>
            <a:lstStyle/>
            <a:p>
              <a:endParaRPr lang="en-US" dirty="0"/>
            </a:p>
          </p:txBody>
        </p:sp>
        <p:sp>
          <p:nvSpPr>
            <p:cNvPr id="37" name="TextBox 36">
              <a:extLst>
                <a:ext uri="{FF2B5EF4-FFF2-40B4-BE49-F238E27FC236}">
                  <a16:creationId xmlns:a16="http://schemas.microsoft.com/office/drawing/2014/main" id="{BE09B311-1523-4F50-B459-5DFB8D033CF9}"/>
                </a:ext>
              </a:extLst>
            </p:cNvPr>
            <p:cNvSpPr txBox="1"/>
            <p:nvPr/>
          </p:nvSpPr>
          <p:spPr>
            <a:xfrm>
              <a:off x="10185400" y="1161209"/>
              <a:ext cx="134003" cy="265210"/>
            </a:xfrm>
            <a:prstGeom prst="rect">
              <a:avLst/>
            </a:prstGeom>
            <a:noFill/>
          </p:spPr>
          <p:txBody>
            <a:bodyPr wrap="none" rtlCol="0">
              <a:spAutoFit/>
            </a:bodyPr>
            <a:lstStyle/>
            <a:p>
              <a:endParaRPr lang="en-US" dirty="0"/>
            </a:p>
          </p:txBody>
        </p:sp>
        <p:sp>
          <p:nvSpPr>
            <p:cNvPr id="38" name="TextBox 37">
              <a:extLst>
                <a:ext uri="{FF2B5EF4-FFF2-40B4-BE49-F238E27FC236}">
                  <a16:creationId xmlns:a16="http://schemas.microsoft.com/office/drawing/2014/main" id="{69F367E0-1377-4F55-8ADC-629CB43ACAFC}"/>
                </a:ext>
              </a:extLst>
            </p:cNvPr>
            <p:cNvSpPr txBox="1"/>
            <p:nvPr/>
          </p:nvSpPr>
          <p:spPr>
            <a:xfrm>
              <a:off x="10337800" y="1313609"/>
              <a:ext cx="134003" cy="265210"/>
            </a:xfrm>
            <a:prstGeom prst="rect">
              <a:avLst/>
            </a:prstGeom>
            <a:noFill/>
          </p:spPr>
          <p:txBody>
            <a:bodyPr wrap="none" rtlCol="0">
              <a:spAutoFit/>
            </a:bodyPr>
            <a:lstStyle/>
            <a:p>
              <a:endParaRPr lang="en-US" dirty="0"/>
            </a:p>
          </p:txBody>
        </p:sp>
      </p:grpSp>
      <p:sp>
        <p:nvSpPr>
          <p:cNvPr id="40" name="TextBox 39">
            <a:extLst>
              <a:ext uri="{FF2B5EF4-FFF2-40B4-BE49-F238E27FC236}">
                <a16:creationId xmlns:a16="http://schemas.microsoft.com/office/drawing/2014/main" id="{99A45633-29A3-44C3-898A-A1BAA2A67B9C}"/>
              </a:ext>
            </a:extLst>
          </p:cNvPr>
          <p:cNvSpPr txBox="1"/>
          <p:nvPr/>
        </p:nvSpPr>
        <p:spPr>
          <a:xfrm>
            <a:off x="10435205" y="4827665"/>
            <a:ext cx="415891" cy="514332"/>
          </a:xfrm>
          <a:prstGeom prst="rect">
            <a:avLst/>
          </a:prstGeom>
          <a:noFill/>
        </p:spPr>
        <p:txBody>
          <a:bodyPr wrap="none" rtlCol="0">
            <a:spAutoFit/>
          </a:bodyPr>
          <a:lstStyle/>
          <a:p>
            <a:r>
              <a:rPr lang="en-US" dirty="0"/>
              <a:t>8</a:t>
            </a:r>
          </a:p>
        </p:txBody>
      </p:sp>
      <p:sp>
        <p:nvSpPr>
          <p:cNvPr id="41" name="TextBox 40">
            <a:extLst>
              <a:ext uri="{FF2B5EF4-FFF2-40B4-BE49-F238E27FC236}">
                <a16:creationId xmlns:a16="http://schemas.microsoft.com/office/drawing/2014/main" id="{8EBC0C38-5A69-4D37-B826-3233E6B1BDB7}"/>
              </a:ext>
            </a:extLst>
          </p:cNvPr>
          <p:cNvSpPr txBox="1"/>
          <p:nvPr/>
        </p:nvSpPr>
        <p:spPr>
          <a:xfrm>
            <a:off x="10645297" y="5039897"/>
            <a:ext cx="415891" cy="514332"/>
          </a:xfrm>
          <a:prstGeom prst="rect">
            <a:avLst/>
          </a:prstGeom>
          <a:noFill/>
        </p:spPr>
        <p:txBody>
          <a:bodyPr wrap="none" rtlCol="0">
            <a:spAutoFit/>
          </a:bodyPr>
          <a:lstStyle/>
          <a:p>
            <a:r>
              <a:rPr lang="en-US" dirty="0"/>
              <a:t>9</a:t>
            </a:r>
          </a:p>
        </p:txBody>
      </p:sp>
      <p:sp>
        <p:nvSpPr>
          <p:cNvPr id="42" name="TextBox 41">
            <a:extLst>
              <a:ext uri="{FF2B5EF4-FFF2-40B4-BE49-F238E27FC236}">
                <a16:creationId xmlns:a16="http://schemas.microsoft.com/office/drawing/2014/main" id="{DE51ECBA-6EF5-42E3-9CAA-BE7C9BD19BD1}"/>
              </a:ext>
            </a:extLst>
          </p:cNvPr>
          <p:cNvSpPr txBox="1"/>
          <p:nvPr/>
        </p:nvSpPr>
        <p:spPr>
          <a:xfrm>
            <a:off x="10855388" y="5252130"/>
            <a:ext cx="577207" cy="514332"/>
          </a:xfrm>
          <a:prstGeom prst="rect">
            <a:avLst/>
          </a:prstGeom>
          <a:noFill/>
        </p:spPr>
        <p:txBody>
          <a:bodyPr wrap="none" rtlCol="0">
            <a:spAutoFit/>
          </a:bodyPr>
          <a:lstStyle/>
          <a:p>
            <a:r>
              <a:rPr lang="en-US" dirty="0"/>
              <a:t>10</a:t>
            </a:r>
          </a:p>
        </p:txBody>
      </p:sp>
      <p:grpSp>
        <p:nvGrpSpPr>
          <p:cNvPr id="3" name="Group 2">
            <a:extLst>
              <a:ext uri="{FF2B5EF4-FFF2-40B4-BE49-F238E27FC236}">
                <a16:creationId xmlns:a16="http://schemas.microsoft.com/office/drawing/2014/main" id="{53BF78C1-95A1-4B03-B033-A88985AF814A}"/>
              </a:ext>
            </a:extLst>
          </p:cNvPr>
          <p:cNvGrpSpPr/>
          <p:nvPr/>
        </p:nvGrpSpPr>
        <p:grpSpPr>
          <a:xfrm>
            <a:off x="8520624" y="234600"/>
            <a:ext cx="1291214" cy="703407"/>
            <a:chOff x="10493138" y="3664334"/>
            <a:chExt cx="1291214" cy="703407"/>
          </a:xfrm>
        </p:grpSpPr>
        <p:pic>
          <p:nvPicPr>
            <p:cNvPr id="43" name="Picture 42" descr="A close-up of a bracelet&#10;&#10;Description automatically generated with low confidence">
              <a:extLst>
                <a:ext uri="{FF2B5EF4-FFF2-40B4-BE49-F238E27FC236}">
                  <a16:creationId xmlns:a16="http://schemas.microsoft.com/office/drawing/2014/main" id="{FBD5038F-AA03-4E6E-BDB7-B8615F3B8C5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10857950" y="3441339"/>
              <a:ext cx="561590" cy="1291214"/>
            </a:xfrm>
            <a:prstGeom prst="rect">
              <a:avLst/>
            </a:prstGeom>
          </p:spPr>
        </p:pic>
        <p:pic>
          <p:nvPicPr>
            <p:cNvPr id="39" name="Picture 38" descr="A close-up of a bracelet&#10;&#10;Description automatically generated with low confidence">
              <a:extLst>
                <a:ext uri="{FF2B5EF4-FFF2-40B4-BE49-F238E27FC236}">
                  <a16:creationId xmlns:a16="http://schemas.microsoft.com/office/drawing/2014/main" id="{3ED173BF-CEC6-43E1-94AA-0593D78CB643}"/>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90924" r="62862" b="2133"/>
            <a:stretch/>
          </p:blipFill>
          <p:spPr>
            <a:xfrm>
              <a:off x="10618704" y="3664334"/>
              <a:ext cx="537634" cy="332777"/>
            </a:xfrm>
            <a:prstGeom prst="rect">
              <a:avLst/>
            </a:prstGeom>
          </p:spPr>
        </p:pic>
      </p:grpSp>
      <p:grpSp>
        <p:nvGrpSpPr>
          <p:cNvPr id="44" name="Group 43">
            <a:extLst>
              <a:ext uri="{FF2B5EF4-FFF2-40B4-BE49-F238E27FC236}">
                <a16:creationId xmlns:a16="http://schemas.microsoft.com/office/drawing/2014/main" id="{BB56881F-3FD3-40EE-8294-D2B24BB69D8A}"/>
              </a:ext>
            </a:extLst>
          </p:cNvPr>
          <p:cNvGrpSpPr/>
          <p:nvPr/>
        </p:nvGrpSpPr>
        <p:grpSpPr>
          <a:xfrm>
            <a:off x="9594161" y="1338554"/>
            <a:ext cx="1291214" cy="703407"/>
            <a:chOff x="10493138" y="3664334"/>
            <a:chExt cx="1291214" cy="703407"/>
          </a:xfrm>
        </p:grpSpPr>
        <p:pic>
          <p:nvPicPr>
            <p:cNvPr id="45" name="Picture 44" descr="A close-up of a bracelet&#10;&#10;Description automatically generated with low confidence">
              <a:extLst>
                <a:ext uri="{FF2B5EF4-FFF2-40B4-BE49-F238E27FC236}">
                  <a16:creationId xmlns:a16="http://schemas.microsoft.com/office/drawing/2014/main" id="{096F1DE1-83C1-48D5-824E-2906BA953F6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10857950" y="3441339"/>
              <a:ext cx="561590" cy="1291214"/>
            </a:xfrm>
            <a:prstGeom prst="rect">
              <a:avLst/>
            </a:prstGeom>
          </p:spPr>
        </p:pic>
        <p:pic>
          <p:nvPicPr>
            <p:cNvPr id="46" name="Picture 45" descr="A close-up of a bracelet&#10;&#10;Description automatically generated with low confidence">
              <a:extLst>
                <a:ext uri="{FF2B5EF4-FFF2-40B4-BE49-F238E27FC236}">
                  <a16:creationId xmlns:a16="http://schemas.microsoft.com/office/drawing/2014/main" id="{13BC8101-3C66-434F-8C3D-E100FB0C9279}"/>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90924" r="62862" b="2133"/>
            <a:stretch/>
          </p:blipFill>
          <p:spPr>
            <a:xfrm>
              <a:off x="10618704" y="3664334"/>
              <a:ext cx="537634" cy="332777"/>
            </a:xfrm>
            <a:prstGeom prst="rect">
              <a:avLst/>
            </a:prstGeom>
          </p:spPr>
        </p:pic>
      </p:grpSp>
      <p:grpSp>
        <p:nvGrpSpPr>
          <p:cNvPr id="47" name="Group 46">
            <a:extLst>
              <a:ext uri="{FF2B5EF4-FFF2-40B4-BE49-F238E27FC236}">
                <a16:creationId xmlns:a16="http://schemas.microsoft.com/office/drawing/2014/main" id="{86AC11F6-4F58-4AFE-95A1-D3D43D15E189}"/>
              </a:ext>
            </a:extLst>
          </p:cNvPr>
          <p:cNvGrpSpPr/>
          <p:nvPr/>
        </p:nvGrpSpPr>
        <p:grpSpPr>
          <a:xfrm>
            <a:off x="10327506" y="5503125"/>
            <a:ext cx="1291214" cy="703407"/>
            <a:chOff x="10493138" y="3664334"/>
            <a:chExt cx="1291214" cy="703407"/>
          </a:xfrm>
        </p:grpSpPr>
        <p:pic>
          <p:nvPicPr>
            <p:cNvPr id="48" name="Picture 47" descr="A close-up of a bracelet&#10;&#10;Description automatically generated with low confidence">
              <a:extLst>
                <a:ext uri="{FF2B5EF4-FFF2-40B4-BE49-F238E27FC236}">
                  <a16:creationId xmlns:a16="http://schemas.microsoft.com/office/drawing/2014/main" id="{C3A790F6-AA53-4E1A-841D-941421DD440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10857950" y="3441339"/>
              <a:ext cx="561590" cy="1291214"/>
            </a:xfrm>
            <a:prstGeom prst="rect">
              <a:avLst/>
            </a:prstGeom>
          </p:spPr>
        </p:pic>
        <p:pic>
          <p:nvPicPr>
            <p:cNvPr id="49" name="Picture 48" descr="A close-up of a bracelet&#10;&#10;Description automatically generated with low confidence">
              <a:extLst>
                <a:ext uri="{FF2B5EF4-FFF2-40B4-BE49-F238E27FC236}">
                  <a16:creationId xmlns:a16="http://schemas.microsoft.com/office/drawing/2014/main" id="{3FD98713-8DAD-4F30-94D0-0061F0F76F6D}"/>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90924" r="62862" b="2133"/>
            <a:stretch/>
          </p:blipFill>
          <p:spPr>
            <a:xfrm>
              <a:off x="10618704" y="3664334"/>
              <a:ext cx="537634" cy="332777"/>
            </a:xfrm>
            <a:prstGeom prst="rect">
              <a:avLst/>
            </a:prstGeom>
          </p:spPr>
        </p:pic>
      </p:grpSp>
      <p:sp>
        <p:nvSpPr>
          <p:cNvPr id="50" name="TextBox 49">
            <a:extLst>
              <a:ext uri="{FF2B5EF4-FFF2-40B4-BE49-F238E27FC236}">
                <a16:creationId xmlns:a16="http://schemas.microsoft.com/office/drawing/2014/main" id="{68CA9D44-CF67-464E-92A4-47113056333A}"/>
              </a:ext>
            </a:extLst>
          </p:cNvPr>
          <p:cNvSpPr txBox="1"/>
          <p:nvPr/>
        </p:nvSpPr>
        <p:spPr>
          <a:xfrm>
            <a:off x="11431430" y="5224563"/>
            <a:ext cx="929640" cy="369332"/>
          </a:xfrm>
          <a:prstGeom prst="rect">
            <a:avLst/>
          </a:prstGeom>
          <a:noFill/>
        </p:spPr>
        <p:txBody>
          <a:bodyPr wrap="square">
            <a:spAutoFit/>
          </a:bodyPr>
          <a:lstStyle/>
          <a:p>
            <a:r>
              <a:rPr lang="en-US" dirty="0"/>
              <a:t>illegal</a:t>
            </a:r>
          </a:p>
        </p:txBody>
      </p:sp>
      <p:cxnSp>
        <p:nvCxnSpPr>
          <p:cNvPr id="11" name="Straight Arrow Connector 10">
            <a:extLst>
              <a:ext uri="{FF2B5EF4-FFF2-40B4-BE49-F238E27FC236}">
                <a16:creationId xmlns:a16="http://schemas.microsoft.com/office/drawing/2014/main" id="{FE22E18F-AAEB-468B-9F02-18157E03670F}"/>
              </a:ext>
            </a:extLst>
          </p:cNvPr>
          <p:cNvCxnSpPr>
            <a:cxnSpLocks/>
          </p:cNvCxnSpPr>
          <p:nvPr/>
        </p:nvCxnSpPr>
        <p:spPr>
          <a:xfrm flipH="1">
            <a:off x="11239500" y="5554229"/>
            <a:ext cx="303320" cy="251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4C5216-8323-4691-AB17-552798376E76}"/>
              </a:ext>
            </a:extLst>
          </p:cNvPr>
          <p:cNvGrpSpPr/>
          <p:nvPr/>
        </p:nvGrpSpPr>
        <p:grpSpPr>
          <a:xfrm rot="19022662">
            <a:off x="4238844" y="1500398"/>
            <a:ext cx="1291214" cy="703407"/>
            <a:chOff x="10493138" y="3664334"/>
            <a:chExt cx="1291214" cy="703407"/>
          </a:xfrm>
        </p:grpSpPr>
        <p:pic>
          <p:nvPicPr>
            <p:cNvPr id="52" name="Picture 51" descr="A close-up of a bracelet&#10;&#10;Description automatically generated with low confidence">
              <a:extLst>
                <a:ext uri="{FF2B5EF4-FFF2-40B4-BE49-F238E27FC236}">
                  <a16:creationId xmlns:a16="http://schemas.microsoft.com/office/drawing/2014/main" id="{9F5C2061-F6F5-489B-84B9-0C4CF3909933}"/>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10857950" y="3441339"/>
              <a:ext cx="561590" cy="1291214"/>
            </a:xfrm>
            <a:prstGeom prst="rect">
              <a:avLst/>
            </a:prstGeom>
          </p:spPr>
        </p:pic>
        <p:pic>
          <p:nvPicPr>
            <p:cNvPr id="53" name="Picture 52" descr="A close-up of a bracelet&#10;&#10;Description automatically generated with low confidence">
              <a:extLst>
                <a:ext uri="{FF2B5EF4-FFF2-40B4-BE49-F238E27FC236}">
                  <a16:creationId xmlns:a16="http://schemas.microsoft.com/office/drawing/2014/main" id="{F50499CA-4094-4E40-B7BC-1C8C106080FB}"/>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90924" r="62862" b="2133"/>
            <a:stretch/>
          </p:blipFill>
          <p:spPr>
            <a:xfrm>
              <a:off x="10618704" y="3664334"/>
              <a:ext cx="537634" cy="332777"/>
            </a:xfrm>
            <a:prstGeom prst="rect">
              <a:avLst/>
            </a:prstGeom>
          </p:spPr>
        </p:pic>
      </p:grpSp>
    </p:spTree>
    <p:extLst>
      <p:ext uri="{BB962C8B-B14F-4D97-AF65-F5344CB8AC3E}">
        <p14:creationId xmlns:p14="http://schemas.microsoft.com/office/powerpoint/2010/main" val="3192091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racelet&#10;&#10;Description automatically generated with low confidence">
            <a:extLst>
              <a:ext uri="{FF2B5EF4-FFF2-40B4-BE49-F238E27FC236}">
                <a16:creationId xmlns:a16="http://schemas.microsoft.com/office/drawing/2014/main" id="{DD9A7845-8AB1-408E-84C4-D785C2EAB6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015" r="10838" b="46204"/>
          <a:stretch/>
        </p:blipFill>
        <p:spPr>
          <a:xfrm>
            <a:off x="6310938" y="0"/>
            <a:ext cx="4928562" cy="2753360"/>
          </a:xfrm>
          <a:prstGeom prst="rect">
            <a:avLst/>
          </a:prstGeom>
        </p:spPr>
      </p:pic>
      <p:sp>
        <p:nvSpPr>
          <p:cNvPr id="8" name="TextBox 7">
            <a:extLst>
              <a:ext uri="{FF2B5EF4-FFF2-40B4-BE49-F238E27FC236}">
                <a16:creationId xmlns:a16="http://schemas.microsoft.com/office/drawing/2014/main" id="{2214CF89-62C8-4E57-AF80-0DA206F8BAA8}"/>
              </a:ext>
            </a:extLst>
          </p:cNvPr>
          <p:cNvSpPr txBox="1"/>
          <p:nvPr/>
        </p:nvSpPr>
        <p:spPr>
          <a:xfrm>
            <a:off x="148738" y="154241"/>
            <a:ext cx="5301356" cy="1908215"/>
          </a:xfrm>
          <a:prstGeom prst="rect">
            <a:avLst/>
          </a:prstGeom>
          <a:noFill/>
        </p:spPr>
        <p:txBody>
          <a:bodyPr wrap="square" rtlCol="0">
            <a:spAutoFit/>
          </a:bodyPr>
          <a:lstStyle/>
          <a:p>
            <a:r>
              <a:rPr lang="en-US" sz="2000" dirty="0"/>
              <a:t>The yellow part has two orientations.</a:t>
            </a:r>
          </a:p>
          <a:p>
            <a:r>
              <a:rPr lang="en-US" sz="2000" dirty="0"/>
              <a:t>So, we would need to multiple our upper bound of fifty-five by two.</a:t>
            </a:r>
          </a:p>
          <a:p>
            <a:endParaRPr lang="en-US" sz="2000" dirty="0"/>
          </a:p>
          <a:p>
            <a:endParaRPr lang="en-US" sz="2000" dirty="0"/>
          </a:p>
          <a:p>
            <a:endParaRPr lang="en-US" dirty="0"/>
          </a:p>
        </p:txBody>
      </p:sp>
      <p:pic>
        <p:nvPicPr>
          <p:cNvPr id="12" name="Picture 11" descr="A close-up of a bracelet&#10;&#10;Description automatically generated with low confidence">
            <a:extLst>
              <a:ext uri="{FF2B5EF4-FFF2-40B4-BE49-F238E27FC236}">
                <a16:creationId xmlns:a16="http://schemas.microsoft.com/office/drawing/2014/main" id="{2E8D2919-69F7-4594-B712-CEBA7EF808B0}"/>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2388534">
            <a:off x="8208054" y="58874"/>
            <a:ext cx="561590" cy="1291214"/>
          </a:xfrm>
          <a:prstGeom prst="rect">
            <a:avLst/>
          </a:prstGeom>
        </p:spPr>
      </p:pic>
      <p:grpSp>
        <p:nvGrpSpPr>
          <p:cNvPr id="27" name="Group 26">
            <a:extLst>
              <a:ext uri="{FF2B5EF4-FFF2-40B4-BE49-F238E27FC236}">
                <a16:creationId xmlns:a16="http://schemas.microsoft.com/office/drawing/2014/main" id="{35A0C263-F33D-43F6-9CC7-34654E270E8B}"/>
              </a:ext>
            </a:extLst>
          </p:cNvPr>
          <p:cNvGrpSpPr/>
          <p:nvPr/>
        </p:nvGrpSpPr>
        <p:grpSpPr>
          <a:xfrm>
            <a:off x="8996695" y="-57991"/>
            <a:ext cx="2468033" cy="2424424"/>
            <a:chOff x="8966200" y="-57991"/>
            <a:chExt cx="1790304" cy="1740932"/>
          </a:xfrm>
        </p:grpSpPr>
        <p:sp>
          <p:nvSpPr>
            <p:cNvPr id="2" name="TextBox 1">
              <a:extLst>
                <a:ext uri="{FF2B5EF4-FFF2-40B4-BE49-F238E27FC236}">
                  <a16:creationId xmlns:a16="http://schemas.microsoft.com/office/drawing/2014/main" id="{186E8C7F-2C85-47BA-8656-DC7E43E0747F}"/>
                </a:ext>
              </a:extLst>
            </p:cNvPr>
            <p:cNvSpPr txBox="1"/>
            <p:nvPr/>
          </p:nvSpPr>
          <p:spPr>
            <a:xfrm>
              <a:off x="8966200" y="-57991"/>
              <a:ext cx="301686" cy="369332"/>
            </a:xfrm>
            <a:prstGeom prst="rect">
              <a:avLst/>
            </a:prstGeom>
            <a:noFill/>
          </p:spPr>
          <p:txBody>
            <a:bodyPr wrap="none" rtlCol="0">
              <a:spAutoFit/>
            </a:bodyPr>
            <a:lstStyle/>
            <a:p>
              <a:r>
                <a:rPr lang="en-US" dirty="0"/>
                <a:t>1</a:t>
              </a:r>
            </a:p>
          </p:txBody>
        </p:sp>
        <p:sp>
          <p:nvSpPr>
            <p:cNvPr id="13" name="TextBox 12">
              <a:extLst>
                <a:ext uri="{FF2B5EF4-FFF2-40B4-BE49-F238E27FC236}">
                  <a16:creationId xmlns:a16="http://schemas.microsoft.com/office/drawing/2014/main" id="{AAA60952-BE30-4186-BE56-29BE48ED0880}"/>
                </a:ext>
              </a:extLst>
            </p:cNvPr>
            <p:cNvSpPr txBox="1"/>
            <p:nvPr/>
          </p:nvSpPr>
          <p:spPr>
            <a:xfrm>
              <a:off x="9118600" y="94409"/>
              <a:ext cx="301686" cy="369332"/>
            </a:xfrm>
            <a:prstGeom prst="rect">
              <a:avLst/>
            </a:prstGeom>
            <a:noFill/>
          </p:spPr>
          <p:txBody>
            <a:bodyPr wrap="none" rtlCol="0">
              <a:spAutoFit/>
            </a:bodyPr>
            <a:lstStyle/>
            <a:p>
              <a:r>
                <a:rPr lang="en-US" dirty="0"/>
                <a:t>2</a:t>
              </a:r>
            </a:p>
          </p:txBody>
        </p:sp>
        <p:sp>
          <p:nvSpPr>
            <p:cNvPr id="14" name="TextBox 13">
              <a:extLst>
                <a:ext uri="{FF2B5EF4-FFF2-40B4-BE49-F238E27FC236}">
                  <a16:creationId xmlns:a16="http://schemas.microsoft.com/office/drawing/2014/main" id="{AE643019-784D-4179-B5B5-1780F23EE0E4}"/>
                </a:ext>
              </a:extLst>
            </p:cNvPr>
            <p:cNvSpPr txBox="1"/>
            <p:nvPr/>
          </p:nvSpPr>
          <p:spPr>
            <a:xfrm>
              <a:off x="9271000" y="246809"/>
              <a:ext cx="301686" cy="369332"/>
            </a:xfrm>
            <a:prstGeom prst="rect">
              <a:avLst/>
            </a:prstGeom>
            <a:noFill/>
          </p:spPr>
          <p:txBody>
            <a:bodyPr wrap="none" rtlCol="0">
              <a:spAutoFit/>
            </a:bodyPr>
            <a:lstStyle/>
            <a:p>
              <a:r>
                <a:rPr lang="en-US" dirty="0"/>
                <a:t>3</a:t>
              </a:r>
            </a:p>
          </p:txBody>
        </p:sp>
        <p:sp>
          <p:nvSpPr>
            <p:cNvPr id="15" name="TextBox 14">
              <a:extLst>
                <a:ext uri="{FF2B5EF4-FFF2-40B4-BE49-F238E27FC236}">
                  <a16:creationId xmlns:a16="http://schemas.microsoft.com/office/drawing/2014/main" id="{C949170B-7B05-411E-8FE8-C2E9D8392BD5}"/>
                </a:ext>
              </a:extLst>
            </p:cNvPr>
            <p:cNvSpPr txBox="1"/>
            <p:nvPr/>
          </p:nvSpPr>
          <p:spPr>
            <a:xfrm>
              <a:off x="9423400" y="399209"/>
              <a:ext cx="301686" cy="369332"/>
            </a:xfrm>
            <a:prstGeom prst="rect">
              <a:avLst/>
            </a:prstGeom>
            <a:noFill/>
          </p:spPr>
          <p:txBody>
            <a:bodyPr wrap="none" rtlCol="0">
              <a:spAutoFit/>
            </a:bodyPr>
            <a:lstStyle/>
            <a:p>
              <a:r>
                <a:rPr lang="en-US" dirty="0"/>
                <a:t>4</a:t>
              </a:r>
            </a:p>
          </p:txBody>
        </p:sp>
        <p:sp>
          <p:nvSpPr>
            <p:cNvPr id="16" name="TextBox 15">
              <a:extLst>
                <a:ext uri="{FF2B5EF4-FFF2-40B4-BE49-F238E27FC236}">
                  <a16:creationId xmlns:a16="http://schemas.microsoft.com/office/drawing/2014/main" id="{7910934B-828A-4F6C-A9FE-F7E2FEF81B83}"/>
                </a:ext>
              </a:extLst>
            </p:cNvPr>
            <p:cNvSpPr txBox="1"/>
            <p:nvPr/>
          </p:nvSpPr>
          <p:spPr>
            <a:xfrm>
              <a:off x="9575800" y="551609"/>
              <a:ext cx="301686" cy="369332"/>
            </a:xfrm>
            <a:prstGeom prst="rect">
              <a:avLst/>
            </a:prstGeom>
            <a:noFill/>
          </p:spPr>
          <p:txBody>
            <a:bodyPr wrap="none" rtlCol="0">
              <a:spAutoFit/>
            </a:bodyPr>
            <a:lstStyle/>
            <a:p>
              <a:r>
                <a:rPr lang="en-US" dirty="0"/>
                <a:t>5</a:t>
              </a:r>
            </a:p>
          </p:txBody>
        </p:sp>
        <p:sp>
          <p:nvSpPr>
            <p:cNvPr id="17" name="TextBox 16">
              <a:extLst>
                <a:ext uri="{FF2B5EF4-FFF2-40B4-BE49-F238E27FC236}">
                  <a16:creationId xmlns:a16="http://schemas.microsoft.com/office/drawing/2014/main" id="{DDF70740-0E19-488B-BE02-876D346A4625}"/>
                </a:ext>
              </a:extLst>
            </p:cNvPr>
            <p:cNvSpPr txBox="1"/>
            <p:nvPr/>
          </p:nvSpPr>
          <p:spPr>
            <a:xfrm>
              <a:off x="9728200" y="704009"/>
              <a:ext cx="301686" cy="369332"/>
            </a:xfrm>
            <a:prstGeom prst="rect">
              <a:avLst/>
            </a:prstGeom>
            <a:noFill/>
          </p:spPr>
          <p:txBody>
            <a:bodyPr wrap="none" rtlCol="0">
              <a:spAutoFit/>
            </a:bodyPr>
            <a:lstStyle/>
            <a:p>
              <a:r>
                <a:rPr lang="en-US" dirty="0"/>
                <a:t>6</a:t>
              </a:r>
            </a:p>
          </p:txBody>
        </p:sp>
        <p:sp>
          <p:nvSpPr>
            <p:cNvPr id="18" name="TextBox 17">
              <a:extLst>
                <a:ext uri="{FF2B5EF4-FFF2-40B4-BE49-F238E27FC236}">
                  <a16:creationId xmlns:a16="http://schemas.microsoft.com/office/drawing/2014/main" id="{943AAAE7-6C8B-487C-AFF1-FCC9FAFB7362}"/>
                </a:ext>
              </a:extLst>
            </p:cNvPr>
            <p:cNvSpPr txBox="1"/>
            <p:nvPr/>
          </p:nvSpPr>
          <p:spPr>
            <a:xfrm>
              <a:off x="9880600" y="856409"/>
              <a:ext cx="301686" cy="369332"/>
            </a:xfrm>
            <a:prstGeom prst="rect">
              <a:avLst/>
            </a:prstGeom>
            <a:noFill/>
          </p:spPr>
          <p:txBody>
            <a:bodyPr wrap="none" rtlCol="0">
              <a:spAutoFit/>
            </a:bodyPr>
            <a:lstStyle/>
            <a:p>
              <a:r>
                <a:rPr lang="en-US" dirty="0"/>
                <a:t>7</a:t>
              </a:r>
            </a:p>
          </p:txBody>
        </p:sp>
        <p:sp>
          <p:nvSpPr>
            <p:cNvPr id="19" name="TextBox 18">
              <a:extLst>
                <a:ext uri="{FF2B5EF4-FFF2-40B4-BE49-F238E27FC236}">
                  <a16:creationId xmlns:a16="http://schemas.microsoft.com/office/drawing/2014/main" id="{69088230-7BEB-45AF-B2BD-9CAF16D0DA77}"/>
                </a:ext>
              </a:extLst>
            </p:cNvPr>
            <p:cNvSpPr txBox="1"/>
            <p:nvPr/>
          </p:nvSpPr>
          <p:spPr>
            <a:xfrm>
              <a:off x="10033000" y="1008809"/>
              <a:ext cx="301686" cy="369332"/>
            </a:xfrm>
            <a:prstGeom prst="rect">
              <a:avLst/>
            </a:prstGeom>
            <a:noFill/>
          </p:spPr>
          <p:txBody>
            <a:bodyPr wrap="none" rtlCol="0">
              <a:spAutoFit/>
            </a:bodyPr>
            <a:lstStyle/>
            <a:p>
              <a:r>
                <a:rPr lang="en-US" dirty="0"/>
                <a:t>8</a:t>
              </a:r>
            </a:p>
          </p:txBody>
        </p:sp>
        <p:sp>
          <p:nvSpPr>
            <p:cNvPr id="20" name="TextBox 19">
              <a:extLst>
                <a:ext uri="{FF2B5EF4-FFF2-40B4-BE49-F238E27FC236}">
                  <a16:creationId xmlns:a16="http://schemas.microsoft.com/office/drawing/2014/main" id="{E57CCE0C-4213-4305-8C95-0425A8B47976}"/>
                </a:ext>
              </a:extLst>
            </p:cNvPr>
            <p:cNvSpPr txBox="1"/>
            <p:nvPr/>
          </p:nvSpPr>
          <p:spPr>
            <a:xfrm>
              <a:off x="10185400" y="1161209"/>
              <a:ext cx="301686" cy="369332"/>
            </a:xfrm>
            <a:prstGeom prst="rect">
              <a:avLst/>
            </a:prstGeom>
            <a:noFill/>
          </p:spPr>
          <p:txBody>
            <a:bodyPr wrap="none" rtlCol="0">
              <a:spAutoFit/>
            </a:bodyPr>
            <a:lstStyle/>
            <a:p>
              <a:r>
                <a:rPr lang="en-US" dirty="0"/>
                <a:t>9</a:t>
              </a:r>
            </a:p>
          </p:txBody>
        </p:sp>
        <p:sp>
          <p:nvSpPr>
            <p:cNvPr id="21" name="TextBox 20">
              <a:extLst>
                <a:ext uri="{FF2B5EF4-FFF2-40B4-BE49-F238E27FC236}">
                  <a16:creationId xmlns:a16="http://schemas.microsoft.com/office/drawing/2014/main" id="{8EFC9793-344C-44CC-849B-161429F31483}"/>
                </a:ext>
              </a:extLst>
            </p:cNvPr>
            <p:cNvSpPr txBox="1"/>
            <p:nvPr/>
          </p:nvSpPr>
          <p:spPr>
            <a:xfrm>
              <a:off x="10337800" y="1313609"/>
              <a:ext cx="418704" cy="369332"/>
            </a:xfrm>
            <a:prstGeom prst="rect">
              <a:avLst/>
            </a:prstGeom>
            <a:noFill/>
          </p:spPr>
          <p:txBody>
            <a:bodyPr wrap="none" rtlCol="0">
              <a:spAutoFit/>
            </a:bodyPr>
            <a:lstStyle/>
            <a:p>
              <a:r>
                <a:rPr lang="en-US" dirty="0"/>
                <a:t>10</a:t>
              </a:r>
            </a:p>
          </p:txBody>
        </p:sp>
      </p:grpSp>
      <p:pic>
        <p:nvPicPr>
          <p:cNvPr id="45" name="Picture 44" descr="A close-up of a bracelet&#10;&#10;Description automatically generated with low confidence">
            <a:extLst>
              <a:ext uri="{FF2B5EF4-FFF2-40B4-BE49-F238E27FC236}">
                <a16:creationId xmlns:a16="http://schemas.microsoft.com/office/drawing/2014/main" id="{87C95A86-A385-4A4C-858B-5C39E69761E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10207775" y="1339231"/>
            <a:ext cx="561590" cy="1291214"/>
          </a:xfrm>
          <a:prstGeom prst="rect">
            <a:avLst/>
          </a:prstGeom>
        </p:spPr>
      </p:pic>
    </p:spTree>
    <p:extLst>
      <p:ext uri="{BB962C8B-B14F-4D97-AF65-F5344CB8AC3E}">
        <p14:creationId xmlns:p14="http://schemas.microsoft.com/office/powerpoint/2010/main" val="3004947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racelet&#10;&#10;Description automatically generated with low confidence">
            <a:extLst>
              <a:ext uri="{FF2B5EF4-FFF2-40B4-BE49-F238E27FC236}">
                <a16:creationId xmlns:a16="http://schemas.microsoft.com/office/drawing/2014/main" id="{DD9A7845-8AB1-408E-84C4-D785C2EAB6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015" r="10838" b="46204"/>
          <a:stretch/>
        </p:blipFill>
        <p:spPr>
          <a:xfrm>
            <a:off x="6310938" y="0"/>
            <a:ext cx="4928562" cy="2753360"/>
          </a:xfrm>
          <a:prstGeom prst="rect">
            <a:avLst/>
          </a:prstGeom>
        </p:spPr>
      </p:pic>
      <p:sp>
        <p:nvSpPr>
          <p:cNvPr id="8" name="TextBox 7">
            <a:extLst>
              <a:ext uri="{FF2B5EF4-FFF2-40B4-BE49-F238E27FC236}">
                <a16:creationId xmlns:a16="http://schemas.microsoft.com/office/drawing/2014/main" id="{2214CF89-62C8-4E57-AF80-0DA206F8BAA8}"/>
              </a:ext>
            </a:extLst>
          </p:cNvPr>
          <p:cNvSpPr txBox="1"/>
          <p:nvPr/>
        </p:nvSpPr>
        <p:spPr>
          <a:xfrm>
            <a:off x="148738" y="154241"/>
            <a:ext cx="5301356" cy="4985980"/>
          </a:xfrm>
          <a:prstGeom prst="rect">
            <a:avLst/>
          </a:prstGeom>
          <a:noFill/>
        </p:spPr>
        <p:txBody>
          <a:bodyPr wrap="square" rtlCol="0">
            <a:spAutoFit/>
          </a:bodyPr>
          <a:lstStyle/>
          <a:p>
            <a:r>
              <a:rPr lang="en-US" sz="2000" dirty="0"/>
              <a:t>The yellow part has two orientations.</a:t>
            </a:r>
          </a:p>
          <a:p>
            <a:r>
              <a:rPr lang="en-US" sz="2000" dirty="0"/>
              <a:t>So, we would need to multiple our upper bound of fifty-five by two.</a:t>
            </a:r>
          </a:p>
          <a:p>
            <a:endParaRPr lang="en-US" sz="2000" dirty="0"/>
          </a:p>
          <a:p>
            <a:endParaRPr lang="en-US" sz="2000" dirty="0"/>
          </a:p>
          <a:p>
            <a:r>
              <a:rPr lang="en-US" sz="2000" dirty="0"/>
              <a:t>Some parts have eight orientations (the asymmetric pieces).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can rotate them in four directions.</a:t>
            </a:r>
          </a:p>
          <a:p>
            <a:pPr marL="285750" indent="-285750">
              <a:buFont typeface="Arial" panose="020B0604020202020204" pitchFamily="34" charset="0"/>
              <a:buChar char="•"/>
            </a:pPr>
            <a:r>
              <a:rPr lang="en-US" sz="2000" dirty="0"/>
              <a:t>We can flip them to either of two sides</a:t>
            </a:r>
          </a:p>
          <a:p>
            <a:endParaRPr lang="en-US" sz="2000" dirty="0"/>
          </a:p>
          <a:p>
            <a:r>
              <a:rPr lang="en-US" sz="2000" dirty="0"/>
              <a:t>Four times two is eight.</a:t>
            </a:r>
          </a:p>
          <a:p>
            <a:endParaRPr lang="en-US" sz="2000" dirty="0"/>
          </a:p>
          <a:p>
            <a:r>
              <a:rPr lang="en-US" sz="2000" dirty="0"/>
              <a:t>So, for asymmetric pieces would need to multiple our upper bound of fifty-five by eight.</a:t>
            </a:r>
          </a:p>
          <a:p>
            <a:endParaRPr lang="en-US" dirty="0"/>
          </a:p>
        </p:txBody>
      </p:sp>
      <p:pic>
        <p:nvPicPr>
          <p:cNvPr id="10" name="Picture 9" descr="A close-up of a bracelet&#10;&#10;Description automatically generated with low confidence">
            <a:extLst>
              <a:ext uri="{FF2B5EF4-FFF2-40B4-BE49-F238E27FC236}">
                <a16:creationId xmlns:a16="http://schemas.microsoft.com/office/drawing/2014/main" id="{C5F39ECB-00FB-43E2-85C4-59B5370851A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4015" r="10838" b="46204"/>
          <a:stretch/>
        </p:blipFill>
        <p:spPr>
          <a:xfrm>
            <a:off x="6353221" y="3486150"/>
            <a:ext cx="4928562" cy="2753360"/>
          </a:xfrm>
          <a:prstGeom prst="rect">
            <a:avLst/>
          </a:prstGeom>
        </p:spPr>
      </p:pic>
      <p:pic>
        <p:nvPicPr>
          <p:cNvPr id="12" name="Picture 11" descr="A close-up of a bracelet&#10;&#10;Description automatically generated with low confidence">
            <a:extLst>
              <a:ext uri="{FF2B5EF4-FFF2-40B4-BE49-F238E27FC236}">
                <a16:creationId xmlns:a16="http://schemas.microsoft.com/office/drawing/2014/main" id="{2E8D2919-69F7-4594-B712-CEBA7EF808B0}"/>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2388534">
            <a:off x="8208054" y="58874"/>
            <a:ext cx="561590" cy="1291214"/>
          </a:xfrm>
          <a:prstGeom prst="rect">
            <a:avLst/>
          </a:prstGeom>
        </p:spPr>
      </p:pic>
      <p:grpSp>
        <p:nvGrpSpPr>
          <p:cNvPr id="27" name="Group 26">
            <a:extLst>
              <a:ext uri="{FF2B5EF4-FFF2-40B4-BE49-F238E27FC236}">
                <a16:creationId xmlns:a16="http://schemas.microsoft.com/office/drawing/2014/main" id="{35A0C263-F33D-43F6-9CC7-34654E270E8B}"/>
              </a:ext>
            </a:extLst>
          </p:cNvPr>
          <p:cNvGrpSpPr/>
          <p:nvPr/>
        </p:nvGrpSpPr>
        <p:grpSpPr>
          <a:xfrm>
            <a:off x="8996695" y="-57991"/>
            <a:ext cx="2468033" cy="2424424"/>
            <a:chOff x="8966200" y="-57991"/>
            <a:chExt cx="1790304" cy="1740932"/>
          </a:xfrm>
        </p:grpSpPr>
        <p:sp>
          <p:nvSpPr>
            <p:cNvPr id="2" name="TextBox 1">
              <a:extLst>
                <a:ext uri="{FF2B5EF4-FFF2-40B4-BE49-F238E27FC236}">
                  <a16:creationId xmlns:a16="http://schemas.microsoft.com/office/drawing/2014/main" id="{186E8C7F-2C85-47BA-8656-DC7E43E0747F}"/>
                </a:ext>
              </a:extLst>
            </p:cNvPr>
            <p:cNvSpPr txBox="1"/>
            <p:nvPr/>
          </p:nvSpPr>
          <p:spPr>
            <a:xfrm>
              <a:off x="8966200" y="-57991"/>
              <a:ext cx="301686" cy="369332"/>
            </a:xfrm>
            <a:prstGeom prst="rect">
              <a:avLst/>
            </a:prstGeom>
            <a:noFill/>
          </p:spPr>
          <p:txBody>
            <a:bodyPr wrap="none" rtlCol="0">
              <a:spAutoFit/>
            </a:bodyPr>
            <a:lstStyle/>
            <a:p>
              <a:r>
                <a:rPr lang="en-US" dirty="0"/>
                <a:t>1</a:t>
              </a:r>
            </a:p>
          </p:txBody>
        </p:sp>
        <p:sp>
          <p:nvSpPr>
            <p:cNvPr id="13" name="TextBox 12">
              <a:extLst>
                <a:ext uri="{FF2B5EF4-FFF2-40B4-BE49-F238E27FC236}">
                  <a16:creationId xmlns:a16="http://schemas.microsoft.com/office/drawing/2014/main" id="{AAA60952-BE30-4186-BE56-29BE48ED0880}"/>
                </a:ext>
              </a:extLst>
            </p:cNvPr>
            <p:cNvSpPr txBox="1"/>
            <p:nvPr/>
          </p:nvSpPr>
          <p:spPr>
            <a:xfrm>
              <a:off x="9118600" y="94409"/>
              <a:ext cx="301686" cy="369332"/>
            </a:xfrm>
            <a:prstGeom prst="rect">
              <a:avLst/>
            </a:prstGeom>
            <a:noFill/>
          </p:spPr>
          <p:txBody>
            <a:bodyPr wrap="none" rtlCol="0">
              <a:spAutoFit/>
            </a:bodyPr>
            <a:lstStyle/>
            <a:p>
              <a:r>
                <a:rPr lang="en-US" dirty="0"/>
                <a:t>2</a:t>
              </a:r>
            </a:p>
          </p:txBody>
        </p:sp>
        <p:sp>
          <p:nvSpPr>
            <p:cNvPr id="14" name="TextBox 13">
              <a:extLst>
                <a:ext uri="{FF2B5EF4-FFF2-40B4-BE49-F238E27FC236}">
                  <a16:creationId xmlns:a16="http://schemas.microsoft.com/office/drawing/2014/main" id="{AE643019-784D-4179-B5B5-1780F23EE0E4}"/>
                </a:ext>
              </a:extLst>
            </p:cNvPr>
            <p:cNvSpPr txBox="1"/>
            <p:nvPr/>
          </p:nvSpPr>
          <p:spPr>
            <a:xfrm>
              <a:off x="9271000" y="246809"/>
              <a:ext cx="301686" cy="369332"/>
            </a:xfrm>
            <a:prstGeom prst="rect">
              <a:avLst/>
            </a:prstGeom>
            <a:noFill/>
          </p:spPr>
          <p:txBody>
            <a:bodyPr wrap="none" rtlCol="0">
              <a:spAutoFit/>
            </a:bodyPr>
            <a:lstStyle/>
            <a:p>
              <a:r>
                <a:rPr lang="en-US" dirty="0"/>
                <a:t>3</a:t>
              </a:r>
            </a:p>
          </p:txBody>
        </p:sp>
        <p:sp>
          <p:nvSpPr>
            <p:cNvPr id="15" name="TextBox 14">
              <a:extLst>
                <a:ext uri="{FF2B5EF4-FFF2-40B4-BE49-F238E27FC236}">
                  <a16:creationId xmlns:a16="http://schemas.microsoft.com/office/drawing/2014/main" id="{C949170B-7B05-411E-8FE8-C2E9D8392BD5}"/>
                </a:ext>
              </a:extLst>
            </p:cNvPr>
            <p:cNvSpPr txBox="1"/>
            <p:nvPr/>
          </p:nvSpPr>
          <p:spPr>
            <a:xfrm>
              <a:off x="9423400" y="399209"/>
              <a:ext cx="301686" cy="369332"/>
            </a:xfrm>
            <a:prstGeom prst="rect">
              <a:avLst/>
            </a:prstGeom>
            <a:noFill/>
          </p:spPr>
          <p:txBody>
            <a:bodyPr wrap="none" rtlCol="0">
              <a:spAutoFit/>
            </a:bodyPr>
            <a:lstStyle/>
            <a:p>
              <a:r>
                <a:rPr lang="en-US" dirty="0"/>
                <a:t>4</a:t>
              </a:r>
            </a:p>
          </p:txBody>
        </p:sp>
        <p:sp>
          <p:nvSpPr>
            <p:cNvPr id="16" name="TextBox 15">
              <a:extLst>
                <a:ext uri="{FF2B5EF4-FFF2-40B4-BE49-F238E27FC236}">
                  <a16:creationId xmlns:a16="http://schemas.microsoft.com/office/drawing/2014/main" id="{7910934B-828A-4F6C-A9FE-F7E2FEF81B83}"/>
                </a:ext>
              </a:extLst>
            </p:cNvPr>
            <p:cNvSpPr txBox="1"/>
            <p:nvPr/>
          </p:nvSpPr>
          <p:spPr>
            <a:xfrm>
              <a:off x="9575800" y="551609"/>
              <a:ext cx="301686" cy="369332"/>
            </a:xfrm>
            <a:prstGeom prst="rect">
              <a:avLst/>
            </a:prstGeom>
            <a:noFill/>
          </p:spPr>
          <p:txBody>
            <a:bodyPr wrap="none" rtlCol="0">
              <a:spAutoFit/>
            </a:bodyPr>
            <a:lstStyle/>
            <a:p>
              <a:r>
                <a:rPr lang="en-US" dirty="0"/>
                <a:t>5</a:t>
              </a:r>
            </a:p>
          </p:txBody>
        </p:sp>
        <p:sp>
          <p:nvSpPr>
            <p:cNvPr id="17" name="TextBox 16">
              <a:extLst>
                <a:ext uri="{FF2B5EF4-FFF2-40B4-BE49-F238E27FC236}">
                  <a16:creationId xmlns:a16="http://schemas.microsoft.com/office/drawing/2014/main" id="{DDF70740-0E19-488B-BE02-876D346A4625}"/>
                </a:ext>
              </a:extLst>
            </p:cNvPr>
            <p:cNvSpPr txBox="1"/>
            <p:nvPr/>
          </p:nvSpPr>
          <p:spPr>
            <a:xfrm>
              <a:off x="9728200" y="704009"/>
              <a:ext cx="301686" cy="369332"/>
            </a:xfrm>
            <a:prstGeom prst="rect">
              <a:avLst/>
            </a:prstGeom>
            <a:noFill/>
          </p:spPr>
          <p:txBody>
            <a:bodyPr wrap="none" rtlCol="0">
              <a:spAutoFit/>
            </a:bodyPr>
            <a:lstStyle/>
            <a:p>
              <a:r>
                <a:rPr lang="en-US" dirty="0"/>
                <a:t>6</a:t>
              </a:r>
            </a:p>
          </p:txBody>
        </p:sp>
        <p:sp>
          <p:nvSpPr>
            <p:cNvPr id="18" name="TextBox 17">
              <a:extLst>
                <a:ext uri="{FF2B5EF4-FFF2-40B4-BE49-F238E27FC236}">
                  <a16:creationId xmlns:a16="http://schemas.microsoft.com/office/drawing/2014/main" id="{943AAAE7-6C8B-487C-AFF1-FCC9FAFB7362}"/>
                </a:ext>
              </a:extLst>
            </p:cNvPr>
            <p:cNvSpPr txBox="1"/>
            <p:nvPr/>
          </p:nvSpPr>
          <p:spPr>
            <a:xfrm>
              <a:off x="9880600" y="856409"/>
              <a:ext cx="301686" cy="369332"/>
            </a:xfrm>
            <a:prstGeom prst="rect">
              <a:avLst/>
            </a:prstGeom>
            <a:noFill/>
          </p:spPr>
          <p:txBody>
            <a:bodyPr wrap="none" rtlCol="0">
              <a:spAutoFit/>
            </a:bodyPr>
            <a:lstStyle/>
            <a:p>
              <a:r>
                <a:rPr lang="en-US" dirty="0"/>
                <a:t>7</a:t>
              </a:r>
            </a:p>
          </p:txBody>
        </p:sp>
        <p:sp>
          <p:nvSpPr>
            <p:cNvPr id="19" name="TextBox 18">
              <a:extLst>
                <a:ext uri="{FF2B5EF4-FFF2-40B4-BE49-F238E27FC236}">
                  <a16:creationId xmlns:a16="http://schemas.microsoft.com/office/drawing/2014/main" id="{69088230-7BEB-45AF-B2BD-9CAF16D0DA77}"/>
                </a:ext>
              </a:extLst>
            </p:cNvPr>
            <p:cNvSpPr txBox="1"/>
            <p:nvPr/>
          </p:nvSpPr>
          <p:spPr>
            <a:xfrm>
              <a:off x="10033000" y="1008809"/>
              <a:ext cx="301686" cy="369332"/>
            </a:xfrm>
            <a:prstGeom prst="rect">
              <a:avLst/>
            </a:prstGeom>
            <a:noFill/>
          </p:spPr>
          <p:txBody>
            <a:bodyPr wrap="none" rtlCol="0">
              <a:spAutoFit/>
            </a:bodyPr>
            <a:lstStyle/>
            <a:p>
              <a:r>
                <a:rPr lang="en-US" dirty="0"/>
                <a:t>8</a:t>
              </a:r>
            </a:p>
          </p:txBody>
        </p:sp>
        <p:sp>
          <p:nvSpPr>
            <p:cNvPr id="20" name="TextBox 19">
              <a:extLst>
                <a:ext uri="{FF2B5EF4-FFF2-40B4-BE49-F238E27FC236}">
                  <a16:creationId xmlns:a16="http://schemas.microsoft.com/office/drawing/2014/main" id="{E57CCE0C-4213-4305-8C95-0425A8B47976}"/>
                </a:ext>
              </a:extLst>
            </p:cNvPr>
            <p:cNvSpPr txBox="1"/>
            <p:nvPr/>
          </p:nvSpPr>
          <p:spPr>
            <a:xfrm>
              <a:off x="10185400" y="1161209"/>
              <a:ext cx="301686" cy="369332"/>
            </a:xfrm>
            <a:prstGeom prst="rect">
              <a:avLst/>
            </a:prstGeom>
            <a:noFill/>
          </p:spPr>
          <p:txBody>
            <a:bodyPr wrap="none" rtlCol="0">
              <a:spAutoFit/>
            </a:bodyPr>
            <a:lstStyle/>
            <a:p>
              <a:r>
                <a:rPr lang="en-US" dirty="0"/>
                <a:t>9</a:t>
              </a:r>
            </a:p>
          </p:txBody>
        </p:sp>
        <p:sp>
          <p:nvSpPr>
            <p:cNvPr id="21" name="TextBox 20">
              <a:extLst>
                <a:ext uri="{FF2B5EF4-FFF2-40B4-BE49-F238E27FC236}">
                  <a16:creationId xmlns:a16="http://schemas.microsoft.com/office/drawing/2014/main" id="{8EFC9793-344C-44CC-849B-161429F31483}"/>
                </a:ext>
              </a:extLst>
            </p:cNvPr>
            <p:cNvSpPr txBox="1"/>
            <p:nvPr/>
          </p:nvSpPr>
          <p:spPr>
            <a:xfrm>
              <a:off x="10337800" y="1313609"/>
              <a:ext cx="418704" cy="369332"/>
            </a:xfrm>
            <a:prstGeom prst="rect">
              <a:avLst/>
            </a:prstGeom>
            <a:noFill/>
          </p:spPr>
          <p:txBody>
            <a:bodyPr wrap="none" rtlCol="0">
              <a:spAutoFit/>
            </a:bodyPr>
            <a:lstStyle/>
            <a:p>
              <a:r>
                <a:rPr lang="en-US" dirty="0"/>
                <a:t>10</a:t>
              </a:r>
            </a:p>
          </p:txBody>
        </p:sp>
      </p:grpSp>
      <p:pic>
        <p:nvPicPr>
          <p:cNvPr id="39" name="Picture 38" descr="A close-up of a bracelet&#10;&#10;Description automatically generated with low confidence">
            <a:extLst>
              <a:ext uri="{FF2B5EF4-FFF2-40B4-BE49-F238E27FC236}">
                <a16:creationId xmlns:a16="http://schemas.microsoft.com/office/drawing/2014/main" id="{3DCB17D6-F66E-4247-8AE6-9D9FDD8B717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3699996">
            <a:off x="8411663" y="3707294"/>
            <a:ext cx="578513" cy="926327"/>
          </a:xfrm>
          <a:prstGeom prst="rect">
            <a:avLst/>
          </a:prstGeom>
        </p:spPr>
      </p:pic>
      <p:pic>
        <p:nvPicPr>
          <p:cNvPr id="40" name="Picture 39" descr="A close-up of a bracelet&#10;&#10;Description automatically generated with low confidence">
            <a:extLst>
              <a:ext uri="{FF2B5EF4-FFF2-40B4-BE49-F238E27FC236}">
                <a16:creationId xmlns:a16="http://schemas.microsoft.com/office/drawing/2014/main" id="{258F548B-7C3E-4BFE-AA83-2D1F7EF9E55D}"/>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9058780">
            <a:off x="10172555" y="5250486"/>
            <a:ext cx="578513" cy="926327"/>
          </a:xfrm>
          <a:prstGeom prst="rect">
            <a:avLst/>
          </a:prstGeom>
        </p:spPr>
      </p:pic>
      <p:pic>
        <p:nvPicPr>
          <p:cNvPr id="41" name="Picture 40" descr="A close-up of a bracelet&#10;&#10;Description automatically generated with low confidence">
            <a:extLst>
              <a:ext uri="{FF2B5EF4-FFF2-40B4-BE49-F238E27FC236}">
                <a16:creationId xmlns:a16="http://schemas.microsoft.com/office/drawing/2014/main" id="{CA9A6491-7862-47BE-896B-33A6F33BB8E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2834467">
            <a:off x="9095902" y="4831192"/>
            <a:ext cx="578513" cy="926327"/>
          </a:xfrm>
          <a:prstGeom prst="rect">
            <a:avLst/>
          </a:prstGeom>
        </p:spPr>
      </p:pic>
      <p:pic>
        <p:nvPicPr>
          <p:cNvPr id="42" name="Picture 41" descr="A close-up of a bracelet&#10;&#10;Description automatically generated with low confidence">
            <a:extLst>
              <a:ext uri="{FF2B5EF4-FFF2-40B4-BE49-F238E27FC236}">
                <a16:creationId xmlns:a16="http://schemas.microsoft.com/office/drawing/2014/main" id="{14A17A65-C4D0-4300-B427-EBC842C9D4D4}"/>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8350175">
            <a:off x="8859822" y="3969369"/>
            <a:ext cx="578513" cy="926327"/>
          </a:xfrm>
          <a:prstGeom prst="rect">
            <a:avLst/>
          </a:prstGeom>
        </p:spPr>
      </p:pic>
      <p:pic>
        <p:nvPicPr>
          <p:cNvPr id="43" name="Picture 42" descr="A close-up of a bracelet&#10;&#10;Description automatically generated with low confidence">
            <a:extLst>
              <a:ext uri="{FF2B5EF4-FFF2-40B4-BE49-F238E27FC236}">
                <a16:creationId xmlns:a16="http://schemas.microsoft.com/office/drawing/2014/main" id="{4FAE885F-F58D-4309-9C79-9F7421229101}"/>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a:off x="11075157" y="3511074"/>
            <a:ext cx="578513" cy="926327"/>
          </a:xfrm>
          <a:prstGeom prst="rect">
            <a:avLst/>
          </a:prstGeom>
        </p:spPr>
      </p:pic>
      <p:pic>
        <p:nvPicPr>
          <p:cNvPr id="44" name="Picture 43" descr="A close-up of a bracelet&#10;&#10;Description automatically generated with low confidence">
            <a:extLst>
              <a:ext uri="{FF2B5EF4-FFF2-40B4-BE49-F238E27FC236}">
                <a16:creationId xmlns:a16="http://schemas.microsoft.com/office/drawing/2014/main" id="{9BE7F111-3F19-4553-90F5-B26AD0CC9068}"/>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flipH="1">
            <a:off x="10081840" y="3511073"/>
            <a:ext cx="578513" cy="926327"/>
          </a:xfrm>
          <a:prstGeom prst="rect">
            <a:avLst/>
          </a:prstGeom>
        </p:spPr>
      </p:pic>
      <p:sp>
        <p:nvSpPr>
          <p:cNvPr id="3" name="Arrow: Right 2">
            <a:extLst>
              <a:ext uri="{FF2B5EF4-FFF2-40B4-BE49-F238E27FC236}">
                <a16:creationId xmlns:a16="http://schemas.microsoft.com/office/drawing/2014/main" id="{5D75B7AD-E535-4753-B03A-F81A9FB68AD9}"/>
              </a:ext>
            </a:extLst>
          </p:cNvPr>
          <p:cNvSpPr/>
          <p:nvPr/>
        </p:nvSpPr>
        <p:spPr>
          <a:xfrm>
            <a:off x="10702654" y="3836266"/>
            <a:ext cx="330200" cy="293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lose-up of a bracelet&#10;&#10;Description automatically generated with low confidence">
            <a:extLst>
              <a:ext uri="{FF2B5EF4-FFF2-40B4-BE49-F238E27FC236}">
                <a16:creationId xmlns:a16="http://schemas.microsoft.com/office/drawing/2014/main" id="{87C95A86-A385-4A4C-858B-5C39E69761E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10207775" y="1339231"/>
            <a:ext cx="561590" cy="1291214"/>
          </a:xfrm>
          <a:prstGeom prst="rect">
            <a:avLst/>
          </a:prstGeom>
        </p:spPr>
      </p:pic>
      <p:sp>
        <p:nvSpPr>
          <p:cNvPr id="46" name="TextBox 45">
            <a:extLst>
              <a:ext uri="{FF2B5EF4-FFF2-40B4-BE49-F238E27FC236}">
                <a16:creationId xmlns:a16="http://schemas.microsoft.com/office/drawing/2014/main" id="{F8486C73-18E7-48D1-9EFC-5674E1FD199E}"/>
              </a:ext>
            </a:extLst>
          </p:cNvPr>
          <p:cNvSpPr txBox="1"/>
          <p:nvPr/>
        </p:nvSpPr>
        <p:spPr>
          <a:xfrm>
            <a:off x="10631343" y="3285082"/>
            <a:ext cx="679450" cy="369332"/>
          </a:xfrm>
          <a:prstGeom prst="rect">
            <a:avLst/>
          </a:prstGeom>
          <a:noFill/>
        </p:spPr>
        <p:txBody>
          <a:bodyPr wrap="square">
            <a:spAutoFit/>
          </a:bodyPr>
          <a:lstStyle/>
          <a:p>
            <a:r>
              <a:rPr lang="en-US" dirty="0"/>
              <a:t>flip</a:t>
            </a:r>
          </a:p>
        </p:txBody>
      </p:sp>
      <p:pic>
        <p:nvPicPr>
          <p:cNvPr id="26" name="Picture 25" descr="A close-up of a bracelet&#10;&#10;Description automatically generated with low confidence">
            <a:extLst>
              <a:ext uri="{FF2B5EF4-FFF2-40B4-BE49-F238E27FC236}">
                <a16:creationId xmlns:a16="http://schemas.microsoft.com/office/drawing/2014/main" id="{A7C7A2D9-3189-424D-AFE5-35034B3D9003}"/>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flipH="1">
            <a:off x="6034954" y="3429000"/>
            <a:ext cx="578513" cy="926327"/>
          </a:xfrm>
          <a:prstGeom prst="rect">
            <a:avLst/>
          </a:prstGeom>
        </p:spPr>
      </p:pic>
      <p:pic>
        <p:nvPicPr>
          <p:cNvPr id="28" name="Picture 27" descr="A close-up of a bracelet&#10;&#10;Description automatically generated with low confidence">
            <a:extLst>
              <a:ext uri="{FF2B5EF4-FFF2-40B4-BE49-F238E27FC236}">
                <a16:creationId xmlns:a16="http://schemas.microsoft.com/office/drawing/2014/main" id="{5DF88085-9F65-41FC-B343-A5CDB8DE0535}"/>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6200000" flipH="1">
            <a:off x="6843539" y="3547974"/>
            <a:ext cx="578513" cy="926327"/>
          </a:xfrm>
          <a:prstGeom prst="rect">
            <a:avLst/>
          </a:prstGeom>
        </p:spPr>
      </p:pic>
      <p:pic>
        <p:nvPicPr>
          <p:cNvPr id="29" name="Picture 28" descr="A close-up of a bracelet&#10;&#10;Description automatically generated with low confidence">
            <a:extLst>
              <a:ext uri="{FF2B5EF4-FFF2-40B4-BE49-F238E27FC236}">
                <a16:creationId xmlns:a16="http://schemas.microsoft.com/office/drawing/2014/main" id="{D7E92D1B-ECFC-4526-A03B-2C71A9D63898}"/>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flipH="1">
            <a:off x="7606501" y="3402653"/>
            <a:ext cx="578513" cy="926327"/>
          </a:xfrm>
          <a:prstGeom prst="rect">
            <a:avLst/>
          </a:prstGeom>
        </p:spPr>
      </p:pic>
      <p:pic>
        <p:nvPicPr>
          <p:cNvPr id="30" name="Picture 29" descr="A close-up of a bracelet&#10;&#10;Description automatically generated with low confidence">
            <a:extLst>
              <a:ext uri="{FF2B5EF4-FFF2-40B4-BE49-F238E27FC236}">
                <a16:creationId xmlns:a16="http://schemas.microsoft.com/office/drawing/2014/main" id="{55D878C6-EA76-458D-961F-BA3C70BA1765}"/>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5400000" flipH="1">
            <a:off x="5349970" y="3255093"/>
            <a:ext cx="578513" cy="926327"/>
          </a:xfrm>
          <a:prstGeom prst="rect">
            <a:avLst/>
          </a:prstGeom>
        </p:spPr>
      </p:pic>
      <p:sp>
        <p:nvSpPr>
          <p:cNvPr id="31" name="TextBox 30">
            <a:extLst>
              <a:ext uri="{FF2B5EF4-FFF2-40B4-BE49-F238E27FC236}">
                <a16:creationId xmlns:a16="http://schemas.microsoft.com/office/drawing/2014/main" id="{06D71500-78E5-4C26-9A87-AF6ABA1C0D76}"/>
              </a:ext>
            </a:extLst>
          </p:cNvPr>
          <p:cNvSpPr txBox="1"/>
          <p:nvPr/>
        </p:nvSpPr>
        <p:spPr>
          <a:xfrm>
            <a:off x="6787557" y="3353586"/>
            <a:ext cx="821538" cy="369332"/>
          </a:xfrm>
          <a:prstGeom prst="rect">
            <a:avLst/>
          </a:prstGeom>
          <a:noFill/>
        </p:spPr>
        <p:txBody>
          <a:bodyPr wrap="square">
            <a:spAutoFit/>
          </a:bodyPr>
          <a:lstStyle/>
          <a:p>
            <a:r>
              <a:rPr lang="en-US" dirty="0"/>
              <a:t>rotate</a:t>
            </a:r>
          </a:p>
        </p:txBody>
      </p:sp>
    </p:spTree>
    <p:extLst>
      <p:ext uri="{BB962C8B-B14F-4D97-AF65-F5344CB8AC3E}">
        <p14:creationId xmlns:p14="http://schemas.microsoft.com/office/powerpoint/2010/main" val="4041681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racelet&#10;&#10;Description automatically generated with low confidence">
            <a:extLst>
              <a:ext uri="{FF2B5EF4-FFF2-40B4-BE49-F238E27FC236}">
                <a16:creationId xmlns:a16="http://schemas.microsoft.com/office/drawing/2014/main" id="{A92268E4-0A33-485F-AC20-C13763737F9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50280" y="0"/>
            <a:ext cx="6141720" cy="4792775"/>
          </a:xfrm>
          <a:prstGeom prst="rect">
            <a:avLst/>
          </a:prstGeom>
        </p:spPr>
      </p:pic>
      <p:sp>
        <p:nvSpPr>
          <p:cNvPr id="5" name="TextBox 4">
            <a:extLst>
              <a:ext uri="{FF2B5EF4-FFF2-40B4-BE49-F238E27FC236}">
                <a16:creationId xmlns:a16="http://schemas.microsoft.com/office/drawing/2014/main" id="{7C48C9C8-437F-404F-993C-733FC98107EF}"/>
              </a:ext>
            </a:extLst>
          </p:cNvPr>
          <p:cNvSpPr txBox="1"/>
          <p:nvPr/>
        </p:nvSpPr>
        <p:spPr>
          <a:xfrm>
            <a:off x="307340" y="154940"/>
            <a:ext cx="5742940" cy="5909310"/>
          </a:xfrm>
          <a:prstGeom prst="rect">
            <a:avLst/>
          </a:prstGeom>
          <a:noFill/>
        </p:spPr>
        <p:txBody>
          <a:bodyPr wrap="square" rtlCol="0">
            <a:spAutoFit/>
          </a:bodyPr>
          <a:lstStyle/>
          <a:p>
            <a:pPr>
              <a:spcAft>
                <a:spcPts val="400"/>
              </a:spcAft>
            </a:pPr>
            <a:r>
              <a:rPr lang="en-US" sz="2000" dirty="0"/>
              <a:t>We can now compute a very weak upper bound.</a:t>
            </a:r>
          </a:p>
          <a:p>
            <a:pPr>
              <a:spcAft>
                <a:spcPts val="400"/>
              </a:spcAft>
            </a:pPr>
            <a:endParaRPr lang="en-US" sz="2000" dirty="0"/>
          </a:p>
          <a:p>
            <a:pPr>
              <a:spcAft>
                <a:spcPts val="400"/>
              </a:spcAft>
            </a:pPr>
            <a:r>
              <a:rPr lang="en-US" sz="2000" dirty="0"/>
              <a:t>If we assumed that all parts are asymmetric then we have:</a:t>
            </a:r>
          </a:p>
          <a:p>
            <a:pPr marL="285750" indent="-285750">
              <a:spcAft>
                <a:spcPts val="400"/>
              </a:spcAft>
              <a:buFont typeface="Arial" panose="020B0604020202020204" pitchFamily="34" charset="0"/>
              <a:buChar char="•"/>
            </a:pPr>
            <a:r>
              <a:rPr lang="en-US" sz="2000" dirty="0"/>
              <a:t>55 dimples times 8 arrangements (four orientations, two sides) which is 440.</a:t>
            </a:r>
          </a:p>
          <a:p>
            <a:pPr marL="285750" indent="-285750">
              <a:spcAft>
                <a:spcPts val="400"/>
              </a:spcAft>
              <a:buFont typeface="Arial" panose="020B0604020202020204" pitchFamily="34" charset="0"/>
              <a:buChar char="•"/>
            </a:pPr>
            <a:r>
              <a:rPr lang="en-US" sz="2000" dirty="0"/>
              <a:t>We have 12 pieces.</a:t>
            </a:r>
            <a:endParaRPr lang="en-US" sz="2000" dirty="0">
              <a:latin typeface="Calibri (Body)"/>
            </a:endParaRPr>
          </a:p>
          <a:p>
            <a:pPr>
              <a:spcAft>
                <a:spcPts val="400"/>
              </a:spcAft>
            </a:pPr>
            <a:r>
              <a:rPr lang="en-US" sz="2000" dirty="0">
                <a:latin typeface="Calibri (Body)"/>
              </a:rPr>
              <a:t>So we have an upper bound of 440</a:t>
            </a:r>
            <a:r>
              <a:rPr lang="en-US" sz="2000" baseline="30000" dirty="0">
                <a:latin typeface="Calibri (Body)"/>
              </a:rPr>
              <a:t>12 </a:t>
            </a:r>
            <a:r>
              <a:rPr lang="en-US" sz="2000" dirty="0">
                <a:latin typeface="Calibri (Body)"/>
              </a:rPr>
              <a:t>or </a:t>
            </a:r>
            <a:r>
              <a:rPr lang="en-US" sz="2000" b="0" i="0" dirty="0">
                <a:solidFill>
                  <a:srgbClr val="202124"/>
                </a:solidFill>
                <a:effectLst/>
                <a:latin typeface="Calibri (Body)"/>
              </a:rPr>
              <a:t>5.2 *10</a:t>
            </a:r>
            <a:r>
              <a:rPr lang="en-US" sz="2000" b="0" i="0" baseline="30000" dirty="0">
                <a:solidFill>
                  <a:srgbClr val="202124"/>
                </a:solidFill>
                <a:effectLst/>
                <a:latin typeface="Calibri (Body)"/>
              </a:rPr>
              <a:t>31</a:t>
            </a:r>
          </a:p>
          <a:p>
            <a:pPr>
              <a:spcAft>
                <a:spcPts val="400"/>
              </a:spcAft>
            </a:pPr>
            <a:endParaRPr lang="en-US" sz="2000" dirty="0"/>
          </a:p>
          <a:p>
            <a:pPr>
              <a:spcAft>
                <a:spcPts val="400"/>
              </a:spcAft>
            </a:pPr>
            <a:r>
              <a:rPr lang="en-US" sz="2000" dirty="0"/>
              <a:t>That is a </a:t>
            </a:r>
            <a:r>
              <a:rPr lang="en-US" sz="2000" i="1" dirty="0"/>
              <a:t>scarily </a:t>
            </a:r>
            <a:r>
              <a:rPr lang="en-US" sz="2000" dirty="0"/>
              <a:t>large</a:t>
            </a:r>
            <a:r>
              <a:rPr lang="en-US" sz="2000" i="1" dirty="0"/>
              <a:t> </a:t>
            </a:r>
            <a:r>
              <a:rPr lang="en-US" sz="2000" dirty="0"/>
              <a:t>number.</a:t>
            </a:r>
          </a:p>
          <a:p>
            <a:pPr>
              <a:spcAft>
                <a:spcPts val="400"/>
              </a:spcAft>
            </a:pPr>
            <a:endParaRPr lang="en-US" sz="2000" dirty="0"/>
          </a:p>
          <a:p>
            <a:pPr>
              <a:spcAft>
                <a:spcPts val="400"/>
              </a:spcAft>
            </a:pPr>
            <a:r>
              <a:rPr lang="en-US" sz="2000" dirty="0"/>
              <a:t>If this had been a reasonably small number, say a billion, we could have stopped there.</a:t>
            </a:r>
          </a:p>
          <a:p>
            <a:pPr>
              <a:spcAft>
                <a:spcPts val="400"/>
              </a:spcAft>
            </a:pPr>
            <a:endParaRPr lang="en-US" sz="2000" dirty="0"/>
          </a:p>
          <a:p>
            <a:pPr>
              <a:spcAft>
                <a:spcPts val="400"/>
              </a:spcAft>
            </a:pPr>
            <a:r>
              <a:rPr lang="en-US" sz="2000" dirty="0"/>
              <a:t>However, because it is so huge, I would want to see a tighter upper bound before I started coding….</a:t>
            </a:r>
          </a:p>
          <a:p>
            <a:pPr>
              <a:spcAft>
                <a:spcPts val="400"/>
              </a:spcAft>
            </a:pPr>
            <a:endParaRPr lang="en-US" dirty="0"/>
          </a:p>
        </p:txBody>
      </p:sp>
    </p:spTree>
    <p:extLst>
      <p:ext uri="{BB962C8B-B14F-4D97-AF65-F5344CB8AC3E}">
        <p14:creationId xmlns:p14="http://schemas.microsoft.com/office/powerpoint/2010/main" val="2726419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6BBF76-5641-4448-9FEB-806DC7CAD06D}"/>
              </a:ext>
            </a:extLst>
          </p:cNvPr>
          <p:cNvGrpSpPr/>
          <p:nvPr/>
        </p:nvGrpSpPr>
        <p:grpSpPr>
          <a:xfrm>
            <a:off x="5659120" y="38100"/>
            <a:ext cx="6532880" cy="2620432"/>
            <a:chOff x="5659120" y="38100"/>
            <a:chExt cx="6532880" cy="2620432"/>
          </a:xfrm>
        </p:grpSpPr>
        <p:grpSp>
          <p:nvGrpSpPr>
            <p:cNvPr id="23" name="Group 22">
              <a:extLst>
                <a:ext uri="{FF2B5EF4-FFF2-40B4-BE49-F238E27FC236}">
                  <a16:creationId xmlns:a16="http://schemas.microsoft.com/office/drawing/2014/main" id="{1A14A055-444C-4C65-BB7C-B2062B87DE99}"/>
                </a:ext>
              </a:extLst>
            </p:cNvPr>
            <p:cNvGrpSpPr/>
            <p:nvPr/>
          </p:nvGrpSpPr>
          <p:grpSpPr>
            <a:xfrm>
              <a:off x="5659120" y="38100"/>
              <a:ext cx="6532880" cy="2620432"/>
              <a:chOff x="3403789" y="0"/>
              <a:chExt cx="8788211" cy="3619073"/>
            </a:xfrm>
          </p:grpSpPr>
          <p:pic>
            <p:nvPicPr>
              <p:cNvPr id="35" name="Picture 34" descr="A close-up of a bracelet&#10;&#10;Description automatically generated with low confidence">
                <a:extLst>
                  <a:ext uri="{FF2B5EF4-FFF2-40B4-BE49-F238E27FC236}">
                    <a16:creationId xmlns:a16="http://schemas.microsoft.com/office/drawing/2014/main" id="{D705CE42-92A6-4CEE-BABD-ABD1B881B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3403789" y="0"/>
                <a:ext cx="8788211" cy="546100"/>
              </a:xfrm>
              <a:prstGeom prst="rect">
                <a:avLst/>
              </a:prstGeom>
            </p:spPr>
          </p:pic>
          <p:pic>
            <p:nvPicPr>
              <p:cNvPr id="36" name="Picture 35">
                <a:extLst>
                  <a:ext uri="{FF2B5EF4-FFF2-40B4-BE49-F238E27FC236}">
                    <a16:creationId xmlns:a16="http://schemas.microsoft.com/office/drawing/2014/main" id="{2962EE0C-8C73-4045-A123-B276D3CBE64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4749466" y="206743"/>
                <a:ext cx="6305883" cy="3412330"/>
              </a:xfrm>
              <a:prstGeom prst="rect">
                <a:avLst/>
              </a:prstGeom>
            </p:spPr>
          </p:pic>
        </p:grpSp>
        <p:pic>
          <p:nvPicPr>
            <p:cNvPr id="24" name="Picture 23" descr="A close-up of a bracelet&#10;&#10;Description automatically generated with low confidence">
              <a:extLst>
                <a:ext uri="{FF2B5EF4-FFF2-40B4-BE49-F238E27FC236}">
                  <a16:creationId xmlns:a16="http://schemas.microsoft.com/office/drawing/2014/main" id="{59C24C37-04E3-4D71-83C2-F27472A1366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25" name="Picture 24" descr="A close-up of a bracelet&#10;&#10;Description automatically generated with low confidence">
              <a:extLst>
                <a:ext uri="{FF2B5EF4-FFF2-40B4-BE49-F238E27FC236}">
                  <a16:creationId xmlns:a16="http://schemas.microsoft.com/office/drawing/2014/main" id="{A16E2A24-6A3E-4D62-B100-8A76B9ABF60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26" name="Picture 25" descr="A close-up of a bracelet&#10;&#10;Description automatically generated with low confidence">
              <a:extLst>
                <a:ext uri="{FF2B5EF4-FFF2-40B4-BE49-F238E27FC236}">
                  <a16:creationId xmlns:a16="http://schemas.microsoft.com/office/drawing/2014/main" id="{7324734D-D8FA-4F10-B718-86CAF9618BE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27" name="Picture 26" descr="A close-up of a bracelet&#10;&#10;Description automatically generated with low confidence">
              <a:extLst>
                <a:ext uri="{FF2B5EF4-FFF2-40B4-BE49-F238E27FC236}">
                  <a16:creationId xmlns:a16="http://schemas.microsoft.com/office/drawing/2014/main" id="{EB90F23B-30EC-47BB-B252-7CE57E7D8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grpSp>
          <p:nvGrpSpPr>
            <p:cNvPr id="29" name="Group 28">
              <a:extLst>
                <a:ext uri="{FF2B5EF4-FFF2-40B4-BE49-F238E27FC236}">
                  <a16:creationId xmlns:a16="http://schemas.microsoft.com/office/drawing/2014/main" id="{3FB4F347-DBF6-442D-9135-F19DBD902674}"/>
                </a:ext>
              </a:extLst>
            </p:cNvPr>
            <p:cNvGrpSpPr/>
            <p:nvPr/>
          </p:nvGrpSpPr>
          <p:grpSpPr>
            <a:xfrm>
              <a:off x="8895302" y="673620"/>
              <a:ext cx="723048" cy="916821"/>
              <a:chOff x="8895302" y="3937107"/>
              <a:chExt cx="723048" cy="916821"/>
            </a:xfrm>
          </p:grpSpPr>
          <p:pic>
            <p:nvPicPr>
              <p:cNvPr id="30" name="Picture 29" descr="A close-up of a bracelet&#10;&#10;Description automatically generated with low confidence">
                <a:extLst>
                  <a:ext uri="{FF2B5EF4-FFF2-40B4-BE49-F238E27FC236}">
                    <a16:creationId xmlns:a16="http://schemas.microsoft.com/office/drawing/2014/main" id="{F2BB77A5-6C1D-4990-9A6F-A2EF9F39F26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3937107"/>
                <a:ext cx="288917" cy="278229"/>
              </a:xfrm>
              <a:prstGeom prst="rect">
                <a:avLst/>
              </a:prstGeom>
            </p:spPr>
          </p:pic>
          <p:pic>
            <p:nvPicPr>
              <p:cNvPr id="31" name="Picture 30" descr="A close-up of a bracelet&#10;&#10;Description automatically generated with low confidence">
                <a:extLst>
                  <a:ext uri="{FF2B5EF4-FFF2-40B4-BE49-F238E27FC236}">
                    <a16:creationId xmlns:a16="http://schemas.microsoft.com/office/drawing/2014/main" id="{03227D38-4F70-4931-8640-9DCF397F51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4138667"/>
                <a:ext cx="273474" cy="298922"/>
              </a:xfrm>
              <a:prstGeom prst="rect">
                <a:avLst/>
              </a:prstGeom>
            </p:spPr>
          </p:pic>
          <p:pic>
            <p:nvPicPr>
              <p:cNvPr id="32" name="Picture 31" descr="A close-up of a bracelet&#10;&#10;Description automatically generated with low confidence">
                <a:extLst>
                  <a:ext uri="{FF2B5EF4-FFF2-40B4-BE49-F238E27FC236}">
                    <a16:creationId xmlns:a16="http://schemas.microsoft.com/office/drawing/2014/main" id="{0DD17E54-D5AE-4BB9-B7D3-633D3B74D40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4371843"/>
                <a:ext cx="281641" cy="278229"/>
              </a:xfrm>
              <a:prstGeom prst="rect">
                <a:avLst/>
              </a:prstGeom>
            </p:spPr>
          </p:pic>
          <p:pic>
            <p:nvPicPr>
              <p:cNvPr id="33" name="Picture 32" descr="A close-up of a bracelet&#10;&#10;Description automatically generated with low confidence">
                <a:extLst>
                  <a:ext uri="{FF2B5EF4-FFF2-40B4-BE49-F238E27FC236}">
                    <a16:creationId xmlns:a16="http://schemas.microsoft.com/office/drawing/2014/main" id="{76D6296D-83D0-4AEA-92A9-F54BD360329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4355222"/>
                <a:ext cx="273474" cy="298922"/>
              </a:xfrm>
              <a:prstGeom prst="rect">
                <a:avLst/>
              </a:prstGeom>
            </p:spPr>
          </p:pic>
          <p:pic>
            <p:nvPicPr>
              <p:cNvPr id="34" name="Picture 33" descr="A close-up of a bracelet&#10;&#10;Description automatically generated with low confidence">
                <a:extLst>
                  <a:ext uri="{FF2B5EF4-FFF2-40B4-BE49-F238E27FC236}">
                    <a16:creationId xmlns:a16="http://schemas.microsoft.com/office/drawing/2014/main" id="{27FFD979-A03A-4AEC-825B-DD729E6E9A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4575699"/>
                <a:ext cx="281641" cy="278229"/>
              </a:xfrm>
              <a:prstGeom prst="rect">
                <a:avLst/>
              </a:prstGeom>
            </p:spPr>
          </p:pic>
        </p:grpSp>
      </p:grpSp>
      <p:sp>
        <p:nvSpPr>
          <p:cNvPr id="4" name="TextBox 3">
            <a:extLst>
              <a:ext uri="{FF2B5EF4-FFF2-40B4-BE49-F238E27FC236}">
                <a16:creationId xmlns:a16="http://schemas.microsoft.com/office/drawing/2014/main" id="{297A9837-4DD3-453C-A430-AA352EFC019E}"/>
              </a:ext>
            </a:extLst>
          </p:cNvPr>
          <p:cNvSpPr txBox="1"/>
          <p:nvPr/>
        </p:nvSpPr>
        <p:spPr>
          <a:xfrm>
            <a:off x="148737" y="154241"/>
            <a:ext cx="8042447" cy="461665"/>
          </a:xfrm>
          <a:prstGeom prst="rect">
            <a:avLst/>
          </a:prstGeom>
          <a:noFill/>
        </p:spPr>
        <p:txBody>
          <a:bodyPr wrap="square" rtlCol="0">
            <a:spAutoFit/>
          </a:bodyPr>
          <a:lstStyle/>
          <a:p>
            <a:r>
              <a:rPr lang="en-US" sz="2400" dirty="0"/>
              <a:t>Two observations to help compute a tighter upper bound</a:t>
            </a:r>
            <a:endParaRPr lang="en-US" sz="2000" dirty="0"/>
          </a:p>
        </p:txBody>
      </p:sp>
      <p:sp>
        <p:nvSpPr>
          <p:cNvPr id="37" name="TextBox 36">
            <a:extLst>
              <a:ext uri="{FF2B5EF4-FFF2-40B4-BE49-F238E27FC236}">
                <a16:creationId xmlns:a16="http://schemas.microsoft.com/office/drawing/2014/main" id="{72C49BF0-80FE-4014-B0B6-48655F69D3DF}"/>
              </a:ext>
            </a:extLst>
          </p:cNvPr>
          <p:cNvSpPr txBox="1"/>
          <p:nvPr/>
        </p:nvSpPr>
        <p:spPr>
          <a:xfrm>
            <a:off x="148738" y="1369325"/>
            <a:ext cx="6323182" cy="4708981"/>
          </a:xfrm>
          <a:prstGeom prst="rect">
            <a:avLst/>
          </a:prstGeom>
          <a:noFill/>
        </p:spPr>
        <p:txBody>
          <a:bodyPr wrap="square" rtlCol="0">
            <a:spAutoFit/>
          </a:bodyPr>
          <a:lstStyle/>
          <a:p>
            <a:pPr marL="457200" indent="-457200">
              <a:buAutoNum type="arabicParenR"/>
            </a:pPr>
            <a:r>
              <a:rPr lang="en-US" sz="2000" dirty="0"/>
              <a:t>I had assumed that the 55 dimples are available to all pieces. However, as we descend the search tree, we use up some of these slots. For example, in the right figure there are only 23 slots left.</a:t>
            </a:r>
          </a:p>
          <a:p>
            <a:pPr marL="457200" indent="-457200">
              <a:buAutoNum type="arabicParenR"/>
            </a:pPr>
            <a:endParaRPr lang="en-US" sz="2000" dirty="0"/>
          </a:p>
          <a:p>
            <a:pPr marL="457200" indent="-457200">
              <a:buAutoNum type="arabicParenR"/>
            </a:pPr>
            <a:r>
              <a:rPr lang="en-US" sz="2000" dirty="0"/>
              <a:t>I had assumed that we should multiple the number of dimples left by eight, because some of the parts have eight arrangements. However, recall that a few of the parts have only one arrangement (white and pink). This has two implications</a:t>
            </a:r>
          </a:p>
          <a:p>
            <a:pPr marL="914400" lvl="1" indent="-457200">
              <a:buFont typeface="+mj-lt"/>
              <a:buAutoNum type="alphaLcPeriod"/>
            </a:pPr>
            <a:r>
              <a:rPr lang="en-US" sz="2000" dirty="0"/>
              <a:t>We don’t need to multiple the number of dimples available by eight for white and pink.</a:t>
            </a:r>
          </a:p>
          <a:p>
            <a:pPr marL="914400" lvl="1" indent="-457200">
              <a:buFont typeface="+mj-lt"/>
              <a:buAutoNum type="alphaLcPeriod"/>
            </a:pPr>
            <a:r>
              <a:rPr lang="en-US" sz="2000" dirty="0"/>
              <a:t>We should insert white and pink first in our search tree! This one idea will make search hundreds of times faster! </a:t>
            </a:r>
            <a:endParaRPr lang="en-US" dirty="0"/>
          </a:p>
        </p:txBody>
      </p:sp>
      <p:pic>
        <p:nvPicPr>
          <p:cNvPr id="40" name="Picture 39" descr="A close-up of a bracelet&#10;&#10;Description automatically generated with low confidence">
            <a:extLst>
              <a:ext uri="{FF2B5EF4-FFF2-40B4-BE49-F238E27FC236}">
                <a16:creationId xmlns:a16="http://schemas.microsoft.com/office/drawing/2014/main" id="{2E93B90E-046F-40DC-AB14-713B9EAE4E9F}"/>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a:off x="11464749" y="3426778"/>
            <a:ext cx="578513" cy="926327"/>
          </a:xfrm>
          <a:prstGeom prst="rect">
            <a:avLst/>
          </a:prstGeom>
        </p:spPr>
      </p:pic>
      <p:pic>
        <p:nvPicPr>
          <p:cNvPr id="41" name="Picture 40" descr="A close-up of a bracelet&#10;&#10;Description automatically generated with low confidence">
            <a:extLst>
              <a:ext uri="{FF2B5EF4-FFF2-40B4-BE49-F238E27FC236}">
                <a16:creationId xmlns:a16="http://schemas.microsoft.com/office/drawing/2014/main" id="{7F03FC90-AC8E-41BD-81B5-4D06495E9495}"/>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flipH="1">
            <a:off x="10471432" y="3426777"/>
            <a:ext cx="578513" cy="926327"/>
          </a:xfrm>
          <a:prstGeom prst="rect">
            <a:avLst/>
          </a:prstGeom>
        </p:spPr>
      </p:pic>
      <p:sp>
        <p:nvSpPr>
          <p:cNvPr id="42" name="Arrow: Right 41">
            <a:extLst>
              <a:ext uri="{FF2B5EF4-FFF2-40B4-BE49-F238E27FC236}">
                <a16:creationId xmlns:a16="http://schemas.microsoft.com/office/drawing/2014/main" id="{0E129091-5E9F-4774-9830-87351701984E}"/>
              </a:ext>
            </a:extLst>
          </p:cNvPr>
          <p:cNvSpPr/>
          <p:nvPr/>
        </p:nvSpPr>
        <p:spPr>
          <a:xfrm>
            <a:off x="11092246" y="3751970"/>
            <a:ext cx="330200" cy="293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A660598-A1C5-451B-886B-4C495C14836C}"/>
              </a:ext>
            </a:extLst>
          </p:cNvPr>
          <p:cNvSpPr txBox="1"/>
          <p:nvPr/>
        </p:nvSpPr>
        <p:spPr>
          <a:xfrm>
            <a:off x="11020935" y="3200786"/>
            <a:ext cx="679450" cy="369332"/>
          </a:xfrm>
          <a:prstGeom prst="rect">
            <a:avLst/>
          </a:prstGeom>
          <a:noFill/>
        </p:spPr>
        <p:txBody>
          <a:bodyPr wrap="square">
            <a:spAutoFit/>
          </a:bodyPr>
          <a:lstStyle/>
          <a:p>
            <a:r>
              <a:rPr lang="en-US" dirty="0"/>
              <a:t>flip</a:t>
            </a:r>
          </a:p>
        </p:txBody>
      </p:sp>
      <p:pic>
        <p:nvPicPr>
          <p:cNvPr id="44" name="Picture 43" descr="A close-up of a bracelet&#10;&#10;Description automatically generated with low confidence">
            <a:extLst>
              <a:ext uri="{FF2B5EF4-FFF2-40B4-BE49-F238E27FC236}">
                <a16:creationId xmlns:a16="http://schemas.microsoft.com/office/drawing/2014/main" id="{89CE396F-F1CC-4B20-9D6C-4851DECFEF08}"/>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0800000" flipH="1">
            <a:off x="7612672" y="3311429"/>
            <a:ext cx="578513" cy="926327"/>
          </a:xfrm>
          <a:prstGeom prst="rect">
            <a:avLst/>
          </a:prstGeom>
        </p:spPr>
      </p:pic>
      <p:pic>
        <p:nvPicPr>
          <p:cNvPr id="45" name="Picture 44" descr="A close-up of a bracelet&#10;&#10;Description automatically generated with low confidence">
            <a:extLst>
              <a:ext uri="{FF2B5EF4-FFF2-40B4-BE49-F238E27FC236}">
                <a16:creationId xmlns:a16="http://schemas.microsoft.com/office/drawing/2014/main" id="{2A873FA3-6CFB-449E-9CB3-2038E27A1D35}"/>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16200000" flipH="1">
            <a:off x="8421257" y="3430403"/>
            <a:ext cx="578513" cy="926327"/>
          </a:xfrm>
          <a:prstGeom prst="rect">
            <a:avLst/>
          </a:prstGeom>
        </p:spPr>
      </p:pic>
      <p:pic>
        <p:nvPicPr>
          <p:cNvPr id="46" name="Picture 45" descr="A close-up of a bracelet&#10;&#10;Description automatically generated with low confidence">
            <a:extLst>
              <a:ext uri="{FF2B5EF4-FFF2-40B4-BE49-F238E27FC236}">
                <a16:creationId xmlns:a16="http://schemas.microsoft.com/office/drawing/2014/main" id="{6CD28A51-F533-48FA-A42C-E77B790467DB}"/>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flipH="1">
            <a:off x="9184219" y="3285082"/>
            <a:ext cx="578513" cy="926327"/>
          </a:xfrm>
          <a:prstGeom prst="rect">
            <a:avLst/>
          </a:prstGeom>
        </p:spPr>
      </p:pic>
      <p:pic>
        <p:nvPicPr>
          <p:cNvPr id="47" name="Picture 46" descr="A close-up of a bracelet&#10;&#10;Description automatically generated with low confidence">
            <a:extLst>
              <a:ext uri="{FF2B5EF4-FFF2-40B4-BE49-F238E27FC236}">
                <a16:creationId xmlns:a16="http://schemas.microsoft.com/office/drawing/2014/main" id="{F4793B33-6076-4DAF-B4A0-7B0ECDC5C4DE}"/>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4977" b="91566" l="63164" r="71127">
                        <a14:foregroundMark x1="63164" y1="77773" x2="65091" y2="75210"/>
                        <a14:foregroundMark x1="68618" y1="75023" x2="70655" y2="78052"/>
                        <a14:foregroundMark x1="71018" y1="82479" x2="70800" y2="83970"/>
                        <a14:foregroundMark x1="70582" y1="88723" x2="68727" y2="90820"/>
                        <a14:foregroundMark x1="68691" y1="91566" x2="69236" y2="91519"/>
                        <a14:foregroundMark x1="71127" y1="90401" x2="71055" y2="89003"/>
                        <a14:backgroundMark x1="64836" y1="80056" x2="65236" y2="80149"/>
                        <a14:backgroundMark x1="66764" y1="78565" x2="66836" y2="78891"/>
                        <a14:backgroundMark x1="70400" y1="79823" x2="70582" y2="79823"/>
                        <a14:backgroundMark x1="70364" y1="86160" x2="70691" y2="8611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62321" t="73328" r="28260" b="7345"/>
          <a:stretch/>
        </p:blipFill>
        <p:spPr>
          <a:xfrm rot="5400000" flipH="1">
            <a:off x="6927688" y="3137522"/>
            <a:ext cx="578513" cy="926327"/>
          </a:xfrm>
          <a:prstGeom prst="rect">
            <a:avLst/>
          </a:prstGeom>
        </p:spPr>
      </p:pic>
      <p:sp>
        <p:nvSpPr>
          <p:cNvPr id="48" name="TextBox 47">
            <a:extLst>
              <a:ext uri="{FF2B5EF4-FFF2-40B4-BE49-F238E27FC236}">
                <a16:creationId xmlns:a16="http://schemas.microsoft.com/office/drawing/2014/main" id="{40C21ECB-2095-48A0-9B70-9F5998AB6618}"/>
              </a:ext>
            </a:extLst>
          </p:cNvPr>
          <p:cNvSpPr txBox="1"/>
          <p:nvPr/>
        </p:nvSpPr>
        <p:spPr>
          <a:xfrm>
            <a:off x="8365275" y="3236015"/>
            <a:ext cx="821538" cy="369332"/>
          </a:xfrm>
          <a:prstGeom prst="rect">
            <a:avLst/>
          </a:prstGeom>
          <a:noFill/>
        </p:spPr>
        <p:txBody>
          <a:bodyPr wrap="square">
            <a:spAutoFit/>
          </a:bodyPr>
          <a:lstStyle/>
          <a:p>
            <a:r>
              <a:rPr lang="en-US" dirty="0"/>
              <a:t>rotate</a:t>
            </a:r>
          </a:p>
        </p:txBody>
      </p:sp>
      <p:pic>
        <p:nvPicPr>
          <p:cNvPr id="50" name="Picture 49">
            <a:extLst>
              <a:ext uri="{FF2B5EF4-FFF2-40B4-BE49-F238E27FC236}">
                <a16:creationId xmlns:a16="http://schemas.microsoft.com/office/drawing/2014/main" id="{E335C4F4-1B35-4F44-A963-B91199ED53D1}"/>
              </a:ext>
            </a:extLst>
          </p:cNvPr>
          <p:cNvPicPr>
            <a:picLocks noChangeAspect="1"/>
          </p:cNvPicPr>
          <p:nvPr/>
        </p:nvPicPr>
        <p:blipFill>
          <a:blip r:embed="rId7"/>
          <a:stretch>
            <a:fillRect/>
          </a:stretch>
        </p:blipFill>
        <p:spPr>
          <a:xfrm>
            <a:off x="9945948" y="5425808"/>
            <a:ext cx="663554" cy="750448"/>
          </a:xfrm>
          <a:prstGeom prst="rect">
            <a:avLst/>
          </a:prstGeom>
        </p:spPr>
      </p:pic>
      <p:pic>
        <p:nvPicPr>
          <p:cNvPr id="52" name="Picture 51">
            <a:extLst>
              <a:ext uri="{FF2B5EF4-FFF2-40B4-BE49-F238E27FC236}">
                <a16:creationId xmlns:a16="http://schemas.microsoft.com/office/drawing/2014/main" id="{48313C29-850C-4341-A278-851160D5B612}"/>
              </a:ext>
            </a:extLst>
          </p:cNvPr>
          <p:cNvPicPr>
            <a:picLocks noChangeAspect="1"/>
          </p:cNvPicPr>
          <p:nvPr/>
        </p:nvPicPr>
        <p:blipFill>
          <a:blip r:embed="rId8"/>
          <a:stretch>
            <a:fillRect/>
          </a:stretch>
        </p:blipFill>
        <p:spPr>
          <a:xfrm>
            <a:off x="10893666" y="5522647"/>
            <a:ext cx="671606" cy="666843"/>
          </a:xfrm>
          <a:prstGeom prst="rect">
            <a:avLst/>
          </a:prstGeom>
        </p:spPr>
      </p:pic>
    </p:spTree>
    <p:extLst>
      <p:ext uri="{BB962C8B-B14F-4D97-AF65-F5344CB8AC3E}">
        <p14:creationId xmlns:p14="http://schemas.microsoft.com/office/powerpoint/2010/main" val="3959705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39CCC-51FF-4DD2-AF65-1B609870D3C8}"/>
              </a:ext>
            </a:extLst>
          </p:cNvPr>
          <p:cNvPicPr>
            <a:picLocks noChangeAspect="1"/>
          </p:cNvPicPr>
          <p:nvPr/>
        </p:nvPicPr>
        <p:blipFill>
          <a:blip r:embed="rId2"/>
          <a:stretch>
            <a:fillRect/>
          </a:stretch>
        </p:blipFill>
        <p:spPr>
          <a:xfrm rot="10800000">
            <a:off x="162763" y="1775499"/>
            <a:ext cx="471396" cy="468305"/>
          </a:xfrm>
          <a:prstGeom prst="rect">
            <a:avLst/>
          </a:prstGeom>
        </p:spPr>
      </p:pic>
      <p:graphicFrame>
        <p:nvGraphicFramePr>
          <p:cNvPr id="8" name="Table 7">
            <a:extLst>
              <a:ext uri="{FF2B5EF4-FFF2-40B4-BE49-F238E27FC236}">
                <a16:creationId xmlns:a16="http://schemas.microsoft.com/office/drawing/2014/main" id="{F37B5CD3-B341-42D4-854C-9627A235DDD2}"/>
              </a:ext>
            </a:extLst>
          </p:cNvPr>
          <p:cNvGraphicFramePr>
            <a:graphicFrameLocks noGrp="1"/>
          </p:cNvGraphicFramePr>
          <p:nvPr>
            <p:extLst>
              <p:ext uri="{D42A27DB-BD31-4B8C-83A1-F6EECF244321}">
                <p14:modId xmlns:p14="http://schemas.microsoft.com/office/powerpoint/2010/main" val="1648778031"/>
              </p:ext>
            </p:extLst>
          </p:nvPr>
        </p:nvGraphicFramePr>
        <p:xfrm>
          <a:off x="750647" y="56773"/>
          <a:ext cx="11381586" cy="5918851"/>
        </p:xfrm>
        <a:graphic>
          <a:graphicData uri="http://schemas.openxmlformats.org/drawingml/2006/table">
            <a:tbl>
              <a:tblPr>
                <a:tableStyleId>{5C22544A-7EE6-4342-B048-85BDC9FD1C3A}</a:tableStyleId>
              </a:tblPr>
              <a:tblGrid>
                <a:gridCol w="906626">
                  <a:extLst>
                    <a:ext uri="{9D8B030D-6E8A-4147-A177-3AD203B41FA5}">
                      <a16:colId xmlns:a16="http://schemas.microsoft.com/office/drawing/2014/main" val="1100715699"/>
                    </a:ext>
                  </a:extLst>
                </a:gridCol>
                <a:gridCol w="127000">
                  <a:extLst>
                    <a:ext uri="{9D8B030D-6E8A-4147-A177-3AD203B41FA5}">
                      <a16:colId xmlns:a16="http://schemas.microsoft.com/office/drawing/2014/main" val="2601321625"/>
                    </a:ext>
                  </a:extLst>
                </a:gridCol>
                <a:gridCol w="1330960">
                  <a:extLst>
                    <a:ext uri="{9D8B030D-6E8A-4147-A177-3AD203B41FA5}">
                      <a16:colId xmlns:a16="http://schemas.microsoft.com/office/drawing/2014/main" val="4071844070"/>
                    </a:ext>
                  </a:extLst>
                </a:gridCol>
                <a:gridCol w="3007360">
                  <a:extLst>
                    <a:ext uri="{9D8B030D-6E8A-4147-A177-3AD203B41FA5}">
                      <a16:colId xmlns:a16="http://schemas.microsoft.com/office/drawing/2014/main" val="1750404893"/>
                    </a:ext>
                  </a:extLst>
                </a:gridCol>
                <a:gridCol w="6009640">
                  <a:extLst>
                    <a:ext uri="{9D8B030D-6E8A-4147-A177-3AD203B41FA5}">
                      <a16:colId xmlns:a16="http://schemas.microsoft.com/office/drawing/2014/main" val="3927033660"/>
                    </a:ext>
                  </a:extLst>
                </a:gridCol>
              </a:tblGrid>
              <a:tr h="341630">
                <a:tc>
                  <a:txBody>
                    <a:bodyPr/>
                    <a:lstStyle/>
                    <a:p>
                      <a:pPr algn="ctr" fontAlgn="b"/>
                      <a:r>
                        <a:rPr lang="en-US" sz="1600" b="0" i="0" u="none" strike="noStrike" dirty="0">
                          <a:solidFill>
                            <a:srgbClr val="000000"/>
                          </a:solidFill>
                          <a:effectLst/>
                          <a:latin typeface="Calibri" panose="020F0502020204030204" pitchFamily="34" charset="0"/>
                        </a:rPr>
                        <a:t>Slots Remaining</a:t>
                      </a: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Now insert color…</a:t>
                      </a:r>
                    </a:p>
                  </a:txBody>
                  <a:tcPr marL="6350" marR="6350" marT="6350" marB="0" anchor="b"/>
                </a:tc>
                <a:tc>
                  <a:txBody>
                    <a:bodyPr/>
                    <a:lstStyle/>
                    <a:p>
                      <a:pPr algn="l" fontAlgn="b"/>
                      <a:r>
                        <a:rPr lang="en-US" sz="1600" b="0" i="0" u="none" strike="noStrike" dirty="0">
                          <a:solidFill>
                            <a:srgbClr val="000000"/>
                          </a:solidFill>
                          <a:effectLst/>
                          <a:latin typeface="Calibri" panose="020F0502020204030204" pitchFamily="34" charset="0"/>
                        </a:rPr>
                        <a:t>It can be inserted in this many ways</a:t>
                      </a: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22022558"/>
                  </a:ext>
                </a:extLst>
              </a:tr>
              <a:tr h="24215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t>55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White 5</a:t>
                      </a:r>
                    </a:p>
                  </a:txBody>
                  <a:tcPr marL="6350" marR="6350" marT="6350" marB="0" anchor="b"/>
                </a:tc>
                <a:tc>
                  <a:txBody>
                    <a:bodyPr/>
                    <a:lstStyle/>
                    <a:p>
                      <a:pPr algn="ctr" fontAlgn="b"/>
                      <a:r>
                        <a:rPr lang="en-US" sz="1600" dirty="0"/>
                        <a:t>7 + 6 + 5 + 4 + 3 + 2 + 1 = </a:t>
                      </a:r>
                      <a:r>
                        <a:rPr lang="en-US" sz="1600" b="1" dirty="0"/>
                        <a:t>28</a:t>
                      </a:r>
                      <a:r>
                        <a:rPr lang="en-US" sz="1600" dirty="0"/>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b="0" i="0" u="none" strike="noStrike" dirty="0">
                          <a:solidFill>
                            <a:srgbClr val="000000"/>
                          </a:solidFill>
                          <a:effectLst/>
                          <a:latin typeface="Calibri" panose="020F0502020204030204" pitchFamily="34" charset="0"/>
                        </a:rPr>
                        <a:t>Hand counted</a:t>
                      </a:r>
                    </a:p>
                  </a:txBody>
                  <a:tcPr marL="6350" marR="6350" marT="6350" marB="0" anchor="b"/>
                </a:tc>
                <a:extLst>
                  <a:ext uri="{0D108BD9-81ED-4DB2-BD59-A6C34878D82A}">
                    <a16:rowId xmlns:a16="http://schemas.microsoft.com/office/drawing/2014/main" val="1208316452"/>
                  </a:ext>
                </a:extLst>
              </a:tr>
              <a:tr h="478171">
                <a:tc>
                  <a:txBody>
                    <a:bodyPr/>
                    <a:lstStyle/>
                    <a:p>
                      <a:pPr algn="ctr"/>
                      <a:r>
                        <a:rPr lang="en-US" sz="1600" dirty="0"/>
                        <a:t>50</a:t>
                      </a: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Pink 4</a:t>
                      </a:r>
                    </a:p>
                  </a:txBody>
                  <a:tcPr marL="6350" marR="6350" marT="6350" marB="0" anchor="b"/>
                </a:tc>
                <a:tc>
                  <a:txBody>
                    <a:bodyPr/>
                    <a:lstStyle/>
                    <a:p>
                      <a:pPr algn="ctr" fontAlgn="b"/>
                      <a:r>
                        <a:rPr lang="en-US" sz="1600" dirty="0"/>
                        <a:t>(8 + 7 + 6 + 5 + 4 + 3 + 2 + 1) - </a:t>
                      </a:r>
                      <a:r>
                        <a:rPr lang="en-US" sz="1600" dirty="0">
                          <a:solidFill>
                            <a:srgbClr val="FF0000"/>
                          </a:solidFill>
                        </a:rPr>
                        <a:t>5</a:t>
                      </a:r>
                      <a:r>
                        <a:rPr lang="en-US" sz="1600" dirty="0"/>
                        <a:t> = </a:t>
                      </a:r>
                      <a:r>
                        <a:rPr lang="en-US" sz="1600" b="1" dirty="0"/>
                        <a:t>31</a:t>
                      </a:r>
                      <a:r>
                        <a:rPr lang="en-US" sz="1600" dirty="0"/>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It could go in 36 places if white was not there (hand counted), but white has to block at least </a:t>
                      </a:r>
                      <a:r>
                        <a:rPr lang="en-US" sz="1600" dirty="0">
                          <a:solidFill>
                            <a:srgbClr val="FF0000"/>
                          </a:solidFill>
                        </a:rPr>
                        <a:t>5</a:t>
                      </a:r>
                      <a:r>
                        <a:rPr lang="en-US" sz="1600" dirty="0"/>
                        <a:t> slots</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38724824"/>
                  </a:ext>
                </a:extLst>
              </a:tr>
              <a:tr h="47817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t>46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Yellow 4</a:t>
                      </a:r>
                    </a:p>
                  </a:txBody>
                  <a:tcPr marL="6350" marR="6350" marT="6350" marB="0" anchor="b"/>
                </a:tc>
                <a:tc>
                  <a:txBody>
                    <a:bodyPr/>
                    <a:lstStyle/>
                    <a:p>
                      <a:pPr algn="ctr" fontAlgn="b"/>
                      <a:r>
                        <a:rPr lang="en-US" sz="1600" dirty="0">
                          <a:solidFill>
                            <a:srgbClr val="7030A0"/>
                          </a:solidFill>
                        </a:rPr>
                        <a:t>2</a:t>
                      </a:r>
                      <a:r>
                        <a:rPr lang="en-US" sz="1600" dirty="0"/>
                        <a:t> * 46 =  </a:t>
                      </a:r>
                      <a:r>
                        <a:rPr lang="en-US" sz="1600" b="1" dirty="0"/>
                        <a:t>92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46 slots are left, yellow can be inserted in </a:t>
                      </a:r>
                      <a:r>
                        <a:rPr lang="en-US" sz="1600" i="1" dirty="0"/>
                        <a:t>at most </a:t>
                      </a:r>
                      <a:r>
                        <a:rPr lang="en-US" sz="1600" dirty="0"/>
                        <a:t>46 time </a:t>
                      </a:r>
                      <a:r>
                        <a:rPr lang="en-US" sz="1600" dirty="0">
                          <a:solidFill>
                            <a:srgbClr val="7030A0"/>
                          </a:solidFill>
                        </a:rPr>
                        <a:t>two</a:t>
                      </a:r>
                      <a:r>
                        <a:rPr lang="en-US" sz="1600" dirty="0"/>
                        <a:t> places (two orientations)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44422475"/>
                  </a:ext>
                </a:extLst>
              </a:tr>
              <a:tr h="478171">
                <a:tc>
                  <a:txBody>
                    <a:bodyPr/>
                    <a:lstStyle/>
                    <a:p>
                      <a:pPr algn="ctr"/>
                      <a:r>
                        <a:rPr lang="en-US" sz="1600" dirty="0"/>
                        <a:t>42</a:t>
                      </a: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Purple 5</a:t>
                      </a:r>
                    </a:p>
                  </a:txBody>
                  <a:tcPr marL="6350" marR="6350" marT="6350" marB="0" anchor="b"/>
                </a:tc>
                <a:tc>
                  <a:txBody>
                    <a:bodyPr/>
                    <a:lstStyle/>
                    <a:p>
                      <a:pPr algn="ctr" fontAlgn="b"/>
                      <a:r>
                        <a:rPr lang="en-US" sz="1600" dirty="0">
                          <a:solidFill>
                            <a:srgbClr val="00B050"/>
                          </a:solidFill>
                        </a:rPr>
                        <a:t>4</a:t>
                      </a:r>
                      <a:r>
                        <a:rPr lang="en-US" sz="1600" dirty="0"/>
                        <a:t> * 42 =  </a:t>
                      </a:r>
                      <a:r>
                        <a:rPr lang="en-US" sz="1600" b="1" dirty="0"/>
                        <a:t>168</a:t>
                      </a:r>
                      <a:r>
                        <a:rPr lang="en-US" sz="1600" dirty="0"/>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dirty="0"/>
                        <a:t>Purple can be inserted in </a:t>
                      </a:r>
                      <a:r>
                        <a:rPr lang="en-US" sz="1600" i="1" dirty="0"/>
                        <a:t>at most </a:t>
                      </a:r>
                      <a:r>
                        <a:rPr lang="en-US" sz="1600" i="0" dirty="0"/>
                        <a:t>42</a:t>
                      </a:r>
                      <a:r>
                        <a:rPr lang="en-US" sz="1600" i="1" dirty="0"/>
                        <a:t> </a:t>
                      </a:r>
                      <a:r>
                        <a:rPr lang="en-US" sz="1600" dirty="0"/>
                        <a:t>times </a:t>
                      </a:r>
                      <a:r>
                        <a:rPr lang="en-US" sz="1600" dirty="0">
                          <a:solidFill>
                            <a:srgbClr val="00B050"/>
                          </a:solidFill>
                        </a:rPr>
                        <a:t>four</a:t>
                      </a:r>
                      <a:r>
                        <a:rPr lang="en-US" sz="1600" dirty="0"/>
                        <a:t> places (four orientations)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64889376"/>
                  </a:ext>
                </a:extLst>
              </a:tr>
              <a:tr h="478171">
                <a:tc>
                  <a:txBody>
                    <a:bodyPr/>
                    <a:lstStyle/>
                    <a:p>
                      <a:pPr algn="ctr" fontAlgn="b"/>
                      <a:r>
                        <a:rPr lang="en-US" sz="1600" u="none" strike="noStrike" dirty="0">
                          <a:effectLst/>
                        </a:rPr>
                        <a:t>37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Dark-red 3</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50"/>
                          </a:solidFill>
                        </a:rPr>
                        <a:t>4</a:t>
                      </a:r>
                      <a:r>
                        <a:rPr lang="en-US" sz="1600" dirty="0"/>
                        <a:t> * 37 =  </a:t>
                      </a:r>
                      <a:r>
                        <a:rPr lang="en-US" sz="1600" b="1" dirty="0"/>
                        <a:t>148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Dark-red can be inserted in </a:t>
                      </a:r>
                      <a:r>
                        <a:rPr lang="en-US" sz="1600" i="1" dirty="0"/>
                        <a:t>at most </a:t>
                      </a:r>
                      <a:r>
                        <a:rPr lang="en-US" sz="1600" dirty="0"/>
                        <a:t>37 times </a:t>
                      </a:r>
                      <a:r>
                        <a:rPr lang="en-US" sz="1600" dirty="0">
                          <a:solidFill>
                            <a:srgbClr val="00B050"/>
                          </a:solidFill>
                        </a:rPr>
                        <a:t>four</a:t>
                      </a:r>
                      <a:r>
                        <a:rPr lang="en-US" sz="1600" dirty="0"/>
                        <a:t> places (four orientations)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51837712"/>
                  </a:ext>
                </a:extLst>
              </a:tr>
              <a:tr h="478171">
                <a:tc>
                  <a:txBody>
                    <a:bodyPr/>
                    <a:lstStyle/>
                    <a:p>
                      <a:pPr algn="ctr" fontAlgn="b"/>
                      <a:r>
                        <a:rPr lang="en-US" sz="1600" u="none" strike="noStrike" dirty="0">
                          <a:effectLst/>
                        </a:rPr>
                        <a:t>34</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Dark-Green 5</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F0"/>
                          </a:solidFill>
                        </a:rPr>
                        <a:t>8 </a:t>
                      </a:r>
                      <a:r>
                        <a:rPr lang="en-US" sz="1600" dirty="0"/>
                        <a:t>* 34 =  </a:t>
                      </a:r>
                      <a:r>
                        <a:rPr lang="en-US" sz="1600" b="1" dirty="0"/>
                        <a:t>272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Dark-green can be inserted in </a:t>
                      </a:r>
                      <a:r>
                        <a:rPr lang="en-US" sz="1600" i="1" dirty="0"/>
                        <a:t>at most</a:t>
                      </a:r>
                      <a:r>
                        <a:rPr lang="en-US" sz="1600" i="0" dirty="0"/>
                        <a:t> 34 </a:t>
                      </a:r>
                      <a:r>
                        <a:rPr lang="en-US" sz="1600" dirty="0"/>
                        <a:t>times </a:t>
                      </a:r>
                      <a:r>
                        <a:rPr lang="en-US" sz="1600" dirty="0">
                          <a:solidFill>
                            <a:srgbClr val="00B0F0"/>
                          </a:solidFill>
                        </a:rPr>
                        <a:t>eight</a:t>
                      </a:r>
                      <a:r>
                        <a:rPr lang="en-US" sz="1600" dirty="0"/>
                        <a:t> places (four orientations, two sides)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60452758"/>
                  </a:ext>
                </a:extLst>
              </a:tr>
              <a:tr h="478171">
                <a:tc>
                  <a:txBody>
                    <a:bodyPr/>
                    <a:lstStyle/>
                    <a:p>
                      <a:pPr algn="ctr" fontAlgn="b"/>
                      <a:r>
                        <a:rPr lang="en-US" sz="1600" u="none" strike="noStrike" dirty="0">
                          <a:effectLst/>
                        </a:rPr>
                        <a:t>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Red 5</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F0"/>
                          </a:solidFill>
                        </a:rPr>
                        <a:t>8 </a:t>
                      </a:r>
                      <a:r>
                        <a:rPr lang="en-US" sz="1600" dirty="0"/>
                        <a:t>* 29 =  </a:t>
                      </a:r>
                      <a:r>
                        <a:rPr lang="en-US" sz="1600" b="1" dirty="0"/>
                        <a:t>232</a:t>
                      </a:r>
                      <a:r>
                        <a:rPr lang="en-US" sz="1600" dirty="0"/>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Red can be inserted in </a:t>
                      </a:r>
                      <a:r>
                        <a:rPr lang="en-US" sz="1600" i="1" dirty="0"/>
                        <a:t>at most </a:t>
                      </a:r>
                      <a:r>
                        <a:rPr lang="en-US" sz="1600" dirty="0"/>
                        <a:t>29 times </a:t>
                      </a:r>
                      <a:r>
                        <a:rPr lang="en-US" sz="1600" dirty="0">
                          <a:solidFill>
                            <a:srgbClr val="00B0F0"/>
                          </a:solidFill>
                        </a:rPr>
                        <a:t>eight</a:t>
                      </a:r>
                      <a:r>
                        <a:rPr lang="en-US" sz="1600" dirty="0"/>
                        <a:t> places (four orientations, two sides)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14453338"/>
                  </a:ext>
                </a:extLst>
              </a:tr>
              <a:tr h="478171">
                <a:tc>
                  <a:txBody>
                    <a:bodyPr/>
                    <a:lstStyle/>
                    <a:p>
                      <a:pPr algn="ctr" fontAlgn="b"/>
                      <a:r>
                        <a:rPr lang="en-US" sz="1600" u="none" strike="noStrike" dirty="0">
                          <a:effectLst/>
                        </a:rPr>
                        <a:t>24</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Light-Blue 5</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F0"/>
                          </a:solidFill>
                        </a:rPr>
                        <a:t>8 </a:t>
                      </a:r>
                      <a:r>
                        <a:rPr lang="en-US" sz="1600" dirty="0"/>
                        <a:t>* 24=  </a:t>
                      </a:r>
                      <a:r>
                        <a:rPr lang="en-US" sz="1600" b="1" dirty="0"/>
                        <a:t>192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Light-blue can be inserted in </a:t>
                      </a:r>
                      <a:r>
                        <a:rPr lang="en-US" sz="1600" i="1" dirty="0"/>
                        <a:t>at most </a:t>
                      </a:r>
                      <a:r>
                        <a:rPr lang="en-US" sz="1600" dirty="0"/>
                        <a:t>24 times </a:t>
                      </a:r>
                      <a:r>
                        <a:rPr lang="en-US" sz="1600" dirty="0">
                          <a:solidFill>
                            <a:srgbClr val="00B0F0"/>
                          </a:solidFill>
                        </a:rPr>
                        <a:t>eight</a:t>
                      </a:r>
                      <a:r>
                        <a:rPr lang="en-US" sz="1600" dirty="0"/>
                        <a:t> places (four orientations, two sides)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20938845"/>
                  </a:ext>
                </a:extLst>
              </a:tr>
              <a:tr h="478171">
                <a:tc>
                  <a:txBody>
                    <a:bodyPr/>
                    <a:lstStyle/>
                    <a:p>
                      <a:pPr algn="ctr" fontAlgn="b"/>
                      <a:r>
                        <a:rPr lang="en-US" sz="1600" u="none" strike="noStrike" dirty="0">
                          <a:effectLst/>
                        </a:rPr>
                        <a:t>19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Medium Blue 5</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F0"/>
                          </a:solidFill>
                        </a:rPr>
                        <a:t>8 </a:t>
                      </a:r>
                      <a:r>
                        <a:rPr lang="en-US" sz="1600" dirty="0"/>
                        <a:t>* 19 =  </a:t>
                      </a:r>
                      <a:r>
                        <a:rPr lang="en-US" sz="1600" b="1" dirty="0"/>
                        <a:t>152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Medium-blue can be inserted in </a:t>
                      </a:r>
                      <a:r>
                        <a:rPr lang="en-US" sz="1600" i="1" dirty="0"/>
                        <a:t>at most </a:t>
                      </a:r>
                      <a:r>
                        <a:rPr lang="en-US" sz="1600" dirty="0"/>
                        <a:t>19 times </a:t>
                      </a:r>
                      <a:r>
                        <a:rPr lang="en-US" sz="1600" dirty="0">
                          <a:solidFill>
                            <a:srgbClr val="00B0F0"/>
                          </a:solidFill>
                        </a:rPr>
                        <a:t>eight</a:t>
                      </a:r>
                      <a:r>
                        <a:rPr lang="en-US" sz="1600" dirty="0"/>
                        <a:t> places (four orientations, two sides)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4160450"/>
                  </a:ext>
                </a:extLst>
              </a:tr>
              <a:tr h="478171">
                <a:tc>
                  <a:txBody>
                    <a:bodyPr/>
                    <a:lstStyle/>
                    <a:p>
                      <a:pPr algn="ctr" fontAlgn="b"/>
                      <a:r>
                        <a:rPr lang="en-US" sz="1600" u="none" strike="noStrike" dirty="0">
                          <a:effectLst/>
                        </a:rPr>
                        <a:t>14</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Light-Green 5</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F0"/>
                          </a:solidFill>
                        </a:rPr>
                        <a:t>8 </a:t>
                      </a:r>
                      <a:r>
                        <a:rPr lang="en-US" sz="1600" dirty="0"/>
                        <a:t>* 14 =  </a:t>
                      </a:r>
                      <a:r>
                        <a:rPr lang="en-US" sz="1600" b="1" dirty="0"/>
                        <a:t>112</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Light Green can be inserted in </a:t>
                      </a:r>
                      <a:r>
                        <a:rPr lang="en-US" sz="1600" i="1" dirty="0"/>
                        <a:t>at most </a:t>
                      </a:r>
                      <a:r>
                        <a:rPr lang="en-US" sz="1600" dirty="0"/>
                        <a:t>14 times </a:t>
                      </a:r>
                      <a:r>
                        <a:rPr lang="en-US" sz="1600" dirty="0">
                          <a:solidFill>
                            <a:srgbClr val="00B0F0"/>
                          </a:solidFill>
                        </a:rPr>
                        <a:t>eight</a:t>
                      </a:r>
                      <a:r>
                        <a:rPr lang="en-US" sz="1600" dirty="0"/>
                        <a:t> places (four orientations, two sides)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28611696"/>
                  </a:ext>
                </a:extLst>
              </a:tr>
              <a:tr h="478171">
                <a:tc>
                  <a:txBody>
                    <a:bodyPr/>
                    <a:lstStyle/>
                    <a:p>
                      <a:pPr algn="ctr" fontAlgn="b"/>
                      <a:r>
                        <a:rPr lang="en-US" sz="1600" b="0" i="0" u="none" strike="noStrike" dirty="0">
                          <a:solidFill>
                            <a:srgbClr val="000000"/>
                          </a:solidFill>
                          <a:effectLst/>
                          <a:latin typeface="Calibri" panose="020F0502020204030204" pitchFamily="34" charset="0"/>
                        </a:rPr>
                        <a:t>9</a:t>
                      </a: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Dark Blue 5</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rgbClr val="00B0F0"/>
                          </a:solidFill>
                        </a:rPr>
                        <a:t>8 </a:t>
                      </a:r>
                      <a:r>
                        <a:rPr lang="en-US" sz="1600" dirty="0"/>
                        <a:t>* 9 =  </a:t>
                      </a:r>
                      <a:r>
                        <a:rPr lang="en-US" sz="1600" b="1" dirty="0"/>
                        <a:t>72</a:t>
                      </a:r>
                      <a:endParaRPr lang="en-US" sz="16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Dark Blue can be inserted in </a:t>
                      </a:r>
                      <a:r>
                        <a:rPr lang="en-US" sz="1600" i="1" dirty="0"/>
                        <a:t>at most </a:t>
                      </a:r>
                      <a:r>
                        <a:rPr lang="en-US" sz="1600" dirty="0"/>
                        <a:t>9 times </a:t>
                      </a:r>
                      <a:r>
                        <a:rPr lang="en-US" sz="1600" dirty="0">
                          <a:solidFill>
                            <a:srgbClr val="00B0F0"/>
                          </a:solidFill>
                        </a:rPr>
                        <a:t>eight</a:t>
                      </a:r>
                      <a:r>
                        <a:rPr lang="en-US" sz="1600" dirty="0"/>
                        <a:t> places (four orientations, two sides)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61841236"/>
                  </a:ext>
                </a:extLst>
              </a:tr>
              <a:tr h="242158">
                <a:tc>
                  <a:txBody>
                    <a:bodyPr/>
                    <a:lstStyle/>
                    <a:p>
                      <a:pPr algn="ctr" fontAlgn="b"/>
                      <a:r>
                        <a:rPr lang="en-US" sz="1600" b="0" i="0" u="none" strike="noStrike" dirty="0">
                          <a:solidFill>
                            <a:srgbClr val="000000"/>
                          </a:solidFill>
                          <a:effectLst/>
                          <a:latin typeface="Calibri" panose="020F0502020204030204" pitchFamily="34" charset="0"/>
                        </a:rPr>
                        <a:t>4</a:t>
                      </a:r>
                    </a:p>
                  </a:txBody>
                  <a:tcPr marL="6350" marR="6350" marT="6350"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rgbClr val="000000"/>
                          </a:solidFill>
                          <a:effectLst/>
                          <a:latin typeface="Calibri" panose="020F0502020204030204" pitchFamily="34" charset="0"/>
                        </a:rPr>
                        <a:t>Orange 4</a:t>
                      </a:r>
                    </a:p>
                  </a:txBody>
                  <a:tcPr marL="6350" marR="6350" marT="6350" marB="0" anchor="b"/>
                </a:tc>
                <a:tc>
                  <a:txBody>
                    <a:bodyPr/>
                    <a:lstStyle/>
                    <a:p>
                      <a:pPr algn="ctr" fontAlgn="b"/>
                      <a:r>
                        <a:rPr lang="en-US" sz="1600" b="1" i="0" u="none" strike="noStrike" dirty="0">
                          <a:solidFill>
                            <a:srgbClr val="000000"/>
                          </a:solidFill>
                          <a:effectLst/>
                          <a:latin typeface="Calibri" panose="020F0502020204030204" pitchFamily="34" charset="0"/>
                        </a:rPr>
                        <a:t>1</a:t>
                      </a: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Special case, there is only one way Orange could fit</a:t>
                      </a:r>
                    </a:p>
                  </a:txBody>
                  <a:tcPr marL="6350" marR="6350" marT="6350" marB="0" anchor="b"/>
                </a:tc>
                <a:extLst>
                  <a:ext uri="{0D108BD9-81ED-4DB2-BD59-A6C34878D82A}">
                    <a16:rowId xmlns:a16="http://schemas.microsoft.com/office/drawing/2014/main" val="2444401141"/>
                  </a:ext>
                </a:extLst>
              </a:tr>
            </a:tbl>
          </a:graphicData>
        </a:graphic>
      </p:graphicFrame>
      <p:sp>
        <p:nvSpPr>
          <p:cNvPr id="47" name="TextBox 46">
            <a:extLst>
              <a:ext uri="{FF2B5EF4-FFF2-40B4-BE49-F238E27FC236}">
                <a16:creationId xmlns:a16="http://schemas.microsoft.com/office/drawing/2014/main" id="{DB98A0BF-773F-42C5-BF08-7A46E871BAC5}"/>
              </a:ext>
            </a:extLst>
          </p:cNvPr>
          <p:cNvSpPr txBox="1"/>
          <p:nvPr/>
        </p:nvSpPr>
        <p:spPr>
          <a:xfrm>
            <a:off x="320040" y="6063456"/>
            <a:ext cx="11775440" cy="646331"/>
          </a:xfrm>
          <a:prstGeom prst="rect">
            <a:avLst/>
          </a:prstGeom>
          <a:noFill/>
        </p:spPr>
        <p:txBody>
          <a:bodyPr wrap="square">
            <a:spAutoFit/>
          </a:bodyPr>
          <a:lstStyle/>
          <a:p>
            <a:r>
              <a:rPr lang="en-US" dirty="0"/>
              <a:t>28*31*92*168*148*272*232*192*152*112*72*1 =  2.94 * 10</a:t>
            </a:r>
            <a:r>
              <a:rPr lang="en-US" baseline="30000" dirty="0"/>
              <a:t>22         </a:t>
            </a:r>
            <a:r>
              <a:rPr lang="en-US" dirty="0"/>
              <a:t>This upper bound is about a billion times smaller than the first upper bound!   However, it is still a huge number. With a little more work, we could make it tighter…</a:t>
            </a:r>
            <a:endParaRPr lang="en-US" baseline="30000" dirty="0"/>
          </a:p>
        </p:txBody>
      </p:sp>
      <p:pic>
        <p:nvPicPr>
          <p:cNvPr id="4" name="Picture 3">
            <a:extLst>
              <a:ext uri="{FF2B5EF4-FFF2-40B4-BE49-F238E27FC236}">
                <a16:creationId xmlns:a16="http://schemas.microsoft.com/office/drawing/2014/main" id="{D23F9DCF-BF90-47FE-A01D-F14ED51C2DC0}"/>
              </a:ext>
            </a:extLst>
          </p:cNvPr>
          <p:cNvPicPr>
            <a:picLocks noChangeAspect="1"/>
          </p:cNvPicPr>
          <p:nvPr/>
        </p:nvPicPr>
        <p:blipFill>
          <a:blip r:embed="rId3"/>
          <a:stretch>
            <a:fillRect/>
          </a:stretch>
        </p:blipFill>
        <p:spPr>
          <a:xfrm>
            <a:off x="283008" y="491066"/>
            <a:ext cx="383934" cy="434211"/>
          </a:xfrm>
          <a:prstGeom prst="rect">
            <a:avLst/>
          </a:prstGeom>
        </p:spPr>
      </p:pic>
      <p:pic>
        <p:nvPicPr>
          <p:cNvPr id="5" name="Picture 4">
            <a:extLst>
              <a:ext uri="{FF2B5EF4-FFF2-40B4-BE49-F238E27FC236}">
                <a16:creationId xmlns:a16="http://schemas.microsoft.com/office/drawing/2014/main" id="{2565E742-AFDF-4114-A8CD-85526DBDBACC}"/>
              </a:ext>
            </a:extLst>
          </p:cNvPr>
          <p:cNvPicPr>
            <a:picLocks noChangeAspect="1"/>
          </p:cNvPicPr>
          <p:nvPr/>
        </p:nvPicPr>
        <p:blipFill>
          <a:blip r:embed="rId4"/>
          <a:stretch>
            <a:fillRect/>
          </a:stretch>
        </p:blipFill>
        <p:spPr>
          <a:xfrm>
            <a:off x="320040" y="923025"/>
            <a:ext cx="388593" cy="385837"/>
          </a:xfrm>
          <a:prstGeom prst="rect">
            <a:avLst/>
          </a:prstGeom>
        </p:spPr>
      </p:pic>
      <p:pic>
        <p:nvPicPr>
          <p:cNvPr id="6" name="Picture 5" descr="A close-up of a bracelet&#10;&#10;Description automatically generated with low confidence">
            <a:extLst>
              <a:ext uri="{FF2B5EF4-FFF2-40B4-BE49-F238E27FC236}">
                <a16:creationId xmlns:a16="http://schemas.microsoft.com/office/drawing/2014/main" id="{BC2F6346-0946-499F-8AC7-956581A8992B}"/>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4045" b="96132" l="29091" r="36255">
                        <a14:foregroundMark x1="31745" y1="74138" x2="33345" y2="74045"/>
                        <a14:foregroundMark x1="29127" y1="93103" x2="31018" y2="95294"/>
                        <a14:foregroundMark x1="30473" y1="96132" x2="31018" y2="96086"/>
                        <a14:backgroundMark x1="35273" y1="76934" x2="34400" y2="79031"/>
                        <a14:backgroundMark x1="34400" y1="82898" x2="33600" y2="84483"/>
                        <a14:backgroundMark x1="32727" y1="90168" x2="32436" y2="90401"/>
                        <a14:backgroundMark x1="33891" y1="79264" x2="34073" y2="79124"/>
                        <a14:backgroundMark x1="33927" y1="78658" x2="34182" y2="78425"/>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8384" t="72075" r="62862" b="2133"/>
          <a:stretch/>
        </p:blipFill>
        <p:spPr>
          <a:xfrm rot="18355472">
            <a:off x="278218" y="1207290"/>
            <a:ext cx="320230" cy="736277"/>
          </a:xfrm>
          <a:prstGeom prst="rect">
            <a:avLst/>
          </a:prstGeom>
        </p:spPr>
      </p:pic>
      <p:pic>
        <p:nvPicPr>
          <p:cNvPr id="9" name="Picture 8" descr="A close-up of a bracelet&#10;&#10;Description automatically generated with low confidence">
            <a:extLst>
              <a:ext uri="{FF2B5EF4-FFF2-40B4-BE49-F238E27FC236}">
                <a16:creationId xmlns:a16="http://schemas.microsoft.com/office/drawing/2014/main" id="{03F73E85-F4BA-4512-A4AE-EA1AE176FBB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8155" b="68826" l="10109" r="21455">
                        <a14:foregroundMark x1="18327" y1="68593" x2="18545" y2="68639"/>
                        <a14:foregroundMark x1="18364" y1="68733" x2="18618" y2="68826"/>
                        <a14:backgroundMark x1="15673" y1="63467" x2="14145" y2="65424"/>
                        <a14:backgroundMark x1="14145" y1="65424" x2="14109" y2="65657"/>
                        <a14:backgroundMark x1="20473" y1="68733" x2="20764" y2="68360"/>
                        <a14:backgroundMark x1="18945" y1="63420" x2="19309" y2="62675"/>
                        <a14:backgroundMark x1="19455" y1="61417" x2="19382" y2="6085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8734" t="56878" r="77101" b="30270"/>
          <a:stretch/>
        </p:blipFill>
        <p:spPr>
          <a:xfrm rot="20161936">
            <a:off x="122786" y="2381230"/>
            <a:ext cx="555845" cy="393555"/>
          </a:xfrm>
          <a:prstGeom prst="rect">
            <a:avLst/>
          </a:prstGeom>
        </p:spPr>
      </p:pic>
      <p:pic>
        <p:nvPicPr>
          <p:cNvPr id="10" name="Picture 9">
            <a:extLst>
              <a:ext uri="{FF2B5EF4-FFF2-40B4-BE49-F238E27FC236}">
                <a16:creationId xmlns:a16="http://schemas.microsoft.com/office/drawing/2014/main" id="{B664E7B4-287C-482F-9660-30A8F5987C99}"/>
              </a:ext>
            </a:extLst>
          </p:cNvPr>
          <p:cNvPicPr>
            <a:picLocks noChangeAspect="1"/>
          </p:cNvPicPr>
          <p:nvPr/>
        </p:nvPicPr>
        <p:blipFill>
          <a:blip r:embed="rId8"/>
          <a:stretch>
            <a:fillRect/>
          </a:stretch>
        </p:blipFill>
        <p:spPr>
          <a:xfrm>
            <a:off x="48642" y="2912211"/>
            <a:ext cx="644128" cy="344068"/>
          </a:xfrm>
          <a:prstGeom prst="rect">
            <a:avLst/>
          </a:prstGeom>
        </p:spPr>
      </p:pic>
      <p:pic>
        <p:nvPicPr>
          <p:cNvPr id="12" name="Picture 11">
            <a:extLst>
              <a:ext uri="{FF2B5EF4-FFF2-40B4-BE49-F238E27FC236}">
                <a16:creationId xmlns:a16="http://schemas.microsoft.com/office/drawing/2014/main" id="{6DD5552B-506B-4EB6-A1F1-9DDAC446AA1E}"/>
              </a:ext>
            </a:extLst>
          </p:cNvPr>
          <p:cNvPicPr>
            <a:picLocks noChangeAspect="1"/>
          </p:cNvPicPr>
          <p:nvPr/>
        </p:nvPicPr>
        <p:blipFill>
          <a:blip r:embed="rId9"/>
          <a:stretch>
            <a:fillRect/>
          </a:stretch>
        </p:blipFill>
        <p:spPr>
          <a:xfrm>
            <a:off x="23971" y="3344112"/>
            <a:ext cx="673451" cy="333598"/>
          </a:xfrm>
          <a:prstGeom prst="rect">
            <a:avLst/>
          </a:prstGeom>
        </p:spPr>
      </p:pic>
      <p:pic>
        <p:nvPicPr>
          <p:cNvPr id="14" name="Picture 13">
            <a:extLst>
              <a:ext uri="{FF2B5EF4-FFF2-40B4-BE49-F238E27FC236}">
                <a16:creationId xmlns:a16="http://schemas.microsoft.com/office/drawing/2014/main" id="{C83C58AF-8559-4CDC-8A8C-AD97C91EA616}"/>
              </a:ext>
            </a:extLst>
          </p:cNvPr>
          <p:cNvPicPr>
            <a:picLocks noChangeAspect="1"/>
          </p:cNvPicPr>
          <p:nvPr/>
        </p:nvPicPr>
        <p:blipFill>
          <a:blip r:embed="rId10"/>
          <a:stretch>
            <a:fillRect/>
          </a:stretch>
        </p:blipFill>
        <p:spPr>
          <a:xfrm>
            <a:off x="104439" y="3798378"/>
            <a:ext cx="533475" cy="366034"/>
          </a:xfrm>
          <a:prstGeom prst="rect">
            <a:avLst/>
          </a:prstGeom>
        </p:spPr>
      </p:pic>
      <p:pic>
        <p:nvPicPr>
          <p:cNvPr id="16" name="Picture 15">
            <a:extLst>
              <a:ext uri="{FF2B5EF4-FFF2-40B4-BE49-F238E27FC236}">
                <a16:creationId xmlns:a16="http://schemas.microsoft.com/office/drawing/2014/main" id="{4FB56168-7EA3-4CEF-B3F7-B207D0CB4118}"/>
              </a:ext>
            </a:extLst>
          </p:cNvPr>
          <p:cNvPicPr>
            <a:picLocks noChangeAspect="1"/>
          </p:cNvPicPr>
          <p:nvPr/>
        </p:nvPicPr>
        <p:blipFill>
          <a:blip r:embed="rId11"/>
          <a:stretch>
            <a:fillRect/>
          </a:stretch>
        </p:blipFill>
        <p:spPr>
          <a:xfrm>
            <a:off x="145318" y="4295174"/>
            <a:ext cx="577667" cy="404139"/>
          </a:xfrm>
          <a:prstGeom prst="rect">
            <a:avLst/>
          </a:prstGeom>
        </p:spPr>
      </p:pic>
      <p:pic>
        <p:nvPicPr>
          <p:cNvPr id="18" name="Picture 17">
            <a:extLst>
              <a:ext uri="{FF2B5EF4-FFF2-40B4-BE49-F238E27FC236}">
                <a16:creationId xmlns:a16="http://schemas.microsoft.com/office/drawing/2014/main" id="{928946AA-7FDF-4EEC-9063-F2B0CCABA868}"/>
              </a:ext>
            </a:extLst>
          </p:cNvPr>
          <p:cNvPicPr>
            <a:picLocks noChangeAspect="1"/>
          </p:cNvPicPr>
          <p:nvPr/>
        </p:nvPicPr>
        <p:blipFill>
          <a:blip r:embed="rId12"/>
          <a:stretch>
            <a:fillRect/>
          </a:stretch>
        </p:blipFill>
        <p:spPr>
          <a:xfrm rot="5400000">
            <a:off x="254385" y="4638814"/>
            <a:ext cx="373380" cy="659503"/>
          </a:xfrm>
          <a:prstGeom prst="rect">
            <a:avLst/>
          </a:prstGeom>
        </p:spPr>
      </p:pic>
      <p:pic>
        <p:nvPicPr>
          <p:cNvPr id="20" name="Picture 19">
            <a:extLst>
              <a:ext uri="{FF2B5EF4-FFF2-40B4-BE49-F238E27FC236}">
                <a16:creationId xmlns:a16="http://schemas.microsoft.com/office/drawing/2014/main" id="{5CFAD1CD-6C61-4BF8-B981-6E309DCB79A3}"/>
              </a:ext>
            </a:extLst>
          </p:cNvPr>
          <p:cNvPicPr>
            <a:picLocks noChangeAspect="1"/>
          </p:cNvPicPr>
          <p:nvPr/>
        </p:nvPicPr>
        <p:blipFill>
          <a:blip r:embed="rId13"/>
          <a:stretch>
            <a:fillRect/>
          </a:stretch>
        </p:blipFill>
        <p:spPr>
          <a:xfrm rot="5882233">
            <a:off x="155266" y="5156617"/>
            <a:ext cx="424866" cy="667351"/>
          </a:xfrm>
          <a:prstGeom prst="rect">
            <a:avLst/>
          </a:prstGeom>
        </p:spPr>
      </p:pic>
      <p:pic>
        <p:nvPicPr>
          <p:cNvPr id="22" name="Picture 21">
            <a:extLst>
              <a:ext uri="{FF2B5EF4-FFF2-40B4-BE49-F238E27FC236}">
                <a16:creationId xmlns:a16="http://schemas.microsoft.com/office/drawing/2014/main" id="{12957259-14CF-4CAF-9378-961D7ED5CE63}"/>
              </a:ext>
            </a:extLst>
          </p:cNvPr>
          <p:cNvPicPr>
            <a:picLocks noChangeAspect="1"/>
          </p:cNvPicPr>
          <p:nvPr/>
        </p:nvPicPr>
        <p:blipFill>
          <a:blip r:embed="rId14"/>
          <a:stretch>
            <a:fillRect/>
          </a:stretch>
        </p:blipFill>
        <p:spPr>
          <a:xfrm rot="5400000">
            <a:off x="153499" y="5596807"/>
            <a:ext cx="391905" cy="541394"/>
          </a:xfrm>
          <a:prstGeom prst="rect">
            <a:avLst/>
          </a:prstGeom>
        </p:spPr>
      </p:pic>
      <p:sp>
        <p:nvSpPr>
          <p:cNvPr id="23" name="Rectangle: Rounded Corners 22">
            <a:extLst>
              <a:ext uri="{FF2B5EF4-FFF2-40B4-BE49-F238E27FC236}">
                <a16:creationId xmlns:a16="http://schemas.microsoft.com/office/drawing/2014/main" id="{39CCFBD5-C1E1-488B-8897-94014D415D66}"/>
              </a:ext>
            </a:extLst>
          </p:cNvPr>
          <p:cNvSpPr/>
          <p:nvPr/>
        </p:nvSpPr>
        <p:spPr>
          <a:xfrm>
            <a:off x="556683" y="4115969"/>
            <a:ext cx="136087" cy="72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141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37F97-A5CC-4903-9A45-ABB5B11FB441}"/>
              </a:ext>
            </a:extLst>
          </p:cNvPr>
          <p:cNvGrpSpPr/>
          <p:nvPr/>
        </p:nvGrpSpPr>
        <p:grpSpPr>
          <a:xfrm>
            <a:off x="5625253" y="2921002"/>
            <a:ext cx="6532880" cy="2620432"/>
            <a:chOff x="3403789" y="0"/>
            <a:chExt cx="8788211" cy="3619073"/>
          </a:xfrm>
        </p:grpSpPr>
        <p:pic>
          <p:nvPicPr>
            <p:cNvPr id="5" name="Picture 4" descr="A close-up of a bracelet&#10;&#10;Description automatically generated with low confidence">
              <a:extLst>
                <a:ext uri="{FF2B5EF4-FFF2-40B4-BE49-F238E27FC236}">
                  <a16:creationId xmlns:a16="http://schemas.microsoft.com/office/drawing/2014/main" id="{1165B6F4-5F62-41C0-B024-DB3FFE2478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3403789" y="0"/>
              <a:ext cx="8788211" cy="546100"/>
            </a:xfrm>
            <a:prstGeom prst="rect">
              <a:avLst/>
            </a:prstGeom>
          </p:spPr>
        </p:pic>
        <p:pic>
          <p:nvPicPr>
            <p:cNvPr id="6" name="Picture 5">
              <a:extLst>
                <a:ext uri="{FF2B5EF4-FFF2-40B4-BE49-F238E27FC236}">
                  <a16:creationId xmlns:a16="http://schemas.microsoft.com/office/drawing/2014/main" id="{16FE510F-B912-4E39-A88D-F0D3DBB1B74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4749466" y="206743"/>
              <a:ext cx="6305883" cy="3412330"/>
            </a:xfrm>
            <a:prstGeom prst="rect">
              <a:avLst/>
            </a:prstGeom>
          </p:spPr>
        </p:pic>
      </p:grpSp>
      <p:sp>
        <p:nvSpPr>
          <p:cNvPr id="16" name="TextBox 15">
            <a:extLst>
              <a:ext uri="{FF2B5EF4-FFF2-40B4-BE49-F238E27FC236}">
                <a16:creationId xmlns:a16="http://schemas.microsoft.com/office/drawing/2014/main" id="{5CF9ACFF-814A-4DE0-B575-704A17DD44E2}"/>
              </a:ext>
            </a:extLst>
          </p:cNvPr>
          <p:cNvSpPr txBox="1"/>
          <p:nvPr/>
        </p:nvSpPr>
        <p:spPr>
          <a:xfrm>
            <a:off x="307340" y="154940"/>
            <a:ext cx="5742940" cy="6258123"/>
          </a:xfrm>
          <a:prstGeom prst="rect">
            <a:avLst/>
          </a:prstGeom>
          <a:noFill/>
        </p:spPr>
        <p:txBody>
          <a:bodyPr wrap="square" rtlCol="0">
            <a:spAutoFit/>
          </a:bodyPr>
          <a:lstStyle/>
          <a:p>
            <a:pPr>
              <a:spcAft>
                <a:spcPts val="400"/>
              </a:spcAft>
            </a:pPr>
            <a:r>
              <a:rPr lang="en-US" sz="3200" dirty="0"/>
              <a:t>Useful Optimizations I</a:t>
            </a:r>
          </a:p>
          <a:p>
            <a:pPr>
              <a:spcAft>
                <a:spcPts val="400"/>
              </a:spcAft>
            </a:pPr>
            <a:endParaRPr lang="en-US" dirty="0"/>
          </a:p>
          <a:p>
            <a:pPr>
              <a:spcAft>
                <a:spcPts val="400"/>
              </a:spcAft>
            </a:pPr>
            <a:endParaRPr lang="en-US" dirty="0"/>
          </a:p>
          <a:p>
            <a:pPr>
              <a:spcAft>
                <a:spcPts val="400"/>
              </a:spcAft>
            </a:pPr>
            <a:r>
              <a:rPr lang="en-US" sz="2000" dirty="0"/>
              <a:t>Suppose we are searching, and we create a node by adding the pink part as shown.</a:t>
            </a:r>
          </a:p>
          <a:p>
            <a:pPr>
              <a:spcAft>
                <a:spcPts val="400"/>
              </a:spcAft>
            </a:pPr>
            <a:endParaRPr lang="en-US" sz="2000" dirty="0"/>
          </a:p>
          <a:p>
            <a:pPr>
              <a:spcAft>
                <a:spcPts val="400"/>
              </a:spcAft>
            </a:pPr>
            <a:r>
              <a:rPr lang="en-US" sz="2000" dirty="0"/>
              <a:t>Note that this creates at least one cell that is an </a:t>
            </a:r>
            <a:r>
              <a:rPr lang="en-US" sz="2000" i="1" dirty="0"/>
              <a:t>island</a:t>
            </a:r>
            <a:r>
              <a:rPr lang="en-US" sz="2000" dirty="0"/>
              <a:t>. That is, a single cell is surrounded by pieces or by the puzzles edge.</a:t>
            </a:r>
          </a:p>
          <a:p>
            <a:pPr>
              <a:spcAft>
                <a:spcPts val="400"/>
              </a:spcAft>
            </a:pPr>
            <a:endParaRPr lang="en-US" sz="2000" dirty="0"/>
          </a:p>
          <a:p>
            <a:pPr>
              <a:spcAft>
                <a:spcPts val="400"/>
              </a:spcAft>
            </a:pPr>
            <a:r>
              <a:rPr lang="en-US" sz="2000" dirty="0"/>
              <a:t>It is clear that this state can never give rise to a solution, as all the remaining parts have at least two balls in a row.</a:t>
            </a:r>
          </a:p>
          <a:p>
            <a:pPr>
              <a:spcAft>
                <a:spcPts val="400"/>
              </a:spcAft>
            </a:pPr>
            <a:endParaRPr lang="en-US" sz="2000" dirty="0"/>
          </a:p>
          <a:p>
            <a:pPr>
              <a:spcAft>
                <a:spcPts val="400"/>
              </a:spcAft>
            </a:pPr>
            <a:r>
              <a:rPr lang="en-US" sz="2000" dirty="0"/>
              <a:t>So, we can mark it as NULL, and not expand it. This may help to prune a large fraction of states.</a:t>
            </a:r>
          </a:p>
          <a:p>
            <a:pPr>
              <a:spcAft>
                <a:spcPts val="400"/>
              </a:spcAft>
            </a:pPr>
            <a:endParaRPr lang="en-US" dirty="0"/>
          </a:p>
          <a:p>
            <a:pPr>
              <a:spcAft>
                <a:spcPts val="400"/>
              </a:spcAft>
            </a:pPr>
            <a:endParaRPr lang="en-US" dirty="0"/>
          </a:p>
        </p:txBody>
      </p:sp>
      <p:sp>
        <p:nvSpPr>
          <p:cNvPr id="17" name="Arrow: Down 16">
            <a:extLst>
              <a:ext uri="{FF2B5EF4-FFF2-40B4-BE49-F238E27FC236}">
                <a16:creationId xmlns:a16="http://schemas.microsoft.com/office/drawing/2014/main" id="{FA7FBA6E-26B2-430B-A7F0-5AFE3D30F7B8}"/>
              </a:ext>
            </a:extLst>
          </p:cNvPr>
          <p:cNvSpPr/>
          <p:nvPr/>
        </p:nvSpPr>
        <p:spPr>
          <a:xfrm rot="19526510">
            <a:off x="7620850" y="3259287"/>
            <a:ext cx="762577" cy="10016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0A733E5-ACBF-4DF8-8EEC-944E5DC1CE13}"/>
              </a:ext>
            </a:extLst>
          </p:cNvPr>
          <p:cNvGrpSpPr/>
          <p:nvPr/>
        </p:nvGrpSpPr>
        <p:grpSpPr>
          <a:xfrm>
            <a:off x="5659120" y="38100"/>
            <a:ext cx="6532880" cy="2620432"/>
            <a:chOff x="5659120" y="38100"/>
            <a:chExt cx="6532880" cy="2620432"/>
          </a:xfrm>
        </p:grpSpPr>
        <p:grpSp>
          <p:nvGrpSpPr>
            <p:cNvPr id="7" name="Group 6">
              <a:extLst>
                <a:ext uri="{FF2B5EF4-FFF2-40B4-BE49-F238E27FC236}">
                  <a16:creationId xmlns:a16="http://schemas.microsoft.com/office/drawing/2014/main" id="{E481AF03-A88A-41E7-8D3D-A3BD512428C5}"/>
                </a:ext>
              </a:extLst>
            </p:cNvPr>
            <p:cNvGrpSpPr/>
            <p:nvPr/>
          </p:nvGrpSpPr>
          <p:grpSpPr>
            <a:xfrm>
              <a:off x="5659120" y="38100"/>
              <a:ext cx="6532880" cy="2620432"/>
              <a:chOff x="3403789" y="0"/>
              <a:chExt cx="8788211" cy="3619073"/>
            </a:xfrm>
          </p:grpSpPr>
          <p:pic>
            <p:nvPicPr>
              <p:cNvPr id="8" name="Picture 7" descr="A close-up of a bracelet&#10;&#10;Description automatically generated with low confidence">
                <a:extLst>
                  <a:ext uri="{FF2B5EF4-FFF2-40B4-BE49-F238E27FC236}">
                    <a16:creationId xmlns:a16="http://schemas.microsoft.com/office/drawing/2014/main" id="{F0451C7D-EE4D-4944-B6B1-9508AB5B49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3403789" y="0"/>
                <a:ext cx="8788211" cy="546100"/>
              </a:xfrm>
              <a:prstGeom prst="rect">
                <a:avLst/>
              </a:prstGeom>
            </p:spPr>
          </p:pic>
          <p:pic>
            <p:nvPicPr>
              <p:cNvPr id="9" name="Picture 8">
                <a:extLst>
                  <a:ext uri="{FF2B5EF4-FFF2-40B4-BE49-F238E27FC236}">
                    <a16:creationId xmlns:a16="http://schemas.microsoft.com/office/drawing/2014/main" id="{6A85BD3D-4A84-4B6B-8983-A60CE3A5940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4749466" y="206743"/>
                <a:ext cx="6305883" cy="3412330"/>
              </a:xfrm>
              <a:prstGeom prst="rect">
                <a:avLst/>
              </a:prstGeom>
            </p:spPr>
          </p:pic>
        </p:grpSp>
        <p:pic>
          <p:nvPicPr>
            <p:cNvPr id="10" name="Picture 9" descr="A close-up of a bracelet&#10;&#10;Description automatically generated with low confidence">
              <a:extLst>
                <a:ext uri="{FF2B5EF4-FFF2-40B4-BE49-F238E27FC236}">
                  <a16:creationId xmlns:a16="http://schemas.microsoft.com/office/drawing/2014/main" id="{57A9B605-6322-4D39-BAB9-7457814BCD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11" name="Picture 10" descr="A close-up of a bracelet&#10;&#10;Description automatically generated with low confidence">
              <a:extLst>
                <a:ext uri="{FF2B5EF4-FFF2-40B4-BE49-F238E27FC236}">
                  <a16:creationId xmlns:a16="http://schemas.microsoft.com/office/drawing/2014/main" id="{537C4BFB-D5FF-466D-83D1-92C1761497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12" name="Picture 11" descr="A close-up of a bracelet&#10;&#10;Description automatically generated with low confidence">
              <a:extLst>
                <a:ext uri="{FF2B5EF4-FFF2-40B4-BE49-F238E27FC236}">
                  <a16:creationId xmlns:a16="http://schemas.microsoft.com/office/drawing/2014/main" id="{29380062-B52F-4192-8259-E6838F065B5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13" name="Picture 12" descr="A close-up of a bracelet&#10;&#10;Description automatically generated with low confidence">
              <a:extLst>
                <a:ext uri="{FF2B5EF4-FFF2-40B4-BE49-F238E27FC236}">
                  <a16:creationId xmlns:a16="http://schemas.microsoft.com/office/drawing/2014/main" id="{3D42165D-5774-44D6-880B-90B737A0B9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14" name="Picture 13" descr="A close-up of a bracelet&#10;&#10;Description automatically generated with low confidence">
              <a:extLst>
                <a:ext uri="{FF2B5EF4-FFF2-40B4-BE49-F238E27FC236}">
                  <a16:creationId xmlns:a16="http://schemas.microsoft.com/office/drawing/2014/main" id="{02E841F3-1CC7-47AC-A50A-F59CB4B932FD}"/>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3253" b="85182" l="38764" r="47673">
                          <a14:foregroundMark x1="41455" y1="73253" x2="41455" y2="73253"/>
                          <a14:foregroundMark x1="41527" y1="73439" x2="41527" y2="73439"/>
                          <a14:foregroundMark x1="38800" y1="81500" x2="38764" y2="81687"/>
                          <a14:foregroundMark x1="47673" y1="75909" x2="47636" y2="76281"/>
                          <a14:backgroundMark x1="43091" y1="78425" x2="43091" y2="78425"/>
                          <a14:backgroundMark x1="43636" y1="77353" x2="43527" y2="77726"/>
                          <a14:backgroundMark x1="46655" y1="79543" x2="47200" y2="79264"/>
                          <a14:backgroundMark x1="43345" y1="79450" x2="43527" y2="7893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37828" t="72428" r="51282" b="13351"/>
            <a:stretch/>
          </p:blipFill>
          <p:spPr>
            <a:xfrm rot="2084754">
              <a:off x="10759895" y="1030816"/>
              <a:ext cx="668867" cy="681567"/>
            </a:xfrm>
            <a:prstGeom prst="rect">
              <a:avLst/>
            </a:prstGeom>
          </p:spPr>
        </p:pic>
        <p:grpSp>
          <p:nvGrpSpPr>
            <p:cNvPr id="18" name="Group 17">
              <a:extLst>
                <a:ext uri="{FF2B5EF4-FFF2-40B4-BE49-F238E27FC236}">
                  <a16:creationId xmlns:a16="http://schemas.microsoft.com/office/drawing/2014/main" id="{C8BE8526-0D13-4008-AC73-640AA9600134}"/>
                </a:ext>
              </a:extLst>
            </p:cNvPr>
            <p:cNvGrpSpPr/>
            <p:nvPr/>
          </p:nvGrpSpPr>
          <p:grpSpPr>
            <a:xfrm>
              <a:off x="8895302" y="673620"/>
              <a:ext cx="723048" cy="916821"/>
              <a:chOff x="8895302" y="3937107"/>
              <a:chExt cx="723048" cy="916821"/>
            </a:xfrm>
          </p:grpSpPr>
          <p:pic>
            <p:nvPicPr>
              <p:cNvPr id="19" name="Picture 18" descr="A close-up of a bracelet&#10;&#10;Description automatically generated with low confidence">
                <a:extLst>
                  <a:ext uri="{FF2B5EF4-FFF2-40B4-BE49-F238E27FC236}">
                    <a16:creationId xmlns:a16="http://schemas.microsoft.com/office/drawing/2014/main" id="{50860C78-098C-4C0C-816E-2FDCD9AEAC9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3937107"/>
                <a:ext cx="288917" cy="278229"/>
              </a:xfrm>
              <a:prstGeom prst="rect">
                <a:avLst/>
              </a:prstGeom>
            </p:spPr>
          </p:pic>
          <p:pic>
            <p:nvPicPr>
              <p:cNvPr id="20" name="Picture 19" descr="A close-up of a bracelet&#10;&#10;Description automatically generated with low confidence">
                <a:extLst>
                  <a:ext uri="{FF2B5EF4-FFF2-40B4-BE49-F238E27FC236}">
                    <a16:creationId xmlns:a16="http://schemas.microsoft.com/office/drawing/2014/main" id="{6210B940-210C-42BC-81A7-78829E21A5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4138667"/>
                <a:ext cx="273474" cy="298922"/>
              </a:xfrm>
              <a:prstGeom prst="rect">
                <a:avLst/>
              </a:prstGeom>
            </p:spPr>
          </p:pic>
          <p:pic>
            <p:nvPicPr>
              <p:cNvPr id="21" name="Picture 20" descr="A close-up of a bracelet&#10;&#10;Description automatically generated with low confidence">
                <a:extLst>
                  <a:ext uri="{FF2B5EF4-FFF2-40B4-BE49-F238E27FC236}">
                    <a16:creationId xmlns:a16="http://schemas.microsoft.com/office/drawing/2014/main" id="{15F2EE54-D6A9-4A11-B7E9-28ACB0DF31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4371843"/>
                <a:ext cx="281641" cy="278229"/>
              </a:xfrm>
              <a:prstGeom prst="rect">
                <a:avLst/>
              </a:prstGeom>
            </p:spPr>
          </p:pic>
          <p:pic>
            <p:nvPicPr>
              <p:cNvPr id="22" name="Picture 21" descr="A close-up of a bracelet&#10;&#10;Description automatically generated with low confidence">
                <a:extLst>
                  <a:ext uri="{FF2B5EF4-FFF2-40B4-BE49-F238E27FC236}">
                    <a16:creationId xmlns:a16="http://schemas.microsoft.com/office/drawing/2014/main" id="{34079244-1BB0-47CB-A097-B1DC135CFD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4355222"/>
                <a:ext cx="273474" cy="298922"/>
              </a:xfrm>
              <a:prstGeom prst="rect">
                <a:avLst/>
              </a:prstGeom>
            </p:spPr>
          </p:pic>
          <p:pic>
            <p:nvPicPr>
              <p:cNvPr id="23" name="Picture 22" descr="A close-up of a bracelet&#10;&#10;Description automatically generated with low confidence">
                <a:extLst>
                  <a:ext uri="{FF2B5EF4-FFF2-40B4-BE49-F238E27FC236}">
                    <a16:creationId xmlns:a16="http://schemas.microsoft.com/office/drawing/2014/main" id="{540ECB28-DF0B-4F24-A1F7-D356CA91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4575699"/>
                <a:ext cx="281641" cy="278229"/>
              </a:xfrm>
              <a:prstGeom prst="rect">
                <a:avLst/>
              </a:prstGeom>
            </p:spPr>
          </p:pic>
        </p:grpSp>
      </p:grpSp>
      <p:grpSp>
        <p:nvGrpSpPr>
          <p:cNvPr id="24" name="Group 23">
            <a:extLst>
              <a:ext uri="{FF2B5EF4-FFF2-40B4-BE49-F238E27FC236}">
                <a16:creationId xmlns:a16="http://schemas.microsoft.com/office/drawing/2014/main" id="{EE7D38F4-7F53-40FE-8608-9E9E646287BB}"/>
              </a:ext>
            </a:extLst>
          </p:cNvPr>
          <p:cNvGrpSpPr/>
          <p:nvPr/>
        </p:nvGrpSpPr>
        <p:grpSpPr>
          <a:xfrm>
            <a:off x="8864175" y="3558783"/>
            <a:ext cx="723048" cy="916821"/>
            <a:chOff x="8895302" y="3937107"/>
            <a:chExt cx="723048" cy="916821"/>
          </a:xfrm>
        </p:grpSpPr>
        <p:pic>
          <p:nvPicPr>
            <p:cNvPr id="25" name="Picture 24" descr="A close-up of a bracelet&#10;&#10;Description automatically generated with low confidence">
              <a:extLst>
                <a:ext uri="{FF2B5EF4-FFF2-40B4-BE49-F238E27FC236}">
                  <a16:creationId xmlns:a16="http://schemas.microsoft.com/office/drawing/2014/main" id="{2C110E9B-EF67-4253-AD6D-B20FE9C047B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3937107"/>
              <a:ext cx="288917" cy="278229"/>
            </a:xfrm>
            <a:prstGeom prst="rect">
              <a:avLst/>
            </a:prstGeom>
          </p:spPr>
        </p:pic>
        <p:pic>
          <p:nvPicPr>
            <p:cNvPr id="26" name="Picture 25" descr="A close-up of a bracelet&#10;&#10;Description automatically generated with low confidence">
              <a:extLst>
                <a:ext uri="{FF2B5EF4-FFF2-40B4-BE49-F238E27FC236}">
                  <a16:creationId xmlns:a16="http://schemas.microsoft.com/office/drawing/2014/main" id="{BC63E598-494A-4C7B-925A-3FE1F9C2BF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4138667"/>
              <a:ext cx="273474" cy="298922"/>
            </a:xfrm>
            <a:prstGeom prst="rect">
              <a:avLst/>
            </a:prstGeom>
          </p:spPr>
        </p:pic>
        <p:pic>
          <p:nvPicPr>
            <p:cNvPr id="27" name="Picture 26" descr="A close-up of a bracelet&#10;&#10;Description automatically generated with low confidence">
              <a:extLst>
                <a:ext uri="{FF2B5EF4-FFF2-40B4-BE49-F238E27FC236}">
                  <a16:creationId xmlns:a16="http://schemas.microsoft.com/office/drawing/2014/main" id="{3B0263F9-D1CA-45F9-92E9-3208397EC10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4371843"/>
              <a:ext cx="281641" cy="278229"/>
            </a:xfrm>
            <a:prstGeom prst="rect">
              <a:avLst/>
            </a:prstGeom>
          </p:spPr>
        </p:pic>
        <p:pic>
          <p:nvPicPr>
            <p:cNvPr id="28" name="Picture 27" descr="A close-up of a bracelet&#10;&#10;Description automatically generated with low confidence">
              <a:extLst>
                <a:ext uri="{FF2B5EF4-FFF2-40B4-BE49-F238E27FC236}">
                  <a16:creationId xmlns:a16="http://schemas.microsoft.com/office/drawing/2014/main" id="{2ADFDE72-1A9F-4700-A53E-82E537E817E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4355222"/>
              <a:ext cx="273474" cy="298922"/>
            </a:xfrm>
            <a:prstGeom prst="rect">
              <a:avLst/>
            </a:prstGeom>
          </p:spPr>
        </p:pic>
        <p:pic>
          <p:nvPicPr>
            <p:cNvPr id="29" name="Picture 28" descr="A close-up of a bracelet&#10;&#10;Description automatically generated with low confidence">
              <a:extLst>
                <a:ext uri="{FF2B5EF4-FFF2-40B4-BE49-F238E27FC236}">
                  <a16:creationId xmlns:a16="http://schemas.microsoft.com/office/drawing/2014/main" id="{2718F27F-A546-4C73-B9EF-6DEA24E3D48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4575699"/>
              <a:ext cx="281641" cy="278229"/>
            </a:xfrm>
            <a:prstGeom prst="rect">
              <a:avLst/>
            </a:prstGeom>
          </p:spPr>
        </p:pic>
      </p:grpSp>
    </p:spTree>
    <p:extLst>
      <p:ext uri="{BB962C8B-B14F-4D97-AF65-F5344CB8AC3E}">
        <p14:creationId xmlns:p14="http://schemas.microsoft.com/office/powerpoint/2010/main" val="1240116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bracelet&#10;&#10;Description automatically generated with low confidence">
            <a:extLst>
              <a:ext uri="{FF2B5EF4-FFF2-40B4-BE49-F238E27FC236}">
                <a16:creationId xmlns:a16="http://schemas.microsoft.com/office/drawing/2014/main" id="{F0451C7D-EE4D-4944-B6B1-9508AB5B49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5659120" y="38100"/>
            <a:ext cx="6532880" cy="395410"/>
          </a:xfrm>
          <a:prstGeom prst="rect">
            <a:avLst/>
          </a:prstGeom>
        </p:spPr>
      </p:pic>
      <p:grpSp>
        <p:nvGrpSpPr>
          <p:cNvPr id="2" name="Group 1">
            <a:extLst>
              <a:ext uri="{FF2B5EF4-FFF2-40B4-BE49-F238E27FC236}">
                <a16:creationId xmlns:a16="http://schemas.microsoft.com/office/drawing/2014/main" id="{4E56F36A-470E-45AB-B12A-8D702F3C6AC8}"/>
              </a:ext>
            </a:extLst>
          </p:cNvPr>
          <p:cNvGrpSpPr/>
          <p:nvPr/>
        </p:nvGrpSpPr>
        <p:grpSpPr>
          <a:xfrm>
            <a:off x="6659454" y="187795"/>
            <a:ext cx="4687595" cy="2470737"/>
            <a:chOff x="6659454" y="187795"/>
            <a:chExt cx="4687595" cy="2470737"/>
          </a:xfrm>
        </p:grpSpPr>
        <p:pic>
          <p:nvPicPr>
            <p:cNvPr id="9" name="Picture 8">
              <a:extLst>
                <a:ext uri="{FF2B5EF4-FFF2-40B4-BE49-F238E27FC236}">
                  <a16:creationId xmlns:a16="http://schemas.microsoft.com/office/drawing/2014/main" id="{6A85BD3D-4A84-4B6B-8983-A60CE3A5940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10" name="Picture 9" descr="A close-up of a bracelet&#10;&#10;Description automatically generated with low confidence">
              <a:extLst>
                <a:ext uri="{FF2B5EF4-FFF2-40B4-BE49-F238E27FC236}">
                  <a16:creationId xmlns:a16="http://schemas.microsoft.com/office/drawing/2014/main" id="{57A9B605-6322-4D39-BAB9-7457814BCD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11" name="Picture 10" descr="A close-up of a bracelet&#10;&#10;Description automatically generated with low confidence">
              <a:extLst>
                <a:ext uri="{FF2B5EF4-FFF2-40B4-BE49-F238E27FC236}">
                  <a16:creationId xmlns:a16="http://schemas.microsoft.com/office/drawing/2014/main" id="{537C4BFB-D5FF-466D-83D1-92C1761497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12" name="Picture 11" descr="A close-up of a bracelet&#10;&#10;Description automatically generated with low confidence">
              <a:extLst>
                <a:ext uri="{FF2B5EF4-FFF2-40B4-BE49-F238E27FC236}">
                  <a16:creationId xmlns:a16="http://schemas.microsoft.com/office/drawing/2014/main" id="{29380062-B52F-4192-8259-E6838F065B5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13" name="Picture 12" descr="A close-up of a bracelet&#10;&#10;Description automatically generated with low confidence">
              <a:extLst>
                <a:ext uri="{FF2B5EF4-FFF2-40B4-BE49-F238E27FC236}">
                  <a16:creationId xmlns:a16="http://schemas.microsoft.com/office/drawing/2014/main" id="{3D42165D-5774-44D6-880B-90B737A0B9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1" name="Picture 20" descr="A close-up of a bracelet&#10;&#10;Description automatically generated with low confidence">
              <a:extLst>
                <a:ext uri="{FF2B5EF4-FFF2-40B4-BE49-F238E27FC236}">
                  <a16:creationId xmlns:a16="http://schemas.microsoft.com/office/drawing/2014/main" id="{4364B8DC-B543-4A39-8FCF-B2A248C43CF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2" name="Picture 21" descr="A close-up of a bracelet&#10;&#10;Description automatically generated with low confidence">
              <a:extLst>
                <a:ext uri="{FF2B5EF4-FFF2-40B4-BE49-F238E27FC236}">
                  <a16:creationId xmlns:a16="http://schemas.microsoft.com/office/drawing/2014/main" id="{33958933-2A22-4574-9D60-6ADF80A698B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3" name="Picture 22" descr="A close-up of a bracelet&#10;&#10;Description automatically generated with low confidence">
              <a:extLst>
                <a:ext uri="{FF2B5EF4-FFF2-40B4-BE49-F238E27FC236}">
                  <a16:creationId xmlns:a16="http://schemas.microsoft.com/office/drawing/2014/main" id="{C7108065-B0A8-403A-AB44-86EF38ED039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4" name="Picture 23" descr="A close-up of a bracelet&#10;&#10;Description automatically generated with low confidence">
              <a:extLst>
                <a:ext uri="{FF2B5EF4-FFF2-40B4-BE49-F238E27FC236}">
                  <a16:creationId xmlns:a16="http://schemas.microsoft.com/office/drawing/2014/main" id="{B2B59DD8-7592-47D7-9952-029C91A2D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5" name="Picture 24" descr="A close-up of a bracelet&#10;&#10;Description automatically generated with low confidence">
              <a:extLst>
                <a:ext uri="{FF2B5EF4-FFF2-40B4-BE49-F238E27FC236}">
                  <a16:creationId xmlns:a16="http://schemas.microsoft.com/office/drawing/2014/main" id="{7FD224A7-E4FC-454E-90A0-D159E7185DD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6" name="Picture 25" descr="A close-up of a bracelet&#10;&#10;Description automatically generated with low confidence">
              <a:extLst>
                <a:ext uri="{FF2B5EF4-FFF2-40B4-BE49-F238E27FC236}">
                  <a16:creationId xmlns:a16="http://schemas.microsoft.com/office/drawing/2014/main" id="{B3C2A56A-DEC8-4BD5-8EEB-C9D22C9BDA5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31" name="Picture 30" descr="A close-up of a bracelet&#10;&#10;Description automatically generated with low confidence">
              <a:extLst>
                <a:ext uri="{FF2B5EF4-FFF2-40B4-BE49-F238E27FC236}">
                  <a16:creationId xmlns:a16="http://schemas.microsoft.com/office/drawing/2014/main" id="{F4433E14-32DE-41A3-9C88-987B947409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32" name="Picture 31" descr="A close-up of a bracelet&#10;&#10;Description automatically generated with low confidence">
              <a:extLst>
                <a:ext uri="{FF2B5EF4-FFF2-40B4-BE49-F238E27FC236}">
                  <a16:creationId xmlns:a16="http://schemas.microsoft.com/office/drawing/2014/main" id="{E51F7463-C3AD-477A-BF99-F1E4521D183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33" name="Picture 32" descr="A close-up of a bracelet&#10;&#10;Description automatically generated with low confidence">
              <a:extLst>
                <a:ext uri="{FF2B5EF4-FFF2-40B4-BE49-F238E27FC236}">
                  <a16:creationId xmlns:a16="http://schemas.microsoft.com/office/drawing/2014/main" id="{060AE1F4-2B47-4F3D-A5C4-E404AA2D47A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34" name="Picture 33" descr="A close-up of a bracelet&#10;&#10;Description automatically generated with low confidence">
              <a:extLst>
                <a:ext uri="{FF2B5EF4-FFF2-40B4-BE49-F238E27FC236}">
                  <a16:creationId xmlns:a16="http://schemas.microsoft.com/office/drawing/2014/main" id="{695CCA18-23B3-41AC-A571-576CE145EB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35" name="Picture 34" descr="A close-up of a bracelet&#10;&#10;Description automatically generated with low confidence">
              <a:extLst>
                <a:ext uri="{FF2B5EF4-FFF2-40B4-BE49-F238E27FC236}">
                  <a16:creationId xmlns:a16="http://schemas.microsoft.com/office/drawing/2014/main" id="{B7F7513F-77D1-4CE5-ACE4-91981CFC25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nvGrpSpPr>
          <p:cNvPr id="36" name="Group 35">
            <a:extLst>
              <a:ext uri="{FF2B5EF4-FFF2-40B4-BE49-F238E27FC236}">
                <a16:creationId xmlns:a16="http://schemas.microsoft.com/office/drawing/2014/main" id="{CD0C907E-6D4A-4241-BF08-587B24F056A6}"/>
              </a:ext>
            </a:extLst>
          </p:cNvPr>
          <p:cNvGrpSpPr/>
          <p:nvPr/>
        </p:nvGrpSpPr>
        <p:grpSpPr>
          <a:xfrm>
            <a:off x="5659120" y="3297879"/>
            <a:ext cx="6532880" cy="2620432"/>
            <a:chOff x="3403789" y="0"/>
            <a:chExt cx="8788211" cy="3619073"/>
          </a:xfrm>
        </p:grpSpPr>
        <p:pic>
          <p:nvPicPr>
            <p:cNvPr id="37" name="Picture 36" descr="A close-up of a bracelet&#10;&#10;Description automatically generated with low confidence">
              <a:extLst>
                <a:ext uri="{FF2B5EF4-FFF2-40B4-BE49-F238E27FC236}">
                  <a16:creationId xmlns:a16="http://schemas.microsoft.com/office/drawing/2014/main" id="{155A52C7-9247-4B92-99B5-E3EE1EAE8F8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2037"/>
            <a:stretch/>
          </p:blipFill>
          <p:spPr>
            <a:xfrm>
              <a:off x="3403789" y="0"/>
              <a:ext cx="8788211" cy="546100"/>
            </a:xfrm>
            <a:prstGeom prst="rect">
              <a:avLst/>
            </a:prstGeom>
          </p:spPr>
        </p:pic>
        <p:pic>
          <p:nvPicPr>
            <p:cNvPr id="38" name="Picture 37">
              <a:extLst>
                <a:ext uri="{FF2B5EF4-FFF2-40B4-BE49-F238E27FC236}">
                  <a16:creationId xmlns:a16="http://schemas.microsoft.com/office/drawing/2014/main" id="{B128E577-AA99-4E97-B89A-D2AEC28EC3A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4749466" y="206743"/>
              <a:ext cx="6305883" cy="3412330"/>
            </a:xfrm>
            <a:prstGeom prst="rect">
              <a:avLst/>
            </a:prstGeom>
          </p:spPr>
        </p:pic>
      </p:grpSp>
      <p:pic>
        <p:nvPicPr>
          <p:cNvPr id="39" name="Picture 38" descr="A close-up of a bracelet&#10;&#10;Description automatically generated with low confidence">
            <a:extLst>
              <a:ext uri="{FF2B5EF4-FFF2-40B4-BE49-F238E27FC236}">
                <a16:creationId xmlns:a16="http://schemas.microsoft.com/office/drawing/2014/main" id="{DCD78AF2-25A8-4DA9-A93F-711142F3D40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4972162"/>
            <a:ext cx="329776" cy="298922"/>
          </a:xfrm>
          <a:prstGeom prst="rect">
            <a:avLst/>
          </a:prstGeom>
        </p:spPr>
      </p:pic>
      <p:pic>
        <p:nvPicPr>
          <p:cNvPr id="40" name="Picture 39" descr="A close-up of a bracelet&#10;&#10;Description automatically generated with low confidence">
            <a:extLst>
              <a:ext uri="{FF2B5EF4-FFF2-40B4-BE49-F238E27FC236}">
                <a16:creationId xmlns:a16="http://schemas.microsoft.com/office/drawing/2014/main" id="{C5249617-1B6D-4EA8-96A5-B4367C6A2A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4768962"/>
            <a:ext cx="329776" cy="298922"/>
          </a:xfrm>
          <a:prstGeom prst="rect">
            <a:avLst/>
          </a:prstGeom>
        </p:spPr>
      </p:pic>
      <p:pic>
        <p:nvPicPr>
          <p:cNvPr id="41" name="Picture 40" descr="A close-up of a bracelet&#10;&#10;Description automatically generated with low confidence">
            <a:extLst>
              <a:ext uri="{FF2B5EF4-FFF2-40B4-BE49-F238E27FC236}">
                <a16:creationId xmlns:a16="http://schemas.microsoft.com/office/drawing/2014/main" id="{4A7F8EA8-20E6-429A-B8BD-F530F5F29A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4563645"/>
            <a:ext cx="329776" cy="298922"/>
          </a:xfrm>
          <a:prstGeom prst="rect">
            <a:avLst/>
          </a:prstGeom>
        </p:spPr>
      </p:pic>
      <p:pic>
        <p:nvPicPr>
          <p:cNvPr id="42" name="Picture 41" descr="A close-up of a bracelet&#10;&#10;Description automatically generated with low confidence">
            <a:extLst>
              <a:ext uri="{FF2B5EF4-FFF2-40B4-BE49-F238E27FC236}">
                <a16:creationId xmlns:a16="http://schemas.microsoft.com/office/drawing/2014/main" id="{2B3D30B4-870A-45D9-881C-59198E0DA76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4768962"/>
            <a:ext cx="273474" cy="298922"/>
          </a:xfrm>
          <a:prstGeom prst="rect">
            <a:avLst/>
          </a:prstGeom>
        </p:spPr>
      </p:pic>
      <p:grpSp>
        <p:nvGrpSpPr>
          <p:cNvPr id="3" name="Group 2">
            <a:extLst>
              <a:ext uri="{FF2B5EF4-FFF2-40B4-BE49-F238E27FC236}">
                <a16:creationId xmlns:a16="http://schemas.microsoft.com/office/drawing/2014/main" id="{E545D60A-A197-4C4B-BAAD-5244CF868BBA}"/>
              </a:ext>
            </a:extLst>
          </p:cNvPr>
          <p:cNvGrpSpPr/>
          <p:nvPr/>
        </p:nvGrpSpPr>
        <p:grpSpPr>
          <a:xfrm>
            <a:off x="8895302" y="3937107"/>
            <a:ext cx="723048" cy="916821"/>
            <a:chOff x="8895302" y="3937107"/>
            <a:chExt cx="723048" cy="916821"/>
          </a:xfrm>
        </p:grpSpPr>
        <p:pic>
          <p:nvPicPr>
            <p:cNvPr id="49" name="Picture 48" descr="A close-up of a bracelet&#10;&#10;Description automatically generated with low confidence">
              <a:extLst>
                <a:ext uri="{FF2B5EF4-FFF2-40B4-BE49-F238E27FC236}">
                  <a16:creationId xmlns:a16="http://schemas.microsoft.com/office/drawing/2014/main" id="{6E13F0AE-FC7B-40DF-AC23-465B22802FB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3937107"/>
              <a:ext cx="288917" cy="278229"/>
            </a:xfrm>
            <a:prstGeom prst="rect">
              <a:avLst/>
            </a:prstGeom>
          </p:spPr>
        </p:pic>
        <p:pic>
          <p:nvPicPr>
            <p:cNvPr id="50" name="Picture 49" descr="A close-up of a bracelet&#10;&#10;Description automatically generated with low confidence">
              <a:extLst>
                <a:ext uri="{FF2B5EF4-FFF2-40B4-BE49-F238E27FC236}">
                  <a16:creationId xmlns:a16="http://schemas.microsoft.com/office/drawing/2014/main" id="{7F07C6EA-AF1C-47F5-B324-5B13996E7D9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4138667"/>
              <a:ext cx="273474" cy="298922"/>
            </a:xfrm>
            <a:prstGeom prst="rect">
              <a:avLst/>
            </a:prstGeom>
          </p:spPr>
        </p:pic>
        <p:pic>
          <p:nvPicPr>
            <p:cNvPr id="51" name="Picture 50" descr="A close-up of a bracelet&#10;&#10;Description automatically generated with low confidence">
              <a:extLst>
                <a:ext uri="{FF2B5EF4-FFF2-40B4-BE49-F238E27FC236}">
                  <a16:creationId xmlns:a16="http://schemas.microsoft.com/office/drawing/2014/main" id="{5FEC22CD-142A-4E6D-9F0E-59A8ADC617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4371843"/>
              <a:ext cx="281641" cy="278229"/>
            </a:xfrm>
            <a:prstGeom prst="rect">
              <a:avLst/>
            </a:prstGeom>
          </p:spPr>
        </p:pic>
        <p:pic>
          <p:nvPicPr>
            <p:cNvPr id="52" name="Picture 51" descr="A close-up of a bracelet&#10;&#10;Description automatically generated with low confidence">
              <a:extLst>
                <a:ext uri="{FF2B5EF4-FFF2-40B4-BE49-F238E27FC236}">
                  <a16:creationId xmlns:a16="http://schemas.microsoft.com/office/drawing/2014/main" id="{BC631CD1-66FA-4D3C-8397-9D7C6CD9DB9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4355222"/>
              <a:ext cx="273474" cy="298922"/>
            </a:xfrm>
            <a:prstGeom prst="rect">
              <a:avLst/>
            </a:prstGeom>
          </p:spPr>
        </p:pic>
        <p:pic>
          <p:nvPicPr>
            <p:cNvPr id="53" name="Picture 52" descr="A close-up of a bracelet&#10;&#10;Description automatically generated with low confidence">
              <a:extLst>
                <a:ext uri="{FF2B5EF4-FFF2-40B4-BE49-F238E27FC236}">
                  <a16:creationId xmlns:a16="http://schemas.microsoft.com/office/drawing/2014/main" id="{2829FA73-A3C8-4364-8FE5-C1E8F79AA63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4575699"/>
              <a:ext cx="281641" cy="278229"/>
            </a:xfrm>
            <a:prstGeom prst="rect">
              <a:avLst/>
            </a:prstGeom>
          </p:spPr>
        </p:pic>
      </p:grpSp>
      <p:sp>
        <p:nvSpPr>
          <p:cNvPr id="62" name="Arrow: Down 61">
            <a:extLst>
              <a:ext uri="{FF2B5EF4-FFF2-40B4-BE49-F238E27FC236}">
                <a16:creationId xmlns:a16="http://schemas.microsoft.com/office/drawing/2014/main" id="{4725527D-9D85-4779-B0C2-1F55BBBA92A0}"/>
              </a:ext>
            </a:extLst>
          </p:cNvPr>
          <p:cNvSpPr/>
          <p:nvPr/>
        </p:nvSpPr>
        <p:spPr>
          <a:xfrm rot="2851222">
            <a:off x="10338903" y="4333942"/>
            <a:ext cx="762577" cy="10016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F9ACFF-814A-4DE0-B575-704A17DD44E2}"/>
              </a:ext>
            </a:extLst>
          </p:cNvPr>
          <p:cNvSpPr txBox="1"/>
          <p:nvPr/>
        </p:nvSpPr>
        <p:spPr>
          <a:xfrm>
            <a:off x="307340" y="154940"/>
            <a:ext cx="5742940" cy="5334794"/>
          </a:xfrm>
          <a:prstGeom prst="rect">
            <a:avLst/>
          </a:prstGeom>
          <a:noFill/>
        </p:spPr>
        <p:txBody>
          <a:bodyPr wrap="square" rtlCol="0">
            <a:spAutoFit/>
          </a:bodyPr>
          <a:lstStyle/>
          <a:p>
            <a:pPr>
              <a:spcAft>
                <a:spcPts val="400"/>
              </a:spcAft>
            </a:pPr>
            <a:r>
              <a:rPr lang="en-US" sz="3200" dirty="0"/>
              <a:t>Useful Optimizations II</a:t>
            </a:r>
          </a:p>
          <a:p>
            <a:pPr>
              <a:spcAft>
                <a:spcPts val="400"/>
              </a:spcAft>
            </a:pPr>
            <a:endParaRPr lang="en-US" dirty="0"/>
          </a:p>
          <a:p>
            <a:pPr>
              <a:spcAft>
                <a:spcPts val="400"/>
              </a:spcAft>
            </a:pPr>
            <a:endParaRPr lang="en-US" dirty="0"/>
          </a:p>
          <a:p>
            <a:pPr>
              <a:spcAft>
                <a:spcPts val="400"/>
              </a:spcAft>
            </a:pPr>
            <a:r>
              <a:rPr lang="en-US" sz="2000" dirty="0"/>
              <a:t>There is an even stronger pruning rule.</a:t>
            </a:r>
          </a:p>
          <a:p>
            <a:pPr>
              <a:spcAft>
                <a:spcPts val="400"/>
              </a:spcAft>
            </a:pPr>
            <a:endParaRPr lang="en-US" sz="2000" dirty="0"/>
          </a:p>
          <a:p>
            <a:pPr>
              <a:spcAft>
                <a:spcPts val="400"/>
              </a:spcAft>
            </a:pPr>
            <a:r>
              <a:rPr lang="en-US" sz="2000" dirty="0"/>
              <a:t>When we add the Dark Blue piece as shown on the left, we create an island of size two.</a:t>
            </a:r>
          </a:p>
          <a:p>
            <a:pPr>
              <a:spcAft>
                <a:spcPts val="400"/>
              </a:spcAft>
            </a:pPr>
            <a:endParaRPr lang="en-US" sz="2000" dirty="0"/>
          </a:p>
          <a:p>
            <a:pPr>
              <a:spcAft>
                <a:spcPts val="400"/>
              </a:spcAft>
            </a:pPr>
            <a:r>
              <a:rPr lang="en-US" sz="2000" dirty="0"/>
              <a:t>However, none of the pieces will fit into an island of this size.</a:t>
            </a:r>
          </a:p>
          <a:p>
            <a:pPr>
              <a:spcAft>
                <a:spcPts val="400"/>
              </a:spcAft>
            </a:pPr>
            <a:endParaRPr lang="en-US" sz="2000" dirty="0"/>
          </a:p>
          <a:p>
            <a:pPr>
              <a:spcAft>
                <a:spcPts val="400"/>
              </a:spcAft>
            </a:pPr>
            <a:r>
              <a:rPr lang="en-US" sz="2000" dirty="0"/>
              <a:t>So, we can mark it as NULL, and not expand it. This may help to prune a large fraction of states</a:t>
            </a:r>
          </a:p>
          <a:p>
            <a:pPr>
              <a:spcAft>
                <a:spcPts val="400"/>
              </a:spcAft>
            </a:pPr>
            <a:endParaRPr lang="en-US" dirty="0"/>
          </a:p>
          <a:p>
            <a:pPr>
              <a:spcAft>
                <a:spcPts val="400"/>
              </a:spcAft>
            </a:pPr>
            <a:endParaRPr lang="en-US" dirty="0"/>
          </a:p>
        </p:txBody>
      </p:sp>
    </p:spTree>
    <p:extLst>
      <p:ext uri="{BB962C8B-B14F-4D97-AF65-F5344CB8AC3E}">
        <p14:creationId xmlns:p14="http://schemas.microsoft.com/office/powerpoint/2010/main" val="88970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Bar Coaster Puzzle Is Made to Fool Drunk People"/>
          <p:cNvPicPr>
            <a:picLocks noChangeAspect="1" noChangeArrowheads="1"/>
          </p:cNvPicPr>
          <p:nvPr/>
        </p:nvPicPr>
        <p:blipFill>
          <a:blip r:embed="rId2" cstate="print"/>
          <a:srcRect/>
          <a:stretch>
            <a:fillRect/>
          </a:stretch>
        </p:blipFill>
        <p:spPr bwMode="auto">
          <a:xfrm>
            <a:off x="4953001" y="76200"/>
            <a:ext cx="5629275" cy="5715000"/>
          </a:xfrm>
          <a:prstGeom prst="rect">
            <a:avLst/>
          </a:prstGeom>
          <a:noFill/>
        </p:spPr>
      </p:pic>
      <p:sp>
        <p:nvSpPr>
          <p:cNvPr id="3" name="TextBox 2">
            <a:extLst>
              <a:ext uri="{FF2B5EF4-FFF2-40B4-BE49-F238E27FC236}">
                <a16:creationId xmlns:a16="http://schemas.microsoft.com/office/drawing/2014/main" id="{A50C51CE-D824-4A91-844C-6D06C6D8CEA7}"/>
              </a:ext>
            </a:extLst>
          </p:cNvPr>
          <p:cNvSpPr txBox="1"/>
          <p:nvPr/>
        </p:nvSpPr>
        <p:spPr>
          <a:xfrm>
            <a:off x="325967" y="152401"/>
            <a:ext cx="4322233" cy="5447645"/>
          </a:xfrm>
          <a:prstGeom prst="rect">
            <a:avLst/>
          </a:prstGeom>
          <a:noFill/>
        </p:spPr>
        <p:txBody>
          <a:bodyPr wrap="square" rtlCol="0">
            <a:spAutoFit/>
          </a:bodyPr>
          <a:lstStyle/>
          <a:p>
            <a:r>
              <a:rPr lang="en-US" sz="3200" b="1" dirty="0"/>
              <a:t>To Think About</a:t>
            </a:r>
          </a:p>
          <a:p>
            <a:r>
              <a:rPr lang="en-US" sz="2000" dirty="0"/>
              <a:t>Assume we are to solve this with blind search..</a:t>
            </a:r>
          </a:p>
          <a:p>
            <a:endParaRPr lang="en-US" sz="2000" dirty="0"/>
          </a:p>
          <a:p>
            <a:r>
              <a:rPr lang="en-US" sz="2000" dirty="0"/>
              <a:t>How would you represent the states and the operators?</a:t>
            </a:r>
          </a:p>
          <a:p>
            <a:endParaRPr lang="en-US" sz="2000" dirty="0"/>
          </a:p>
          <a:p>
            <a:r>
              <a:rPr lang="en-US" sz="2000" dirty="0"/>
              <a:t>What is the branching factor?</a:t>
            </a:r>
          </a:p>
          <a:p>
            <a:endParaRPr lang="en-US" sz="2000" dirty="0"/>
          </a:p>
          <a:p>
            <a:r>
              <a:rPr lang="en-US" sz="2000" dirty="0"/>
              <a:t>What is the diameter? Can you get it exactly, or at least upper and/or lower bounds? </a:t>
            </a:r>
          </a:p>
          <a:p>
            <a:endParaRPr lang="en-US" sz="2000" dirty="0"/>
          </a:p>
          <a:p>
            <a:r>
              <a:rPr lang="en-US" sz="2000" dirty="0"/>
              <a:t>Which blind search algorithm would you use?</a:t>
            </a:r>
          </a:p>
          <a:p>
            <a:endParaRPr lang="en-US" dirty="0"/>
          </a:p>
          <a:p>
            <a:endParaRPr lang="en-US" dirty="0"/>
          </a:p>
        </p:txBody>
      </p:sp>
    </p:spTree>
    <p:extLst>
      <p:ext uri="{BB962C8B-B14F-4D97-AF65-F5344CB8AC3E}">
        <p14:creationId xmlns:p14="http://schemas.microsoft.com/office/powerpoint/2010/main" val="56258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CF9ACFF-814A-4DE0-B575-704A17DD44E2}"/>
              </a:ext>
            </a:extLst>
          </p:cNvPr>
          <p:cNvSpPr txBox="1"/>
          <p:nvPr/>
        </p:nvSpPr>
        <p:spPr>
          <a:xfrm>
            <a:off x="307340" y="154940"/>
            <a:ext cx="5742940" cy="1897955"/>
          </a:xfrm>
          <a:prstGeom prst="rect">
            <a:avLst/>
          </a:prstGeom>
          <a:noFill/>
        </p:spPr>
        <p:txBody>
          <a:bodyPr wrap="square" rtlCol="0">
            <a:spAutoFit/>
          </a:bodyPr>
          <a:lstStyle/>
          <a:p>
            <a:pPr>
              <a:spcAft>
                <a:spcPts val="400"/>
              </a:spcAft>
            </a:pPr>
            <a:r>
              <a:rPr lang="en-US" sz="3200" dirty="0"/>
              <a:t>Useful Optimizations III</a:t>
            </a:r>
          </a:p>
          <a:p>
            <a:pPr>
              <a:spcAft>
                <a:spcPts val="400"/>
              </a:spcAft>
            </a:pPr>
            <a:endParaRPr lang="en-US" dirty="0"/>
          </a:p>
          <a:p>
            <a:pPr>
              <a:spcAft>
                <a:spcPts val="400"/>
              </a:spcAft>
            </a:pPr>
            <a:endParaRPr lang="en-US" dirty="0"/>
          </a:p>
          <a:p>
            <a:pPr>
              <a:spcAft>
                <a:spcPts val="400"/>
              </a:spcAft>
            </a:pPr>
            <a:endParaRPr lang="en-US" dirty="0"/>
          </a:p>
          <a:p>
            <a:pPr>
              <a:spcAft>
                <a:spcPts val="400"/>
              </a:spcAft>
            </a:pPr>
            <a:endParaRPr lang="en-US" dirty="0"/>
          </a:p>
        </p:txBody>
      </p:sp>
      <p:grpSp>
        <p:nvGrpSpPr>
          <p:cNvPr id="3" name="Group 2">
            <a:extLst>
              <a:ext uri="{FF2B5EF4-FFF2-40B4-BE49-F238E27FC236}">
                <a16:creationId xmlns:a16="http://schemas.microsoft.com/office/drawing/2014/main" id="{5FA53A99-58A0-487A-BE61-AE0DC167C241}"/>
              </a:ext>
            </a:extLst>
          </p:cNvPr>
          <p:cNvGrpSpPr/>
          <p:nvPr/>
        </p:nvGrpSpPr>
        <p:grpSpPr>
          <a:xfrm>
            <a:off x="104786" y="2077489"/>
            <a:ext cx="2735729" cy="1529312"/>
            <a:chOff x="6659454" y="38099"/>
            <a:chExt cx="4687595" cy="2620433"/>
          </a:xfrm>
        </p:grpSpPr>
        <p:pic>
          <p:nvPicPr>
            <p:cNvPr id="8" name="Picture 7" descr="A close-up of a bracelet&#10;&#10;Description automatically generated with low confidence">
              <a:extLst>
                <a:ext uri="{FF2B5EF4-FFF2-40B4-BE49-F238E27FC236}">
                  <a16:creationId xmlns:a16="http://schemas.microsoft.com/office/drawing/2014/main" id="{F0451C7D-EE4D-4944-B6B1-9508AB5B49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2" name="Group 1">
              <a:extLst>
                <a:ext uri="{FF2B5EF4-FFF2-40B4-BE49-F238E27FC236}">
                  <a16:creationId xmlns:a16="http://schemas.microsoft.com/office/drawing/2014/main" id="{4E56F36A-470E-45AB-B12A-8D702F3C6AC8}"/>
                </a:ext>
              </a:extLst>
            </p:cNvPr>
            <p:cNvGrpSpPr/>
            <p:nvPr/>
          </p:nvGrpSpPr>
          <p:grpSpPr>
            <a:xfrm>
              <a:off x="6659454" y="187795"/>
              <a:ext cx="4687595" cy="2470737"/>
              <a:chOff x="6659454" y="187795"/>
              <a:chExt cx="4687595" cy="2470737"/>
            </a:xfrm>
          </p:grpSpPr>
          <p:pic>
            <p:nvPicPr>
              <p:cNvPr id="9" name="Picture 8">
                <a:extLst>
                  <a:ext uri="{FF2B5EF4-FFF2-40B4-BE49-F238E27FC236}">
                    <a16:creationId xmlns:a16="http://schemas.microsoft.com/office/drawing/2014/main" id="{6A85BD3D-4A84-4B6B-8983-A60CE3A5940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10" name="Picture 9" descr="A close-up of a bracelet&#10;&#10;Description automatically generated with low confidence">
                <a:extLst>
                  <a:ext uri="{FF2B5EF4-FFF2-40B4-BE49-F238E27FC236}">
                    <a16:creationId xmlns:a16="http://schemas.microsoft.com/office/drawing/2014/main" id="{57A9B605-6322-4D39-BAB9-7457814BCD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11" name="Picture 10" descr="A close-up of a bracelet&#10;&#10;Description automatically generated with low confidence">
                <a:extLst>
                  <a:ext uri="{FF2B5EF4-FFF2-40B4-BE49-F238E27FC236}">
                    <a16:creationId xmlns:a16="http://schemas.microsoft.com/office/drawing/2014/main" id="{537C4BFB-D5FF-466D-83D1-92C1761497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12" name="Picture 11" descr="A close-up of a bracelet&#10;&#10;Description automatically generated with low confidence">
                <a:extLst>
                  <a:ext uri="{FF2B5EF4-FFF2-40B4-BE49-F238E27FC236}">
                    <a16:creationId xmlns:a16="http://schemas.microsoft.com/office/drawing/2014/main" id="{29380062-B52F-4192-8259-E6838F065B5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13" name="Picture 12" descr="A close-up of a bracelet&#10;&#10;Description automatically generated with low confidence">
                <a:extLst>
                  <a:ext uri="{FF2B5EF4-FFF2-40B4-BE49-F238E27FC236}">
                    <a16:creationId xmlns:a16="http://schemas.microsoft.com/office/drawing/2014/main" id="{3D42165D-5774-44D6-880B-90B737A0B9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1" name="Picture 20" descr="A close-up of a bracelet&#10;&#10;Description automatically generated with low confidence">
                <a:extLst>
                  <a:ext uri="{FF2B5EF4-FFF2-40B4-BE49-F238E27FC236}">
                    <a16:creationId xmlns:a16="http://schemas.microsoft.com/office/drawing/2014/main" id="{4364B8DC-B543-4A39-8FCF-B2A248C43CF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2" name="Picture 21" descr="A close-up of a bracelet&#10;&#10;Description automatically generated with low confidence">
                <a:extLst>
                  <a:ext uri="{FF2B5EF4-FFF2-40B4-BE49-F238E27FC236}">
                    <a16:creationId xmlns:a16="http://schemas.microsoft.com/office/drawing/2014/main" id="{33958933-2A22-4574-9D60-6ADF80A698B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3" name="Picture 22" descr="A close-up of a bracelet&#10;&#10;Description automatically generated with low confidence">
                <a:extLst>
                  <a:ext uri="{FF2B5EF4-FFF2-40B4-BE49-F238E27FC236}">
                    <a16:creationId xmlns:a16="http://schemas.microsoft.com/office/drawing/2014/main" id="{C7108065-B0A8-403A-AB44-86EF38ED039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4" name="Picture 23" descr="A close-up of a bracelet&#10;&#10;Description automatically generated with low confidence">
                <a:extLst>
                  <a:ext uri="{FF2B5EF4-FFF2-40B4-BE49-F238E27FC236}">
                    <a16:creationId xmlns:a16="http://schemas.microsoft.com/office/drawing/2014/main" id="{B2B59DD8-7592-47D7-9952-029C91A2D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5" name="Picture 24" descr="A close-up of a bracelet&#10;&#10;Description automatically generated with low confidence">
                <a:extLst>
                  <a:ext uri="{FF2B5EF4-FFF2-40B4-BE49-F238E27FC236}">
                    <a16:creationId xmlns:a16="http://schemas.microsoft.com/office/drawing/2014/main" id="{7FD224A7-E4FC-454E-90A0-D159E7185DD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6" name="Picture 25" descr="A close-up of a bracelet&#10;&#10;Description automatically generated with low confidence">
                <a:extLst>
                  <a:ext uri="{FF2B5EF4-FFF2-40B4-BE49-F238E27FC236}">
                    <a16:creationId xmlns:a16="http://schemas.microsoft.com/office/drawing/2014/main" id="{B3C2A56A-DEC8-4BD5-8EEB-C9D22C9BDA5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31" name="Picture 30" descr="A close-up of a bracelet&#10;&#10;Description automatically generated with low confidence">
                <a:extLst>
                  <a:ext uri="{FF2B5EF4-FFF2-40B4-BE49-F238E27FC236}">
                    <a16:creationId xmlns:a16="http://schemas.microsoft.com/office/drawing/2014/main" id="{F4433E14-32DE-41A3-9C88-987B947409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32" name="Picture 31" descr="A close-up of a bracelet&#10;&#10;Description automatically generated with low confidence">
                <a:extLst>
                  <a:ext uri="{FF2B5EF4-FFF2-40B4-BE49-F238E27FC236}">
                    <a16:creationId xmlns:a16="http://schemas.microsoft.com/office/drawing/2014/main" id="{E51F7463-C3AD-477A-BF99-F1E4521D183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33" name="Picture 32" descr="A close-up of a bracelet&#10;&#10;Description automatically generated with low confidence">
                <a:extLst>
                  <a:ext uri="{FF2B5EF4-FFF2-40B4-BE49-F238E27FC236}">
                    <a16:creationId xmlns:a16="http://schemas.microsoft.com/office/drawing/2014/main" id="{060AE1F4-2B47-4F3D-A5C4-E404AA2D47A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34" name="Picture 33" descr="A close-up of a bracelet&#10;&#10;Description automatically generated with low confidence">
                <a:extLst>
                  <a:ext uri="{FF2B5EF4-FFF2-40B4-BE49-F238E27FC236}">
                    <a16:creationId xmlns:a16="http://schemas.microsoft.com/office/drawing/2014/main" id="{695CCA18-23B3-41AC-A571-576CE145EB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35" name="Picture 34" descr="A close-up of a bracelet&#10;&#10;Description automatically generated with low confidence">
                <a:extLst>
                  <a:ext uri="{FF2B5EF4-FFF2-40B4-BE49-F238E27FC236}">
                    <a16:creationId xmlns:a16="http://schemas.microsoft.com/office/drawing/2014/main" id="{B7F7513F-77D1-4CE5-ACE4-91981CFC25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pic>
        <p:nvPicPr>
          <p:cNvPr id="54" name="Picture 53" descr="A close-up of a bracelet&#10;&#10;Description automatically generated with low confidence">
            <a:extLst>
              <a:ext uri="{FF2B5EF4-FFF2-40B4-BE49-F238E27FC236}">
                <a16:creationId xmlns:a16="http://schemas.microsoft.com/office/drawing/2014/main" id="{7AF95B45-3DF8-4DF6-B6BC-001D1CEA86E5}"/>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3171542">
            <a:off x="1155008" y="2374451"/>
            <a:ext cx="452996" cy="776921"/>
          </a:xfrm>
          <a:prstGeom prst="rect">
            <a:avLst/>
          </a:prstGeom>
        </p:spPr>
      </p:pic>
      <p:grpSp>
        <p:nvGrpSpPr>
          <p:cNvPr id="43" name="Group 42">
            <a:extLst>
              <a:ext uri="{FF2B5EF4-FFF2-40B4-BE49-F238E27FC236}">
                <a16:creationId xmlns:a16="http://schemas.microsoft.com/office/drawing/2014/main" id="{F07C6DD8-F93D-4860-8607-0E467E0990F8}"/>
              </a:ext>
            </a:extLst>
          </p:cNvPr>
          <p:cNvGrpSpPr/>
          <p:nvPr/>
        </p:nvGrpSpPr>
        <p:grpSpPr>
          <a:xfrm>
            <a:off x="3140739" y="2125024"/>
            <a:ext cx="2735729" cy="1529312"/>
            <a:chOff x="6659454" y="38099"/>
            <a:chExt cx="4687595" cy="2620433"/>
          </a:xfrm>
        </p:grpSpPr>
        <p:pic>
          <p:nvPicPr>
            <p:cNvPr id="44" name="Picture 43" descr="A close-up of a bracelet&#10;&#10;Description automatically generated with low confidence">
              <a:extLst>
                <a:ext uri="{FF2B5EF4-FFF2-40B4-BE49-F238E27FC236}">
                  <a16:creationId xmlns:a16="http://schemas.microsoft.com/office/drawing/2014/main" id="{397F581C-36B9-46B7-A13F-74E19926238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45" name="Group 44">
              <a:extLst>
                <a:ext uri="{FF2B5EF4-FFF2-40B4-BE49-F238E27FC236}">
                  <a16:creationId xmlns:a16="http://schemas.microsoft.com/office/drawing/2014/main" id="{269C5654-3461-431C-9B2C-ECB11116AAF3}"/>
                </a:ext>
              </a:extLst>
            </p:cNvPr>
            <p:cNvGrpSpPr/>
            <p:nvPr/>
          </p:nvGrpSpPr>
          <p:grpSpPr>
            <a:xfrm>
              <a:off x="6659454" y="187795"/>
              <a:ext cx="4687595" cy="2470737"/>
              <a:chOff x="6659454" y="187795"/>
              <a:chExt cx="4687595" cy="2470737"/>
            </a:xfrm>
          </p:grpSpPr>
          <p:pic>
            <p:nvPicPr>
              <p:cNvPr id="46" name="Picture 45">
                <a:extLst>
                  <a:ext uri="{FF2B5EF4-FFF2-40B4-BE49-F238E27FC236}">
                    <a16:creationId xmlns:a16="http://schemas.microsoft.com/office/drawing/2014/main" id="{D75DF1C9-B706-401C-82C9-001D01E57BF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47" name="Picture 46" descr="A close-up of a bracelet&#10;&#10;Description automatically generated with low confidence">
                <a:extLst>
                  <a:ext uri="{FF2B5EF4-FFF2-40B4-BE49-F238E27FC236}">
                    <a16:creationId xmlns:a16="http://schemas.microsoft.com/office/drawing/2014/main" id="{01AC8F7C-437A-4CDE-A4CB-74CDE64BBF1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48" name="Picture 47" descr="A close-up of a bracelet&#10;&#10;Description automatically generated with low confidence">
                <a:extLst>
                  <a:ext uri="{FF2B5EF4-FFF2-40B4-BE49-F238E27FC236}">
                    <a16:creationId xmlns:a16="http://schemas.microsoft.com/office/drawing/2014/main" id="{90E3C4D8-86FC-4061-99F3-9279F61CDA1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55" name="Picture 54" descr="A close-up of a bracelet&#10;&#10;Description automatically generated with low confidence">
                <a:extLst>
                  <a:ext uri="{FF2B5EF4-FFF2-40B4-BE49-F238E27FC236}">
                    <a16:creationId xmlns:a16="http://schemas.microsoft.com/office/drawing/2014/main" id="{BA6A83B7-8976-428E-9DCF-705BA46D8C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56" name="Picture 55" descr="A close-up of a bracelet&#10;&#10;Description automatically generated with low confidence">
                <a:extLst>
                  <a:ext uri="{FF2B5EF4-FFF2-40B4-BE49-F238E27FC236}">
                    <a16:creationId xmlns:a16="http://schemas.microsoft.com/office/drawing/2014/main" id="{82E20E95-6DE2-4157-A560-90F2F6B4636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57" name="Picture 56" descr="A close-up of a bracelet&#10;&#10;Description automatically generated with low confidence">
                <a:extLst>
                  <a:ext uri="{FF2B5EF4-FFF2-40B4-BE49-F238E27FC236}">
                    <a16:creationId xmlns:a16="http://schemas.microsoft.com/office/drawing/2014/main" id="{30CA3609-7B1C-4A1B-829C-1385F4793DC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58" name="Picture 57" descr="A close-up of a bracelet&#10;&#10;Description automatically generated with low confidence">
                <a:extLst>
                  <a:ext uri="{FF2B5EF4-FFF2-40B4-BE49-F238E27FC236}">
                    <a16:creationId xmlns:a16="http://schemas.microsoft.com/office/drawing/2014/main" id="{79FA2CE3-CEB2-47FF-8723-DF9BC0A944C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59" name="Picture 58" descr="A close-up of a bracelet&#10;&#10;Description automatically generated with low confidence">
                <a:extLst>
                  <a:ext uri="{FF2B5EF4-FFF2-40B4-BE49-F238E27FC236}">
                    <a16:creationId xmlns:a16="http://schemas.microsoft.com/office/drawing/2014/main" id="{5AE651AD-E2EC-48AF-A00F-35EDE753C7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60" name="Picture 59" descr="A close-up of a bracelet&#10;&#10;Description automatically generated with low confidence">
                <a:extLst>
                  <a:ext uri="{FF2B5EF4-FFF2-40B4-BE49-F238E27FC236}">
                    <a16:creationId xmlns:a16="http://schemas.microsoft.com/office/drawing/2014/main" id="{B607DAD2-31A4-4C96-B335-A96FFD904B4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61" name="Picture 60" descr="A close-up of a bracelet&#10;&#10;Description automatically generated with low confidence">
                <a:extLst>
                  <a:ext uri="{FF2B5EF4-FFF2-40B4-BE49-F238E27FC236}">
                    <a16:creationId xmlns:a16="http://schemas.microsoft.com/office/drawing/2014/main" id="{1173FF60-86D5-4875-BFFD-903894BE53D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62" name="Picture 61" descr="A close-up of a bracelet&#10;&#10;Description automatically generated with low confidence">
                <a:extLst>
                  <a:ext uri="{FF2B5EF4-FFF2-40B4-BE49-F238E27FC236}">
                    <a16:creationId xmlns:a16="http://schemas.microsoft.com/office/drawing/2014/main" id="{AF373753-3EFC-4770-ABA3-FBC95D56319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63" name="Picture 62" descr="A close-up of a bracelet&#10;&#10;Description automatically generated with low confidence">
                <a:extLst>
                  <a:ext uri="{FF2B5EF4-FFF2-40B4-BE49-F238E27FC236}">
                    <a16:creationId xmlns:a16="http://schemas.microsoft.com/office/drawing/2014/main" id="{BE0B4FA2-4296-4678-9DC5-7650BF7AE59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64" name="Picture 63" descr="A close-up of a bracelet&#10;&#10;Description automatically generated with low confidence">
                <a:extLst>
                  <a:ext uri="{FF2B5EF4-FFF2-40B4-BE49-F238E27FC236}">
                    <a16:creationId xmlns:a16="http://schemas.microsoft.com/office/drawing/2014/main" id="{B991CAC2-7014-4557-9ABF-707C3D6973F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65" name="Picture 64" descr="A close-up of a bracelet&#10;&#10;Description automatically generated with low confidence">
                <a:extLst>
                  <a:ext uri="{FF2B5EF4-FFF2-40B4-BE49-F238E27FC236}">
                    <a16:creationId xmlns:a16="http://schemas.microsoft.com/office/drawing/2014/main" id="{9B80D389-A800-456C-868B-D060C0610D5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66" name="Picture 65" descr="A close-up of a bracelet&#10;&#10;Description automatically generated with low confidence">
                <a:extLst>
                  <a:ext uri="{FF2B5EF4-FFF2-40B4-BE49-F238E27FC236}">
                    <a16:creationId xmlns:a16="http://schemas.microsoft.com/office/drawing/2014/main" id="{3BFA033A-D74B-411C-98EF-FB6E265EAB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67" name="Picture 66" descr="A close-up of a bracelet&#10;&#10;Description automatically generated with low confidence">
                <a:extLst>
                  <a:ext uri="{FF2B5EF4-FFF2-40B4-BE49-F238E27FC236}">
                    <a16:creationId xmlns:a16="http://schemas.microsoft.com/office/drawing/2014/main" id="{66884FA8-66A2-4AC5-A624-DADF286DAD7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grpSp>
        <p:nvGrpSpPr>
          <p:cNvPr id="68" name="Group 67">
            <a:extLst>
              <a:ext uri="{FF2B5EF4-FFF2-40B4-BE49-F238E27FC236}">
                <a16:creationId xmlns:a16="http://schemas.microsoft.com/office/drawing/2014/main" id="{45138EA8-D8CA-4144-9C56-4BC2521F6A23}"/>
              </a:ext>
            </a:extLst>
          </p:cNvPr>
          <p:cNvGrpSpPr/>
          <p:nvPr/>
        </p:nvGrpSpPr>
        <p:grpSpPr>
          <a:xfrm>
            <a:off x="6175337" y="2099507"/>
            <a:ext cx="2735729" cy="1529312"/>
            <a:chOff x="6659454" y="38099"/>
            <a:chExt cx="4687595" cy="2620433"/>
          </a:xfrm>
        </p:grpSpPr>
        <p:pic>
          <p:nvPicPr>
            <p:cNvPr id="69" name="Picture 68" descr="A close-up of a bracelet&#10;&#10;Description automatically generated with low confidence">
              <a:extLst>
                <a:ext uri="{FF2B5EF4-FFF2-40B4-BE49-F238E27FC236}">
                  <a16:creationId xmlns:a16="http://schemas.microsoft.com/office/drawing/2014/main" id="{5C630720-4A61-4C34-972F-73B3FF05251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70" name="Group 69">
              <a:extLst>
                <a:ext uri="{FF2B5EF4-FFF2-40B4-BE49-F238E27FC236}">
                  <a16:creationId xmlns:a16="http://schemas.microsoft.com/office/drawing/2014/main" id="{3C00BCFB-823B-4971-9FE1-BD0A112BB486}"/>
                </a:ext>
              </a:extLst>
            </p:cNvPr>
            <p:cNvGrpSpPr/>
            <p:nvPr/>
          </p:nvGrpSpPr>
          <p:grpSpPr>
            <a:xfrm>
              <a:off x="6659454" y="187795"/>
              <a:ext cx="4687595" cy="2470737"/>
              <a:chOff x="6659454" y="187795"/>
              <a:chExt cx="4687595" cy="2470737"/>
            </a:xfrm>
          </p:grpSpPr>
          <p:pic>
            <p:nvPicPr>
              <p:cNvPr id="71" name="Picture 70">
                <a:extLst>
                  <a:ext uri="{FF2B5EF4-FFF2-40B4-BE49-F238E27FC236}">
                    <a16:creationId xmlns:a16="http://schemas.microsoft.com/office/drawing/2014/main" id="{4AA29A03-3777-42BC-BE33-443514ABFB5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72" name="Picture 71" descr="A close-up of a bracelet&#10;&#10;Description automatically generated with low confidence">
                <a:extLst>
                  <a:ext uri="{FF2B5EF4-FFF2-40B4-BE49-F238E27FC236}">
                    <a16:creationId xmlns:a16="http://schemas.microsoft.com/office/drawing/2014/main" id="{64F7AF43-B6C1-4864-9669-4CF04D5E5A9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73" name="Picture 72" descr="A close-up of a bracelet&#10;&#10;Description automatically generated with low confidence">
                <a:extLst>
                  <a:ext uri="{FF2B5EF4-FFF2-40B4-BE49-F238E27FC236}">
                    <a16:creationId xmlns:a16="http://schemas.microsoft.com/office/drawing/2014/main" id="{8C417D8D-F767-4FA0-B9F6-36EDB3F8FC3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74" name="Picture 73" descr="A close-up of a bracelet&#10;&#10;Description automatically generated with low confidence">
                <a:extLst>
                  <a:ext uri="{FF2B5EF4-FFF2-40B4-BE49-F238E27FC236}">
                    <a16:creationId xmlns:a16="http://schemas.microsoft.com/office/drawing/2014/main" id="{167DEEA0-209C-40E7-8B1E-B83E9C35D95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75" name="Picture 74" descr="A close-up of a bracelet&#10;&#10;Description automatically generated with low confidence">
                <a:extLst>
                  <a:ext uri="{FF2B5EF4-FFF2-40B4-BE49-F238E27FC236}">
                    <a16:creationId xmlns:a16="http://schemas.microsoft.com/office/drawing/2014/main" id="{05659C1F-955F-4F29-95E3-B2344C5DFD4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76" name="Picture 75" descr="A close-up of a bracelet&#10;&#10;Description automatically generated with low confidence">
                <a:extLst>
                  <a:ext uri="{FF2B5EF4-FFF2-40B4-BE49-F238E27FC236}">
                    <a16:creationId xmlns:a16="http://schemas.microsoft.com/office/drawing/2014/main" id="{A667F6C0-22CC-4972-827E-17FB4558E06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77" name="Picture 76" descr="A close-up of a bracelet&#10;&#10;Description automatically generated with low confidence">
                <a:extLst>
                  <a:ext uri="{FF2B5EF4-FFF2-40B4-BE49-F238E27FC236}">
                    <a16:creationId xmlns:a16="http://schemas.microsoft.com/office/drawing/2014/main" id="{45EC2C58-FB3B-4973-AC3C-AA6A98261E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78" name="Picture 77" descr="A close-up of a bracelet&#10;&#10;Description automatically generated with low confidence">
                <a:extLst>
                  <a:ext uri="{FF2B5EF4-FFF2-40B4-BE49-F238E27FC236}">
                    <a16:creationId xmlns:a16="http://schemas.microsoft.com/office/drawing/2014/main" id="{C530071A-1C26-4AE0-B36C-1D34FCDCDBD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79" name="Picture 78" descr="A close-up of a bracelet&#10;&#10;Description automatically generated with low confidence">
                <a:extLst>
                  <a:ext uri="{FF2B5EF4-FFF2-40B4-BE49-F238E27FC236}">
                    <a16:creationId xmlns:a16="http://schemas.microsoft.com/office/drawing/2014/main" id="{FA1B5DF6-3BAA-41E9-90A3-4EC4FF91090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80" name="Picture 79" descr="A close-up of a bracelet&#10;&#10;Description automatically generated with low confidence">
                <a:extLst>
                  <a:ext uri="{FF2B5EF4-FFF2-40B4-BE49-F238E27FC236}">
                    <a16:creationId xmlns:a16="http://schemas.microsoft.com/office/drawing/2014/main" id="{AD14EAE9-611D-4B2C-8432-0DBD8483021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81" name="Picture 80" descr="A close-up of a bracelet&#10;&#10;Description automatically generated with low confidence">
                <a:extLst>
                  <a:ext uri="{FF2B5EF4-FFF2-40B4-BE49-F238E27FC236}">
                    <a16:creationId xmlns:a16="http://schemas.microsoft.com/office/drawing/2014/main" id="{0FC52EF8-514E-4BE9-AA32-CAD04F6A0D3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82" name="Picture 81" descr="A close-up of a bracelet&#10;&#10;Description automatically generated with low confidence">
                <a:extLst>
                  <a:ext uri="{FF2B5EF4-FFF2-40B4-BE49-F238E27FC236}">
                    <a16:creationId xmlns:a16="http://schemas.microsoft.com/office/drawing/2014/main" id="{A68530A6-F170-4944-8F6C-7F82125EE82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83" name="Picture 82" descr="A close-up of a bracelet&#10;&#10;Description automatically generated with low confidence">
                <a:extLst>
                  <a:ext uri="{FF2B5EF4-FFF2-40B4-BE49-F238E27FC236}">
                    <a16:creationId xmlns:a16="http://schemas.microsoft.com/office/drawing/2014/main" id="{0D4CB487-79A5-41B5-9D1A-7E9407F0E66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84" name="Picture 83" descr="A close-up of a bracelet&#10;&#10;Description automatically generated with low confidence">
                <a:extLst>
                  <a:ext uri="{FF2B5EF4-FFF2-40B4-BE49-F238E27FC236}">
                    <a16:creationId xmlns:a16="http://schemas.microsoft.com/office/drawing/2014/main" id="{310D6F0E-E4C2-4C62-B5B9-D371D9BAB0E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85" name="Picture 84" descr="A close-up of a bracelet&#10;&#10;Description automatically generated with low confidence">
                <a:extLst>
                  <a:ext uri="{FF2B5EF4-FFF2-40B4-BE49-F238E27FC236}">
                    <a16:creationId xmlns:a16="http://schemas.microsoft.com/office/drawing/2014/main" id="{E7661435-060B-4C43-A66B-E0400C56AAE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86" name="Picture 85" descr="A close-up of a bracelet&#10;&#10;Description automatically generated with low confidence">
                <a:extLst>
                  <a:ext uri="{FF2B5EF4-FFF2-40B4-BE49-F238E27FC236}">
                    <a16:creationId xmlns:a16="http://schemas.microsoft.com/office/drawing/2014/main" id="{A6A18BAD-710B-45B4-AC80-622365870B3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grpSp>
        <p:nvGrpSpPr>
          <p:cNvPr id="87" name="Group 86">
            <a:extLst>
              <a:ext uri="{FF2B5EF4-FFF2-40B4-BE49-F238E27FC236}">
                <a16:creationId xmlns:a16="http://schemas.microsoft.com/office/drawing/2014/main" id="{451F9510-9BF2-4EDC-9694-2B62247F45D9}"/>
              </a:ext>
            </a:extLst>
          </p:cNvPr>
          <p:cNvGrpSpPr/>
          <p:nvPr/>
        </p:nvGrpSpPr>
        <p:grpSpPr>
          <a:xfrm>
            <a:off x="9260544" y="2097827"/>
            <a:ext cx="2735729" cy="1529312"/>
            <a:chOff x="6659454" y="38099"/>
            <a:chExt cx="4687595" cy="2620433"/>
          </a:xfrm>
        </p:grpSpPr>
        <p:pic>
          <p:nvPicPr>
            <p:cNvPr id="88" name="Picture 87" descr="A close-up of a bracelet&#10;&#10;Description automatically generated with low confidence">
              <a:extLst>
                <a:ext uri="{FF2B5EF4-FFF2-40B4-BE49-F238E27FC236}">
                  <a16:creationId xmlns:a16="http://schemas.microsoft.com/office/drawing/2014/main" id="{9BD41845-F526-4B2B-9F23-9F7EF7B56F7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89" name="Group 88">
              <a:extLst>
                <a:ext uri="{FF2B5EF4-FFF2-40B4-BE49-F238E27FC236}">
                  <a16:creationId xmlns:a16="http://schemas.microsoft.com/office/drawing/2014/main" id="{86E301A1-B7E2-46D9-875C-D43468A03F3E}"/>
                </a:ext>
              </a:extLst>
            </p:cNvPr>
            <p:cNvGrpSpPr/>
            <p:nvPr/>
          </p:nvGrpSpPr>
          <p:grpSpPr>
            <a:xfrm>
              <a:off x="6659454" y="187795"/>
              <a:ext cx="4687595" cy="2470737"/>
              <a:chOff x="6659454" y="187795"/>
              <a:chExt cx="4687595" cy="2470737"/>
            </a:xfrm>
          </p:grpSpPr>
          <p:pic>
            <p:nvPicPr>
              <p:cNvPr id="90" name="Picture 89">
                <a:extLst>
                  <a:ext uri="{FF2B5EF4-FFF2-40B4-BE49-F238E27FC236}">
                    <a16:creationId xmlns:a16="http://schemas.microsoft.com/office/drawing/2014/main" id="{FFD9D55C-A82A-4DA7-83BA-E1D881A425A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91" name="Picture 90" descr="A close-up of a bracelet&#10;&#10;Description automatically generated with low confidence">
                <a:extLst>
                  <a:ext uri="{FF2B5EF4-FFF2-40B4-BE49-F238E27FC236}">
                    <a16:creationId xmlns:a16="http://schemas.microsoft.com/office/drawing/2014/main" id="{238CB007-E365-47B2-984C-C8D2CE922A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92" name="Picture 91" descr="A close-up of a bracelet&#10;&#10;Description automatically generated with low confidence">
                <a:extLst>
                  <a:ext uri="{FF2B5EF4-FFF2-40B4-BE49-F238E27FC236}">
                    <a16:creationId xmlns:a16="http://schemas.microsoft.com/office/drawing/2014/main" id="{FFC148D6-F7BB-4BC7-8D27-FE9CB48D3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93" name="Picture 92" descr="A close-up of a bracelet&#10;&#10;Description automatically generated with low confidence">
                <a:extLst>
                  <a:ext uri="{FF2B5EF4-FFF2-40B4-BE49-F238E27FC236}">
                    <a16:creationId xmlns:a16="http://schemas.microsoft.com/office/drawing/2014/main" id="{36DD274E-BF2E-401A-9AA2-8935303CD0C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94" name="Picture 93" descr="A close-up of a bracelet&#10;&#10;Description automatically generated with low confidence">
                <a:extLst>
                  <a:ext uri="{FF2B5EF4-FFF2-40B4-BE49-F238E27FC236}">
                    <a16:creationId xmlns:a16="http://schemas.microsoft.com/office/drawing/2014/main" id="{22C5F65C-E71F-4D0E-BEF1-681B8B51FAA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95" name="Picture 94" descr="A close-up of a bracelet&#10;&#10;Description automatically generated with low confidence">
                <a:extLst>
                  <a:ext uri="{FF2B5EF4-FFF2-40B4-BE49-F238E27FC236}">
                    <a16:creationId xmlns:a16="http://schemas.microsoft.com/office/drawing/2014/main" id="{18136DB6-32EA-4217-93D4-B961C0EF787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96" name="Picture 95" descr="A close-up of a bracelet&#10;&#10;Description automatically generated with low confidence">
                <a:extLst>
                  <a:ext uri="{FF2B5EF4-FFF2-40B4-BE49-F238E27FC236}">
                    <a16:creationId xmlns:a16="http://schemas.microsoft.com/office/drawing/2014/main" id="{AC817B37-ACD2-4DF1-95CA-BD8EC5B266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97" name="Picture 96" descr="A close-up of a bracelet&#10;&#10;Description automatically generated with low confidence">
                <a:extLst>
                  <a:ext uri="{FF2B5EF4-FFF2-40B4-BE49-F238E27FC236}">
                    <a16:creationId xmlns:a16="http://schemas.microsoft.com/office/drawing/2014/main" id="{A7CB64E8-38E0-4562-B05E-45BD1BAF217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98" name="Picture 97" descr="A close-up of a bracelet&#10;&#10;Description automatically generated with low confidence">
                <a:extLst>
                  <a:ext uri="{FF2B5EF4-FFF2-40B4-BE49-F238E27FC236}">
                    <a16:creationId xmlns:a16="http://schemas.microsoft.com/office/drawing/2014/main" id="{56B56F2D-0996-48DA-8735-FE33B6C95EC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99" name="Picture 98" descr="A close-up of a bracelet&#10;&#10;Description automatically generated with low confidence">
                <a:extLst>
                  <a:ext uri="{FF2B5EF4-FFF2-40B4-BE49-F238E27FC236}">
                    <a16:creationId xmlns:a16="http://schemas.microsoft.com/office/drawing/2014/main" id="{F4D2BDC6-CC6D-4EE4-B2D4-8306609765E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100" name="Picture 99" descr="A close-up of a bracelet&#10;&#10;Description automatically generated with low confidence">
                <a:extLst>
                  <a:ext uri="{FF2B5EF4-FFF2-40B4-BE49-F238E27FC236}">
                    <a16:creationId xmlns:a16="http://schemas.microsoft.com/office/drawing/2014/main" id="{A98721BE-632D-4E97-A1A1-3F038F2641F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101" name="Picture 100" descr="A close-up of a bracelet&#10;&#10;Description automatically generated with low confidence">
                <a:extLst>
                  <a:ext uri="{FF2B5EF4-FFF2-40B4-BE49-F238E27FC236}">
                    <a16:creationId xmlns:a16="http://schemas.microsoft.com/office/drawing/2014/main" id="{850E663B-F2FA-47FB-8D9D-F114FF73581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102" name="Picture 101" descr="A close-up of a bracelet&#10;&#10;Description automatically generated with low confidence">
                <a:extLst>
                  <a:ext uri="{FF2B5EF4-FFF2-40B4-BE49-F238E27FC236}">
                    <a16:creationId xmlns:a16="http://schemas.microsoft.com/office/drawing/2014/main" id="{72DC191E-7A01-46B1-8047-3CC39FB1F69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103" name="Picture 102" descr="A close-up of a bracelet&#10;&#10;Description automatically generated with low confidence">
                <a:extLst>
                  <a:ext uri="{FF2B5EF4-FFF2-40B4-BE49-F238E27FC236}">
                    <a16:creationId xmlns:a16="http://schemas.microsoft.com/office/drawing/2014/main" id="{E36B9308-5DFC-4540-B69C-3B45B701A48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104" name="Picture 103" descr="A close-up of a bracelet&#10;&#10;Description automatically generated with low confidence">
                <a:extLst>
                  <a:ext uri="{FF2B5EF4-FFF2-40B4-BE49-F238E27FC236}">
                    <a16:creationId xmlns:a16="http://schemas.microsoft.com/office/drawing/2014/main" id="{C610DEB0-4EFB-4F51-AE1A-EF6A9065DC0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105" name="Picture 104" descr="A close-up of a bracelet&#10;&#10;Description automatically generated with low confidence">
                <a:extLst>
                  <a:ext uri="{FF2B5EF4-FFF2-40B4-BE49-F238E27FC236}">
                    <a16:creationId xmlns:a16="http://schemas.microsoft.com/office/drawing/2014/main" id="{F0DCB82A-2D21-43DE-98DF-CBC789A3B2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pic>
        <p:nvPicPr>
          <p:cNvPr id="106" name="Picture 105" descr="A close-up of a bracelet&#10;&#10;Description automatically generated with low confidence">
            <a:extLst>
              <a:ext uri="{FF2B5EF4-FFF2-40B4-BE49-F238E27FC236}">
                <a16:creationId xmlns:a16="http://schemas.microsoft.com/office/drawing/2014/main" id="{55B7EB7B-C1FD-43D7-A73E-9F24559D9367}"/>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3171542">
            <a:off x="4324719" y="2548907"/>
            <a:ext cx="452996" cy="776921"/>
          </a:xfrm>
          <a:prstGeom prst="rect">
            <a:avLst/>
          </a:prstGeom>
        </p:spPr>
      </p:pic>
      <p:sp>
        <p:nvSpPr>
          <p:cNvPr id="4" name="Arrow: Down 3">
            <a:extLst>
              <a:ext uri="{FF2B5EF4-FFF2-40B4-BE49-F238E27FC236}">
                <a16:creationId xmlns:a16="http://schemas.microsoft.com/office/drawing/2014/main" id="{9D6EC48E-D60F-4062-9F09-C7ABA13BADC0}"/>
              </a:ext>
            </a:extLst>
          </p:cNvPr>
          <p:cNvSpPr/>
          <p:nvPr/>
        </p:nvSpPr>
        <p:spPr>
          <a:xfrm rot="19526510">
            <a:off x="799066" y="2432400"/>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0F7EA2A4-49A6-4001-9263-369C15252662}"/>
              </a:ext>
            </a:extLst>
          </p:cNvPr>
          <p:cNvSpPr/>
          <p:nvPr/>
        </p:nvSpPr>
        <p:spPr>
          <a:xfrm rot="19526510">
            <a:off x="4217286" y="2133104"/>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descr="A close-up of a bracelet&#10;&#10;Description automatically generated with low confidence">
            <a:extLst>
              <a:ext uri="{FF2B5EF4-FFF2-40B4-BE49-F238E27FC236}">
                <a16:creationId xmlns:a16="http://schemas.microsoft.com/office/drawing/2014/main" id="{697C5BB0-1310-4816-BC56-CC8FD6D143DA}"/>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3171542">
            <a:off x="7460199" y="2642573"/>
            <a:ext cx="452996" cy="776921"/>
          </a:xfrm>
          <a:prstGeom prst="rect">
            <a:avLst/>
          </a:prstGeom>
        </p:spPr>
      </p:pic>
      <p:sp>
        <p:nvSpPr>
          <p:cNvPr id="109" name="Arrow: Down 108">
            <a:extLst>
              <a:ext uri="{FF2B5EF4-FFF2-40B4-BE49-F238E27FC236}">
                <a16:creationId xmlns:a16="http://schemas.microsoft.com/office/drawing/2014/main" id="{6D6BBD54-4656-4142-9EC2-27AB5C47DDA9}"/>
              </a:ext>
            </a:extLst>
          </p:cNvPr>
          <p:cNvSpPr/>
          <p:nvPr/>
        </p:nvSpPr>
        <p:spPr>
          <a:xfrm rot="19526510">
            <a:off x="7642220" y="2473451"/>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descr="A close-up of a bracelet&#10;&#10;Description automatically generated with low confidence">
            <a:extLst>
              <a:ext uri="{FF2B5EF4-FFF2-40B4-BE49-F238E27FC236}">
                <a16:creationId xmlns:a16="http://schemas.microsoft.com/office/drawing/2014/main" id="{D1DC7A05-48D5-4E5E-837A-A6C7B79AC8C2}"/>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3171542">
            <a:off x="10680840" y="2777533"/>
            <a:ext cx="452996" cy="776921"/>
          </a:xfrm>
          <a:prstGeom prst="rect">
            <a:avLst/>
          </a:prstGeom>
        </p:spPr>
      </p:pic>
      <p:grpSp>
        <p:nvGrpSpPr>
          <p:cNvPr id="194" name="Group 193">
            <a:extLst>
              <a:ext uri="{FF2B5EF4-FFF2-40B4-BE49-F238E27FC236}">
                <a16:creationId xmlns:a16="http://schemas.microsoft.com/office/drawing/2014/main" id="{903A6652-BCEF-415C-BC9E-3A8E0700B150}"/>
              </a:ext>
            </a:extLst>
          </p:cNvPr>
          <p:cNvGrpSpPr/>
          <p:nvPr/>
        </p:nvGrpSpPr>
        <p:grpSpPr>
          <a:xfrm>
            <a:off x="32176" y="3614293"/>
            <a:ext cx="2735729" cy="1529312"/>
            <a:chOff x="6659454" y="38099"/>
            <a:chExt cx="4687595" cy="2620433"/>
          </a:xfrm>
        </p:grpSpPr>
        <p:pic>
          <p:nvPicPr>
            <p:cNvPr id="195" name="Picture 194" descr="A close-up of a bracelet&#10;&#10;Description automatically generated with low confidence">
              <a:extLst>
                <a:ext uri="{FF2B5EF4-FFF2-40B4-BE49-F238E27FC236}">
                  <a16:creationId xmlns:a16="http://schemas.microsoft.com/office/drawing/2014/main" id="{CFA99726-7DE3-497B-82B9-6D6B6464378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196" name="Group 195">
              <a:extLst>
                <a:ext uri="{FF2B5EF4-FFF2-40B4-BE49-F238E27FC236}">
                  <a16:creationId xmlns:a16="http://schemas.microsoft.com/office/drawing/2014/main" id="{AB12E242-05C1-4B1F-A3E6-42BD9241CED0}"/>
                </a:ext>
              </a:extLst>
            </p:cNvPr>
            <p:cNvGrpSpPr/>
            <p:nvPr/>
          </p:nvGrpSpPr>
          <p:grpSpPr>
            <a:xfrm>
              <a:off x="6659454" y="187795"/>
              <a:ext cx="4687595" cy="2470737"/>
              <a:chOff x="6659454" y="187795"/>
              <a:chExt cx="4687595" cy="2470737"/>
            </a:xfrm>
          </p:grpSpPr>
          <p:pic>
            <p:nvPicPr>
              <p:cNvPr id="197" name="Picture 196">
                <a:extLst>
                  <a:ext uri="{FF2B5EF4-FFF2-40B4-BE49-F238E27FC236}">
                    <a16:creationId xmlns:a16="http://schemas.microsoft.com/office/drawing/2014/main" id="{784B3B86-302A-4ADE-BAC2-55DC5F05AF6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198" name="Picture 197" descr="A close-up of a bracelet&#10;&#10;Description automatically generated with low confidence">
                <a:extLst>
                  <a:ext uri="{FF2B5EF4-FFF2-40B4-BE49-F238E27FC236}">
                    <a16:creationId xmlns:a16="http://schemas.microsoft.com/office/drawing/2014/main" id="{90D6729C-461A-4ECC-A604-86587204D0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199" name="Picture 198" descr="A close-up of a bracelet&#10;&#10;Description automatically generated with low confidence">
                <a:extLst>
                  <a:ext uri="{FF2B5EF4-FFF2-40B4-BE49-F238E27FC236}">
                    <a16:creationId xmlns:a16="http://schemas.microsoft.com/office/drawing/2014/main" id="{24D9A2C8-050A-4D5A-8056-B5971F2D73A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200" name="Picture 199" descr="A close-up of a bracelet&#10;&#10;Description automatically generated with low confidence">
                <a:extLst>
                  <a:ext uri="{FF2B5EF4-FFF2-40B4-BE49-F238E27FC236}">
                    <a16:creationId xmlns:a16="http://schemas.microsoft.com/office/drawing/2014/main" id="{10E3FB0E-4980-4550-925A-03076D645C1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201" name="Picture 200" descr="A close-up of a bracelet&#10;&#10;Description automatically generated with low confidence">
                <a:extLst>
                  <a:ext uri="{FF2B5EF4-FFF2-40B4-BE49-F238E27FC236}">
                    <a16:creationId xmlns:a16="http://schemas.microsoft.com/office/drawing/2014/main" id="{DEB7E4DE-6738-4B97-96A7-06B29C64B06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02" name="Picture 201" descr="A close-up of a bracelet&#10;&#10;Description automatically generated with low confidence">
                <a:extLst>
                  <a:ext uri="{FF2B5EF4-FFF2-40B4-BE49-F238E27FC236}">
                    <a16:creationId xmlns:a16="http://schemas.microsoft.com/office/drawing/2014/main" id="{ED82B78E-03BE-4A28-AF37-73246EFDBAF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03" name="Picture 202" descr="A close-up of a bracelet&#10;&#10;Description automatically generated with low confidence">
                <a:extLst>
                  <a:ext uri="{FF2B5EF4-FFF2-40B4-BE49-F238E27FC236}">
                    <a16:creationId xmlns:a16="http://schemas.microsoft.com/office/drawing/2014/main" id="{1622656F-3B5A-4600-A06D-DACC52ED8E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04" name="Picture 203" descr="A close-up of a bracelet&#10;&#10;Description automatically generated with low confidence">
                <a:extLst>
                  <a:ext uri="{FF2B5EF4-FFF2-40B4-BE49-F238E27FC236}">
                    <a16:creationId xmlns:a16="http://schemas.microsoft.com/office/drawing/2014/main" id="{6EC62B8F-AF63-4002-8341-D9F83746AE1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05" name="Picture 204" descr="A close-up of a bracelet&#10;&#10;Description automatically generated with low confidence">
                <a:extLst>
                  <a:ext uri="{FF2B5EF4-FFF2-40B4-BE49-F238E27FC236}">
                    <a16:creationId xmlns:a16="http://schemas.microsoft.com/office/drawing/2014/main" id="{6E1C8C25-6D24-495E-A122-4786CFB3AF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06" name="Picture 205" descr="A close-up of a bracelet&#10;&#10;Description automatically generated with low confidence">
                <a:extLst>
                  <a:ext uri="{FF2B5EF4-FFF2-40B4-BE49-F238E27FC236}">
                    <a16:creationId xmlns:a16="http://schemas.microsoft.com/office/drawing/2014/main" id="{C3DC7A1A-625D-428A-B395-33ECFDD5EA2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07" name="Picture 206" descr="A close-up of a bracelet&#10;&#10;Description automatically generated with low confidence">
                <a:extLst>
                  <a:ext uri="{FF2B5EF4-FFF2-40B4-BE49-F238E27FC236}">
                    <a16:creationId xmlns:a16="http://schemas.microsoft.com/office/drawing/2014/main" id="{5F9D704D-E3B0-454A-98B7-4298412C262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208" name="Picture 207" descr="A close-up of a bracelet&#10;&#10;Description automatically generated with low confidence">
                <a:extLst>
                  <a:ext uri="{FF2B5EF4-FFF2-40B4-BE49-F238E27FC236}">
                    <a16:creationId xmlns:a16="http://schemas.microsoft.com/office/drawing/2014/main" id="{338216D0-0FC3-49DA-B142-2158778C3F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209" name="Picture 208" descr="A close-up of a bracelet&#10;&#10;Description automatically generated with low confidence">
                <a:extLst>
                  <a:ext uri="{FF2B5EF4-FFF2-40B4-BE49-F238E27FC236}">
                    <a16:creationId xmlns:a16="http://schemas.microsoft.com/office/drawing/2014/main" id="{38211502-BD55-49F9-851A-12C27B4D981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210" name="Picture 209" descr="A close-up of a bracelet&#10;&#10;Description automatically generated with low confidence">
                <a:extLst>
                  <a:ext uri="{FF2B5EF4-FFF2-40B4-BE49-F238E27FC236}">
                    <a16:creationId xmlns:a16="http://schemas.microsoft.com/office/drawing/2014/main" id="{8777357F-26E1-409C-9D4B-330BA29F08B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211" name="Picture 210" descr="A close-up of a bracelet&#10;&#10;Description automatically generated with low confidence">
                <a:extLst>
                  <a:ext uri="{FF2B5EF4-FFF2-40B4-BE49-F238E27FC236}">
                    <a16:creationId xmlns:a16="http://schemas.microsoft.com/office/drawing/2014/main" id="{2260C31C-B1DE-44C4-8EF5-91CA2021E9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212" name="Picture 211" descr="A close-up of a bracelet&#10;&#10;Description automatically generated with low confidence">
                <a:extLst>
                  <a:ext uri="{FF2B5EF4-FFF2-40B4-BE49-F238E27FC236}">
                    <a16:creationId xmlns:a16="http://schemas.microsoft.com/office/drawing/2014/main" id="{ACC54B76-6BD2-44D6-9F37-B840205493F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pic>
        <p:nvPicPr>
          <p:cNvPr id="213" name="Picture 212" descr="A close-up of a bracelet&#10;&#10;Description automatically generated with low confidence">
            <a:extLst>
              <a:ext uri="{FF2B5EF4-FFF2-40B4-BE49-F238E27FC236}">
                <a16:creationId xmlns:a16="http://schemas.microsoft.com/office/drawing/2014/main" id="{09E12582-E9F8-433B-94A0-A846A464FA27}"/>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9266165">
            <a:off x="1309938" y="3928816"/>
            <a:ext cx="452996" cy="776921"/>
          </a:xfrm>
          <a:prstGeom prst="rect">
            <a:avLst/>
          </a:prstGeom>
        </p:spPr>
      </p:pic>
      <p:grpSp>
        <p:nvGrpSpPr>
          <p:cNvPr id="214" name="Group 213">
            <a:extLst>
              <a:ext uri="{FF2B5EF4-FFF2-40B4-BE49-F238E27FC236}">
                <a16:creationId xmlns:a16="http://schemas.microsoft.com/office/drawing/2014/main" id="{23E73FFE-D0BE-47F2-AC13-511D7E5F2235}"/>
              </a:ext>
            </a:extLst>
          </p:cNvPr>
          <p:cNvGrpSpPr/>
          <p:nvPr/>
        </p:nvGrpSpPr>
        <p:grpSpPr>
          <a:xfrm>
            <a:off x="3068129" y="3661828"/>
            <a:ext cx="2735729" cy="1529312"/>
            <a:chOff x="6659454" y="38099"/>
            <a:chExt cx="4687595" cy="2620433"/>
          </a:xfrm>
        </p:grpSpPr>
        <p:pic>
          <p:nvPicPr>
            <p:cNvPr id="215" name="Picture 214" descr="A close-up of a bracelet&#10;&#10;Description automatically generated with low confidence">
              <a:extLst>
                <a:ext uri="{FF2B5EF4-FFF2-40B4-BE49-F238E27FC236}">
                  <a16:creationId xmlns:a16="http://schemas.microsoft.com/office/drawing/2014/main" id="{83A730AF-6A1B-4DF2-B65E-64ACEFC321B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216" name="Group 215">
              <a:extLst>
                <a:ext uri="{FF2B5EF4-FFF2-40B4-BE49-F238E27FC236}">
                  <a16:creationId xmlns:a16="http://schemas.microsoft.com/office/drawing/2014/main" id="{A9AFDA9D-D852-46F0-8D36-A0BD8F91C843}"/>
                </a:ext>
              </a:extLst>
            </p:cNvPr>
            <p:cNvGrpSpPr/>
            <p:nvPr/>
          </p:nvGrpSpPr>
          <p:grpSpPr>
            <a:xfrm>
              <a:off x="6659454" y="187795"/>
              <a:ext cx="4687595" cy="2470737"/>
              <a:chOff x="6659454" y="187795"/>
              <a:chExt cx="4687595" cy="2470737"/>
            </a:xfrm>
          </p:grpSpPr>
          <p:pic>
            <p:nvPicPr>
              <p:cNvPr id="217" name="Picture 216">
                <a:extLst>
                  <a:ext uri="{FF2B5EF4-FFF2-40B4-BE49-F238E27FC236}">
                    <a16:creationId xmlns:a16="http://schemas.microsoft.com/office/drawing/2014/main" id="{44893F38-7475-4B17-ADA4-2D3B0177CBD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218" name="Picture 217" descr="A close-up of a bracelet&#10;&#10;Description automatically generated with low confidence">
                <a:extLst>
                  <a:ext uri="{FF2B5EF4-FFF2-40B4-BE49-F238E27FC236}">
                    <a16:creationId xmlns:a16="http://schemas.microsoft.com/office/drawing/2014/main" id="{699071B2-9ED6-4BD1-8697-F08D605C803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219" name="Picture 218" descr="A close-up of a bracelet&#10;&#10;Description automatically generated with low confidence">
                <a:extLst>
                  <a:ext uri="{FF2B5EF4-FFF2-40B4-BE49-F238E27FC236}">
                    <a16:creationId xmlns:a16="http://schemas.microsoft.com/office/drawing/2014/main" id="{0B2EC6ED-5C35-4B29-AB43-E78FF517642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220" name="Picture 219" descr="A close-up of a bracelet&#10;&#10;Description automatically generated with low confidence">
                <a:extLst>
                  <a:ext uri="{FF2B5EF4-FFF2-40B4-BE49-F238E27FC236}">
                    <a16:creationId xmlns:a16="http://schemas.microsoft.com/office/drawing/2014/main" id="{64C98CCA-9C54-4FB8-8569-32E89C77C0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221" name="Picture 220" descr="A close-up of a bracelet&#10;&#10;Description automatically generated with low confidence">
                <a:extLst>
                  <a:ext uri="{FF2B5EF4-FFF2-40B4-BE49-F238E27FC236}">
                    <a16:creationId xmlns:a16="http://schemas.microsoft.com/office/drawing/2014/main" id="{066A76DE-E8B3-4841-A65B-2963F39AAB4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22" name="Picture 221" descr="A close-up of a bracelet&#10;&#10;Description automatically generated with low confidence">
                <a:extLst>
                  <a:ext uri="{FF2B5EF4-FFF2-40B4-BE49-F238E27FC236}">
                    <a16:creationId xmlns:a16="http://schemas.microsoft.com/office/drawing/2014/main" id="{827BD294-5699-4FDB-8367-008FB2B2F83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23" name="Picture 222" descr="A close-up of a bracelet&#10;&#10;Description automatically generated with low confidence">
                <a:extLst>
                  <a:ext uri="{FF2B5EF4-FFF2-40B4-BE49-F238E27FC236}">
                    <a16:creationId xmlns:a16="http://schemas.microsoft.com/office/drawing/2014/main" id="{C9B81D51-D22D-4773-B5BF-CA6CA25E973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24" name="Picture 223" descr="A close-up of a bracelet&#10;&#10;Description automatically generated with low confidence">
                <a:extLst>
                  <a:ext uri="{FF2B5EF4-FFF2-40B4-BE49-F238E27FC236}">
                    <a16:creationId xmlns:a16="http://schemas.microsoft.com/office/drawing/2014/main" id="{5ECE5EB6-7FF0-4D75-B36E-2D823F52EA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25" name="Picture 224" descr="A close-up of a bracelet&#10;&#10;Description automatically generated with low confidence">
                <a:extLst>
                  <a:ext uri="{FF2B5EF4-FFF2-40B4-BE49-F238E27FC236}">
                    <a16:creationId xmlns:a16="http://schemas.microsoft.com/office/drawing/2014/main" id="{5BF262D7-9DB1-4F89-817C-F4BEB02F877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26" name="Picture 225" descr="A close-up of a bracelet&#10;&#10;Description automatically generated with low confidence">
                <a:extLst>
                  <a:ext uri="{FF2B5EF4-FFF2-40B4-BE49-F238E27FC236}">
                    <a16:creationId xmlns:a16="http://schemas.microsoft.com/office/drawing/2014/main" id="{791F2EDE-95C1-4FD4-A904-E6FC02EBBFE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27" name="Picture 226" descr="A close-up of a bracelet&#10;&#10;Description automatically generated with low confidence">
                <a:extLst>
                  <a:ext uri="{FF2B5EF4-FFF2-40B4-BE49-F238E27FC236}">
                    <a16:creationId xmlns:a16="http://schemas.microsoft.com/office/drawing/2014/main" id="{9EB3D2E9-BE5B-4736-A677-2C1EEC7D963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228" name="Picture 227" descr="A close-up of a bracelet&#10;&#10;Description automatically generated with low confidence">
                <a:extLst>
                  <a:ext uri="{FF2B5EF4-FFF2-40B4-BE49-F238E27FC236}">
                    <a16:creationId xmlns:a16="http://schemas.microsoft.com/office/drawing/2014/main" id="{758709F6-F198-4E0F-8D50-DB3295E7BAB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229" name="Picture 228" descr="A close-up of a bracelet&#10;&#10;Description automatically generated with low confidence">
                <a:extLst>
                  <a:ext uri="{FF2B5EF4-FFF2-40B4-BE49-F238E27FC236}">
                    <a16:creationId xmlns:a16="http://schemas.microsoft.com/office/drawing/2014/main" id="{D8E37511-5D83-4646-ACF2-48A9A172EA4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230" name="Picture 229" descr="A close-up of a bracelet&#10;&#10;Description automatically generated with low confidence">
                <a:extLst>
                  <a:ext uri="{FF2B5EF4-FFF2-40B4-BE49-F238E27FC236}">
                    <a16:creationId xmlns:a16="http://schemas.microsoft.com/office/drawing/2014/main" id="{780F8B2D-D78A-4D1C-861D-8344A851FBF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231" name="Picture 230" descr="A close-up of a bracelet&#10;&#10;Description automatically generated with low confidence">
                <a:extLst>
                  <a:ext uri="{FF2B5EF4-FFF2-40B4-BE49-F238E27FC236}">
                    <a16:creationId xmlns:a16="http://schemas.microsoft.com/office/drawing/2014/main" id="{CEFBC0A5-6767-4CBD-9DD1-8848859DE5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232" name="Picture 231" descr="A close-up of a bracelet&#10;&#10;Description automatically generated with low confidence">
                <a:extLst>
                  <a:ext uri="{FF2B5EF4-FFF2-40B4-BE49-F238E27FC236}">
                    <a16:creationId xmlns:a16="http://schemas.microsoft.com/office/drawing/2014/main" id="{BF1CD1FD-3D38-4D00-975F-1DC6B377C21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grpSp>
        <p:nvGrpSpPr>
          <p:cNvPr id="233" name="Group 232">
            <a:extLst>
              <a:ext uri="{FF2B5EF4-FFF2-40B4-BE49-F238E27FC236}">
                <a16:creationId xmlns:a16="http://schemas.microsoft.com/office/drawing/2014/main" id="{60AE9BFC-926C-4421-8509-B59B86D90FD5}"/>
              </a:ext>
            </a:extLst>
          </p:cNvPr>
          <p:cNvGrpSpPr/>
          <p:nvPr/>
        </p:nvGrpSpPr>
        <p:grpSpPr>
          <a:xfrm>
            <a:off x="6102727" y="3636311"/>
            <a:ext cx="2735729" cy="1529312"/>
            <a:chOff x="6659454" y="38099"/>
            <a:chExt cx="4687595" cy="2620433"/>
          </a:xfrm>
        </p:grpSpPr>
        <p:pic>
          <p:nvPicPr>
            <p:cNvPr id="234" name="Picture 233" descr="A close-up of a bracelet&#10;&#10;Description automatically generated with low confidence">
              <a:extLst>
                <a:ext uri="{FF2B5EF4-FFF2-40B4-BE49-F238E27FC236}">
                  <a16:creationId xmlns:a16="http://schemas.microsoft.com/office/drawing/2014/main" id="{437B68DB-66C7-4195-9676-A3D1F64C4FF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235" name="Group 234">
              <a:extLst>
                <a:ext uri="{FF2B5EF4-FFF2-40B4-BE49-F238E27FC236}">
                  <a16:creationId xmlns:a16="http://schemas.microsoft.com/office/drawing/2014/main" id="{CD2D9BEA-1FF7-48F9-B6C7-34600D062153}"/>
                </a:ext>
              </a:extLst>
            </p:cNvPr>
            <p:cNvGrpSpPr/>
            <p:nvPr/>
          </p:nvGrpSpPr>
          <p:grpSpPr>
            <a:xfrm>
              <a:off x="6659454" y="187795"/>
              <a:ext cx="4687595" cy="2470737"/>
              <a:chOff x="6659454" y="187795"/>
              <a:chExt cx="4687595" cy="2470737"/>
            </a:xfrm>
          </p:grpSpPr>
          <p:pic>
            <p:nvPicPr>
              <p:cNvPr id="236" name="Picture 235">
                <a:extLst>
                  <a:ext uri="{FF2B5EF4-FFF2-40B4-BE49-F238E27FC236}">
                    <a16:creationId xmlns:a16="http://schemas.microsoft.com/office/drawing/2014/main" id="{D5BF303B-1CA6-4030-82C3-CB8A72334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237" name="Picture 236" descr="A close-up of a bracelet&#10;&#10;Description automatically generated with low confidence">
                <a:extLst>
                  <a:ext uri="{FF2B5EF4-FFF2-40B4-BE49-F238E27FC236}">
                    <a16:creationId xmlns:a16="http://schemas.microsoft.com/office/drawing/2014/main" id="{B809518B-CA23-4038-AD17-98BC2CC185B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238" name="Picture 237" descr="A close-up of a bracelet&#10;&#10;Description automatically generated with low confidence">
                <a:extLst>
                  <a:ext uri="{FF2B5EF4-FFF2-40B4-BE49-F238E27FC236}">
                    <a16:creationId xmlns:a16="http://schemas.microsoft.com/office/drawing/2014/main" id="{18D1FE65-54F6-4EAE-83BB-04E7591DEC9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239" name="Picture 238" descr="A close-up of a bracelet&#10;&#10;Description automatically generated with low confidence">
                <a:extLst>
                  <a:ext uri="{FF2B5EF4-FFF2-40B4-BE49-F238E27FC236}">
                    <a16:creationId xmlns:a16="http://schemas.microsoft.com/office/drawing/2014/main" id="{93BA5A11-A8AD-4C00-AD24-982582886CA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240" name="Picture 239" descr="A close-up of a bracelet&#10;&#10;Description automatically generated with low confidence">
                <a:extLst>
                  <a:ext uri="{FF2B5EF4-FFF2-40B4-BE49-F238E27FC236}">
                    <a16:creationId xmlns:a16="http://schemas.microsoft.com/office/drawing/2014/main" id="{E02FBB3B-76F5-4890-B5B8-3D4D017543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41" name="Picture 240" descr="A close-up of a bracelet&#10;&#10;Description automatically generated with low confidence">
                <a:extLst>
                  <a:ext uri="{FF2B5EF4-FFF2-40B4-BE49-F238E27FC236}">
                    <a16:creationId xmlns:a16="http://schemas.microsoft.com/office/drawing/2014/main" id="{763ADC12-B398-4C33-BB2D-64EB4D6A10E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42" name="Picture 241" descr="A close-up of a bracelet&#10;&#10;Description automatically generated with low confidence">
                <a:extLst>
                  <a:ext uri="{FF2B5EF4-FFF2-40B4-BE49-F238E27FC236}">
                    <a16:creationId xmlns:a16="http://schemas.microsoft.com/office/drawing/2014/main" id="{B45F6D60-B520-4510-9D1E-85DADDD1E57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43" name="Picture 242" descr="A close-up of a bracelet&#10;&#10;Description automatically generated with low confidence">
                <a:extLst>
                  <a:ext uri="{FF2B5EF4-FFF2-40B4-BE49-F238E27FC236}">
                    <a16:creationId xmlns:a16="http://schemas.microsoft.com/office/drawing/2014/main" id="{794F9913-F814-4EAB-8934-2C66A30C123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44" name="Picture 243" descr="A close-up of a bracelet&#10;&#10;Description automatically generated with low confidence">
                <a:extLst>
                  <a:ext uri="{FF2B5EF4-FFF2-40B4-BE49-F238E27FC236}">
                    <a16:creationId xmlns:a16="http://schemas.microsoft.com/office/drawing/2014/main" id="{981339D5-71F6-452E-96F8-5EB6EB1E4E0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45" name="Picture 244" descr="A close-up of a bracelet&#10;&#10;Description automatically generated with low confidence">
                <a:extLst>
                  <a:ext uri="{FF2B5EF4-FFF2-40B4-BE49-F238E27FC236}">
                    <a16:creationId xmlns:a16="http://schemas.microsoft.com/office/drawing/2014/main" id="{B2E8AE34-FBD4-4ADE-936D-9F00B0C566F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46" name="Picture 245" descr="A close-up of a bracelet&#10;&#10;Description automatically generated with low confidence">
                <a:extLst>
                  <a:ext uri="{FF2B5EF4-FFF2-40B4-BE49-F238E27FC236}">
                    <a16:creationId xmlns:a16="http://schemas.microsoft.com/office/drawing/2014/main" id="{AB5366AC-658F-4148-9CD8-88B358C851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247" name="Picture 246" descr="A close-up of a bracelet&#10;&#10;Description automatically generated with low confidence">
                <a:extLst>
                  <a:ext uri="{FF2B5EF4-FFF2-40B4-BE49-F238E27FC236}">
                    <a16:creationId xmlns:a16="http://schemas.microsoft.com/office/drawing/2014/main" id="{6E66876B-34F6-4415-9ED6-96E1146560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248" name="Picture 247" descr="A close-up of a bracelet&#10;&#10;Description automatically generated with low confidence">
                <a:extLst>
                  <a:ext uri="{FF2B5EF4-FFF2-40B4-BE49-F238E27FC236}">
                    <a16:creationId xmlns:a16="http://schemas.microsoft.com/office/drawing/2014/main" id="{55587BC8-4306-4901-817A-7604D372DC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249" name="Picture 248" descr="A close-up of a bracelet&#10;&#10;Description automatically generated with low confidence">
                <a:extLst>
                  <a:ext uri="{FF2B5EF4-FFF2-40B4-BE49-F238E27FC236}">
                    <a16:creationId xmlns:a16="http://schemas.microsoft.com/office/drawing/2014/main" id="{3E7E373F-2C00-4D14-89BF-304D3C89201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250" name="Picture 249" descr="A close-up of a bracelet&#10;&#10;Description automatically generated with low confidence">
                <a:extLst>
                  <a:ext uri="{FF2B5EF4-FFF2-40B4-BE49-F238E27FC236}">
                    <a16:creationId xmlns:a16="http://schemas.microsoft.com/office/drawing/2014/main" id="{4D7B156D-188E-45E2-86C1-0CED2D60914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251" name="Picture 250" descr="A close-up of a bracelet&#10;&#10;Description automatically generated with low confidence">
                <a:extLst>
                  <a:ext uri="{FF2B5EF4-FFF2-40B4-BE49-F238E27FC236}">
                    <a16:creationId xmlns:a16="http://schemas.microsoft.com/office/drawing/2014/main" id="{C63A2564-C53F-4646-8D2A-8E51D1D947D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grpSp>
        <p:nvGrpSpPr>
          <p:cNvPr id="252" name="Group 251">
            <a:extLst>
              <a:ext uri="{FF2B5EF4-FFF2-40B4-BE49-F238E27FC236}">
                <a16:creationId xmlns:a16="http://schemas.microsoft.com/office/drawing/2014/main" id="{D16F4835-8CE9-4082-9DE1-DE7E599486A7}"/>
              </a:ext>
            </a:extLst>
          </p:cNvPr>
          <p:cNvGrpSpPr/>
          <p:nvPr/>
        </p:nvGrpSpPr>
        <p:grpSpPr>
          <a:xfrm>
            <a:off x="9187934" y="3634631"/>
            <a:ext cx="2735729" cy="1529312"/>
            <a:chOff x="6659454" y="38099"/>
            <a:chExt cx="4687595" cy="2620433"/>
          </a:xfrm>
        </p:grpSpPr>
        <p:pic>
          <p:nvPicPr>
            <p:cNvPr id="253" name="Picture 252" descr="A close-up of a bracelet&#10;&#10;Description automatically generated with low confidence">
              <a:extLst>
                <a:ext uri="{FF2B5EF4-FFF2-40B4-BE49-F238E27FC236}">
                  <a16:creationId xmlns:a16="http://schemas.microsoft.com/office/drawing/2014/main" id="{2AA8026A-8196-458B-A5A3-EB443757B7E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254" name="Group 253">
              <a:extLst>
                <a:ext uri="{FF2B5EF4-FFF2-40B4-BE49-F238E27FC236}">
                  <a16:creationId xmlns:a16="http://schemas.microsoft.com/office/drawing/2014/main" id="{93CAC815-849F-4E1C-85D7-F445AFC187A0}"/>
                </a:ext>
              </a:extLst>
            </p:cNvPr>
            <p:cNvGrpSpPr/>
            <p:nvPr/>
          </p:nvGrpSpPr>
          <p:grpSpPr>
            <a:xfrm>
              <a:off x="6659454" y="187795"/>
              <a:ext cx="4687595" cy="2470737"/>
              <a:chOff x="6659454" y="187795"/>
              <a:chExt cx="4687595" cy="2470737"/>
            </a:xfrm>
          </p:grpSpPr>
          <p:pic>
            <p:nvPicPr>
              <p:cNvPr id="255" name="Picture 254">
                <a:extLst>
                  <a:ext uri="{FF2B5EF4-FFF2-40B4-BE49-F238E27FC236}">
                    <a16:creationId xmlns:a16="http://schemas.microsoft.com/office/drawing/2014/main" id="{8D3E4DD2-77A9-4612-9E1D-A96203DEB2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256" name="Picture 255" descr="A close-up of a bracelet&#10;&#10;Description automatically generated with low confidence">
                <a:extLst>
                  <a:ext uri="{FF2B5EF4-FFF2-40B4-BE49-F238E27FC236}">
                    <a16:creationId xmlns:a16="http://schemas.microsoft.com/office/drawing/2014/main" id="{64CF5541-B3FF-4A7D-8553-51A3019C3C6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257" name="Picture 256" descr="A close-up of a bracelet&#10;&#10;Description automatically generated with low confidence">
                <a:extLst>
                  <a:ext uri="{FF2B5EF4-FFF2-40B4-BE49-F238E27FC236}">
                    <a16:creationId xmlns:a16="http://schemas.microsoft.com/office/drawing/2014/main" id="{129BA039-C8B3-4675-8D40-6DEA08242AD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258" name="Picture 257" descr="A close-up of a bracelet&#10;&#10;Description automatically generated with low confidence">
                <a:extLst>
                  <a:ext uri="{FF2B5EF4-FFF2-40B4-BE49-F238E27FC236}">
                    <a16:creationId xmlns:a16="http://schemas.microsoft.com/office/drawing/2014/main" id="{5963154A-A56C-4AD6-BF4C-9B88F3C2A4E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259" name="Picture 258" descr="A close-up of a bracelet&#10;&#10;Description automatically generated with low confidence">
                <a:extLst>
                  <a:ext uri="{FF2B5EF4-FFF2-40B4-BE49-F238E27FC236}">
                    <a16:creationId xmlns:a16="http://schemas.microsoft.com/office/drawing/2014/main" id="{5B144838-04F4-4EF0-8D49-C556BEF1A3B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60" name="Picture 259" descr="A close-up of a bracelet&#10;&#10;Description automatically generated with low confidence">
                <a:extLst>
                  <a:ext uri="{FF2B5EF4-FFF2-40B4-BE49-F238E27FC236}">
                    <a16:creationId xmlns:a16="http://schemas.microsoft.com/office/drawing/2014/main" id="{FC200E8D-5D2F-4B28-B271-15E4D6B29D3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61" name="Picture 260" descr="A close-up of a bracelet&#10;&#10;Description automatically generated with low confidence">
                <a:extLst>
                  <a:ext uri="{FF2B5EF4-FFF2-40B4-BE49-F238E27FC236}">
                    <a16:creationId xmlns:a16="http://schemas.microsoft.com/office/drawing/2014/main" id="{0B14E0D2-6DB0-4ECC-B80A-D2EE705ACD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62" name="Picture 261" descr="A close-up of a bracelet&#10;&#10;Description automatically generated with low confidence">
                <a:extLst>
                  <a:ext uri="{FF2B5EF4-FFF2-40B4-BE49-F238E27FC236}">
                    <a16:creationId xmlns:a16="http://schemas.microsoft.com/office/drawing/2014/main" id="{BC0E85E3-CBD4-4CEA-BB3D-8D2F684732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63" name="Picture 262" descr="A close-up of a bracelet&#10;&#10;Description automatically generated with low confidence">
                <a:extLst>
                  <a:ext uri="{FF2B5EF4-FFF2-40B4-BE49-F238E27FC236}">
                    <a16:creationId xmlns:a16="http://schemas.microsoft.com/office/drawing/2014/main" id="{22564542-6A02-483E-A460-DAC50DF93F2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64" name="Picture 263" descr="A close-up of a bracelet&#10;&#10;Description automatically generated with low confidence">
                <a:extLst>
                  <a:ext uri="{FF2B5EF4-FFF2-40B4-BE49-F238E27FC236}">
                    <a16:creationId xmlns:a16="http://schemas.microsoft.com/office/drawing/2014/main" id="{33550A1F-3ECF-460B-8638-54A0E39D2FD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65" name="Picture 264" descr="A close-up of a bracelet&#10;&#10;Description automatically generated with low confidence">
                <a:extLst>
                  <a:ext uri="{FF2B5EF4-FFF2-40B4-BE49-F238E27FC236}">
                    <a16:creationId xmlns:a16="http://schemas.microsoft.com/office/drawing/2014/main" id="{D3E112CA-478E-4887-9556-DB53EB5CF29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266" name="Picture 265" descr="A close-up of a bracelet&#10;&#10;Description automatically generated with low confidence">
                <a:extLst>
                  <a:ext uri="{FF2B5EF4-FFF2-40B4-BE49-F238E27FC236}">
                    <a16:creationId xmlns:a16="http://schemas.microsoft.com/office/drawing/2014/main" id="{8B7A629E-4635-4E47-8A1F-ABDD52C340C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267" name="Picture 266" descr="A close-up of a bracelet&#10;&#10;Description automatically generated with low confidence">
                <a:extLst>
                  <a:ext uri="{FF2B5EF4-FFF2-40B4-BE49-F238E27FC236}">
                    <a16:creationId xmlns:a16="http://schemas.microsoft.com/office/drawing/2014/main" id="{9770E4E3-D3DA-4131-A9E5-0930A21F3EF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268" name="Picture 267" descr="A close-up of a bracelet&#10;&#10;Description automatically generated with low confidence">
                <a:extLst>
                  <a:ext uri="{FF2B5EF4-FFF2-40B4-BE49-F238E27FC236}">
                    <a16:creationId xmlns:a16="http://schemas.microsoft.com/office/drawing/2014/main" id="{184BBF55-6E4A-477B-95C4-867FCE4FFC3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269" name="Picture 268" descr="A close-up of a bracelet&#10;&#10;Description automatically generated with low confidence">
                <a:extLst>
                  <a:ext uri="{FF2B5EF4-FFF2-40B4-BE49-F238E27FC236}">
                    <a16:creationId xmlns:a16="http://schemas.microsoft.com/office/drawing/2014/main" id="{8B6E1A49-092E-456A-A117-E50870B2C49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270" name="Picture 269" descr="A close-up of a bracelet&#10;&#10;Description automatically generated with low confidence">
                <a:extLst>
                  <a:ext uri="{FF2B5EF4-FFF2-40B4-BE49-F238E27FC236}">
                    <a16:creationId xmlns:a16="http://schemas.microsoft.com/office/drawing/2014/main" id="{FB47E460-1349-4B91-AD77-58E62AEFA02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pic>
        <p:nvPicPr>
          <p:cNvPr id="277" name="Picture 276" descr="A close-up of a bracelet&#10;&#10;Description automatically generated with low confidence">
            <a:extLst>
              <a:ext uri="{FF2B5EF4-FFF2-40B4-BE49-F238E27FC236}">
                <a16:creationId xmlns:a16="http://schemas.microsoft.com/office/drawing/2014/main" id="{5A001B8E-0102-492F-B9A6-F47CE4A6C76D}"/>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9266165">
            <a:off x="4339054" y="4231819"/>
            <a:ext cx="452996" cy="776921"/>
          </a:xfrm>
          <a:prstGeom prst="rect">
            <a:avLst/>
          </a:prstGeom>
        </p:spPr>
      </p:pic>
      <p:pic>
        <p:nvPicPr>
          <p:cNvPr id="278" name="Picture 277" descr="A close-up of a bracelet&#10;&#10;Description automatically generated with low confidence">
            <a:extLst>
              <a:ext uri="{FF2B5EF4-FFF2-40B4-BE49-F238E27FC236}">
                <a16:creationId xmlns:a16="http://schemas.microsoft.com/office/drawing/2014/main" id="{259FAF07-1519-474C-BF37-018C06D43238}"/>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9266165">
            <a:off x="7251783" y="4322464"/>
            <a:ext cx="452996" cy="776921"/>
          </a:xfrm>
          <a:prstGeom prst="rect">
            <a:avLst/>
          </a:prstGeom>
        </p:spPr>
      </p:pic>
      <p:sp>
        <p:nvSpPr>
          <p:cNvPr id="279" name="Arrow: Down 278">
            <a:extLst>
              <a:ext uri="{FF2B5EF4-FFF2-40B4-BE49-F238E27FC236}">
                <a16:creationId xmlns:a16="http://schemas.microsoft.com/office/drawing/2014/main" id="{A97F128F-2AFE-44F1-8A25-D32AFC805448}"/>
              </a:ext>
            </a:extLst>
          </p:cNvPr>
          <p:cNvSpPr/>
          <p:nvPr/>
        </p:nvSpPr>
        <p:spPr>
          <a:xfrm rot="19526510">
            <a:off x="1116467" y="3633682"/>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Arrow: Down 279">
            <a:extLst>
              <a:ext uri="{FF2B5EF4-FFF2-40B4-BE49-F238E27FC236}">
                <a16:creationId xmlns:a16="http://schemas.microsoft.com/office/drawing/2014/main" id="{ED6F2052-11E5-4D2B-B682-96B1BC5C70B1}"/>
              </a:ext>
            </a:extLst>
          </p:cNvPr>
          <p:cNvSpPr/>
          <p:nvPr/>
        </p:nvSpPr>
        <p:spPr>
          <a:xfrm rot="19526510">
            <a:off x="6823251" y="4044594"/>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1" name="Picture 280" descr="A close-up of a bracelet&#10;&#10;Description automatically generated with low confidence">
            <a:extLst>
              <a:ext uri="{FF2B5EF4-FFF2-40B4-BE49-F238E27FC236}">
                <a16:creationId xmlns:a16="http://schemas.microsoft.com/office/drawing/2014/main" id="{A66AA1FF-BBDD-4457-B513-2C30441A856C}"/>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9266165">
            <a:off x="10469281" y="4439478"/>
            <a:ext cx="452996" cy="776921"/>
          </a:xfrm>
          <a:prstGeom prst="rect">
            <a:avLst/>
          </a:prstGeom>
        </p:spPr>
      </p:pic>
      <p:grpSp>
        <p:nvGrpSpPr>
          <p:cNvPr id="282" name="Group 281">
            <a:extLst>
              <a:ext uri="{FF2B5EF4-FFF2-40B4-BE49-F238E27FC236}">
                <a16:creationId xmlns:a16="http://schemas.microsoft.com/office/drawing/2014/main" id="{70ADF616-348E-4E52-828D-C01BE51CD00E}"/>
              </a:ext>
            </a:extLst>
          </p:cNvPr>
          <p:cNvGrpSpPr/>
          <p:nvPr/>
        </p:nvGrpSpPr>
        <p:grpSpPr>
          <a:xfrm>
            <a:off x="32176" y="5215685"/>
            <a:ext cx="2735729" cy="1529312"/>
            <a:chOff x="6659454" y="38099"/>
            <a:chExt cx="4687595" cy="2620433"/>
          </a:xfrm>
        </p:grpSpPr>
        <p:pic>
          <p:nvPicPr>
            <p:cNvPr id="283" name="Picture 282" descr="A close-up of a bracelet&#10;&#10;Description automatically generated with low confidence">
              <a:extLst>
                <a:ext uri="{FF2B5EF4-FFF2-40B4-BE49-F238E27FC236}">
                  <a16:creationId xmlns:a16="http://schemas.microsoft.com/office/drawing/2014/main" id="{09A2DCA9-1029-4B3E-A45C-58E6A10E6F1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284" name="Group 283">
              <a:extLst>
                <a:ext uri="{FF2B5EF4-FFF2-40B4-BE49-F238E27FC236}">
                  <a16:creationId xmlns:a16="http://schemas.microsoft.com/office/drawing/2014/main" id="{EAE4112C-2576-4F12-90D7-EAF2FE3A47DC}"/>
                </a:ext>
              </a:extLst>
            </p:cNvPr>
            <p:cNvGrpSpPr/>
            <p:nvPr/>
          </p:nvGrpSpPr>
          <p:grpSpPr>
            <a:xfrm>
              <a:off x="6659454" y="187795"/>
              <a:ext cx="4687595" cy="2470737"/>
              <a:chOff x="6659454" y="187795"/>
              <a:chExt cx="4687595" cy="2470737"/>
            </a:xfrm>
          </p:grpSpPr>
          <p:pic>
            <p:nvPicPr>
              <p:cNvPr id="285" name="Picture 284">
                <a:extLst>
                  <a:ext uri="{FF2B5EF4-FFF2-40B4-BE49-F238E27FC236}">
                    <a16:creationId xmlns:a16="http://schemas.microsoft.com/office/drawing/2014/main" id="{D527119C-415D-47FC-8050-2426EA8B9C3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286" name="Picture 285" descr="A close-up of a bracelet&#10;&#10;Description automatically generated with low confidence">
                <a:extLst>
                  <a:ext uri="{FF2B5EF4-FFF2-40B4-BE49-F238E27FC236}">
                    <a16:creationId xmlns:a16="http://schemas.microsoft.com/office/drawing/2014/main" id="{4A898910-5DA1-4F3B-80D0-5F329D043E8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287" name="Picture 286" descr="A close-up of a bracelet&#10;&#10;Description automatically generated with low confidence">
                <a:extLst>
                  <a:ext uri="{FF2B5EF4-FFF2-40B4-BE49-F238E27FC236}">
                    <a16:creationId xmlns:a16="http://schemas.microsoft.com/office/drawing/2014/main" id="{EB0EEEED-3D87-4391-9485-954515DB6E2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288" name="Picture 287" descr="A close-up of a bracelet&#10;&#10;Description automatically generated with low confidence">
                <a:extLst>
                  <a:ext uri="{FF2B5EF4-FFF2-40B4-BE49-F238E27FC236}">
                    <a16:creationId xmlns:a16="http://schemas.microsoft.com/office/drawing/2014/main" id="{E064CBDE-C4A6-4E99-9812-0925F8DE95C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289" name="Picture 288" descr="A close-up of a bracelet&#10;&#10;Description automatically generated with low confidence">
                <a:extLst>
                  <a:ext uri="{FF2B5EF4-FFF2-40B4-BE49-F238E27FC236}">
                    <a16:creationId xmlns:a16="http://schemas.microsoft.com/office/drawing/2014/main" id="{ADB76F18-BEE1-4764-A341-801059BD4A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290" name="Picture 289" descr="A close-up of a bracelet&#10;&#10;Description automatically generated with low confidence">
                <a:extLst>
                  <a:ext uri="{FF2B5EF4-FFF2-40B4-BE49-F238E27FC236}">
                    <a16:creationId xmlns:a16="http://schemas.microsoft.com/office/drawing/2014/main" id="{C0D0A435-67EC-4AC1-BCD1-45575B095B2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291" name="Picture 290" descr="A close-up of a bracelet&#10;&#10;Description automatically generated with low confidence">
                <a:extLst>
                  <a:ext uri="{FF2B5EF4-FFF2-40B4-BE49-F238E27FC236}">
                    <a16:creationId xmlns:a16="http://schemas.microsoft.com/office/drawing/2014/main" id="{5EFA5674-A7D8-4341-884F-774104000F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292" name="Picture 291" descr="A close-up of a bracelet&#10;&#10;Description automatically generated with low confidence">
                <a:extLst>
                  <a:ext uri="{FF2B5EF4-FFF2-40B4-BE49-F238E27FC236}">
                    <a16:creationId xmlns:a16="http://schemas.microsoft.com/office/drawing/2014/main" id="{2954A3B0-AD0D-43F4-9446-2416CA3B680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293" name="Picture 292" descr="A close-up of a bracelet&#10;&#10;Description automatically generated with low confidence">
                <a:extLst>
                  <a:ext uri="{FF2B5EF4-FFF2-40B4-BE49-F238E27FC236}">
                    <a16:creationId xmlns:a16="http://schemas.microsoft.com/office/drawing/2014/main" id="{79504676-A030-4005-9D94-50FC40719C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294" name="Picture 293" descr="A close-up of a bracelet&#10;&#10;Description automatically generated with low confidence">
                <a:extLst>
                  <a:ext uri="{FF2B5EF4-FFF2-40B4-BE49-F238E27FC236}">
                    <a16:creationId xmlns:a16="http://schemas.microsoft.com/office/drawing/2014/main" id="{FE80556F-4481-40A3-95EC-65EB1C593C0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295" name="Picture 294" descr="A close-up of a bracelet&#10;&#10;Description automatically generated with low confidence">
                <a:extLst>
                  <a:ext uri="{FF2B5EF4-FFF2-40B4-BE49-F238E27FC236}">
                    <a16:creationId xmlns:a16="http://schemas.microsoft.com/office/drawing/2014/main" id="{A419A443-B5EF-4C3F-AFA8-51F6947D38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296" name="Picture 295" descr="A close-up of a bracelet&#10;&#10;Description automatically generated with low confidence">
                <a:extLst>
                  <a:ext uri="{FF2B5EF4-FFF2-40B4-BE49-F238E27FC236}">
                    <a16:creationId xmlns:a16="http://schemas.microsoft.com/office/drawing/2014/main" id="{7931DCDE-F1AB-49AF-AFDC-947E61C95E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297" name="Picture 296" descr="A close-up of a bracelet&#10;&#10;Description automatically generated with low confidence">
                <a:extLst>
                  <a:ext uri="{FF2B5EF4-FFF2-40B4-BE49-F238E27FC236}">
                    <a16:creationId xmlns:a16="http://schemas.microsoft.com/office/drawing/2014/main" id="{EC1850B3-3EC6-4E94-A884-9F5BF837A2E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298" name="Picture 297" descr="A close-up of a bracelet&#10;&#10;Description automatically generated with low confidence">
                <a:extLst>
                  <a:ext uri="{FF2B5EF4-FFF2-40B4-BE49-F238E27FC236}">
                    <a16:creationId xmlns:a16="http://schemas.microsoft.com/office/drawing/2014/main" id="{9A25D479-427F-4E6B-BF33-AEE6163B3C4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299" name="Picture 298" descr="A close-up of a bracelet&#10;&#10;Description automatically generated with low confidence">
                <a:extLst>
                  <a:ext uri="{FF2B5EF4-FFF2-40B4-BE49-F238E27FC236}">
                    <a16:creationId xmlns:a16="http://schemas.microsoft.com/office/drawing/2014/main" id="{790D77A2-BA70-4AF0-853F-38498732046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300" name="Picture 299" descr="A close-up of a bracelet&#10;&#10;Description automatically generated with low confidence">
                <a:extLst>
                  <a:ext uri="{FF2B5EF4-FFF2-40B4-BE49-F238E27FC236}">
                    <a16:creationId xmlns:a16="http://schemas.microsoft.com/office/drawing/2014/main" id="{2383857C-5E37-453A-B5A2-8C028D52FDE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pic>
        <p:nvPicPr>
          <p:cNvPr id="301" name="Picture 300" descr="A close-up of a bracelet&#10;&#10;Description automatically generated with low confidence">
            <a:extLst>
              <a:ext uri="{FF2B5EF4-FFF2-40B4-BE49-F238E27FC236}">
                <a16:creationId xmlns:a16="http://schemas.microsoft.com/office/drawing/2014/main" id="{57D8C2CC-03A1-445B-8FEC-C054543B72CE}"/>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8726666" flipH="1">
            <a:off x="1316492" y="5512601"/>
            <a:ext cx="452996" cy="776921"/>
          </a:xfrm>
          <a:prstGeom prst="rect">
            <a:avLst/>
          </a:prstGeom>
        </p:spPr>
      </p:pic>
      <p:grpSp>
        <p:nvGrpSpPr>
          <p:cNvPr id="302" name="Group 301">
            <a:extLst>
              <a:ext uri="{FF2B5EF4-FFF2-40B4-BE49-F238E27FC236}">
                <a16:creationId xmlns:a16="http://schemas.microsoft.com/office/drawing/2014/main" id="{CF704F40-BB7C-4AAA-B72D-0A188AEEA9EB}"/>
              </a:ext>
            </a:extLst>
          </p:cNvPr>
          <p:cNvGrpSpPr/>
          <p:nvPr/>
        </p:nvGrpSpPr>
        <p:grpSpPr>
          <a:xfrm>
            <a:off x="3068129" y="5263220"/>
            <a:ext cx="2735729" cy="1529312"/>
            <a:chOff x="6659454" y="38099"/>
            <a:chExt cx="4687595" cy="2620433"/>
          </a:xfrm>
        </p:grpSpPr>
        <p:pic>
          <p:nvPicPr>
            <p:cNvPr id="303" name="Picture 302" descr="A close-up of a bracelet&#10;&#10;Description automatically generated with low confidence">
              <a:extLst>
                <a:ext uri="{FF2B5EF4-FFF2-40B4-BE49-F238E27FC236}">
                  <a16:creationId xmlns:a16="http://schemas.microsoft.com/office/drawing/2014/main" id="{46889FB2-E472-4F50-A815-B98AE84DC2D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304" name="Group 303">
              <a:extLst>
                <a:ext uri="{FF2B5EF4-FFF2-40B4-BE49-F238E27FC236}">
                  <a16:creationId xmlns:a16="http://schemas.microsoft.com/office/drawing/2014/main" id="{49FB27F2-E185-4DCC-93C9-D7612E3E960A}"/>
                </a:ext>
              </a:extLst>
            </p:cNvPr>
            <p:cNvGrpSpPr/>
            <p:nvPr/>
          </p:nvGrpSpPr>
          <p:grpSpPr>
            <a:xfrm>
              <a:off x="6659454" y="187795"/>
              <a:ext cx="4687595" cy="2470737"/>
              <a:chOff x="6659454" y="187795"/>
              <a:chExt cx="4687595" cy="2470737"/>
            </a:xfrm>
          </p:grpSpPr>
          <p:pic>
            <p:nvPicPr>
              <p:cNvPr id="305" name="Picture 304">
                <a:extLst>
                  <a:ext uri="{FF2B5EF4-FFF2-40B4-BE49-F238E27FC236}">
                    <a16:creationId xmlns:a16="http://schemas.microsoft.com/office/drawing/2014/main" id="{A80F45A5-9ADC-4B6F-B28C-F55D314430F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306" name="Picture 305" descr="A close-up of a bracelet&#10;&#10;Description automatically generated with low confidence">
                <a:extLst>
                  <a:ext uri="{FF2B5EF4-FFF2-40B4-BE49-F238E27FC236}">
                    <a16:creationId xmlns:a16="http://schemas.microsoft.com/office/drawing/2014/main" id="{09F39E5C-A7E1-4844-BA7E-C38F1D3C72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307" name="Picture 306" descr="A close-up of a bracelet&#10;&#10;Description automatically generated with low confidence">
                <a:extLst>
                  <a:ext uri="{FF2B5EF4-FFF2-40B4-BE49-F238E27FC236}">
                    <a16:creationId xmlns:a16="http://schemas.microsoft.com/office/drawing/2014/main" id="{D7E942FB-3324-4FE8-8255-66A12DE6779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308" name="Picture 307" descr="A close-up of a bracelet&#10;&#10;Description automatically generated with low confidence">
                <a:extLst>
                  <a:ext uri="{FF2B5EF4-FFF2-40B4-BE49-F238E27FC236}">
                    <a16:creationId xmlns:a16="http://schemas.microsoft.com/office/drawing/2014/main" id="{B68D08D2-B3C5-4A1B-B260-7B240844D6D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309" name="Picture 308" descr="A close-up of a bracelet&#10;&#10;Description automatically generated with low confidence">
                <a:extLst>
                  <a:ext uri="{FF2B5EF4-FFF2-40B4-BE49-F238E27FC236}">
                    <a16:creationId xmlns:a16="http://schemas.microsoft.com/office/drawing/2014/main" id="{851937DF-5399-498A-AE3F-CA3D7FC113C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310" name="Picture 309" descr="A close-up of a bracelet&#10;&#10;Description automatically generated with low confidence">
                <a:extLst>
                  <a:ext uri="{FF2B5EF4-FFF2-40B4-BE49-F238E27FC236}">
                    <a16:creationId xmlns:a16="http://schemas.microsoft.com/office/drawing/2014/main" id="{2B83D73E-7788-4CFC-8DF0-50570A37F4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311" name="Picture 310" descr="A close-up of a bracelet&#10;&#10;Description automatically generated with low confidence">
                <a:extLst>
                  <a:ext uri="{FF2B5EF4-FFF2-40B4-BE49-F238E27FC236}">
                    <a16:creationId xmlns:a16="http://schemas.microsoft.com/office/drawing/2014/main" id="{D8AC6AD2-8250-4C45-83EA-EA70F6F17E2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312" name="Picture 311" descr="A close-up of a bracelet&#10;&#10;Description automatically generated with low confidence">
                <a:extLst>
                  <a:ext uri="{FF2B5EF4-FFF2-40B4-BE49-F238E27FC236}">
                    <a16:creationId xmlns:a16="http://schemas.microsoft.com/office/drawing/2014/main" id="{15BAD9B6-E976-4990-A4BD-06BDA1F9B1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313" name="Picture 312" descr="A close-up of a bracelet&#10;&#10;Description automatically generated with low confidence">
                <a:extLst>
                  <a:ext uri="{FF2B5EF4-FFF2-40B4-BE49-F238E27FC236}">
                    <a16:creationId xmlns:a16="http://schemas.microsoft.com/office/drawing/2014/main" id="{84D16403-19F8-49A9-882A-176937755FC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314" name="Picture 313" descr="A close-up of a bracelet&#10;&#10;Description automatically generated with low confidence">
                <a:extLst>
                  <a:ext uri="{FF2B5EF4-FFF2-40B4-BE49-F238E27FC236}">
                    <a16:creationId xmlns:a16="http://schemas.microsoft.com/office/drawing/2014/main" id="{F98CBBBC-756F-4555-9832-8D44E50373B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315" name="Picture 314" descr="A close-up of a bracelet&#10;&#10;Description automatically generated with low confidence">
                <a:extLst>
                  <a:ext uri="{FF2B5EF4-FFF2-40B4-BE49-F238E27FC236}">
                    <a16:creationId xmlns:a16="http://schemas.microsoft.com/office/drawing/2014/main" id="{D2533990-D07A-4AFC-B3AC-96DB2FAFB61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316" name="Picture 315" descr="A close-up of a bracelet&#10;&#10;Description automatically generated with low confidence">
                <a:extLst>
                  <a:ext uri="{FF2B5EF4-FFF2-40B4-BE49-F238E27FC236}">
                    <a16:creationId xmlns:a16="http://schemas.microsoft.com/office/drawing/2014/main" id="{F409846B-8D18-4E89-BF22-75CE810D950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317" name="Picture 316" descr="A close-up of a bracelet&#10;&#10;Description automatically generated with low confidence">
                <a:extLst>
                  <a:ext uri="{FF2B5EF4-FFF2-40B4-BE49-F238E27FC236}">
                    <a16:creationId xmlns:a16="http://schemas.microsoft.com/office/drawing/2014/main" id="{1EC17C04-6580-4BF1-9307-5C289FE0BDD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318" name="Picture 317" descr="A close-up of a bracelet&#10;&#10;Description automatically generated with low confidence">
                <a:extLst>
                  <a:ext uri="{FF2B5EF4-FFF2-40B4-BE49-F238E27FC236}">
                    <a16:creationId xmlns:a16="http://schemas.microsoft.com/office/drawing/2014/main" id="{07AA5803-D3C6-4F63-8725-93F286739F2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319" name="Picture 318" descr="A close-up of a bracelet&#10;&#10;Description automatically generated with low confidence">
                <a:extLst>
                  <a:ext uri="{FF2B5EF4-FFF2-40B4-BE49-F238E27FC236}">
                    <a16:creationId xmlns:a16="http://schemas.microsoft.com/office/drawing/2014/main" id="{3A676695-E77F-4439-8E69-32538B81E1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320" name="Picture 319" descr="A close-up of a bracelet&#10;&#10;Description automatically generated with low confidence">
                <a:extLst>
                  <a:ext uri="{FF2B5EF4-FFF2-40B4-BE49-F238E27FC236}">
                    <a16:creationId xmlns:a16="http://schemas.microsoft.com/office/drawing/2014/main" id="{5803BA45-A0B3-4B67-B008-4A1065E5F00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grpSp>
        <p:nvGrpSpPr>
          <p:cNvPr id="321" name="Group 320">
            <a:extLst>
              <a:ext uri="{FF2B5EF4-FFF2-40B4-BE49-F238E27FC236}">
                <a16:creationId xmlns:a16="http://schemas.microsoft.com/office/drawing/2014/main" id="{5E67F1C9-6A4D-4C13-83FD-CCF2FAC890AC}"/>
              </a:ext>
            </a:extLst>
          </p:cNvPr>
          <p:cNvGrpSpPr/>
          <p:nvPr/>
        </p:nvGrpSpPr>
        <p:grpSpPr>
          <a:xfrm>
            <a:off x="6102727" y="5237703"/>
            <a:ext cx="2735729" cy="1529312"/>
            <a:chOff x="6659454" y="38099"/>
            <a:chExt cx="4687595" cy="2620433"/>
          </a:xfrm>
        </p:grpSpPr>
        <p:pic>
          <p:nvPicPr>
            <p:cNvPr id="322" name="Picture 321" descr="A close-up of a bracelet&#10;&#10;Description automatically generated with low confidence">
              <a:extLst>
                <a:ext uri="{FF2B5EF4-FFF2-40B4-BE49-F238E27FC236}">
                  <a16:creationId xmlns:a16="http://schemas.microsoft.com/office/drawing/2014/main" id="{7D1C45BF-67FC-47C5-96DE-567C17B3DF0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323" name="Group 322">
              <a:extLst>
                <a:ext uri="{FF2B5EF4-FFF2-40B4-BE49-F238E27FC236}">
                  <a16:creationId xmlns:a16="http://schemas.microsoft.com/office/drawing/2014/main" id="{284F7BF4-1950-4692-8247-D32ED96F830B}"/>
                </a:ext>
              </a:extLst>
            </p:cNvPr>
            <p:cNvGrpSpPr/>
            <p:nvPr/>
          </p:nvGrpSpPr>
          <p:grpSpPr>
            <a:xfrm>
              <a:off x="6659454" y="187795"/>
              <a:ext cx="4687595" cy="2470737"/>
              <a:chOff x="6659454" y="187795"/>
              <a:chExt cx="4687595" cy="2470737"/>
            </a:xfrm>
          </p:grpSpPr>
          <p:pic>
            <p:nvPicPr>
              <p:cNvPr id="324" name="Picture 323">
                <a:extLst>
                  <a:ext uri="{FF2B5EF4-FFF2-40B4-BE49-F238E27FC236}">
                    <a16:creationId xmlns:a16="http://schemas.microsoft.com/office/drawing/2014/main" id="{689EC7E5-1F08-4DC1-A4A6-A8E34C65882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325" name="Picture 324" descr="A close-up of a bracelet&#10;&#10;Description automatically generated with low confidence">
                <a:extLst>
                  <a:ext uri="{FF2B5EF4-FFF2-40B4-BE49-F238E27FC236}">
                    <a16:creationId xmlns:a16="http://schemas.microsoft.com/office/drawing/2014/main" id="{4F878DDB-9E44-415C-AA52-A5ADC501667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326" name="Picture 325" descr="A close-up of a bracelet&#10;&#10;Description automatically generated with low confidence">
                <a:extLst>
                  <a:ext uri="{FF2B5EF4-FFF2-40B4-BE49-F238E27FC236}">
                    <a16:creationId xmlns:a16="http://schemas.microsoft.com/office/drawing/2014/main" id="{2AB815C4-9FE8-4F47-BFD0-E9D2878A17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327" name="Picture 326" descr="A close-up of a bracelet&#10;&#10;Description automatically generated with low confidence">
                <a:extLst>
                  <a:ext uri="{FF2B5EF4-FFF2-40B4-BE49-F238E27FC236}">
                    <a16:creationId xmlns:a16="http://schemas.microsoft.com/office/drawing/2014/main" id="{029E5B91-B081-4FB8-94B9-E2BF8918770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328" name="Picture 327" descr="A close-up of a bracelet&#10;&#10;Description automatically generated with low confidence">
                <a:extLst>
                  <a:ext uri="{FF2B5EF4-FFF2-40B4-BE49-F238E27FC236}">
                    <a16:creationId xmlns:a16="http://schemas.microsoft.com/office/drawing/2014/main" id="{08C98395-D8F6-40DE-AE9A-89CB6A7D0AD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329" name="Picture 328" descr="A close-up of a bracelet&#10;&#10;Description automatically generated with low confidence">
                <a:extLst>
                  <a:ext uri="{FF2B5EF4-FFF2-40B4-BE49-F238E27FC236}">
                    <a16:creationId xmlns:a16="http://schemas.microsoft.com/office/drawing/2014/main" id="{FA1CE1F2-1E8E-468C-9623-02813466B3F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330" name="Picture 329" descr="A close-up of a bracelet&#10;&#10;Description automatically generated with low confidence">
                <a:extLst>
                  <a:ext uri="{FF2B5EF4-FFF2-40B4-BE49-F238E27FC236}">
                    <a16:creationId xmlns:a16="http://schemas.microsoft.com/office/drawing/2014/main" id="{7F048CB6-6D14-4853-A87D-FA7D8C061A4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331" name="Picture 330" descr="A close-up of a bracelet&#10;&#10;Description automatically generated with low confidence">
                <a:extLst>
                  <a:ext uri="{FF2B5EF4-FFF2-40B4-BE49-F238E27FC236}">
                    <a16:creationId xmlns:a16="http://schemas.microsoft.com/office/drawing/2014/main" id="{A4660646-6C2C-4FE2-9FA8-48300E9CEB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332" name="Picture 331" descr="A close-up of a bracelet&#10;&#10;Description automatically generated with low confidence">
                <a:extLst>
                  <a:ext uri="{FF2B5EF4-FFF2-40B4-BE49-F238E27FC236}">
                    <a16:creationId xmlns:a16="http://schemas.microsoft.com/office/drawing/2014/main" id="{21224C8C-E887-44EE-9729-616D56A0A0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333" name="Picture 332" descr="A close-up of a bracelet&#10;&#10;Description automatically generated with low confidence">
                <a:extLst>
                  <a:ext uri="{FF2B5EF4-FFF2-40B4-BE49-F238E27FC236}">
                    <a16:creationId xmlns:a16="http://schemas.microsoft.com/office/drawing/2014/main" id="{C44E8A8A-3DA3-4380-8E0F-5FE62D03A7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334" name="Picture 333" descr="A close-up of a bracelet&#10;&#10;Description automatically generated with low confidence">
                <a:extLst>
                  <a:ext uri="{FF2B5EF4-FFF2-40B4-BE49-F238E27FC236}">
                    <a16:creationId xmlns:a16="http://schemas.microsoft.com/office/drawing/2014/main" id="{4A1AC920-BCB4-46C7-B624-EE7EBB76D7D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335" name="Picture 334" descr="A close-up of a bracelet&#10;&#10;Description automatically generated with low confidence">
                <a:extLst>
                  <a:ext uri="{FF2B5EF4-FFF2-40B4-BE49-F238E27FC236}">
                    <a16:creationId xmlns:a16="http://schemas.microsoft.com/office/drawing/2014/main" id="{D189FB39-5BE1-4A4D-AD36-19BE7E07DA0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336" name="Picture 335" descr="A close-up of a bracelet&#10;&#10;Description automatically generated with low confidence">
                <a:extLst>
                  <a:ext uri="{FF2B5EF4-FFF2-40B4-BE49-F238E27FC236}">
                    <a16:creationId xmlns:a16="http://schemas.microsoft.com/office/drawing/2014/main" id="{2D36BF12-D986-4DA8-A48E-EE70CBBC86C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337" name="Picture 336" descr="A close-up of a bracelet&#10;&#10;Description automatically generated with low confidence">
                <a:extLst>
                  <a:ext uri="{FF2B5EF4-FFF2-40B4-BE49-F238E27FC236}">
                    <a16:creationId xmlns:a16="http://schemas.microsoft.com/office/drawing/2014/main" id="{BA98EB4F-7210-498E-AFAB-E5F89BC4EB0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338" name="Picture 337" descr="A close-up of a bracelet&#10;&#10;Description automatically generated with low confidence">
                <a:extLst>
                  <a:ext uri="{FF2B5EF4-FFF2-40B4-BE49-F238E27FC236}">
                    <a16:creationId xmlns:a16="http://schemas.microsoft.com/office/drawing/2014/main" id="{77AC32CE-C385-4152-A33F-38253CB6709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339" name="Picture 338" descr="A close-up of a bracelet&#10;&#10;Description automatically generated with low confidence">
                <a:extLst>
                  <a:ext uri="{FF2B5EF4-FFF2-40B4-BE49-F238E27FC236}">
                    <a16:creationId xmlns:a16="http://schemas.microsoft.com/office/drawing/2014/main" id="{726DFCCE-5DB4-48E9-8D17-D3321BFF751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grpSp>
        <p:nvGrpSpPr>
          <p:cNvPr id="340" name="Group 339">
            <a:extLst>
              <a:ext uri="{FF2B5EF4-FFF2-40B4-BE49-F238E27FC236}">
                <a16:creationId xmlns:a16="http://schemas.microsoft.com/office/drawing/2014/main" id="{2824D2AE-B8D3-4D61-959A-13B2E8ECA9B2}"/>
              </a:ext>
            </a:extLst>
          </p:cNvPr>
          <p:cNvGrpSpPr/>
          <p:nvPr/>
        </p:nvGrpSpPr>
        <p:grpSpPr>
          <a:xfrm>
            <a:off x="9187934" y="5236023"/>
            <a:ext cx="2735729" cy="1529312"/>
            <a:chOff x="6659454" y="38099"/>
            <a:chExt cx="4687595" cy="2620433"/>
          </a:xfrm>
        </p:grpSpPr>
        <p:pic>
          <p:nvPicPr>
            <p:cNvPr id="341" name="Picture 340" descr="A close-up of a bracelet&#10;&#10;Description automatically generated with low confidence">
              <a:extLst>
                <a:ext uri="{FF2B5EF4-FFF2-40B4-BE49-F238E27FC236}">
                  <a16:creationId xmlns:a16="http://schemas.microsoft.com/office/drawing/2014/main" id="{B0EC7C0F-214B-493F-8463-1C13D19F31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9052" t="-1" r="14307" b="95584"/>
            <a:stretch/>
          </p:blipFill>
          <p:spPr>
            <a:xfrm>
              <a:off x="6903720" y="38099"/>
              <a:ext cx="4353560" cy="219305"/>
            </a:xfrm>
            <a:prstGeom prst="rect">
              <a:avLst/>
            </a:prstGeom>
          </p:spPr>
        </p:pic>
        <p:grpSp>
          <p:nvGrpSpPr>
            <p:cNvPr id="342" name="Group 341">
              <a:extLst>
                <a:ext uri="{FF2B5EF4-FFF2-40B4-BE49-F238E27FC236}">
                  <a16:creationId xmlns:a16="http://schemas.microsoft.com/office/drawing/2014/main" id="{B794837A-A31F-4B30-B1DC-4383487F0322}"/>
                </a:ext>
              </a:extLst>
            </p:cNvPr>
            <p:cNvGrpSpPr/>
            <p:nvPr/>
          </p:nvGrpSpPr>
          <p:grpSpPr>
            <a:xfrm>
              <a:off x="6659454" y="187795"/>
              <a:ext cx="4687595" cy="2470737"/>
              <a:chOff x="6659454" y="187795"/>
              <a:chExt cx="4687595" cy="2470737"/>
            </a:xfrm>
          </p:grpSpPr>
          <p:pic>
            <p:nvPicPr>
              <p:cNvPr id="343" name="Picture 342">
                <a:extLst>
                  <a:ext uri="{FF2B5EF4-FFF2-40B4-BE49-F238E27FC236}">
                    <a16:creationId xmlns:a16="http://schemas.microsoft.com/office/drawing/2014/main" id="{6E580642-F3A8-4605-A24B-D0562C2BC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34055"/>
              <a:stretch/>
            </p:blipFill>
            <p:spPr>
              <a:xfrm>
                <a:off x="6659454" y="187795"/>
                <a:ext cx="4687595" cy="2470737"/>
              </a:xfrm>
              <a:prstGeom prst="rect">
                <a:avLst/>
              </a:prstGeom>
            </p:spPr>
          </p:pic>
          <p:pic>
            <p:nvPicPr>
              <p:cNvPr id="344" name="Picture 343" descr="A close-up of a bracelet&#10;&#10;Description automatically generated with low confidence">
                <a:extLst>
                  <a:ext uri="{FF2B5EF4-FFF2-40B4-BE49-F238E27FC236}">
                    <a16:creationId xmlns:a16="http://schemas.microsoft.com/office/drawing/2014/main" id="{947C830A-5796-4507-B93B-84DA6E13BD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99287" y="1712383"/>
                <a:ext cx="329776" cy="298922"/>
              </a:xfrm>
              <a:prstGeom prst="rect">
                <a:avLst/>
              </a:prstGeom>
            </p:spPr>
          </p:pic>
          <p:pic>
            <p:nvPicPr>
              <p:cNvPr id="345" name="Picture 344" descr="A close-up of a bracelet&#10;&#10;Description automatically generated with low confidence">
                <a:extLst>
                  <a:ext uri="{FF2B5EF4-FFF2-40B4-BE49-F238E27FC236}">
                    <a16:creationId xmlns:a16="http://schemas.microsoft.com/office/drawing/2014/main" id="{AC9EE99C-7D34-48CF-B02F-1A6F3514135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496087" y="1509183"/>
                <a:ext cx="329776" cy="298922"/>
              </a:xfrm>
              <a:prstGeom prst="rect">
                <a:avLst/>
              </a:prstGeom>
            </p:spPr>
          </p:pic>
          <p:pic>
            <p:nvPicPr>
              <p:cNvPr id="346" name="Picture 345" descr="A close-up of a bracelet&#10;&#10;Description automatically generated with low confidence">
                <a:extLst>
                  <a:ext uri="{FF2B5EF4-FFF2-40B4-BE49-F238E27FC236}">
                    <a16:creationId xmlns:a16="http://schemas.microsoft.com/office/drawing/2014/main" id="{F8AC358C-4C22-458C-AF7A-1D970010411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8679400" y="1303866"/>
                <a:ext cx="329776" cy="298922"/>
              </a:xfrm>
              <a:prstGeom prst="rect">
                <a:avLst/>
              </a:prstGeom>
            </p:spPr>
          </p:pic>
          <p:pic>
            <p:nvPicPr>
              <p:cNvPr id="347" name="Picture 346" descr="A close-up of a bracelet&#10;&#10;Description automatically generated with low confidence">
                <a:extLst>
                  <a:ext uri="{FF2B5EF4-FFF2-40B4-BE49-F238E27FC236}">
                    <a16:creationId xmlns:a16="http://schemas.microsoft.com/office/drawing/2014/main" id="{26882C20-9B9C-4F8B-9D44-BFF56A386AF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509183"/>
                <a:ext cx="273474" cy="298922"/>
              </a:xfrm>
              <a:prstGeom prst="rect">
                <a:avLst/>
              </a:prstGeom>
            </p:spPr>
          </p:pic>
          <p:pic>
            <p:nvPicPr>
              <p:cNvPr id="348" name="Picture 347" descr="A close-up of a bracelet&#10;&#10;Description automatically generated with low confidence">
                <a:extLst>
                  <a:ext uri="{FF2B5EF4-FFF2-40B4-BE49-F238E27FC236}">
                    <a16:creationId xmlns:a16="http://schemas.microsoft.com/office/drawing/2014/main" id="{441705FF-73C0-4F49-9E4B-FA21D96BD67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36709" y="1933338"/>
                <a:ext cx="329776" cy="298922"/>
              </a:xfrm>
              <a:prstGeom prst="rect">
                <a:avLst/>
              </a:prstGeom>
            </p:spPr>
          </p:pic>
          <p:pic>
            <p:nvPicPr>
              <p:cNvPr id="349" name="Picture 348" descr="A close-up of a bracelet&#10;&#10;Description automatically generated with low confidence">
                <a:extLst>
                  <a:ext uri="{FF2B5EF4-FFF2-40B4-BE49-F238E27FC236}">
                    <a16:creationId xmlns:a16="http://schemas.microsoft.com/office/drawing/2014/main" id="{50195960-0542-46FE-8D97-58362A80519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133509" y="1730138"/>
                <a:ext cx="329776" cy="298922"/>
              </a:xfrm>
              <a:prstGeom prst="rect">
                <a:avLst/>
              </a:prstGeom>
            </p:spPr>
          </p:pic>
          <p:pic>
            <p:nvPicPr>
              <p:cNvPr id="350" name="Picture 349" descr="A close-up of a bracelet&#10;&#10;Description automatically generated with low confidence">
                <a:extLst>
                  <a:ext uri="{FF2B5EF4-FFF2-40B4-BE49-F238E27FC236}">
                    <a16:creationId xmlns:a16="http://schemas.microsoft.com/office/drawing/2014/main" id="{3644354D-73E2-4ECB-8CB1-A609DB9ED7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8795" b="56013"/>
              <a:stretch/>
            </p:blipFill>
            <p:spPr>
              <a:xfrm>
                <a:off x="9316822" y="1524821"/>
                <a:ext cx="329776" cy="298922"/>
              </a:xfrm>
              <a:prstGeom prst="rect">
                <a:avLst/>
              </a:prstGeom>
            </p:spPr>
          </p:pic>
          <p:pic>
            <p:nvPicPr>
              <p:cNvPr id="351" name="Picture 350" descr="A close-up of a bracelet&#10;&#10;Description automatically generated with low confidence">
                <a:extLst>
                  <a:ext uri="{FF2B5EF4-FFF2-40B4-BE49-F238E27FC236}">
                    <a16:creationId xmlns:a16="http://schemas.microsoft.com/office/drawing/2014/main" id="{31EE3016-68AD-49F2-BADA-FE10365104E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556437" y="1730138"/>
                <a:ext cx="273474" cy="298922"/>
              </a:xfrm>
              <a:prstGeom prst="rect">
                <a:avLst/>
              </a:prstGeom>
            </p:spPr>
          </p:pic>
          <p:pic>
            <p:nvPicPr>
              <p:cNvPr id="352" name="Picture 351" descr="A close-up of a bracelet&#10;&#10;Description automatically generated with low confidence">
                <a:extLst>
                  <a:ext uri="{FF2B5EF4-FFF2-40B4-BE49-F238E27FC236}">
                    <a16:creationId xmlns:a16="http://schemas.microsoft.com/office/drawing/2014/main" id="{890FA767-C175-4491-A184-6CECF272EBA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778889" y="1923810"/>
                <a:ext cx="273474" cy="298922"/>
              </a:xfrm>
              <a:prstGeom prst="rect">
                <a:avLst/>
              </a:prstGeom>
            </p:spPr>
          </p:pic>
          <p:pic>
            <p:nvPicPr>
              <p:cNvPr id="353" name="Picture 352" descr="A close-up of a bracelet&#10;&#10;Description automatically generated with low confidence">
                <a:extLst>
                  <a:ext uri="{FF2B5EF4-FFF2-40B4-BE49-F238E27FC236}">
                    <a16:creationId xmlns:a16="http://schemas.microsoft.com/office/drawing/2014/main" id="{D09588F8-8064-4500-A795-B79DDF71CB7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10004618" y="2128601"/>
                <a:ext cx="273474" cy="298922"/>
              </a:xfrm>
              <a:prstGeom prst="rect">
                <a:avLst/>
              </a:prstGeom>
            </p:spPr>
          </p:pic>
          <p:pic>
            <p:nvPicPr>
              <p:cNvPr id="354" name="Picture 353" descr="A close-up of a bracelet&#10;&#10;Description automatically generated with low confidence">
                <a:extLst>
                  <a:ext uri="{FF2B5EF4-FFF2-40B4-BE49-F238E27FC236}">
                    <a16:creationId xmlns:a16="http://schemas.microsoft.com/office/drawing/2014/main" id="{708C026E-7B5F-41B8-884D-301C8870C5F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460" b="56013"/>
              <a:stretch/>
            </p:blipFill>
            <p:spPr>
              <a:xfrm>
                <a:off x="8895302" y="677328"/>
                <a:ext cx="288917" cy="278229"/>
              </a:xfrm>
              <a:prstGeom prst="rect">
                <a:avLst/>
              </a:prstGeom>
            </p:spPr>
          </p:pic>
          <p:pic>
            <p:nvPicPr>
              <p:cNvPr id="355" name="Picture 354" descr="A close-up of a bracelet&#10;&#10;Description automatically generated with low confidence">
                <a:extLst>
                  <a:ext uri="{FF2B5EF4-FFF2-40B4-BE49-F238E27FC236}">
                    <a16:creationId xmlns:a16="http://schemas.microsoft.com/office/drawing/2014/main" id="{B603141C-2418-4470-82E0-690552BFCFA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9137034" y="878888"/>
                <a:ext cx="273474" cy="298922"/>
              </a:xfrm>
              <a:prstGeom prst="rect">
                <a:avLst/>
              </a:prstGeom>
            </p:spPr>
          </p:pic>
          <p:pic>
            <p:nvPicPr>
              <p:cNvPr id="356" name="Picture 355" descr="A close-up of a bracelet&#10;&#10;Description automatically generated with low confidence">
                <a:extLst>
                  <a:ext uri="{FF2B5EF4-FFF2-40B4-BE49-F238E27FC236}">
                    <a16:creationId xmlns:a16="http://schemas.microsoft.com/office/drawing/2014/main" id="{4AB3F835-F898-4A5B-B871-1DFD0D6EA7D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336709" y="1107831"/>
                <a:ext cx="281641" cy="278229"/>
              </a:xfrm>
              <a:prstGeom prst="rect">
                <a:avLst/>
              </a:prstGeom>
            </p:spPr>
          </p:pic>
          <p:pic>
            <p:nvPicPr>
              <p:cNvPr id="357" name="Picture 356" descr="A close-up of a bracelet&#10;&#10;Description automatically generated with low confidence">
                <a:extLst>
                  <a:ext uri="{FF2B5EF4-FFF2-40B4-BE49-F238E27FC236}">
                    <a16:creationId xmlns:a16="http://schemas.microsoft.com/office/drawing/2014/main" id="{D55CEF58-2FAC-45C1-A275-B3DF58FC341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7750" r="59712" b="56013"/>
              <a:stretch/>
            </p:blipFill>
            <p:spPr>
              <a:xfrm>
                <a:off x="8919015" y="1095443"/>
                <a:ext cx="273474" cy="298922"/>
              </a:xfrm>
              <a:prstGeom prst="rect">
                <a:avLst/>
              </a:prstGeom>
            </p:spPr>
          </p:pic>
          <p:pic>
            <p:nvPicPr>
              <p:cNvPr id="358" name="Picture 357" descr="A close-up of a bracelet&#10;&#10;Description automatically generated with low confidence">
                <a:extLst>
                  <a:ext uri="{FF2B5EF4-FFF2-40B4-BE49-F238E27FC236}">
                    <a16:creationId xmlns:a16="http://schemas.microsoft.com/office/drawing/2014/main" id="{9962020D-E26B-4459-B361-D73A97A034E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835" t="38182" r="59579" b="56013"/>
              <a:stretch/>
            </p:blipFill>
            <p:spPr>
              <a:xfrm>
                <a:off x="9118690" y="1315920"/>
                <a:ext cx="281641" cy="278229"/>
              </a:xfrm>
              <a:prstGeom prst="rect">
                <a:avLst/>
              </a:prstGeom>
            </p:spPr>
          </p:pic>
        </p:grpSp>
      </p:grpSp>
      <p:sp>
        <p:nvSpPr>
          <p:cNvPr id="365" name="Arrow: Down 364">
            <a:extLst>
              <a:ext uri="{FF2B5EF4-FFF2-40B4-BE49-F238E27FC236}">
                <a16:creationId xmlns:a16="http://schemas.microsoft.com/office/drawing/2014/main" id="{6B78782F-B0E6-413D-AC88-0284F234C57B}"/>
              </a:ext>
            </a:extLst>
          </p:cNvPr>
          <p:cNvSpPr/>
          <p:nvPr/>
        </p:nvSpPr>
        <p:spPr>
          <a:xfrm rot="19526510">
            <a:off x="985483" y="5388470"/>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6" name="Picture 365" descr="A close-up of a bracelet&#10;&#10;Description automatically generated with low confidence">
            <a:extLst>
              <a:ext uri="{FF2B5EF4-FFF2-40B4-BE49-F238E27FC236}">
                <a16:creationId xmlns:a16="http://schemas.microsoft.com/office/drawing/2014/main" id="{B1F63D44-D238-4511-8479-73D3A9A27D3A}"/>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8726666" flipH="1">
            <a:off x="4216808" y="5697986"/>
            <a:ext cx="452996" cy="776921"/>
          </a:xfrm>
          <a:prstGeom prst="rect">
            <a:avLst/>
          </a:prstGeom>
        </p:spPr>
      </p:pic>
      <p:pic>
        <p:nvPicPr>
          <p:cNvPr id="367" name="Picture 366" descr="A close-up of a bracelet&#10;&#10;Description automatically generated with low confidence">
            <a:extLst>
              <a:ext uri="{FF2B5EF4-FFF2-40B4-BE49-F238E27FC236}">
                <a16:creationId xmlns:a16="http://schemas.microsoft.com/office/drawing/2014/main" id="{0D919B79-EE9D-4340-BB80-441766B936A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8726666" flipH="1">
            <a:off x="7269398" y="5927582"/>
            <a:ext cx="452996" cy="776921"/>
          </a:xfrm>
          <a:prstGeom prst="rect">
            <a:avLst/>
          </a:prstGeom>
        </p:spPr>
      </p:pic>
      <p:sp>
        <p:nvSpPr>
          <p:cNvPr id="368" name="Arrow: Down 367">
            <a:extLst>
              <a:ext uri="{FF2B5EF4-FFF2-40B4-BE49-F238E27FC236}">
                <a16:creationId xmlns:a16="http://schemas.microsoft.com/office/drawing/2014/main" id="{3A060164-087D-40FC-B32B-2CD6D05324BD}"/>
              </a:ext>
            </a:extLst>
          </p:cNvPr>
          <p:cNvSpPr/>
          <p:nvPr/>
        </p:nvSpPr>
        <p:spPr>
          <a:xfrm rot="19526510">
            <a:off x="6797961" y="5605858"/>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0" name="Picture 369" descr="A close-up of a bracelet&#10;&#10;Description automatically generated with low confidence">
            <a:extLst>
              <a:ext uri="{FF2B5EF4-FFF2-40B4-BE49-F238E27FC236}">
                <a16:creationId xmlns:a16="http://schemas.microsoft.com/office/drawing/2014/main" id="{9A161B19-1C28-4016-B39C-DE6F442B3DDE}"/>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75002" b="97222" l="53409" r="63519"/>
                    </a14:imgEffect>
                    <a14:imgEffect>
                      <a14:brightnessContrast bright="40000" contrast="-40000"/>
                    </a14:imgEffect>
                  </a14:imgLayer>
                </a14:imgProps>
              </a:ext>
              <a:ext uri="{28A0092B-C50C-407E-A947-70E740481C1C}">
                <a14:useLocalDpi xmlns:a14="http://schemas.microsoft.com/office/drawing/2010/main" val="0"/>
              </a:ext>
            </a:extLst>
          </a:blip>
          <a:srcRect l="52145" t="72224" r="35217"/>
          <a:stretch/>
        </p:blipFill>
        <p:spPr>
          <a:xfrm rot="18726666" flipH="1">
            <a:off x="10596519" y="5678845"/>
            <a:ext cx="452996" cy="776921"/>
          </a:xfrm>
          <a:prstGeom prst="rect">
            <a:avLst/>
          </a:prstGeom>
        </p:spPr>
      </p:pic>
      <p:sp>
        <p:nvSpPr>
          <p:cNvPr id="369" name="Arrow: Down 368">
            <a:extLst>
              <a:ext uri="{FF2B5EF4-FFF2-40B4-BE49-F238E27FC236}">
                <a16:creationId xmlns:a16="http://schemas.microsoft.com/office/drawing/2014/main" id="{2B6CA7D5-E4CC-4B86-94AE-98447F593621}"/>
              </a:ext>
            </a:extLst>
          </p:cNvPr>
          <p:cNvSpPr/>
          <p:nvPr/>
        </p:nvSpPr>
        <p:spPr>
          <a:xfrm rot="19526510">
            <a:off x="10670090" y="5616984"/>
            <a:ext cx="321433" cy="4460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xtBox 370">
            <a:extLst>
              <a:ext uri="{FF2B5EF4-FFF2-40B4-BE49-F238E27FC236}">
                <a16:creationId xmlns:a16="http://schemas.microsoft.com/office/drawing/2014/main" id="{FC92DEE8-2D84-4442-AF05-CFB6AA1CEAB7}"/>
              </a:ext>
            </a:extLst>
          </p:cNvPr>
          <p:cNvSpPr txBox="1"/>
          <p:nvPr/>
        </p:nvSpPr>
        <p:spPr>
          <a:xfrm>
            <a:off x="247341" y="852661"/>
            <a:ext cx="11623931" cy="1579920"/>
          </a:xfrm>
          <a:prstGeom prst="rect">
            <a:avLst/>
          </a:prstGeom>
          <a:noFill/>
        </p:spPr>
        <p:txBody>
          <a:bodyPr wrap="square">
            <a:spAutoFit/>
          </a:bodyPr>
          <a:lstStyle/>
          <a:p>
            <a:pPr>
              <a:spcAft>
                <a:spcPts val="400"/>
              </a:spcAft>
            </a:pPr>
            <a:r>
              <a:rPr lang="en-US" sz="1800" dirty="0"/>
              <a:t>The “</a:t>
            </a:r>
            <a:r>
              <a:rPr lang="en-US" sz="1800" i="1" dirty="0"/>
              <a:t>islands of size one or two</a:t>
            </a:r>
            <a:r>
              <a:rPr lang="en-US" sz="1800" dirty="0"/>
              <a:t>” rule seems to be </a:t>
            </a:r>
            <a:r>
              <a:rPr lang="en-US" sz="1800" i="1" dirty="0"/>
              <a:t>very</a:t>
            </a:r>
            <a:r>
              <a:rPr lang="en-US" sz="1800" dirty="0"/>
              <a:t> effective at pruning once you have about six pieces on the board. Most of the following placements (not exhaustive) are terminal nodes with this test. And the pruning rule gets even more effective as you get deeper.</a:t>
            </a:r>
          </a:p>
          <a:p>
            <a:pPr>
              <a:spcAft>
                <a:spcPts val="400"/>
              </a:spcAft>
            </a:pPr>
            <a:r>
              <a:rPr lang="en-US" dirty="0"/>
              <a:t>Most subtrees below level six will be very </a:t>
            </a:r>
            <a:r>
              <a:rPr lang="en-US" dirty="0" err="1"/>
              <a:t>very</a:t>
            </a:r>
            <a:r>
              <a:rPr lang="en-US" dirty="0"/>
              <a:t> </a:t>
            </a:r>
            <a:r>
              <a:rPr lang="en-US" dirty="0" err="1"/>
              <a:t>very</a:t>
            </a:r>
            <a:r>
              <a:rPr lang="en-US" dirty="0"/>
              <a:t> sparse. This is very good news.  </a:t>
            </a:r>
            <a:endParaRPr lang="en-US" sz="1800" dirty="0"/>
          </a:p>
          <a:p>
            <a:pPr>
              <a:spcAft>
                <a:spcPts val="400"/>
              </a:spcAft>
            </a:pPr>
            <a:endParaRPr lang="en-US" sz="1800" dirty="0"/>
          </a:p>
        </p:txBody>
      </p:sp>
    </p:spTree>
    <p:extLst>
      <p:ext uri="{BB962C8B-B14F-4D97-AF65-F5344CB8AC3E}">
        <p14:creationId xmlns:p14="http://schemas.microsoft.com/office/powerpoint/2010/main" val="3530220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8259-5636-4B6B-8754-D765D9878F4D}"/>
              </a:ext>
            </a:extLst>
          </p:cNvPr>
          <p:cNvSpPr>
            <a:spLocks noGrp="1"/>
          </p:cNvSpPr>
          <p:nvPr>
            <p:ph type="title"/>
          </p:nvPr>
        </p:nvSpPr>
        <p:spPr>
          <a:xfrm>
            <a:off x="8709233" y="-11464"/>
            <a:ext cx="3324409" cy="819506"/>
          </a:xfrm>
        </p:spPr>
        <p:txBody>
          <a:bodyPr>
            <a:normAutofit/>
          </a:bodyPr>
          <a:lstStyle/>
          <a:p>
            <a:r>
              <a:rPr lang="en-US" b="1" dirty="0"/>
              <a:t>Review</a:t>
            </a:r>
          </a:p>
        </p:txBody>
      </p:sp>
      <p:sp>
        <p:nvSpPr>
          <p:cNvPr id="3" name="Content Placeholder 2">
            <a:extLst>
              <a:ext uri="{FF2B5EF4-FFF2-40B4-BE49-F238E27FC236}">
                <a16:creationId xmlns:a16="http://schemas.microsoft.com/office/drawing/2014/main" id="{B1E50729-B7DA-4D01-97D6-CAA156596B0B}"/>
              </a:ext>
            </a:extLst>
          </p:cNvPr>
          <p:cNvSpPr>
            <a:spLocks noGrp="1"/>
          </p:cNvSpPr>
          <p:nvPr>
            <p:ph idx="1"/>
          </p:nvPr>
        </p:nvSpPr>
        <p:spPr>
          <a:xfrm>
            <a:off x="169132" y="258080"/>
            <a:ext cx="8158274" cy="6559280"/>
          </a:xfrm>
        </p:spPr>
        <p:txBody>
          <a:bodyPr>
            <a:normAutofit/>
          </a:bodyPr>
          <a:lstStyle/>
          <a:p>
            <a:pPr marL="0" indent="0">
              <a:buNone/>
            </a:pPr>
            <a:r>
              <a:rPr lang="en-US" dirty="0"/>
              <a:t>When you first get a problem, roughly understanding size of the problem space is usually the first step. </a:t>
            </a:r>
          </a:p>
          <a:p>
            <a:pPr>
              <a:spcAft>
                <a:spcPts val="2400"/>
              </a:spcAft>
            </a:pPr>
            <a:r>
              <a:rPr lang="en-US" dirty="0"/>
              <a:t>If it is relatively small (in the millions or billions) like the raven puzzle, you can probably just brute force it.</a:t>
            </a:r>
          </a:p>
          <a:p>
            <a:r>
              <a:rPr lang="en-US" dirty="0"/>
              <a:t>If it is relatively large, trillions or worse, then:</a:t>
            </a:r>
          </a:p>
          <a:p>
            <a:endParaRPr lang="en-US" dirty="0"/>
          </a:p>
          <a:p>
            <a:pPr lvl="1">
              <a:spcAft>
                <a:spcPts val="2400"/>
              </a:spcAft>
            </a:pPr>
            <a:r>
              <a:rPr lang="en-US" dirty="0"/>
              <a:t>See if you can come up with a pruning rule, to avoid expanding fruitless nodes.</a:t>
            </a:r>
          </a:p>
          <a:p>
            <a:pPr lvl="1">
              <a:spcAft>
                <a:spcPts val="2400"/>
              </a:spcAft>
            </a:pPr>
            <a:r>
              <a:rPr lang="en-US" dirty="0"/>
              <a:t>See if you can come up with a heuristic that scores promising nodes, even a weak heuristic can sometimes make a huge difference to greedy search.  </a:t>
            </a:r>
          </a:p>
          <a:p>
            <a:pPr lvl="1">
              <a:spcAft>
                <a:spcPts val="2400"/>
              </a:spcAft>
            </a:pPr>
            <a:r>
              <a:rPr lang="en-US" dirty="0"/>
              <a:t>See if you can change the order of the search, to reduce the branching factor, and to get good heuristic information early in the search.</a:t>
            </a:r>
          </a:p>
        </p:txBody>
      </p:sp>
      <p:pic>
        <p:nvPicPr>
          <p:cNvPr id="4" name="Picture 2" descr="This Bar Coaster Puzzle Is Made to Fool Drunk People">
            <a:extLst>
              <a:ext uri="{FF2B5EF4-FFF2-40B4-BE49-F238E27FC236}">
                <a16:creationId xmlns:a16="http://schemas.microsoft.com/office/drawing/2014/main" id="{68E5F9A9-631E-4147-A5A6-715EE31E4516}"/>
              </a:ext>
            </a:extLst>
          </p:cNvPr>
          <p:cNvPicPr>
            <a:picLocks noChangeAspect="1" noChangeArrowheads="1"/>
          </p:cNvPicPr>
          <p:nvPr/>
        </p:nvPicPr>
        <p:blipFill>
          <a:blip r:embed="rId2" cstate="print"/>
          <a:srcRect/>
          <a:stretch>
            <a:fillRect/>
          </a:stretch>
        </p:blipFill>
        <p:spPr bwMode="auto">
          <a:xfrm>
            <a:off x="10123436" y="870558"/>
            <a:ext cx="1175957" cy="1193865"/>
          </a:xfrm>
          <a:prstGeom prst="rect">
            <a:avLst/>
          </a:prstGeom>
          <a:noFill/>
        </p:spPr>
      </p:pic>
      <p:pic>
        <p:nvPicPr>
          <p:cNvPr id="6" name="Picture 5">
            <a:extLst>
              <a:ext uri="{FF2B5EF4-FFF2-40B4-BE49-F238E27FC236}">
                <a16:creationId xmlns:a16="http://schemas.microsoft.com/office/drawing/2014/main" id="{7C0E22BB-7718-457A-9302-3EE829012D73}"/>
              </a:ext>
            </a:extLst>
          </p:cNvPr>
          <p:cNvPicPr>
            <a:picLocks noChangeAspect="1"/>
          </p:cNvPicPr>
          <p:nvPr/>
        </p:nvPicPr>
        <p:blipFill>
          <a:blip r:embed="rId3"/>
          <a:stretch>
            <a:fillRect/>
          </a:stretch>
        </p:blipFill>
        <p:spPr>
          <a:xfrm>
            <a:off x="10643409" y="3031909"/>
            <a:ext cx="1230687" cy="680509"/>
          </a:xfrm>
          <a:prstGeom prst="rect">
            <a:avLst/>
          </a:prstGeom>
        </p:spPr>
      </p:pic>
      <p:sp>
        <p:nvSpPr>
          <p:cNvPr id="10" name="TextBox 9">
            <a:extLst>
              <a:ext uri="{FF2B5EF4-FFF2-40B4-BE49-F238E27FC236}">
                <a16:creationId xmlns:a16="http://schemas.microsoft.com/office/drawing/2014/main" id="{60F09887-A882-425D-B6C8-B69DE196B569}"/>
              </a:ext>
            </a:extLst>
          </p:cNvPr>
          <p:cNvSpPr txBox="1"/>
          <p:nvPr/>
        </p:nvSpPr>
        <p:spPr>
          <a:xfrm>
            <a:off x="8423026" y="3110554"/>
            <a:ext cx="2159000" cy="523220"/>
          </a:xfrm>
          <a:prstGeom prst="rect">
            <a:avLst/>
          </a:prstGeom>
          <a:noFill/>
        </p:spPr>
        <p:txBody>
          <a:bodyPr wrap="square">
            <a:spAutoFit/>
          </a:bodyPr>
          <a:lstStyle/>
          <a:p>
            <a:r>
              <a:rPr lang="en-US" sz="1400" cap="all" dirty="0">
                <a:latin typeface="Courier New" panose="02070309020205020404" pitchFamily="49" charset="0"/>
                <a:cs typeface="Courier New" panose="02070309020205020404" pitchFamily="49" charset="0"/>
              </a:rPr>
              <a:t>HKJLGGUJLLD</a:t>
            </a:r>
            <a:r>
              <a:rPr lang="en-US" sz="1400" cap="all" dirty="0">
                <a:highlight>
                  <a:srgbClr val="FFFF00"/>
                </a:highlight>
                <a:latin typeface="Courier New" panose="02070309020205020404" pitchFamily="49" charset="0"/>
                <a:cs typeface="Courier New" panose="02070309020205020404" pitchFamily="49" charset="0"/>
              </a:rPr>
              <a:t>H</a:t>
            </a:r>
            <a:r>
              <a:rPr lang="en-US" sz="1400" cap="all" dirty="0">
                <a:latin typeface="Courier New" panose="02070309020205020404" pitchFamily="49" charset="0"/>
                <a:cs typeface="Courier New" panose="02070309020205020404" pitchFamily="49" charset="0"/>
              </a:rPr>
              <a:t>K </a:t>
            </a:r>
          </a:p>
          <a:p>
            <a:r>
              <a:rPr lang="en-US" sz="1400" cap="all" dirty="0" err="1">
                <a:latin typeface="Courier New" panose="02070309020205020404" pitchFamily="49" charset="0"/>
                <a:cs typeface="Courier New" panose="02070309020205020404" pitchFamily="49" charset="0"/>
              </a:rPr>
              <a:t>Wetterberic</a:t>
            </a:r>
            <a:r>
              <a:rPr lang="en-US" sz="1400" cap="all" dirty="0" err="1">
                <a:highlight>
                  <a:srgbClr val="FFFF00"/>
                </a:highlight>
                <a:latin typeface="Courier New" panose="02070309020205020404" pitchFamily="49" charset="0"/>
                <a:cs typeface="Courier New" panose="02070309020205020404" pitchFamily="49" charset="0"/>
              </a:rPr>
              <a:t>h</a:t>
            </a:r>
            <a:r>
              <a:rPr lang="en-US" sz="1400" cap="all" dirty="0" err="1">
                <a:latin typeface="Courier New" panose="02070309020205020404" pitchFamily="49" charset="0"/>
                <a:cs typeface="Courier New" panose="02070309020205020404" pitchFamily="49" charset="0"/>
              </a:rPr>
              <a:t>Z</a:t>
            </a:r>
            <a:r>
              <a:rPr lang="en-US" sz="1400" cap="all"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C0320B5-3501-4E25-B57D-362D6B1ED71A}"/>
              </a:ext>
            </a:extLst>
          </p:cNvPr>
          <p:cNvSpPr txBox="1"/>
          <p:nvPr/>
        </p:nvSpPr>
        <p:spPr>
          <a:xfrm>
            <a:off x="8381112" y="4325392"/>
            <a:ext cx="1796204" cy="307777"/>
          </a:xfrm>
          <a:prstGeom prst="rect">
            <a:avLst/>
          </a:prstGeom>
          <a:noFill/>
          <a:ln>
            <a:solidFill>
              <a:schemeClr val="bg1">
                <a:lumMod val="85000"/>
              </a:schemeClr>
            </a:solidFill>
          </a:ln>
        </p:spPr>
        <p:txBody>
          <a:bodyPr wrap="square">
            <a:spAutoFit/>
          </a:bodyPr>
          <a:lstStyle/>
          <a:p>
            <a:r>
              <a:rPr lang="en-US" sz="1400" cap="all" dirty="0">
                <a:latin typeface="Courier New" panose="02070309020205020404" pitchFamily="49" charset="0"/>
                <a:cs typeface="Courier New" panose="02070309020205020404" pitchFamily="49" charset="0"/>
              </a:rPr>
              <a:t>THA QUICK ZROWN</a:t>
            </a:r>
            <a:endParaRPr lang="en-US" dirty="0"/>
          </a:p>
        </p:txBody>
      </p:sp>
      <p:sp>
        <p:nvSpPr>
          <p:cNvPr id="15" name="TextBox 14">
            <a:extLst>
              <a:ext uri="{FF2B5EF4-FFF2-40B4-BE49-F238E27FC236}">
                <a16:creationId xmlns:a16="http://schemas.microsoft.com/office/drawing/2014/main" id="{0CF0A0A2-9B3C-4216-B778-AF233A6F92F1}"/>
              </a:ext>
            </a:extLst>
          </p:cNvPr>
          <p:cNvSpPr txBox="1"/>
          <p:nvPr/>
        </p:nvSpPr>
        <p:spPr>
          <a:xfrm>
            <a:off x="10244257" y="4325392"/>
            <a:ext cx="1796204" cy="307777"/>
          </a:xfrm>
          <a:prstGeom prst="rect">
            <a:avLst/>
          </a:prstGeom>
          <a:noFill/>
          <a:ln>
            <a:solidFill>
              <a:schemeClr val="bg1">
                <a:lumMod val="85000"/>
              </a:schemeClr>
            </a:solidFill>
          </a:ln>
        </p:spPr>
        <p:txBody>
          <a:bodyPr wrap="square">
            <a:spAutoFit/>
          </a:bodyPr>
          <a:lstStyle/>
          <a:p>
            <a:r>
              <a:rPr lang="en-US" sz="1400" cap="all" dirty="0">
                <a:latin typeface="Courier New" panose="02070309020205020404" pitchFamily="49" charset="0"/>
                <a:cs typeface="Courier New" panose="02070309020205020404" pitchFamily="49" charset="0"/>
              </a:rPr>
              <a:t>AWS UJHTC VNBMQ</a:t>
            </a:r>
            <a:endParaRPr lang="en-US" dirty="0"/>
          </a:p>
        </p:txBody>
      </p:sp>
      <p:sp>
        <p:nvSpPr>
          <p:cNvPr id="17" name="TextBox 16">
            <a:extLst>
              <a:ext uri="{FF2B5EF4-FFF2-40B4-BE49-F238E27FC236}">
                <a16:creationId xmlns:a16="http://schemas.microsoft.com/office/drawing/2014/main" id="{7846D633-541E-498E-B748-1352B59F4A8D}"/>
              </a:ext>
            </a:extLst>
          </p:cNvPr>
          <p:cNvSpPr txBox="1"/>
          <p:nvPr/>
        </p:nvSpPr>
        <p:spPr>
          <a:xfrm>
            <a:off x="8589391" y="4633169"/>
            <a:ext cx="3369254" cy="276999"/>
          </a:xfrm>
          <a:prstGeom prst="rect">
            <a:avLst/>
          </a:prstGeom>
          <a:noFill/>
        </p:spPr>
        <p:txBody>
          <a:bodyPr wrap="square">
            <a:spAutoFit/>
          </a:bodyPr>
          <a:lstStyle/>
          <a:p>
            <a:r>
              <a:rPr lang="en-US" sz="1200" dirty="0"/>
              <a:t>Which of these two nodes should you expand first?</a:t>
            </a:r>
          </a:p>
        </p:txBody>
      </p:sp>
      <p:pic>
        <p:nvPicPr>
          <p:cNvPr id="18" name="Picture 17" descr="A close-up of a bracelet&#10;&#10;Description automatically generated with low confidence">
            <a:extLst>
              <a:ext uri="{FF2B5EF4-FFF2-40B4-BE49-F238E27FC236}">
                <a16:creationId xmlns:a16="http://schemas.microsoft.com/office/drawing/2014/main" id="{81963023-4734-4B81-82C2-56A85B44D9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2407" t="848" r="11745" b="47110"/>
          <a:stretch/>
        </p:blipFill>
        <p:spPr>
          <a:xfrm>
            <a:off x="10711414" y="5468109"/>
            <a:ext cx="1369115" cy="733081"/>
          </a:xfrm>
          <a:prstGeom prst="rect">
            <a:avLst/>
          </a:prstGeom>
        </p:spPr>
      </p:pic>
      <p:sp>
        <p:nvSpPr>
          <p:cNvPr id="19" name="TextBox 18">
            <a:extLst>
              <a:ext uri="{FF2B5EF4-FFF2-40B4-BE49-F238E27FC236}">
                <a16:creationId xmlns:a16="http://schemas.microsoft.com/office/drawing/2014/main" id="{62DBDA12-193C-4DD7-A432-ABA34D108ECB}"/>
              </a:ext>
            </a:extLst>
          </p:cNvPr>
          <p:cNvSpPr txBox="1"/>
          <p:nvPr/>
        </p:nvSpPr>
        <p:spPr>
          <a:xfrm>
            <a:off x="10920330" y="6203863"/>
            <a:ext cx="1113312" cy="646331"/>
          </a:xfrm>
          <a:prstGeom prst="rect">
            <a:avLst/>
          </a:prstGeom>
          <a:noFill/>
        </p:spPr>
        <p:txBody>
          <a:bodyPr wrap="square">
            <a:spAutoFit/>
          </a:bodyPr>
          <a:lstStyle/>
          <a:p>
            <a:r>
              <a:rPr lang="en-US" sz="1200" dirty="0"/>
              <a:t>First white, then pink, then yellow….</a:t>
            </a:r>
          </a:p>
        </p:txBody>
      </p:sp>
      <p:sp>
        <p:nvSpPr>
          <p:cNvPr id="20" name="Isosceles Triangle 19">
            <a:extLst>
              <a:ext uri="{FF2B5EF4-FFF2-40B4-BE49-F238E27FC236}">
                <a16:creationId xmlns:a16="http://schemas.microsoft.com/office/drawing/2014/main" id="{898416D4-3637-4F21-A6F9-E740DB5EA846}"/>
              </a:ext>
            </a:extLst>
          </p:cNvPr>
          <p:cNvSpPr/>
          <p:nvPr/>
        </p:nvSpPr>
        <p:spPr>
          <a:xfrm>
            <a:off x="8589391" y="5393085"/>
            <a:ext cx="1290320" cy="1391920"/>
          </a:xfrm>
          <a:prstGeom prst="triangl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5861AB4-A707-45C0-9F72-9E6A6E69802C}"/>
              </a:ext>
            </a:extLst>
          </p:cNvPr>
          <p:cNvSpPr txBox="1"/>
          <p:nvPr/>
        </p:nvSpPr>
        <p:spPr>
          <a:xfrm>
            <a:off x="8766399" y="6201190"/>
            <a:ext cx="1113312" cy="646331"/>
          </a:xfrm>
          <a:prstGeom prst="rect">
            <a:avLst/>
          </a:prstGeom>
          <a:noFill/>
        </p:spPr>
        <p:txBody>
          <a:bodyPr wrap="square">
            <a:spAutoFit/>
          </a:bodyPr>
          <a:lstStyle/>
          <a:p>
            <a:r>
              <a:rPr lang="en-US" sz="1200" dirty="0"/>
              <a:t>Expand most frequent letters first</a:t>
            </a:r>
          </a:p>
        </p:txBody>
      </p:sp>
      <p:grpSp>
        <p:nvGrpSpPr>
          <p:cNvPr id="25" name="Group 24">
            <a:extLst>
              <a:ext uri="{FF2B5EF4-FFF2-40B4-BE49-F238E27FC236}">
                <a16:creationId xmlns:a16="http://schemas.microsoft.com/office/drawing/2014/main" id="{79429E84-4D74-4874-8F80-B3DA5C7F3FBE}"/>
              </a:ext>
            </a:extLst>
          </p:cNvPr>
          <p:cNvGrpSpPr/>
          <p:nvPr/>
        </p:nvGrpSpPr>
        <p:grpSpPr>
          <a:xfrm>
            <a:off x="6289040" y="4013200"/>
            <a:ext cx="5907151" cy="1293525"/>
            <a:chOff x="5664200" y="4013200"/>
            <a:chExt cx="6531991" cy="1293525"/>
          </a:xfrm>
        </p:grpSpPr>
        <p:cxnSp>
          <p:nvCxnSpPr>
            <p:cNvPr id="23" name="Straight Connector 22">
              <a:extLst>
                <a:ext uri="{FF2B5EF4-FFF2-40B4-BE49-F238E27FC236}">
                  <a16:creationId xmlns:a16="http://schemas.microsoft.com/office/drawing/2014/main" id="{7159605E-44C1-4A67-B198-BC5605174D80}"/>
                </a:ext>
              </a:extLst>
            </p:cNvPr>
            <p:cNvCxnSpPr/>
            <p:nvPr/>
          </p:nvCxnSpPr>
          <p:spPr>
            <a:xfrm>
              <a:off x="5664200" y="4013200"/>
              <a:ext cx="652780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7216C9-8A5B-4530-B2F2-1235104A1CA2}"/>
                </a:ext>
              </a:extLst>
            </p:cNvPr>
            <p:cNvCxnSpPr/>
            <p:nvPr/>
          </p:nvCxnSpPr>
          <p:spPr>
            <a:xfrm>
              <a:off x="5668391" y="5306725"/>
              <a:ext cx="652780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0756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2BC46-9AC2-4589-9714-A5B59088A025}"/>
              </a:ext>
            </a:extLst>
          </p:cNvPr>
          <p:cNvPicPr>
            <a:picLocks noChangeAspect="1"/>
          </p:cNvPicPr>
          <p:nvPr/>
        </p:nvPicPr>
        <p:blipFill>
          <a:blip r:embed="rId2"/>
          <a:stretch>
            <a:fillRect/>
          </a:stretch>
        </p:blipFill>
        <p:spPr>
          <a:xfrm>
            <a:off x="5656341" y="4907556"/>
            <a:ext cx="1593098" cy="1902476"/>
          </a:xfrm>
          <a:prstGeom prst="rect">
            <a:avLst/>
          </a:prstGeom>
        </p:spPr>
      </p:pic>
      <p:pic>
        <p:nvPicPr>
          <p:cNvPr id="8" name="Picture 7">
            <a:extLst>
              <a:ext uri="{FF2B5EF4-FFF2-40B4-BE49-F238E27FC236}">
                <a16:creationId xmlns:a16="http://schemas.microsoft.com/office/drawing/2014/main" id="{4ADB340C-DB4F-4A59-8207-3DAACBF1C136}"/>
              </a:ext>
            </a:extLst>
          </p:cNvPr>
          <p:cNvPicPr>
            <a:picLocks noChangeAspect="1"/>
          </p:cNvPicPr>
          <p:nvPr/>
        </p:nvPicPr>
        <p:blipFill>
          <a:blip r:embed="rId3"/>
          <a:stretch>
            <a:fillRect/>
          </a:stretch>
        </p:blipFill>
        <p:spPr>
          <a:xfrm>
            <a:off x="2773360" y="4973160"/>
            <a:ext cx="1938101" cy="1684785"/>
          </a:xfrm>
          <a:prstGeom prst="rect">
            <a:avLst/>
          </a:prstGeom>
        </p:spPr>
      </p:pic>
      <p:pic>
        <p:nvPicPr>
          <p:cNvPr id="10" name="Picture 9">
            <a:extLst>
              <a:ext uri="{FF2B5EF4-FFF2-40B4-BE49-F238E27FC236}">
                <a16:creationId xmlns:a16="http://schemas.microsoft.com/office/drawing/2014/main" id="{6E55B9B5-612B-4EAF-9715-CF84AB23104D}"/>
              </a:ext>
            </a:extLst>
          </p:cNvPr>
          <p:cNvPicPr>
            <a:picLocks noChangeAspect="1"/>
          </p:cNvPicPr>
          <p:nvPr/>
        </p:nvPicPr>
        <p:blipFill>
          <a:blip r:embed="rId4"/>
          <a:stretch>
            <a:fillRect/>
          </a:stretch>
        </p:blipFill>
        <p:spPr>
          <a:xfrm>
            <a:off x="7967956" y="4895919"/>
            <a:ext cx="1593097" cy="1873181"/>
          </a:xfrm>
          <a:prstGeom prst="rect">
            <a:avLst/>
          </a:prstGeom>
        </p:spPr>
      </p:pic>
      <p:pic>
        <p:nvPicPr>
          <p:cNvPr id="12" name="Picture 11">
            <a:extLst>
              <a:ext uri="{FF2B5EF4-FFF2-40B4-BE49-F238E27FC236}">
                <a16:creationId xmlns:a16="http://schemas.microsoft.com/office/drawing/2014/main" id="{1317F5F1-21EE-483D-B36E-E75CE5F2B985}"/>
              </a:ext>
            </a:extLst>
          </p:cNvPr>
          <p:cNvPicPr>
            <a:picLocks noChangeAspect="1"/>
          </p:cNvPicPr>
          <p:nvPr/>
        </p:nvPicPr>
        <p:blipFill>
          <a:blip r:embed="rId5"/>
          <a:stretch>
            <a:fillRect/>
          </a:stretch>
        </p:blipFill>
        <p:spPr>
          <a:xfrm>
            <a:off x="10421519" y="4878544"/>
            <a:ext cx="1593098" cy="1890556"/>
          </a:xfrm>
          <a:prstGeom prst="rect">
            <a:avLst/>
          </a:prstGeom>
        </p:spPr>
      </p:pic>
      <p:pic>
        <p:nvPicPr>
          <p:cNvPr id="14" name="Picture 13">
            <a:extLst>
              <a:ext uri="{FF2B5EF4-FFF2-40B4-BE49-F238E27FC236}">
                <a16:creationId xmlns:a16="http://schemas.microsoft.com/office/drawing/2014/main" id="{BF17BD11-A65E-4600-90EB-627B108CC3FF}"/>
              </a:ext>
            </a:extLst>
          </p:cNvPr>
          <p:cNvPicPr>
            <a:picLocks noChangeAspect="1"/>
          </p:cNvPicPr>
          <p:nvPr/>
        </p:nvPicPr>
        <p:blipFill>
          <a:blip r:embed="rId6"/>
          <a:stretch>
            <a:fillRect/>
          </a:stretch>
        </p:blipFill>
        <p:spPr>
          <a:xfrm>
            <a:off x="5646018" y="2064941"/>
            <a:ext cx="1627352" cy="1873182"/>
          </a:xfrm>
          <a:prstGeom prst="rect">
            <a:avLst/>
          </a:prstGeom>
        </p:spPr>
      </p:pic>
      <p:pic>
        <p:nvPicPr>
          <p:cNvPr id="16" name="Picture 15">
            <a:extLst>
              <a:ext uri="{FF2B5EF4-FFF2-40B4-BE49-F238E27FC236}">
                <a16:creationId xmlns:a16="http://schemas.microsoft.com/office/drawing/2014/main" id="{85E9D028-E623-4D5D-AED3-5B8FB9671FD2}"/>
              </a:ext>
            </a:extLst>
          </p:cNvPr>
          <p:cNvPicPr>
            <a:picLocks noChangeAspect="1"/>
          </p:cNvPicPr>
          <p:nvPr/>
        </p:nvPicPr>
        <p:blipFill>
          <a:blip r:embed="rId7"/>
          <a:stretch>
            <a:fillRect/>
          </a:stretch>
        </p:blipFill>
        <p:spPr>
          <a:xfrm>
            <a:off x="10323435" y="1886481"/>
            <a:ext cx="1630924" cy="1874345"/>
          </a:xfrm>
          <a:prstGeom prst="rect">
            <a:avLst/>
          </a:prstGeom>
        </p:spPr>
      </p:pic>
      <p:pic>
        <p:nvPicPr>
          <p:cNvPr id="18" name="Picture 17">
            <a:extLst>
              <a:ext uri="{FF2B5EF4-FFF2-40B4-BE49-F238E27FC236}">
                <a16:creationId xmlns:a16="http://schemas.microsoft.com/office/drawing/2014/main" id="{1C286A17-8DF3-4171-AA7E-75092454AB1B}"/>
              </a:ext>
            </a:extLst>
          </p:cNvPr>
          <p:cNvPicPr>
            <a:picLocks noChangeAspect="1"/>
          </p:cNvPicPr>
          <p:nvPr/>
        </p:nvPicPr>
        <p:blipFill>
          <a:blip r:embed="rId8"/>
          <a:stretch>
            <a:fillRect/>
          </a:stretch>
        </p:blipFill>
        <p:spPr>
          <a:xfrm>
            <a:off x="8085823" y="1796071"/>
            <a:ext cx="1291414" cy="2174339"/>
          </a:xfrm>
          <a:prstGeom prst="rect">
            <a:avLst/>
          </a:prstGeom>
        </p:spPr>
      </p:pic>
      <p:pic>
        <p:nvPicPr>
          <p:cNvPr id="20" name="Picture 19">
            <a:extLst>
              <a:ext uri="{FF2B5EF4-FFF2-40B4-BE49-F238E27FC236}">
                <a16:creationId xmlns:a16="http://schemas.microsoft.com/office/drawing/2014/main" id="{827F148A-E0F0-4CDC-AE80-016AA5A4FB30}"/>
              </a:ext>
            </a:extLst>
          </p:cNvPr>
          <p:cNvPicPr>
            <a:picLocks noChangeAspect="1"/>
          </p:cNvPicPr>
          <p:nvPr/>
        </p:nvPicPr>
        <p:blipFill>
          <a:blip r:embed="rId9"/>
          <a:stretch>
            <a:fillRect/>
          </a:stretch>
        </p:blipFill>
        <p:spPr>
          <a:xfrm>
            <a:off x="2819330" y="2184934"/>
            <a:ext cx="1799877" cy="1942565"/>
          </a:xfrm>
          <a:prstGeom prst="rect">
            <a:avLst/>
          </a:prstGeom>
        </p:spPr>
      </p:pic>
      <p:sp>
        <p:nvSpPr>
          <p:cNvPr id="22" name="TextBox 21">
            <a:extLst>
              <a:ext uri="{FF2B5EF4-FFF2-40B4-BE49-F238E27FC236}">
                <a16:creationId xmlns:a16="http://schemas.microsoft.com/office/drawing/2014/main" id="{9CE9F9FD-99F0-4036-A144-8DAA9C7E95AE}"/>
              </a:ext>
            </a:extLst>
          </p:cNvPr>
          <p:cNvSpPr txBox="1"/>
          <p:nvPr/>
        </p:nvSpPr>
        <p:spPr>
          <a:xfrm>
            <a:off x="8705850" y="404542"/>
            <a:ext cx="3248509" cy="369332"/>
          </a:xfrm>
          <a:prstGeom prst="rect">
            <a:avLst/>
          </a:prstGeom>
          <a:noFill/>
        </p:spPr>
        <p:txBody>
          <a:bodyPr wrap="square">
            <a:spAutoFit/>
          </a:bodyPr>
          <a:lstStyle/>
          <a:p>
            <a:r>
              <a:rPr lang="en-US" dirty="0"/>
              <a:t>https://www.thetoyfactory.us/</a:t>
            </a:r>
          </a:p>
        </p:txBody>
      </p:sp>
      <p:pic>
        <p:nvPicPr>
          <p:cNvPr id="3" name="Picture 2">
            <a:extLst>
              <a:ext uri="{FF2B5EF4-FFF2-40B4-BE49-F238E27FC236}">
                <a16:creationId xmlns:a16="http://schemas.microsoft.com/office/drawing/2014/main" id="{0450BB42-15D3-4BC8-9AD3-125A15042D44}"/>
              </a:ext>
            </a:extLst>
          </p:cNvPr>
          <p:cNvPicPr>
            <a:picLocks noChangeAspect="1"/>
          </p:cNvPicPr>
          <p:nvPr/>
        </p:nvPicPr>
        <p:blipFill>
          <a:blip r:embed="rId10"/>
          <a:stretch>
            <a:fillRect/>
          </a:stretch>
        </p:blipFill>
        <p:spPr>
          <a:xfrm>
            <a:off x="146284" y="4859588"/>
            <a:ext cx="2272678" cy="1950444"/>
          </a:xfrm>
          <a:prstGeom prst="rect">
            <a:avLst/>
          </a:prstGeom>
        </p:spPr>
      </p:pic>
      <p:sp>
        <p:nvSpPr>
          <p:cNvPr id="15" name="TextBox 14">
            <a:extLst>
              <a:ext uri="{FF2B5EF4-FFF2-40B4-BE49-F238E27FC236}">
                <a16:creationId xmlns:a16="http://schemas.microsoft.com/office/drawing/2014/main" id="{1F608EB8-824E-449C-BDA8-58F6A0FEE020}"/>
              </a:ext>
            </a:extLst>
          </p:cNvPr>
          <p:cNvSpPr txBox="1"/>
          <p:nvPr/>
        </p:nvSpPr>
        <p:spPr>
          <a:xfrm>
            <a:off x="146284" y="4414452"/>
            <a:ext cx="6096000" cy="369332"/>
          </a:xfrm>
          <a:prstGeom prst="rect">
            <a:avLst/>
          </a:prstGeom>
          <a:noFill/>
        </p:spPr>
        <p:txBody>
          <a:bodyPr wrap="square">
            <a:spAutoFit/>
          </a:bodyPr>
          <a:lstStyle/>
          <a:p>
            <a:pPr algn="l"/>
            <a:r>
              <a:rPr lang="en-US" b="1" i="0" u="none" strike="noStrike" dirty="0">
                <a:solidFill>
                  <a:srgbClr val="000000"/>
                </a:solidFill>
                <a:effectLst/>
                <a:latin typeface="Lato" panose="020B0604020202020204" pitchFamily="34" charset="0"/>
              </a:rPr>
              <a:t>Vikings Brainstorm</a:t>
            </a:r>
          </a:p>
        </p:txBody>
      </p:sp>
      <p:pic>
        <p:nvPicPr>
          <p:cNvPr id="7" name="Picture 6">
            <a:extLst>
              <a:ext uri="{FF2B5EF4-FFF2-40B4-BE49-F238E27FC236}">
                <a16:creationId xmlns:a16="http://schemas.microsoft.com/office/drawing/2014/main" id="{9373831C-DE45-492D-9D68-AF01C90B0146}"/>
              </a:ext>
            </a:extLst>
          </p:cNvPr>
          <p:cNvPicPr>
            <a:picLocks noChangeAspect="1"/>
          </p:cNvPicPr>
          <p:nvPr/>
        </p:nvPicPr>
        <p:blipFill>
          <a:blip r:embed="rId11"/>
          <a:stretch>
            <a:fillRect/>
          </a:stretch>
        </p:blipFill>
        <p:spPr>
          <a:xfrm>
            <a:off x="504341" y="2235200"/>
            <a:ext cx="1838905" cy="1989876"/>
          </a:xfrm>
          <a:prstGeom prst="rect">
            <a:avLst/>
          </a:prstGeom>
        </p:spPr>
      </p:pic>
    </p:spTree>
    <p:extLst>
      <p:ext uri="{BB962C8B-B14F-4D97-AF65-F5344CB8AC3E}">
        <p14:creationId xmlns:p14="http://schemas.microsoft.com/office/powerpoint/2010/main" val="124993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3B944C-B373-43A1-9D21-FD89A747C454}"/>
              </a:ext>
            </a:extLst>
          </p:cNvPr>
          <p:cNvSpPr txBox="1"/>
          <p:nvPr/>
        </p:nvSpPr>
        <p:spPr>
          <a:xfrm>
            <a:off x="546100" y="4621937"/>
            <a:ext cx="9283700" cy="1754326"/>
          </a:xfrm>
          <a:prstGeom prst="rect">
            <a:avLst/>
          </a:prstGeom>
          <a:noFill/>
        </p:spPr>
        <p:txBody>
          <a:bodyPr wrap="square">
            <a:spAutoFit/>
          </a:bodyPr>
          <a:lstStyle/>
          <a:p>
            <a:pPr marL="0" lvl="8"/>
            <a:r>
              <a:rPr lang="en-US" sz="1800" b="0" i="0" dirty="0" err="1">
                <a:solidFill>
                  <a:srgbClr val="212529"/>
                </a:solidFill>
                <a:effectLst/>
                <a:latin typeface="Lucida Console" panose="020B0609040504020204" pitchFamily="49" charset="0"/>
              </a:rPr>
              <a:t>Ol</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miol</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mit</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ktas</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soyt</a:t>
            </a:r>
            <a:r>
              <a:rPr lang="en-US" sz="1800" b="0" i="0" dirty="0">
                <a:solidFill>
                  <a:srgbClr val="212529"/>
                </a:solidFill>
                <a:effectLst/>
                <a:latin typeface="Lucida Console" panose="020B0609040504020204" pitchFamily="49" charset="0"/>
              </a:rPr>
              <a:t>?</a:t>
            </a:r>
            <a:br>
              <a:rPr lang="en-US" sz="1800" dirty="0"/>
            </a:br>
            <a:r>
              <a:rPr lang="en-US" sz="1800" b="0" i="0" dirty="0" err="1">
                <a:solidFill>
                  <a:srgbClr val="212529"/>
                </a:solidFill>
                <a:effectLst/>
                <a:latin typeface="Lucida Console" panose="020B0609040504020204" pitchFamily="49" charset="0"/>
              </a:rPr>
              <a:t>Ol</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miol</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pwlm</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yafmalb</a:t>
            </a:r>
            <a:r>
              <a:rPr lang="en-US" sz="1800" b="0" i="0" dirty="0">
                <a:solidFill>
                  <a:srgbClr val="212529"/>
                </a:solidFill>
                <a:effectLst/>
                <a:latin typeface="Lucida Console" panose="020B0609040504020204" pitchFamily="49" charset="0"/>
              </a:rPr>
              <a:t>?</a:t>
            </a:r>
            <a:br>
              <a:rPr lang="en-US" sz="1800" dirty="0"/>
            </a:br>
            <a:r>
              <a:rPr lang="en-US" sz="1800" b="0" i="0" dirty="0" err="1">
                <a:solidFill>
                  <a:srgbClr val="212529"/>
                </a:solidFill>
                <a:effectLst/>
                <a:latin typeface="Lucida Console" panose="020B0609040504020204" pitchFamily="49" charset="0"/>
              </a:rPr>
              <a:t>Eawuim</a:t>
            </a:r>
            <a:r>
              <a:rPr lang="en-US" sz="1800" b="0" i="0" dirty="0">
                <a:solidFill>
                  <a:srgbClr val="212529"/>
                </a:solidFill>
                <a:effectLst/>
                <a:latin typeface="Lucida Console" panose="020B0609040504020204" pitchFamily="49" charset="0"/>
              </a:rPr>
              <a:t> of a </a:t>
            </a:r>
            <a:r>
              <a:rPr lang="en-US" sz="1800" b="0" i="0" dirty="0" err="1">
                <a:solidFill>
                  <a:srgbClr val="212529"/>
                </a:solidFill>
                <a:effectLst/>
                <a:latin typeface="Lucida Console" panose="020B0609040504020204" pitchFamily="49" charset="0"/>
              </a:rPr>
              <a:t>safrlort</a:t>
            </a:r>
            <a:r>
              <a:rPr lang="en-US" sz="1800" b="0" i="0" dirty="0">
                <a:solidFill>
                  <a:srgbClr val="212529"/>
                </a:solidFill>
                <a:effectLst/>
                <a:latin typeface="Lucida Console" panose="020B0609040504020204" pitchFamily="49" charset="0"/>
              </a:rPr>
              <a:t>,</a:t>
            </a:r>
            <a:br>
              <a:rPr lang="en-US" sz="1800" dirty="0"/>
            </a:br>
            <a:r>
              <a:rPr lang="en-US" sz="1800" b="0" i="0" dirty="0" err="1">
                <a:solidFill>
                  <a:srgbClr val="212529"/>
                </a:solidFill>
                <a:effectLst/>
                <a:latin typeface="Lucida Console" panose="020B0609040504020204" pitchFamily="49" charset="0"/>
              </a:rPr>
              <a:t>Fg</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tleaht</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ykgd</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ktasomb</a:t>
            </a:r>
            <a:br>
              <a:rPr lang="en-US" sz="1800" dirty="0"/>
            </a:br>
            <a:r>
              <a:rPr lang="en-US" sz="1800" b="0" i="0" dirty="0" err="1">
                <a:solidFill>
                  <a:srgbClr val="212529"/>
                </a:solidFill>
                <a:effectLst/>
                <a:latin typeface="Lucida Console" panose="020B0609040504020204" pitchFamily="49" charset="0"/>
              </a:rPr>
              <a:t>Ghtf</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bgwk</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tbtl</a:t>
            </a:r>
            <a:r>
              <a:rPr lang="en-US" sz="1800" b="0" i="0" dirty="0">
                <a:solidFill>
                  <a:srgbClr val="212529"/>
                </a:solidFill>
                <a:effectLst/>
                <a:latin typeface="Lucida Console" panose="020B0609040504020204" pitchFamily="49" charset="0"/>
              </a:rPr>
              <a:t>,</a:t>
            </a:r>
            <a:br>
              <a:rPr lang="en-US" sz="1800" dirty="0"/>
            </a:br>
            <a:r>
              <a:rPr lang="en-US" sz="1800" b="0" i="0" dirty="0" err="1">
                <a:solidFill>
                  <a:srgbClr val="212529"/>
                </a:solidFill>
                <a:effectLst/>
                <a:latin typeface="Lucida Console" panose="020B0609040504020204" pitchFamily="49" charset="0"/>
              </a:rPr>
              <a:t>Sggq</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wh</a:t>
            </a:r>
            <a:r>
              <a:rPr lang="en-US" sz="1800" b="0" i="0" dirty="0">
                <a:solidFill>
                  <a:srgbClr val="212529"/>
                </a:solidFill>
                <a:effectLst/>
                <a:latin typeface="Lucida Console" panose="020B0609040504020204" pitchFamily="49" charset="0"/>
              </a:rPr>
              <a:t> mg </a:t>
            </a:r>
            <a:r>
              <a:rPr lang="en-US" sz="1800" b="0" i="0" dirty="0" err="1">
                <a:solidFill>
                  <a:srgbClr val="212529"/>
                </a:solidFill>
                <a:effectLst/>
                <a:latin typeface="Lucida Console" panose="020B0609040504020204" pitchFamily="49" charset="0"/>
              </a:rPr>
              <a:t>mit</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lqotl</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afr</a:t>
            </a:r>
            <a:r>
              <a:rPr lang="en-US" sz="1800" b="0" i="0" dirty="0">
                <a:solidFill>
                  <a:srgbClr val="212529"/>
                </a:solidFill>
                <a:effectLst/>
                <a:latin typeface="Lucida Console" panose="020B0609040504020204" pitchFamily="49" charset="0"/>
              </a:rPr>
              <a:t> </a:t>
            </a:r>
            <a:r>
              <a:rPr lang="en-US" sz="1800" b="0" i="0" dirty="0" err="1">
                <a:solidFill>
                  <a:srgbClr val="212529"/>
                </a:solidFill>
                <a:effectLst/>
                <a:latin typeface="Lucida Console" panose="020B0609040504020204" pitchFamily="49" charset="0"/>
              </a:rPr>
              <a:t>ltt</a:t>
            </a:r>
            <a:endParaRPr lang="en-US" sz="1800" dirty="0">
              <a:solidFill>
                <a:srgbClr val="212529"/>
              </a:solidFill>
              <a:latin typeface="Lucida Console" panose="020B0609040504020204" pitchFamily="49" charset="0"/>
            </a:endParaRPr>
          </a:p>
        </p:txBody>
      </p:sp>
      <p:sp>
        <p:nvSpPr>
          <p:cNvPr id="7" name="TextBox 6">
            <a:extLst>
              <a:ext uri="{FF2B5EF4-FFF2-40B4-BE49-F238E27FC236}">
                <a16:creationId xmlns:a16="http://schemas.microsoft.com/office/drawing/2014/main" id="{5AAD557D-5C4D-4DD2-95B8-65F247DF2861}"/>
              </a:ext>
            </a:extLst>
          </p:cNvPr>
          <p:cNvSpPr txBox="1"/>
          <p:nvPr/>
        </p:nvSpPr>
        <p:spPr>
          <a:xfrm>
            <a:off x="5549900" y="4621937"/>
            <a:ext cx="4478020" cy="1754326"/>
          </a:xfrm>
          <a:prstGeom prst="rect">
            <a:avLst/>
          </a:prstGeom>
          <a:noFill/>
        </p:spPr>
        <p:txBody>
          <a:bodyPr wrap="square">
            <a:spAutoFit/>
          </a:bodyPr>
          <a:lstStyle/>
          <a:p>
            <a:r>
              <a:rPr lang="en-US" dirty="0">
                <a:solidFill>
                  <a:srgbClr val="212529"/>
                </a:solidFill>
                <a:latin typeface="Lucida Console" panose="020B0609040504020204" pitchFamily="49" charset="0"/>
              </a:rPr>
              <a:t>Is this the real life?</a:t>
            </a:r>
            <a:br>
              <a:rPr lang="en-US" dirty="0">
                <a:solidFill>
                  <a:srgbClr val="212529"/>
                </a:solidFill>
                <a:latin typeface="Lucida Console" panose="020B0609040504020204" pitchFamily="49" charset="0"/>
              </a:rPr>
            </a:br>
            <a:r>
              <a:rPr lang="en-US" dirty="0">
                <a:solidFill>
                  <a:srgbClr val="212529"/>
                </a:solidFill>
                <a:latin typeface="Lucida Console" panose="020B0609040504020204" pitchFamily="49" charset="0"/>
              </a:rPr>
              <a:t>Is this just fantasy?</a:t>
            </a:r>
            <a:br>
              <a:rPr lang="en-US" dirty="0">
                <a:solidFill>
                  <a:srgbClr val="212529"/>
                </a:solidFill>
                <a:latin typeface="Lucida Console" panose="020B0609040504020204" pitchFamily="49" charset="0"/>
              </a:rPr>
            </a:br>
            <a:r>
              <a:rPr lang="en-US" dirty="0">
                <a:solidFill>
                  <a:srgbClr val="212529"/>
                </a:solidFill>
                <a:latin typeface="Lucida Console" panose="020B0609040504020204" pitchFamily="49" charset="0"/>
              </a:rPr>
              <a:t>Caught in a landside,</a:t>
            </a:r>
            <a:br>
              <a:rPr lang="en-US" dirty="0">
                <a:solidFill>
                  <a:srgbClr val="212529"/>
                </a:solidFill>
                <a:latin typeface="Lucida Console" panose="020B0609040504020204" pitchFamily="49" charset="0"/>
              </a:rPr>
            </a:br>
            <a:r>
              <a:rPr lang="en-US" dirty="0">
                <a:solidFill>
                  <a:srgbClr val="212529"/>
                </a:solidFill>
                <a:latin typeface="Lucida Console" panose="020B0609040504020204" pitchFamily="49" charset="0"/>
              </a:rPr>
              <a:t>No escape from reality</a:t>
            </a:r>
            <a:br>
              <a:rPr lang="en-US" dirty="0">
                <a:solidFill>
                  <a:srgbClr val="212529"/>
                </a:solidFill>
                <a:latin typeface="Lucida Console" panose="020B0609040504020204" pitchFamily="49" charset="0"/>
              </a:rPr>
            </a:br>
            <a:r>
              <a:rPr lang="en-US" dirty="0">
                <a:solidFill>
                  <a:srgbClr val="212529"/>
                </a:solidFill>
                <a:latin typeface="Lucida Console" panose="020B0609040504020204" pitchFamily="49" charset="0"/>
              </a:rPr>
              <a:t>Open your eyes,</a:t>
            </a:r>
            <a:br>
              <a:rPr lang="en-US" dirty="0">
                <a:solidFill>
                  <a:srgbClr val="212529"/>
                </a:solidFill>
                <a:latin typeface="Lucida Console" panose="020B0609040504020204" pitchFamily="49" charset="0"/>
              </a:rPr>
            </a:br>
            <a:r>
              <a:rPr lang="en-US" dirty="0">
                <a:solidFill>
                  <a:srgbClr val="212529"/>
                </a:solidFill>
                <a:latin typeface="Lucida Console" panose="020B0609040504020204" pitchFamily="49" charset="0"/>
              </a:rPr>
              <a:t>Look up to the skies and see</a:t>
            </a:r>
          </a:p>
        </p:txBody>
      </p:sp>
    </p:spTree>
    <p:extLst>
      <p:ext uri="{BB962C8B-B14F-4D97-AF65-F5344CB8AC3E}">
        <p14:creationId xmlns:p14="http://schemas.microsoft.com/office/powerpoint/2010/main" val="373724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Bar Coaster Puzzle Is Made to Fool Drunk People"/>
          <p:cNvPicPr>
            <a:picLocks noChangeAspect="1" noChangeArrowheads="1"/>
          </p:cNvPicPr>
          <p:nvPr/>
        </p:nvPicPr>
        <p:blipFill>
          <a:blip r:embed="rId2" cstate="print"/>
          <a:srcRect/>
          <a:stretch>
            <a:fillRect/>
          </a:stretch>
        </p:blipFill>
        <p:spPr bwMode="auto">
          <a:xfrm>
            <a:off x="4953001" y="76200"/>
            <a:ext cx="5629275" cy="5715000"/>
          </a:xfrm>
          <a:prstGeom prst="rect">
            <a:avLst/>
          </a:prstGeom>
          <a:noFill/>
        </p:spPr>
      </p:pic>
      <p:sp>
        <p:nvSpPr>
          <p:cNvPr id="3" name="TextBox 2">
            <a:extLst>
              <a:ext uri="{FF2B5EF4-FFF2-40B4-BE49-F238E27FC236}">
                <a16:creationId xmlns:a16="http://schemas.microsoft.com/office/drawing/2014/main" id="{A50C51CE-D824-4A91-844C-6D06C6D8CEA7}"/>
              </a:ext>
            </a:extLst>
          </p:cNvPr>
          <p:cNvSpPr txBox="1"/>
          <p:nvPr/>
        </p:nvSpPr>
        <p:spPr>
          <a:xfrm>
            <a:off x="207433" y="152401"/>
            <a:ext cx="4440767" cy="2954655"/>
          </a:xfrm>
          <a:prstGeom prst="rect">
            <a:avLst/>
          </a:prstGeom>
          <a:noFill/>
        </p:spPr>
        <p:txBody>
          <a:bodyPr wrap="square" rtlCol="0">
            <a:spAutoFit/>
          </a:bodyPr>
          <a:lstStyle/>
          <a:p>
            <a:r>
              <a:rPr lang="en-US" sz="2400" dirty="0"/>
              <a:t>The states should be the </a:t>
            </a:r>
            <a:r>
              <a:rPr lang="en-US" sz="2400" i="1" dirty="0"/>
              <a:t>intersections</a:t>
            </a:r>
            <a:r>
              <a:rPr lang="en-US" sz="2400" dirty="0"/>
              <a:t>. It is only there that we have a </a:t>
            </a:r>
            <a:r>
              <a:rPr lang="en-US" sz="2400" i="1" dirty="0"/>
              <a:t>choice</a:t>
            </a:r>
            <a:r>
              <a:rPr lang="en-US" sz="2400" dirty="0"/>
              <a:t>.</a:t>
            </a:r>
          </a:p>
          <a:p>
            <a:endParaRPr lang="en-US" sz="2400" dirty="0"/>
          </a:p>
          <a:p>
            <a:r>
              <a:rPr lang="en-US" sz="2400" dirty="0"/>
              <a:t>Here choices are </a:t>
            </a:r>
            <a:r>
              <a:rPr lang="en-US" sz="2400" i="1" dirty="0"/>
              <a:t>operators</a:t>
            </a:r>
            <a:r>
              <a:rPr lang="en-US" sz="2400" dirty="0"/>
              <a:t>.</a:t>
            </a:r>
          </a:p>
          <a:p>
            <a:r>
              <a:rPr lang="en-US" sz="2400" dirty="0"/>
              <a:t> </a:t>
            </a:r>
          </a:p>
          <a:p>
            <a:r>
              <a:rPr lang="en-US" sz="2400" dirty="0"/>
              <a:t>For each state we need to know..</a:t>
            </a:r>
          </a:p>
          <a:p>
            <a:endParaRPr lang="en-US" dirty="0"/>
          </a:p>
        </p:txBody>
      </p:sp>
      <p:sp>
        <p:nvSpPr>
          <p:cNvPr id="2" name="Oval 1">
            <a:extLst>
              <a:ext uri="{FF2B5EF4-FFF2-40B4-BE49-F238E27FC236}">
                <a16:creationId xmlns:a16="http://schemas.microsoft.com/office/drawing/2014/main" id="{A74B747D-ACCE-46DD-B333-0D9D21E757CD}"/>
              </a:ext>
            </a:extLst>
          </p:cNvPr>
          <p:cNvSpPr/>
          <p:nvPr/>
        </p:nvSpPr>
        <p:spPr>
          <a:xfrm>
            <a:off x="5029200" y="436065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a:t>
            </a:r>
          </a:p>
        </p:txBody>
      </p:sp>
      <p:sp>
        <p:nvSpPr>
          <p:cNvPr id="5" name="Oval 4">
            <a:extLst>
              <a:ext uri="{FF2B5EF4-FFF2-40B4-BE49-F238E27FC236}">
                <a16:creationId xmlns:a16="http://schemas.microsoft.com/office/drawing/2014/main" id="{344ADC02-DE6C-4BA1-9474-6D9FBBE1FD43}"/>
              </a:ext>
            </a:extLst>
          </p:cNvPr>
          <p:cNvSpPr/>
          <p:nvPr/>
        </p:nvSpPr>
        <p:spPr>
          <a:xfrm>
            <a:off x="50292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sp>
        <p:nvSpPr>
          <p:cNvPr id="6" name="Oval 5">
            <a:extLst>
              <a:ext uri="{FF2B5EF4-FFF2-40B4-BE49-F238E27FC236}">
                <a16:creationId xmlns:a16="http://schemas.microsoft.com/office/drawing/2014/main" id="{1205511F-2B22-427C-958F-DFEAD7062CC0}"/>
              </a:ext>
            </a:extLst>
          </p:cNvPr>
          <p:cNvSpPr/>
          <p:nvPr/>
        </p:nvSpPr>
        <p:spPr>
          <a:xfrm>
            <a:off x="501914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7" name="Oval 6">
            <a:extLst>
              <a:ext uri="{FF2B5EF4-FFF2-40B4-BE49-F238E27FC236}">
                <a16:creationId xmlns:a16="http://schemas.microsoft.com/office/drawing/2014/main" id="{930CED9A-743D-491C-B61A-91D2DA28B779}"/>
              </a:ext>
            </a:extLst>
          </p:cNvPr>
          <p:cNvSpPr/>
          <p:nvPr/>
        </p:nvSpPr>
        <p:spPr>
          <a:xfrm>
            <a:off x="60198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sp>
        <p:nvSpPr>
          <p:cNvPr id="8" name="Oval 7">
            <a:extLst>
              <a:ext uri="{FF2B5EF4-FFF2-40B4-BE49-F238E27FC236}">
                <a16:creationId xmlns:a16="http://schemas.microsoft.com/office/drawing/2014/main" id="{7BCC3197-2BA0-4CBE-AAC8-0BD02A955781}"/>
              </a:ext>
            </a:extLst>
          </p:cNvPr>
          <p:cNvSpPr/>
          <p:nvPr/>
        </p:nvSpPr>
        <p:spPr>
          <a:xfrm>
            <a:off x="601980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t>
            </a:r>
          </a:p>
        </p:txBody>
      </p:sp>
      <p:sp>
        <p:nvSpPr>
          <p:cNvPr id="9" name="Oval 8">
            <a:extLst>
              <a:ext uri="{FF2B5EF4-FFF2-40B4-BE49-F238E27FC236}">
                <a16:creationId xmlns:a16="http://schemas.microsoft.com/office/drawing/2014/main" id="{9F0EEE3F-16BB-45A5-8F20-501EB3E122DC}"/>
              </a:ext>
            </a:extLst>
          </p:cNvPr>
          <p:cNvSpPr/>
          <p:nvPr/>
        </p:nvSpPr>
        <p:spPr>
          <a:xfrm>
            <a:off x="601980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a:t>
            </a:r>
          </a:p>
        </p:txBody>
      </p:sp>
      <p:sp>
        <p:nvSpPr>
          <p:cNvPr id="10" name="Oval 9">
            <a:extLst>
              <a:ext uri="{FF2B5EF4-FFF2-40B4-BE49-F238E27FC236}">
                <a16:creationId xmlns:a16="http://schemas.microsoft.com/office/drawing/2014/main" id="{58BD11C1-FE1A-47D0-969A-2EFCA2BA2779}"/>
              </a:ext>
            </a:extLst>
          </p:cNvPr>
          <p:cNvSpPr/>
          <p:nvPr/>
        </p:nvSpPr>
        <p:spPr>
          <a:xfrm>
            <a:off x="693420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a:t>
            </a:r>
          </a:p>
        </p:txBody>
      </p:sp>
      <p:sp>
        <p:nvSpPr>
          <p:cNvPr id="11" name="Oval 10">
            <a:extLst>
              <a:ext uri="{FF2B5EF4-FFF2-40B4-BE49-F238E27FC236}">
                <a16:creationId xmlns:a16="http://schemas.microsoft.com/office/drawing/2014/main" id="{08A1CC7F-FEF7-45DC-B9C5-B24DA6E93421}"/>
              </a:ext>
            </a:extLst>
          </p:cNvPr>
          <p:cNvSpPr/>
          <p:nvPr/>
        </p:nvSpPr>
        <p:spPr>
          <a:xfrm>
            <a:off x="701040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t>
            </a:r>
          </a:p>
        </p:txBody>
      </p:sp>
      <p:sp>
        <p:nvSpPr>
          <p:cNvPr id="12" name="Oval 11">
            <a:extLst>
              <a:ext uri="{FF2B5EF4-FFF2-40B4-BE49-F238E27FC236}">
                <a16:creationId xmlns:a16="http://schemas.microsoft.com/office/drawing/2014/main" id="{F954B7EF-C99F-4016-A632-C2B76AB6E022}"/>
              </a:ext>
            </a:extLst>
          </p:cNvPr>
          <p:cNvSpPr/>
          <p:nvPr/>
        </p:nvSpPr>
        <p:spPr>
          <a:xfrm>
            <a:off x="796937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a:t>
            </a:r>
          </a:p>
        </p:txBody>
      </p:sp>
      <p:sp>
        <p:nvSpPr>
          <p:cNvPr id="13" name="Oval 12">
            <a:extLst>
              <a:ext uri="{FF2B5EF4-FFF2-40B4-BE49-F238E27FC236}">
                <a16:creationId xmlns:a16="http://schemas.microsoft.com/office/drawing/2014/main" id="{CB5AB727-E11A-4EB2-A26E-AFD1FC5892BD}"/>
              </a:ext>
            </a:extLst>
          </p:cNvPr>
          <p:cNvSpPr/>
          <p:nvPr/>
        </p:nvSpPr>
        <p:spPr>
          <a:xfrm>
            <a:off x="796937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J</a:t>
            </a:r>
          </a:p>
        </p:txBody>
      </p:sp>
      <p:sp>
        <p:nvSpPr>
          <p:cNvPr id="14" name="Oval 13">
            <a:extLst>
              <a:ext uri="{FF2B5EF4-FFF2-40B4-BE49-F238E27FC236}">
                <a16:creationId xmlns:a16="http://schemas.microsoft.com/office/drawing/2014/main" id="{3BC8423B-788D-4AFC-BAD6-9E705661C0BF}"/>
              </a:ext>
            </a:extLst>
          </p:cNvPr>
          <p:cNvSpPr/>
          <p:nvPr/>
        </p:nvSpPr>
        <p:spPr>
          <a:xfrm>
            <a:off x="89154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15" name="Oval 14">
            <a:extLst>
              <a:ext uri="{FF2B5EF4-FFF2-40B4-BE49-F238E27FC236}">
                <a16:creationId xmlns:a16="http://schemas.microsoft.com/office/drawing/2014/main" id="{6D27F9C6-1358-465D-B263-A1FF1506B962}"/>
              </a:ext>
            </a:extLst>
          </p:cNvPr>
          <p:cNvSpPr/>
          <p:nvPr/>
        </p:nvSpPr>
        <p:spPr>
          <a:xfrm>
            <a:off x="8908211"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t>
            </a:r>
          </a:p>
        </p:txBody>
      </p:sp>
      <p:sp>
        <p:nvSpPr>
          <p:cNvPr id="16" name="Oval 15">
            <a:extLst>
              <a:ext uri="{FF2B5EF4-FFF2-40B4-BE49-F238E27FC236}">
                <a16:creationId xmlns:a16="http://schemas.microsoft.com/office/drawing/2014/main" id="{AEA7982B-950C-4D59-9A63-197D8F1B8444}"/>
              </a:ext>
            </a:extLst>
          </p:cNvPr>
          <p:cNvSpPr/>
          <p:nvPr/>
        </p:nvSpPr>
        <p:spPr>
          <a:xfrm>
            <a:off x="892834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t>
            </a:r>
          </a:p>
        </p:txBody>
      </p:sp>
      <p:sp>
        <p:nvSpPr>
          <p:cNvPr id="17" name="Oval 16">
            <a:extLst>
              <a:ext uri="{FF2B5EF4-FFF2-40B4-BE49-F238E27FC236}">
                <a16:creationId xmlns:a16="http://schemas.microsoft.com/office/drawing/2014/main" id="{BFE20A84-D179-464E-AC16-4886F7947C37}"/>
              </a:ext>
            </a:extLst>
          </p:cNvPr>
          <p:cNvSpPr/>
          <p:nvPr/>
        </p:nvSpPr>
        <p:spPr>
          <a:xfrm>
            <a:off x="9908871"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t>
            </a:r>
          </a:p>
        </p:txBody>
      </p:sp>
      <p:sp>
        <p:nvSpPr>
          <p:cNvPr id="18" name="Oval 17">
            <a:extLst>
              <a:ext uri="{FF2B5EF4-FFF2-40B4-BE49-F238E27FC236}">
                <a16:creationId xmlns:a16="http://schemas.microsoft.com/office/drawing/2014/main" id="{AA1E5F5A-701B-4E74-8F8F-AD2C8972BF5F}"/>
              </a:ext>
            </a:extLst>
          </p:cNvPr>
          <p:cNvSpPr/>
          <p:nvPr/>
        </p:nvSpPr>
        <p:spPr>
          <a:xfrm>
            <a:off x="9867176"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a:t>
            </a:r>
          </a:p>
        </p:txBody>
      </p:sp>
      <p:sp>
        <p:nvSpPr>
          <p:cNvPr id="19" name="Oval 18">
            <a:extLst>
              <a:ext uri="{FF2B5EF4-FFF2-40B4-BE49-F238E27FC236}">
                <a16:creationId xmlns:a16="http://schemas.microsoft.com/office/drawing/2014/main" id="{A6831535-8600-4C43-B58D-E3AF3646F85C}"/>
              </a:ext>
            </a:extLst>
          </p:cNvPr>
          <p:cNvSpPr/>
          <p:nvPr/>
        </p:nvSpPr>
        <p:spPr>
          <a:xfrm>
            <a:off x="9867176" y="436065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t>
            </a:r>
          </a:p>
        </p:txBody>
      </p:sp>
      <p:sp>
        <p:nvSpPr>
          <p:cNvPr id="4" name="TextBox 3">
            <a:extLst>
              <a:ext uri="{FF2B5EF4-FFF2-40B4-BE49-F238E27FC236}">
                <a16:creationId xmlns:a16="http://schemas.microsoft.com/office/drawing/2014/main" id="{ACAB88D5-283D-4B7E-AA94-558E93D814B7}"/>
              </a:ext>
            </a:extLst>
          </p:cNvPr>
          <p:cNvSpPr txBox="1"/>
          <p:nvPr/>
        </p:nvSpPr>
        <p:spPr>
          <a:xfrm>
            <a:off x="859368" y="3429000"/>
            <a:ext cx="3503446" cy="1877437"/>
          </a:xfrm>
          <a:prstGeom prst="rect">
            <a:avLst/>
          </a:prstGeom>
          <a:noFill/>
        </p:spPr>
        <p:txBody>
          <a:bodyPr wrap="square" rtlCol="0">
            <a:spAutoFit/>
          </a:bodyPr>
          <a:lstStyle/>
          <a:p>
            <a:r>
              <a:rPr lang="en-US" sz="2000" dirty="0"/>
              <a:t>Possible operators allowed</a:t>
            </a:r>
          </a:p>
          <a:p>
            <a:r>
              <a:rPr lang="en-US" sz="2000" dirty="0"/>
              <a:t>For example:</a:t>
            </a:r>
          </a:p>
          <a:p>
            <a:r>
              <a:rPr lang="en-US" sz="2000" dirty="0"/>
              <a:t>From C, we can get to B, E or F</a:t>
            </a:r>
          </a:p>
          <a:p>
            <a:r>
              <a:rPr lang="en-US" sz="2000" dirty="0"/>
              <a:t>From A, we can get to B</a:t>
            </a:r>
          </a:p>
          <a:p>
            <a:endParaRPr lang="en-US" dirty="0"/>
          </a:p>
          <a:p>
            <a:endParaRPr lang="en-US" dirty="0"/>
          </a:p>
        </p:txBody>
      </p:sp>
    </p:spTree>
    <p:extLst>
      <p:ext uri="{BB962C8B-B14F-4D97-AF65-F5344CB8AC3E}">
        <p14:creationId xmlns:p14="http://schemas.microsoft.com/office/powerpoint/2010/main" val="247016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Bar Coaster Puzzle Is Made to Fool Drunk People"/>
          <p:cNvPicPr>
            <a:picLocks noChangeAspect="1" noChangeArrowheads="1"/>
          </p:cNvPicPr>
          <p:nvPr/>
        </p:nvPicPr>
        <p:blipFill>
          <a:blip r:embed="rId2" cstate="print"/>
          <a:srcRect/>
          <a:stretch>
            <a:fillRect/>
          </a:stretch>
        </p:blipFill>
        <p:spPr bwMode="auto">
          <a:xfrm>
            <a:off x="4953001" y="76200"/>
            <a:ext cx="5629275" cy="5715000"/>
          </a:xfrm>
          <a:prstGeom prst="rect">
            <a:avLst/>
          </a:prstGeom>
          <a:noFill/>
        </p:spPr>
      </p:pic>
      <p:sp>
        <p:nvSpPr>
          <p:cNvPr id="2" name="Oval 1">
            <a:extLst>
              <a:ext uri="{FF2B5EF4-FFF2-40B4-BE49-F238E27FC236}">
                <a16:creationId xmlns:a16="http://schemas.microsoft.com/office/drawing/2014/main" id="{A74B747D-ACCE-46DD-B333-0D9D21E757CD}"/>
              </a:ext>
            </a:extLst>
          </p:cNvPr>
          <p:cNvSpPr/>
          <p:nvPr/>
        </p:nvSpPr>
        <p:spPr>
          <a:xfrm>
            <a:off x="5029200" y="436065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a:t>
            </a:r>
          </a:p>
        </p:txBody>
      </p:sp>
      <p:sp>
        <p:nvSpPr>
          <p:cNvPr id="5" name="Oval 4">
            <a:extLst>
              <a:ext uri="{FF2B5EF4-FFF2-40B4-BE49-F238E27FC236}">
                <a16:creationId xmlns:a16="http://schemas.microsoft.com/office/drawing/2014/main" id="{344ADC02-DE6C-4BA1-9474-6D9FBBE1FD43}"/>
              </a:ext>
            </a:extLst>
          </p:cNvPr>
          <p:cNvSpPr/>
          <p:nvPr/>
        </p:nvSpPr>
        <p:spPr>
          <a:xfrm>
            <a:off x="50292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sp>
        <p:nvSpPr>
          <p:cNvPr id="6" name="Oval 5">
            <a:extLst>
              <a:ext uri="{FF2B5EF4-FFF2-40B4-BE49-F238E27FC236}">
                <a16:creationId xmlns:a16="http://schemas.microsoft.com/office/drawing/2014/main" id="{1205511F-2B22-427C-958F-DFEAD7062CC0}"/>
              </a:ext>
            </a:extLst>
          </p:cNvPr>
          <p:cNvSpPr/>
          <p:nvPr/>
        </p:nvSpPr>
        <p:spPr>
          <a:xfrm>
            <a:off x="501914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7" name="Oval 6">
            <a:extLst>
              <a:ext uri="{FF2B5EF4-FFF2-40B4-BE49-F238E27FC236}">
                <a16:creationId xmlns:a16="http://schemas.microsoft.com/office/drawing/2014/main" id="{930CED9A-743D-491C-B61A-91D2DA28B779}"/>
              </a:ext>
            </a:extLst>
          </p:cNvPr>
          <p:cNvSpPr/>
          <p:nvPr/>
        </p:nvSpPr>
        <p:spPr>
          <a:xfrm>
            <a:off x="60198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sp>
        <p:nvSpPr>
          <p:cNvPr id="8" name="Oval 7">
            <a:extLst>
              <a:ext uri="{FF2B5EF4-FFF2-40B4-BE49-F238E27FC236}">
                <a16:creationId xmlns:a16="http://schemas.microsoft.com/office/drawing/2014/main" id="{7BCC3197-2BA0-4CBE-AAC8-0BD02A955781}"/>
              </a:ext>
            </a:extLst>
          </p:cNvPr>
          <p:cNvSpPr/>
          <p:nvPr/>
        </p:nvSpPr>
        <p:spPr>
          <a:xfrm>
            <a:off x="601980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t>
            </a:r>
          </a:p>
        </p:txBody>
      </p:sp>
      <p:sp>
        <p:nvSpPr>
          <p:cNvPr id="9" name="Oval 8">
            <a:extLst>
              <a:ext uri="{FF2B5EF4-FFF2-40B4-BE49-F238E27FC236}">
                <a16:creationId xmlns:a16="http://schemas.microsoft.com/office/drawing/2014/main" id="{9F0EEE3F-16BB-45A5-8F20-501EB3E122DC}"/>
              </a:ext>
            </a:extLst>
          </p:cNvPr>
          <p:cNvSpPr/>
          <p:nvPr/>
        </p:nvSpPr>
        <p:spPr>
          <a:xfrm>
            <a:off x="601980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a:t>
            </a:r>
          </a:p>
        </p:txBody>
      </p:sp>
      <p:sp>
        <p:nvSpPr>
          <p:cNvPr id="10" name="Oval 9">
            <a:extLst>
              <a:ext uri="{FF2B5EF4-FFF2-40B4-BE49-F238E27FC236}">
                <a16:creationId xmlns:a16="http://schemas.microsoft.com/office/drawing/2014/main" id="{58BD11C1-FE1A-47D0-969A-2EFCA2BA2779}"/>
              </a:ext>
            </a:extLst>
          </p:cNvPr>
          <p:cNvSpPr/>
          <p:nvPr/>
        </p:nvSpPr>
        <p:spPr>
          <a:xfrm>
            <a:off x="693420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a:t>
            </a:r>
          </a:p>
        </p:txBody>
      </p:sp>
      <p:sp>
        <p:nvSpPr>
          <p:cNvPr id="11" name="Oval 10">
            <a:extLst>
              <a:ext uri="{FF2B5EF4-FFF2-40B4-BE49-F238E27FC236}">
                <a16:creationId xmlns:a16="http://schemas.microsoft.com/office/drawing/2014/main" id="{08A1CC7F-FEF7-45DC-B9C5-B24DA6E93421}"/>
              </a:ext>
            </a:extLst>
          </p:cNvPr>
          <p:cNvSpPr/>
          <p:nvPr/>
        </p:nvSpPr>
        <p:spPr>
          <a:xfrm>
            <a:off x="701040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t>
            </a:r>
          </a:p>
        </p:txBody>
      </p:sp>
      <p:sp>
        <p:nvSpPr>
          <p:cNvPr id="12" name="Oval 11">
            <a:extLst>
              <a:ext uri="{FF2B5EF4-FFF2-40B4-BE49-F238E27FC236}">
                <a16:creationId xmlns:a16="http://schemas.microsoft.com/office/drawing/2014/main" id="{F954B7EF-C99F-4016-A632-C2B76AB6E022}"/>
              </a:ext>
            </a:extLst>
          </p:cNvPr>
          <p:cNvSpPr/>
          <p:nvPr/>
        </p:nvSpPr>
        <p:spPr>
          <a:xfrm>
            <a:off x="796937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a:t>
            </a:r>
          </a:p>
        </p:txBody>
      </p:sp>
      <p:sp>
        <p:nvSpPr>
          <p:cNvPr id="13" name="Oval 12">
            <a:extLst>
              <a:ext uri="{FF2B5EF4-FFF2-40B4-BE49-F238E27FC236}">
                <a16:creationId xmlns:a16="http://schemas.microsoft.com/office/drawing/2014/main" id="{CB5AB727-E11A-4EB2-A26E-AFD1FC5892BD}"/>
              </a:ext>
            </a:extLst>
          </p:cNvPr>
          <p:cNvSpPr/>
          <p:nvPr/>
        </p:nvSpPr>
        <p:spPr>
          <a:xfrm>
            <a:off x="796937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J</a:t>
            </a:r>
          </a:p>
        </p:txBody>
      </p:sp>
      <p:sp>
        <p:nvSpPr>
          <p:cNvPr id="14" name="Oval 13">
            <a:extLst>
              <a:ext uri="{FF2B5EF4-FFF2-40B4-BE49-F238E27FC236}">
                <a16:creationId xmlns:a16="http://schemas.microsoft.com/office/drawing/2014/main" id="{3BC8423B-788D-4AFC-BAD6-9E705661C0BF}"/>
              </a:ext>
            </a:extLst>
          </p:cNvPr>
          <p:cNvSpPr/>
          <p:nvPr/>
        </p:nvSpPr>
        <p:spPr>
          <a:xfrm>
            <a:off x="89154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15" name="Oval 14">
            <a:extLst>
              <a:ext uri="{FF2B5EF4-FFF2-40B4-BE49-F238E27FC236}">
                <a16:creationId xmlns:a16="http://schemas.microsoft.com/office/drawing/2014/main" id="{6D27F9C6-1358-465D-B263-A1FF1506B962}"/>
              </a:ext>
            </a:extLst>
          </p:cNvPr>
          <p:cNvSpPr/>
          <p:nvPr/>
        </p:nvSpPr>
        <p:spPr>
          <a:xfrm>
            <a:off x="8908211"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t>
            </a:r>
          </a:p>
        </p:txBody>
      </p:sp>
      <p:sp>
        <p:nvSpPr>
          <p:cNvPr id="16" name="Oval 15">
            <a:extLst>
              <a:ext uri="{FF2B5EF4-FFF2-40B4-BE49-F238E27FC236}">
                <a16:creationId xmlns:a16="http://schemas.microsoft.com/office/drawing/2014/main" id="{AEA7982B-950C-4D59-9A63-197D8F1B8444}"/>
              </a:ext>
            </a:extLst>
          </p:cNvPr>
          <p:cNvSpPr/>
          <p:nvPr/>
        </p:nvSpPr>
        <p:spPr>
          <a:xfrm>
            <a:off x="892834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t>
            </a:r>
          </a:p>
        </p:txBody>
      </p:sp>
      <p:sp>
        <p:nvSpPr>
          <p:cNvPr id="17" name="Oval 16">
            <a:extLst>
              <a:ext uri="{FF2B5EF4-FFF2-40B4-BE49-F238E27FC236}">
                <a16:creationId xmlns:a16="http://schemas.microsoft.com/office/drawing/2014/main" id="{BFE20A84-D179-464E-AC16-4886F7947C37}"/>
              </a:ext>
            </a:extLst>
          </p:cNvPr>
          <p:cNvSpPr/>
          <p:nvPr/>
        </p:nvSpPr>
        <p:spPr>
          <a:xfrm>
            <a:off x="9908871"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t>
            </a:r>
          </a:p>
        </p:txBody>
      </p:sp>
      <p:sp>
        <p:nvSpPr>
          <p:cNvPr id="18" name="Oval 17">
            <a:extLst>
              <a:ext uri="{FF2B5EF4-FFF2-40B4-BE49-F238E27FC236}">
                <a16:creationId xmlns:a16="http://schemas.microsoft.com/office/drawing/2014/main" id="{AA1E5F5A-701B-4E74-8F8F-AD2C8972BF5F}"/>
              </a:ext>
            </a:extLst>
          </p:cNvPr>
          <p:cNvSpPr/>
          <p:nvPr/>
        </p:nvSpPr>
        <p:spPr>
          <a:xfrm>
            <a:off x="9867176"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a:t>
            </a:r>
          </a:p>
        </p:txBody>
      </p:sp>
      <p:sp>
        <p:nvSpPr>
          <p:cNvPr id="19" name="Oval 18">
            <a:extLst>
              <a:ext uri="{FF2B5EF4-FFF2-40B4-BE49-F238E27FC236}">
                <a16:creationId xmlns:a16="http://schemas.microsoft.com/office/drawing/2014/main" id="{A6831535-8600-4C43-B58D-E3AF3646F85C}"/>
              </a:ext>
            </a:extLst>
          </p:cNvPr>
          <p:cNvSpPr/>
          <p:nvPr/>
        </p:nvSpPr>
        <p:spPr>
          <a:xfrm>
            <a:off x="9867176" y="436065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t>
            </a:r>
          </a:p>
        </p:txBody>
      </p:sp>
      <p:sp>
        <p:nvSpPr>
          <p:cNvPr id="4" name="TextBox 3">
            <a:extLst>
              <a:ext uri="{FF2B5EF4-FFF2-40B4-BE49-F238E27FC236}">
                <a16:creationId xmlns:a16="http://schemas.microsoft.com/office/drawing/2014/main" id="{ACAB88D5-283D-4B7E-AA94-558E93D814B7}"/>
              </a:ext>
            </a:extLst>
          </p:cNvPr>
          <p:cNvSpPr txBox="1"/>
          <p:nvPr/>
        </p:nvSpPr>
        <p:spPr>
          <a:xfrm>
            <a:off x="440267" y="46187"/>
            <a:ext cx="4512733" cy="6186309"/>
          </a:xfrm>
          <a:prstGeom prst="rect">
            <a:avLst/>
          </a:prstGeom>
          <a:noFill/>
        </p:spPr>
        <p:txBody>
          <a:bodyPr wrap="square" rtlCol="0">
            <a:spAutoFit/>
          </a:bodyPr>
          <a:lstStyle/>
          <a:p>
            <a:endParaRPr lang="en-US" sz="2400" dirty="0"/>
          </a:p>
          <a:p>
            <a:r>
              <a:rPr lang="en-US" sz="2400" dirty="0"/>
              <a:t>We also need to know the </a:t>
            </a:r>
            <a:r>
              <a:rPr lang="en-US" sz="2400" i="1" dirty="0"/>
              <a:t>parity</a:t>
            </a:r>
            <a:r>
              <a:rPr lang="en-US" sz="2400" dirty="0"/>
              <a:t> for each operator. </a:t>
            </a:r>
          </a:p>
          <a:p>
            <a:endParaRPr lang="en-US" sz="2400" dirty="0"/>
          </a:p>
          <a:p>
            <a:r>
              <a:rPr lang="en-US" sz="2400" dirty="0"/>
              <a:t>That is to say, we need to know the </a:t>
            </a:r>
            <a:r>
              <a:rPr lang="en-US" sz="2400" i="1" dirty="0"/>
              <a:t>last</a:t>
            </a:r>
            <a:r>
              <a:rPr lang="en-US" sz="2400" dirty="0"/>
              <a:t> color visited.</a:t>
            </a:r>
          </a:p>
          <a:p>
            <a:endParaRPr lang="en-US" sz="2400" dirty="0"/>
          </a:p>
          <a:p>
            <a:r>
              <a:rPr lang="en-US" sz="2400" dirty="0"/>
              <a:t>For example:</a:t>
            </a:r>
          </a:p>
          <a:p>
            <a:endParaRPr lang="en-US" sz="2400" dirty="0"/>
          </a:p>
          <a:p>
            <a:r>
              <a:rPr lang="en-US" sz="2400" dirty="0">
                <a:solidFill>
                  <a:srgbClr val="00B050"/>
                </a:solidFill>
              </a:rPr>
              <a:t>For node F</a:t>
            </a:r>
          </a:p>
          <a:p>
            <a:endParaRPr lang="en-US" sz="2400" dirty="0">
              <a:solidFill>
                <a:srgbClr val="00B050"/>
              </a:solidFill>
            </a:endParaRPr>
          </a:p>
          <a:p>
            <a:r>
              <a:rPr lang="en-US" sz="2000" dirty="0">
                <a:solidFill>
                  <a:srgbClr val="00B050"/>
                </a:solidFill>
              </a:rPr>
              <a:t>If C was parent, last color was </a:t>
            </a:r>
            <a:r>
              <a:rPr lang="en-US" sz="2000" dirty="0">
                <a:solidFill>
                  <a:srgbClr val="00B0F0"/>
                </a:solidFill>
              </a:rPr>
              <a:t>Blue</a:t>
            </a:r>
          </a:p>
          <a:p>
            <a:r>
              <a:rPr lang="en-US" sz="2000" dirty="0">
                <a:solidFill>
                  <a:srgbClr val="00B050"/>
                </a:solidFill>
              </a:rPr>
              <a:t>If H was parent, last color was </a:t>
            </a:r>
            <a:r>
              <a:rPr lang="en-US" sz="2000" dirty="0">
                <a:solidFill>
                  <a:srgbClr val="00B0F0"/>
                </a:solidFill>
              </a:rPr>
              <a:t>Blue</a:t>
            </a:r>
          </a:p>
          <a:p>
            <a:r>
              <a:rPr lang="en-US" sz="2000" dirty="0">
                <a:solidFill>
                  <a:srgbClr val="00B050"/>
                </a:solidFill>
              </a:rPr>
              <a:t>If M was parent, last color was </a:t>
            </a:r>
            <a:r>
              <a:rPr lang="en-US" sz="2000" dirty="0">
                <a:solidFill>
                  <a:srgbClr val="00B0F0"/>
                </a:solidFill>
              </a:rPr>
              <a:t>Blue</a:t>
            </a:r>
          </a:p>
          <a:p>
            <a:r>
              <a:rPr lang="en-US" sz="2000" dirty="0">
                <a:solidFill>
                  <a:srgbClr val="00B050"/>
                </a:solidFill>
              </a:rPr>
              <a:t>If E was parent, last color was </a:t>
            </a:r>
            <a:r>
              <a:rPr lang="en-US" sz="2000" dirty="0">
                <a:solidFill>
                  <a:srgbClr val="FF0000"/>
                </a:solidFill>
              </a:rPr>
              <a:t>Red</a:t>
            </a:r>
          </a:p>
          <a:p>
            <a:endParaRPr lang="en-US" sz="1600" b="1" dirty="0"/>
          </a:p>
          <a:p>
            <a:endParaRPr lang="en-US" dirty="0"/>
          </a:p>
          <a:p>
            <a:endParaRPr lang="en-US" dirty="0"/>
          </a:p>
        </p:txBody>
      </p:sp>
    </p:spTree>
    <p:extLst>
      <p:ext uri="{BB962C8B-B14F-4D97-AF65-F5344CB8AC3E}">
        <p14:creationId xmlns:p14="http://schemas.microsoft.com/office/powerpoint/2010/main" val="275220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Bar Coaster Puzzle Is Made to Fool Drunk People"/>
          <p:cNvPicPr>
            <a:picLocks noChangeAspect="1" noChangeArrowheads="1"/>
          </p:cNvPicPr>
          <p:nvPr/>
        </p:nvPicPr>
        <p:blipFill>
          <a:blip r:embed="rId2" cstate="print"/>
          <a:srcRect/>
          <a:stretch>
            <a:fillRect/>
          </a:stretch>
        </p:blipFill>
        <p:spPr bwMode="auto">
          <a:xfrm>
            <a:off x="4953001" y="76200"/>
            <a:ext cx="5629275" cy="5715000"/>
          </a:xfrm>
          <a:prstGeom prst="rect">
            <a:avLst/>
          </a:prstGeom>
          <a:noFill/>
        </p:spPr>
      </p:pic>
      <p:sp>
        <p:nvSpPr>
          <p:cNvPr id="2" name="Oval 1">
            <a:extLst>
              <a:ext uri="{FF2B5EF4-FFF2-40B4-BE49-F238E27FC236}">
                <a16:creationId xmlns:a16="http://schemas.microsoft.com/office/drawing/2014/main" id="{A74B747D-ACCE-46DD-B333-0D9D21E757CD}"/>
              </a:ext>
            </a:extLst>
          </p:cNvPr>
          <p:cNvSpPr/>
          <p:nvPr/>
        </p:nvSpPr>
        <p:spPr>
          <a:xfrm>
            <a:off x="5029200" y="436065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a:t>
            </a:r>
          </a:p>
        </p:txBody>
      </p:sp>
      <p:sp>
        <p:nvSpPr>
          <p:cNvPr id="5" name="Oval 4">
            <a:extLst>
              <a:ext uri="{FF2B5EF4-FFF2-40B4-BE49-F238E27FC236}">
                <a16:creationId xmlns:a16="http://schemas.microsoft.com/office/drawing/2014/main" id="{344ADC02-DE6C-4BA1-9474-6D9FBBE1FD43}"/>
              </a:ext>
            </a:extLst>
          </p:cNvPr>
          <p:cNvSpPr/>
          <p:nvPr/>
        </p:nvSpPr>
        <p:spPr>
          <a:xfrm>
            <a:off x="50292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sp>
        <p:nvSpPr>
          <p:cNvPr id="6" name="Oval 5">
            <a:extLst>
              <a:ext uri="{FF2B5EF4-FFF2-40B4-BE49-F238E27FC236}">
                <a16:creationId xmlns:a16="http://schemas.microsoft.com/office/drawing/2014/main" id="{1205511F-2B22-427C-958F-DFEAD7062CC0}"/>
              </a:ext>
            </a:extLst>
          </p:cNvPr>
          <p:cNvSpPr/>
          <p:nvPr/>
        </p:nvSpPr>
        <p:spPr>
          <a:xfrm>
            <a:off x="501914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7" name="Oval 6">
            <a:extLst>
              <a:ext uri="{FF2B5EF4-FFF2-40B4-BE49-F238E27FC236}">
                <a16:creationId xmlns:a16="http://schemas.microsoft.com/office/drawing/2014/main" id="{930CED9A-743D-491C-B61A-91D2DA28B779}"/>
              </a:ext>
            </a:extLst>
          </p:cNvPr>
          <p:cNvSpPr/>
          <p:nvPr/>
        </p:nvSpPr>
        <p:spPr>
          <a:xfrm>
            <a:off x="60198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sp>
        <p:nvSpPr>
          <p:cNvPr id="8" name="Oval 7">
            <a:extLst>
              <a:ext uri="{FF2B5EF4-FFF2-40B4-BE49-F238E27FC236}">
                <a16:creationId xmlns:a16="http://schemas.microsoft.com/office/drawing/2014/main" id="{7BCC3197-2BA0-4CBE-AAC8-0BD02A955781}"/>
              </a:ext>
            </a:extLst>
          </p:cNvPr>
          <p:cNvSpPr/>
          <p:nvPr/>
        </p:nvSpPr>
        <p:spPr>
          <a:xfrm>
            <a:off x="601980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t>
            </a:r>
          </a:p>
        </p:txBody>
      </p:sp>
      <p:sp>
        <p:nvSpPr>
          <p:cNvPr id="9" name="Oval 8">
            <a:extLst>
              <a:ext uri="{FF2B5EF4-FFF2-40B4-BE49-F238E27FC236}">
                <a16:creationId xmlns:a16="http://schemas.microsoft.com/office/drawing/2014/main" id="{9F0EEE3F-16BB-45A5-8F20-501EB3E122DC}"/>
              </a:ext>
            </a:extLst>
          </p:cNvPr>
          <p:cNvSpPr/>
          <p:nvPr/>
        </p:nvSpPr>
        <p:spPr>
          <a:xfrm>
            <a:off x="601980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a:t>
            </a:r>
          </a:p>
        </p:txBody>
      </p:sp>
      <p:sp>
        <p:nvSpPr>
          <p:cNvPr id="10" name="Oval 9">
            <a:extLst>
              <a:ext uri="{FF2B5EF4-FFF2-40B4-BE49-F238E27FC236}">
                <a16:creationId xmlns:a16="http://schemas.microsoft.com/office/drawing/2014/main" id="{58BD11C1-FE1A-47D0-969A-2EFCA2BA2779}"/>
              </a:ext>
            </a:extLst>
          </p:cNvPr>
          <p:cNvSpPr/>
          <p:nvPr/>
        </p:nvSpPr>
        <p:spPr>
          <a:xfrm>
            <a:off x="693420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a:t>
            </a:r>
          </a:p>
        </p:txBody>
      </p:sp>
      <p:sp>
        <p:nvSpPr>
          <p:cNvPr id="11" name="Oval 10">
            <a:extLst>
              <a:ext uri="{FF2B5EF4-FFF2-40B4-BE49-F238E27FC236}">
                <a16:creationId xmlns:a16="http://schemas.microsoft.com/office/drawing/2014/main" id="{08A1CC7F-FEF7-45DC-B9C5-B24DA6E93421}"/>
              </a:ext>
            </a:extLst>
          </p:cNvPr>
          <p:cNvSpPr/>
          <p:nvPr/>
        </p:nvSpPr>
        <p:spPr>
          <a:xfrm>
            <a:off x="701040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t>
            </a:r>
          </a:p>
        </p:txBody>
      </p:sp>
      <p:sp>
        <p:nvSpPr>
          <p:cNvPr id="12" name="Oval 11">
            <a:extLst>
              <a:ext uri="{FF2B5EF4-FFF2-40B4-BE49-F238E27FC236}">
                <a16:creationId xmlns:a16="http://schemas.microsoft.com/office/drawing/2014/main" id="{F954B7EF-C99F-4016-A632-C2B76AB6E022}"/>
              </a:ext>
            </a:extLst>
          </p:cNvPr>
          <p:cNvSpPr/>
          <p:nvPr/>
        </p:nvSpPr>
        <p:spPr>
          <a:xfrm>
            <a:off x="796937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a:t>
            </a:r>
          </a:p>
        </p:txBody>
      </p:sp>
      <p:sp>
        <p:nvSpPr>
          <p:cNvPr id="13" name="Oval 12">
            <a:extLst>
              <a:ext uri="{FF2B5EF4-FFF2-40B4-BE49-F238E27FC236}">
                <a16:creationId xmlns:a16="http://schemas.microsoft.com/office/drawing/2014/main" id="{CB5AB727-E11A-4EB2-A26E-AFD1FC5892BD}"/>
              </a:ext>
            </a:extLst>
          </p:cNvPr>
          <p:cNvSpPr/>
          <p:nvPr/>
        </p:nvSpPr>
        <p:spPr>
          <a:xfrm>
            <a:off x="7969370"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J</a:t>
            </a:r>
          </a:p>
        </p:txBody>
      </p:sp>
      <p:sp>
        <p:nvSpPr>
          <p:cNvPr id="14" name="Oval 13">
            <a:extLst>
              <a:ext uri="{FF2B5EF4-FFF2-40B4-BE49-F238E27FC236}">
                <a16:creationId xmlns:a16="http://schemas.microsoft.com/office/drawing/2014/main" id="{3BC8423B-788D-4AFC-BAD6-9E705661C0BF}"/>
              </a:ext>
            </a:extLst>
          </p:cNvPr>
          <p:cNvSpPr/>
          <p:nvPr/>
        </p:nvSpPr>
        <p:spPr>
          <a:xfrm>
            <a:off x="8915400"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15" name="Oval 14">
            <a:extLst>
              <a:ext uri="{FF2B5EF4-FFF2-40B4-BE49-F238E27FC236}">
                <a16:creationId xmlns:a16="http://schemas.microsoft.com/office/drawing/2014/main" id="{6D27F9C6-1358-465D-B263-A1FF1506B962}"/>
              </a:ext>
            </a:extLst>
          </p:cNvPr>
          <p:cNvSpPr/>
          <p:nvPr/>
        </p:nvSpPr>
        <p:spPr>
          <a:xfrm>
            <a:off x="8908211"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t>
            </a:r>
          </a:p>
        </p:txBody>
      </p:sp>
      <p:sp>
        <p:nvSpPr>
          <p:cNvPr id="16" name="Oval 15">
            <a:extLst>
              <a:ext uri="{FF2B5EF4-FFF2-40B4-BE49-F238E27FC236}">
                <a16:creationId xmlns:a16="http://schemas.microsoft.com/office/drawing/2014/main" id="{AEA7982B-950C-4D59-9A63-197D8F1B8444}"/>
              </a:ext>
            </a:extLst>
          </p:cNvPr>
          <p:cNvSpPr/>
          <p:nvPr/>
        </p:nvSpPr>
        <p:spPr>
          <a:xfrm>
            <a:off x="8928340" y="13313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t>
            </a:r>
          </a:p>
        </p:txBody>
      </p:sp>
      <p:sp>
        <p:nvSpPr>
          <p:cNvPr id="17" name="Oval 16">
            <a:extLst>
              <a:ext uri="{FF2B5EF4-FFF2-40B4-BE49-F238E27FC236}">
                <a16:creationId xmlns:a16="http://schemas.microsoft.com/office/drawing/2014/main" id="{BFE20A84-D179-464E-AC16-4886F7947C37}"/>
              </a:ext>
            </a:extLst>
          </p:cNvPr>
          <p:cNvSpPr/>
          <p:nvPr/>
        </p:nvSpPr>
        <p:spPr>
          <a:xfrm>
            <a:off x="9908871" y="2284561"/>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t>
            </a:r>
          </a:p>
        </p:txBody>
      </p:sp>
      <p:sp>
        <p:nvSpPr>
          <p:cNvPr id="18" name="Oval 17">
            <a:extLst>
              <a:ext uri="{FF2B5EF4-FFF2-40B4-BE49-F238E27FC236}">
                <a16:creationId xmlns:a16="http://schemas.microsoft.com/office/drawing/2014/main" id="{AA1E5F5A-701B-4E74-8F8F-AD2C8972BF5F}"/>
              </a:ext>
            </a:extLst>
          </p:cNvPr>
          <p:cNvSpPr/>
          <p:nvPr/>
        </p:nvSpPr>
        <p:spPr>
          <a:xfrm>
            <a:off x="9867176" y="3266535"/>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a:t>
            </a:r>
          </a:p>
        </p:txBody>
      </p:sp>
      <p:sp>
        <p:nvSpPr>
          <p:cNvPr id="19" name="Oval 18">
            <a:extLst>
              <a:ext uri="{FF2B5EF4-FFF2-40B4-BE49-F238E27FC236}">
                <a16:creationId xmlns:a16="http://schemas.microsoft.com/office/drawing/2014/main" id="{A6831535-8600-4C43-B58D-E3AF3646F85C}"/>
              </a:ext>
            </a:extLst>
          </p:cNvPr>
          <p:cNvSpPr/>
          <p:nvPr/>
        </p:nvSpPr>
        <p:spPr>
          <a:xfrm>
            <a:off x="9867176" y="436065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t>
            </a:r>
          </a:p>
        </p:txBody>
      </p:sp>
      <p:sp>
        <p:nvSpPr>
          <p:cNvPr id="4" name="TextBox 3">
            <a:extLst>
              <a:ext uri="{FF2B5EF4-FFF2-40B4-BE49-F238E27FC236}">
                <a16:creationId xmlns:a16="http://schemas.microsoft.com/office/drawing/2014/main" id="{ACAB88D5-283D-4B7E-AA94-558E93D814B7}"/>
              </a:ext>
            </a:extLst>
          </p:cNvPr>
          <p:cNvSpPr txBox="1"/>
          <p:nvPr/>
        </p:nvSpPr>
        <p:spPr>
          <a:xfrm>
            <a:off x="190500" y="248092"/>
            <a:ext cx="3992594" cy="6247864"/>
          </a:xfrm>
          <a:prstGeom prst="rect">
            <a:avLst/>
          </a:prstGeom>
          <a:noFill/>
        </p:spPr>
        <p:txBody>
          <a:bodyPr wrap="square" rtlCol="0">
            <a:spAutoFit/>
          </a:bodyPr>
          <a:lstStyle/>
          <a:p>
            <a:r>
              <a:rPr lang="en-US" sz="2400" dirty="0">
                <a:solidFill>
                  <a:srgbClr val="00B050"/>
                </a:solidFill>
              </a:rPr>
              <a:t>For node F</a:t>
            </a:r>
          </a:p>
          <a:p>
            <a:endParaRPr lang="en-US" sz="2400" dirty="0">
              <a:solidFill>
                <a:srgbClr val="00B050"/>
              </a:solidFill>
            </a:endParaRPr>
          </a:p>
          <a:p>
            <a:r>
              <a:rPr lang="en-US" sz="2000" dirty="0">
                <a:solidFill>
                  <a:srgbClr val="00B050"/>
                </a:solidFill>
              </a:rPr>
              <a:t>If C was parent, last color was </a:t>
            </a:r>
            <a:r>
              <a:rPr lang="en-US" sz="2000" dirty="0">
                <a:solidFill>
                  <a:srgbClr val="00B0F0"/>
                </a:solidFill>
              </a:rPr>
              <a:t>Blue</a:t>
            </a:r>
          </a:p>
          <a:p>
            <a:r>
              <a:rPr lang="en-US" sz="2000" dirty="0">
                <a:solidFill>
                  <a:srgbClr val="00B050"/>
                </a:solidFill>
              </a:rPr>
              <a:t>If H was parent, last color was </a:t>
            </a:r>
            <a:r>
              <a:rPr lang="en-US" sz="2000" dirty="0">
                <a:solidFill>
                  <a:srgbClr val="00B0F0"/>
                </a:solidFill>
              </a:rPr>
              <a:t>Blue</a:t>
            </a:r>
          </a:p>
          <a:p>
            <a:r>
              <a:rPr lang="en-US" sz="2000" dirty="0">
                <a:solidFill>
                  <a:srgbClr val="00B050"/>
                </a:solidFill>
              </a:rPr>
              <a:t>If M was parent, last color was </a:t>
            </a:r>
            <a:r>
              <a:rPr lang="en-US" sz="2000" dirty="0">
                <a:solidFill>
                  <a:srgbClr val="00B0F0"/>
                </a:solidFill>
              </a:rPr>
              <a:t>Blue</a:t>
            </a:r>
          </a:p>
          <a:p>
            <a:r>
              <a:rPr lang="en-US" sz="2000" dirty="0">
                <a:solidFill>
                  <a:srgbClr val="00B050"/>
                </a:solidFill>
              </a:rPr>
              <a:t>If E was parent, last color was </a:t>
            </a:r>
            <a:r>
              <a:rPr lang="en-US" sz="2000" dirty="0">
                <a:solidFill>
                  <a:srgbClr val="FF0000"/>
                </a:solidFill>
              </a:rPr>
              <a:t>Red</a:t>
            </a:r>
          </a:p>
          <a:p>
            <a:endParaRPr lang="en-US" sz="2000" dirty="0"/>
          </a:p>
          <a:p>
            <a:r>
              <a:rPr lang="en-US" sz="2000" dirty="0"/>
              <a:t>Given the above, we can list the legal operators</a:t>
            </a:r>
          </a:p>
          <a:p>
            <a:endParaRPr lang="en-US" sz="2000" dirty="0"/>
          </a:p>
          <a:p>
            <a:endParaRPr lang="en-US" sz="2000" dirty="0"/>
          </a:p>
          <a:p>
            <a:r>
              <a:rPr lang="en-US" sz="2000" dirty="0" err="1"/>
              <a:t>Expand_State_F</a:t>
            </a:r>
            <a:endParaRPr lang="en-US" sz="2000" dirty="0"/>
          </a:p>
          <a:p>
            <a:r>
              <a:rPr lang="en-US" sz="2000" dirty="0">
                <a:solidFill>
                  <a:srgbClr val="C00000"/>
                </a:solidFill>
              </a:rPr>
              <a:t>IF last color was </a:t>
            </a:r>
            <a:r>
              <a:rPr lang="en-US" sz="2000" dirty="0">
                <a:solidFill>
                  <a:srgbClr val="00B0F0"/>
                </a:solidFill>
              </a:rPr>
              <a:t>Blue</a:t>
            </a:r>
          </a:p>
          <a:p>
            <a:r>
              <a:rPr lang="en-US" sz="2000" dirty="0">
                <a:solidFill>
                  <a:srgbClr val="C00000"/>
                </a:solidFill>
              </a:rPr>
              <a:t>     legal operators = { E }</a:t>
            </a:r>
          </a:p>
          <a:p>
            <a:r>
              <a:rPr lang="en-US" sz="2000" dirty="0">
                <a:solidFill>
                  <a:srgbClr val="C00000"/>
                </a:solidFill>
              </a:rPr>
              <a:t>ELSE</a:t>
            </a:r>
          </a:p>
          <a:p>
            <a:r>
              <a:rPr lang="en-US" sz="2000" dirty="0">
                <a:solidFill>
                  <a:srgbClr val="C00000"/>
                </a:solidFill>
              </a:rPr>
              <a:t>     legal operators = { C, M , H}</a:t>
            </a:r>
          </a:p>
          <a:p>
            <a:r>
              <a:rPr lang="en-US" sz="2000" dirty="0">
                <a:solidFill>
                  <a:srgbClr val="C00000"/>
                </a:solidFill>
              </a:rPr>
              <a:t>END  </a:t>
            </a:r>
          </a:p>
          <a:p>
            <a:endParaRPr lang="en-US" sz="1600" b="1" dirty="0"/>
          </a:p>
          <a:p>
            <a:endParaRPr lang="en-US" dirty="0"/>
          </a:p>
          <a:p>
            <a:endParaRPr lang="en-US" dirty="0"/>
          </a:p>
        </p:txBody>
      </p:sp>
    </p:spTree>
    <p:extLst>
      <p:ext uri="{BB962C8B-B14F-4D97-AF65-F5344CB8AC3E}">
        <p14:creationId xmlns:p14="http://schemas.microsoft.com/office/powerpoint/2010/main" val="2014893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74B747D-ACCE-46DD-B333-0D9D21E757CD}"/>
              </a:ext>
            </a:extLst>
          </p:cNvPr>
          <p:cNvSpPr/>
          <p:nvPr/>
        </p:nvSpPr>
        <p:spPr>
          <a:xfrm>
            <a:off x="8690045" y="152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a:t>
            </a:r>
          </a:p>
        </p:txBody>
      </p:sp>
      <p:sp>
        <p:nvSpPr>
          <p:cNvPr id="5" name="Oval 4">
            <a:extLst>
              <a:ext uri="{FF2B5EF4-FFF2-40B4-BE49-F238E27FC236}">
                <a16:creationId xmlns:a16="http://schemas.microsoft.com/office/drawing/2014/main" id="{344ADC02-DE6C-4BA1-9474-6D9FBBE1FD43}"/>
              </a:ext>
            </a:extLst>
          </p:cNvPr>
          <p:cNvSpPr/>
          <p:nvPr/>
        </p:nvSpPr>
        <p:spPr>
          <a:xfrm>
            <a:off x="8690045" y="797942"/>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sp>
        <p:nvSpPr>
          <p:cNvPr id="6" name="Oval 5">
            <a:extLst>
              <a:ext uri="{FF2B5EF4-FFF2-40B4-BE49-F238E27FC236}">
                <a16:creationId xmlns:a16="http://schemas.microsoft.com/office/drawing/2014/main" id="{1205511F-2B22-427C-958F-DFEAD7062CC0}"/>
              </a:ext>
            </a:extLst>
          </p:cNvPr>
          <p:cNvSpPr/>
          <p:nvPr/>
        </p:nvSpPr>
        <p:spPr>
          <a:xfrm>
            <a:off x="7674302" y="16002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7" name="Oval 6">
            <a:extLst>
              <a:ext uri="{FF2B5EF4-FFF2-40B4-BE49-F238E27FC236}">
                <a16:creationId xmlns:a16="http://schemas.microsoft.com/office/drawing/2014/main" id="{930CED9A-743D-491C-B61A-91D2DA28B779}"/>
              </a:ext>
            </a:extLst>
          </p:cNvPr>
          <p:cNvSpPr/>
          <p:nvPr/>
        </p:nvSpPr>
        <p:spPr>
          <a:xfrm>
            <a:off x="9906000" y="1600200"/>
            <a:ext cx="457200" cy="4572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sp>
        <p:nvSpPr>
          <p:cNvPr id="15" name="Oval 14">
            <a:extLst>
              <a:ext uri="{FF2B5EF4-FFF2-40B4-BE49-F238E27FC236}">
                <a16:creationId xmlns:a16="http://schemas.microsoft.com/office/drawing/2014/main" id="{6D27F9C6-1358-465D-B263-A1FF1506B962}"/>
              </a:ext>
            </a:extLst>
          </p:cNvPr>
          <p:cNvSpPr/>
          <p:nvPr/>
        </p:nvSpPr>
        <p:spPr>
          <a:xfrm>
            <a:off x="7223510" y="5105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t>
            </a:r>
          </a:p>
        </p:txBody>
      </p:sp>
      <p:sp>
        <p:nvSpPr>
          <p:cNvPr id="17" name="Oval 16">
            <a:extLst>
              <a:ext uri="{FF2B5EF4-FFF2-40B4-BE49-F238E27FC236}">
                <a16:creationId xmlns:a16="http://schemas.microsoft.com/office/drawing/2014/main" id="{BFE20A84-D179-464E-AC16-4886F7947C37}"/>
              </a:ext>
            </a:extLst>
          </p:cNvPr>
          <p:cNvSpPr/>
          <p:nvPr/>
        </p:nvSpPr>
        <p:spPr>
          <a:xfrm>
            <a:off x="7857959" y="4546718"/>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t>
            </a:r>
          </a:p>
        </p:txBody>
      </p:sp>
      <p:sp>
        <p:nvSpPr>
          <p:cNvPr id="18" name="Oval 17">
            <a:extLst>
              <a:ext uri="{FF2B5EF4-FFF2-40B4-BE49-F238E27FC236}">
                <a16:creationId xmlns:a16="http://schemas.microsoft.com/office/drawing/2014/main" id="{AA1E5F5A-701B-4E74-8F8F-AD2C8972BF5F}"/>
              </a:ext>
            </a:extLst>
          </p:cNvPr>
          <p:cNvSpPr/>
          <p:nvPr/>
        </p:nvSpPr>
        <p:spPr>
          <a:xfrm>
            <a:off x="8532249" y="5105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a:t>
            </a:r>
          </a:p>
        </p:txBody>
      </p:sp>
      <p:sp>
        <p:nvSpPr>
          <p:cNvPr id="19" name="Oval 18">
            <a:extLst>
              <a:ext uri="{FF2B5EF4-FFF2-40B4-BE49-F238E27FC236}">
                <a16:creationId xmlns:a16="http://schemas.microsoft.com/office/drawing/2014/main" id="{A6831535-8600-4C43-B58D-E3AF3646F85C}"/>
              </a:ext>
            </a:extLst>
          </p:cNvPr>
          <p:cNvSpPr/>
          <p:nvPr/>
        </p:nvSpPr>
        <p:spPr>
          <a:xfrm>
            <a:off x="8735449" y="5867400"/>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t>
            </a:r>
          </a:p>
        </p:txBody>
      </p:sp>
      <p:sp>
        <p:nvSpPr>
          <p:cNvPr id="21" name="Oval 20">
            <a:extLst>
              <a:ext uri="{FF2B5EF4-FFF2-40B4-BE49-F238E27FC236}">
                <a16:creationId xmlns:a16="http://schemas.microsoft.com/office/drawing/2014/main" id="{9183E558-0C3D-4330-9582-376BA4290809}"/>
              </a:ext>
            </a:extLst>
          </p:cNvPr>
          <p:cNvSpPr/>
          <p:nvPr/>
        </p:nvSpPr>
        <p:spPr>
          <a:xfrm>
            <a:off x="7051695" y="2444184"/>
            <a:ext cx="457200" cy="4572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t>
            </a:r>
          </a:p>
        </p:txBody>
      </p:sp>
      <p:sp>
        <p:nvSpPr>
          <p:cNvPr id="22" name="Oval 21">
            <a:extLst>
              <a:ext uri="{FF2B5EF4-FFF2-40B4-BE49-F238E27FC236}">
                <a16:creationId xmlns:a16="http://schemas.microsoft.com/office/drawing/2014/main" id="{4B631B0B-7959-4718-83CB-4FACF5AF7B66}"/>
              </a:ext>
            </a:extLst>
          </p:cNvPr>
          <p:cNvSpPr/>
          <p:nvPr/>
        </p:nvSpPr>
        <p:spPr>
          <a:xfrm>
            <a:off x="7682910" y="2451407"/>
            <a:ext cx="4572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a:t>
            </a:r>
          </a:p>
        </p:txBody>
      </p:sp>
      <p:sp>
        <p:nvSpPr>
          <p:cNvPr id="25" name="Oval 24">
            <a:extLst>
              <a:ext uri="{FF2B5EF4-FFF2-40B4-BE49-F238E27FC236}">
                <a16:creationId xmlns:a16="http://schemas.microsoft.com/office/drawing/2014/main" id="{E7D0A625-5765-429A-B714-444A44CAC981}"/>
              </a:ext>
            </a:extLst>
          </p:cNvPr>
          <p:cNvSpPr/>
          <p:nvPr/>
        </p:nvSpPr>
        <p:spPr>
          <a:xfrm>
            <a:off x="8314125" y="2429326"/>
            <a:ext cx="457200" cy="4572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cxnSp>
        <p:nvCxnSpPr>
          <p:cNvPr id="29" name="Straight Connector 28">
            <a:extLst>
              <a:ext uri="{FF2B5EF4-FFF2-40B4-BE49-F238E27FC236}">
                <a16:creationId xmlns:a16="http://schemas.microsoft.com/office/drawing/2014/main" id="{22CA0495-EE3D-45E1-A123-E4C5F0C45BB9}"/>
              </a:ext>
            </a:extLst>
          </p:cNvPr>
          <p:cNvCxnSpPr>
            <a:stCxn id="2" idx="4"/>
            <a:endCxn id="5" idx="0"/>
          </p:cNvCxnSpPr>
          <p:nvPr/>
        </p:nvCxnSpPr>
        <p:spPr>
          <a:xfrm>
            <a:off x="8918645" y="609600"/>
            <a:ext cx="0" cy="188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1E224D-5A57-4C15-B454-F332DBF170AF}"/>
              </a:ext>
            </a:extLst>
          </p:cNvPr>
          <p:cNvCxnSpPr>
            <a:stCxn id="5" idx="3"/>
            <a:endCxn id="6" idx="0"/>
          </p:cNvCxnSpPr>
          <p:nvPr/>
        </p:nvCxnSpPr>
        <p:spPr>
          <a:xfrm flipH="1">
            <a:off x="7902902" y="1188188"/>
            <a:ext cx="854098" cy="412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37" name="Straight Connector 14336">
            <a:extLst>
              <a:ext uri="{FF2B5EF4-FFF2-40B4-BE49-F238E27FC236}">
                <a16:creationId xmlns:a16="http://schemas.microsoft.com/office/drawing/2014/main" id="{6C42DF79-F2B1-4224-8BD1-05B1448B9728}"/>
              </a:ext>
            </a:extLst>
          </p:cNvPr>
          <p:cNvCxnSpPr>
            <a:stCxn id="5" idx="5"/>
            <a:endCxn id="7" idx="0"/>
          </p:cNvCxnSpPr>
          <p:nvPr/>
        </p:nvCxnSpPr>
        <p:spPr>
          <a:xfrm>
            <a:off x="9080290" y="1188188"/>
            <a:ext cx="1054310" cy="412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0" name="Straight Connector 14339">
            <a:extLst>
              <a:ext uri="{FF2B5EF4-FFF2-40B4-BE49-F238E27FC236}">
                <a16:creationId xmlns:a16="http://schemas.microsoft.com/office/drawing/2014/main" id="{3CAB3592-666D-4BA5-933D-3894345789BE}"/>
              </a:ext>
            </a:extLst>
          </p:cNvPr>
          <p:cNvCxnSpPr>
            <a:stCxn id="6" idx="3"/>
            <a:endCxn id="21" idx="0"/>
          </p:cNvCxnSpPr>
          <p:nvPr/>
        </p:nvCxnSpPr>
        <p:spPr>
          <a:xfrm flipH="1">
            <a:off x="7280295" y="1990446"/>
            <a:ext cx="460962" cy="453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2" name="Straight Connector 14341">
            <a:extLst>
              <a:ext uri="{FF2B5EF4-FFF2-40B4-BE49-F238E27FC236}">
                <a16:creationId xmlns:a16="http://schemas.microsoft.com/office/drawing/2014/main" id="{8A4A09CD-35BE-4F1C-BE60-0EED667E68FB}"/>
              </a:ext>
            </a:extLst>
          </p:cNvPr>
          <p:cNvCxnSpPr>
            <a:stCxn id="6" idx="4"/>
            <a:endCxn id="22" idx="0"/>
          </p:cNvCxnSpPr>
          <p:nvPr/>
        </p:nvCxnSpPr>
        <p:spPr>
          <a:xfrm>
            <a:off x="7902902" y="2057401"/>
            <a:ext cx="8608" cy="394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4" name="Straight Connector 14343">
            <a:extLst>
              <a:ext uri="{FF2B5EF4-FFF2-40B4-BE49-F238E27FC236}">
                <a16:creationId xmlns:a16="http://schemas.microsoft.com/office/drawing/2014/main" id="{16060DD3-E7C0-4C16-8683-F775024C784A}"/>
              </a:ext>
            </a:extLst>
          </p:cNvPr>
          <p:cNvCxnSpPr>
            <a:stCxn id="6" idx="5"/>
          </p:cNvCxnSpPr>
          <p:nvPr/>
        </p:nvCxnSpPr>
        <p:spPr>
          <a:xfrm>
            <a:off x="8064548" y="1990446"/>
            <a:ext cx="370463" cy="438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2" name="Straight Connector 14351">
            <a:extLst>
              <a:ext uri="{FF2B5EF4-FFF2-40B4-BE49-F238E27FC236}">
                <a16:creationId xmlns:a16="http://schemas.microsoft.com/office/drawing/2014/main" id="{8F461534-F6BF-4E26-B95C-D5FC65F659B3}"/>
              </a:ext>
            </a:extLst>
          </p:cNvPr>
          <p:cNvCxnSpPr>
            <a:endCxn id="17" idx="0"/>
          </p:cNvCxnSpPr>
          <p:nvPr/>
        </p:nvCxnSpPr>
        <p:spPr>
          <a:xfrm flipH="1">
            <a:off x="8086560" y="4267200"/>
            <a:ext cx="55445" cy="279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54" name="Straight Connector 14353">
            <a:extLst>
              <a:ext uri="{FF2B5EF4-FFF2-40B4-BE49-F238E27FC236}">
                <a16:creationId xmlns:a16="http://schemas.microsoft.com/office/drawing/2014/main" id="{A2EE2DF6-5AD7-4162-97DB-053C8BA44AD2}"/>
              </a:ext>
            </a:extLst>
          </p:cNvPr>
          <p:cNvCxnSpPr>
            <a:stCxn id="17" idx="3"/>
            <a:endCxn id="15" idx="0"/>
          </p:cNvCxnSpPr>
          <p:nvPr/>
        </p:nvCxnSpPr>
        <p:spPr>
          <a:xfrm flipH="1">
            <a:off x="7452110" y="4936964"/>
            <a:ext cx="472804" cy="168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6" name="Straight Connector 14355">
            <a:extLst>
              <a:ext uri="{FF2B5EF4-FFF2-40B4-BE49-F238E27FC236}">
                <a16:creationId xmlns:a16="http://schemas.microsoft.com/office/drawing/2014/main" id="{D33DF8B9-9608-4B6E-8C03-28CD29B7D8B6}"/>
              </a:ext>
            </a:extLst>
          </p:cNvPr>
          <p:cNvCxnSpPr>
            <a:cxnSpLocks/>
            <a:stCxn id="15" idx="3"/>
          </p:cNvCxnSpPr>
          <p:nvPr/>
        </p:nvCxnSpPr>
        <p:spPr>
          <a:xfrm flipH="1">
            <a:off x="7086601" y="5495646"/>
            <a:ext cx="203865" cy="3717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58" name="Straight Connector 14357">
            <a:extLst>
              <a:ext uri="{FF2B5EF4-FFF2-40B4-BE49-F238E27FC236}">
                <a16:creationId xmlns:a16="http://schemas.microsoft.com/office/drawing/2014/main" id="{9E4D6872-0AD9-4270-9F71-C28B2F45214F}"/>
              </a:ext>
            </a:extLst>
          </p:cNvPr>
          <p:cNvCxnSpPr>
            <a:stCxn id="15" idx="5"/>
          </p:cNvCxnSpPr>
          <p:nvPr/>
        </p:nvCxnSpPr>
        <p:spPr>
          <a:xfrm>
            <a:off x="7613755" y="5495646"/>
            <a:ext cx="156494" cy="3717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61" name="Straight Connector 14360">
            <a:extLst>
              <a:ext uri="{FF2B5EF4-FFF2-40B4-BE49-F238E27FC236}">
                <a16:creationId xmlns:a16="http://schemas.microsoft.com/office/drawing/2014/main" id="{69CF30AC-5C38-4BC6-840B-F1915FFF664D}"/>
              </a:ext>
            </a:extLst>
          </p:cNvPr>
          <p:cNvCxnSpPr>
            <a:stCxn id="17" idx="5"/>
            <a:endCxn id="18" idx="0"/>
          </p:cNvCxnSpPr>
          <p:nvPr/>
        </p:nvCxnSpPr>
        <p:spPr>
          <a:xfrm>
            <a:off x="8248205" y="4936964"/>
            <a:ext cx="512645" cy="168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63" name="Straight Connector 14362">
            <a:extLst>
              <a:ext uri="{FF2B5EF4-FFF2-40B4-BE49-F238E27FC236}">
                <a16:creationId xmlns:a16="http://schemas.microsoft.com/office/drawing/2014/main" id="{B74A405B-1F51-4566-AAD6-190F431F8EE5}"/>
              </a:ext>
            </a:extLst>
          </p:cNvPr>
          <p:cNvCxnSpPr>
            <a:cxnSpLocks/>
            <a:stCxn id="18" idx="4"/>
            <a:endCxn id="19" idx="0"/>
          </p:cNvCxnSpPr>
          <p:nvPr/>
        </p:nvCxnSpPr>
        <p:spPr>
          <a:xfrm>
            <a:off x="8760849" y="5562600"/>
            <a:ext cx="203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66" name="Straight Connector 14365">
            <a:extLst>
              <a:ext uri="{FF2B5EF4-FFF2-40B4-BE49-F238E27FC236}">
                <a16:creationId xmlns:a16="http://schemas.microsoft.com/office/drawing/2014/main" id="{033440B0-A38F-4B58-BC66-E55A457B804F}"/>
              </a:ext>
            </a:extLst>
          </p:cNvPr>
          <p:cNvCxnSpPr>
            <a:stCxn id="21" idx="3"/>
          </p:cNvCxnSpPr>
          <p:nvPr/>
        </p:nvCxnSpPr>
        <p:spPr>
          <a:xfrm flipH="1">
            <a:off x="6858000" y="2834430"/>
            <a:ext cx="260650"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68" name="Straight Connector 14367">
            <a:extLst>
              <a:ext uri="{FF2B5EF4-FFF2-40B4-BE49-F238E27FC236}">
                <a16:creationId xmlns:a16="http://schemas.microsoft.com/office/drawing/2014/main" id="{CC78031F-1C72-470C-B10A-CEAE13C5B53A}"/>
              </a:ext>
            </a:extLst>
          </p:cNvPr>
          <p:cNvCxnSpPr>
            <a:cxnSpLocks/>
            <a:stCxn id="21" idx="5"/>
          </p:cNvCxnSpPr>
          <p:nvPr/>
        </p:nvCxnSpPr>
        <p:spPr>
          <a:xfrm>
            <a:off x="7441940" y="2834430"/>
            <a:ext cx="129304"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0" name="Straight Connector 14369">
            <a:extLst>
              <a:ext uri="{FF2B5EF4-FFF2-40B4-BE49-F238E27FC236}">
                <a16:creationId xmlns:a16="http://schemas.microsoft.com/office/drawing/2014/main" id="{B32C6A0C-2DB8-4D30-964F-1361379CF178}"/>
              </a:ext>
            </a:extLst>
          </p:cNvPr>
          <p:cNvCxnSpPr>
            <a:stCxn id="21" idx="4"/>
          </p:cNvCxnSpPr>
          <p:nvPr/>
        </p:nvCxnSpPr>
        <p:spPr>
          <a:xfrm flipH="1">
            <a:off x="7118651" y="2901384"/>
            <a:ext cx="161645"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2" name="Straight Connector 14371">
            <a:extLst>
              <a:ext uri="{FF2B5EF4-FFF2-40B4-BE49-F238E27FC236}">
                <a16:creationId xmlns:a16="http://schemas.microsoft.com/office/drawing/2014/main" id="{7781BBA2-3811-4572-B463-4419667B38DD}"/>
              </a:ext>
            </a:extLst>
          </p:cNvPr>
          <p:cNvCxnSpPr>
            <a:cxnSpLocks/>
            <a:stCxn id="21" idx="4"/>
          </p:cNvCxnSpPr>
          <p:nvPr/>
        </p:nvCxnSpPr>
        <p:spPr>
          <a:xfrm>
            <a:off x="7280296" y="2901384"/>
            <a:ext cx="99005"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FD3132-9FAC-4687-95CD-F302E5FCBEA8}"/>
              </a:ext>
            </a:extLst>
          </p:cNvPr>
          <p:cNvCxnSpPr>
            <a:cxnSpLocks/>
          </p:cNvCxnSpPr>
          <p:nvPr/>
        </p:nvCxnSpPr>
        <p:spPr>
          <a:xfrm flipH="1">
            <a:off x="7644685" y="2851363"/>
            <a:ext cx="115881"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21950FF-A3D5-4290-9F73-5AF7DBBCAE81}"/>
              </a:ext>
            </a:extLst>
          </p:cNvPr>
          <p:cNvCxnSpPr/>
          <p:nvPr/>
        </p:nvCxnSpPr>
        <p:spPr>
          <a:xfrm>
            <a:off x="8083856" y="2851363"/>
            <a:ext cx="299317" cy="365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5276524-C273-4FB6-BE96-8E941BDC8341}"/>
              </a:ext>
            </a:extLst>
          </p:cNvPr>
          <p:cNvCxnSpPr/>
          <p:nvPr/>
        </p:nvCxnSpPr>
        <p:spPr>
          <a:xfrm flipH="1">
            <a:off x="7760566" y="2918317"/>
            <a:ext cx="161645"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1B90C2-EE60-4553-85C7-A10B24797F41}"/>
              </a:ext>
            </a:extLst>
          </p:cNvPr>
          <p:cNvCxnSpPr/>
          <p:nvPr/>
        </p:nvCxnSpPr>
        <p:spPr>
          <a:xfrm>
            <a:off x="7922210" y="2918317"/>
            <a:ext cx="228600" cy="299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7" name="Straight Connector 14376">
            <a:extLst>
              <a:ext uri="{FF2B5EF4-FFF2-40B4-BE49-F238E27FC236}">
                <a16:creationId xmlns:a16="http://schemas.microsoft.com/office/drawing/2014/main" id="{5DFD7A2C-7F4F-4548-B479-78697CCC2D93}"/>
              </a:ext>
            </a:extLst>
          </p:cNvPr>
          <p:cNvCxnSpPr>
            <a:cxnSpLocks/>
          </p:cNvCxnSpPr>
          <p:nvPr/>
        </p:nvCxnSpPr>
        <p:spPr>
          <a:xfrm>
            <a:off x="8568567" y="2892918"/>
            <a:ext cx="170827" cy="283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79" name="Straight Connector 14378">
            <a:extLst>
              <a:ext uri="{FF2B5EF4-FFF2-40B4-BE49-F238E27FC236}">
                <a16:creationId xmlns:a16="http://schemas.microsoft.com/office/drawing/2014/main" id="{0888ED07-4DDE-4431-8BED-DC66A95BB0B0}"/>
              </a:ext>
            </a:extLst>
          </p:cNvPr>
          <p:cNvCxnSpPr>
            <a:stCxn id="25" idx="4"/>
          </p:cNvCxnSpPr>
          <p:nvPr/>
        </p:nvCxnSpPr>
        <p:spPr>
          <a:xfrm>
            <a:off x="8542726" y="2886527"/>
            <a:ext cx="67875" cy="3308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81" name="Straight Connector 14380">
            <a:extLst>
              <a:ext uri="{FF2B5EF4-FFF2-40B4-BE49-F238E27FC236}">
                <a16:creationId xmlns:a16="http://schemas.microsoft.com/office/drawing/2014/main" id="{253ABEB6-EDFD-4EB5-A3DD-4DA3A506E8CA}"/>
              </a:ext>
            </a:extLst>
          </p:cNvPr>
          <p:cNvCxnSpPr>
            <a:stCxn id="25" idx="4"/>
          </p:cNvCxnSpPr>
          <p:nvPr/>
        </p:nvCxnSpPr>
        <p:spPr>
          <a:xfrm flipH="1">
            <a:off x="8435011" y="2886527"/>
            <a:ext cx="107715" cy="3308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06BB3B-B707-4294-B0BE-05FD435147BB}"/>
              </a:ext>
            </a:extLst>
          </p:cNvPr>
          <p:cNvSpPr txBox="1"/>
          <p:nvPr/>
        </p:nvSpPr>
        <p:spPr>
          <a:xfrm>
            <a:off x="9192650" y="5911334"/>
            <a:ext cx="691215" cy="369332"/>
          </a:xfrm>
          <a:prstGeom prst="rect">
            <a:avLst/>
          </a:prstGeom>
          <a:noFill/>
        </p:spPr>
        <p:txBody>
          <a:bodyPr wrap="none" rtlCol="0">
            <a:spAutoFit/>
          </a:bodyPr>
          <a:lstStyle/>
          <a:p>
            <a:r>
              <a:rPr lang="en-US" dirty="0"/>
              <a:t>Goal!</a:t>
            </a:r>
          </a:p>
        </p:txBody>
      </p:sp>
      <p:sp>
        <p:nvSpPr>
          <p:cNvPr id="39" name="TextBox 38">
            <a:extLst>
              <a:ext uri="{FF2B5EF4-FFF2-40B4-BE49-F238E27FC236}">
                <a16:creationId xmlns:a16="http://schemas.microsoft.com/office/drawing/2014/main" id="{6091C0DC-4D72-46D2-8F38-C4A0A5131DAB}"/>
              </a:ext>
            </a:extLst>
          </p:cNvPr>
          <p:cNvSpPr txBox="1"/>
          <p:nvPr/>
        </p:nvSpPr>
        <p:spPr>
          <a:xfrm>
            <a:off x="9246714" y="152400"/>
            <a:ext cx="632289" cy="369332"/>
          </a:xfrm>
          <a:prstGeom prst="rect">
            <a:avLst/>
          </a:prstGeom>
          <a:noFill/>
        </p:spPr>
        <p:txBody>
          <a:bodyPr wrap="none" rtlCol="0">
            <a:spAutoFit/>
          </a:bodyPr>
          <a:lstStyle/>
          <a:p>
            <a:r>
              <a:rPr lang="en-US" dirty="0"/>
              <a:t>Start</a:t>
            </a:r>
          </a:p>
        </p:txBody>
      </p:sp>
      <p:sp>
        <p:nvSpPr>
          <p:cNvPr id="9" name="TextBox 8">
            <a:extLst>
              <a:ext uri="{FF2B5EF4-FFF2-40B4-BE49-F238E27FC236}">
                <a16:creationId xmlns:a16="http://schemas.microsoft.com/office/drawing/2014/main" id="{E9166A24-93C2-4322-8C40-4CB6409BD824}"/>
              </a:ext>
            </a:extLst>
          </p:cNvPr>
          <p:cNvSpPr txBox="1"/>
          <p:nvPr/>
        </p:nvSpPr>
        <p:spPr>
          <a:xfrm>
            <a:off x="410633" y="190500"/>
            <a:ext cx="6066107" cy="6124754"/>
          </a:xfrm>
          <a:prstGeom prst="rect">
            <a:avLst/>
          </a:prstGeom>
          <a:noFill/>
        </p:spPr>
        <p:txBody>
          <a:bodyPr wrap="square" rtlCol="0">
            <a:spAutoFit/>
          </a:bodyPr>
          <a:lstStyle/>
          <a:p>
            <a:r>
              <a:rPr lang="en-US" sz="2000" b="1" dirty="0"/>
              <a:t>What can we say about the branching factor?</a:t>
            </a:r>
          </a:p>
          <a:p>
            <a:r>
              <a:rPr lang="en-US" sz="2000" dirty="0"/>
              <a:t>The are some </a:t>
            </a:r>
            <a:r>
              <a:rPr lang="en-US" sz="2000" dirty="0">
                <a:solidFill>
                  <a:srgbClr val="00B0F0"/>
                </a:solidFill>
              </a:rPr>
              <a:t>four</a:t>
            </a:r>
            <a:r>
              <a:rPr lang="en-US" sz="2000" dirty="0"/>
              <a:t>-way intersections, but you can never go back (because the last color you saw, would be seen again).</a:t>
            </a:r>
          </a:p>
          <a:p>
            <a:endParaRPr lang="en-US" sz="2000" dirty="0"/>
          </a:p>
          <a:p>
            <a:r>
              <a:rPr lang="en-US" sz="2000" dirty="0"/>
              <a:t>So the branching factor is at most </a:t>
            </a:r>
            <a:r>
              <a:rPr lang="en-US" sz="2000" dirty="0">
                <a:solidFill>
                  <a:srgbClr val="C00000"/>
                </a:solidFill>
              </a:rPr>
              <a:t>three</a:t>
            </a:r>
            <a:r>
              <a:rPr lang="en-US" sz="2000" dirty="0"/>
              <a:t> for the four-way intersections, and there are four of them. </a:t>
            </a:r>
          </a:p>
          <a:p>
            <a:endParaRPr lang="en-US" sz="2000" dirty="0"/>
          </a:p>
          <a:p>
            <a:r>
              <a:rPr lang="en-US" sz="2000" dirty="0"/>
              <a:t>The are some three-way intersections, but again you can never go back. </a:t>
            </a:r>
          </a:p>
          <a:p>
            <a:r>
              <a:rPr lang="en-US" sz="2000" dirty="0"/>
              <a:t>So the branching factor is at most </a:t>
            </a:r>
            <a:r>
              <a:rPr lang="en-US" sz="2000" dirty="0">
                <a:solidFill>
                  <a:srgbClr val="00B050"/>
                </a:solidFill>
              </a:rPr>
              <a:t>two</a:t>
            </a:r>
            <a:r>
              <a:rPr lang="en-US" sz="2000" dirty="0"/>
              <a:t> for the three-way intersections, and there are </a:t>
            </a:r>
            <a:r>
              <a:rPr lang="en-US" sz="2000" dirty="0">
                <a:solidFill>
                  <a:srgbClr val="FFC000"/>
                </a:solidFill>
              </a:rPr>
              <a:t>twelve</a:t>
            </a:r>
            <a:r>
              <a:rPr lang="en-US" sz="2000" dirty="0"/>
              <a:t> of them</a:t>
            </a:r>
            <a:r>
              <a:rPr lang="en-US" sz="2000" baseline="30000" dirty="0"/>
              <a:t>1</a:t>
            </a:r>
            <a:r>
              <a:rPr lang="en-US" sz="2000" dirty="0"/>
              <a:t>. </a:t>
            </a:r>
          </a:p>
          <a:p>
            <a:endParaRPr lang="en-US" sz="2000" dirty="0"/>
          </a:p>
          <a:p>
            <a:r>
              <a:rPr lang="en-US" sz="2000" dirty="0"/>
              <a:t>So, an estimate for the branching factor is </a:t>
            </a:r>
          </a:p>
          <a:p>
            <a:endParaRPr lang="en-US" sz="2000" dirty="0"/>
          </a:p>
          <a:p>
            <a:pPr lvl="1"/>
            <a:r>
              <a:rPr lang="en-US" sz="2000" dirty="0"/>
              <a:t>b =  (</a:t>
            </a:r>
            <a:r>
              <a:rPr lang="en-US" sz="2000" dirty="0">
                <a:solidFill>
                  <a:srgbClr val="FFC000"/>
                </a:solidFill>
              </a:rPr>
              <a:t>12</a:t>
            </a:r>
            <a:r>
              <a:rPr lang="en-US" sz="2000" dirty="0"/>
              <a:t>/16 * </a:t>
            </a:r>
            <a:r>
              <a:rPr lang="en-US" sz="2000" dirty="0">
                <a:solidFill>
                  <a:srgbClr val="00B050"/>
                </a:solidFill>
              </a:rPr>
              <a:t>2</a:t>
            </a:r>
            <a:r>
              <a:rPr lang="en-US" sz="2000" dirty="0"/>
              <a:t>) + (</a:t>
            </a:r>
            <a:r>
              <a:rPr lang="en-US" sz="2000" dirty="0">
                <a:solidFill>
                  <a:srgbClr val="00B0F0"/>
                </a:solidFill>
              </a:rPr>
              <a:t>4</a:t>
            </a:r>
            <a:r>
              <a:rPr lang="en-US" sz="2000" dirty="0"/>
              <a:t>/16*</a:t>
            </a:r>
            <a:r>
              <a:rPr lang="en-US" sz="2000" dirty="0">
                <a:solidFill>
                  <a:srgbClr val="C00000"/>
                </a:solidFill>
              </a:rPr>
              <a:t>3</a:t>
            </a:r>
            <a:r>
              <a:rPr lang="en-US" sz="2000" dirty="0"/>
              <a:t>) = 2.25.</a:t>
            </a:r>
          </a:p>
          <a:p>
            <a:endParaRPr lang="en-US" sz="2000" dirty="0"/>
          </a:p>
          <a:p>
            <a:r>
              <a:rPr lang="en-US" sz="2000" dirty="0"/>
              <a:t>This is actually an upper bound.</a:t>
            </a:r>
          </a:p>
          <a:p>
            <a:endParaRPr lang="en-US" sz="1600" dirty="0"/>
          </a:p>
          <a:p>
            <a:endParaRPr lang="en-US" sz="1600" dirty="0"/>
          </a:p>
        </p:txBody>
      </p:sp>
      <p:sp>
        <p:nvSpPr>
          <p:cNvPr id="3" name="Rectangle 2">
            <a:extLst>
              <a:ext uri="{FF2B5EF4-FFF2-40B4-BE49-F238E27FC236}">
                <a16:creationId xmlns:a16="http://schemas.microsoft.com/office/drawing/2014/main" id="{29928B89-A513-4CD5-8A3F-D5E47F2EF75F}"/>
              </a:ext>
            </a:extLst>
          </p:cNvPr>
          <p:cNvSpPr/>
          <p:nvPr/>
        </p:nvSpPr>
        <p:spPr>
          <a:xfrm>
            <a:off x="1562100" y="6596390"/>
            <a:ext cx="3688830" cy="261610"/>
          </a:xfrm>
          <a:prstGeom prst="rect">
            <a:avLst/>
          </a:prstGeom>
        </p:spPr>
        <p:txBody>
          <a:bodyPr wrap="none">
            <a:spAutoFit/>
          </a:bodyPr>
          <a:lstStyle/>
          <a:p>
            <a:r>
              <a:rPr lang="en-US" sz="1100" baseline="30000" dirty="0"/>
              <a:t>1</a:t>
            </a:r>
            <a:r>
              <a:rPr lang="en-US" sz="1100" dirty="0"/>
              <a:t>Really should say, at most 12, because A has only one choice</a:t>
            </a:r>
          </a:p>
        </p:txBody>
      </p:sp>
      <p:pic>
        <p:nvPicPr>
          <p:cNvPr id="10" name="Picture 9">
            <a:extLst>
              <a:ext uri="{FF2B5EF4-FFF2-40B4-BE49-F238E27FC236}">
                <a16:creationId xmlns:a16="http://schemas.microsoft.com/office/drawing/2014/main" id="{68A7578E-8EC5-4F73-8C02-FBF3B5A5865E}"/>
              </a:ext>
            </a:extLst>
          </p:cNvPr>
          <p:cNvPicPr>
            <a:picLocks noChangeAspect="1"/>
          </p:cNvPicPr>
          <p:nvPr/>
        </p:nvPicPr>
        <p:blipFill>
          <a:blip r:embed="rId2"/>
          <a:stretch>
            <a:fillRect/>
          </a:stretch>
        </p:blipFill>
        <p:spPr>
          <a:xfrm>
            <a:off x="8716627" y="2390666"/>
            <a:ext cx="3598141" cy="3669392"/>
          </a:xfrm>
          <a:prstGeom prst="rect">
            <a:avLst/>
          </a:prstGeom>
          <a:scene3d>
            <a:camera prst="perspectiveContrastingLeftFacing"/>
            <a:lightRig rig="threePt" dir="t"/>
          </a:scene3d>
        </p:spPr>
      </p:pic>
    </p:spTree>
    <p:extLst>
      <p:ext uri="{BB962C8B-B14F-4D97-AF65-F5344CB8AC3E}">
        <p14:creationId xmlns:p14="http://schemas.microsoft.com/office/powerpoint/2010/main" val="735301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TotalTime>
  <Words>5845</Words>
  <Application>Microsoft Office PowerPoint</Application>
  <PresentationFormat>Widescreen</PresentationFormat>
  <Paragraphs>1162</Paragraphs>
  <Slides>53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Calibri</vt:lpstr>
      <vt:lpstr>Calibri (Body)</vt:lpstr>
      <vt:lpstr>Calibri Light</vt:lpstr>
      <vt:lpstr>Courier New</vt:lpstr>
      <vt:lpstr>Lato</vt:lpstr>
      <vt:lpstr>Lucida Console</vt:lpstr>
      <vt:lpstr>museo_sans300</vt:lpstr>
      <vt:lpstr>Roboto</vt:lpstr>
      <vt:lpstr>Times New Roman</vt:lpstr>
      <vt:lpstr>Office Theme</vt:lpstr>
      <vt:lpstr>Winding up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for Codebreaking </vt:lpstr>
      <vt:lpstr>Background</vt:lpstr>
      <vt:lpstr>PowerPoint Presentation</vt:lpstr>
      <vt:lpstr>PowerPoint Presentation</vt:lpstr>
      <vt:lpstr>PowerPoint Presentation</vt:lpstr>
      <vt:lpstr>PowerPoint Presentation</vt:lpstr>
      <vt:lpstr>How do we know if the decoding is correct?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Eamonn Keogh</dc:creator>
  <cp:lastModifiedBy>Eamonn Keogh</cp:lastModifiedBy>
  <cp:revision>24</cp:revision>
  <dcterms:created xsi:type="dcterms:W3CDTF">2021-09-16T01:44:02Z</dcterms:created>
  <dcterms:modified xsi:type="dcterms:W3CDTF">2021-10-06T21:19:15Z</dcterms:modified>
</cp:coreProperties>
</file>