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68" r:id="rId3"/>
    <p:sldId id="262" r:id="rId4"/>
    <p:sldId id="265" r:id="rId5"/>
    <p:sldId id="264" r:id="rId6"/>
    <p:sldId id="263" r:id="rId7"/>
    <p:sldId id="261" r:id="rId8"/>
    <p:sldId id="266" r:id="rId9"/>
    <p:sldId id="267" r:id="rId10"/>
    <p:sldId id="269" r:id="rId11"/>
    <p:sldId id="274" r:id="rId12"/>
    <p:sldId id="270" r:id="rId13"/>
    <p:sldId id="271" r:id="rId14"/>
    <p:sldId id="272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C2FC"/>
    <a:srgbClr val="E6E6E6"/>
    <a:srgbClr val="FFFFFF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1" d="100"/>
          <a:sy n="161" d="100"/>
        </p:scale>
        <p:origin x="2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Nodes Expanded vs Solution Depth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580927384076995E-2"/>
          <c:y val="0.18097222222222226"/>
          <c:w val="0.89019685039370078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Sheet1!$D$3:$D$9</c:f>
              <c:numCache>
                <c:formatCode>General</c:formatCode>
                <c:ptCount val="7"/>
                <c:pt idx="0">
                  <c:v>3</c:v>
                </c:pt>
                <c:pt idx="1">
                  <c:v>32</c:v>
                </c:pt>
                <c:pt idx="2">
                  <c:v>68</c:v>
                </c:pt>
                <c:pt idx="3">
                  <c:v>140</c:v>
                </c:pt>
                <c:pt idx="4">
                  <c:v>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C2-469A-B75E-B7BEC3DA5161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MisP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Sheet1!$E$3:$E$9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12</c:v>
                </c:pt>
                <c:pt idx="3">
                  <c:v>24</c:v>
                </c:pt>
                <c:pt idx="4">
                  <c:v>57</c:v>
                </c:pt>
                <c:pt idx="5">
                  <c:v>108</c:v>
                </c:pt>
                <c:pt idx="6">
                  <c:v>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C2-469A-B75E-B7BEC3DA5161}"/>
            </c:ext>
          </c:extLst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ManHat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Sheet1!$F$3:$F$9</c:f>
              <c:numCache>
                <c:formatCode>General</c:formatCode>
                <c:ptCount val="7"/>
                <c:pt idx="0">
                  <c:v>4</c:v>
                </c:pt>
                <c:pt idx="1">
                  <c:v>6</c:v>
                </c:pt>
                <c:pt idx="2">
                  <c:v>9</c:v>
                </c:pt>
                <c:pt idx="3">
                  <c:v>15</c:v>
                </c:pt>
                <c:pt idx="4">
                  <c:v>30</c:v>
                </c:pt>
                <c:pt idx="5">
                  <c:v>58</c:v>
                </c:pt>
                <c:pt idx="6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C2-469A-B75E-B7BEC3DA5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5656"/>
        <c:axId val="408087952"/>
      </c:lineChart>
      <c:catAx>
        <c:axId val="40808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87952"/>
        <c:crosses val="autoZero"/>
        <c:auto val="1"/>
        <c:lblAlgn val="ctr"/>
        <c:lblOffset val="100"/>
        <c:noMultiLvlLbl val="0"/>
      </c:catAx>
      <c:valAx>
        <c:axId val="40808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85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Nodes Expanded vs Solution Depth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580927384076995E-2"/>
          <c:y val="0.18097222222222226"/>
          <c:w val="0.89019685039370078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Sheet1!$D$3:$D$9</c:f>
              <c:numCache>
                <c:formatCode>General</c:formatCode>
                <c:ptCount val="7"/>
                <c:pt idx="0">
                  <c:v>3</c:v>
                </c:pt>
                <c:pt idx="1">
                  <c:v>32</c:v>
                </c:pt>
                <c:pt idx="2">
                  <c:v>68</c:v>
                </c:pt>
                <c:pt idx="3">
                  <c:v>140</c:v>
                </c:pt>
                <c:pt idx="4">
                  <c:v>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B8-4C84-984C-67C245B81AF5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MisP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Sheet1!$E$3:$E$9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12</c:v>
                </c:pt>
                <c:pt idx="3">
                  <c:v>24</c:v>
                </c:pt>
                <c:pt idx="4">
                  <c:v>57</c:v>
                </c:pt>
                <c:pt idx="5">
                  <c:v>108</c:v>
                </c:pt>
                <c:pt idx="6">
                  <c:v>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B8-4C84-984C-67C245B81AF5}"/>
            </c:ext>
          </c:extLst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ManHat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Sheet1!$F$3:$F$9</c:f>
              <c:numCache>
                <c:formatCode>General</c:formatCode>
                <c:ptCount val="7"/>
                <c:pt idx="0">
                  <c:v>4</c:v>
                </c:pt>
                <c:pt idx="1">
                  <c:v>6</c:v>
                </c:pt>
                <c:pt idx="2">
                  <c:v>9</c:v>
                </c:pt>
                <c:pt idx="3">
                  <c:v>15</c:v>
                </c:pt>
                <c:pt idx="4">
                  <c:v>30</c:v>
                </c:pt>
                <c:pt idx="5">
                  <c:v>58</c:v>
                </c:pt>
                <c:pt idx="6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B8-4C84-984C-67C245B81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5656"/>
        <c:axId val="408087952"/>
      </c:lineChart>
      <c:catAx>
        <c:axId val="40808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87952"/>
        <c:crosses val="autoZero"/>
        <c:auto val="1"/>
        <c:lblAlgn val="ctr"/>
        <c:lblOffset val="100"/>
        <c:noMultiLvlLbl val="0"/>
      </c:catAx>
      <c:valAx>
        <c:axId val="40808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85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15652953224277"/>
          <c:y val="0.91058125864837736"/>
          <c:w val="0.48395440785740551"/>
          <c:h val="8.941874135162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DD66C-60EC-428F-9887-F8FA61E6AF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D786C-34F1-44B3-A706-45C7F0CF7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D786C-34F1-44B3-A706-45C7F0CF79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7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D786C-34F1-44B3-A706-45C7F0CF79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3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D786C-34F1-44B3-A706-45C7F0CF79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6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D786C-34F1-44B3-A706-45C7F0CF79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1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D786C-34F1-44B3-A706-45C7F0CF79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2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D786C-34F1-44B3-A706-45C7F0CF79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1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D786C-34F1-44B3-A706-45C7F0CF79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7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CCD5-3EDD-49E6-8978-EB3C4DD30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2F70A-E26A-4B41-A49E-A37420518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548B6-E2EA-4E0E-830C-1DAD75F6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6AAA-A53F-4D71-978A-737AED8FEBB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4D4F4-F0F8-49AC-A9BB-72513BD3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338F3-C79A-4E83-9E61-5B9A3A1A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1D03-F565-4657-927E-C74EB09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1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58C7-5679-4BB4-B25F-F1F41235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E0228-DB3C-43CA-9EAB-DEDD607B7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CE41A-BB9C-42EC-8FFE-EB2C0911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6AAA-A53F-4D71-978A-737AED8FEBB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DD085-6138-4225-BDCC-E438961B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3C52C-4772-4F38-9BC2-28B0B33B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1D03-F565-4657-927E-C74EB09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5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435D4E-1441-4452-A6CA-51DA33CC3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80F5D-DC81-49AA-84AE-C38E35B7F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0ECC2-A24E-4C3A-9074-4E70FCE5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6AAA-A53F-4D71-978A-737AED8FEBB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08F44-ADFB-4CD6-BC3B-EDC0662C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E5400-ABD1-4579-A913-A90374C5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1D03-F565-4657-927E-C74EB09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8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1383-226E-4AEF-A271-CC243EF9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4AFCF-3924-436D-B2EC-7381CEB28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04553-E78D-4CE2-A21E-E72D2647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6AAA-A53F-4D71-978A-737AED8FEBB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C7B94-D702-4D84-BEFC-FEADC5A3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8C91F-F994-4FF0-965C-F829D188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1D03-F565-4657-927E-C74EB09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0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C4BE-1155-4255-92CD-C9EB76C9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B28E4-407B-4F56-9D12-08497DC1F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B956-FE4F-49D8-975E-6589D1AA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6AAA-A53F-4D71-978A-737AED8FEBB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2884E-320D-4369-ABA1-523F0657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56240-B8C4-4C4C-877E-E4493AC4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1D03-F565-4657-927E-C74EB09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3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4099-BE30-43EC-9C79-19E97E4F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C74A6-81E8-49D2-89F6-B6C72BD3B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D168C-6647-416C-8515-EE6E5058D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8706E-B03D-485D-ACF7-F3E28D71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6AAA-A53F-4D71-978A-737AED8FEBB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B3E21-A5AD-4CBE-A8BE-F41A9B48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10368-C5D2-4AE4-A812-53168214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1D03-F565-4657-927E-C74EB09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8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8FBF-DF49-4A69-AA22-D503381B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E9A6F-2689-4DE9-8D7D-91440ACF8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E891F-0FCB-473B-A57A-CA0331FB9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C3DE31-7562-4573-9A78-BB7E1F90E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AFC05F-B026-432B-85BC-B39D93835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404E14-F159-47E8-A473-DCBB983C8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6AAA-A53F-4D71-978A-737AED8FEBB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9A06C9-75E4-4980-983D-3C5C7572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00D92A-0276-4504-8770-4D4DE83A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1D03-F565-4657-927E-C74EB09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6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75CEE-C8BD-447B-81A9-5104E0A4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0C70B-521B-4ECD-A622-9B06AB2B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6AAA-A53F-4D71-978A-737AED8FEBB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7DAB1-7E6D-4F6E-92BD-73F66B18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F99A5-88D3-4C75-9113-B93015E8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1D03-F565-4657-927E-C74EB09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975F8-2393-487F-8F3D-2613A0C4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6AAA-A53F-4D71-978A-737AED8FEBB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BDC167-058E-4DE9-9407-36B79A75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1F56F-C2DC-4042-8408-AB69C3CC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1D03-F565-4657-927E-C74EB09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1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63BB-A4E9-4CF6-A33A-B0175EEC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5614A-4077-44BF-98B6-93BCAAFD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67E72-7932-4F16-B682-563368247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B8FF0-C86F-4E08-9918-82FA8B8B1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6AAA-A53F-4D71-978A-737AED8FEBB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3720-479A-4BEA-A47F-89C65CC6C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D20E5-D25D-4ED6-993B-1D8D5855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1D03-F565-4657-927E-C74EB09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0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8393-498E-4B24-8237-A8D1B1F5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C4BA73-8B79-4EBA-9400-4477AF18D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C5AB0-E74D-46A1-A7EB-0CAA714EC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A621F-8FB6-4683-9F02-43315E83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6AAA-A53F-4D71-978A-737AED8FEBB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E0580-6200-4C22-B8B7-4F9EDAAE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5A005-BA47-499D-951A-54C4CAD5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1D03-F565-4657-927E-C74EB09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8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4A33E-2630-48E0-8D73-43EE8759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7AD20-F629-405F-B269-58E12CBE7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33A62-01E2-4A56-93FE-7C78B5C76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6AAA-A53F-4D71-978A-737AED8FEBB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BD73F-0561-47F1-8C53-8E0CDA969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7333E-A802-4085-8AB8-9A12AD7A8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1D03-F565-4657-927E-C74EB09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8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C5B098-A72E-47CC-B819-9339596448B6}"/>
              </a:ext>
            </a:extLst>
          </p:cNvPr>
          <p:cNvSpPr txBox="1">
            <a:spLocks/>
          </p:cNvSpPr>
          <p:nvPr/>
        </p:nvSpPr>
        <p:spPr>
          <a:xfrm>
            <a:off x="666750" y="2165350"/>
            <a:ext cx="10445750" cy="2393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Visual Intuition of Search Algorithms (review)</a:t>
            </a:r>
          </a:p>
          <a:p>
            <a:endParaRPr lang="en-US" dirty="0"/>
          </a:p>
          <a:p>
            <a:r>
              <a:rPr lang="en-US" dirty="0"/>
              <a:t>Briefing on 8-puzzle project</a:t>
            </a:r>
          </a:p>
        </p:txBody>
      </p:sp>
    </p:spTree>
    <p:extLst>
      <p:ext uri="{BB962C8B-B14F-4D97-AF65-F5344CB8AC3E}">
        <p14:creationId xmlns:p14="http://schemas.microsoft.com/office/powerpoint/2010/main" val="4635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6C1B-8D73-48EE-82A7-6C6EED47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2A322-89F5-450F-B8D5-937F22FA69D0}"/>
              </a:ext>
            </a:extLst>
          </p:cNvPr>
          <p:cNvSpPr txBox="1"/>
          <p:nvPr/>
        </p:nvSpPr>
        <p:spPr>
          <a:xfrm>
            <a:off x="1168401" y="2392680"/>
            <a:ext cx="7408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you test on the same examples, you might get </a:t>
            </a:r>
            <a:r>
              <a:rPr lang="en-US" sz="3200" i="1" dirty="0"/>
              <a:t>slightly</a:t>
            </a:r>
            <a:r>
              <a:rPr lang="en-US" sz="3200" dirty="0"/>
              <a:t> different results, based on how you break ties</a:t>
            </a:r>
          </a:p>
        </p:txBody>
      </p:sp>
    </p:spTree>
    <p:extLst>
      <p:ext uri="{BB962C8B-B14F-4D97-AF65-F5344CB8AC3E}">
        <p14:creationId xmlns:p14="http://schemas.microsoft.com/office/powerpoint/2010/main" val="4004345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3F8C-FE9A-4F41-B384-CA1F16D3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0"/>
            <a:ext cx="10515600" cy="981075"/>
          </a:xfrm>
        </p:spPr>
        <p:txBody>
          <a:bodyPr/>
          <a:lstStyle/>
          <a:p>
            <a:r>
              <a:rPr lang="en-US" dirty="0"/>
              <a:t>The Hardest Puzzles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C5548-DDA5-4BB1-8815-9619BC27D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1" t="15329" r="31405" b="8248"/>
          <a:stretch/>
        </p:blipFill>
        <p:spPr>
          <a:xfrm>
            <a:off x="10064748" y="1951063"/>
            <a:ext cx="1968501" cy="31924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21468B-A3B9-402D-872D-F43FC9F48511}"/>
              </a:ext>
            </a:extLst>
          </p:cNvPr>
          <p:cNvSpPr txBox="1"/>
          <p:nvPr/>
        </p:nvSpPr>
        <p:spPr>
          <a:xfrm>
            <a:off x="247650" y="1231900"/>
            <a:ext cx="86232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know that the diameter of the eight puzzle is 31.</a:t>
            </a:r>
          </a:p>
          <a:p>
            <a:endParaRPr lang="en-US" sz="2400" dirty="0"/>
          </a:p>
          <a:p>
            <a:r>
              <a:rPr lang="en-US" sz="2400" dirty="0"/>
              <a:t>There are only two states that are that far from the goal state, I have listed them below.</a:t>
            </a:r>
          </a:p>
          <a:p>
            <a:endParaRPr lang="en-US" sz="2400" dirty="0"/>
          </a:p>
          <a:p>
            <a:r>
              <a:rPr lang="en-US" sz="2400" dirty="0"/>
              <a:t>Can you solve them?</a:t>
            </a:r>
          </a:p>
          <a:p>
            <a:endParaRPr lang="en-US" sz="2400" dirty="0"/>
          </a:p>
          <a:p>
            <a:r>
              <a:rPr lang="en-US" sz="2400" dirty="0"/>
              <a:t>My guess is almost certainly no. However, if you write tight code, and wait for tens of minutes to hours…</a:t>
            </a:r>
          </a:p>
          <a:p>
            <a:endParaRPr lang="en-US" sz="2400" dirty="0"/>
          </a:p>
          <a:p>
            <a:r>
              <a:rPr lang="en-US" sz="2400" dirty="0"/>
              <a:t>There are better heuristics that would help, including the linear-conflict Manhattan distance, the last move </a:t>
            </a:r>
            <a:r>
              <a:rPr lang="en-US" sz="2400" dirty="0" err="1"/>
              <a:t>huersitic</a:t>
            </a:r>
            <a:r>
              <a:rPr lang="en-US" sz="2400" dirty="0"/>
              <a:t>…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7784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76F0-9A3D-44B1-8CFF-01210378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39800"/>
          </a:xfrm>
        </p:spPr>
        <p:txBody>
          <a:bodyPr/>
          <a:lstStyle/>
          <a:p>
            <a:r>
              <a:rPr lang="en-US" dirty="0"/>
              <a:t>Test Cases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3CD88-AB8F-45F0-A5DC-B42441990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930" y="5049297"/>
            <a:ext cx="1282534" cy="1808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0969B-4A84-492F-9889-5561FC2E71BC}"/>
              </a:ext>
            </a:extLst>
          </p:cNvPr>
          <p:cNvSpPr txBox="1"/>
          <p:nvPr/>
        </p:nvSpPr>
        <p:spPr>
          <a:xfrm>
            <a:off x="7609143" y="4597432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710D0-4EB9-47A4-AC8B-516B95BF6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242" y="5049297"/>
            <a:ext cx="1185839" cy="1808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8A38B5-DC18-499A-A05E-51FAED9E4C38}"/>
              </a:ext>
            </a:extLst>
          </p:cNvPr>
          <p:cNvSpPr txBox="1"/>
          <p:nvPr/>
        </p:nvSpPr>
        <p:spPr>
          <a:xfrm>
            <a:off x="6222530" y="4597432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12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F07852-56B9-497E-B65A-C1254EB77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028" y="5023028"/>
            <a:ext cx="1150365" cy="1834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263E0B-B7E2-489F-BA09-A7314632F67C}"/>
              </a:ext>
            </a:extLst>
          </p:cNvPr>
          <p:cNvSpPr txBox="1"/>
          <p:nvPr/>
        </p:nvSpPr>
        <p:spPr>
          <a:xfrm>
            <a:off x="4882088" y="4597432"/>
            <a:ext cx="93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029D43-DCFB-4BEF-B998-684142FD3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747" y="5061076"/>
            <a:ext cx="1366376" cy="18349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B0378E-A9BF-48F8-ABD3-7A62832152BE}"/>
              </a:ext>
            </a:extLst>
          </p:cNvPr>
          <p:cNvSpPr txBox="1"/>
          <p:nvPr/>
        </p:nvSpPr>
        <p:spPr>
          <a:xfrm>
            <a:off x="3391813" y="4597432"/>
            <a:ext cx="93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2277EE-2675-47E1-8D6A-8CEF7FABD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567" y="5049297"/>
            <a:ext cx="1412275" cy="18087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C6B6D3-3BF3-4E2E-9F10-D7E0AB0940FA}"/>
              </a:ext>
            </a:extLst>
          </p:cNvPr>
          <p:cNvSpPr txBox="1"/>
          <p:nvPr/>
        </p:nvSpPr>
        <p:spPr>
          <a:xfrm>
            <a:off x="1770582" y="4597432"/>
            <a:ext cx="93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68F92E-FA31-49DA-A452-738161A20D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61076"/>
            <a:ext cx="1298662" cy="17969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83DBB4-0B7F-4439-9028-E908E514EAEE}"/>
              </a:ext>
            </a:extLst>
          </p:cNvPr>
          <p:cNvSpPr txBox="1"/>
          <p:nvPr/>
        </p:nvSpPr>
        <p:spPr>
          <a:xfrm>
            <a:off x="183209" y="4597432"/>
            <a:ext cx="93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DEC0092-BF73-45FA-BAC9-55C863EEAC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903" y="5055186"/>
            <a:ext cx="1403515" cy="17969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1CFFB4-B8C5-4F63-BB55-B6605BE4E8FF}"/>
              </a:ext>
            </a:extLst>
          </p:cNvPr>
          <p:cNvSpPr txBox="1"/>
          <p:nvPr/>
        </p:nvSpPr>
        <p:spPr>
          <a:xfrm>
            <a:off x="9131935" y="4591542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20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5D9FBF0-908D-4BE5-AB8C-5B11FA24A2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8874" y="74597"/>
            <a:ext cx="4163672" cy="27745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3B583B3-C321-4A56-8896-562B80AC85D4}"/>
              </a:ext>
            </a:extLst>
          </p:cNvPr>
          <p:cNvSpPr txBox="1"/>
          <p:nvPr/>
        </p:nvSpPr>
        <p:spPr>
          <a:xfrm>
            <a:off x="10685122" y="4591542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2FC81C-421D-4A4D-95A3-EB87CD877179}"/>
              </a:ext>
            </a:extLst>
          </p:cNvPr>
          <p:cNvSpPr txBox="1"/>
          <p:nvPr/>
        </p:nvSpPr>
        <p:spPr>
          <a:xfrm>
            <a:off x="231614" y="1078491"/>
            <a:ext cx="737753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</a:t>
            </a:r>
            <a:r>
              <a:rPr lang="en-US" i="1" dirty="0"/>
              <a:t>not</a:t>
            </a:r>
            <a:r>
              <a:rPr lang="en-US" dirty="0"/>
              <a:t> make up random cases. Recall that if your do, you have only a 50% chance of having a solvable puzzle.</a:t>
            </a:r>
          </a:p>
          <a:p>
            <a:endParaRPr lang="en-US" dirty="0"/>
          </a:p>
          <a:p>
            <a:r>
              <a:rPr lang="en-US" dirty="0"/>
              <a:t>Pick a cut off time, say one 15 minutes. If a search is not done in that time, you call kill the process.</a:t>
            </a:r>
          </a:p>
          <a:p>
            <a:r>
              <a:rPr lang="en-US" dirty="0"/>
              <a:t>Depending on your computer language, implementation and machine, the following is a rough guide as to what to expect: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approaches should take about the same amount of time for depths 0, 1, 2, 3ish..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Manhattan Heuristic should be able to solve all puzzles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Uniform cost search will time out (or run out of memory), somewhere between depth 10 and 15.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EC47520-2025-45F6-A2DB-2E44D9D407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5122" y="5061076"/>
            <a:ext cx="1282535" cy="17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2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BACEBD-FDEA-4C54-99D4-5786DFC59010}"/>
              </a:ext>
            </a:extLst>
          </p:cNvPr>
          <p:cNvGrpSpPr/>
          <p:nvPr/>
        </p:nvGrpSpPr>
        <p:grpSpPr>
          <a:xfrm>
            <a:off x="6513616" y="355271"/>
            <a:ext cx="5116285" cy="3204865"/>
            <a:chOff x="6513616" y="355271"/>
            <a:chExt cx="5116285" cy="3204865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16BE1B1A-5008-4E7F-910B-87BA52E4FEB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513616" y="355271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22D900-4E8F-485B-A093-1469C7CB6A80}"/>
                </a:ext>
              </a:extLst>
            </p:cNvPr>
            <p:cNvSpPr txBox="1"/>
            <p:nvPr/>
          </p:nvSpPr>
          <p:spPr>
            <a:xfrm>
              <a:off x="6513616" y="3098471"/>
              <a:ext cx="5116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Figure 2</a:t>
              </a:r>
              <a:r>
                <a:rPr lang="en-US" sz="1200" dirty="0"/>
                <a:t>: The number of nodes expanded by the three search algorithms. Note that Uniform Cost Search timed out for puzzles at dept 16 or harder.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1141B64-AC5B-4DC5-BA00-F26821C47DF9}"/>
              </a:ext>
            </a:extLst>
          </p:cNvPr>
          <p:cNvSpPr txBox="1"/>
          <p:nvPr/>
        </p:nvSpPr>
        <p:spPr>
          <a:xfrm>
            <a:off x="197921" y="411678"/>
            <a:ext cx="53359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need to summarize your findings with charts or figures.</a:t>
            </a:r>
          </a:p>
          <a:p>
            <a:r>
              <a:rPr lang="en-US" dirty="0"/>
              <a:t>(warning: The numbers in my sample are just made up)</a:t>
            </a:r>
          </a:p>
          <a:p>
            <a:endParaRPr lang="en-US" dirty="0"/>
          </a:p>
          <a:p>
            <a:r>
              <a:rPr lang="en-US" dirty="0"/>
              <a:t>You </a:t>
            </a:r>
            <a:r>
              <a:rPr lang="en-US" i="1" dirty="0"/>
              <a:t>must</a:t>
            </a:r>
            <a:r>
              <a:rPr lang="en-US" dirty="0"/>
              <a:t>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nodes expanded vs solution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maximum size of the queue vs solution depth</a:t>
            </a:r>
          </a:p>
          <a:p>
            <a:endParaRPr lang="en-US" dirty="0"/>
          </a:p>
          <a:p>
            <a:r>
              <a:rPr lang="en-US" dirty="0"/>
              <a:t>You could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CPU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Nodes in the fronter when solution was found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840DC5-1068-4273-9D94-D59A9992E29F}"/>
              </a:ext>
            </a:extLst>
          </p:cNvPr>
          <p:cNvSpPr txBox="1"/>
          <p:nvPr/>
        </p:nvSpPr>
        <p:spPr>
          <a:xfrm>
            <a:off x="6405033" y="182033"/>
            <a:ext cx="5424947" cy="56323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vim cu </a:t>
            </a:r>
            <a:r>
              <a:rPr lang="en-US" sz="1200" dirty="0" err="1"/>
              <a:t>utinam</a:t>
            </a:r>
            <a:r>
              <a:rPr lang="en-US" sz="1200" dirty="0"/>
              <a:t> </a:t>
            </a:r>
            <a:r>
              <a:rPr lang="en-US" sz="1200" dirty="0" err="1"/>
              <a:t>accumsan</a:t>
            </a:r>
            <a:r>
              <a:rPr lang="en-US" sz="1200" dirty="0"/>
              <a:t>. </a:t>
            </a:r>
            <a:r>
              <a:rPr lang="en-US" sz="1200" dirty="0" err="1"/>
              <a:t>Efficiantur</a:t>
            </a:r>
            <a:r>
              <a:rPr lang="en-US" sz="1200" dirty="0"/>
              <a:t> </a:t>
            </a:r>
            <a:r>
              <a:rPr lang="en-US" sz="1200" dirty="0" err="1"/>
              <a:t>concludaturque</a:t>
            </a:r>
            <a:r>
              <a:rPr lang="en-US" sz="1200" dirty="0"/>
              <a:t> id sit, </a:t>
            </a:r>
            <a:r>
              <a:rPr lang="en-US" sz="1200" dirty="0" err="1"/>
              <a:t>eos</a:t>
            </a:r>
            <a:r>
              <a:rPr lang="en-US" sz="1200" dirty="0"/>
              <a:t> ad </a:t>
            </a:r>
            <a:r>
              <a:rPr lang="en-US" sz="1200" dirty="0" err="1"/>
              <a:t>laudem</a:t>
            </a:r>
            <a:r>
              <a:rPr lang="en-US" sz="1200" dirty="0"/>
              <a:t> </a:t>
            </a:r>
            <a:r>
              <a:rPr lang="en-US" sz="1200" dirty="0" err="1"/>
              <a:t>iriure</a:t>
            </a:r>
            <a:r>
              <a:rPr lang="en-US" sz="1200" dirty="0"/>
              <a:t> </a:t>
            </a:r>
            <a:r>
              <a:rPr lang="en-US" sz="1200" dirty="0" err="1"/>
              <a:t>maluisset</a:t>
            </a:r>
            <a:r>
              <a:rPr lang="en-US" sz="1200" dirty="0"/>
              <a:t>, </a:t>
            </a:r>
            <a:r>
              <a:rPr lang="en-US" sz="1200" dirty="0" err="1"/>
              <a:t>usu</a:t>
            </a:r>
            <a:r>
              <a:rPr lang="en-US" sz="1200" dirty="0"/>
              <a:t> an </a:t>
            </a:r>
            <a:r>
              <a:rPr lang="en-US" sz="1200" dirty="0" err="1"/>
              <a:t>aeque</a:t>
            </a:r>
            <a:r>
              <a:rPr lang="en-US" sz="1200" dirty="0"/>
              <a:t> </a:t>
            </a:r>
            <a:r>
              <a:rPr lang="en-US" sz="1200" dirty="0" err="1"/>
              <a:t>euismod</a:t>
            </a:r>
            <a:r>
              <a:rPr lang="en-US" sz="1200" dirty="0"/>
              <a:t> </a:t>
            </a:r>
            <a:r>
              <a:rPr lang="en-US" sz="1200" dirty="0" err="1"/>
              <a:t>principes</a:t>
            </a:r>
            <a:r>
              <a:rPr lang="en-US" sz="1200" dirty="0"/>
              <a:t>. </a:t>
            </a:r>
            <a:r>
              <a:rPr lang="en-US" sz="1200" dirty="0" err="1"/>
              <a:t>Persius</a:t>
            </a:r>
            <a:r>
              <a:rPr lang="en-US" sz="1200" dirty="0"/>
              <a:t> </a:t>
            </a:r>
            <a:r>
              <a:rPr lang="en-US" sz="1200" dirty="0" err="1"/>
              <a:t>labitur</a:t>
            </a:r>
            <a:r>
              <a:rPr lang="en-US" sz="1200" dirty="0"/>
              <a:t> </a:t>
            </a:r>
            <a:r>
              <a:rPr lang="en-US" sz="1200" dirty="0" err="1"/>
              <a:t>voluptatum</a:t>
            </a:r>
            <a:r>
              <a:rPr lang="en-US" sz="1200" dirty="0"/>
              <a:t> ex </a:t>
            </a:r>
            <a:r>
              <a:rPr lang="en-US" sz="1200" dirty="0" err="1"/>
              <a:t>mel</a:t>
            </a:r>
            <a:r>
              <a:rPr lang="en-US" sz="1200" dirty="0"/>
              <a:t>. Impetus </a:t>
            </a:r>
            <a:r>
              <a:rPr lang="en-US" sz="1200" dirty="0" err="1"/>
              <a:t>tacimates</a:t>
            </a:r>
            <a:r>
              <a:rPr lang="en-US" sz="1200" dirty="0"/>
              <a:t> </a:t>
            </a:r>
            <a:r>
              <a:rPr lang="en-US" sz="1200" dirty="0" err="1"/>
              <a:t>ius</a:t>
            </a:r>
            <a:r>
              <a:rPr lang="en-US" sz="1200" dirty="0"/>
              <a:t> cu, </a:t>
            </a:r>
            <a:r>
              <a:rPr lang="en-US" sz="1200" dirty="0" err="1"/>
              <a:t>harum</a:t>
            </a:r>
            <a:r>
              <a:rPr lang="en-US" sz="1200" dirty="0"/>
              <a:t> </a:t>
            </a:r>
            <a:r>
              <a:rPr lang="en-US" sz="1200" dirty="0" err="1"/>
              <a:t>causae</a:t>
            </a:r>
            <a:r>
              <a:rPr lang="en-US" sz="1200" dirty="0"/>
              <a:t> vis no. Sed no </a:t>
            </a:r>
            <a:r>
              <a:rPr lang="en-US" sz="1200" dirty="0" err="1"/>
              <a:t>graeci</a:t>
            </a:r>
            <a:r>
              <a:rPr lang="en-US" sz="1200" dirty="0"/>
              <a:t> corpora </a:t>
            </a:r>
            <a:r>
              <a:rPr lang="en-US" sz="1200" dirty="0" err="1"/>
              <a:t>eleifend</a:t>
            </a:r>
            <a:r>
              <a:rPr lang="en-US" sz="1200" dirty="0"/>
              <a:t>.</a:t>
            </a:r>
          </a:p>
          <a:p>
            <a:r>
              <a:rPr lang="en-US" sz="1200" dirty="0"/>
              <a:t>Option </a:t>
            </a:r>
            <a:r>
              <a:rPr lang="en-US" sz="1200" dirty="0" err="1"/>
              <a:t>appareat</a:t>
            </a:r>
            <a:r>
              <a:rPr lang="en-US" sz="1200" dirty="0"/>
              <a:t> </a:t>
            </a:r>
            <a:r>
              <a:rPr lang="en-US" sz="1200" dirty="0" err="1"/>
              <a:t>reprehendunt</a:t>
            </a:r>
            <a:r>
              <a:rPr lang="en-US" sz="1200" dirty="0"/>
              <a:t> has </a:t>
            </a:r>
            <a:r>
              <a:rPr lang="en-US" sz="1200" dirty="0" err="1"/>
              <a:t>te</a:t>
            </a:r>
            <a:r>
              <a:rPr lang="en-US" sz="1200" dirty="0"/>
              <a:t>. </a:t>
            </a:r>
            <a:r>
              <a:rPr lang="en-US" sz="1200" dirty="0" err="1"/>
              <a:t>Democritum</a:t>
            </a:r>
            <a:r>
              <a:rPr lang="en-US" sz="1200" dirty="0"/>
              <a:t> </a:t>
            </a:r>
            <a:r>
              <a:rPr lang="en-US" sz="1200" dirty="0" err="1"/>
              <a:t>accommodare</a:t>
            </a:r>
            <a:r>
              <a:rPr lang="en-US" sz="1200" dirty="0"/>
              <a:t> </a:t>
            </a:r>
            <a:r>
              <a:rPr lang="en-US" sz="1200" dirty="0" err="1"/>
              <a:t>intellegebat</a:t>
            </a:r>
            <a:r>
              <a:rPr lang="en-US" sz="1200" dirty="0"/>
              <a:t> </a:t>
            </a:r>
            <a:r>
              <a:rPr lang="en-US" sz="1200" dirty="0" err="1"/>
              <a:t>usu</a:t>
            </a:r>
            <a:r>
              <a:rPr lang="en-US" sz="1200" dirty="0"/>
              <a:t> cu, </a:t>
            </a:r>
            <a:r>
              <a:rPr lang="en-US" sz="1200" dirty="0" err="1"/>
              <a:t>probo</a:t>
            </a:r>
            <a:r>
              <a:rPr lang="en-US" sz="1200" dirty="0"/>
              <a:t> </a:t>
            </a:r>
            <a:r>
              <a:rPr lang="en-US" sz="1200" dirty="0" err="1"/>
              <a:t>expetenda</a:t>
            </a:r>
            <a:r>
              <a:rPr lang="en-US" sz="1200" dirty="0"/>
              <a:t> in duo. </a:t>
            </a:r>
            <a:r>
              <a:rPr lang="en-US" sz="1200" dirty="0" err="1"/>
              <a:t>Oratio</a:t>
            </a:r>
            <a:r>
              <a:rPr lang="en-US" sz="1200" dirty="0"/>
              <a:t> </a:t>
            </a:r>
            <a:r>
              <a:rPr lang="en-US" sz="1200" dirty="0" err="1"/>
              <a:t>volutpat</a:t>
            </a:r>
            <a:r>
              <a:rPr lang="en-US" sz="1200" dirty="0"/>
              <a:t> ex per, no </a:t>
            </a:r>
            <a:r>
              <a:rPr lang="en-US" sz="1200" dirty="0" err="1"/>
              <a:t>nam</a:t>
            </a:r>
            <a:r>
              <a:rPr lang="en-US" sz="1200" dirty="0"/>
              <a:t> </a:t>
            </a:r>
            <a:r>
              <a:rPr lang="en-US" sz="1200" dirty="0" err="1"/>
              <a:t>virtute</a:t>
            </a:r>
            <a:r>
              <a:rPr lang="en-US" sz="1200" dirty="0"/>
              <a:t> </a:t>
            </a:r>
            <a:r>
              <a:rPr lang="en-US" sz="1200" dirty="0" err="1"/>
              <a:t>delicata</a:t>
            </a:r>
            <a:r>
              <a:rPr lang="en-US" sz="1200" dirty="0"/>
              <a:t>. </a:t>
            </a:r>
            <a:r>
              <a:rPr lang="en-US" sz="1200" dirty="0" err="1"/>
              <a:t>Quis</a:t>
            </a:r>
            <a:r>
              <a:rPr lang="en-US" sz="1200" dirty="0"/>
              <a:t> dicit </a:t>
            </a:r>
            <a:r>
              <a:rPr lang="en-US" sz="1200" dirty="0" err="1"/>
              <a:t>temporibus</a:t>
            </a:r>
            <a:r>
              <a:rPr lang="en-US" sz="1200" dirty="0"/>
              <a:t>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dirty="0" err="1"/>
              <a:t>ius</a:t>
            </a:r>
            <a:r>
              <a:rPr lang="en-US" sz="1200" dirty="0"/>
              <a:t>, ex </a:t>
            </a:r>
            <a:r>
              <a:rPr lang="en-US" sz="1200" dirty="0" err="1"/>
              <a:t>pri</a:t>
            </a:r>
            <a:r>
              <a:rPr lang="en-US" sz="1200" dirty="0"/>
              <a:t> ipsum </a:t>
            </a:r>
            <a:r>
              <a:rPr lang="en-US" sz="1200" dirty="0" err="1"/>
              <a:t>explicari</a:t>
            </a:r>
            <a:r>
              <a:rPr lang="en-US" sz="1200" dirty="0"/>
              <a:t>, </a:t>
            </a:r>
            <a:r>
              <a:rPr lang="en-US" sz="1200" dirty="0" err="1"/>
              <a:t>eos</a:t>
            </a:r>
            <a:r>
              <a:rPr lang="en-US" sz="1200" dirty="0"/>
              <a:t> </a:t>
            </a:r>
            <a:r>
              <a:rPr lang="en-US" sz="1200" dirty="0" err="1"/>
              <a:t>verterem</a:t>
            </a:r>
            <a:r>
              <a:rPr lang="en-US" sz="1200" dirty="0"/>
              <a:t> </a:t>
            </a:r>
            <a:r>
              <a:rPr lang="en-US" sz="1200" dirty="0" err="1"/>
              <a:t>maiestatis</a:t>
            </a:r>
            <a:r>
              <a:rPr lang="en-US" sz="1200" dirty="0"/>
              <a:t> </a:t>
            </a:r>
            <a:r>
              <a:rPr lang="en-US" sz="1200" dirty="0" err="1"/>
              <a:t>scriptorem</a:t>
            </a:r>
            <a:r>
              <a:rPr lang="en-US" sz="1200" dirty="0"/>
              <a:t> ex. We then counted the number of times a node was expanded, that is to say, was removed from the head of the queue and tested to see if it was the goal state. Figure 2 shows the result for problems with solution depts ranging from 0 to 24.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Note that the performance of Misplaced Tile and Manhattan are similar for problems with a solution depth up to approximately 8, after that they… </a:t>
            </a:r>
          </a:p>
          <a:p>
            <a:r>
              <a:rPr lang="en-US" sz="1200" dirty="0"/>
              <a:t>Also note that </a:t>
            </a:r>
            <a:r>
              <a:rPr lang="en-US" sz="1200" dirty="0" err="1"/>
              <a:t>ea</a:t>
            </a:r>
            <a:r>
              <a:rPr lang="en-US" sz="1200" dirty="0"/>
              <a:t> </a:t>
            </a:r>
            <a:r>
              <a:rPr lang="en-US" sz="1200" dirty="0" err="1"/>
              <a:t>mea</a:t>
            </a:r>
            <a:r>
              <a:rPr lang="en-US" sz="1200" dirty="0"/>
              <a:t> sumo </a:t>
            </a:r>
            <a:r>
              <a:rPr lang="en-US" sz="1200" dirty="0" err="1"/>
              <a:t>laudem</a:t>
            </a:r>
            <a:r>
              <a:rPr lang="en-US" sz="1200" dirty="0"/>
              <a:t> </a:t>
            </a:r>
            <a:r>
              <a:rPr lang="en-US" sz="1200" dirty="0" err="1"/>
              <a:t>vidisse</a:t>
            </a:r>
            <a:r>
              <a:rPr lang="en-US" sz="1200" dirty="0"/>
              <a:t>, </a:t>
            </a:r>
            <a:r>
              <a:rPr lang="en-US" sz="1200" dirty="0" err="1"/>
              <a:t>volutpat</a:t>
            </a:r>
            <a:r>
              <a:rPr lang="en-US" sz="1200" dirty="0"/>
              <a:t> </a:t>
            </a:r>
            <a:r>
              <a:rPr lang="en-US" sz="1200" dirty="0" err="1"/>
              <a:t>intellegat</a:t>
            </a:r>
            <a:r>
              <a:rPr lang="en-US" sz="1200" dirty="0"/>
              <a:t> </a:t>
            </a:r>
            <a:r>
              <a:rPr lang="en-US" sz="1200" dirty="0" err="1"/>
              <a:t>scribentur</a:t>
            </a:r>
            <a:r>
              <a:rPr lang="en-US" sz="1200" dirty="0"/>
              <a:t> cu </a:t>
            </a:r>
            <a:r>
              <a:rPr lang="en-US" sz="1200" dirty="0" err="1"/>
              <a:t>mel</a:t>
            </a:r>
            <a:r>
              <a:rPr lang="en-US" sz="1200" dirty="0"/>
              <a:t>. Vis </a:t>
            </a:r>
            <a:r>
              <a:rPr lang="en-US" sz="1200" dirty="0" err="1"/>
              <a:t>ea</a:t>
            </a:r>
            <a:r>
              <a:rPr lang="en-US" sz="1200" dirty="0"/>
              <a:t> </a:t>
            </a:r>
            <a:r>
              <a:rPr lang="en-US" sz="1200" dirty="0" err="1"/>
              <a:t>quis</a:t>
            </a:r>
            <a:r>
              <a:rPr lang="en-US" sz="1200" dirty="0"/>
              <a:t> scaevola, his ne </a:t>
            </a:r>
            <a:r>
              <a:rPr lang="en-US" sz="1200" dirty="0" err="1"/>
              <a:t>laoreet</a:t>
            </a:r>
            <a:r>
              <a:rPr lang="en-US" sz="1200" dirty="0"/>
              <a:t> </a:t>
            </a:r>
            <a:r>
              <a:rPr lang="en-US" sz="1200" dirty="0" err="1"/>
              <a:t>epicurei</a:t>
            </a:r>
            <a:r>
              <a:rPr lang="en-US" sz="1200" dirty="0"/>
              <a:t> </a:t>
            </a:r>
            <a:r>
              <a:rPr lang="en-US" sz="1200" dirty="0" err="1"/>
              <a:t>adolescens</a:t>
            </a:r>
            <a:r>
              <a:rPr lang="en-US" sz="1200" dirty="0"/>
              <a:t>. Ad </a:t>
            </a:r>
            <a:r>
              <a:rPr lang="en-US" sz="1200" dirty="0" err="1"/>
              <a:t>natum</a:t>
            </a:r>
            <a:r>
              <a:rPr lang="en-US" sz="1200" dirty="0"/>
              <a:t> </a:t>
            </a:r>
            <a:r>
              <a:rPr lang="en-US" sz="1200" dirty="0" err="1"/>
              <a:t>probatus</a:t>
            </a:r>
            <a:r>
              <a:rPr lang="en-US" sz="1200" dirty="0"/>
              <a:t> </a:t>
            </a:r>
            <a:r>
              <a:rPr lang="en-US" sz="1200" dirty="0" err="1"/>
              <a:t>est</a:t>
            </a:r>
            <a:r>
              <a:rPr lang="en-US" sz="1200" dirty="0"/>
              <a:t>, </a:t>
            </a:r>
            <a:r>
              <a:rPr lang="en-US" sz="1200" dirty="0" err="1"/>
              <a:t>te</a:t>
            </a:r>
            <a:r>
              <a:rPr lang="en-US" sz="1200" dirty="0"/>
              <a:t> stet delectus pro. Modus choro </a:t>
            </a:r>
            <a:r>
              <a:rPr lang="en-US" sz="1200" dirty="0" err="1"/>
              <a:t>laudem</a:t>
            </a:r>
            <a:r>
              <a:rPr lang="en-US" sz="1200" dirty="0"/>
              <a:t> his in. Mei </a:t>
            </a:r>
            <a:r>
              <a:rPr lang="en-US" sz="1200" dirty="0" err="1"/>
              <a:t>decore</a:t>
            </a:r>
            <a:r>
              <a:rPr lang="en-US" sz="1200" dirty="0"/>
              <a:t> </a:t>
            </a:r>
            <a:r>
              <a:rPr lang="en-US" sz="1200" dirty="0" err="1"/>
              <a:t>graecis</a:t>
            </a:r>
            <a:r>
              <a:rPr lang="en-US" sz="1200" dirty="0"/>
              <a:t> ex. No quo </a:t>
            </a:r>
            <a:r>
              <a:rPr lang="en-US" sz="1200" dirty="0" err="1"/>
              <a:t>sonet</a:t>
            </a:r>
            <a:r>
              <a:rPr lang="en-US" sz="1200" dirty="0"/>
              <a:t> </a:t>
            </a:r>
            <a:r>
              <a:rPr lang="en-US" sz="1200" dirty="0" err="1"/>
              <a:t>vocibus</a:t>
            </a:r>
            <a:r>
              <a:rPr lang="en-US" sz="1200" dirty="0"/>
              <a:t>.</a:t>
            </a:r>
          </a:p>
          <a:p>
            <a:endParaRPr lang="en-US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F99258-645B-4001-AA62-E4B6FD928AB3}"/>
              </a:ext>
            </a:extLst>
          </p:cNvPr>
          <p:cNvGrpSpPr/>
          <p:nvPr/>
        </p:nvGrpSpPr>
        <p:grpSpPr>
          <a:xfrm>
            <a:off x="7343349" y="2209471"/>
            <a:ext cx="3676017" cy="2079913"/>
            <a:chOff x="6513616" y="355271"/>
            <a:chExt cx="5116285" cy="333548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D7010540-C03C-4F02-95D2-5E8B67A2C6D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513616" y="355271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ADFDB-6287-420A-994E-1DD2226AFC8B}"/>
                </a:ext>
              </a:extLst>
            </p:cNvPr>
            <p:cNvSpPr txBox="1"/>
            <p:nvPr/>
          </p:nvSpPr>
          <p:spPr>
            <a:xfrm>
              <a:off x="6513616" y="3098471"/>
              <a:ext cx="5116285" cy="592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Figure 2</a:t>
              </a:r>
              <a:r>
                <a:rPr lang="en-US" sz="900" dirty="0"/>
                <a:t>: The number of nodes expanded by the three search algorithms. Note that Uniform Cost Search timed out for puzzles at dept 16 or harder.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53BC7C6-90BE-4FEC-84C3-1ED694D9628E}"/>
              </a:ext>
            </a:extLst>
          </p:cNvPr>
          <p:cNvSpPr txBox="1"/>
          <p:nvPr/>
        </p:nvSpPr>
        <p:spPr>
          <a:xfrm>
            <a:off x="89703" y="1143000"/>
            <a:ext cx="58726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you write your report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need to refer to each figure or table before it appears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need to discuss and/or explain the result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A38131-A0C4-446B-A94E-B7D512F54474}"/>
              </a:ext>
            </a:extLst>
          </p:cNvPr>
          <p:cNvCxnSpPr/>
          <p:nvPr/>
        </p:nvCxnSpPr>
        <p:spPr>
          <a:xfrm>
            <a:off x="5905500" y="1896533"/>
            <a:ext cx="389467" cy="55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D679C4-40AE-4A2C-850C-ADB93D423509}"/>
              </a:ext>
            </a:extLst>
          </p:cNvPr>
          <p:cNvCxnSpPr>
            <a:cxnSpLocks/>
          </p:cNvCxnSpPr>
          <p:nvPr/>
        </p:nvCxnSpPr>
        <p:spPr>
          <a:xfrm>
            <a:off x="4770967" y="3632200"/>
            <a:ext cx="1524000" cy="71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81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232" y="606983"/>
            <a:ext cx="82462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Don’t cheat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If you copy a single line of text, or a single line of code without proper attribution, I will fail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 am better at catching cheaters, than you are at cheating.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533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A611-E977-4393-8FD0-1561DE4A0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" y="0"/>
            <a:ext cx="10515600" cy="1325563"/>
          </a:xfrm>
        </p:spPr>
        <p:txBody>
          <a:bodyPr/>
          <a:lstStyle/>
          <a:p>
            <a:r>
              <a:rPr lang="en-US" dirty="0"/>
              <a:t>Visual intuition of Search Algorithms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72CBA-E8B6-48D0-9827-7D64A2610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60" t="17501" r="14323" b="22778"/>
          <a:stretch/>
        </p:blipFill>
        <p:spPr>
          <a:xfrm>
            <a:off x="5175250" y="1417722"/>
            <a:ext cx="6877050" cy="5383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6C51E2-C2DC-4112-9EE1-00CA5293CFD7}"/>
              </a:ext>
            </a:extLst>
          </p:cNvPr>
          <p:cNvSpPr txBox="1"/>
          <p:nvPr/>
        </p:nvSpPr>
        <p:spPr>
          <a:xfrm>
            <a:off x="9137650" y="1701800"/>
            <a:ext cx="122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C43A7-918A-4F02-A0ED-90AA4740AD53}"/>
              </a:ext>
            </a:extLst>
          </p:cNvPr>
          <p:cNvSpPr txBox="1"/>
          <p:nvPr/>
        </p:nvSpPr>
        <p:spPr>
          <a:xfrm>
            <a:off x="8877300" y="4013520"/>
            <a:ext cx="76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86571-2903-4274-8918-1079BBD28BB6}"/>
              </a:ext>
            </a:extLst>
          </p:cNvPr>
          <p:cNvSpPr txBox="1"/>
          <p:nvPr/>
        </p:nvSpPr>
        <p:spPr>
          <a:xfrm>
            <a:off x="263526" y="1532461"/>
            <a:ext cx="66325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Key</a:t>
            </a:r>
          </a:p>
          <a:p>
            <a:r>
              <a:rPr lang="en-US" sz="2400" b="1" dirty="0">
                <a:solidFill>
                  <a:srgbClr val="CCFF33"/>
                </a:solidFill>
                <a:latin typeface="Arial" panose="020B0604020202020204" pitchFamily="34" charset="0"/>
              </a:rPr>
              <a:t>Green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Nodes on the solution path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Gray: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Nodes that were tested to see if they were goal state</a:t>
            </a:r>
          </a:p>
          <a:p>
            <a:r>
              <a:rPr lang="en-US" sz="2400" b="1" dirty="0">
                <a:solidFill>
                  <a:srgbClr val="97C2FC"/>
                </a:solidFill>
                <a:latin typeface="Arial" panose="020B0604020202020204" pitchFamily="34" charset="0"/>
              </a:rPr>
              <a:t>Blue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Nodes currently in the fronter (in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nodes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queue)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Solved! Depth: 2</a:t>
            </a:r>
            <a:br>
              <a:rPr lang="en-US" sz="2000" dirty="0"/>
            </a:b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Expanded nodes:  6</a:t>
            </a:r>
            <a:br>
              <a:rPr lang="en-US" sz="2000" dirty="0"/>
            </a:b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Frontier nodes: now 7, the maximum was 8</a:t>
            </a:r>
            <a:endParaRPr lang="en-US" sz="2000" dirty="0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0ADFE25-2787-462F-B780-14733E64D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9700" y="73471"/>
            <a:ext cx="17526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762747F0-E74E-4E8E-AA26-E166D4867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5900" y="149671"/>
            <a:ext cx="533400" cy="461963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1</a:t>
            </a:r>
            <a:endParaRPr lang="en-US" altLang="en-US" sz="2400" dirty="0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76F59DDF-2255-498C-86F8-31A91E5BA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9300" y="149671"/>
            <a:ext cx="533400" cy="461963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2</a:t>
            </a:r>
            <a:endParaRPr lang="en-US" altLang="en-US" sz="2400" dirty="0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ACED2052-AECF-4103-B509-A10BF66A6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2700" y="598721"/>
            <a:ext cx="533400" cy="461963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3</a:t>
            </a:r>
            <a:endParaRPr lang="en-US" altLang="en-US" sz="2400" dirty="0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845D61F6-B9CC-4776-A437-B5904546C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5900" y="606871"/>
            <a:ext cx="533400" cy="461963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4</a:t>
            </a:r>
            <a:endParaRPr lang="en-US" altLang="en-US" sz="2400" dirty="0"/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50084FAD-AE7A-4157-9807-0952D50D9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9300" y="606871"/>
            <a:ext cx="533400" cy="461963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5</a:t>
            </a:r>
            <a:endParaRPr lang="en-US" altLang="en-US" sz="2400" dirty="0"/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299CCB44-012A-4193-9F6C-E9E8B344E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5900" y="1064071"/>
            <a:ext cx="533400" cy="461665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7</a:t>
            </a:r>
            <a:endParaRPr lang="en-US" altLang="en-US" sz="2400" dirty="0"/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8C85F682-F784-4765-B9DB-559CA64FF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9300" y="1064071"/>
            <a:ext cx="533400" cy="461665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8</a:t>
            </a:r>
            <a:endParaRPr lang="en-US" altLang="en-US" sz="2400" dirty="0"/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9E5B67A2-F105-4056-A52A-468D3556D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2700" y="1055921"/>
            <a:ext cx="533400" cy="461963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6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880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3DFB0C-AEC9-49B5-9885-5554E2BCEB39}"/>
              </a:ext>
            </a:extLst>
          </p:cNvPr>
          <p:cNvSpPr txBox="1"/>
          <p:nvPr/>
        </p:nvSpPr>
        <p:spPr>
          <a:xfrm>
            <a:off x="87870" y="5801810"/>
            <a:ext cx="6194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 nodes were expanded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Largest size of queue was 8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Solution is at depth 7, which is optimal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DBCA5-0C38-421D-AFEC-384C9004F34A}"/>
              </a:ext>
            </a:extLst>
          </p:cNvPr>
          <p:cNvSpPr txBox="1"/>
          <p:nvPr/>
        </p:nvSpPr>
        <p:spPr>
          <a:xfrm>
            <a:off x="37070" y="40862"/>
            <a:ext cx="4369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A-Star (Manhattan Heuristic)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4BF0D9-77C7-4382-B67F-122428BDF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0"/>
            <a:ext cx="4965699" cy="6725140"/>
          </a:xfrm>
          <a:prstGeom prst="rect">
            <a:avLst/>
          </a:prstGeom>
        </p:spPr>
      </p:pic>
      <p:sp>
        <p:nvSpPr>
          <p:cNvPr id="7" name="Rectangle 16">
            <a:extLst>
              <a:ext uri="{FF2B5EF4-FFF2-40B4-BE49-F238E27FC236}">
                <a16:creationId xmlns:a16="http://schemas.microsoft.com/office/drawing/2014/main" id="{CF37561F-679E-48D4-B0E5-6865F6400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35" y="1193054"/>
            <a:ext cx="17526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38D8481C-BB76-4803-9E43-E9198CC8B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35" y="1269254"/>
            <a:ext cx="533400" cy="461963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4</a:t>
            </a:r>
            <a:endParaRPr lang="en-US" altLang="en-US" sz="2400" dirty="0"/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43388694-BF14-41D1-A3B8-A2D4389D1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635" y="1269254"/>
            <a:ext cx="533400" cy="461963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1</a:t>
            </a:r>
            <a:endParaRPr lang="en-US" altLang="en-US" sz="2400" dirty="0"/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FB39941D-F44B-472A-9CDD-D700D194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035" y="1269254"/>
            <a:ext cx="533400" cy="461963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2</a:t>
            </a:r>
            <a:endParaRPr lang="en-US" altLang="en-US" sz="2400" dirty="0"/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81E9864B-A243-4767-89C6-FEF96DF06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35" y="1726454"/>
            <a:ext cx="533400" cy="461963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5</a:t>
            </a:r>
            <a:endParaRPr lang="en-US" altLang="en-US" sz="2400" dirty="0"/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CFDA64B8-62B4-41D9-BC84-6134D5899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635" y="1726454"/>
            <a:ext cx="533400" cy="461963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3</a:t>
            </a:r>
            <a:endParaRPr lang="en-US" altLang="en-US" sz="2400" dirty="0"/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2DAA131A-F954-40AC-8150-5F83B2BB8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35" y="2183654"/>
            <a:ext cx="533400" cy="461665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7</a:t>
            </a:r>
            <a:endParaRPr lang="en-US" altLang="en-US" sz="2400" dirty="0"/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7567A245-79D6-426B-B24E-544377781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635" y="2183654"/>
            <a:ext cx="533400" cy="461665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8</a:t>
            </a:r>
            <a:endParaRPr lang="en-US" altLang="en-US" sz="2400" dirty="0"/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4930BC87-85E7-4630-A9B4-EABC67D2B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035" y="2180161"/>
            <a:ext cx="533400" cy="461963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6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283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3DFB0C-AEC9-49B5-9885-5554E2BCEB39}"/>
              </a:ext>
            </a:extLst>
          </p:cNvPr>
          <p:cNvSpPr txBox="1"/>
          <p:nvPr/>
        </p:nvSpPr>
        <p:spPr>
          <a:xfrm>
            <a:off x="87870" y="5801810"/>
            <a:ext cx="6194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 nodes were expanded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Largest size of queue was 8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Solution is at depth 7, which is optimal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DBCA5-0C38-421D-AFEC-384C9004F34A}"/>
              </a:ext>
            </a:extLst>
          </p:cNvPr>
          <p:cNvSpPr txBox="1"/>
          <p:nvPr/>
        </p:nvSpPr>
        <p:spPr>
          <a:xfrm>
            <a:off x="37070" y="40862"/>
            <a:ext cx="2295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Greedy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CB6DB-EA40-4FA7-A023-1B2B98705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550" y="0"/>
            <a:ext cx="5121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61168-0A3C-4A66-91F6-2DC68F3EACD3}"/>
              </a:ext>
            </a:extLst>
          </p:cNvPr>
          <p:cNvSpPr txBox="1"/>
          <p:nvPr/>
        </p:nvSpPr>
        <p:spPr>
          <a:xfrm>
            <a:off x="8580965" y="3497580"/>
            <a:ext cx="3611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 note:</a:t>
            </a:r>
          </a:p>
          <a:p>
            <a:r>
              <a:rPr lang="en-US" dirty="0"/>
              <a:t>In </a:t>
            </a:r>
            <a:r>
              <a:rPr lang="en-US" i="1" dirty="0"/>
              <a:t>this</a:t>
            </a:r>
            <a:r>
              <a:rPr lang="en-US" dirty="0"/>
              <a:t> case it found the optimal solution, and it found it fast.</a:t>
            </a:r>
          </a:p>
          <a:p>
            <a:r>
              <a:rPr lang="en-US" dirty="0"/>
              <a:t>However, neither are true in the general case.</a:t>
            </a:r>
          </a:p>
          <a:p>
            <a:r>
              <a:rPr lang="en-US" dirty="0"/>
              <a:t>See later example</a:t>
            </a:r>
          </a:p>
        </p:txBody>
      </p:sp>
    </p:spTree>
    <p:extLst>
      <p:ext uri="{BB962C8B-B14F-4D97-AF65-F5344CB8AC3E}">
        <p14:creationId xmlns:p14="http://schemas.microsoft.com/office/powerpoint/2010/main" val="398154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3DFB0C-AEC9-49B5-9885-5554E2BCEB39}"/>
              </a:ext>
            </a:extLst>
          </p:cNvPr>
          <p:cNvSpPr txBox="1"/>
          <p:nvPr/>
        </p:nvSpPr>
        <p:spPr>
          <a:xfrm>
            <a:off x="87870" y="5801810"/>
            <a:ext cx="6194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104 nodes were expanded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Largest size of queue was 82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Solution is at depth 7, which is optimal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DBCA5-0C38-421D-AFEC-384C9004F34A}"/>
              </a:ext>
            </a:extLst>
          </p:cNvPr>
          <p:cNvSpPr txBox="1"/>
          <p:nvPr/>
        </p:nvSpPr>
        <p:spPr>
          <a:xfrm>
            <a:off x="32837" y="0"/>
            <a:ext cx="10708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Uniform Cost Search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(for this problem this is equivalent to Breadth-First)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6E2F5-E07C-4318-97B2-987B7D354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8263"/>
            <a:ext cx="12192000" cy="21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1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3DFB0C-AEC9-49B5-9885-5554E2BCEB39}"/>
              </a:ext>
            </a:extLst>
          </p:cNvPr>
          <p:cNvSpPr txBox="1"/>
          <p:nvPr/>
        </p:nvSpPr>
        <p:spPr>
          <a:xfrm>
            <a:off x="87870" y="5801810"/>
            <a:ext cx="10275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181 nodes were expanded. This includes the nodes that were expanded multiple times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Largest size of queue was 8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Solution is at depth 7, which is optimal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DBCA5-0C38-421D-AFEC-384C9004F34A}"/>
              </a:ext>
            </a:extLst>
          </p:cNvPr>
          <p:cNvSpPr txBox="1"/>
          <p:nvPr/>
        </p:nvSpPr>
        <p:spPr>
          <a:xfrm>
            <a:off x="37070" y="40862"/>
            <a:ext cx="3047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Iterative Deepening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840D6-042C-4D7F-B81A-0C52606C4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1990"/>
            <a:ext cx="12192000" cy="1848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6CA58F-2324-4A1D-BDA0-299FA8CD1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091" y="341310"/>
            <a:ext cx="539139" cy="445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0EE58-A282-4FC1-99DB-C610D7CB54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93"/>
          <a:stretch/>
        </p:blipFill>
        <p:spPr>
          <a:xfrm>
            <a:off x="5975092" y="40862"/>
            <a:ext cx="539139" cy="165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E2B3AC-B46E-4EE7-9F9F-DC01C0141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197" y="978053"/>
            <a:ext cx="989381" cy="795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9A7B38-B35E-48FF-905C-A5290594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476" y="1858493"/>
            <a:ext cx="1811902" cy="10619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23C3BE-E291-41A7-BD92-ADD117D4C777}"/>
              </a:ext>
            </a:extLst>
          </p:cNvPr>
          <p:cNvSpPr txBox="1"/>
          <p:nvPr/>
        </p:nvSpPr>
        <p:spPr>
          <a:xfrm>
            <a:off x="6458198" y="920"/>
            <a:ext cx="893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depth 0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887EF0-3C50-47DF-8F59-58FAD161D782}"/>
              </a:ext>
            </a:extLst>
          </p:cNvPr>
          <p:cNvSpPr txBox="1"/>
          <p:nvPr/>
        </p:nvSpPr>
        <p:spPr>
          <a:xfrm>
            <a:off x="6558765" y="325498"/>
            <a:ext cx="893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depth 1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BB8846-F922-49EC-B1F4-7722E3409EE3}"/>
              </a:ext>
            </a:extLst>
          </p:cNvPr>
          <p:cNvSpPr txBox="1"/>
          <p:nvPr/>
        </p:nvSpPr>
        <p:spPr>
          <a:xfrm>
            <a:off x="6831389" y="953495"/>
            <a:ext cx="893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depth 2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3F206-D5C1-40CF-A895-382D8C098CDD}"/>
              </a:ext>
            </a:extLst>
          </p:cNvPr>
          <p:cNvSpPr txBox="1"/>
          <p:nvPr/>
        </p:nvSpPr>
        <p:spPr>
          <a:xfrm>
            <a:off x="7160150" y="1773966"/>
            <a:ext cx="893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depth 3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8DCF5B-2D41-4DB9-8DF3-45A8AF2ED924}"/>
              </a:ext>
            </a:extLst>
          </p:cNvPr>
          <p:cNvSpPr txBox="1"/>
          <p:nvPr/>
        </p:nvSpPr>
        <p:spPr>
          <a:xfrm>
            <a:off x="7915157" y="3659560"/>
            <a:ext cx="893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depth 7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470685-A4F9-4D2D-8AE2-67963DF964C6}"/>
              </a:ext>
            </a:extLst>
          </p:cNvPr>
          <p:cNvSpPr txBox="1"/>
          <p:nvPr/>
        </p:nvSpPr>
        <p:spPr>
          <a:xfrm>
            <a:off x="5225535" y="3153072"/>
            <a:ext cx="2278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depth 4, 5 and 6 omitted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1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23FE50-21D3-4394-ABFD-3C6EE510E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1635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CD6CF0-6076-494A-A529-1FCD889F8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9830"/>
            <a:ext cx="12192000" cy="284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8B1810-45D3-4FE7-8A26-D34698B3EECA}"/>
              </a:ext>
            </a:extLst>
          </p:cNvPr>
          <p:cNvSpPr/>
          <p:nvPr/>
        </p:nvSpPr>
        <p:spPr>
          <a:xfrm>
            <a:off x="6265333" y="2219830"/>
            <a:ext cx="1189567" cy="28473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C60CB4-CF95-4F3D-8947-87A610F15F4F}"/>
              </a:ext>
            </a:extLst>
          </p:cNvPr>
          <p:cNvCxnSpPr>
            <a:cxnSpLocks/>
          </p:cNvCxnSpPr>
          <p:nvPr/>
        </p:nvCxnSpPr>
        <p:spPr>
          <a:xfrm flipH="1">
            <a:off x="0" y="2504569"/>
            <a:ext cx="6265334" cy="25899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B62BE8-6286-4167-B41A-210851C7F436}"/>
              </a:ext>
            </a:extLst>
          </p:cNvPr>
          <p:cNvCxnSpPr>
            <a:cxnSpLocks/>
          </p:cNvCxnSpPr>
          <p:nvPr/>
        </p:nvCxnSpPr>
        <p:spPr>
          <a:xfrm>
            <a:off x="7454900" y="2504569"/>
            <a:ext cx="4737100" cy="26380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93C8B0F-C30D-4B8F-9F19-FD55D4754082}"/>
              </a:ext>
            </a:extLst>
          </p:cNvPr>
          <p:cNvSpPr txBox="1"/>
          <p:nvPr/>
        </p:nvSpPr>
        <p:spPr>
          <a:xfrm>
            <a:off x="3179233" y="1948628"/>
            <a:ext cx="97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Tree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DBE987-9928-4F8E-8444-A3B1E9A509D8}"/>
              </a:ext>
            </a:extLst>
          </p:cNvPr>
          <p:cNvSpPr txBox="1"/>
          <p:nvPr/>
        </p:nvSpPr>
        <p:spPr>
          <a:xfrm>
            <a:off x="37070" y="5094531"/>
            <a:ext cx="137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Zoom-in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3DFB0C-AEC9-49B5-9885-5554E2BCEB39}"/>
              </a:ext>
            </a:extLst>
          </p:cNvPr>
          <p:cNvSpPr txBox="1"/>
          <p:nvPr/>
        </p:nvSpPr>
        <p:spPr>
          <a:xfrm>
            <a:off x="70936" y="6021943"/>
            <a:ext cx="6194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6,550 nodes were expanded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Solution is at depth 15, recall optimal solution is at depth 7 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DBCA5-0C38-421D-AFEC-384C9004F34A}"/>
              </a:ext>
            </a:extLst>
          </p:cNvPr>
          <p:cNvSpPr txBox="1"/>
          <p:nvPr/>
        </p:nvSpPr>
        <p:spPr>
          <a:xfrm>
            <a:off x="37070" y="40862"/>
            <a:ext cx="5574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Depth-Limited Search with Limit = 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2D54FC-E68F-4019-9344-222F9277482A}"/>
              </a:ext>
            </a:extLst>
          </p:cNvPr>
          <p:cNvSpPr/>
          <p:nvPr/>
        </p:nvSpPr>
        <p:spPr>
          <a:xfrm>
            <a:off x="0" y="3506763"/>
            <a:ext cx="12192000" cy="1635898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860C230-8E58-4F6B-A641-33CAF164F8E3}"/>
              </a:ext>
            </a:extLst>
          </p:cNvPr>
          <p:cNvCxnSpPr>
            <a:cxnSpLocks/>
          </p:cNvCxnSpPr>
          <p:nvPr/>
        </p:nvCxnSpPr>
        <p:spPr>
          <a:xfrm>
            <a:off x="10807700" y="3399367"/>
            <a:ext cx="701886" cy="1254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A04E09-9328-496B-A8A3-927D00F284F8}"/>
              </a:ext>
            </a:extLst>
          </p:cNvPr>
          <p:cNvSpPr txBox="1"/>
          <p:nvPr/>
        </p:nvSpPr>
        <p:spPr>
          <a:xfrm>
            <a:off x="10314242" y="2981905"/>
            <a:ext cx="137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State</a:t>
            </a:r>
          </a:p>
        </p:txBody>
      </p:sp>
    </p:spTree>
    <p:extLst>
      <p:ext uri="{BB962C8B-B14F-4D97-AF65-F5344CB8AC3E}">
        <p14:creationId xmlns:p14="http://schemas.microsoft.com/office/powerpoint/2010/main" val="399980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DDBE987-9928-4F8E-8444-A3B1E9A509D8}"/>
              </a:ext>
            </a:extLst>
          </p:cNvPr>
          <p:cNvSpPr txBox="1"/>
          <p:nvPr/>
        </p:nvSpPr>
        <p:spPr>
          <a:xfrm>
            <a:off x="592483" y="1315011"/>
            <a:ext cx="113772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we do it without checking for repeated states, in general  it will run forever.</a:t>
            </a:r>
          </a:p>
          <a:p>
            <a:endParaRPr lang="en-US" sz="2800" dirty="0"/>
          </a:p>
          <a:p>
            <a:r>
              <a:rPr lang="en-US" sz="2800" dirty="0"/>
              <a:t>If we check repeated states, then it will expand up to 181,440 nodes, the size of the problem space.  </a:t>
            </a:r>
          </a:p>
          <a:p>
            <a:endParaRPr lang="en-US" sz="2800" dirty="0"/>
          </a:p>
          <a:p>
            <a:r>
              <a:rPr lang="en-US" sz="2800" dirty="0"/>
              <a:t>Recall that even </a:t>
            </a:r>
            <a:r>
              <a:rPr lang="en-US" sz="2800" i="1" dirty="0"/>
              <a:t>if</a:t>
            </a:r>
            <a:r>
              <a:rPr lang="en-US" sz="2800" dirty="0"/>
              <a:t> we do check repeated states,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We need memory of the order of 181,440  </a:t>
            </a:r>
            <a:r>
              <a:rPr lang="en-US" sz="2000" dirty="0"/>
              <a:t>(to keep track of repeated states)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We may not find the optimal solution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3DFB0C-AEC9-49B5-9885-5554E2BCEB39}"/>
              </a:ext>
            </a:extLst>
          </p:cNvPr>
          <p:cNvSpPr txBox="1"/>
          <p:nvPr/>
        </p:nvSpPr>
        <p:spPr>
          <a:xfrm>
            <a:off x="37070" y="5934670"/>
            <a:ext cx="812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(assuming we track repeated states)</a:t>
            </a:r>
          </a:p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Up to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181,440 nodes may be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expanded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Solution could be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as deep as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31, recall optimal solution is at depth 7 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DBCA5-0C38-421D-AFEC-384C9004F34A}"/>
              </a:ext>
            </a:extLst>
          </p:cNvPr>
          <p:cNvSpPr txBox="1"/>
          <p:nvPr/>
        </p:nvSpPr>
        <p:spPr>
          <a:xfrm>
            <a:off x="37070" y="40862"/>
            <a:ext cx="1814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Depth-First</a:t>
            </a:r>
          </a:p>
        </p:txBody>
      </p:sp>
    </p:spTree>
    <p:extLst>
      <p:ext uri="{BB962C8B-B14F-4D97-AF65-F5344CB8AC3E}">
        <p14:creationId xmlns:p14="http://schemas.microsoft.com/office/powerpoint/2010/main" val="73651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745DED-FBCC-4EB8-828D-DFD5BBE35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845" y="0"/>
            <a:ext cx="258678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0985DC-85E2-4FCE-8A93-B01DF7AD54B7}"/>
              </a:ext>
            </a:extLst>
          </p:cNvPr>
          <p:cNvSpPr txBox="1"/>
          <p:nvPr/>
        </p:nvSpPr>
        <p:spPr>
          <a:xfrm>
            <a:off x="5486373" y="5883870"/>
            <a:ext cx="333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96 nodes were expanded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Largest size of queue was 65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Solution is at depth 38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1F0CD7-FF62-411A-95E4-6E5976B90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791" y="223520"/>
            <a:ext cx="3404449" cy="26801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9060F1-4A35-4CD1-886A-BB63D702394A}"/>
              </a:ext>
            </a:extLst>
          </p:cNvPr>
          <p:cNvSpPr txBox="1"/>
          <p:nvPr/>
        </p:nvSpPr>
        <p:spPr>
          <a:xfrm>
            <a:off x="3922193" y="2703612"/>
            <a:ext cx="333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79 nodes were expanded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Largest size of queue was 55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Solution is at depth 16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829FBC-5DBE-4AA1-9B69-C84193A491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06" t="25094" r="30484" b="25872"/>
          <a:stretch/>
        </p:blipFill>
        <p:spPr>
          <a:xfrm>
            <a:off x="941378" y="3136753"/>
            <a:ext cx="1131412" cy="11669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01D95E-7A01-486B-81C3-72889C001B8E}"/>
              </a:ext>
            </a:extLst>
          </p:cNvPr>
          <p:cNvSpPr txBox="1"/>
          <p:nvPr/>
        </p:nvSpPr>
        <p:spPr>
          <a:xfrm>
            <a:off x="9879600" y="0"/>
            <a:ext cx="2295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Greedy Search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D19011-568D-47BB-BE5D-E10E2F214E70}"/>
              </a:ext>
            </a:extLst>
          </p:cNvPr>
          <p:cNvSpPr txBox="1"/>
          <p:nvPr/>
        </p:nvSpPr>
        <p:spPr>
          <a:xfrm>
            <a:off x="6173047" y="-38090"/>
            <a:ext cx="1081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A-Star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7B205C-602B-4CB7-96DA-62DB49329C35}"/>
              </a:ext>
            </a:extLst>
          </p:cNvPr>
          <p:cNvSpPr txBox="1"/>
          <p:nvPr/>
        </p:nvSpPr>
        <p:spPr>
          <a:xfrm>
            <a:off x="105541" y="1506568"/>
            <a:ext cx="3336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the example above Greedy Search was as good as A-star. </a:t>
            </a:r>
          </a:p>
          <a:p>
            <a:r>
              <a:rPr lang="en-US" sz="2000" dirty="0"/>
              <a:t>However, it can be much worse.</a:t>
            </a:r>
          </a:p>
          <a:p>
            <a:r>
              <a:rPr lang="en-US" sz="2000" dirty="0"/>
              <a:t>Consider this example…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954219-A1B1-4F4C-9A0A-BA297D0FAA76}"/>
              </a:ext>
            </a:extLst>
          </p:cNvPr>
          <p:cNvSpPr txBox="1"/>
          <p:nvPr/>
        </p:nvSpPr>
        <p:spPr>
          <a:xfrm>
            <a:off x="105541" y="5372333"/>
            <a:ext cx="3336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Imagine someone give you driving directions that took 38 miles, when there was a 16-mile route!</a:t>
            </a:r>
          </a:p>
        </p:txBody>
      </p:sp>
    </p:spTree>
    <p:extLst>
      <p:ext uri="{BB962C8B-B14F-4D97-AF65-F5344CB8AC3E}">
        <p14:creationId xmlns:p14="http://schemas.microsoft.com/office/powerpoint/2010/main" val="4090072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1120</Words>
  <Application>Microsoft Office PowerPoint</Application>
  <PresentationFormat>Widescreen</PresentationFormat>
  <Paragraphs>168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Visual intuition of Search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Note</vt:lpstr>
      <vt:lpstr>The Hardest Puzzles</vt:lpstr>
      <vt:lpstr>Test Cases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</dc:title>
  <dc:creator>Eamonn Keogh</dc:creator>
  <cp:lastModifiedBy>Eamonn Keogh</cp:lastModifiedBy>
  <cp:revision>28</cp:revision>
  <dcterms:created xsi:type="dcterms:W3CDTF">2017-09-24T18:34:37Z</dcterms:created>
  <dcterms:modified xsi:type="dcterms:W3CDTF">2021-01-29T23:46:44Z</dcterms:modified>
</cp:coreProperties>
</file>