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53" autoAdjust="0"/>
  </p:normalViewPr>
  <p:slideViewPr>
    <p:cSldViewPr snapToGrid="0">
      <p:cViewPr>
        <p:scale>
          <a:sx n="125" d="100"/>
          <a:sy n="125" d="100"/>
        </p:scale>
        <p:origin x="1620"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D6C-D806-4B4A-B51B-BCF09F5C65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A17F39-4994-4733-92DC-2BF90DFBF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F6728E-F2CE-4520-96D9-ADD90BF6042E}"/>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5" name="Footer Placeholder 4">
            <a:extLst>
              <a:ext uri="{FF2B5EF4-FFF2-40B4-BE49-F238E27FC236}">
                <a16:creationId xmlns:a16="http://schemas.microsoft.com/office/drawing/2014/main" id="{A182CEED-F5F3-4F34-8BDD-D70EB5835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D294A-4A73-40A4-AD5F-6EF2B54BE49A}"/>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420029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2AE9-F22E-46C6-B670-02277AFBFE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00F93-D02C-4D9F-A8CC-4C7ED941D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0E269-C9BD-411C-A9E7-7715214FACA8}"/>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5" name="Footer Placeholder 4">
            <a:extLst>
              <a:ext uri="{FF2B5EF4-FFF2-40B4-BE49-F238E27FC236}">
                <a16:creationId xmlns:a16="http://schemas.microsoft.com/office/drawing/2014/main" id="{2738960A-18DB-40A1-9809-05A360B15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1CA8C-CFBD-4F01-819B-BF074B65F232}"/>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424336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C1448-0E54-42CD-AD11-3329AD772A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51B17-914B-424E-82A3-8366622B98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A996A-E725-473D-B71D-14E3F4FE4424}"/>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5" name="Footer Placeholder 4">
            <a:extLst>
              <a:ext uri="{FF2B5EF4-FFF2-40B4-BE49-F238E27FC236}">
                <a16:creationId xmlns:a16="http://schemas.microsoft.com/office/drawing/2014/main" id="{DB35B4E8-3950-4AB5-9FCE-B859E10FD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1804E-D14D-49AC-9599-D6F50D2187AB}"/>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30232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3C05-0C3C-4AD1-80A9-E3838E959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A7A90-C2D7-478E-ABF1-2E41B1383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27F29-6E9D-4B0C-9026-EB2247B46507}"/>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5" name="Footer Placeholder 4">
            <a:extLst>
              <a:ext uri="{FF2B5EF4-FFF2-40B4-BE49-F238E27FC236}">
                <a16:creationId xmlns:a16="http://schemas.microsoft.com/office/drawing/2014/main" id="{8D2DB465-B449-42A0-A724-ECEDD1594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A417F-63FC-4FE6-972E-DDD9281AC6A0}"/>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408113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0FCB-25C8-46E8-8D6A-E77ABA3EE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67DBB1-F6E5-4385-838B-A97B17D52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5DCDA7-043A-4966-99C9-97F534C637B3}"/>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5" name="Footer Placeholder 4">
            <a:extLst>
              <a:ext uri="{FF2B5EF4-FFF2-40B4-BE49-F238E27FC236}">
                <a16:creationId xmlns:a16="http://schemas.microsoft.com/office/drawing/2014/main" id="{684C6847-3338-4962-A0B6-BF7250331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F82B6-9450-4824-8E12-8F19070EBF3A}"/>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206383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0478-D0A2-4176-93ED-066EE6597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18B6A-EA29-4831-A626-7736855E75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1B438-1583-403F-9555-6622EF1454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88089C-C453-4258-95A3-9060A6F0D9DD}"/>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6" name="Footer Placeholder 5">
            <a:extLst>
              <a:ext uri="{FF2B5EF4-FFF2-40B4-BE49-F238E27FC236}">
                <a16:creationId xmlns:a16="http://schemas.microsoft.com/office/drawing/2014/main" id="{BD0A633C-0138-4792-AFF7-CABDA3209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E6B37-6BDA-43C1-9359-7A365A9A9EAD}"/>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229564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1FD4-D2CF-4BDD-B061-7C380533DF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78B83E-8545-4F23-91E8-BF046F7EED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3A9E51-DD35-4E32-97B4-01E5A5702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0636B-4109-4B4B-9405-3052C810F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1F8C04-050B-4B89-BF87-25312623E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E4A84-4A10-49FA-86D2-B2D9CC06FAD0}"/>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8" name="Footer Placeholder 7">
            <a:extLst>
              <a:ext uri="{FF2B5EF4-FFF2-40B4-BE49-F238E27FC236}">
                <a16:creationId xmlns:a16="http://schemas.microsoft.com/office/drawing/2014/main" id="{0BCB89C9-110F-44E0-BA0F-C604FD5991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93BC7-940A-435A-A650-C89833228B11}"/>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165505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FF11-0217-42AE-BF8A-80EF10AC94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0BFF61-7E2F-4F7F-AAD4-FE4F0DC23DD0}"/>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4" name="Footer Placeholder 3">
            <a:extLst>
              <a:ext uri="{FF2B5EF4-FFF2-40B4-BE49-F238E27FC236}">
                <a16:creationId xmlns:a16="http://schemas.microsoft.com/office/drawing/2014/main" id="{02216BF6-7685-41DE-B5D7-004AE905E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60EDF-BC04-433B-8916-433687BE1240}"/>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213263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ABF5B-5BD3-4544-B318-81F4D84366B8}"/>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3" name="Footer Placeholder 2">
            <a:extLst>
              <a:ext uri="{FF2B5EF4-FFF2-40B4-BE49-F238E27FC236}">
                <a16:creationId xmlns:a16="http://schemas.microsoft.com/office/drawing/2014/main" id="{A9847E1A-0B4D-4E09-9B53-A998A51351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48CC1-2816-4C0C-A6EA-0AF7E058C3C7}"/>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62146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18F3-6110-4B8D-AF76-8F1A7E5B1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A148B-5F2D-4E1C-B9E4-558F6C565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5FCE3-517D-455B-8D4A-BE157B8D0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5846C-0841-416B-AA43-9FF36D0AD2A5}"/>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6" name="Footer Placeholder 5">
            <a:extLst>
              <a:ext uri="{FF2B5EF4-FFF2-40B4-BE49-F238E27FC236}">
                <a16:creationId xmlns:a16="http://schemas.microsoft.com/office/drawing/2014/main" id="{B940F6A9-2058-4845-8E07-9CA54E4DD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832A-B539-4D20-B23D-F62ED1E79D4E}"/>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215131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597C-3687-4908-9119-276761512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F1CED3-50BE-4696-B76D-FCBE92911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23E54-77EB-4DA0-96A7-6D3F6B0B4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FFFDE-CA52-4216-B72E-BB9773EE277B}"/>
              </a:ext>
            </a:extLst>
          </p:cNvPr>
          <p:cNvSpPr>
            <a:spLocks noGrp="1"/>
          </p:cNvSpPr>
          <p:nvPr>
            <p:ph type="dt" sz="half" idx="10"/>
          </p:nvPr>
        </p:nvSpPr>
        <p:spPr/>
        <p:txBody>
          <a:bodyPr/>
          <a:lstStyle/>
          <a:p>
            <a:fld id="{767FB2DF-A0E8-4342-994F-043206DC59EC}" type="datetimeFigureOut">
              <a:rPr lang="en-US" smtClean="0"/>
              <a:t>1/18/2021</a:t>
            </a:fld>
            <a:endParaRPr lang="en-US"/>
          </a:p>
        </p:txBody>
      </p:sp>
      <p:sp>
        <p:nvSpPr>
          <p:cNvPr id="6" name="Footer Placeholder 5">
            <a:extLst>
              <a:ext uri="{FF2B5EF4-FFF2-40B4-BE49-F238E27FC236}">
                <a16:creationId xmlns:a16="http://schemas.microsoft.com/office/drawing/2014/main" id="{D3584851-A1AE-4B7B-AFD3-DE43FC05D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54F11-441B-4F7F-B337-C451B9CC7B5F}"/>
              </a:ext>
            </a:extLst>
          </p:cNvPr>
          <p:cNvSpPr>
            <a:spLocks noGrp="1"/>
          </p:cNvSpPr>
          <p:nvPr>
            <p:ph type="sldNum" sz="quarter" idx="12"/>
          </p:nvPr>
        </p:nvSpPr>
        <p:spPr/>
        <p:txBody>
          <a:bodyPr/>
          <a:lstStyle/>
          <a:p>
            <a:fld id="{01A77D7B-13DB-4670-9CA8-056C3C9A3C2C}" type="slidenum">
              <a:rPr lang="en-US" smtClean="0"/>
              <a:t>‹#›</a:t>
            </a:fld>
            <a:endParaRPr lang="en-US"/>
          </a:p>
        </p:txBody>
      </p:sp>
    </p:spTree>
    <p:extLst>
      <p:ext uri="{BB962C8B-B14F-4D97-AF65-F5344CB8AC3E}">
        <p14:creationId xmlns:p14="http://schemas.microsoft.com/office/powerpoint/2010/main" val="372363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8AA24-6EBA-4FD0-9A11-96312CAEC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11AFE5-E437-47BF-9D29-4179BE817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D6F80-97C6-4AFD-9380-AAD4CBD73B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FB2DF-A0E8-4342-994F-043206DC59EC}" type="datetimeFigureOut">
              <a:rPr lang="en-US" smtClean="0"/>
              <a:t>1/18/2021</a:t>
            </a:fld>
            <a:endParaRPr lang="en-US"/>
          </a:p>
        </p:txBody>
      </p:sp>
      <p:sp>
        <p:nvSpPr>
          <p:cNvPr id="5" name="Footer Placeholder 4">
            <a:extLst>
              <a:ext uri="{FF2B5EF4-FFF2-40B4-BE49-F238E27FC236}">
                <a16:creationId xmlns:a16="http://schemas.microsoft.com/office/drawing/2014/main" id="{02EE30FC-4D88-49D5-A086-BCFFAF0E1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F9E9A2-5E37-4CF5-AE68-9A4232C0E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77D7B-13DB-4670-9CA8-056C3C9A3C2C}" type="slidenum">
              <a:rPr lang="en-US" smtClean="0"/>
              <a:t>‹#›</a:t>
            </a:fld>
            <a:endParaRPr lang="en-US"/>
          </a:p>
        </p:txBody>
      </p:sp>
    </p:spTree>
    <p:extLst>
      <p:ext uri="{BB962C8B-B14F-4D97-AF65-F5344CB8AC3E}">
        <p14:creationId xmlns:p14="http://schemas.microsoft.com/office/powerpoint/2010/main" val="293253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2vG-YtRmBSw&amp;list=PLKfWDeAbZcQGS11oMVvXRkE86aqvI36Wi&amp;index=3&amp;ab_channel=HumanControlle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1245C1-6933-48F4-B74E-4863567DFD96}"/>
              </a:ext>
            </a:extLst>
          </p:cNvPr>
          <p:cNvSpPr txBox="1"/>
          <p:nvPr/>
        </p:nvSpPr>
        <p:spPr>
          <a:xfrm>
            <a:off x="137997" y="0"/>
            <a:ext cx="7199506" cy="344177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 at this video (again) </a:t>
            </a:r>
          </a:p>
          <a:p>
            <a:pPr marL="342900" marR="0" lvl="0" indent="-342900">
              <a:lnSpc>
                <a:spcPct val="107000"/>
              </a:lnSpc>
              <a:spcBef>
                <a:spcPts val="0"/>
              </a:spcBef>
              <a:spcAft>
                <a:spcPts val="0"/>
              </a:spcAft>
              <a:buFont typeface="+mj-lt"/>
              <a:buAutoNum type="arabicParenR"/>
            </a:pP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https://www.youtube.com/watch?v=2vG-YtRmBSw&amp;</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I saw it, I realize that the cube was NOT using A-star to solve itself. How did I know that?</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Hint: You should be able to answer this question without doing any heavy math or algorithm tracing.    If it takes you more than 10 seconds to see the answer, you are overthinking it.</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E5617758-33C0-4CBD-AC01-E556D554DD01}"/>
              </a:ext>
            </a:extLst>
          </p:cNvPr>
          <p:cNvPicPr>
            <a:picLocks noChangeAspect="1"/>
          </p:cNvPicPr>
          <p:nvPr/>
        </p:nvPicPr>
        <p:blipFill>
          <a:blip r:embed="rId3"/>
          <a:stretch>
            <a:fillRect/>
          </a:stretch>
        </p:blipFill>
        <p:spPr>
          <a:xfrm>
            <a:off x="7433323" y="0"/>
            <a:ext cx="4715931" cy="2730597"/>
          </a:xfrm>
          <a:prstGeom prst="rect">
            <a:avLst/>
          </a:prstGeom>
        </p:spPr>
      </p:pic>
      <p:sp>
        <p:nvSpPr>
          <p:cNvPr id="9" name="TextBox 8">
            <a:extLst>
              <a:ext uri="{FF2B5EF4-FFF2-40B4-BE49-F238E27FC236}">
                <a16:creationId xmlns:a16="http://schemas.microsoft.com/office/drawing/2014/main" id="{AF77C9C2-2DF0-4161-807A-F48D27524AB4}"/>
              </a:ext>
            </a:extLst>
          </p:cNvPr>
          <p:cNvSpPr txBox="1"/>
          <p:nvPr/>
        </p:nvSpPr>
        <p:spPr>
          <a:xfrm>
            <a:off x="327567" y="3679232"/>
            <a:ext cx="10372028" cy="286232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Answer:</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In the beginning, we see the human make nine moves to scramble the cube.</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We know that A-star is optimal. That means A-star would solve this in </a:t>
            </a:r>
            <a:r>
              <a:rPr lang="en-US" i="1" dirty="0">
                <a:latin typeface="Calibri" panose="020F0502020204030204" pitchFamily="34" charset="0"/>
                <a:cs typeface="Times New Roman" panose="02020603050405020304" pitchFamily="18" charset="0"/>
              </a:rPr>
              <a:t>at most </a:t>
            </a:r>
            <a:r>
              <a:rPr lang="en-US" dirty="0">
                <a:latin typeface="Calibri" panose="020F0502020204030204" pitchFamily="34" charset="0"/>
                <a:cs typeface="Times New Roman" panose="02020603050405020304" pitchFamily="18" charset="0"/>
              </a:rPr>
              <a:t>nine moves</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However, the cube takes at least 62 moves*</a:t>
            </a: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r>
              <a:rPr lang="en-US" dirty="0">
                <a:solidFill>
                  <a:schemeClr val="bg1">
                    <a:lumMod val="50000"/>
                  </a:schemeClr>
                </a:solidFill>
                <a:latin typeface="Calibri" panose="020F0502020204030204" pitchFamily="34" charset="0"/>
                <a:cs typeface="Times New Roman" panose="02020603050405020304" pitchFamily="18" charset="0"/>
              </a:rPr>
              <a:t>*Sometimes, we count a 180 degree turn as two (90 degree) moves.</a:t>
            </a:r>
            <a:endParaRPr lang="en-US" dirty="0">
              <a:solidFill>
                <a:schemeClr val="bg1">
                  <a:lumMod val="50000"/>
                </a:schemeClr>
              </a:solidFill>
            </a:endParaRPr>
          </a:p>
        </p:txBody>
      </p:sp>
    </p:spTree>
    <p:extLst>
      <p:ext uri="{BB962C8B-B14F-4D97-AF65-F5344CB8AC3E}">
        <p14:creationId xmlns:p14="http://schemas.microsoft.com/office/powerpoint/2010/main" val="409675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27351F-B603-499B-BE1A-51CAE5105D0B}"/>
              </a:ext>
            </a:extLst>
          </p:cNvPr>
          <p:cNvSpPr txBox="1"/>
          <p:nvPr/>
        </p:nvSpPr>
        <p:spPr>
          <a:xfrm>
            <a:off x="122664" y="61331"/>
            <a:ext cx="7621859" cy="3635547"/>
          </a:xfrm>
          <a:prstGeom prst="rect">
            <a:avLst/>
          </a:prstGeom>
          <a:noFill/>
        </p:spPr>
        <p:txBody>
          <a:bodyPr wrap="square">
            <a:spAutoFit/>
          </a:bodyPr>
          <a:lstStyle/>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 have invented a new game, called 2cube. I take two standard 3x3 Rubik cubes, A and B, and I scramble them anyway I want. The game is to take cube A, and transform it to cube B, using the normal legal moves.</a:t>
            </a:r>
          </a:p>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lvl="2" indent="-342900">
              <a:lnSpc>
                <a:spcPct val="107000"/>
              </a:lnSpc>
              <a:buFont typeface="+mj-lt"/>
              <a:buAutoNum type="romanLcParenR"/>
            </a:pPr>
            <a:r>
              <a:rPr lang="en-US" dirty="0">
                <a:effectLst/>
                <a:latin typeface="Calibri" panose="020F0502020204030204" pitchFamily="34" charset="0"/>
                <a:ea typeface="Calibri" panose="020F0502020204030204" pitchFamily="34" charset="0"/>
                <a:cs typeface="Times New Roman" panose="02020603050405020304" pitchFamily="18" charset="0"/>
              </a:rPr>
              <a:t>What is the diameter of 2cube? Actually, I don’t know! However, question ii and iii are answerable.</a:t>
            </a:r>
          </a:p>
          <a:p>
            <a:pPr marL="0" lvl="2" indent="-342900">
              <a:lnSpc>
                <a:spcPct val="107000"/>
              </a:lnSpc>
              <a:buFont typeface="+mj-lt"/>
              <a:buAutoNum type="romanLcParenR"/>
            </a:pPr>
            <a:r>
              <a:rPr lang="en-US" dirty="0">
                <a:effectLst/>
                <a:latin typeface="Calibri" panose="020F0502020204030204" pitchFamily="34" charset="0"/>
                <a:ea typeface="Calibri" panose="020F0502020204030204" pitchFamily="34" charset="0"/>
                <a:cs typeface="Times New Roman" panose="02020603050405020304" pitchFamily="18" charset="0"/>
              </a:rPr>
              <a:t>What is a lower bound of the diameter of 2cube?</a:t>
            </a:r>
          </a:p>
          <a:p>
            <a:pPr marL="0" lvl="2" indent="-342900">
              <a:lnSpc>
                <a:spcPct val="107000"/>
              </a:lnSpc>
              <a:buFont typeface="+mj-lt"/>
              <a:buAutoNum type="romanLcParenR"/>
            </a:pPr>
            <a:r>
              <a:rPr lang="en-US" dirty="0">
                <a:effectLst/>
                <a:latin typeface="Calibri" panose="020F0502020204030204" pitchFamily="34" charset="0"/>
                <a:ea typeface="Calibri" panose="020F0502020204030204" pitchFamily="34" charset="0"/>
                <a:cs typeface="Times New Roman" panose="02020603050405020304" pitchFamily="18" charset="0"/>
              </a:rPr>
              <a:t>What is an upper bound of the diameter of 2cube?</a:t>
            </a:r>
          </a:p>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Hint: You should be able to answer this question without doing any heavy math.    If it takes you more than 10 seconds to see the answer, you are overthinking it.</a:t>
            </a:r>
          </a:p>
          <a:p>
            <a:pPr marL="4889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AutoShape 2" descr="How to solve the Rubik's Cube - Beginners Method">
            <a:extLst>
              <a:ext uri="{FF2B5EF4-FFF2-40B4-BE49-F238E27FC236}">
                <a16:creationId xmlns:a16="http://schemas.microsoft.com/office/drawing/2014/main" id="{7202E68D-7466-4092-A425-12807CCECC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a:extLst>
              <a:ext uri="{FF2B5EF4-FFF2-40B4-BE49-F238E27FC236}">
                <a16:creationId xmlns:a16="http://schemas.microsoft.com/office/drawing/2014/main" id="{1D3B9046-0A0B-4091-BE5D-2AA02C681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372" y="1731648"/>
            <a:ext cx="931663" cy="9316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solve a Rubik's Cube | The ultimate beginner's guide">
            <a:extLst>
              <a:ext uri="{FF2B5EF4-FFF2-40B4-BE49-F238E27FC236}">
                <a16:creationId xmlns:a16="http://schemas.microsoft.com/office/drawing/2014/main" id="{C3D44BCE-DA6E-4067-BEBD-BB7C0F0F6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6303" y="1717115"/>
            <a:ext cx="931663" cy="9316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ace Cartoon 600*600 transprent Png Free Download - Green, Yellow, Line. -  CleanPNG / KissPNG">
            <a:extLst>
              <a:ext uri="{FF2B5EF4-FFF2-40B4-BE49-F238E27FC236}">
                <a16:creationId xmlns:a16="http://schemas.microsoft.com/office/drawing/2014/main" id="{803CA3CE-9292-4CDC-923C-F91C12240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0413" y="61331"/>
            <a:ext cx="931662" cy="9316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ace Cartoon 600*600 transprent Png Free Download - Green, Yellow, Line. -  CleanPNG / KissPNG">
            <a:extLst>
              <a:ext uri="{FF2B5EF4-FFF2-40B4-BE49-F238E27FC236}">
                <a16:creationId xmlns:a16="http://schemas.microsoft.com/office/drawing/2014/main" id="{FD613688-6325-4F47-88F7-F7D56B0FD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6303" y="61331"/>
            <a:ext cx="931662" cy="9316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E9D16C4-0B28-4D59-96AA-49BFFD2F7AA2}"/>
              </a:ext>
            </a:extLst>
          </p:cNvPr>
          <p:cNvSpPr txBox="1"/>
          <p:nvPr/>
        </p:nvSpPr>
        <p:spPr>
          <a:xfrm>
            <a:off x="9053576" y="342496"/>
            <a:ext cx="346837"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a:t>
            </a:r>
            <a:endParaRPr lang="en-US" dirty="0"/>
          </a:p>
        </p:txBody>
      </p:sp>
      <p:sp>
        <p:nvSpPr>
          <p:cNvPr id="16" name="TextBox 15">
            <a:extLst>
              <a:ext uri="{FF2B5EF4-FFF2-40B4-BE49-F238E27FC236}">
                <a16:creationId xmlns:a16="http://schemas.microsoft.com/office/drawing/2014/main" id="{4D75E970-0D98-41D3-B396-B68EA5D4FF45}"/>
              </a:ext>
            </a:extLst>
          </p:cNvPr>
          <p:cNvSpPr txBox="1"/>
          <p:nvPr/>
        </p:nvSpPr>
        <p:spPr>
          <a:xfrm>
            <a:off x="10755376" y="342496"/>
            <a:ext cx="346837"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B</a:t>
            </a:r>
            <a:endParaRPr lang="en-US" dirty="0"/>
          </a:p>
        </p:txBody>
      </p:sp>
      <p:sp>
        <p:nvSpPr>
          <p:cNvPr id="17" name="TextBox 16">
            <a:extLst>
              <a:ext uri="{FF2B5EF4-FFF2-40B4-BE49-F238E27FC236}">
                <a16:creationId xmlns:a16="http://schemas.microsoft.com/office/drawing/2014/main" id="{F367C669-9B7F-4E8E-976A-10F673243253}"/>
              </a:ext>
            </a:extLst>
          </p:cNvPr>
          <p:cNvSpPr txBox="1"/>
          <p:nvPr/>
        </p:nvSpPr>
        <p:spPr>
          <a:xfrm>
            <a:off x="9104375" y="1810616"/>
            <a:ext cx="346837"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a:t>
            </a:r>
            <a:endParaRPr lang="en-US" dirty="0"/>
          </a:p>
        </p:txBody>
      </p:sp>
      <p:sp>
        <p:nvSpPr>
          <p:cNvPr id="18" name="TextBox 17">
            <a:extLst>
              <a:ext uri="{FF2B5EF4-FFF2-40B4-BE49-F238E27FC236}">
                <a16:creationId xmlns:a16="http://schemas.microsoft.com/office/drawing/2014/main" id="{0F1C42BE-F933-41FD-A348-064774A8F1DD}"/>
              </a:ext>
            </a:extLst>
          </p:cNvPr>
          <p:cNvSpPr txBox="1"/>
          <p:nvPr/>
        </p:nvSpPr>
        <p:spPr>
          <a:xfrm>
            <a:off x="10806175" y="1851256"/>
            <a:ext cx="346837"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B</a:t>
            </a:r>
            <a:endParaRPr lang="en-US" dirty="0"/>
          </a:p>
        </p:txBody>
      </p:sp>
      <p:pic>
        <p:nvPicPr>
          <p:cNvPr id="19" name="Picture 8">
            <a:extLst>
              <a:ext uri="{FF2B5EF4-FFF2-40B4-BE49-F238E27FC236}">
                <a16:creationId xmlns:a16="http://schemas.microsoft.com/office/drawing/2014/main" id="{67467FAF-2AEF-4706-93FD-42F5C2EF6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292" y="5495928"/>
            <a:ext cx="931663" cy="9316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ow to solve a Rubik's Cube | The ultimate beginner's guide">
            <a:extLst>
              <a:ext uri="{FF2B5EF4-FFF2-40B4-BE49-F238E27FC236}">
                <a16:creationId xmlns:a16="http://schemas.microsoft.com/office/drawing/2014/main" id="{80EB12E4-A992-4F72-A3A2-304096442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5440755"/>
            <a:ext cx="931663" cy="93166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42D8BED-FFDF-4F5B-9E2C-D992940EE5ED}"/>
              </a:ext>
            </a:extLst>
          </p:cNvPr>
          <p:cNvSpPr txBox="1"/>
          <p:nvPr/>
        </p:nvSpPr>
        <p:spPr>
          <a:xfrm>
            <a:off x="2368295" y="5574896"/>
            <a:ext cx="346837"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a:t>
            </a:r>
            <a:endParaRPr lang="en-US" dirty="0"/>
          </a:p>
        </p:txBody>
      </p:sp>
      <p:sp>
        <p:nvSpPr>
          <p:cNvPr id="22" name="TextBox 21">
            <a:extLst>
              <a:ext uri="{FF2B5EF4-FFF2-40B4-BE49-F238E27FC236}">
                <a16:creationId xmlns:a16="http://schemas.microsoft.com/office/drawing/2014/main" id="{BC61E6FB-6C27-4803-8F66-AABEC8676DAB}"/>
              </a:ext>
            </a:extLst>
          </p:cNvPr>
          <p:cNvSpPr txBox="1"/>
          <p:nvPr/>
        </p:nvSpPr>
        <p:spPr>
          <a:xfrm>
            <a:off x="5583935" y="5574896"/>
            <a:ext cx="346837"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B</a:t>
            </a:r>
            <a:endParaRPr lang="en-US" dirty="0"/>
          </a:p>
        </p:txBody>
      </p:sp>
      <p:sp>
        <p:nvSpPr>
          <p:cNvPr id="8" name="Arrow: Right 7">
            <a:extLst>
              <a:ext uri="{FF2B5EF4-FFF2-40B4-BE49-F238E27FC236}">
                <a16:creationId xmlns:a16="http://schemas.microsoft.com/office/drawing/2014/main" id="{DF5E0536-1E43-4BAF-8968-84FB7141D21A}"/>
              </a:ext>
            </a:extLst>
          </p:cNvPr>
          <p:cNvSpPr/>
          <p:nvPr/>
        </p:nvSpPr>
        <p:spPr>
          <a:xfrm>
            <a:off x="4167154" y="5721920"/>
            <a:ext cx="1110966"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DE36CC3-0A0D-41EF-B164-06BF6596D8AD}"/>
              </a:ext>
            </a:extLst>
          </p:cNvPr>
          <p:cNvSpPr txBox="1"/>
          <p:nvPr/>
        </p:nvSpPr>
        <p:spPr>
          <a:xfrm>
            <a:off x="4113981" y="5352588"/>
            <a:ext cx="1270000"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Diameter?</a:t>
            </a:r>
            <a:endParaRPr lang="en-US" dirty="0"/>
          </a:p>
        </p:txBody>
      </p:sp>
      <p:sp>
        <p:nvSpPr>
          <p:cNvPr id="26" name="Arrow: Right 25">
            <a:extLst>
              <a:ext uri="{FF2B5EF4-FFF2-40B4-BE49-F238E27FC236}">
                <a16:creationId xmlns:a16="http://schemas.microsoft.com/office/drawing/2014/main" id="{3C725398-9109-4C9F-B991-CC8D94F3BBD0}"/>
              </a:ext>
            </a:extLst>
          </p:cNvPr>
          <p:cNvSpPr/>
          <p:nvPr/>
        </p:nvSpPr>
        <p:spPr>
          <a:xfrm rot="5400000">
            <a:off x="9557102" y="1182668"/>
            <a:ext cx="61828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65176F13-B8E3-4349-97F0-903884B04779}"/>
              </a:ext>
            </a:extLst>
          </p:cNvPr>
          <p:cNvSpPr/>
          <p:nvPr/>
        </p:nvSpPr>
        <p:spPr>
          <a:xfrm rot="5400000">
            <a:off x="11212993" y="1182668"/>
            <a:ext cx="61828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59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27351F-B603-499B-BE1A-51CAE5105D0B}"/>
              </a:ext>
            </a:extLst>
          </p:cNvPr>
          <p:cNvSpPr txBox="1"/>
          <p:nvPr/>
        </p:nvSpPr>
        <p:spPr>
          <a:xfrm>
            <a:off x="122664" y="61331"/>
            <a:ext cx="11876296" cy="2056460"/>
          </a:xfrm>
          <a:prstGeom prst="rect">
            <a:avLst/>
          </a:prstGeom>
          <a:noFill/>
        </p:spPr>
        <p:txBody>
          <a:bodyPr wrap="square">
            <a:spAutoFit/>
          </a:bodyPr>
          <a:lstStyle/>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 have invented a new game, called 2drive. Starting from my house, I take two friends, Alice and Bob, and I individually drive them to a location </a:t>
            </a:r>
            <a:r>
              <a:rPr lang="en-US" i="1" dirty="0">
                <a:effectLst/>
                <a:latin typeface="Calibri" panose="020F0502020204030204" pitchFamily="34" charset="0"/>
                <a:ea typeface="Calibri" panose="020F0502020204030204" pitchFamily="34" charset="0"/>
                <a:cs typeface="Times New Roman" panose="02020603050405020304" pitchFamily="18" charset="0"/>
              </a:rPr>
              <a:t>up to </a:t>
            </a:r>
            <a:r>
              <a:rPr lang="en-US" dirty="0">
                <a:effectLst/>
                <a:latin typeface="Calibri" panose="020F0502020204030204" pitchFamily="34" charset="0"/>
                <a:ea typeface="Calibri" panose="020F0502020204030204" pitchFamily="34" charset="0"/>
                <a:cs typeface="Times New Roman" panose="02020603050405020304" pitchFamily="18" charset="0"/>
              </a:rPr>
              <a:t>20 miles away, and I make them get out of my car. I live right next to a straight road that is 1,000 miles long.</a:t>
            </a:r>
          </a:p>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The challenge is for Alice to walk to Bob</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lvl="3" indent="-342900">
              <a:lnSpc>
                <a:spcPct val="107000"/>
              </a:lnSpc>
              <a:buFont typeface="+mj-lt"/>
              <a:buAutoNum type="romanL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the diameter of 2drive? Actually, I don’t know! It depends on the location of my house! But I can answer ii and iii</a:t>
            </a:r>
          </a:p>
          <a:p>
            <a:pPr marL="457200" lvl="3" indent="-342900">
              <a:lnSpc>
                <a:spcPct val="107000"/>
              </a:lnSpc>
              <a:buFont typeface="+mj-lt"/>
              <a:buAutoNum type="romanL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a lower bound of the diameter of 2drive?</a:t>
            </a:r>
          </a:p>
          <a:p>
            <a:pPr marL="457200" lvl="3" indent="-342900">
              <a:lnSpc>
                <a:spcPct val="107000"/>
              </a:lnSpc>
              <a:buFont typeface="+mj-lt"/>
              <a:buAutoNum type="romanL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an upper bound of the diameter of 2drive?</a:t>
            </a:r>
          </a:p>
        </p:txBody>
      </p:sp>
      <p:sp>
        <p:nvSpPr>
          <p:cNvPr id="44" name="Rectangle 43">
            <a:extLst>
              <a:ext uri="{FF2B5EF4-FFF2-40B4-BE49-F238E27FC236}">
                <a16:creationId xmlns:a16="http://schemas.microsoft.com/office/drawing/2014/main" id="{616519CB-300F-4934-B877-4A8D1EE847CD}"/>
              </a:ext>
            </a:extLst>
          </p:cNvPr>
          <p:cNvSpPr/>
          <p:nvPr/>
        </p:nvSpPr>
        <p:spPr>
          <a:xfrm>
            <a:off x="7548880" y="2401761"/>
            <a:ext cx="4318000" cy="83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50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27351F-B603-499B-BE1A-51CAE5105D0B}"/>
              </a:ext>
            </a:extLst>
          </p:cNvPr>
          <p:cNvSpPr txBox="1"/>
          <p:nvPr/>
        </p:nvSpPr>
        <p:spPr>
          <a:xfrm>
            <a:off x="122664" y="61331"/>
            <a:ext cx="11876296" cy="2056460"/>
          </a:xfrm>
          <a:prstGeom prst="rect">
            <a:avLst/>
          </a:prstGeom>
          <a:noFill/>
        </p:spPr>
        <p:txBody>
          <a:bodyPr wrap="square">
            <a:spAutoFit/>
          </a:bodyPr>
          <a:lstStyle/>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 have invented a new game, called 2drive. Starting from my house, I take two friends, Alice and Bob, and I individually drive them to a location </a:t>
            </a:r>
            <a:r>
              <a:rPr lang="en-US" i="1" dirty="0">
                <a:effectLst/>
                <a:latin typeface="Calibri" panose="020F0502020204030204" pitchFamily="34" charset="0"/>
                <a:ea typeface="Calibri" panose="020F0502020204030204" pitchFamily="34" charset="0"/>
                <a:cs typeface="Times New Roman" panose="02020603050405020304" pitchFamily="18" charset="0"/>
              </a:rPr>
              <a:t>up to </a:t>
            </a:r>
            <a:r>
              <a:rPr lang="en-US" dirty="0">
                <a:effectLst/>
                <a:latin typeface="Calibri" panose="020F0502020204030204" pitchFamily="34" charset="0"/>
                <a:ea typeface="Calibri" panose="020F0502020204030204" pitchFamily="34" charset="0"/>
                <a:cs typeface="Times New Roman" panose="02020603050405020304" pitchFamily="18" charset="0"/>
              </a:rPr>
              <a:t>20 miles away, and I make them get out of my car. I live right next to a straight road that is 1,000 miles long.</a:t>
            </a:r>
          </a:p>
          <a:p>
            <a:pPr>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The challenge is for Alice to walk to Bob</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lvl="3" indent="-342900">
              <a:lnSpc>
                <a:spcPct val="107000"/>
              </a:lnSpc>
              <a:buFont typeface="+mj-lt"/>
              <a:buAutoNum type="romanL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the diameter of 2drive? Actually, I don’t know! It depends on the location of my house! But I can answer ii and iii</a:t>
            </a:r>
          </a:p>
          <a:p>
            <a:pPr marL="457200" lvl="3" indent="-342900">
              <a:lnSpc>
                <a:spcPct val="107000"/>
              </a:lnSpc>
              <a:buFont typeface="+mj-lt"/>
              <a:buAutoNum type="romanL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a lower bound of the diameter of 2drive?</a:t>
            </a:r>
          </a:p>
          <a:p>
            <a:pPr marL="457200" lvl="3" indent="-342900">
              <a:lnSpc>
                <a:spcPct val="107000"/>
              </a:lnSpc>
              <a:buFont typeface="+mj-lt"/>
              <a:buAutoNum type="romanLcParenR"/>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an upper bound of the diameter of 2drive?</a:t>
            </a:r>
          </a:p>
        </p:txBody>
      </p:sp>
      <p:sp>
        <p:nvSpPr>
          <p:cNvPr id="23" name="TextBox 22">
            <a:extLst>
              <a:ext uri="{FF2B5EF4-FFF2-40B4-BE49-F238E27FC236}">
                <a16:creationId xmlns:a16="http://schemas.microsoft.com/office/drawing/2014/main" id="{2E17A8CE-4242-4CEE-B276-6C6E2E642DD3}"/>
              </a:ext>
            </a:extLst>
          </p:cNvPr>
          <p:cNvSpPr txBox="1"/>
          <p:nvPr/>
        </p:nvSpPr>
        <p:spPr>
          <a:xfrm>
            <a:off x="309879" y="2526820"/>
            <a:ext cx="5633720" cy="369332"/>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Suppose I live in the middle of a long straight freeway…</a:t>
            </a:r>
            <a:endParaRPr lang="en-US" dirty="0"/>
          </a:p>
        </p:txBody>
      </p:sp>
      <p:cxnSp>
        <p:nvCxnSpPr>
          <p:cNvPr id="4" name="Straight Connector 3">
            <a:extLst>
              <a:ext uri="{FF2B5EF4-FFF2-40B4-BE49-F238E27FC236}">
                <a16:creationId xmlns:a16="http://schemas.microsoft.com/office/drawing/2014/main" id="{3A79B3C3-E70C-4944-9AAD-572502482326}"/>
              </a:ext>
            </a:extLst>
          </p:cNvPr>
          <p:cNvCxnSpPr>
            <a:cxnSpLocks/>
          </p:cNvCxnSpPr>
          <p:nvPr/>
        </p:nvCxnSpPr>
        <p:spPr>
          <a:xfrm>
            <a:off x="396240" y="4040198"/>
            <a:ext cx="37084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ight Brace 8">
            <a:extLst>
              <a:ext uri="{FF2B5EF4-FFF2-40B4-BE49-F238E27FC236}">
                <a16:creationId xmlns:a16="http://schemas.microsoft.com/office/drawing/2014/main" id="{3A0C4679-4962-4DB7-8FAD-FA7C61C5DFB2}"/>
              </a:ext>
            </a:extLst>
          </p:cNvPr>
          <p:cNvSpPr/>
          <p:nvPr/>
        </p:nvSpPr>
        <p:spPr>
          <a:xfrm rot="5400000">
            <a:off x="1270000" y="3516958"/>
            <a:ext cx="325119" cy="1554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34C2D303-A7EA-4A6E-88FE-F12126685D8E}"/>
              </a:ext>
            </a:extLst>
          </p:cNvPr>
          <p:cNvSpPr/>
          <p:nvPr/>
        </p:nvSpPr>
        <p:spPr>
          <a:xfrm rot="5400000">
            <a:off x="2824480" y="3516958"/>
            <a:ext cx="325119" cy="1554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2275749A-BB27-4D8D-9AAC-4D65A680C131}"/>
              </a:ext>
            </a:extLst>
          </p:cNvPr>
          <p:cNvSpPr txBox="1"/>
          <p:nvPr/>
        </p:nvSpPr>
        <p:spPr>
          <a:xfrm>
            <a:off x="518160" y="3625147"/>
            <a:ext cx="873760" cy="369332"/>
          </a:xfrm>
          <a:prstGeom prst="rect">
            <a:avLst/>
          </a:prstGeom>
          <a:noFill/>
        </p:spPr>
        <p:txBody>
          <a:bodyPr wrap="square">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Alice</a:t>
            </a:r>
            <a:endParaRPr lang="en-US" b="1" dirty="0"/>
          </a:p>
        </p:txBody>
      </p:sp>
      <p:sp>
        <p:nvSpPr>
          <p:cNvPr id="29" name="TextBox 28">
            <a:extLst>
              <a:ext uri="{FF2B5EF4-FFF2-40B4-BE49-F238E27FC236}">
                <a16:creationId xmlns:a16="http://schemas.microsoft.com/office/drawing/2014/main" id="{BD04734E-BF18-436B-96F1-86AE3BA50947}"/>
              </a:ext>
            </a:extLst>
          </p:cNvPr>
          <p:cNvSpPr txBox="1"/>
          <p:nvPr/>
        </p:nvSpPr>
        <p:spPr>
          <a:xfrm>
            <a:off x="3611879" y="3648007"/>
            <a:ext cx="680721" cy="369332"/>
          </a:xfrm>
          <a:prstGeom prst="rect">
            <a:avLst/>
          </a:prstGeom>
          <a:noFill/>
        </p:spPr>
        <p:txBody>
          <a:bodyPr wrap="square">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Bob</a:t>
            </a:r>
            <a:endParaRPr lang="en-US" b="1" dirty="0"/>
          </a:p>
        </p:txBody>
      </p:sp>
      <p:sp>
        <p:nvSpPr>
          <p:cNvPr id="30" name="TextBox 29">
            <a:extLst>
              <a:ext uri="{FF2B5EF4-FFF2-40B4-BE49-F238E27FC236}">
                <a16:creationId xmlns:a16="http://schemas.microsoft.com/office/drawing/2014/main" id="{7D068E0B-4311-42CA-9C16-FF8995C87FFC}"/>
              </a:ext>
            </a:extLst>
          </p:cNvPr>
          <p:cNvSpPr txBox="1"/>
          <p:nvPr/>
        </p:nvSpPr>
        <p:spPr>
          <a:xfrm>
            <a:off x="1668237" y="3408455"/>
            <a:ext cx="1448884" cy="369332"/>
          </a:xfrm>
          <a:prstGeom prst="rect">
            <a:avLst/>
          </a:prstGeom>
          <a:noFill/>
        </p:spPr>
        <p:txBody>
          <a:bodyPr wrap="square">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My house</a:t>
            </a:r>
            <a:endParaRPr lang="en-US" b="1" dirty="0"/>
          </a:p>
        </p:txBody>
      </p:sp>
      <p:cxnSp>
        <p:nvCxnSpPr>
          <p:cNvPr id="26" name="Straight Arrow Connector 25">
            <a:extLst>
              <a:ext uri="{FF2B5EF4-FFF2-40B4-BE49-F238E27FC236}">
                <a16:creationId xmlns:a16="http://schemas.microsoft.com/office/drawing/2014/main" id="{CEC140D2-1F1F-4015-A6EF-518DEE2514CC}"/>
              </a:ext>
            </a:extLst>
          </p:cNvPr>
          <p:cNvCxnSpPr/>
          <p:nvPr/>
        </p:nvCxnSpPr>
        <p:spPr>
          <a:xfrm flipH="1">
            <a:off x="2209799" y="3736153"/>
            <a:ext cx="182880" cy="19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EC3469D-DA95-4EFD-80A6-E393D40964B0}"/>
              </a:ext>
            </a:extLst>
          </p:cNvPr>
          <p:cNvSpPr txBox="1"/>
          <p:nvPr/>
        </p:nvSpPr>
        <p:spPr>
          <a:xfrm>
            <a:off x="1092199" y="4063058"/>
            <a:ext cx="1026160" cy="276999"/>
          </a:xfrm>
          <a:prstGeom prst="rect">
            <a:avLst/>
          </a:prstGeom>
          <a:noFill/>
        </p:spPr>
        <p:txBody>
          <a:bodyPr wrap="square">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20 miles</a:t>
            </a:r>
            <a:endParaRPr lang="en-US" sz="1200" dirty="0"/>
          </a:p>
        </p:txBody>
      </p:sp>
      <p:sp>
        <p:nvSpPr>
          <p:cNvPr id="35" name="TextBox 34">
            <a:extLst>
              <a:ext uri="{FF2B5EF4-FFF2-40B4-BE49-F238E27FC236}">
                <a16:creationId xmlns:a16="http://schemas.microsoft.com/office/drawing/2014/main" id="{E5224FB7-A4A4-4716-97B9-296E2A948C4B}"/>
              </a:ext>
            </a:extLst>
          </p:cNvPr>
          <p:cNvSpPr txBox="1"/>
          <p:nvPr/>
        </p:nvSpPr>
        <p:spPr>
          <a:xfrm>
            <a:off x="2646680" y="4081696"/>
            <a:ext cx="1026160" cy="276999"/>
          </a:xfrm>
          <a:prstGeom prst="rect">
            <a:avLst/>
          </a:prstGeom>
          <a:noFill/>
        </p:spPr>
        <p:txBody>
          <a:bodyPr wrap="square">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20 miles</a:t>
            </a:r>
            <a:endParaRPr lang="en-US" sz="1200" dirty="0"/>
          </a:p>
        </p:txBody>
      </p:sp>
      <p:sp>
        <p:nvSpPr>
          <p:cNvPr id="36" name="TextBox 35">
            <a:extLst>
              <a:ext uri="{FF2B5EF4-FFF2-40B4-BE49-F238E27FC236}">
                <a16:creationId xmlns:a16="http://schemas.microsoft.com/office/drawing/2014/main" id="{8C95E580-5522-483A-A0B6-6FD1AF23726E}"/>
              </a:ext>
            </a:extLst>
          </p:cNvPr>
          <p:cNvSpPr txBox="1"/>
          <p:nvPr/>
        </p:nvSpPr>
        <p:spPr>
          <a:xfrm>
            <a:off x="269239" y="4974073"/>
            <a:ext cx="4246880" cy="1200329"/>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..then I can clearly make Alice walk 40 miles (but no longer than that) </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So, the upper bound is 40.</a:t>
            </a:r>
            <a:endParaRPr lang="en-US" dirty="0"/>
          </a:p>
        </p:txBody>
      </p:sp>
      <p:sp>
        <p:nvSpPr>
          <p:cNvPr id="31" name="Rectangle 30">
            <a:extLst>
              <a:ext uri="{FF2B5EF4-FFF2-40B4-BE49-F238E27FC236}">
                <a16:creationId xmlns:a16="http://schemas.microsoft.com/office/drawing/2014/main" id="{62A51E26-D123-42AD-BD11-E0EE75085D08}"/>
              </a:ext>
            </a:extLst>
          </p:cNvPr>
          <p:cNvSpPr/>
          <p:nvPr/>
        </p:nvSpPr>
        <p:spPr>
          <a:xfrm>
            <a:off x="7761239" y="2479842"/>
            <a:ext cx="3886200" cy="2595889"/>
          </a:xfrm>
          <a:prstGeom prst="rect">
            <a:avLst/>
          </a:prstGeom>
          <a:solidFill>
            <a:srgbClr val="E1F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B0C7648C-3221-4387-81B3-4A9288E7D28B}"/>
              </a:ext>
            </a:extLst>
          </p:cNvPr>
          <p:cNvCxnSpPr>
            <a:cxnSpLocks/>
          </p:cNvCxnSpPr>
          <p:nvPr/>
        </p:nvCxnSpPr>
        <p:spPr>
          <a:xfrm flipV="1">
            <a:off x="7761239" y="2874832"/>
            <a:ext cx="2529841" cy="220089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64F73DF2-9C72-4E7C-90D6-2E532BC6698F}"/>
              </a:ext>
            </a:extLst>
          </p:cNvPr>
          <p:cNvSpPr/>
          <p:nvPr/>
        </p:nvSpPr>
        <p:spPr>
          <a:xfrm>
            <a:off x="2152920" y="3983319"/>
            <a:ext cx="113758" cy="1137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A7FDF56-0592-473D-BDD1-4653BD2A138E}"/>
              </a:ext>
            </a:extLst>
          </p:cNvPr>
          <p:cNvSpPr txBox="1"/>
          <p:nvPr/>
        </p:nvSpPr>
        <p:spPr>
          <a:xfrm>
            <a:off x="6613160" y="4574942"/>
            <a:ext cx="1448884" cy="369332"/>
          </a:xfrm>
          <a:prstGeom prst="rect">
            <a:avLst/>
          </a:prstGeom>
          <a:noFill/>
        </p:spPr>
        <p:txBody>
          <a:bodyPr wrap="square">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My house</a:t>
            </a:r>
            <a:endParaRPr lang="en-US" b="1" dirty="0"/>
          </a:p>
        </p:txBody>
      </p:sp>
      <p:sp>
        <p:nvSpPr>
          <p:cNvPr id="47" name="Right Brace 46">
            <a:extLst>
              <a:ext uri="{FF2B5EF4-FFF2-40B4-BE49-F238E27FC236}">
                <a16:creationId xmlns:a16="http://schemas.microsoft.com/office/drawing/2014/main" id="{D0E2E177-51C5-42A5-94F3-569500AC030F}"/>
              </a:ext>
            </a:extLst>
          </p:cNvPr>
          <p:cNvSpPr/>
          <p:nvPr/>
        </p:nvSpPr>
        <p:spPr>
          <a:xfrm rot="2912609">
            <a:off x="8357433" y="3982369"/>
            <a:ext cx="325119" cy="1554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027F1971-65BD-42D4-BE39-7A8D52F51809}"/>
              </a:ext>
            </a:extLst>
          </p:cNvPr>
          <p:cNvSpPr txBox="1"/>
          <p:nvPr/>
        </p:nvSpPr>
        <p:spPr>
          <a:xfrm rot="19083365">
            <a:off x="7986211" y="4491272"/>
            <a:ext cx="1026160" cy="276999"/>
          </a:xfrm>
          <a:prstGeom prst="rect">
            <a:avLst/>
          </a:prstGeom>
          <a:noFill/>
        </p:spPr>
        <p:txBody>
          <a:bodyPr wrap="square">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20 miles</a:t>
            </a:r>
            <a:endParaRPr lang="en-US" sz="1200" dirty="0"/>
          </a:p>
        </p:txBody>
      </p:sp>
      <p:sp>
        <p:nvSpPr>
          <p:cNvPr id="49" name="TextBox 48">
            <a:extLst>
              <a:ext uri="{FF2B5EF4-FFF2-40B4-BE49-F238E27FC236}">
                <a16:creationId xmlns:a16="http://schemas.microsoft.com/office/drawing/2014/main" id="{8518995D-46D1-47F1-9FB6-0204D14707F3}"/>
              </a:ext>
            </a:extLst>
          </p:cNvPr>
          <p:cNvSpPr txBox="1"/>
          <p:nvPr/>
        </p:nvSpPr>
        <p:spPr>
          <a:xfrm>
            <a:off x="7502161" y="5186823"/>
            <a:ext cx="873760" cy="369332"/>
          </a:xfrm>
          <a:prstGeom prst="rect">
            <a:avLst/>
          </a:prstGeom>
          <a:noFill/>
        </p:spPr>
        <p:txBody>
          <a:bodyPr wrap="square">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Alice</a:t>
            </a:r>
            <a:endParaRPr lang="en-US" b="1" dirty="0"/>
          </a:p>
        </p:txBody>
      </p:sp>
      <p:sp>
        <p:nvSpPr>
          <p:cNvPr id="50" name="TextBox 49">
            <a:extLst>
              <a:ext uri="{FF2B5EF4-FFF2-40B4-BE49-F238E27FC236}">
                <a16:creationId xmlns:a16="http://schemas.microsoft.com/office/drawing/2014/main" id="{A9A14830-6D21-4CE3-89DE-1CB24EB16F1D}"/>
              </a:ext>
            </a:extLst>
          </p:cNvPr>
          <p:cNvSpPr txBox="1"/>
          <p:nvPr/>
        </p:nvSpPr>
        <p:spPr>
          <a:xfrm>
            <a:off x="8988080" y="3884957"/>
            <a:ext cx="680721" cy="369332"/>
          </a:xfrm>
          <a:prstGeom prst="rect">
            <a:avLst/>
          </a:prstGeom>
          <a:noFill/>
        </p:spPr>
        <p:txBody>
          <a:bodyPr wrap="square">
            <a:spAutoFit/>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Bob</a:t>
            </a:r>
            <a:endParaRPr lang="en-US" b="1" dirty="0"/>
          </a:p>
        </p:txBody>
      </p:sp>
      <p:sp>
        <p:nvSpPr>
          <p:cNvPr id="44" name="Rectangle 43">
            <a:extLst>
              <a:ext uri="{FF2B5EF4-FFF2-40B4-BE49-F238E27FC236}">
                <a16:creationId xmlns:a16="http://schemas.microsoft.com/office/drawing/2014/main" id="{616519CB-300F-4934-B877-4A8D1EE847CD}"/>
              </a:ext>
            </a:extLst>
          </p:cNvPr>
          <p:cNvSpPr/>
          <p:nvPr/>
        </p:nvSpPr>
        <p:spPr>
          <a:xfrm>
            <a:off x="7548880" y="2401761"/>
            <a:ext cx="4318000" cy="83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F82B24F-B582-46C3-8766-9A639CB65181}"/>
              </a:ext>
            </a:extLst>
          </p:cNvPr>
          <p:cNvSpPr/>
          <p:nvPr/>
        </p:nvSpPr>
        <p:spPr>
          <a:xfrm>
            <a:off x="10858498" y="2771129"/>
            <a:ext cx="944965" cy="2481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F34D257-38EF-4C13-8BB6-8680E7A65AA0}"/>
              </a:ext>
            </a:extLst>
          </p:cNvPr>
          <p:cNvSpPr txBox="1"/>
          <p:nvPr/>
        </p:nvSpPr>
        <p:spPr>
          <a:xfrm>
            <a:off x="7441201" y="2487159"/>
            <a:ext cx="4922520" cy="646331"/>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Suppose I live on the beach on square island, at one corner…</a:t>
            </a:r>
            <a:endParaRPr lang="en-US" dirty="0"/>
          </a:p>
        </p:txBody>
      </p:sp>
      <p:sp>
        <p:nvSpPr>
          <p:cNvPr id="53" name="TextBox 52">
            <a:extLst>
              <a:ext uri="{FF2B5EF4-FFF2-40B4-BE49-F238E27FC236}">
                <a16:creationId xmlns:a16="http://schemas.microsoft.com/office/drawing/2014/main" id="{4E5606BF-F69D-471C-B6D7-EBBFB7F1DB06}"/>
              </a:ext>
            </a:extLst>
          </p:cNvPr>
          <p:cNvSpPr txBox="1"/>
          <p:nvPr/>
        </p:nvSpPr>
        <p:spPr>
          <a:xfrm>
            <a:off x="6724918" y="5681513"/>
            <a:ext cx="5416281" cy="923330"/>
          </a:xfrm>
          <a:prstGeom prst="rect">
            <a:avLst/>
          </a:prstGeom>
          <a:noFill/>
        </p:spPr>
        <p:txBody>
          <a:bodyPr wrap="square">
            <a:sp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Here the worst I can do is to leave Alice at my house (drive her zero miles), and drive Bob 20 miles. </a:t>
            </a:r>
            <a:r>
              <a:rPr lang="en-US" dirty="0">
                <a:latin typeface="Calibri" panose="020F0502020204030204" pitchFamily="34" charset="0"/>
                <a:ea typeface="Calibri" panose="020F0502020204030204" pitchFamily="34" charset="0"/>
                <a:cs typeface="Times New Roman" panose="02020603050405020304" pitchFamily="18" charset="0"/>
              </a:rPr>
              <a:t>So, the lower bound is 20 miles.</a:t>
            </a:r>
            <a:endParaRPr lang="en-US" dirty="0"/>
          </a:p>
        </p:txBody>
      </p:sp>
      <p:cxnSp>
        <p:nvCxnSpPr>
          <p:cNvPr id="33" name="Straight Connector 32">
            <a:extLst>
              <a:ext uri="{FF2B5EF4-FFF2-40B4-BE49-F238E27FC236}">
                <a16:creationId xmlns:a16="http://schemas.microsoft.com/office/drawing/2014/main" id="{2314CD59-95AA-410F-8B2F-670D553AEBBF}"/>
              </a:ext>
            </a:extLst>
          </p:cNvPr>
          <p:cNvCxnSpPr>
            <a:cxnSpLocks/>
          </p:cNvCxnSpPr>
          <p:nvPr/>
        </p:nvCxnSpPr>
        <p:spPr>
          <a:xfrm flipV="1">
            <a:off x="7754617" y="3248358"/>
            <a:ext cx="463451" cy="1834691"/>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63BDCEC-AC30-4962-8553-EC7A49CE7209}"/>
              </a:ext>
            </a:extLst>
          </p:cNvPr>
          <p:cNvCxnSpPr>
            <a:cxnSpLocks/>
          </p:cNvCxnSpPr>
          <p:nvPr/>
        </p:nvCxnSpPr>
        <p:spPr>
          <a:xfrm>
            <a:off x="7316571" y="4968059"/>
            <a:ext cx="288644" cy="93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5E76170-A254-46B0-A1E6-1947390959C9}"/>
              </a:ext>
            </a:extLst>
          </p:cNvPr>
          <p:cNvSpPr/>
          <p:nvPr/>
        </p:nvSpPr>
        <p:spPr>
          <a:xfrm>
            <a:off x="7707355" y="5018852"/>
            <a:ext cx="113758" cy="1137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05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apezoid 32">
            <a:extLst>
              <a:ext uri="{FF2B5EF4-FFF2-40B4-BE49-F238E27FC236}">
                <a16:creationId xmlns:a16="http://schemas.microsoft.com/office/drawing/2014/main" id="{95EF379A-63A1-42DC-8372-8209A454C07E}"/>
              </a:ext>
            </a:extLst>
          </p:cNvPr>
          <p:cNvSpPr/>
          <p:nvPr/>
        </p:nvSpPr>
        <p:spPr>
          <a:xfrm>
            <a:off x="6855971" y="2178733"/>
            <a:ext cx="2257313" cy="394048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F130985-275D-4A6A-B08C-034234E98C71}"/>
              </a:ext>
            </a:extLst>
          </p:cNvPr>
          <p:cNvPicPr>
            <a:picLocks noChangeAspect="1"/>
          </p:cNvPicPr>
          <p:nvPr/>
        </p:nvPicPr>
        <p:blipFill rotWithShape="1">
          <a:blip r:embed="rId2">
            <a:clrChange>
              <a:clrFrom>
                <a:srgbClr val="FEFEFE"/>
              </a:clrFrom>
              <a:clrTo>
                <a:srgbClr val="FEFEFE">
                  <a:alpha val="0"/>
                </a:srgbClr>
              </a:clrTo>
            </a:clrChange>
          </a:blip>
          <a:srcRect r="56345"/>
          <a:stretch/>
        </p:blipFill>
        <p:spPr>
          <a:xfrm>
            <a:off x="7364050" y="1336040"/>
            <a:ext cx="1168046" cy="1249608"/>
          </a:xfrm>
          <a:prstGeom prst="rect">
            <a:avLst/>
          </a:prstGeom>
        </p:spPr>
      </p:pic>
      <p:sp>
        <p:nvSpPr>
          <p:cNvPr id="54" name="Trapezoid 53">
            <a:extLst>
              <a:ext uri="{FF2B5EF4-FFF2-40B4-BE49-F238E27FC236}">
                <a16:creationId xmlns:a16="http://schemas.microsoft.com/office/drawing/2014/main" id="{B310DC1A-9BE8-4DB0-89D6-1ACC742071A3}"/>
              </a:ext>
            </a:extLst>
          </p:cNvPr>
          <p:cNvSpPr/>
          <p:nvPr/>
        </p:nvSpPr>
        <p:spPr>
          <a:xfrm>
            <a:off x="9472171" y="2178733"/>
            <a:ext cx="2257313" cy="394048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479E9452-E311-4D78-B702-73EE71DA7757}"/>
              </a:ext>
            </a:extLst>
          </p:cNvPr>
          <p:cNvPicPr>
            <a:picLocks noChangeAspect="1"/>
          </p:cNvPicPr>
          <p:nvPr/>
        </p:nvPicPr>
        <p:blipFill rotWithShape="1">
          <a:blip r:embed="rId2">
            <a:clrChange>
              <a:clrFrom>
                <a:srgbClr val="FEFEFE"/>
              </a:clrFrom>
              <a:clrTo>
                <a:srgbClr val="FEFEFE">
                  <a:alpha val="0"/>
                </a:srgbClr>
              </a:clrTo>
            </a:clrChange>
          </a:blip>
          <a:srcRect r="56345"/>
          <a:stretch/>
        </p:blipFill>
        <p:spPr>
          <a:xfrm>
            <a:off x="9980250" y="1336040"/>
            <a:ext cx="1168046" cy="1249608"/>
          </a:xfrm>
          <a:prstGeom prst="rect">
            <a:avLst/>
          </a:prstGeom>
        </p:spPr>
      </p:pic>
      <p:pic>
        <p:nvPicPr>
          <p:cNvPr id="57" name="Picture 10" descr="How to solve a Rubik's Cube | The ultimate beginner's guide">
            <a:extLst>
              <a:ext uri="{FF2B5EF4-FFF2-40B4-BE49-F238E27FC236}">
                <a16:creationId xmlns:a16="http://schemas.microsoft.com/office/drawing/2014/main" id="{5A4B318E-E9A7-4DBF-A7A5-64C9FF8B9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4239" y="5855090"/>
            <a:ext cx="528245" cy="52824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9065A49B-4092-4E4D-8F21-6D0329361D00}"/>
              </a:ext>
            </a:extLst>
          </p:cNvPr>
          <p:cNvSpPr txBox="1"/>
          <p:nvPr/>
        </p:nvSpPr>
        <p:spPr>
          <a:xfrm>
            <a:off x="7984626" y="880224"/>
            <a:ext cx="346837" cy="584775"/>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A</a:t>
            </a:r>
            <a:endParaRPr lang="en-US" sz="3200" dirty="0"/>
          </a:p>
        </p:txBody>
      </p:sp>
      <p:sp>
        <p:nvSpPr>
          <p:cNvPr id="59" name="TextBox 58">
            <a:extLst>
              <a:ext uri="{FF2B5EF4-FFF2-40B4-BE49-F238E27FC236}">
                <a16:creationId xmlns:a16="http://schemas.microsoft.com/office/drawing/2014/main" id="{91068D2B-01A7-44C0-BB8A-D3E16DEF4E98}"/>
              </a:ext>
            </a:extLst>
          </p:cNvPr>
          <p:cNvSpPr txBox="1"/>
          <p:nvPr/>
        </p:nvSpPr>
        <p:spPr>
          <a:xfrm>
            <a:off x="10494146" y="880223"/>
            <a:ext cx="346837" cy="584775"/>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B</a:t>
            </a:r>
            <a:endParaRPr lang="en-US" sz="3200" dirty="0"/>
          </a:p>
        </p:txBody>
      </p:sp>
      <p:sp>
        <p:nvSpPr>
          <p:cNvPr id="60" name="TextBox 59">
            <a:extLst>
              <a:ext uri="{FF2B5EF4-FFF2-40B4-BE49-F238E27FC236}">
                <a16:creationId xmlns:a16="http://schemas.microsoft.com/office/drawing/2014/main" id="{28D9078F-2F9B-4B29-A64B-2B43FF027C12}"/>
              </a:ext>
            </a:extLst>
          </p:cNvPr>
          <p:cNvSpPr txBox="1"/>
          <p:nvPr/>
        </p:nvSpPr>
        <p:spPr>
          <a:xfrm>
            <a:off x="345440" y="233864"/>
            <a:ext cx="6096000" cy="375552"/>
          </a:xfrm>
          <a:prstGeom prst="rect">
            <a:avLst/>
          </a:prstGeom>
          <a:noFill/>
        </p:spPr>
        <p:txBody>
          <a:bodyPr wrap="square">
            <a:spAutoFit/>
          </a:bodyPr>
          <a:lstStyle/>
          <a:p>
            <a:pPr marL="0" lvl="2">
              <a:lnSpc>
                <a:spcPct val="107000"/>
              </a:lnSpc>
            </a:pPr>
            <a:r>
              <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What is a lower bound of the diameter of 2cube?</a:t>
            </a:r>
          </a:p>
        </p:txBody>
      </p:sp>
      <p:sp>
        <p:nvSpPr>
          <p:cNvPr id="61" name="TextBox 60">
            <a:extLst>
              <a:ext uri="{FF2B5EF4-FFF2-40B4-BE49-F238E27FC236}">
                <a16:creationId xmlns:a16="http://schemas.microsoft.com/office/drawing/2014/main" id="{1531AC8E-0719-4638-AB2C-D1DC1EE73BC8}"/>
              </a:ext>
            </a:extLst>
          </p:cNvPr>
          <p:cNvSpPr txBox="1"/>
          <p:nvPr/>
        </p:nvSpPr>
        <p:spPr>
          <a:xfrm>
            <a:off x="345440" y="1336040"/>
            <a:ext cx="6096000" cy="3339184"/>
          </a:xfrm>
          <a:prstGeom prst="rect">
            <a:avLst/>
          </a:prstGeom>
          <a:noFill/>
        </p:spPr>
        <p:txBody>
          <a:bodyPr wrap="square">
            <a:spAutoFit/>
          </a:bodyPr>
          <a:lstStyle/>
          <a:p>
            <a:pPr marL="0" lvl="2">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It is clearly 20.</a:t>
            </a:r>
          </a:p>
          <a:p>
            <a:pPr marL="0" lvl="2">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Suppose A does zero scrambling</a:t>
            </a:r>
          </a:p>
          <a:p>
            <a:pPr marL="0" lvl="2">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Suppose B does scrambles</a:t>
            </a:r>
            <a:r>
              <a:rPr lang="en-US" dirty="0">
                <a:latin typeface="Calibri" panose="020F0502020204030204" pitchFamily="34" charset="0"/>
                <a:ea typeface="Calibri" panose="020F0502020204030204" pitchFamily="34" charset="0"/>
                <a:cs typeface="Times New Roman" panose="02020603050405020304" pitchFamily="18" charset="0"/>
              </a:rPr>
              <a:t> all the way to the max diameter of a single Rubik cube, which we know to be dept 20.</a:t>
            </a:r>
          </a:p>
          <a:p>
            <a:pPr marL="0" lvl="2">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If the above is the case, then 2cube takes at least 20 moves to solve, so we have a lower bound.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Arrow: Down 61">
            <a:extLst>
              <a:ext uri="{FF2B5EF4-FFF2-40B4-BE49-F238E27FC236}">
                <a16:creationId xmlns:a16="http://schemas.microsoft.com/office/drawing/2014/main" id="{4A936A6F-67C2-428F-AEB8-B0E027C64BBF}"/>
              </a:ext>
            </a:extLst>
          </p:cNvPr>
          <p:cNvSpPr/>
          <p:nvPr/>
        </p:nvSpPr>
        <p:spPr>
          <a:xfrm rot="5400000" flipV="1">
            <a:off x="9073902" y="1413379"/>
            <a:ext cx="320040" cy="1293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Down 62">
            <a:extLst>
              <a:ext uri="{FF2B5EF4-FFF2-40B4-BE49-F238E27FC236}">
                <a16:creationId xmlns:a16="http://schemas.microsoft.com/office/drawing/2014/main" id="{82F9AE0A-D50E-4D17-AAC3-CCBB8218D624}"/>
              </a:ext>
            </a:extLst>
          </p:cNvPr>
          <p:cNvSpPr/>
          <p:nvPr/>
        </p:nvSpPr>
        <p:spPr>
          <a:xfrm rot="10800000" flipV="1">
            <a:off x="10578342" y="2705613"/>
            <a:ext cx="320040" cy="3029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980CAE58-720A-43C9-9E01-EB6BE0CA2612}"/>
              </a:ext>
            </a:extLst>
          </p:cNvPr>
          <p:cNvSpPr txBox="1"/>
          <p:nvPr/>
        </p:nvSpPr>
        <p:spPr>
          <a:xfrm>
            <a:off x="5831840" y="5934546"/>
            <a:ext cx="60960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Depth 20</a:t>
            </a:r>
            <a:endParaRPr lang="en-US" dirty="0"/>
          </a:p>
        </p:txBody>
      </p:sp>
    </p:spTree>
    <p:extLst>
      <p:ext uri="{BB962C8B-B14F-4D97-AF65-F5344CB8AC3E}">
        <p14:creationId xmlns:p14="http://schemas.microsoft.com/office/powerpoint/2010/main" val="313292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apezoid 32">
            <a:extLst>
              <a:ext uri="{FF2B5EF4-FFF2-40B4-BE49-F238E27FC236}">
                <a16:creationId xmlns:a16="http://schemas.microsoft.com/office/drawing/2014/main" id="{95EF379A-63A1-42DC-8372-8209A454C07E}"/>
              </a:ext>
            </a:extLst>
          </p:cNvPr>
          <p:cNvSpPr/>
          <p:nvPr/>
        </p:nvSpPr>
        <p:spPr>
          <a:xfrm>
            <a:off x="6855971" y="2178733"/>
            <a:ext cx="2257313" cy="394048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F130985-275D-4A6A-B08C-034234E98C71}"/>
              </a:ext>
            </a:extLst>
          </p:cNvPr>
          <p:cNvPicPr>
            <a:picLocks noChangeAspect="1"/>
          </p:cNvPicPr>
          <p:nvPr/>
        </p:nvPicPr>
        <p:blipFill rotWithShape="1">
          <a:blip r:embed="rId2">
            <a:clrChange>
              <a:clrFrom>
                <a:srgbClr val="FEFEFE"/>
              </a:clrFrom>
              <a:clrTo>
                <a:srgbClr val="FEFEFE">
                  <a:alpha val="0"/>
                </a:srgbClr>
              </a:clrTo>
            </a:clrChange>
          </a:blip>
          <a:srcRect r="56345"/>
          <a:stretch/>
        </p:blipFill>
        <p:spPr>
          <a:xfrm>
            <a:off x="7364050" y="1336040"/>
            <a:ext cx="1168046" cy="1249608"/>
          </a:xfrm>
          <a:prstGeom prst="rect">
            <a:avLst/>
          </a:prstGeom>
        </p:spPr>
      </p:pic>
      <p:sp>
        <p:nvSpPr>
          <p:cNvPr id="54" name="Trapezoid 53">
            <a:extLst>
              <a:ext uri="{FF2B5EF4-FFF2-40B4-BE49-F238E27FC236}">
                <a16:creationId xmlns:a16="http://schemas.microsoft.com/office/drawing/2014/main" id="{B310DC1A-9BE8-4DB0-89D6-1ACC742071A3}"/>
              </a:ext>
            </a:extLst>
          </p:cNvPr>
          <p:cNvSpPr/>
          <p:nvPr/>
        </p:nvSpPr>
        <p:spPr>
          <a:xfrm>
            <a:off x="9472171" y="2178733"/>
            <a:ext cx="2257313" cy="3940480"/>
          </a:xfrm>
          <a:prstGeom prst="trapezoi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479E9452-E311-4D78-B702-73EE71DA7757}"/>
              </a:ext>
            </a:extLst>
          </p:cNvPr>
          <p:cNvPicPr>
            <a:picLocks noChangeAspect="1"/>
          </p:cNvPicPr>
          <p:nvPr/>
        </p:nvPicPr>
        <p:blipFill rotWithShape="1">
          <a:blip r:embed="rId2">
            <a:clrChange>
              <a:clrFrom>
                <a:srgbClr val="FEFEFE"/>
              </a:clrFrom>
              <a:clrTo>
                <a:srgbClr val="FEFEFE">
                  <a:alpha val="0"/>
                </a:srgbClr>
              </a:clrTo>
            </a:clrChange>
          </a:blip>
          <a:srcRect r="56345"/>
          <a:stretch/>
        </p:blipFill>
        <p:spPr>
          <a:xfrm>
            <a:off x="9980250" y="1336040"/>
            <a:ext cx="1168046" cy="1249608"/>
          </a:xfrm>
          <a:prstGeom prst="rect">
            <a:avLst/>
          </a:prstGeom>
        </p:spPr>
      </p:pic>
      <p:pic>
        <p:nvPicPr>
          <p:cNvPr id="56" name="Picture 8">
            <a:extLst>
              <a:ext uri="{FF2B5EF4-FFF2-40B4-BE49-F238E27FC236}">
                <a16:creationId xmlns:a16="http://schemas.microsoft.com/office/drawing/2014/main" id="{9157476E-5B18-41AE-B0AC-26600A636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504" y="5869660"/>
            <a:ext cx="528245" cy="52824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How to solve a Rubik's Cube | The ultimate beginner's guide">
            <a:extLst>
              <a:ext uri="{FF2B5EF4-FFF2-40B4-BE49-F238E27FC236}">
                <a16:creationId xmlns:a16="http://schemas.microsoft.com/office/drawing/2014/main" id="{5A4B318E-E9A7-4DBF-A7A5-64C9FF8B9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4239" y="5855090"/>
            <a:ext cx="528245" cy="52824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9065A49B-4092-4E4D-8F21-6D0329361D00}"/>
              </a:ext>
            </a:extLst>
          </p:cNvPr>
          <p:cNvSpPr txBox="1"/>
          <p:nvPr/>
        </p:nvSpPr>
        <p:spPr>
          <a:xfrm>
            <a:off x="7984626" y="880224"/>
            <a:ext cx="346837" cy="584775"/>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A</a:t>
            </a:r>
            <a:endParaRPr lang="en-US" sz="3200" dirty="0"/>
          </a:p>
        </p:txBody>
      </p:sp>
      <p:sp>
        <p:nvSpPr>
          <p:cNvPr id="59" name="TextBox 58">
            <a:extLst>
              <a:ext uri="{FF2B5EF4-FFF2-40B4-BE49-F238E27FC236}">
                <a16:creationId xmlns:a16="http://schemas.microsoft.com/office/drawing/2014/main" id="{91068D2B-01A7-44C0-BB8A-D3E16DEF4E98}"/>
              </a:ext>
            </a:extLst>
          </p:cNvPr>
          <p:cNvSpPr txBox="1"/>
          <p:nvPr/>
        </p:nvSpPr>
        <p:spPr>
          <a:xfrm>
            <a:off x="10494146" y="880223"/>
            <a:ext cx="346837" cy="584775"/>
          </a:xfrm>
          <a:prstGeom prst="rect">
            <a:avLst/>
          </a:prstGeom>
          <a:noFill/>
        </p:spPr>
        <p:txBody>
          <a:bodyPr wrap="square">
            <a:sp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B</a:t>
            </a:r>
            <a:endParaRPr lang="en-US" sz="3200" dirty="0"/>
          </a:p>
        </p:txBody>
      </p:sp>
      <p:sp>
        <p:nvSpPr>
          <p:cNvPr id="60" name="TextBox 59">
            <a:extLst>
              <a:ext uri="{FF2B5EF4-FFF2-40B4-BE49-F238E27FC236}">
                <a16:creationId xmlns:a16="http://schemas.microsoft.com/office/drawing/2014/main" id="{28D9078F-2F9B-4B29-A64B-2B43FF027C12}"/>
              </a:ext>
            </a:extLst>
          </p:cNvPr>
          <p:cNvSpPr txBox="1"/>
          <p:nvPr/>
        </p:nvSpPr>
        <p:spPr>
          <a:xfrm>
            <a:off x="345440" y="233864"/>
            <a:ext cx="6096000" cy="375552"/>
          </a:xfrm>
          <a:prstGeom prst="rect">
            <a:avLst/>
          </a:prstGeom>
          <a:noFill/>
        </p:spPr>
        <p:txBody>
          <a:bodyPr wrap="square">
            <a:spAutoFit/>
          </a:bodyPr>
          <a:lstStyle/>
          <a:p>
            <a:pPr marL="0" lvl="2">
              <a:lnSpc>
                <a:spcPct val="107000"/>
              </a:lnSpc>
            </a:pPr>
            <a:r>
              <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What is an upper bound of the diameter of 2cube?</a:t>
            </a:r>
          </a:p>
        </p:txBody>
      </p:sp>
      <p:sp>
        <p:nvSpPr>
          <p:cNvPr id="61" name="TextBox 60">
            <a:extLst>
              <a:ext uri="{FF2B5EF4-FFF2-40B4-BE49-F238E27FC236}">
                <a16:creationId xmlns:a16="http://schemas.microsoft.com/office/drawing/2014/main" id="{1531AC8E-0719-4638-AB2C-D1DC1EE73BC8}"/>
              </a:ext>
            </a:extLst>
          </p:cNvPr>
          <p:cNvSpPr txBox="1"/>
          <p:nvPr/>
        </p:nvSpPr>
        <p:spPr>
          <a:xfrm>
            <a:off x="345440" y="715093"/>
            <a:ext cx="6096000" cy="4524637"/>
          </a:xfrm>
          <a:prstGeom prst="rect">
            <a:avLst/>
          </a:prstGeom>
          <a:noFill/>
        </p:spPr>
        <p:txBody>
          <a:bodyPr wrap="square">
            <a:spAutoFit/>
          </a:bodyPr>
          <a:lstStyle/>
          <a:p>
            <a:pPr marL="0" lvl="2">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It is clearly 40.</a:t>
            </a:r>
          </a:p>
          <a:p>
            <a:pPr marL="0" lvl="2">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I know that for each cube individually, the dimeter of the classic Rubik cube proble</a:t>
            </a:r>
            <a:r>
              <a:rPr lang="en-US" dirty="0">
                <a:latin typeface="Calibri" panose="020F0502020204030204" pitchFamily="34" charset="0"/>
                <a:ea typeface="Calibri" panose="020F0502020204030204" pitchFamily="34" charset="0"/>
                <a:cs typeface="Times New Roman" panose="02020603050405020304" pitchFamily="18" charset="0"/>
              </a:rPr>
              <a:t>m is 20.</a:t>
            </a:r>
          </a:p>
          <a:p>
            <a:pPr marL="0" lvl="2">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So in the worse case I can follow the blue arrow, solve A to the classic configuration, then move to the scramble of B</a:t>
            </a:r>
          </a:p>
          <a:p>
            <a:pPr marL="0" lvl="2">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So at-most(20) + at-most(20) = at-most(40).</a:t>
            </a:r>
          </a:p>
          <a:p>
            <a:pPr marL="0" lvl="2">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This is an upper bound, because there might be a “shortcut” that does not need to go thru the solved cube (the red arrow). It is clear that such shortcuts sometimes exist. But because I don’t know if they always have to exist, I can only report an upper bound.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Down 5">
            <a:extLst>
              <a:ext uri="{FF2B5EF4-FFF2-40B4-BE49-F238E27FC236}">
                <a16:creationId xmlns:a16="http://schemas.microsoft.com/office/drawing/2014/main" id="{8AA50BFE-2D2A-4676-9359-5490A4AFD9BF}"/>
              </a:ext>
            </a:extLst>
          </p:cNvPr>
          <p:cNvSpPr/>
          <p:nvPr/>
        </p:nvSpPr>
        <p:spPr>
          <a:xfrm flipV="1">
            <a:off x="7788053" y="2743200"/>
            <a:ext cx="320040" cy="3029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row: Down 61">
            <a:extLst>
              <a:ext uri="{FF2B5EF4-FFF2-40B4-BE49-F238E27FC236}">
                <a16:creationId xmlns:a16="http://schemas.microsoft.com/office/drawing/2014/main" id="{4A936A6F-67C2-428F-AEB8-B0E027C64BBF}"/>
              </a:ext>
            </a:extLst>
          </p:cNvPr>
          <p:cNvSpPr/>
          <p:nvPr/>
        </p:nvSpPr>
        <p:spPr>
          <a:xfrm rot="5400000" flipV="1">
            <a:off x="9073902" y="1413379"/>
            <a:ext cx="320040" cy="1293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Down 62">
            <a:extLst>
              <a:ext uri="{FF2B5EF4-FFF2-40B4-BE49-F238E27FC236}">
                <a16:creationId xmlns:a16="http://schemas.microsoft.com/office/drawing/2014/main" id="{82F9AE0A-D50E-4D17-AAC3-CCBB8218D624}"/>
              </a:ext>
            </a:extLst>
          </p:cNvPr>
          <p:cNvSpPr/>
          <p:nvPr/>
        </p:nvSpPr>
        <p:spPr>
          <a:xfrm rot="10800000" flipV="1">
            <a:off x="10578342" y="2705613"/>
            <a:ext cx="320040" cy="3029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urved Left 6">
            <a:extLst>
              <a:ext uri="{FF2B5EF4-FFF2-40B4-BE49-F238E27FC236}">
                <a16:creationId xmlns:a16="http://schemas.microsoft.com/office/drawing/2014/main" id="{83C28CCE-C707-4B94-9BE9-45C35DAE9EF1}"/>
              </a:ext>
            </a:extLst>
          </p:cNvPr>
          <p:cNvSpPr/>
          <p:nvPr/>
        </p:nvSpPr>
        <p:spPr>
          <a:xfrm rot="16516783">
            <a:off x="9243030" y="4262788"/>
            <a:ext cx="487680" cy="201032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4C11A596-F5B5-4A3E-9505-B3C4871F837B}"/>
              </a:ext>
            </a:extLst>
          </p:cNvPr>
          <p:cNvSpPr txBox="1"/>
          <p:nvPr/>
        </p:nvSpPr>
        <p:spPr>
          <a:xfrm>
            <a:off x="5831840" y="5934546"/>
            <a:ext cx="60960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Depth 20</a:t>
            </a:r>
            <a:endParaRPr lang="en-US" dirty="0"/>
          </a:p>
        </p:txBody>
      </p:sp>
    </p:spTree>
    <p:extLst>
      <p:ext uri="{BB962C8B-B14F-4D97-AF65-F5344CB8AC3E}">
        <p14:creationId xmlns:p14="http://schemas.microsoft.com/office/powerpoint/2010/main" val="102178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28D9078F-2F9B-4B29-A64B-2B43FF027C12}"/>
              </a:ext>
            </a:extLst>
          </p:cNvPr>
          <p:cNvSpPr txBox="1"/>
          <p:nvPr/>
        </p:nvSpPr>
        <p:spPr>
          <a:xfrm>
            <a:off x="345440" y="233864"/>
            <a:ext cx="6096000" cy="375552"/>
          </a:xfrm>
          <a:prstGeom prst="rect">
            <a:avLst/>
          </a:prstGeom>
          <a:noFill/>
        </p:spPr>
        <p:txBody>
          <a:bodyPr wrap="square">
            <a:spAutoFit/>
          </a:bodyPr>
          <a:lstStyle/>
          <a:p>
            <a:pPr marL="0" lvl="2">
              <a:lnSpc>
                <a:spcPct val="107000"/>
              </a:lnSpc>
            </a:pPr>
            <a:r>
              <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What is the real diameter of 2cube?</a:t>
            </a:r>
          </a:p>
        </p:txBody>
      </p:sp>
      <p:sp>
        <p:nvSpPr>
          <p:cNvPr id="17" name="TextBox 16">
            <a:extLst>
              <a:ext uri="{FF2B5EF4-FFF2-40B4-BE49-F238E27FC236}">
                <a16:creationId xmlns:a16="http://schemas.microsoft.com/office/drawing/2014/main" id="{0C4225DD-DF2F-4409-99CD-3CA7AE259E02}"/>
              </a:ext>
            </a:extLst>
          </p:cNvPr>
          <p:cNvSpPr txBox="1"/>
          <p:nvPr/>
        </p:nvSpPr>
        <p:spPr>
          <a:xfrm>
            <a:off x="345440" y="1336040"/>
            <a:ext cx="6096000" cy="1264642"/>
          </a:xfrm>
          <a:prstGeom prst="rect">
            <a:avLst/>
          </a:prstGeom>
          <a:noFill/>
        </p:spPr>
        <p:txBody>
          <a:bodyPr wrap="square">
            <a:spAutoFit/>
          </a:bodyPr>
          <a:lstStyle/>
          <a:p>
            <a:pPr marL="0" lvl="2">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I don’t know, I am pretty sure it is just 20</a:t>
            </a:r>
          </a:p>
          <a:p>
            <a:pPr marL="0" lvl="2">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lvl="2">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If you can make a contribution to the problem, I will give you extra credit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388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C69DFD-354E-4EF7-B7F1-6A4F284A26A1}"/>
              </a:ext>
            </a:extLst>
          </p:cNvPr>
          <p:cNvSpPr txBox="1"/>
          <p:nvPr/>
        </p:nvSpPr>
        <p:spPr>
          <a:xfrm>
            <a:off x="122664" y="61331"/>
            <a:ext cx="11876296" cy="5876481"/>
          </a:xfrm>
          <a:prstGeom prst="rect">
            <a:avLst/>
          </a:prstGeom>
          <a:noFill/>
        </p:spPr>
        <p:txBody>
          <a:bodyPr wrap="square">
            <a:spAutoFit/>
          </a:bodyPr>
          <a:lstStyle/>
          <a:p>
            <a:pPr>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It is important to understand the question been asked.</a:t>
            </a: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Suppose I ask..</a:t>
            </a:r>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i="1" dirty="0">
                <a:latin typeface="Calibri" panose="020F0502020204030204" pitchFamily="34" charset="0"/>
                <a:ea typeface="Calibri" panose="020F0502020204030204" pitchFamily="34" charset="0"/>
                <a:cs typeface="Times New Roman" panose="02020603050405020304" pitchFamily="18" charset="0"/>
              </a:rPr>
              <a:t>    Last week, we played 2drive, what is the minimum number of miles Alice walked?</a:t>
            </a:r>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The answer is zero.</a:t>
            </a:r>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I might have driven both Alice and Bob zero miles, or I might have driven the 7 miles to the same spot!</a:t>
            </a:r>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Recall that the diameter is the cheapest solution to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worst possible instance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a problem.</a:t>
            </a:r>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Above I (implicitly) asked what is the cheapest solution to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best possible instance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a problem.</a:t>
            </a:r>
          </a:p>
          <a:p>
            <a:pPr>
              <a:lnSpc>
                <a:spcPct val="107000"/>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144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978</Words>
  <Application>Microsoft Office PowerPoint</Application>
  <PresentationFormat>Widescreen</PresentationFormat>
  <Paragraphs>98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Eamonn Keogh</dc:creator>
  <cp:lastModifiedBy>Eamonn Keogh</cp:lastModifiedBy>
  <cp:revision>13</cp:revision>
  <dcterms:created xsi:type="dcterms:W3CDTF">2021-01-16T18:22:27Z</dcterms:created>
  <dcterms:modified xsi:type="dcterms:W3CDTF">2021-01-18T22:34:17Z</dcterms:modified>
</cp:coreProperties>
</file>