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288" r:id="rId2"/>
    <p:sldId id="355" r:id="rId3"/>
    <p:sldId id="289" r:id="rId4"/>
    <p:sldId id="353" r:id="rId5"/>
    <p:sldId id="290" r:id="rId6"/>
    <p:sldId id="400" r:id="rId7"/>
    <p:sldId id="321" r:id="rId8"/>
    <p:sldId id="322" r:id="rId9"/>
    <p:sldId id="323" r:id="rId10"/>
    <p:sldId id="324" r:id="rId11"/>
    <p:sldId id="325" r:id="rId12"/>
    <p:sldId id="326" r:id="rId13"/>
    <p:sldId id="354"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8" r:id="rId35"/>
    <p:sldId id="347" r:id="rId36"/>
    <p:sldId id="356" r:id="rId37"/>
    <p:sldId id="274" r:id="rId38"/>
    <p:sldId id="275" r:id="rId39"/>
    <p:sldId id="277" r:id="rId40"/>
    <p:sldId id="298" r:id="rId41"/>
  </p:sldIdLst>
  <p:sldSz cx="9144000" cy="6858000" type="screen4x3"/>
  <p:notesSz cx="6842125" cy="91281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7553" autoAdjust="0"/>
  </p:normalViewPr>
  <p:slideViewPr>
    <p:cSldViewPr snapToGrid="0">
      <p:cViewPr>
        <p:scale>
          <a:sx n="75" d="100"/>
          <a:sy n="75" d="100"/>
        </p:scale>
        <p:origin x="3584" y="15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45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5088" y="0"/>
            <a:ext cx="2965450" cy="457200"/>
          </a:xfrm>
          <a:prstGeom prst="rect">
            <a:avLst/>
          </a:prstGeom>
        </p:spPr>
        <p:txBody>
          <a:bodyPr vert="horz" lIns="91440" tIns="45720" rIns="91440" bIns="45720" rtlCol="0"/>
          <a:lstStyle>
            <a:lvl1pPr algn="r">
              <a:defRPr sz="1200"/>
            </a:lvl1pPr>
          </a:lstStyle>
          <a:p>
            <a:fld id="{1D063CD2-5E4F-4B96-9E74-5FA27B949AB5}" type="datetimeFigureOut">
              <a:rPr lang="en-US" smtClean="0"/>
              <a:pPr/>
              <a:t>10/7/2021</a:t>
            </a:fld>
            <a:endParaRPr lang="en-US"/>
          </a:p>
        </p:txBody>
      </p:sp>
      <p:sp>
        <p:nvSpPr>
          <p:cNvPr id="4" name="Slide Image Placeholder 3"/>
          <p:cNvSpPr>
            <a:spLocks noGrp="1" noRot="1" noChangeAspect="1"/>
          </p:cNvSpPr>
          <p:nvPr>
            <p:ph type="sldImg" idx="2"/>
          </p:nvPr>
        </p:nvSpPr>
        <p:spPr>
          <a:xfrm>
            <a:off x="1138238" y="684213"/>
            <a:ext cx="4565650" cy="34242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4213" y="4335463"/>
            <a:ext cx="5473700" cy="4108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0925"/>
            <a:ext cx="2965450" cy="455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5088" y="8670925"/>
            <a:ext cx="2965450" cy="455613"/>
          </a:xfrm>
          <a:prstGeom prst="rect">
            <a:avLst/>
          </a:prstGeom>
        </p:spPr>
        <p:txBody>
          <a:bodyPr vert="horz" lIns="91440" tIns="45720" rIns="91440" bIns="45720" rtlCol="0" anchor="b"/>
          <a:lstStyle>
            <a:lvl1pPr algn="r">
              <a:defRPr sz="1200"/>
            </a:lvl1pPr>
          </a:lstStyle>
          <a:p>
            <a:fld id="{52D34D9A-9636-4E6A-9A0C-488EFC6273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2D1790-970A-44FC-998F-E3E445E585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5382B8-F3B8-41ED-A210-A40F78173A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010778-9F42-47F3-A75A-9450A47D77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2A92B0-1E8A-4C7B-AF2E-383B0C4AF1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D7D96C-2D12-47C7-9CF9-3EFD98FFBA1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C549CC-07B1-4E3B-A50E-A668FF04EF0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FAFD5E-12C6-4FCB-B238-66AA66F09C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E3AD7F-5DCC-4A75-A33F-38440EB628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30FC6A-2EA9-4BBD-8CAB-311220EFEAD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1A2BCB-B6C8-4BDF-8307-46E69083F7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CABAC-740B-45CA-955A-CE044FAE6E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D70AC7-E781-486C-A943-7A1834056C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1D7D320-10E8-428C-9828-8A256F919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91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8" name="Rectangle 2"/>
          <p:cNvSpPr>
            <a:spLocks noGrp="1" noChangeArrowheads="1"/>
          </p:cNvSpPr>
          <p:nvPr>
            <p:ph type="title"/>
          </p:nvPr>
        </p:nvSpPr>
        <p:spPr>
          <a:xfrm>
            <a:off x="4691063" y="110991"/>
            <a:ext cx="4452937" cy="1143000"/>
          </a:xfrm>
        </p:spPr>
        <p:txBody>
          <a:bodyPr/>
          <a:lstStyle/>
          <a:p>
            <a:pPr eaLnBrk="1" hangingPunct="1"/>
            <a:r>
              <a:rPr lang="en-US" dirty="0">
                <a:effectLst>
                  <a:outerShdw blurRad="38100" dist="38100" dir="2700000" algn="tl">
                    <a:srgbClr val="000000">
                      <a:alpha val="43137"/>
                    </a:srgbClr>
                  </a:outerShdw>
                </a:effectLst>
              </a:rPr>
              <a:t>Games With Chance</a:t>
            </a:r>
          </a:p>
        </p:txBody>
      </p:sp>
      <p:sp>
        <p:nvSpPr>
          <p:cNvPr id="31749" name="Rectangle 3"/>
          <p:cNvSpPr>
            <a:spLocks noGrp="1" noChangeArrowheads="1"/>
          </p:cNvSpPr>
          <p:nvPr>
            <p:ph type="body" idx="1"/>
          </p:nvPr>
        </p:nvSpPr>
        <p:spPr>
          <a:xfrm>
            <a:off x="4691063" y="1926166"/>
            <a:ext cx="4324669" cy="3694467"/>
          </a:xfrm>
        </p:spPr>
        <p:txBody>
          <a:bodyPr/>
          <a:lstStyle/>
          <a:p>
            <a:pPr eaLnBrk="1" hangingPunct="1"/>
            <a:r>
              <a:rPr lang="en-US" sz="2400" dirty="0"/>
              <a:t>Consider backgammon</a:t>
            </a:r>
          </a:p>
          <a:p>
            <a:pPr lvl="1" eaLnBrk="1" hangingPunct="1"/>
            <a:r>
              <a:rPr lang="en-US" sz="2000" dirty="0"/>
              <a:t>A die roll determines the moves a player can make</a:t>
            </a:r>
          </a:p>
          <a:p>
            <a:pPr lvl="1" eaLnBrk="1" hangingPunct="1"/>
            <a:r>
              <a:rPr lang="en-US" sz="2000" dirty="0"/>
              <a:t>Alternates moves and die rolls</a:t>
            </a:r>
          </a:p>
          <a:p>
            <a:pPr eaLnBrk="1" hangingPunct="1"/>
            <a:r>
              <a:rPr lang="en-US" sz="2400" dirty="0"/>
              <a:t>Representation</a:t>
            </a:r>
          </a:p>
          <a:p>
            <a:pPr lvl="1" eaLnBrk="1" hangingPunct="1"/>
            <a:r>
              <a:rPr lang="en-US" sz="2000" dirty="0"/>
              <a:t>Add </a:t>
            </a:r>
            <a:r>
              <a:rPr lang="en-US" sz="2000" i="1" dirty="0"/>
              <a:t>chance nodes</a:t>
            </a:r>
            <a:r>
              <a:rPr lang="en-US" sz="2000" dirty="0"/>
              <a:t> to the game tree</a:t>
            </a:r>
          </a:p>
        </p:txBody>
      </p:sp>
      <p:pic>
        <p:nvPicPr>
          <p:cNvPr id="20482" name="Picture 2" descr="http://www.backgammoninlondon.com/news/pics/backgammon_to_win_position.jpg"/>
          <p:cNvPicPr>
            <a:picLocks noChangeAspect="1" noChangeArrowheads="1"/>
          </p:cNvPicPr>
          <p:nvPr/>
        </p:nvPicPr>
        <p:blipFill>
          <a:blip r:embed="rId3" cstate="print"/>
          <a:srcRect/>
          <a:stretch>
            <a:fillRect/>
          </a:stretch>
        </p:blipFill>
        <p:spPr bwMode="auto">
          <a:xfrm>
            <a:off x="6253192" y="5065222"/>
            <a:ext cx="2685810" cy="1792778"/>
          </a:xfrm>
          <a:prstGeom prst="rect">
            <a:avLst/>
          </a:prstGeom>
          <a:noFill/>
        </p:spPr>
      </p:pic>
    </p:spTree>
    <p:extLst>
      <p:ext uri="{BB962C8B-B14F-4D97-AF65-F5344CB8AC3E}">
        <p14:creationId xmlns:p14="http://schemas.microsoft.com/office/powerpoint/2010/main" val="3100347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6" name="AutoShape 80"/>
          <p:cNvSpPr>
            <a:spLocks noChangeArrowheads="1"/>
          </p:cNvSpPr>
          <p:nvPr/>
        </p:nvSpPr>
        <p:spPr bwMode="auto">
          <a:xfrm>
            <a:off x="292099" y="4426347"/>
            <a:ext cx="252944" cy="773314"/>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6" name="Rectangle 5"/>
          <p:cNvSpPr/>
          <p:nvPr/>
        </p:nvSpPr>
        <p:spPr>
          <a:xfrm>
            <a:off x="5026679" y="116938"/>
            <a:ext cx="3973395" cy="461665"/>
          </a:xfrm>
          <a:prstGeom prst="rect">
            <a:avLst/>
          </a:prstGeom>
        </p:spPr>
        <p:txBody>
          <a:bodyPr wrap="none">
            <a:spAutoFit/>
          </a:bodyPr>
          <a:lstStyle/>
          <a:p>
            <a:r>
              <a:rPr lang="en-US" b="1" dirty="0">
                <a:solidFill>
                  <a:srgbClr val="7030A0"/>
                </a:solidFill>
              </a:rPr>
              <a:t>Super Human Performance?</a:t>
            </a:r>
          </a:p>
        </p:txBody>
      </p:sp>
      <p:pic>
        <p:nvPicPr>
          <p:cNvPr id="37" name="Picture 12" descr="http://guineashots.com/wp-content/uploads/2014/06/liac-chess.png"/>
          <p:cNvPicPr>
            <a:picLocks noChangeAspect="1" noChangeArrowheads="1"/>
          </p:cNvPicPr>
          <p:nvPr/>
        </p:nvPicPr>
        <p:blipFill>
          <a:blip r:embed="rId2" cstate="print"/>
          <a:srcRect l="2785" t="10734" r="37130" b="4771"/>
          <a:stretch>
            <a:fillRect/>
          </a:stretch>
        </p:blipFill>
        <p:spPr bwMode="auto">
          <a:xfrm>
            <a:off x="1260125" y="2566833"/>
            <a:ext cx="947956" cy="947956"/>
          </a:xfrm>
          <a:prstGeom prst="rect">
            <a:avLst/>
          </a:prstGeom>
          <a:noFill/>
        </p:spPr>
      </p:pic>
      <p:pic>
        <p:nvPicPr>
          <p:cNvPr id="8" name="Picture 7"/>
          <p:cNvPicPr>
            <a:picLocks noChangeAspect="1"/>
          </p:cNvPicPr>
          <p:nvPr/>
        </p:nvPicPr>
        <p:blipFill>
          <a:blip r:embed="rId3" cstate="print"/>
          <a:stretch>
            <a:fillRect/>
          </a:stretch>
        </p:blipFill>
        <p:spPr>
          <a:xfrm>
            <a:off x="108614" y="2566833"/>
            <a:ext cx="952696" cy="947956"/>
          </a:xfrm>
          <a:prstGeom prst="rect">
            <a:avLst/>
          </a:prstGeom>
        </p:spPr>
      </p:pic>
      <p:pic>
        <p:nvPicPr>
          <p:cNvPr id="9" name="Picture 8"/>
          <p:cNvPicPr>
            <a:picLocks noChangeAspect="1"/>
          </p:cNvPicPr>
          <p:nvPr/>
        </p:nvPicPr>
        <p:blipFill>
          <a:blip r:embed="rId4" cstate="print"/>
          <a:stretch>
            <a:fillRect/>
          </a:stretch>
        </p:blipFill>
        <p:spPr>
          <a:xfrm>
            <a:off x="4420868" y="2566833"/>
            <a:ext cx="984298" cy="987355"/>
          </a:xfrm>
          <a:prstGeom prst="rect">
            <a:avLst/>
          </a:prstGeom>
        </p:spPr>
      </p:pic>
      <p:sp>
        <p:nvSpPr>
          <p:cNvPr id="10" name="TextBox 9"/>
          <p:cNvSpPr txBox="1"/>
          <p:nvPr/>
        </p:nvSpPr>
        <p:spPr>
          <a:xfrm>
            <a:off x="17434" y="2124086"/>
            <a:ext cx="1043876" cy="369332"/>
          </a:xfrm>
          <a:prstGeom prst="rect">
            <a:avLst/>
          </a:prstGeom>
          <a:noFill/>
        </p:spPr>
        <p:txBody>
          <a:bodyPr wrap="none" rtlCol="0">
            <a:spAutoFit/>
          </a:bodyPr>
          <a:lstStyle/>
          <a:p>
            <a:r>
              <a:rPr lang="en-US" sz="1800" dirty="0"/>
              <a:t>Checkers</a:t>
            </a:r>
          </a:p>
        </p:txBody>
      </p:sp>
      <p:sp>
        <p:nvSpPr>
          <p:cNvPr id="38" name="TextBox 37"/>
          <p:cNvSpPr txBox="1"/>
          <p:nvPr/>
        </p:nvSpPr>
        <p:spPr>
          <a:xfrm>
            <a:off x="1367979" y="2124086"/>
            <a:ext cx="736099" cy="369332"/>
          </a:xfrm>
          <a:prstGeom prst="rect">
            <a:avLst/>
          </a:prstGeom>
          <a:noFill/>
        </p:spPr>
        <p:txBody>
          <a:bodyPr wrap="none" rtlCol="0">
            <a:spAutoFit/>
          </a:bodyPr>
          <a:lstStyle/>
          <a:p>
            <a:r>
              <a:rPr lang="en-US" sz="1800" dirty="0"/>
              <a:t>Chess</a:t>
            </a:r>
          </a:p>
        </p:txBody>
      </p:sp>
      <p:sp>
        <p:nvSpPr>
          <p:cNvPr id="39" name="TextBox 38"/>
          <p:cNvSpPr txBox="1"/>
          <p:nvPr/>
        </p:nvSpPr>
        <p:spPr>
          <a:xfrm>
            <a:off x="4679620" y="2124086"/>
            <a:ext cx="466794" cy="369332"/>
          </a:xfrm>
          <a:prstGeom prst="rect">
            <a:avLst/>
          </a:prstGeom>
          <a:noFill/>
        </p:spPr>
        <p:txBody>
          <a:bodyPr wrap="none" rtlCol="0">
            <a:spAutoFit/>
          </a:bodyPr>
          <a:lstStyle/>
          <a:p>
            <a:r>
              <a:rPr lang="en-US" sz="1800" dirty="0"/>
              <a:t>Go</a:t>
            </a:r>
          </a:p>
        </p:txBody>
      </p:sp>
      <p:sp>
        <p:nvSpPr>
          <p:cNvPr id="2" name="Rectangle 1"/>
          <p:cNvSpPr/>
          <p:nvPr/>
        </p:nvSpPr>
        <p:spPr>
          <a:xfrm>
            <a:off x="18461" y="3785020"/>
            <a:ext cx="800219" cy="461665"/>
          </a:xfrm>
          <a:prstGeom prst="rect">
            <a:avLst/>
          </a:prstGeom>
        </p:spPr>
        <p:txBody>
          <a:bodyPr wrap="none">
            <a:spAutoFit/>
          </a:bodyPr>
          <a:lstStyle/>
          <a:p>
            <a:r>
              <a:rPr lang="en-US" dirty="0">
                <a:solidFill>
                  <a:srgbClr val="7030A0"/>
                </a:solidFill>
              </a:rPr>
              <a:t>1994</a:t>
            </a:r>
          </a:p>
        </p:txBody>
      </p:sp>
      <p:sp>
        <p:nvSpPr>
          <p:cNvPr id="24" name="Rectangle 23"/>
          <p:cNvSpPr/>
          <p:nvPr/>
        </p:nvSpPr>
        <p:spPr>
          <a:xfrm>
            <a:off x="1308808" y="3785020"/>
            <a:ext cx="800219" cy="461665"/>
          </a:xfrm>
          <a:prstGeom prst="rect">
            <a:avLst/>
          </a:prstGeom>
        </p:spPr>
        <p:txBody>
          <a:bodyPr wrap="none">
            <a:spAutoFit/>
          </a:bodyPr>
          <a:lstStyle/>
          <a:p>
            <a:r>
              <a:rPr lang="en-US" dirty="0">
                <a:solidFill>
                  <a:srgbClr val="7030A0"/>
                </a:solidFill>
              </a:rPr>
              <a:t>1997</a:t>
            </a:r>
          </a:p>
        </p:txBody>
      </p:sp>
      <p:sp>
        <p:nvSpPr>
          <p:cNvPr id="25" name="Rectangle 24"/>
          <p:cNvSpPr/>
          <p:nvPr/>
        </p:nvSpPr>
        <p:spPr>
          <a:xfrm>
            <a:off x="4689013" y="3692741"/>
            <a:ext cx="389850" cy="646331"/>
          </a:xfrm>
          <a:prstGeom prst="rect">
            <a:avLst/>
          </a:prstGeom>
        </p:spPr>
        <p:txBody>
          <a:bodyPr wrap="none">
            <a:spAutoFit/>
          </a:bodyPr>
          <a:lstStyle/>
          <a:p>
            <a:r>
              <a:rPr lang="en-US" sz="3600" dirty="0">
                <a:solidFill>
                  <a:srgbClr val="7030A0"/>
                </a:solidFill>
              </a:rPr>
              <a:t>?</a:t>
            </a:r>
          </a:p>
        </p:txBody>
      </p:sp>
      <p:sp>
        <p:nvSpPr>
          <p:cNvPr id="17" name="AutoShape 80"/>
          <p:cNvSpPr>
            <a:spLocks noChangeArrowheads="1"/>
          </p:cNvSpPr>
          <p:nvPr/>
        </p:nvSpPr>
        <p:spPr bwMode="auto">
          <a:xfrm>
            <a:off x="1010708" y="4427678"/>
            <a:ext cx="1207373" cy="116777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8" name="Rectangle 17"/>
          <p:cNvSpPr/>
          <p:nvPr/>
        </p:nvSpPr>
        <p:spPr>
          <a:xfrm>
            <a:off x="4064466" y="806764"/>
            <a:ext cx="4572000" cy="1200329"/>
          </a:xfrm>
          <a:prstGeom prst="rect">
            <a:avLst/>
          </a:prstGeom>
        </p:spPr>
        <p:txBody>
          <a:bodyPr>
            <a:spAutoFit/>
          </a:bodyPr>
          <a:lstStyle/>
          <a:p>
            <a:r>
              <a:rPr lang="en-US" sz="1800" dirty="0"/>
              <a:t>“</a:t>
            </a:r>
            <a:r>
              <a:rPr lang="en-US" sz="1800" i="1" dirty="0"/>
              <a:t>Although progress has been steady, it will take many decades of research and development before world-championship– caliber go programs exist</a:t>
            </a:r>
            <a:r>
              <a:rPr lang="en-US" sz="1800" dirty="0"/>
              <a:t>”. Jonathan Schaeffer, 2001</a:t>
            </a:r>
          </a:p>
        </p:txBody>
      </p:sp>
      <p:sp>
        <p:nvSpPr>
          <p:cNvPr id="16" name="Rectangle 15"/>
          <p:cNvSpPr/>
          <p:nvPr/>
        </p:nvSpPr>
        <p:spPr>
          <a:xfrm>
            <a:off x="5629275" y="2976180"/>
            <a:ext cx="3514725" cy="1077218"/>
          </a:xfrm>
          <a:prstGeom prst="rect">
            <a:avLst/>
          </a:prstGeom>
        </p:spPr>
        <p:txBody>
          <a:bodyPr wrap="square">
            <a:spAutoFit/>
          </a:bodyPr>
          <a:lstStyle/>
          <a:p>
            <a:r>
              <a:rPr lang="en-US" sz="1600" dirty="0"/>
              <a:t>“</a:t>
            </a:r>
            <a:r>
              <a:rPr lang="en-US" sz="1600" i="1" dirty="0"/>
              <a:t>It may be a hundred years before a computer beats humans at Go—maybe even longer</a:t>
            </a:r>
            <a:r>
              <a:rPr lang="en-US" sz="1600" dirty="0"/>
              <a:t>.”</a:t>
            </a:r>
          </a:p>
          <a:p>
            <a:r>
              <a:rPr lang="en-US" sz="1600" dirty="0"/>
              <a:t>Dr. Piet Hut, 1997 </a:t>
            </a:r>
          </a:p>
        </p:txBody>
      </p:sp>
    </p:spTree>
    <p:extLst>
      <p:ext uri="{BB962C8B-B14F-4D97-AF65-F5344CB8AC3E}">
        <p14:creationId xmlns:p14="http://schemas.microsoft.com/office/powerpoint/2010/main" val="37388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6679" y="116938"/>
            <a:ext cx="3462038" cy="461665"/>
          </a:xfrm>
          <a:prstGeom prst="rect">
            <a:avLst/>
          </a:prstGeom>
        </p:spPr>
        <p:txBody>
          <a:bodyPr wrap="none">
            <a:spAutoFit/>
          </a:bodyPr>
          <a:lstStyle/>
          <a:p>
            <a:r>
              <a:rPr lang="en-US" b="1" dirty="0"/>
              <a:t>Some Concrete Numbers</a:t>
            </a:r>
          </a:p>
        </p:txBody>
      </p:sp>
      <p:pic>
        <p:nvPicPr>
          <p:cNvPr id="9" name="Picture 8"/>
          <p:cNvPicPr>
            <a:picLocks noChangeAspect="1"/>
          </p:cNvPicPr>
          <p:nvPr/>
        </p:nvPicPr>
        <p:blipFill>
          <a:blip r:embed="rId2" cstate="print"/>
          <a:stretch>
            <a:fillRect/>
          </a:stretch>
        </p:blipFill>
        <p:spPr>
          <a:xfrm>
            <a:off x="4420868" y="2566833"/>
            <a:ext cx="984298" cy="987355"/>
          </a:xfrm>
          <a:prstGeom prst="rect">
            <a:avLst/>
          </a:prstGeom>
        </p:spPr>
      </p:pic>
      <p:sp>
        <p:nvSpPr>
          <p:cNvPr id="39" name="TextBox 38"/>
          <p:cNvSpPr txBox="1"/>
          <p:nvPr/>
        </p:nvSpPr>
        <p:spPr>
          <a:xfrm>
            <a:off x="4679620" y="2124086"/>
            <a:ext cx="466794" cy="369332"/>
          </a:xfrm>
          <a:prstGeom prst="rect">
            <a:avLst/>
          </a:prstGeom>
          <a:noFill/>
        </p:spPr>
        <p:txBody>
          <a:bodyPr wrap="none" rtlCol="0">
            <a:spAutoFit/>
          </a:bodyPr>
          <a:lstStyle/>
          <a:p>
            <a:r>
              <a:rPr lang="en-US" sz="1800" dirty="0"/>
              <a:t>Go</a:t>
            </a:r>
          </a:p>
        </p:txBody>
      </p:sp>
      <p:sp>
        <p:nvSpPr>
          <p:cNvPr id="25" name="Rectangle 24"/>
          <p:cNvSpPr/>
          <p:nvPr/>
        </p:nvSpPr>
        <p:spPr>
          <a:xfrm>
            <a:off x="4714180" y="3785020"/>
            <a:ext cx="320922" cy="461665"/>
          </a:xfrm>
          <a:prstGeom prst="rect">
            <a:avLst/>
          </a:prstGeom>
        </p:spPr>
        <p:txBody>
          <a:bodyPr wrap="none">
            <a:spAutoFit/>
          </a:bodyPr>
          <a:lstStyle/>
          <a:p>
            <a:r>
              <a:rPr lang="en-US" dirty="0">
                <a:solidFill>
                  <a:srgbClr val="7030A0"/>
                </a:solidFill>
              </a:rPr>
              <a:t>?</a:t>
            </a:r>
          </a:p>
        </p:txBody>
      </p:sp>
      <p:sp>
        <p:nvSpPr>
          <p:cNvPr id="4" name="Rectangle 3"/>
          <p:cNvSpPr/>
          <p:nvPr/>
        </p:nvSpPr>
        <p:spPr>
          <a:xfrm>
            <a:off x="0" y="368700"/>
            <a:ext cx="3876675" cy="4524315"/>
          </a:xfrm>
          <a:prstGeom prst="rect">
            <a:avLst/>
          </a:prstGeom>
        </p:spPr>
        <p:txBody>
          <a:bodyPr wrap="square">
            <a:spAutoFit/>
          </a:bodyPr>
          <a:lstStyle/>
          <a:p>
            <a:r>
              <a:rPr lang="en-US" sz="1800" dirty="0"/>
              <a:t>Exhaustively calculating the </a:t>
            </a:r>
            <a:r>
              <a:rPr lang="en-US" sz="1800" dirty="0">
                <a:solidFill>
                  <a:srgbClr val="00B050"/>
                </a:solidFill>
              </a:rPr>
              <a:t>first eight moves </a:t>
            </a:r>
            <a:r>
              <a:rPr lang="en-US" sz="1800" dirty="0"/>
              <a:t>would require computing 512 quintillion (5.12×10</a:t>
            </a:r>
            <a:r>
              <a:rPr lang="en-US" sz="1800" baseline="30000" dirty="0"/>
              <a:t>20</a:t>
            </a:r>
            <a:r>
              <a:rPr lang="en-US" sz="1800" dirty="0"/>
              <a:t>) possible combinations. </a:t>
            </a:r>
          </a:p>
          <a:p>
            <a:endParaRPr lang="en-US" sz="1800" dirty="0"/>
          </a:p>
          <a:p>
            <a:r>
              <a:rPr lang="en-US" sz="1800" dirty="0"/>
              <a:t>As of March 2014, the most powerful supercomputer in the world, NUDT's "Tianhe-2", can sustain 33 petaflops. </a:t>
            </a:r>
          </a:p>
          <a:p>
            <a:endParaRPr lang="en-US" sz="1800" dirty="0"/>
          </a:p>
          <a:p>
            <a:r>
              <a:rPr lang="en-US" sz="1800" dirty="0"/>
              <a:t>At that rate, even given an exceedingly low estimate of 10 operations required to assess the value of one play of a stone, Tianhe-2 would require 4 hours to assess all possible combinations of the next eight moves in order to make a single play.</a:t>
            </a:r>
            <a:endParaRPr lang="en-US" dirty="0"/>
          </a:p>
        </p:txBody>
      </p:sp>
      <p:grpSp>
        <p:nvGrpSpPr>
          <p:cNvPr id="13" name="Group 12"/>
          <p:cNvGrpSpPr/>
          <p:nvPr/>
        </p:nvGrpSpPr>
        <p:grpSpPr>
          <a:xfrm>
            <a:off x="782108" y="4154352"/>
            <a:ext cx="8211012" cy="2297248"/>
            <a:chOff x="782108" y="4154352"/>
            <a:chExt cx="8211012" cy="2297248"/>
          </a:xfrm>
        </p:grpSpPr>
        <p:sp>
          <p:nvSpPr>
            <p:cNvPr id="1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8" name="AutoShape 80"/>
            <p:cNvSpPr>
              <a:spLocks noChangeArrowheads="1"/>
            </p:cNvSpPr>
            <p:nvPr/>
          </p:nvSpPr>
          <p:spPr bwMode="auto">
            <a:xfrm>
              <a:off x="4583996" y="4322863"/>
              <a:ext cx="610304" cy="155448"/>
            </a:xfrm>
            <a:prstGeom prst="triangle">
              <a:avLst>
                <a:gd name="adj" fmla="val 50000"/>
              </a:avLst>
            </a:prstGeom>
            <a:solidFill>
              <a:srgbClr val="00B050"/>
            </a:solidFill>
            <a:ln w="9525">
              <a:noFill/>
              <a:miter lim="800000"/>
              <a:headEnd/>
              <a:tailEnd/>
            </a:ln>
            <a:effectLst/>
          </p:spPr>
          <p:txBody>
            <a:bodyPr wrap="none" anchor="ctr"/>
            <a:lstStyle/>
            <a:p>
              <a:endParaRPr lang="en-US"/>
            </a:p>
          </p:txBody>
        </p:sp>
        <p:sp>
          <p:nvSpPr>
            <p:cNvPr id="7" name="Right Brace 6"/>
            <p:cNvSpPr/>
            <p:nvPr/>
          </p:nvSpPr>
          <p:spPr bwMode="auto">
            <a:xfrm>
              <a:off x="5460436" y="4312061"/>
              <a:ext cx="1242060" cy="1654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TextBox 10"/>
            <p:cNvSpPr txBox="1"/>
            <p:nvPr/>
          </p:nvSpPr>
          <p:spPr>
            <a:xfrm>
              <a:off x="6702496" y="4154352"/>
              <a:ext cx="338554" cy="461665"/>
            </a:xfrm>
            <a:prstGeom prst="rect">
              <a:avLst/>
            </a:prstGeom>
            <a:noFill/>
          </p:spPr>
          <p:txBody>
            <a:bodyPr wrap="none" rtlCol="0">
              <a:spAutoFit/>
            </a:bodyPr>
            <a:lstStyle/>
            <a:p>
              <a:r>
                <a:rPr lang="en-US" dirty="0"/>
                <a:t>8</a:t>
              </a:r>
            </a:p>
          </p:txBody>
        </p:sp>
      </p:grpSp>
    </p:spTree>
    <p:extLst>
      <p:ext uri="{BB962C8B-B14F-4D97-AF65-F5344CB8AC3E}">
        <p14:creationId xmlns:p14="http://schemas.microsoft.com/office/powerpoint/2010/main" val="302798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095943" y="3378201"/>
            <a:ext cx="3213157" cy="2409868"/>
          </a:xfrm>
          <a:prstGeom prst="rect">
            <a:avLst/>
          </a:prstGeom>
          <a:ln>
            <a:solidFill>
              <a:schemeClr val="tx1"/>
            </a:solidFill>
          </a:ln>
          <a:scene3d>
            <a:camera prst="perspectiveContrastingLeftFacing"/>
            <a:lightRig rig="threePt" dir="t"/>
          </a:scene3d>
        </p:spPr>
      </p:pic>
      <p:sp>
        <p:nvSpPr>
          <p:cNvPr id="6" name="Text Box 4"/>
          <p:cNvSpPr txBox="1">
            <a:spLocks noChangeArrowheads="1"/>
          </p:cNvSpPr>
          <p:nvPr/>
        </p:nvSpPr>
        <p:spPr bwMode="auto">
          <a:xfrm>
            <a:off x="292100" y="271835"/>
            <a:ext cx="7416800" cy="3046988"/>
          </a:xfrm>
          <a:prstGeom prst="rect">
            <a:avLst/>
          </a:prstGeom>
          <a:noFill/>
          <a:ln w="9525">
            <a:noFill/>
            <a:miter lim="800000"/>
            <a:headEnd/>
            <a:tailEnd/>
          </a:ln>
          <a:effectLst/>
        </p:spPr>
        <p:txBody>
          <a:bodyPr wrap="square">
            <a:spAutoFit/>
          </a:bodyPr>
          <a:lstStyle/>
          <a:p>
            <a:r>
              <a:rPr lang="en-US" dirty="0"/>
              <a:t>We have good utility functions for Checkers, Chess etc. What about Go?</a:t>
            </a:r>
          </a:p>
          <a:p>
            <a:r>
              <a:rPr lang="en-US" i="1" dirty="0"/>
              <a:t>All utility functions tend to work better, the deeper you are in the tree.  </a:t>
            </a:r>
          </a:p>
          <a:p>
            <a:r>
              <a:rPr lang="en-US" dirty="0"/>
              <a:t>Even if we could get a supercomputer, and we could wait four hours, we would find that the utility function is basically the same for all nodes on the horizon! So we have no information to make an informed choice.</a:t>
            </a:r>
          </a:p>
        </p:txBody>
      </p:sp>
      <p:grpSp>
        <p:nvGrpSpPr>
          <p:cNvPr id="8" name="Group 7"/>
          <p:cNvGrpSpPr/>
          <p:nvPr/>
        </p:nvGrpSpPr>
        <p:grpSpPr>
          <a:xfrm>
            <a:off x="-788021" y="4322140"/>
            <a:ext cx="8211012" cy="2297248"/>
            <a:chOff x="782108" y="4154352"/>
            <a:chExt cx="8211012" cy="2297248"/>
          </a:xfrm>
        </p:grpSpPr>
        <p:sp>
          <p:nvSpPr>
            <p:cNvPr id="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0" name="AutoShape 80"/>
            <p:cNvSpPr>
              <a:spLocks noChangeArrowheads="1"/>
            </p:cNvSpPr>
            <p:nvPr/>
          </p:nvSpPr>
          <p:spPr bwMode="auto">
            <a:xfrm>
              <a:off x="4583996" y="4322863"/>
              <a:ext cx="610304" cy="155448"/>
            </a:xfrm>
            <a:prstGeom prst="triangle">
              <a:avLst>
                <a:gd name="adj" fmla="val 50000"/>
              </a:avLst>
            </a:prstGeom>
            <a:solidFill>
              <a:srgbClr val="00B050"/>
            </a:solidFill>
            <a:ln w="9525">
              <a:noFill/>
              <a:miter lim="800000"/>
              <a:headEnd/>
              <a:tailEnd/>
            </a:ln>
            <a:effectLst/>
          </p:spPr>
          <p:txBody>
            <a:bodyPr wrap="none" anchor="ctr"/>
            <a:lstStyle/>
            <a:p>
              <a:endParaRPr lang="en-US"/>
            </a:p>
          </p:txBody>
        </p:sp>
        <p:sp>
          <p:nvSpPr>
            <p:cNvPr id="11" name="Right Brace 10"/>
            <p:cNvSpPr/>
            <p:nvPr/>
          </p:nvSpPr>
          <p:spPr bwMode="auto">
            <a:xfrm>
              <a:off x="5460436" y="4312061"/>
              <a:ext cx="1242060" cy="16545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TextBox 11"/>
            <p:cNvSpPr txBox="1"/>
            <p:nvPr/>
          </p:nvSpPr>
          <p:spPr>
            <a:xfrm>
              <a:off x="6702496" y="4154352"/>
              <a:ext cx="338554" cy="461665"/>
            </a:xfrm>
            <a:prstGeom prst="rect">
              <a:avLst/>
            </a:prstGeom>
            <a:noFill/>
          </p:spPr>
          <p:txBody>
            <a:bodyPr wrap="none" rtlCol="0">
              <a:spAutoFit/>
            </a:bodyPr>
            <a:lstStyle/>
            <a:p>
              <a:r>
                <a:rPr lang="en-US" dirty="0"/>
                <a:t>8</a:t>
              </a:r>
            </a:p>
          </p:txBody>
        </p:sp>
      </p:grpSp>
    </p:spTree>
    <p:extLst>
      <p:ext uri="{BB962C8B-B14F-4D97-AF65-F5344CB8AC3E}">
        <p14:creationId xmlns:p14="http://schemas.microsoft.com/office/powerpoint/2010/main" val="212028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71F5-A128-4BA8-B21D-F80988337617}"/>
              </a:ext>
            </a:extLst>
          </p:cNvPr>
          <p:cNvSpPr>
            <a:spLocks noGrp="1"/>
          </p:cNvSpPr>
          <p:nvPr>
            <p:ph type="title"/>
          </p:nvPr>
        </p:nvSpPr>
        <p:spPr>
          <a:xfrm>
            <a:off x="749300" y="135467"/>
            <a:ext cx="7772400" cy="1143000"/>
          </a:xfrm>
        </p:spPr>
        <p:txBody>
          <a:bodyPr/>
          <a:lstStyle/>
          <a:p>
            <a:r>
              <a:rPr lang="en-US" sz="4400" dirty="0"/>
              <a:t>Monte Carlo Tree Search</a:t>
            </a:r>
            <a:endParaRPr lang="en-US" dirty="0"/>
          </a:p>
        </p:txBody>
      </p:sp>
      <p:sp>
        <p:nvSpPr>
          <p:cNvPr id="3" name="TextBox 2">
            <a:extLst>
              <a:ext uri="{FF2B5EF4-FFF2-40B4-BE49-F238E27FC236}">
                <a16:creationId xmlns:a16="http://schemas.microsoft.com/office/drawing/2014/main" id="{286CF398-898E-4CF1-AE81-9FD7159860D4}"/>
              </a:ext>
            </a:extLst>
          </p:cNvPr>
          <p:cNvSpPr txBox="1"/>
          <p:nvPr/>
        </p:nvSpPr>
        <p:spPr>
          <a:xfrm>
            <a:off x="279398" y="1769534"/>
            <a:ext cx="8509001" cy="3785652"/>
          </a:xfrm>
          <a:prstGeom prst="rect">
            <a:avLst/>
          </a:prstGeom>
          <a:noFill/>
        </p:spPr>
        <p:txBody>
          <a:bodyPr wrap="square" rtlCol="0">
            <a:spAutoFit/>
          </a:bodyPr>
          <a:lstStyle/>
          <a:p>
            <a:r>
              <a:rPr lang="en-US" dirty="0"/>
              <a:t>Up to about ten years ago, Minimax or Alpha Beta was the last word in game playing.</a:t>
            </a:r>
          </a:p>
          <a:p>
            <a:endParaRPr lang="en-US" dirty="0"/>
          </a:p>
          <a:p>
            <a:r>
              <a:rPr lang="en-US" dirty="0"/>
              <a:t>However, a new idea, </a:t>
            </a:r>
            <a:r>
              <a:rPr lang="en-US" sz="2400" dirty="0"/>
              <a:t>Monte Carlo Tree Search has now taken over,</a:t>
            </a:r>
          </a:p>
          <a:p>
            <a:endParaRPr lang="en-US" dirty="0"/>
          </a:p>
          <a:p>
            <a:r>
              <a:rPr lang="en-US" dirty="0"/>
              <a:t>Minimax/Alpha Beta are exact algorithms (at least </a:t>
            </a:r>
            <a:r>
              <a:rPr lang="en-US" i="1" dirty="0"/>
              <a:t>exact</a:t>
            </a:r>
            <a:r>
              <a:rPr lang="en-US" dirty="0"/>
              <a:t> as deep as their cutoff allows) </a:t>
            </a:r>
          </a:p>
          <a:p>
            <a:endParaRPr lang="en-US" dirty="0"/>
          </a:p>
          <a:p>
            <a:r>
              <a:rPr lang="en-US" sz="2400" dirty="0"/>
              <a:t>Monte Carlo Tree Search is a probabilistic </a:t>
            </a:r>
            <a:r>
              <a:rPr lang="en-US" dirty="0"/>
              <a:t>algorithm, but it can search </a:t>
            </a:r>
            <a:r>
              <a:rPr lang="en-US" i="1" dirty="0"/>
              <a:t>much</a:t>
            </a:r>
            <a:r>
              <a:rPr lang="en-US" dirty="0"/>
              <a:t> larger trees. </a:t>
            </a:r>
            <a:r>
              <a:rPr lang="en-US" sz="2400" dirty="0"/>
              <a:t> </a:t>
            </a:r>
            <a:endParaRPr lang="en-US" dirty="0"/>
          </a:p>
        </p:txBody>
      </p:sp>
    </p:spTree>
    <p:extLst>
      <p:ext uri="{BB962C8B-B14F-4D97-AF65-F5344CB8AC3E}">
        <p14:creationId xmlns:p14="http://schemas.microsoft.com/office/powerpoint/2010/main" val="34174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651" y="116938"/>
            <a:ext cx="7926044" cy="523220"/>
          </a:xfrm>
          <a:prstGeom prst="rect">
            <a:avLst/>
          </a:prstGeom>
        </p:spPr>
        <p:txBody>
          <a:bodyPr wrap="square">
            <a:spAutoFit/>
          </a:bodyPr>
          <a:lstStyle/>
          <a:p>
            <a:r>
              <a:rPr lang="en-US" sz="2800" dirty="0"/>
              <a:t>Monte Carlo Tree Search                             </a:t>
            </a:r>
            <a:r>
              <a:rPr lang="en-US" b="1" dirty="0"/>
              <a:t>Intuition</a:t>
            </a:r>
          </a:p>
        </p:txBody>
      </p:sp>
      <p:sp>
        <p:nvSpPr>
          <p:cNvPr id="4" name="Rectangle 3"/>
          <p:cNvSpPr/>
          <p:nvPr/>
        </p:nvSpPr>
        <p:spPr>
          <a:xfrm>
            <a:off x="167640" y="1016400"/>
            <a:ext cx="8557260" cy="3123932"/>
          </a:xfrm>
          <a:prstGeom prst="rect">
            <a:avLst/>
          </a:prstGeom>
        </p:spPr>
        <p:txBody>
          <a:bodyPr wrap="square">
            <a:spAutoFit/>
          </a:bodyPr>
          <a:lstStyle/>
          <a:p>
            <a:pPr>
              <a:spcBef>
                <a:spcPts val="300"/>
              </a:spcBef>
              <a:spcAft>
                <a:spcPts val="400"/>
              </a:spcAft>
            </a:pPr>
            <a:r>
              <a:rPr lang="en-US" sz="1800" dirty="0"/>
              <a:t>Imagine the following:</a:t>
            </a:r>
          </a:p>
          <a:p>
            <a:pPr>
              <a:spcBef>
                <a:spcPts val="300"/>
              </a:spcBef>
              <a:spcAft>
                <a:spcPts val="400"/>
              </a:spcAft>
            </a:pPr>
            <a:r>
              <a:rPr lang="en-US" sz="1800" dirty="0"/>
              <a:t>We are playing Go, and we need to choose between two moves, one is the move that is to the root of the red </a:t>
            </a:r>
            <a:r>
              <a:rPr lang="en-US" sz="1800" dirty="0" err="1"/>
              <a:t>subtree</a:t>
            </a:r>
            <a:r>
              <a:rPr lang="en-US" sz="1800" dirty="0"/>
              <a:t>, the other is the move that is to the root of the blue </a:t>
            </a:r>
            <a:r>
              <a:rPr lang="en-US" sz="1800" dirty="0" err="1"/>
              <a:t>subtree</a:t>
            </a:r>
            <a:r>
              <a:rPr lang="en-US" sz="1800" dirty="0"/>
              <a:t>.</a:t>
            </a:r>
          </a:p>
          <a:p>
            <a:pPr>
              <a:spcBef>
                <a:spcPts val="300"/>
              </a:spcBef>
              <a:spcAft>
                <a:spcPts val="400"/>
              </a:spcAft>
            </a:pPr>
            <a:r>
              <a:rPr lang="en-US" sz="1800" dirty="0"/>
              <a:t>The best evaluation function  basically says “</a:t>
            </a:r>
            <a:r>
              <a:rPr lang="en-US" sz="1800" i="1" dirty="0"/>
              <a:t>I have no idea which is better, maybe flip a coin?</a:t>
            </a:r>
            <a:r>
              <a:rPr lang="en-US" sz="1800" dirty="0"/>
              <a:t>”</a:t>
            </a:r>
          </a:p>
          <a:p>
            <a:pPr>
              <a:spcBef>
                <a:spcPts val="300"/>
              </a:spcBef>
              <a:spcAft>
                <a:spcPts val="400"/>
              </a:spcAft>
            </a:pPr>
            <a:r>
              <a:rPr lang="en-US" sz="1800" dirty="0"/>
              <a:t>It happens to be true (but we have no way to know this) that:</a:t>
            </a:r>
          </a:p>
          <a:p>
            <a:pPr lvl="1">
              <a:spcBef>
                <a:spcPts val="300"/>
              </a:spcBef>
              <a:spcAft>
                <a:spcPts val="400"/>
              </a:spcAft>
              <a:buFont typeface="Arial" pitchFamily="34" charset="0"/>
              <a:buChar char="•"/>
            </a:pPr>
            <a:r>
              <a:rPr lang="en-US" sz="1800" dirty="0"/>
              <a:t> 90% of the terminal nodes in Red are wins for white (Max)</a:t>
            </a:r>
          </a:p>
          <a:p>
            <a:pPr lvl="1">
              <a:spcBef>
                <a:spcPts val="300"/>
              </a:spcBef>
              <a:spcAft>
                <a:spcPts val="400"/>
              </a:spcAft>
              <a:buFont typeface="Arial" pitchFamily="34" charset="0"/>
              <a:buChar char="•"/>
            </a:pPr>
            <a:r>
              <a:rPr lang="en-US" sz="1800" dirty="0"/>
              <a:t> 50% </a:t>
            </a:r>
            <a:r>
              <a:rPr lang="en-US" sz="1800" dirty="0">
                <a:solidFill>
                  <a:srgbClr val="000000"/>
                </a:solidFill>
              </a:rPr>
              <a:t>of the terminal nodes in Blue are wins for white (Max)</a:t>
            </a:r>
          </a:p>
          <a:p>
            <a:pPr>
              <a:spcBef>
                <a:spcPts val="300"/>
              </a:spcBef>
              <a:spcAft>
                <a:spcPts val="400"/>
              </a:spcAft>
            </a:pPr>
            <a:r>
              <a:rPr lang="en-US" sz="1800" dirty="0"/>
              <a:t>So, all things being equal, Red is a much better choice. </a:t>
            </a:r>
          </a:p>
        </p:txBody>
      </p:sp>
      <p:sp>
        <p:nvSpPr>
          <p:cNvPr id="19" name="AutoShape 80"/>
          <p:cNvSpPr>
            <a:spLocks noChangeArrowheads="1"/>
          </p:cNvSpPr>
          <p:nvPr/>
        </p:nvSpPr>
        <p:spPr bwMode="auto">
          <a:xfrm>
            <a:off x="782108" y="4329772"/>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8" name="AutoShape 80"/>
          <p:cNvSpPr>
            <a:spLocks noChangeArrowheads="1"/>
          </p:cNvSpPr>
          <p:nvPr/>
        </p:nvSpPr>
        <p:spPr bwMode="auto">
          <a:xfrm>
            <a:off x="3465199" y="5230273"/>
            <a:ext cx="1798629" cy="1239038"/>
          </a:xfrm>
          <a:prstGeom prst="triangle">
            <a:avLst>
              <a:gd name="adj" fmla="val 50000"/>
            </a:avLst>
          </a:prstGeom>
          <a:solidFill>
            <a:srgbClr val="C00000"/>
          </a:solidFill>
          <a:ln w="9525">
            <a:noFill/>
            <a:miter lim="800000"/>
            <a:headEnd/>
            <a:tailEnd/>
          </a:ln>
          <a:effectLst/>
        </p:spPr>
        <p:txBody>
          <a:bodyPr wrap="none" anchor="ctr"/>
          <a:lstStyle/>
          <a:p>
            <a:pPr algn="ctr"/>
            <a:r>
              <a:rPr lang="en-US" dirty="0"/>
              <a:t>Red</a:t>
            </a:r>
          </a:p>
        </p:txBody>
      </p:sp>
      <p:sp>
        <p:nvSpPr>
          <p:cNvPr id="13" name="AutoShape 80"/>
          <p:cNvSpPr>
            <a:spLocks noChangeArrowheads="1"/>
          </p:cNvSpPr>
          <p:nvPr/>
        </p:nvSpPr>
        <p:spPr bwMode="auto">
          <a:xfrm>
            <a:off x="5370899" y="5230273"/>
            <a:ext cx="1798629" cy="1239038"/>
          </a:xfrm>
          <a:prstGeom prst="triangle">
            <a:avLst>
              <a:gd name="adj" fmla="val 50000"/>
            </a:avLst>
          </a:prstGeom>
          <a:solidFill>
            <a:srgbClr val="0000FF"/>
          </a:solidFill>
          <a:ln w="9525">
            <a:noFill/>
            <a:miter lim="800000"/>
            <a:headEnd/>
            <a:tailEnd/>
          </a:ln>
          <a:effectLst/>
        </p:spPr>
        <p:txBody>
          <a:bodyPr wrap="none" anchor="ctr"/>
          <a:lstStyle/>
          <a:p>
            <a:pPr algn="ctr"/>
            <a:r>
              <a:rPr lang="en-US" dirty="0"/>
              <a:t>Blue</a:t>
            </a:r>
          </a:p>
        </p:txBody>
      </p:sp>
      <p:cxnSp>
        <p:nvCxnSpPr>
          <p:cNvPr id="14" name="Straight Arrow Connector 13"/>
          <p:cNvCxnSpPr>
            <a:endCxn id="18" idx="0"/>
          </p:cNvCxnSpPr>
          <p:nvPr/>
        </p:nvCxnSpPr>
        <p:spPr bwMode="auto">
          <a:xfrm flipH="1">
            <a:off x="4364514" y="4762500"/>
            <a:ext cx="462281" cy="4677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endCxn id="13" idx="0"/>
          </p:cNvCxnSpPr>
          <p:nvPr/>
        </p:nvCxnSpPr>
        <p:spPr bwMode="auto">
          <a:xfrm>
            <a:off x="4819650" y="4764881"/>
            <a:ext cx="1450564" cy="4653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6811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1" y="0"/>
            <a:ext cx="9136585" cy="6858000"/>
          </a:xfrm>
          <a:prstGeom prst="rect">
            <a:avLst/>
          </a:prstGeom>
          <a:noFill/>
          <a:ln w="9525">
            <a:noFill/>
            <a:miter lim="800000"/>
            <a:headEnd/>
            <a:tailEnd/>
          </a:ln>
        </p:spPr>
      </p:pic>
      <p:sp>
        <p:nvSpPr>
          <p:cNvPr id="6" name="Freeform 5"/>
          <p:cNvSpPr/>
          <p:nvPr/>
        </p:nvSpPr>
        <p:spPr bwMode="auto">
          <a:xfrm rot="794936" flipV="1">
            <a:off x="3773788" y="1260620"/>
            <a:ext cx="259346" cy="28639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Freeform 6"/>
          <p:cNvSpPr/>
          <p:nvPr/>
        </p:nvSpPr>
        <p:spPr bwMode="auto">
          <a:xfrm flipV="1">
            <a:off x="3421363" y="4078630"/>
            <a:ext cx="259346" cy="2779370"/>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5187315" y="470300"/>
            <a:ext cx="3956685" cy="1844095"/>
          </a:xfrm>
          <a:prstGeom prst="rect">
            <a:avLst/>
          </a:prstGeom>
        </p:spPr>
        <p:txBody>
          <a:bodyPr wrap="square">
            <a:spAutoFit/>
          </a:bodyPr>
          <a:lstStyle/>
          <a:p>
            <a:pPr>
              <a:spcBef>
                <a:spcPts val="300"/>
              </a:spcBef>
              <a:spcAft>
                <a:spcPts val="400"/>
              </a:spcAft>
            </a:pPr>
            <a:r>
              <a:rPr lang="en-US" sz="1800" dirty="0"/>
              <a:t>Suppose we started at the root of Red, and randomly traversed down the tree to a terminal node. What is the probability that this terminal node is a win for white (Max)?</a:t>
            </a:r>
          </a:p>
          <a:p>
            <a:pPr>
              <a:spcBef>
                <a:spcPts val="300"/>
              </a:spcBef>
              <a:spcAft>
                <a:spcPts val="400"/>
              </a:spcAft>
            </a:pPr>
            <a:r>
              <a:rPr lang="en-US" sz="1800" dirty="0"/>
              <a:t>It is 0.9</a:t>
            </a:r>
          </a:p>
        </p:txBody>
      </p:sp>
      <p:sp>
        <p:nvSpPr>
          <p:cNvPr id="9" name="Rectangle 8"/>
          <p:cNvSpPr/>
          <p:nvPr/>
        </p:nvSpPr>
        <p:spPr>
          <a:xfrm>
            <a:off x="6692900" y="2521350"/>
            <a:ext cx="2219325" cy="2121093"/>
          </a:xfrm>
          <a:prstGeom prst="rect">
            <a:avLst/>
          </a:prstGeom>
        </p:spPr>
        <p:txBody>
          <a:bodyPr wrap="square">
            <a:spAutoFit/>
          </a:bodyPr>
          <a:lstStyle/>
          <a:p>
            <a:pPr>
              <a:spcBef>
                <a:spcPts val="300"/>
              </a:spcBef>
              <a:spcAft>
                <a:spcPts val="400"/>
              </a:spcAft>
            </a:pPr>
            <a:r>
              <a:rPr lang="en-US" sz="1800" dirty="0"/>
              <a:t>If I did the same for the Blue </a:t>
            </a:r>
            <a:r>
              <a:rPr lang="en-US" sz="1800" dirty="0" err="1"/>
              <a:t>subtree</a:t>
            </a:r>
            <a:r>
              <a:rPr lang="en-US" sz="1800" dirty="0"/>
              <a:t>, what is the probability that this terminal node is a win for white (Max)?</a:t>
            </a:r>
          </a:p>
          <a:p>
            <a:pPr>
              <a:spcBef>
                <a:spcPts val="300"/>
              </a:spcBef>
              <a:spcAft>
                <a:spcPts val="400"/>
              </a:spcAft>
            </a:pPr>
            <a:r>
              <a:rPr lang="en-US" sz="1800" dirty="0"/>
              <a:t>It is 0.5</a:t>
            </a:r>
          </a:p>
        </p:txBody>
      </p:sp>
    </p:spTree>
    <p:extLst>
      <p:ext uri="{BB962C8B-B14F-4D97-AF65-F5344CB8AC3E}">
        <p14:creationId xmlns:p14="http://schemas.microsoft.com/office/powerpoint/2010/main" val="143536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1" y="0"/>
            <a:ext cx="9136585" cy="6858000"/>
          </a:xfrm>
          <a:prstGeom prst="rect">
            <a:avLst/>
          </a:prstGeom>
          <a:noFill/>
          <a:ln w="9525">
            <a:noFill/>
            <a:miter lim="800000"/>
            <a:headEnd/>
            <a:tailEnd/>
          </a:ln>
        </p:spPr>
      </p:pic>
      <p:sp>
        <p:nvSpPr>
          <p:cNvPr id="6" name="Freeform 5"/>
          <p:cNvSpPr/>
          <p:nvPr/>
        </p:nvSpPr>
        <p:spPr bwMode="auto">
          <a:xfrm rot="794936" flipV="1">
            <a:off x="3773788" y="1260620"/>
            <a:ext cx="259346" cy="28639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Freeform 6"/>
          <p:cNvSpPr/>
          <p:nvPr/>
        </p:nvSpPr>
        <p:spPr bwMode="auto">
          <a:xfrm flipV="1">
            <a:off x="3421363" y="4078630"/>
            <a:ext cx="259346" cy="2779370"/>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4971415" y="813200"/>
            <a:ext cx="3956685" cy="1015663"/>
          </a:xfrm>
          <a:prstGeom prst="rect">
            <a:avLst/>
          </a:prstGeom>
        </p:spPr>
        <p:txBody>
          <a:bodyPr wrap="square">
            <a:spAutoFit/>
          </a:bodyPr>
          <a:lstStyle/>
          <a:p>
            <a:pPr>
              <a:spcBef>
                <a:spcPts val="300"/>
              </a:spcBef>
              <a:spcAft>
                <a:spcPts val="400"/>
              </a:spcAft>
            </a:pPr>
            <a:r>
              <a:rPr lang="en-US" sz="2000" dirty="0"/>
              <a:t>Suppose I do this multiple times, lets say ten times, what is the expected number of wins for White (Max)? </a:t>
            </a:r>
          </a:p>
        </p:txBody>
      </p:sp>
      <p:sp>
        <p:nvSpPr>
          <p:cNvPr id="10" name="Freeform 9"/>
          <p:cNvSpPr/>
          <p:nvPr/>
        </p:nvSpPr>
        <p:spPr bwMode="auto">
          <a:xfrm rot="896135" flipV="1">
            <a:off x="3332648" y="1202009"/>
            <a:ext cx="259346" cy="5769808"/>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Freeform 10"/>
          <p:cNvSpPr/>
          <p:nvPr/>
        </p:nvSpPr>
        <p:spPr bwMode="auto">
          <a:xfrm rot="20054697" flipV="1">
            <a:off x="5405113" y="996607"/>
            <a:ext cx="391487" cy="6073233"/>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 name="connsiteX0" fmla="*/ 120534 w 391487"/>
              <a:gd name="connsiteY0" fmla="*/ 0 h 2406534"/>
              <a:gd name="connsiteX1" fmla="*/ 12469 w 391487"/>
              <a:gd name="connsiteY1" fmla="*/ 216131 h 2406534"/>
              <a:gd name="connsiteX2" fmla="*/ 195349 w 391487"/>
              <a:gd name="connsiteY2" fmla="*/ 532014 h 2406534"/>
              <a:gd name="connsiteX3" fmla="*/ 379018 w 391487"/>
              <a:gd name="connsiteY3" fmla="*/ 895865 h 2406534"/>
              <a:gd name="connsiteX4" fmla="*/ 270163 w 391487"/>
              <a:gd name="connsiteY4" fmla="*/ 1330036 h 2406534"/>
              <a:gd name="connsiteX5" fmla="*/ 29094 w 391487"/>
              <a:gd name="connsiteY5" fmla="*/ 1737360 h 2406534"/>
              <a:gd name="connsiteX6" fmla="*/ 253538 w 391487"/>
              <a:gd name="connsiteY6" fmla="*/ 2086494 h 2406534"/>
              <a:gd name="connsiteX7" fmla="*/ 162098 w 391487"/>
              <a:gd name="connsiteY7" fmla="*/ 2402378 h 24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487" h="2406534">
                <a:moveTo>
                  <a:pt x="120534" y="0"/>
                </a:moveTo>
                <a:cubicBezTo>
                  <a:pt x="60267" y="63731"/>
                  <a:pt x="0" y="127462"/>
                  <a:pt x="12469" y="216131"/>
                </a:cubicBezTo>
                <a:cubicBezTo>
                  <a:pt x="24938" y="304800"/>
                  <a:pt x="134258" y="418725"/>
                  <a:pt x="195349" y="532014"/>
                </a:cubicBezTo>
                <a:cubicBezTo>
                  <a:pt x="256441" y="645303"/>
                  <a:pt x="366549" y="762861"/>
                  <a:pt x="379018" y="895865"/>
                </a:cubicBezTo>
                <a:cubicBezTo>
                  <a:pt x="391487" y="1028869"/>
                  <a:pt x="328484" y="1189787"/>
                  <a:pt x="270163" y="1330036"/>
                </a:cubicBezTo>
                <a:cubicBezTo>
                  <a:pt x="211842" y="1470285"/>
                  <a:pt x="31865" y="1611284"/>
                  <a:pt x="29094" y="1737360"/>
                </a:cubicBezTo>
                <a:cubicBezTo>
                  <a:pt x="26323" y="1863436"/>
                  <a:pt x="231371" y="1975658"/>
                  <a:pt x="253538" y="2086494"/>
                </a:cubicBezTo>
                <a:cubicBezTo>
                  <a:pt x="275705" y="2197330"/>
                  <a:pt x="95596" y="2406534"/>
                  <a:pt x="162098"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Freeform 18"/>
          <p:cNvSpPr/>
          <p:nvPr/>
        </p:nvSpPr>
        <p:spPr bwMode="auto">
          <a:xfrm rot="20703865" flipH="1" flipV="1">
            <a:off x="4831249" y="1177401"/>
            <a:ext cx="259346" cy="5769808"/>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823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4024086" y="2298473"/>
            <a:ext cx="5334000" cy="2311854"/>
          </a:xfrm>
          <a:prstGeom prst="rect">
            <a:avLst/>
          </a:prstGeom>
          <a:noFill/>
          <a:ln w="9525">
            <a:noFill/>
            <a:miter lim="800000"/>
            <a:headEnd/>
            <a:tailEnd/>
          </a:ln>
          <a:effectLst/>
        </p:spPr>
      </p:pic>
    </p:spTree>
    <p:extLst>
      <p:ext uri="{BB962C8B-B14F-4D97-AF65-F5344CB8AC3E}">
        <p14:creationId xmlns:p14="http://schemas.microsoft.com/office/powerpoint/2010/main" val="189830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0"/>
          <p:cNvSpPr>
            <a:spLocks noChangeArrowheads="1"/>
          </p:cNvSpPr>
          <p:nvPr/>
        </p:nvSpPr>
        <p:spPr bwMode="auto">
          <a:xfrm>
            <a:off x="-5533547" y="1461862"/>
            <a:ext cx="18175490" cy="5255100"/>
          </a:xfrm>
          <a:prstGeom prst="triangle">
            <a:avLst>
              <a:gd name="adj" fmla="val 50141"/>
            </a:avLst>
          </a:prstGeom>
          <a:solidFill>
            <a:srgbClr val="C0C0C0"/>
          </a:solidFill>
          <a:ln w="9525">
            <a:solidFill>
              <a:schemeClr val="tx1"/>
            </a:solidFill>
            <a:miter lim="800000"/>
            <a:headEnd/>
            <a:tailEnd/>
          </a:ln>
          <a:effectLst/>
        </p:spPr>
        <p:txBody>
          <a:bodyPr wrap="none" anchor="ctr"/>
          <a:lstStyle/>
          <a:p>
            <a:endParaRPr lang="en-US"/>
          </a:p>
        </p:txBody>
      </p:sp>
      <p:sp>
        <p:nvSpPr>
          <p:cNvPr id="4" name="AutoShape 80"/>
          <p:cNvSpPr>
            <a:spLocks noChangeArrowheads="1"/>
          </p:cNvSpPr>
          <p:nvPr/>
        </p:nvSpPr>
        <p:spPr bwMode="auto">
          <a:xfrm>
            <a:off x="429229" y="3963381"/>
            <a:ext cx="3997189" cy="2753580"/>
          </a:xfrm>
          <a:prstGeom prst="triangle">
            <a:avLst>
              <a:gd name="adj" fmla="val 50000"/>
            </a:avLst>
          </a:prstGeom>
          <a:solidFill>
            <a:srgbClr val="C00000"/>
          </a:solidFill>
          <a:ln w="9525">
            <a:noFill/>
            <a:miter lim="800000"/>
            <a:headEnd/>
            <a:tailEnd/>
          </a:ln>
          <a:effectLst/>
        </p:spPr>
        <p:txBody>
          <a:bodyPr wrap="none" anchor="ctr"/>
          <a:lstStyle/>
          <a:p>
            <a:pPr algn="ctr"/>
            <a:r>
              <a:rPr lang="en-US" sz="4800" dirty="0"/>
              <a:t>Red</a:t>
            </a:r>
            <a:endParaRPr lang="en-US" sz="4400" dirty="0"/>
          </a:p>
        </p:txBody>
      </p:sp>
      <p:sp>
        <p:nvSpPr>
          <p:cNvPr id="5" name="AutoShape 80"/>
          <p:cNvSpPr>
            <a:spLocks noChangeArrowheads="1"/>
          </p:cNvSpPr>
          <p:nvPr/>
        </p:nvSpPr>
        <p:spPr bwMode="auto">
          <a:xfrm>
            <a:off x="4483392" y="3963381"/>
            <a:ext cx="2860383" cy="2753580"/>
          </a:xfrm>
          <a:prstGeom prst="triangle">
            <a:avLst>
              <a:gd name="adj" fmla="val 50000"/>
            </a:avLst>
          </a:prstGeom>
          <a:solidFill>
            <a:srgbClr val="0000FF"/>
          </a:solidFill>
          <a:ln w="9525">
            <a:noFill/>
            <a:miter lim="800000"/>
            <a:headEnd/>
            <a:tailEnd/>
          </a:ln>
          <a:effectLst/>
        </p:spPr>
        <p:txBody>
          <a:bodyPr wrap="none" anchor="ctr"/>
          <a:lstStyle/>
          <a:p>
            <a:pPr algn="ctr"/>
            <a:r>
              <a:rPr lang="en-US" sz="4800" dirty="0"/>
              <a:t>Blue</a:t>
            </a:r>
            <a:endParaRPr lang="en-US" dirty="0"/>
          </a:p>
        </p:txBody>
      </p:sp>
      <p:sp>
        <p:nvSpPr>
          <p:cNvPr id="9" name="Oval 8"/>
          <p:cNvSpPr/>
          <p:nvPr/>
        </p:nvSpPr>
        <p:spPr bwMode="auto">
          <a:xfrm>
            <a:off x="2045442" y="3162300"/>
            <a:ext cx="726333" cy="7934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p:cNvSpPr txBox="1"/>
          <p:nvPr/>
        </p:nvSpPr>
        <p:spPr>
          <a:xfrm>
            <a:off x="2047875" y="3345413"/>
            <a:ext cx="775779" cy="461665"/>
          </a:xfrm>
          <a:prstGeom prst="rect">
            <a:avLst/>
          </a:prstGeom>
          <a:noFill/>
        </p:spPr>
        <p:txBody>
          <a:bodyPr wrap="square" rtlCol="0">
            <a:spAutoFit/>
          </a:bodyPr>
          <a:lstStyle/>
          <a:p>
            <a:r>
              <a:rPr lang="en-US" dirty="0"/>
              <a:t>9/10</a:t>
            </a:r>
          </a:p>
        </p:txBody>
      </p:sp>
      <p:sp>
        <p:nvSpPr>
          <p:cNvPr id="11" name="Oval 10"/>
          <p:cNvSpPr/>
          <p:nvPr/>
        </p:nvSpPr>
        <p:spPr bwMode="auto">
          <a:xfrm>
            <a:off x="5550642" y="3171825"/>
            <a:ext cx="726333" cy="79341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5562600" y="3316838"/>
            <a:ext cx="832929" cy="461665"/>
          </a:xfrm>
          <a:prstGeom prst="rect">
            <a:avLst/>
          </a:prstGeom>
          <a:noFill/>
        </p:spPr>
        <p:txBody>
          <a:bodyPr wrap="square" rtlCol="0">
            <a:spAutoFit/>
          </a:bodyPr>
          <a:lstStyle/>
          <a:p>
            <a:r>
              <a:rPr lang="en-US" dirty="0"/>
              <a:t>6/10</a:t>
            </a:r>
          </a:p>
        </p:txBody>
      </p:sp>
      <p:sp>
        <p:nvSpPr>
          <p:cNvPr id="13" name="TextBox 12"/>
          <p:cNvSpPr txBox="1"/>
          <p:nvPr/>
        </p:nvSpPr>
        <p:spPr>
          <a:xfrm>
            <a:off x="0" y="0"/>
            <a:ext cx="3441700" cy="1569660"/>
          </a:xfrm>
          <a:prstGeom prst="rect">
            <a:avLst/>
          </a:prstGeom>
          <a:noFill/>
        </p:spPr>
        <p:txBody>
          <a:bodyPr wrap="square" rtlCol="0">
            <a:spAutoFit/>
          </a:bodyPr>
          <a:lstStyle/>
          <a:p>
            <a:r>
              <a:rPr lang="en-US" dirty="0"/>
              <a:t>Think of as: 9/10 = 90%</a:t>
            </a:r>
          </a:p>
          <a:p>
            <a:r>
              <a:rPr lang="en-US" dirty="0"/>
              <a:t>So 90% of the games that pass through this node are wins for Max</a:t>
            </a:r>
          </a:p>
        </p:txBody>
      </p:sp>
      <p:cxnSp>
        <p:nvCxnSpPr>
          <p:cNvPr id="15" name="Straight Arrow Connector 14"/>
          <p:cNvCxnSpPr/>
          <p:nvPr/>
        </p:nvCxnSpPr>
        <p:spPr bwMode="auto">
          <a:xfrm flipH="1">
            <a:off x="2463800" y="1181100"/>
            <a:ext cx="317500" cy="157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4889500" y="0"/>
            <a:ext cx="3441700" cy="1569660"/>
          </a:xfrm>
          <a:prstGeom prst="rect">
            <a:avLst/>
          </a:prstGeom>
          <a:noFill/>
        </p:spPr>
        <p:txBody>
          <a:bodyPr wrap="square" rtlCol="0">
            <a:spAutoFit/>
          </a:bodyPr>
          <a:lstStyle/>
          <a:p>
            <a:r>
              <a:rPr lang="en-US" dirty="0"/>
              <a:t>Likewise 6/10 = 60%</a:t>
            </a:r>
          </a:p>
          <a:p>
            <a:r>
              <a:rPr lang="en-US" dirty="0"/>
              <a:t>So 60% of the games that pass through this node are wins for Max</a:t>
            </a:r>
          </a:p>
        </p:txBody>
      </p:sp>
      <p:cxnSp>
        <p:nvCxnSpPr>
          <p:cNvPr id="17" name="Straight Arrow Connector 16"/>
          <p:cNvCxnSpPr/>
          <p:nvPr/>
        </p:nvCxnSpPr>
        <p:spPr bwMode="auto">
          <a:xfrm flipH="1">
            <a:off x="6426200" y="1193800"/>
            <a:ext cx="723900" cy="1485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6921501" y="4648200"/>
            <a:ext cx="2222499" cy="1077218"/>
          </a:xfrm>
          <a:prstGeom prst="rect">
            <a:avLst/>
          </a:prstGeom>
          <a:noFill/>
        </p:spPr>
        <p:txBody>
          <a:bodyPr wrap="square" rtlCol="0">
            <a:spAutoFit/>
          </a:bodyPr>
          <a:lstStyle/>
          <a:p>
            <a:r>
              <a:rPr lang="en-US" sz="1600" dirty="0"/>
              <a:t>Note that the correct value is 50%, but our estimate of 60% is pretty close</a:t>
            </a:r>
          </a:p>
        </p:txBody>
      </p:sp>
    </p:spTree>
    <p:extLst>
      <p:ext uri="{BB962C8B-B14F-4D97-AF65-F5344CB8AC3E}">
        <p14:creationId xmlns:p14="http://schemas.microsoft.com/office/powerpoint/2010/main" val="212849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1" y="3733800"/>
            <a:ext cx="9144000" cy="2862322"/>
          </a:xfrm>
          <a:prstGeom prst="rect">
            <a:avLst/>
          </a:prstGeom>
          <a:noFill/>
        </p:spPr>
        <p:txBody>
          <a:bodyPr wrap="square" rtlCol="0">
            <a:spAutoFit/>
          </a:bodyPr>
          <a:lstStyle/>
          <a:p>
            <a:r>
              <a:rPr lang="en-US" sz="2800" dirty="0"/>
              <a:t>Monte-Carlo tree search (MCTS)</a:t>
            </a:r>
          </a:p>
          <a:p>
            <a:endParaRPr lang="en-US" sz="2000" dirty="0"/>
          </a:p>
          <a:p>
            <a:r>
              <a:rPr lang="en-US" sz="2000" dirty="0"/>
              <a:t>Until we run out of time (lets say one minute) MCTS repeats four phases:</a:t>
            </a:r>
          </a:p>
          <a:p>
            <a:r>
              <a:rPr lang="en-US" sz="2000" dirty="0"/>
              <a:t> descent, roll-out, update, and growth. </a:t>
            </a:r>
          </a:p>
          <a:p>
            <a:endParaRPr lang="en-US" sz="2000" dirty="0"/>
          </a:p>
          <a:p>
            <a:pPr lvl="1">
              <a:buFont typeface="Arial" pitchFamily="34" charset="0"/>
              <a:buChar char="•"/>
            </a:pPr>
            <a:r>
              <a:rPr lang="en-US" sz="1800" dirty="0"/>
              <a:t> descent phase: expand current node</a:t>
            </a:r>
          </a:p>
          <a:p>
            <a:pPr lvl="1">
              <a:buFont typeface="Arial" pitchFamily="34" charset="0"/>
              <a:buChar char="•"/>
            </a:pPr>
            <a:r>
              <a:rPr lang="en-US" sz="1800" dirty="0"/>
              <a:t> roll-out phase: play </a:t>
            </a:r>
            <a:r>
              <a:rPr lang="en-US" sz="1800" i="1" dirty="0"/>
              <a:t>n</a:t>
            </a:r>
            <a:r>
              <a:rPr lang="en-US" sz="1800" dirty="0"/>
              <a:t> random games from each leaf node (in my example, </a:t>
            </a:r>
            <a:r>
              <a:rPr lang="en-US" sz="1800" i="1" dirty="0"/>
              <a:t>n</a:t>
            </a:r>
            <a:r>
              <a:rPr lang="en-US" sz="1800" dirty="0"/>
              <a:t> = 3)</a:t>
            </a:r>
          </a:p>
          <a:p>
            <a:pPr lvl="1">
              <a:buFont typeface="Arial" pitchFamily="34" charset="0"/>
              <a:buChar char="•"/>
            </a:pPr>
            <a:r>
              <a:rPr lang="en-US" sz="1800" dirty="0"/>
              <a:t> update phase: the statistics (number of wins) are passed up the tree.</a:t>
            </a:r>
          </a:p>
          <a:p>
            <a:pPr lvl="1">
              <a:buFont typeface="Arial" pitchFamily="34" charset="0"/>
              <a:buChar char="•"/>
            </a:pPr>
            <a:r>
              <a:rPr lang="en-US" sz="1800" dirty="0"/>
              <a:t> growth phase: expand the most promising node.</a:t>
            </a:r>
          </a:p>
        </p:txBody>
      </p:sp>
    </p:spTree>
    <p:extLst>
      <p:ext uri="{BB962C8B-B14F-4D97-AF65-F5344CB8AC3E}">
        <p14:creationId xmlns:p14="http://schemas.microsoft.com/office/powerpoint/2010/main" val="400514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5949" y="0"/>
            <a:ext cx="3625701" cy="1143000"/>
          </a:xfrm>
        </p:spPr>
        <p:txBody>
          <a:bodyPr/>
          <a:lstStyle/>
          <a:p>
            <a:pPr algn="l" eaLnBrk="1" hangingPunct="1"/>
            <a:r>
              <a:rPr lang="en-US" dirty="0">
                <a:effectLst>
                  <a:outerShdw blurRad="38100" dist="38100" dir="2700000" algn="tl">
                    <a:srgbClr val="000000">
                      <a:alpha val="43137"/>
                    </a:srgbClr>
                  </a:outerShdw>
                </a:effectLst>
              </a:rPr>
              <a:t>Chance Nodes</a:t>
            </a:r>
          </a:p>
        </p:txBody>
      </p:sp>
      <p:pic>
        <p:nvPicPr>
          <p:cNvPr id="19460" name="Picture 4"/>
          <p:cNvPicPr>
            <a:picLocks noChangeAspect="1" noChangeArrowheads="1"/>
          </p:cNvPicPr>
          <p:nvPr/>
        </p:nvPicPr>
        <p:blipFill>
          <a:blip r:embed="rId2" cstate="print"/>
          <a:srcRect/>
          <a:stretch>
            <a:fillRect/>
          </a:stretch>
        </p:blipFill>
        <p:spPr bwMode="auto">
          <a:xfrm>
            <a:off x="228600" y="864333"/>
            <a:ext cx="742950" cy="933450"/>
          </a:xfrm>
          <a:prstGeom prst="rect">
            <a:avLst/>
          </a:prstGeom>
          <a:noFill/>
          <a:ln w="9525">
            <a:noFill/>
            <a:miter lim="800000"/>
            <a:headEnd/>
            <a:tailEnd/>
          </a:ln>
        </p:spPr>
      </p:pic>
      <p:sp>
        <p:nvSpPr>
          <p:cNvPr id="131" name="TextBox 130"/>
          <p:cNvSpPr txBox="1"/>
          <p:nvPr/>
        </p:nvSpPr>
        <p:spPr>
          <a:xfrm>
            <a:off x="4236466" y="110683"/>
            <a:ext cx="4291559" cy="2123658"/>
          </a:xfrm>
          <a:prstGeom prst="rect">
            <a:avLst/>
          </a:prstGeom>
          <a:noFill/>
        </p:spPr>
        <p:txBody>
          <a:bodyPr wrap="none" rtlCol="0">
            <a:spAutoFit/>
          </a:bodyPr>
          <a:lstStyle/>
          <a:p>
            <a:r>
              <a:rPr lang="en-US" sz="2000" dirty="0"/>
              <a:t>Note that different games can be:</a:t>
            </a:r>
          </a:p>
          <a:p>
            <a:r>
              <a:rPr lang="en-US" sz="1600" dirty="0">
                <a:solidFill>
                  <a:srgbClr val="C00000"/>
                </a:solidFill>
              </a:rPr>
              <a:t> Chance</a:t>
            </a:r>
            <a:r>
              <a:rPr lang="en-US" sz="1600" dirty="0"/>
              <a:t>, Max, Min, </a:t>
            </a:r>
            <a:r>
              <a:rPr lang="en-US" sz="1600" dirty="0">
                <a:solidFill>
                  <a:srgbClr val="C00000"/>
                </a:solidFill>
              </a:rPr>
              <a:t>Chance</a:t>
            </a:r>
            <a:r>
              <a:rPr lang="en-US" sz="1600" dirty="0"/>
              <a:t>, Max, Min,..</a:t>
            </a:r>
          </a:p>
          <a:p>
            <a:r>
              <a:rPr lang="en-US" sz="1600" dirty="0"/>
              <a:t> Max,</a:t>
            </a:r>
            <a:r>
              <a:rPr lang="en-US" sz="1600" dirty="0">
                <a:solidFill>
                  <a:srgbClr val="C00000"/>
                </a:solidFill>
              </a:rPr>
              <a:t> Chance</a:t>
            </a:r>
            <a:r>
              <a:rPr lang="en-US" sz="1600" dirty="0"/>
              <a:t>, Min, </a:t>
            </a:r>
            <a:r>
              <a:rPr lang="en-US" sz="1600" dirty="0">
                <a:solidFill>
                  <a:srgbClr val="C00000"/>
                </a:solidFill>
              </a:rPr>
              <a:t>Chance</a:t>
            </a:r>
            <a:r>
              <a:rPr lang="en-US" sz="1600" dirty="0"/>
              <a:t>, Max,</a:t>
            </a:r>
            <a:r>
              <a:rPr lang="en-US" sz="1600" dirty="0">
                <a:solidFill>
                  <a:srgbClr val="C00000"/>
                </a:solidFill>
              </a:rPr>
              <a:t> Chance</a:t>
            </a:r>
            <a:r>
              <a:rPr lang="en-US" sz="1600" dirty="0"/>
              <a:t>, Min,..</a:t>
            </a:r>
          </a:p>
          <a:p>
            <a:r>
              <a:rPr lang="en-US" sz="1600" dirty="0"/>
              <a:t> Max, Min, </a:t>
            </a:r>
            <a:r>
              <a:rPr lang="en-US" sz="1600" dirty="0">
                <a:solidFill>
                  <a:srgbClr val="C00000"/>
                </a:solidFill>
              </a:rPr>
              <a:t>Chance</a:t>
            </a:r>
            <a:r>
              <a:rPr lang="en-US" sz="1600" dirty="0"/>
              <a:t>, Max, Min,</a:t>
            </a:r>
            <a:r>
              <a:rPr lang="en-US" sz="1600" dirty="0">
                <a:solidFill>
                  <a:srgbClr val="C00000"/>
                </a:solidFill>
              </a:rPr>
              <a:t> Chance</a:t>
            </a:r>
            <a:r>
              <a:rPr lang="en-US" sz="1600" dirty="0"/>
              <a:t>,.. </a:t>
            </a:r>
          </a:p>
          <a:p>
            <a:endParaRPr lang="en-US" sz="1600" dirty="0"/>
          </a:p>
          <a:p>
            <a:endParaRPr lang="en-US" sz="1600" dirty="0"/>
          </a:p>
          <a:p>
            <a:r>
              <a:rPr lang="en-US" sz="1600" dirty="0"/>
              <a:t> </a:t>
            </a:r>
          </a:p>
          <a:p>
            <a:endParaRPr lang="en-US" sz="1600" dirty="0"/>
          </a:p>
        </p:txBody>
      </p:sp>
      <p:pic>
        <p:nvPicPr>
          <p:cNvPr id="3074" name="Picture 2" descr="Antique Playing Card Types, Evaluation Tips, and Values | LoveToKnow">
            <a:extLst>
              <a:ext uri="{FF2B5EF4-FFF2-40B4-BE49-F238E27FC236}">
                <a16:creationId xmlns:a16="http://schemas.microsoft.com/office/drawing/2014/main" id="{17B85753-DD46-4FE7-840F-B4E6BDCFA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50" y="1926167"/>
            <a:ext cx="974650" cy="9746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Vector | Colorful wheel of luck with money. spinning fortune wheel,  las vegas, prize.">
            <a:extLst>
              <a:ext uri="{FF2B5EF4-FFF2-40B4-BE49-F238E27FC236}">
                <a16:creationId xmlns:a16="http://schemas.microsoft.com/office/drawing/2014/main" id="{6314174C-74FC-44FE-9538-FCB64EE21D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2" y="3106209"/>
            <a:ext cx="965161" cy="92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7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Rectangle 14"/>
          <p:cNvSpPr/>
          <p:nvPr/>
        </p:nvSpPr>
        <p:spPr>
          <a:xfrm>
            <a:off x="7236298" y="0"/>
            <a:ext cx="1901483" cy="461665"/>
          </a:xfrm>
          <a:prstGeom prst="rect">
            <a:avLst/>
          </a:prstGeom>
        </p:spPr>
        <p:txBody>
          <a:bodyPr wrap="none">
            <a:spAutoFit/>
          </a:bodyPr>
          <a:lstStyle/>
          <a:p>
            <a:r>
              <a:rPr lang="en-US" i="1" dirty="0"/>
              <a:t>descent phase</a:t>
            </a:r>
          </a:p>
        </p:txBody>
      </p:sp>
    </p:spTree>
    <p:extLst>
      <p:ext uri="{BB962C8B-B14F-4D97-AF65-F5344CB8AC3E}">
        <p14:creationId xmlns:p14="http://schemas.microsoft.com/office/powerpoint/2010/main" val="117274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1216767" y="5524368"/>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527890" y="3117273"/>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2207340" y="5828183"/>
            <a:ext cx="3478388" cy="400110"/>
          </a:xfrm>
          <a:prstGeom prst="rect">
            <a:avLst/>
          </a:prstGeom>
          <a:noFill/>
        </p:spPr>
        <p:txBody>
          <a:bodyPr wrap="none" rtlCol="0">
            <a:spAutoFit/>
          </a:bodyPr>
          <a:lstStyle/>
          <a:p>
            <a:r>
              <a:rPr lang="en-US" sz="2000" dirty="0"/>
              <a:t>Random Game 1: Win for white</a:t>
            </a:r>
          </a:p>
        </p:txBody>
      </p:sp>
      <p:sp>
        <p:nvSpPr>
          <p:cNvPr id="15" name="Rectangle 14"/>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59931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1216767" y="5524368"/>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527890" y="3117273"/>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2207340" y="5828183"/>
            <a:ext cx="3478388" cy="400110"/>
          </a:xfrm>
          <a:prstGeom prst="rect">
            <a:avLst/>
          </a:prstGeom>
          <a:noFill/>
        </p:spPr>
        <p:txBody>
          <a:bodyPr wrap="none" rtlCol="0">
            <a:spAutoFit/>
          </a:bodyPr>
          <a:lstStyle/>
          <a:p>
            <a:r>
              <a:rPr lang="en-US" sz="2000" dirty="0"/>
              <a:t>Random Game 1: Win for white</a:t>
            </a:r>
          </a:p>
        </p:txBody>
      </p:sp>
      <p:sp>
        <p:nvSpPr>
          <p:cNvPr id="15" name="Oval 14"/>
          <p:cNvSpPr/>
          <p:nvPr/>
        </p:nvSpPr>
        <p:spPr bwMode="auto">
          <a:xfrm>
            <a:off x="2098359" y="458783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rot="20585590">
            <a:off x="2013992" y="301489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070963" y="4830392"/>
            <a:ext cx="3463962" cy="400110"/>
          </a:xfrm>
          <a:prstGeom prst="rect">
            <a:avLst/>
          </a:prstGeom>
          <a:noFill/>
        </p:spPr>
        <p:txBody>
          <a:bodyPr wrap="none" rtlCol="0">
            <a:spAutoFit/>
          </a:bodyPr>
          <a:lstStyle/>
          <a:p>
            <a:r>
              <a:rPr lang="en-US" sz="2000" dirty="0"/>
              <a:t>Random Game 2: Win for black</a:t>
            </a:r>
          </a:p>
        </p:txBody>
      </p:sp>
      <p:sp>
        <p:nvSpPr>
          <p:cNvPr id="19" name="Rectangle 18"/>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166762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1216767" y="5524368"/>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527890" y="3117273"/>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2207340" y="5828183"/>
            <a:ext cx="3478388" cy="400110"/>
          </a:xfrm>
          <a:prstGeom prst="rect">
            <a:avLst/>
          </a:prstGeom>
          <a:noFill/>
        </p:spPr>
        <p:txBody>
          <a:bodyPr wrap="none" rtlCol="0">
            <a:spAutoFit/>
          </a:bodyPr>
          <a:lstStyle/>
          <a:p>
            <a:r>
              <a:rPr lang="en-US" sz="2000" dirty="0"/>
              <a:t>Random Game 1: Win for white</a:t>
            </a:r>
          </a:p>
        </p:txBody>
      </p:sp>
      <p:sp>
        <p:nvSpPr>
          <p:cNvPr id="15" name="Oval 14"/>
          <p:cNvSpPr/>
          <p:nvPr/>
        </p:nvSpPr>
        <p:spPr bwMode="auto">
          <a:xfrm>
            <a:off x="2098359" y="458783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rot="20585590">
            <a:off x="2013992" y="301489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070963" y="4830392"/>
            <a:ext cx="3463962" cy="400110"/>
          </a:xfrm>
          <a:prstGeom prst="rect">
            <a:avLst/>
          </a:prstGeom>
          <a:noFill/>
        </p:spPr>
        <p:txBody>
          <a:bodyPr wrap="none" rtlCol="0">
            <a:spAutoFit/>
          </a:bodyPr>
          <a:lstStyle/>
          <a:p>
            <a:r>
              <a:rPr lang="en-US" sz="2000" dirty="0"/>
              <a:t>Random Game 2: Win for black</a:t>
            </a:r>
          </a:p>
        </p:txBody>
      </p:sp>
      <p:sp>
        <p:nvSpPr>
          <p:cNvPr id="19" name="Oval 18"/>
          <p:cNvSpPr/>
          <p:nvPr/>
        </p:nvSpPr>
        <p:spPr bwMode="auto">
          <a:xfrm>
            <a:off x="120032" y="593900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TextBox 21"/>
          <p:cNvSpPr txBox="1"/>
          <p:nvPr/>
        </p:nvSpPr>
        <p:spPr>
          <a:xfrm>
            <a:off x="1088513" y="6397632"/>
            <a:ext cx="3478388" cy="400110"/>
          </a:xfrm>
          <a:prstGeom prst="rect">
            <a:avLst/>
          </a:prstGeom>
          <a:noFill/>
        </p:spPr>
        <p:txBody>
          <a:bodyPr wrap="none" rtlCol="0">
            <a:spAutoFit/>
          </a:bodyPr>
          <a:lstStyle/>
          <a:p>
            <a:r>
              <a:rPr lang="en-US" sz="2000" dirty="0"/>
              <a:t>Random Game 3: Win for white</a:t>
            </a:r>
          </a:p>
        </p:txBody>
      </p:sp>
      <p:sp>
        <p:nvSpPr>
          <p:cNvPr id="23" name="Freeform 22"/>
          <p:cNvSpPr/>
          <p:nvPr/>
        </p:nvSpPr>
        <p:spPr bwMode="auto">
          <a:xfrm rot="830689">
            <a:off x="877646" y="2930553"/>
            <a:ext cx="259346" cy="3052094"/>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extBox 1"/>
          <p:cNvSpPr txBox="1"/>
          <p:nvPr/>
        </p:nvSpPr>
        <p:spPr>
          <a:xfrm>
            <a:off x="1394945" y="2449809"/>
            <a:ext cx="577402" cy="461665"/>
          </a:xfrm>
          <a:prstGeom prst="rect">
            <a:avLst/>
          </a:prstGeom>
          <a:noFill/>
        </p:spPr>
        <p:txBody>
          <a:bodyPr wrap="none" rtlCol="0">
            <a:spAutoFit/>
          </a:bodyPr>
          <a:lstStyle/>
          <a:p>
            <a:r>
              <a:rPr lang="en-US" dirty="0"/>
              <a:t>2/3</a:t>
            </a:r>
          </a:p>
        </p:txBody>
      </p:sp>
      <p:sp>
        <p:nvSpPr>
          <p:cNvPr id="24" name="TextBox 23"/>
          <p:cNvSpPr txBox="1"/>
          <p:nvPr/>
        </p:nvSpPr>
        <p:spPr>
          <a:xfrm>
            <a:off x="50800" y="266700"/>
            <a:ext cx="2743200" cy="1200329"/>
          </a:xfrm>
          <a:prstGeom prst="rect">
            <a:avLst/>
          </a:prstGeom>
          <a:noFill/>
        </p:spPr>
        <p:txBody>
          <a:bodyPr wrap="square" rtlCol="0">
            <a:spAutoFit/>
          </a:bodyPr>
          <a:lstStyle/>
          <a:p>
            <a:r>
              <a:rPr lang="en-US" sz="1800" dirty="0"/>
              <a:t>Think of as: 2/3 =66.6%</a:t>
            </a:r>
          </a:p>
          <a:p>
            <a:r>
              <a:rPr lang="en-US" sz="1800" dirty="0"/>
              <a:t>So 66.6% of the games that pass through this node are wins for Max</a:t>
            </a:r>
          </a:p>
        </p:txBody>
      </p:sp>
      <p:sp>
        <p:nvSpPr>
          <p:cNvPr id="25" name="Rectangle 24"/>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175313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Oval 3"/>
          <p:cNvSpPr/>
          <p:nvPr/>
        </p:nvSpPr>
        <p:spPr bwMode="auto">
          <a:xfrm>
            <a:off x="3350692" y="5534366"/>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3661815" y="3127271"/>
            <a:ext cx="259346" cy="2402439"/>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p:cNvSpPr txBox="1"/>
          <p:nvPr/>
        </p:nvSpPr>
        <p:spPr>
          <a:xfrm>
            <a:off x="661494" y="5491576"/>
            <a:ext cx="2028734" cy="707886"/>
          </a:xfrm>
          <a:prstGeom prst="rect">
            <a:avLst/>
          </a:prstGeom>
          <a:noFill/>
        </p:spPr>
        <p:txBody>
          <a:bodyPr wrap="square" rtlCol="0">
            <a:spAutoFit/>
          </a:bodyPr>
          <a:lstStyle/>
          <a:p>
            <a:r>
              <a:rPr lang="en-US" sz="2000" dirty="0"/>
              <a:t>Random Game 1: Win for white</a:t>
            </a:r>
          </a:p>
        </p:txBody>
      </p:sp>
      <p:sp>
        <p:nvSpPr>
          <p:cNvPr id="15" name="Oval 14"/>
          <p:cNvSpPr/>
          <p:nvPr/>
        </p:nvSpPr>
        <p:spPr bwMode="auto">
          <a:xfrm>
            <a:off x="4232284" y="4597837"/>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rot="20585590">
            <a:off x="4147917" y="3024889"/>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4292787" y="5854504"/>
            <a:ext cx="2086125" cy="707886"/>
          </a:xfrm>
          <a:prstGeom prst="rect">
            <a:avLst/>
          </a:prstGeom>
          <a:noFill/>
        </p:spPr>
        <p:txBody>
          <a:bodyPr wrap="square" rtlCol="0">
            <a:spAutoFit/>
          </a:bodyPr>
          <a:lstStyle/>
          <a:p>
            <a:r>
              <a:rPr lang="en-US" sz="2000" dirty="0"/>
              <a:t>Random Game 2: Win for white</a:t>
            </a:r>
          </a:p>
        </p:txBody>
      </p:sp>
      <p:sp>
        <p:nvSpPr>
          <p:cNvPr id="19" name="Oval 18"/>
          <p:cNvSpPr/>
          <p:nvPr/>
        </p:nvSpPr>
        <p:spPr bwMode="auto">
          <a:xfrm>
            <a:off x="2253957" y="5949007"/>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TextBox 21"/>
          <p:cNvSpPr txBox="1"/>
          <p:nvPr/>
        </p:nvSpPr>
        <p:spPr>
          <a:xfrm>
            <a:off x="5178418" y="4775168"/>
            <a:ext cx="2075378" cy="707886"/>
          </a:xfrm>
          <a:prstGeom prst="rect">
            <a:avLst/>
          </a:prstGeom>
          <a:noFill/>
        </p:spPr>
        <p:txBody>
          <a:bodyPr wrap="square" rtlCol="0">
            <a:spAutoFit/>
          </a:bodyPr>
          <a:lstStyle/>
          <a:p>
            <a:r>
              <a:rPr lang="en-US" sz="2000" dirty="0"/>
              <a:t>Random Game 3: Win for white</a:t>
            </a:r>
          </a:p>
        </p:txBody>
      </p:sp>
      <p:sp>
        <p:nvSpPr>
          <p:cNvPr id="23" name="Freeform 22"/>
          <p:cNvSpPr/>
          <p:nvPr/>
        </p:nvSpPr>
        <p:spPr bwMode="auto">
          <a:xfrm rot="830689">
            <a:off x="3011571" y="2940551"/>
            <a:ext cx="259346" cy="3052094"/>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ectangle 24"/>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102675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7/12</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50800" y="266700"/>
            <a:ext cx="2743200" cy="1477328"/>
          </a:xfrm>
          <a:prstGeom prst="rect">
            <a:avLst/>
          </a:prstGeom>
          <a:noFill/>
        </p:spPr>
        <p:txBody>
          <a:bodyPr wrap="square" rtlCol="0">
            <a:spAutoFit/>
          </a:bodyPr>
          <a:lstStyle/>
          <a:p>
            <a:r>
              <a:rPr lang="en-US" sz="1800" dirty="0"/>
              <a:t>We can </a:t>
            </a:r>
            <a:r>
              <a:rPr lang="en-US" sz="1800" i="1" dirty="0"/>
              <a:t>update</a:t>
            </a:r>
            <a:r>
              <a:rPr lang="en-US" sz="1800" dirty="0"/>
              <a:t> the ancestor node(s)</a:t>
            </a:r>
          </a:p>
          <a:p>
            <a:r>
              <a:rPr lang="en-US" sz="1800" dirty="0"/>
              <a:t>So 7/12 of the games that pass through the root are wins for Max</a:t>
            </a:r>
          </a:p>
        </p:txBody>
      </p:sp>
      <p:sp>
        <p:nvSpPr>
          <p:cNvPr id="13" name="Rectangle 12"/>
          <p:cNvSpPr/>
          <p:nvPr/>
        </p:nvSpPr>
        <p:spPr>
          <a:xfrm>
            <a:off x="7236298" y="0"/>
            <a:ext cx="1816523" cy="461665"/>
          </a:xfrm>
          <a:prstGeom prst="rect">
            <a:avLst/>
          </a:prstGeom>
        </p:spPr>
        <p:txBody>
          <a:bodyPr wrap="none">
            <a:spAutoFit/>
          </a:bodyPr>
          <a:lstStyle/>
          <a:p>
            <a:r>
              <a:rPr lang="en-US" i="1" dirty="0"/>
              <a:t>update phase</a:t>
            </a:r>
          </a:p>
        </p:txBody>
      </p:sp>
    </p:spTree>
    <p:extLst>
      <p:ext uri="{BB962C8B-B14F-4D97-AF65-F5344CB8AC3E}">
        <p14:creationId xmlns:p14="http://schemas.microsoft.com/office/powerpoint/2010/main" val="340611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7/12</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p:cNvSpPr/>
          <p:nvPr/>
        </p:nvSpPr>
        <p:spPr>
          <a:xfrm>
            <a:off x="7236298" y="0"/>
            <a:ext cx="1840376" cy="461665"/>
          </a:xfrm>
          <a:prstGeom prst="rect">
            <a:avLst/>
          </a:prstGeom>
        </p:spPr>
        <p:txBody>
          <a:bodyPr wrap="none">
            <a:spAutoFit/>
          </a:bodyPr>
          <a:lstStyle/>
          <a:p>
            <a:r>
              <a:rPr lang="en-US" i="1" dirty="0"/>
              <a:t>growth phase</a:t>
            </a:r>
          </a:p>
        </p:txBody>
      </p:sp>
    </p:spTree>
    <p:extLst>
      <p:ext uri="{BB962C8B-B14F-4D97-AF65-F5344CB8AC3E}">
        <p14:creationId xmlns:p14="http://schemas.microsoft.com/office/powerpoint/2010/main" val="215145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7/12</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Freeform 22"/>
          <p:cNvSpPr/>
          <p:nvPr/>
        </p:nvSpPr>
        <p:spPr bwMode="auto">
          <a:xfrm rot="20585590">
            <a:off x="3023793" y="4870467"/>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Freeform 23"/>
          <p:cNvSpPr/>
          <p:nvPr/>
        </p:nvSpPr>
        <p:spPr bwMode="auto">
          <a:xfrm rot="501645">
            <a:off x="2411396" y="492080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Freeform 24"/>
          <p:cNvSpPr/>
          <p:nvPr/>
        </p:nvSpPr>
        <p:spPr bwMode="auto">
          <a:xfrm rot="1759589">
            <a:off x="1950001" y="4753021"/>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Rectangle 18"/>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4175425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8</a:t>
            </a:r>
            <a:r>
              <a:rPr kumimoji="0" lang="en-US" sz="2000" b="0"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chemeClr val="tx1"/>
                </a:solidFill>
                <a:effectLst/>
                <a:latin typeface="Times New Roman" pitchFamily="18" charset="0"/>
              </a:rPr>
              <a:t>15</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4</a:t>
            </a:r>
            <a:r>
              <a:rPr kumimoji="0" lang="en-US" sz="2400" b="0"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rPr>
              <a:t>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Rectangle 12"/>
          <p:cNvSpPr/>
          <p:nvPr/>
        </p:nvSpPr>
        <p:spPr>
          <a:xfrm>
            <a:off x="7236298" y="0"/>
            <a:ext cx="1816523" cy="461665"/>
          </a:xfrm>
          <a:prstGeom prst="rect">
            <a:avLst/>
          </a:prstGeom>
        </p:spPr>
        <p:txBody>
          <a:bodyPr wrap="none">
            <a:spAutoFit/>
          </a:bodyPr>
          <a:lstStyle/>
          <a:p>
            <a:r>
              <a:rPr lang="en-US" i="1" dirty="0"/>
              <a:t>update phase</a:t>
            </a:r>
          </a:p>
        </p:txBody>
      </p:sp>
    </p:spTree>
    <p:extLst>
      <p:ext uri="{BB962C8B-B14F-4D97-AF65-F5344CB8AC3E}">
        <p14:creationId xmlns:p14="http://schemas.microsoft.com/office/powerpoint/2010/main" val="330128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Times New Roman" pitchFamily="18" charset="0"/>
              </a:rPr>
              <a:t>8/15</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p:cNvSpPr/>
          <p:nvPr/>
        </p:nvSpPr>
        <p:spPr>
          <a:xfrm>
            <a:off x="7236298" y="0"/>
            <a:ext cx="1840376" cy="461665"/>
          </a:xfrm>
          <a:prstGeom prst="rect">
            <a:avLst/>
          </a:prstGeom>
        </p:spPr>
        <p:txBody>
          <a:bodyPr wrap="none">
            <a:spAutoFit/>
          </a:bodyPr>
          <a:lstStyle/>
          <a:p>
            <a:r>
              <a:rPr lang="en-US" i="1" dirty="0"/>
              <a:t>growth phase</a:t>
            </a:r>
          </a:p>
        </p:txBody>
      </p:sp>
    </p:spTree>
    <p:extLst>
      <p:ext uri="{BB962C8B-B14F-4D97-AF65-F5344CB8AC3E}">
        <p14:creationId xmlns:p14="http://schemas.microsoft.com/office/powerpoint/2010/main" val="257381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2503259" y="3104634"/>
            <a:ext cx="477197" cy="505545"/>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4833074" y="3104634"/>
            <a:ext cx="524444" cy="519719"/>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7222462" y="3104634"/>
            <a:ext cx="496095" cy="519719"/>
          </a:xfrm>
          <a:prstGeom prst="rect">
            <a:avLst/>
          </a:prstGeom>
          <a:noFill/>
          <a:ln w="9525">
            <a:noFill/>
            <a:miter lim="800000"/>
            <a:headEnd/>
            <a:tailEnd/>
          </a:ln>
        </p:spPr>
      </p:pic>
      <p:sp>
        <p:nvSpPr>
          <p:cNvPr id="32772" name="Rectangle 2"/>
          <p:cNvSpPr>
            <a:spLocks noGrp="1" noChangeArrowheads="1"/>
          </p:cNvSpPr>
          <p:nvPr>
            <p:ph type="title"/>
          </p:nvPr>
        </p:nvSpPr>
        <p:spPr>
          <a:xfrm>
            <a:off x="15949" y="0"/>
            <a:ext cx="3625701" cy="1143000"/>
          </a:xfrm>
        </p:spPr>
        <p:txBody>
          <a:bodyPr/>
          <a:lstStyle/>
          <a:p>
            <a:pPr algn="l" eaLnBrk="1" hangingPunct="1"/>
            <a:r>
              <a:rPr lang="en-US" dirty="0">
                <a:effectLst>
                  <a:outerShdw blurRad="38100" dist="38100" dir="2700000" algn="tl">
                    <a:srgbClr val="000000">
                      <a:alpha val="43137"/>
                    </a:srgbClr>
                  </a:outerShdw>
                </a:effectLst>
              </a:rPr>
              <a:t>Chance Nodes</a:t>
            </a:r>
          </a:p>
        </p:txBody>
      </p:sp>
      <p:sp>
        <p:nvSpPr>
          <p:cNvPr id="32773" name="AutoShape 4"/>
          <p:cNvSpPr>
            <a:spLocks noChangeArrowheads="1"/>
          </p:cNvSpPr>
          <p:nvPr/>
        </p:nvSpPr>
        <p:spPr bwMode="auto">
          <a:xfrm>
            <a:off x="8377844" y="1145618"/>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5" name="Oval 6"/>
          <p:cNvSpPr>
            <a:spLocks noChangeArrowheads="1"/>
          </p:cNvSpPr>
          <p:nvPr/>
        </p:nvSpPr>
        <p:spPr bwMode="auto">
          <a:xfrm>
            <a:off x="19812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7" name="Text Box 14"/>
          <p:cNvSpPr txBox="1">
            <a:spLocks noChangeArrowheads="1"/>
          </p:cNvSpPr>
          <p:nvPr/>
        </p:nvSpPr>
        <p:spPr bwMode="auto">
          <a:xfrm>
            <a:off x="228600" y="2057400"/>
            <a:ext cx="742950" cy="457200"/>
          </a:xfrm>
          <a:prstGeom prst="rect">
            <a:avLst/>
          </a:prstGeom>
          <a:noFill/>
          <a:ln w="9525">
            <a:noFill/>
            <a:miter lim="800000"/>
            <a:headEnd/>
            <a:tailEnd/>
          </a:ln>
        </p:spPr>
        <p:txBody>
          <a:bodyPr wrap="none">
            <a:spAutoFit/>
          </a:bodyPr>
          <a:lstStyle/>
          <a:p>
            <a:r>
              <a:rPr lang="en-US" dirty="0"/>
              <a:t>Max</a:t>
            </a:r>
          </a:p>
        </p:txBody>
      </p:sp>
      <p:sp>
        <p:nvSpPr>
          <p:cNvPr id="32778" name="Text Box 15"/>
          <p:cNvSpPr txBox="1">
            <a:spLocks noChangeArrowheads="1"/>
          </p:cNvSpPr>
          <p:nvPr/>
        </p:nvSpPr>
        <p:spPr bwMode="auto">
          <a:xfrm>
            <a:off x="152400" y="3048000"/>
            <a:ext cx="1096963" cy="457200"/>
          </a:xfrm>
          <a:prstGeom prst="rect">
            <a:avLst/>
          </a:prstGeom>
          <a:noFill/>
          <a:ln w="9525">
            <a:noFill/>
            <a:miter lim="800000"/>
            <a:headEnd/>
            <a:tailEnd/>
          </a:ln>
        </p:spPr>
        <p:txBody>
          <a:bodyPr wrap="none">
            <a:spAutoFit/>
          </a:bodyPr>
          <a:lstStyle/>
          <a:p>
            <a:r>
              <a:rPr lang="en-US" dirty="0">
                <a:solidFill>
                  <a:srgbClr val="C00000"/>
                </a:solidFill>
              </a:rPr>
              <a:t>Chance</a:t>
            </a:r>
          </a:p>
        </p:txBody>
      </p:sp>
      <p:sp>
        <p:nvSpPr>
          <p:cNvPr id="32784" name="Oval 21"/>
          <p:cNvSpPr>
            <a:spLocks noChangeArrowheads="1"/>
          </p:cNvSpPr>
          <p:nvPr/>
        </p:nvSpPr>
        <p:spPr bwMode="auto">
          <a:xfrm>
            <a:off x="43434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8" name="Oval 26"/>
          <p:cNvSpPr>
            <a:spLocks noChangeArrowheads="1"/>
          </p:cNvSpPr>
          <p:nvPr/>
        </p:nvSpPr>
        <p:spPr bwMode="auto">
          <a:xfrm>
            <a:off x="67818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32790" name="AutoShape 28"/>
          <p:cNvCxnSpPr>
            <a:cxnSpLocks noChangeShapeType="1"/>
            <a:stCxn id="32773" idx="3"/>
            <a:endCxn id="32784" idx="7"/>
          </p:cNvCxnSpPr>
          <p:nvPr/>
        </p:nvCxnSpPr>
        <p:spPr bwMode="auto">
          <a:xfrm flipH="1">
            <a:off x="4668604" y="1526618"/>
            <a:ext cx="3975940" cy="1653378"/>
          </a:xfrm>
          <a:prstGeom prst="straightConnector1">
            <a:avLst/>
          </a:prstGeom>
          <a:noFill/>
          <a:ln w="9525">
            <a:solidFill>
              <a:schemeClr val="tx1"/>
            </a:solidFill>
            <a:round/>
            <a:headEnd/>
            <a:tailEnd type="triangle" w="med" len="med"/>
          </a:ln>
        </p:spPr>
      </p:cxnSp>
      <p:cxnSp>
        <p:nvCxnSpPr>
          <p:cNvPr id="32791" name="AutoShape 29"/>
          <p:cNvCxnSpPr>
            <a:cxnSpLocks noChangeShapeType="1"/>
            <a:stCxn id="32773" idx="3"/>
            <a:endCxn id="32775" idx="7"/>
          </p:cNvCxnSpPr>
          <p:nvPr/>
        </p:nvCxnSpPr>
        <p:spPr bwMode="auto">
          <a:xfrm flipH="1">
            <a:off x="2306404" y="1526618"/>
            <a:ext cx="6338140" cy="1653378"/>
          </a:xfrm>
          <a:prstGeom prst="straightConnector1">
            <a:avLst/>
          </a:prstGeom>
          <a:noFill/>
          <a:ln w="9525">
            <a:solidFill>
              <a:schemeClr val="tx1"/>
            </a:solidFill>
            <a:round/>
            <a:headEnd/>
            <a:tailEnd type="triangle" w="med" len="med"/>
          </a:ln>
        </p:spPr>
      </p:cxnSp>
      <p:cxnSp>
        <p:nvCxnSpPr>
          <p:cNvPr id="32792" name="AutoShape 30"/>
          <p:cNvCxnSpPr>
            <a:cxnSpLocks noChangeShapeType="1"/>
            <a:stCxn id="32773" idx="3"/>
            <a:endCxn id="32788" idx="0"/>
          </p:cNvCxnSpPr>
          <p:nvPr/>
        </p:nvCxnSpPr>
        <p:spPr bwMode="auto">
          <a:xfrm flipH="1">
            <a:off x="6972300" y="1526618"/>
            <a:ext cx="1672244" cy="1597582"/>
          </a:xfrm>
          <a:prstGeom prst="straightConnector1">
            <a:avLst/>
          </a:prstGeom>
          <a:noFill/>
          <a:ln w="9525">
            <a:solidFill>
              <a:schemeClr val="tx1"/>
            </a:solidFill>
            <a:round/>
            <a:headEnd/>
            <a:tailEnd type="triangle" w="med" len="med"/>
          </a:ln>
        </p:spPr>
      </p:cxnSp>
      <p:sp>
        <p:nvSpPr>
          <p:cNvPr id="32799" name="Text Box 37"/>
          <p:cNvSpPr txBox="1">
            <a:spLocks noChangeArrowheads="1"/>
          </p:cNvSpPr>
          <p:nvPr/>
        </p:nvSpPr>
        <p:spPr bwMode="auto">
          <a:xfrm>
            <a:off x="3003666" y="3329247"/>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1</a:t>
            </a:r>
          </a:p>
        </p:txBody>
      </p:sp>
      <p:cxnSp>
        <p:nvCxnSpPr>
          <p:cNvPr id="32803" name="AutoShape 41"/>
          <p:cNvCxnSpPr>
            <a:cxnSpLocks noChangeShapeType="1"/>
            <a:stCxn id="32775" idx="4"/>
          </p:cNvCxnSpPr>
          <p:nvPr/>
        </p:nvCxnSpPr>
        <p:spPr bwMode="auto">
          <a:xfrm flipH="1">
            <a:off x="1828800" y="3505200"/>
            <a:ext cx="342900" cy="304800"/>
          </a:xfrm>
          <a:prstGeom prst="straightConnector1">
            <a:avLst/>
          </a:prstGeom>
          <a:noFill/>
          <a:ln w="9525">
            <a:solidFill>
              <a:schemeClr val="tx1"/>
            </a:solidFill>
            <a:round/>
            <a:headEnd/>
            <a:tailEnd type="triangle" w="med" len="med"/>
          </a:ln>
        </p:spPr>
      </p:cxnSp>
      <p:cxnSp>
        <p:nvCxnSpPr>
          <p:cNvPr id="32804" name="AutoShape 42"/>
          <p:cNvCxnSpPr>
            <a:cxnSpLocks noChangeShapeType="1"/>
            <a:stCxn id="32775" idx="4"/>
          </p:cNvCxnSpPr>
          <p:nvPr/>
        </p:nvCxnSpPr>
        <p:spPr bwMode="auto">
          <a:xfrm>
            <a:off x="2171700" y="3505200"/>
            <a:ext cx="342900" cy="304800"/>
          </a:xfrm>
          <a:prstGeom prst="straightConnector1">
            <a:avLst/>
          </a:prstGeom>
          <a:noFill/>
          <a:ln w="9525">
            <a:solidFill>
              <a:schemeClr val="tx1"/>
            </a:solidFill>
            <a:round/>
            <a:headEnd/>
            <a:tailEnd type="triangle" w="med" len="med"/>
          </a:ln>
        </p:spPr>
      </p:cxnSp>
      <p:cxnSp>
        <p:nvCxnSpPr>
          <p:cNvPr id="32805" name="AutoShape 43"/>
          <p:cNvCxnSpPr>
            <a:cxnSpLocks noChangeShapeType="1"/>
            <a:stCxn id="32788" idx="4"/>
          </p:cNvCxnSpPr>
          <p:nvPr/>
        </p:nvCxnSpPr>
        <p:spPr bwMode="auto">
          <a:xfrm flipH="1">
            <a:off x="6629400" y="3505200"/>
            <a:ext cx="342900" cy="228600"/>
          </a:xfrm>
          <a:prstGeom prst="straightConnector1">
            <a:avLst/>
          </a:prstGeom>
          <a:noFill/>
          <a:ln w="9525">
            <a:solidFill>
              <a:schemeClr val="tx1"/>
            </a:solidFill>
            <a:round/>
            <a:headEnd/>
            <a:tailEnd type="triangle" w="med" len="med"/>
          </a:ln>
        </p:spPr>
      </p:cxnSp>
      <p:cxnSp>
        <p:nvCxnSpPr>
          <p:cNvPr id="32806" name="AutoShape 44"/>
          <p:cNvCxnSpPr>
            <a:cxnSpLocks noChangeShapeType="1"/>
            <a:stCxn id="32788" idx="4"/>
          </p:cNvCxnSpPr>
          <p:nvPr/>
        </p:nvCxnSpPr>
        <p:spPr bwMode="auto">
          <a:xfrm>
            <a:off x="6972300" y="3505200"/>
            <a:ext cx="342900" cy="228600"/>
          </a:xfrm>
          <a:prstGeom prst="straightConnector1">
            <a:avLst/>
          </a:prstGeom>
          <a:noFill/>
          <a:ln w="9525">
            <a:solidFill>
              <a:schemeClr val="tx1"/>
            </a:solidFill>
            <a:round/>
            <a:headEnd/>
            <a:tailEnd type="triangle" w="med" len="med"/>
          </a:ln>
        </p:spPr>
      </p:cxnSp>
      <p:sp>
        <p:nvSpPr>
          <p:cNvPr id="32807" name="Text Box 45"/>
          <p:cNvSpPr txBox="1">
            <a:spLocks noChangeArrowheads="1"/>
          </p:cNvSpPr>
          <p:nvPr/>
        </p:nvSpPr>
        <p:spPr bwMode="auto">
          <a:xfrm>
            <a:off x="1981200" y="3581400"/>
            <a:ext cx="387350" cy="336550"/>
          </a:xfrm>
          <a:prstGeom prst="rect">
            <a:avLst/>
          </a:prstGeom>
          <a:noFill/>
          <a:ln w="9525">
            <a:noFill/>
            <a:miter lim="800000"/>
            <a:headEnd/>
            <a:tailEnd/>
          </a:ln>
        </p:spPr>
        <p:txBody>
          <a:bodyPr wrap="none">
            <a:spAutoFit/>
          </a:bodyPr>
          <a:lstStyle/>
          <a:p>
            <a:r>
              <a:rPr lang="en-US" sz="1600"/>
              <a:t>…</a:t>
            </a:r>
          </a:p>
        </p:txBody>
      </p:sp>
      <p:sp>
        <p:nvSpPr>
          <p:cNvPr id="32808" name="Text Box 46"/>
          <p:cNvSpPr txBox="1">
            <a:spLocks noChangeArrowheads="1"/>
          </p:cNvSpPr>
          <p:nvPr/>
        </p:nvSpPr>
        <p:spPr bwMode="auto">
          <a:xfrm>
            <a:off x="6781800" y="3505200"/>
            <a:ext cx="387350" cy="336550"/>
          </a:xfrm>
          <a:prstGeom prst="rect">
            <a:avLst/>
          </a:prstGeom>
          <a:noFill/>
          <a:ln w="9525">
            <a:noFill/>
            <a:miter lim="800000"/>
            <a:headEnd/>
            <a:tailEnd/>
          </a:ln>
        </p:spPr>
        <p:txBody>
          <a:bodyPr wrap="none">
            <a:spAutoFit/>
          </a:bodyPr>
          <a:lstStyle/>
          <a:p>
            <a:r>
              <a:rPr lang="en-US" sz="1600"/>
              <a:t>…</a:t>
            </a:r>
          </a:p>
        </p:txBody>
      </p:sp>
      <p:sp>
        <p:nvSpPr>
          <p:cNvPr id="32824" name="Text Box 62"/>
          <p:cNvSpPr txBox="1">
            <a:spLocks noChangeArrowheads="1"/>
          </p:cNvSpPr>
          <p:nvPr/>
        </p:nvSpPr>
        <p:spPr bwMode="auto">
          <a:xfrm>
            <a:off x="5428211" y="3388822"/>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2</a:t>
            </a:r>
          </a:p>
        </p:txBody>
      </p:sp>
      <p:pic>
        <p:nvPicPr>
          <p:cNvPr id="19460" name="Picture 4"/>
          <p:cNvPicPr>
            <a:picLocks noChangeAspect="1" noChangeArrowheads="1"/>
          </p:cNvPicPr>
          <p:nvPr/>
        </p:nvPicPr>
        <p:blipFill>
          <a:blip r:embed="rId5" cstate="print"/>
          <a:srcRect/>
          <a:stretch>
            <a:fillRect/>
          </a:stretch>
        </p:blipFill>
        <p:spPr bwMode="auto">
          <a:xfrm>
            <a:off x="228600" y="864333"/>
            <a:ext cx="742950" cy="933450"/>
          </a:xfrm>
          <a:prstGeom prst="rect">
            <a:avLst/>
          </a:prstGeom>
          <a:noFill/>
          <a:ln w="9525">
            <a:noFill/>
            <a:miter lim="800000"/>
            <a:headEnd/>
            <a:tailEnd/>
          </a:ln>
        </p:spPr>
      </p:pic>
      <p:sp>
        <p:nvSpPr>
          <p:cNvPr id="63" name="Rectangle 62"/>
          <p:cNvSpPr/>
          <p:nvPr/>
        </p:nvSpPr>
        <p:spPr>
          <a:xfrm>
            <a:off x="6731922" y="3966992"/>
            <a:ext cx="2456122" cy="369332"/>
          </a:xfrm>
          <a:prstGeom prst="rect">
            <a:avLst/>
          </a:prstGeom>
        </p:spPr>
        <p:txBody>
          <a:bodyPr wrap="none">
            <a:spAutoFit/>
          </a:bodyPr>
          <a:lstStyle/>
          <a:p>
            <a:pPr algn="ctr"/>
            <a:r>
              <a:rPr lang="en-US" sz="1800" dirty="0"/>
              <a:t>P(s) = </a:t>
            </a:r>
            <a:r>
              <a:rPr lang="en-US" sz="1800" dirty="0">
                <a:solidFill>
                  <a:srgbClr val="FF0000"/>
                </a:solidFill>
              </a:rPr>
              <a:t>Probability of roll</a:t>
            </a:r>
          </a:p>
        </p:txBody>
      </p:sp>
      <p:cxnSp>
        <p:nvCxnSpPr>
          <p:cNvPr id="65" name="Straight Arrow Connector 64"/>
          <p:cNvCxnSpPr/>
          <p:nvPr/>
        </p:nvCxnSpPr>
        <p:spPr bwMode="auto">
          <a:xfrm flipH="1" flipV="1">
            <a:off x="5827224" y="3624355"/>
            <a:ext cx="954576" cy="518990"/>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sp>
        <p:nvSpPr>
          <p:cNvPr id="66" name="Rectangle 65"/>
          <p:cNvSpPr/>
          <p:nvPr/>
        </p:nvSpPr>
        <p:spPr>
          <a:xfrm>
            <a:off x="7265324" y="4507468"/>
            <a:ext cx="1338892" cy="369332"/>
          </a:xfrm>
          <a:prstGeom prst="rect">
            <a:avLst/>
          </a:prstGeom>
        </p:spPr>
        <p:txBody>
          <a:bodyPr wrap="none">
            <a:spAutoFit/>
          </a:bodyPr>
          <a:lstStyle/>
          <a:p>
            <a:pPr algn="ctr"/>
            <a:r>
              <a:rPr lang="en-US" sz="1800" dirty="0">
                <a:solidFill>
                  <a:srgbClr val="0000FF"/>
                </a:solidFill>
              </a:rPr>
              <a:t>Value of roll</a:t>
            </a:r>
          </a:p>
        </p:txBody>
      </p:sp>
      <p:cxnSp>
        <p:nvCxnSpPr>
          <p:cNvPr id="67" name="Straight Arrow Connector 66"/>
          <p:cNvCxnSpPr/>
          <p:nvPr/>
        </p:nvCxnSpPr>
        <p:spPr bwMode="auto">
          <a:xfrm flipH="1" flipV="1">
            <a:off x="5827222" y="3840480"/>
            <a:ext cx="1438102" cy="806133"/>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cxnSp>
        <p:nvCxnSpPr>
          <p:cNvPr id="78" name="Straight Connector 77"/>
          <p:cNvCxnSpPr>
            <a:stCxn id="32773" idx="3"/>
          </p:cNvCxnSpPr>
          <p:nvPr/>
        </p:nvCxnSpPr>
        <p:spPr bwMode="auto">
          <a:xfrm>
            <a:off x="8644544" y="1526618"/>
            <a:ext cx="499456" cy="2711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32773" idx="3"/>
          </p:cNvCxnSpPr>
          <p:nvPr/>
        </p:nvCxnSpPr>
        <p:spPr bwMode="auto">
          <a:xfrm>
            <a:off x="8644544" y="1526618"/>
            <a:ext cx="499456" cy="530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32773" idx="3"/>
          </p:cNvCxnSpPr>
          <p:nvPr/>
        </p:nvCxnSpPr>
        <p:spPr bwMode="auto">
          <a:xfrm>
            <a:off x="8644544" y="1526618"/>
            <a:ext cx="499456" cy="8840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1" name="TextBox 130"/>
          <p:cNvSpPr txBox="1"/>
          <p:nvPr/>
        </p:nvSpPr>
        <p:spPr>
          <a:xfrm>
            <a:off x="4236466" y="110683"/>
            <a:ext cx="4291559" cy="2123658"/>
          </a:xfrm>
          <a:prstGeom prst="rect">
            <a:avLst/>
          </a:prstGeom>
          <a:noFill/>
        </p:spPr>
        <p:txBody>
          <a:bodyPr wrap="none" rtlCol="0">
            <a:spAutoFit/>
          </a:bodyPr>
          <a:lstStyle/>
          <a:p>
            <a:r>
              <a:rPr lang="en-US" sz="2000" dirty="0"/>
              <a:t>Note that different games can be:</a:t>
            </a:r>
          </a:p>
          <a:p>
            <a:r>
              <a:rPr lang="en-US" sz="1600" dirty="0">
                <a:solidFill>
                  <a:srgbClr val="C00000"/>
                </a:solidFill>
              </a:rPr>
              <a:t> Chance</a:t>
            </a:r>
            <a:r>
              <a:rPr lang="en-US" sz="1600" dirty="0"/>
              <a:t>, Max, Min, </a:t>
            </a:r>
            <a:r>
              <a:rPr lang="en-US" sz="1600" dirty="0">
                <a:solidFill>
                  <a:srgbClr val="C00000"/>
                </a:solidFill>
              </a:rPr>
              <a:t>Chance</a:t>
            </a:r>
            <a:r>
              <a:rPr lang="en-US" sz="1600" dirty="0"/>
              <a:t>, Max, Min,..</a:t>
            </a:r>
          </a:p>
          <a:p>
            <a:r>
              <a:rPr lang="en-US" sz="1600" dirty="0"/>
              <a:t> Max,</a:t>
            </a:r>
            <a:r>
              <a:rPr lang="en-US" sz="1600" dirty="0">
                <a:solidFill>
                  <a:srgbClr val="C00000"/>
                </a:solidFill>
              </a:rPr>
              <a:t> Chance</a:t>
            </a:r>
            <a:r>
              <a:rPr lang="en-US" sz="1600" dirty="0"/>
              <a:t>, Min, </a:t>
            </a:r>
            <a:r>
              <a:rPr lang="en-US" sz="1600" dirty="0">
                <a:solidFill>
                  <a:srgbClr val="C00000"/>
                </a:solidFill>
              </a:rPr>
              <a:t>Chance</a:t>
            </a:r>
            <a:r>
              <a:rPr lang="en-US" sz="1600" dirty="0"/>
              <a:t>, Max,</a:t>
            </a:r>
            <a:r>
              <a:rPr lang="en-US" sz="1600" dirty="0">
                <a:solidFill>
                  <a:srgbClr val="C00000"/>
                </a:solidFill>
              </a:rPr>
              <a:t> Chance</a:t>
            </a:r>
            <a:r>
              <a:rPr lang="en-US" sz="1600" dirty="0"/>
              <a:t>, Min,..</a:t>
            </a:r>
          </a:p>
          <a:p>
            <a:r>
              <a:rPr lang="en-US" sz="1600" dirty="0"/>
              <a:t> Max, Min, </a:t>
            </a:r>
            <a:r>
              <a:rPr lang="en-US" sz="1600" dirty="0">
                <a:solidFill>
                  <a:srgbClr val="C00000"/>
                </a:solidFill>
              </a:rPr>
              <a:t>Chance</a:t>
            </a:r>
            <a:r>
              <a:rPr lang="en-US" sz="1600" dirty="0"/>
              <a:t>, Max, Min,</a:t>
            </a:r>
            <a:r>
              <a:rPr lang="en-US" sz="1600" dirty="0">
                <a:solidFill>
                  <a:srgbClr val="C00000"/>
                </a:solidFill>
              </a:rPr>
              <a:t> Chance</a:t>
            </a:r>
            <a:r>
              <a:rPr lang="en-US" sz="1600" dirty="0"/>
              <a:t>,.. </a:t>
            </a:r>
          </a:p>
          <a:p>
            <a:endParaRPr lang="en-US" sz="1600" dirty="0"/>
          </a:p>
          <a:p>
            <a:endParaRPr lang="en-US" sz="1600" dirty="0"/>
          </a:p>
          <a:p>
            <a:r>
              <a:rPr lang="en-US" sz="1600" dirty="0"/>
              <a:t> </a:t>
            </a:r>
          </a:p>
          <a:p>
            <a:endParaRPr lang="en-US" sz="1600" dirty="0"/>
          </a:p>
        </p:txBody>
      </p:sp>
      <p:sp>
        <p:nvSpPr>
          <p:cNvPr id="89" name="Text Box 62"/>
          <p:cNvSpPr txBox="1">
            <a:spLocks noChangeArrowheads="1"/>
          </p:cNvSpPr>
          <p:nvPr/>
        </p:nvSpPr>
        <p:spPr bwMode="auto">
          <a:xfrm>
            <a:off x="7703025" y="3348275"/>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3</a:t>
            </a:r>
          </a:p>
        </p:txBody>
      </p:sp>
    </p:spTree>
    <p:extLst>
      <p:ext uri="{BB962C8B-B14F-4D97-AF65-F5344CB8AC3E}">
        <p14:creationId xmlns:p14="http://schemas.microsoft.com/office/powerpoint/2010/main" val="128092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chemeClr val="tx1"/>
                </a:solidFill>
                <a:effectLst/>
                <a:latin typeface="Times New Roman" pitchFamily="18" charset="0"/>
              </a:rPr>
              <a:t>8/15</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2/3</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Freeform 12"/>
          <p:cNvSpPr/>
          <p:nvPr/>
        </p:nvSpPr>
        <p:spPr bwMode="auto">
          <a:xfrm rot="21403826" flipH="1">
            <a:off x="1297901" y="4941284"/>
            <a:ext cx="259346" cy="1726167"/>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Freeform 14"/>
          <p:cNvSpPr/>
          <p:nvPr/>
        </p:nvSpPr>
        <p:spPr bwMode="auto">
          <a:xfrm rot="501645">
            <a:off x="1010434" y="4924570"/>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Freeform 17"/>
          <p:cNvSpPr/>
          <p:nvPr/>
        </p:nvSpPr>
        <p:spPr bwMode="auto">
          <a:xfrm rot="1759589">
            <a:off x="549039" y="4756790"/>
            <a:ext cx="259346" cy="1647565"/>
          </a:xfrm>
          <a:custGeom>
            <a:avLst/>
            <a:gdLst>
              <a:gd name="connsiteX0" fmla="*/ 109717 w 259346"/>
              <a:gd name="connsiteY0" fmla="*/ 0 h 2402439"/>
              <a:gd name="connsiteX1" fmla="*/ 1652 w 259346"/>
              <a:gd name="connsiteY1" fmla="*/ 216131 h 2402439"/>
              <a:gd name="connsiteX2" fmla="*/ 184532 w 259346"/>
              <a:gd name="connsiteY2" fmla="*/ 532014 h 2402439"/>
              <a:gd name="connsiteX3" fmla="*/ 18277 w 259346"/>
              <a:gd name="connsiteY3" fmla="*/ 931025 h 2402439"/>
              <a:gd name="connsiteX4" fmla="*/ 259346 w 259346"/>
              <a:gd name="connsiteY4" fmla="*/ 1330036 h 2402439"/>
              <a:gd name="connsiteX5" fmla="*/ 18277 w 259346"/>
              <a:gd name="connsiteY5" fmla="*/ 1737360 h 2402439"/>
              <a:gd name="connsiteX6" fmla="*/ 242721 w 259346"/>
              <a:gd name="connsiteY6" fmla="*/ 2086494 h 2402439"/>
              <a:gd name="connsiteX7" fmla="*/ 151281 w 259346"/>
              <a:gd name="connsiteY7" fmla="*/ 2402378 h 24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46" h="2402439">
                <a:moveTo>
                  <a:pt x="109717" y="0"/>
                </a:moveTo>
                <a:cubicBezTo>
                  <a:pt x="49450" y="63731"/>
                  <a:pt x="-10817" y="127462"/>
                  <a:pt x="1652" y="216131"/>
                </a:cubicBezTo>
                <a:cubicBezTo>
                  <a:pt x="14121" y="304800"/>
                  <a:pt x="181761" y="412865"/>
                  <a:pt x="184532" y="532014"/>
                </a:cubicBezTo>
                <a:cubicBezTo>
                  <a:pt x="187303" y="651163"/>
                  <a:pt x="5808" y="798021"/>
                  <a:pt x="18277" y="931025"/>
                </a:cubicBezTo>
                <a:cubicBezTo>
                  <a:pt x="30746" y="1064029"/>
                  <a:pt x="259346" y="1195647"/>
                  <a:pt x="259346" y="1330036"/>
                </a:cubicBezTo>
                <a:cubicBezTo>
                  <a:pt x="259346" y="1464425"/>
                  <a:pt x="21048" y="1611284"/>
                  <a:pt x="18277" y="1737360"/>
                </a:cubicBezTo>
                <a:cubicBezTo>
                  <a:pt x="15506" y="1863436"/>
                  <a:pt x="220554" y="1975658"/>
                  <a:pt x="242721" y="2086494"/>
                </a:cubicBezTo>
                <a:cubicBezTo>
                  <a:pt x="264888" y="2197330"/>
                  <a:pt x="84779" y="2406534"/>
                  <a:pt x="151281" y="240237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Rectangle 22"/>
          <p:cNvSpPr/>
          <p:nvPr/>
        </p:nvSpPr>
        <p:spPr>
          <a:xfrm>
            <a:off x="7236298" y="0"/>
            <a:ext cx="1907702" cy="461665"/>
          </a:xfrm>
          <a:prstGeom prst="rect">
            <a:avLst/>
          </a:prstGeom>
        </p:spPr>
        <p:txBody>
          <a:bodyPr wrap="none">
            <a:spAutoFit/>
          </a:bodyPr>
          <a:lstStyle/>
          <a:p>
            <a:r>
              <a:rPr lang="en-US" i="1" dirty="0"/>
              <a:t>roll-out phase</a:t>
            </a:r>
          </a:p>
        </p:txBody>
      </p:sp>
    </p:spTree>
    <p:extLst>
      <p:ext uri="{BB962C8B-B14F-4D97-AF65-F5344CB8AC3E}">
        <p14:creationId xmlns:p14="http://schemas.microsoft.com/office/powerpoint/2010/main" val="398604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11</a:t>
            </a:r>
            <a:r>
              <a:rPr kumimoji="0" lang="en-US" sz="1800"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18</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r>
              <a:rPr kumimoji="0" lang="en-US" sz="2400" b="0"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rPr>
              <a:t>6</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Rectangle 14"/>
          <p:cNvSpPr/>
          <p:nvPr/>
        </p:nvSpPr>
        <p:spPr>
          <a:xfrm>
            <a:off x="7236298" y="0"/>
            <a:ext cx="1816523" cy="461665"/>
          </a:xfrm>
          <a:prstGeom prst="rect">
            <a:avLst/>
          </a:prstGeom>
        </p:spPr>
        <p:txBody>
          <a:bodyPr wrap="none">
            <a:spAutoFit/>
          </a:bodyPr>
          <a:lstStyle/>
          <a:p>
            <a:r>
              <a:rPr lang="en-US" i="1" dirty="0"/>
              <a:t>update phase</a:t>
            </a:r>
          </a:p>
        </p:txBody>
      </p:sp>
    </p:spTree>
    <p:extLst>
      <p:ext uri="{BB962C8B-B14F-4D97-AF65-F5344CB8AC3E}">
        <p14:creationId xmlns:p14="http://schemas.microsoft.com/office/powerpoint/2010/main" val="3240641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422838" y="41342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11</a:t>
            </a:r>
            <a:r>
              <a:rPr kumimoji="0" lang="en-US" sz="1800"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18</a:t>
            </a:r>
          </a:p>
        </p:txBody>
      </p:sp>
      <p:sp>
        <p:nvSpPr>
          <p:cNvPr id="5" name="Oval 4"/>
          <p:cNvSpPr/>
          <p:nvPr/>
        </p:nvSpPr>
        <p:spPr bwMode="auto">
          <a:xfrm>
            <a:off x="7632159" y="218547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6" name="Oval 5"/>
          <p:cNvSpPr/>
          <p:nvPr/>
        </p:nvSpPr>
        <p:spPr bwMode="auto">
          <a:xfrm>
            <a:off x="5493695" y="2222769"/>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sp>
        <p:nvSpPr>
          <p:cNvPr id="7" name="Oval 6"/>
          <p:cNvSpPr/>
          <p:nvPr/>
        </p:nvSpPr>
        <p:spPr bwMode="auto">
          <a:xfrm>
            <a:off x="3355231" y="222763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itchFamily="18" charset="0"/>
              </a:rPr>
              <a:t>4/6</a:t>
            </a:r>
          </a:p>
        </p:txBody>
      </p:sp>
      <p:sp>
        <p:nvSpPr>
          <p:cNvPr id="8" name="Oval 7"/>
          <p:cNvSpPr/>
          <p:nvPr/>
        </p:nvSpPr>
        <p:spPr bwMode="auto">
          <a:xfrm>
            <a:off x="1216767" y="2222770"/>
            <a:ext cx="885217" cy="885217"/>
          </a:xfrm>
          <a:prstGeom prst="ellipse">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a:t>
            </a:r>
            <a:r>
              <a:rPr kumimoji="0" lang="en-US" sz="2400" b="0"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a:ln>
                  <a:noFill/>
                </a:ln>
                <a:solidFill>
                  <a:schemeClr val="tx1"/>
                </a:solidFill>
                <a:effectLst/>
                <a:latin typeface="Times New Roman" pitchFamily="18" charset="0"/>
              </a:rPr>
              <a:t>6</a:t>
            </a:r>
          </a:p>
        </p:txBody>
      </p:sp>
      <p:cxnSp>
        <p:nvCxnSpPr>
          <p:cNvPr id="10" name="Straight Arrow Connector 9"/>
          <p:cNvCxnSpPr>
            <a:stCxn id="3" idx="2"/>
            <a:endCxn id="8" idx="7"/>
          </p:cNvCxnSpPr>
          <p:nvPr/>
        </p:nvCxnSpPr>
        <p:spPr bwMode="auto">
          <a:xfrm flipH="1">
            <a:off x="1972347" y="856033"/>
            <a:ext cx="2450491" cy="1496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5308055" y="856033"/>
            <a:ext cx="2453741" cy="1459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3797840" y="116900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5178418" y="1169004"/>
            <a:ext cx="757886" cy="105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Oval 16"/>
          <p:cNvSpPr/>
          <p:nvPr/>
        </p:nvSpPr>
        <p:spPr bwMode="auto">
          <a:xfrm>
            <a:off x="2282839" y="4049444"/>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1/3</a:t>
            </a:r>
          </a:p>
        </p:txBody>
      </p:sp>
      <p:cxnSp>
        <p:nvCxnSpPr>
          <p:cNvPr id="21" name="Straight Arrow Connector 20"/>
          <p:cNvCxnSpPr>
            <a:endCxn id="17" idx="0"/>
          </p:cNvCxnSpPr>
          <p:nvPr/>
        </p:nvCxnSpPr>
        <p:spPr bwMode="auto">
          <a:xfrm flipH="1">
            <a:off x="2725448" y="2990814"/>
            <a:ext cx="754635" cy="1058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900053" y="4050843"/>
            <a:ext cx="885217" cy="88521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3/3</a:t>
            </a:r>
          </a:p>
        </p:txBody>
      </p:sp>
      <p:cxnSp>
        <p:nvCxnSpPr>
          <p:cNvPr id="20" name="Straight Arrow Connector 19"/>
          <p:cNvCxnSpPr>
            <a:stCxn id="8" idx="4"/>
            <a:endCxn id="19" idx="0"/>
          </p:cNvCxnSpPr>
          <p:nvPr/>
        </p:nvCxnSpPr>
        <p:spPr bwMode="auto">
          <a:xfrm flipH="1">
            <a:off x="1342662" y="3107987"/>
            <a:ext cx="316714" cy="9428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592778" y="5208461"/>
            <a:ext cx="5343525" cy="1569660"/>
          </a:xfrm>
          <a:prstGeom prst="rect">
            <a:avLst/>
          </a:prstGeom>
          <a:noFill/>
        </p:spPr>
        <p:txBody>
          <a:bodyPr wrap="square" rtlCol="0">
            <a:spAutoFit/>
          </a:bodyPr>
          <a:lstStyle/>
          <a:p>
            <a:r>
              <a:rPr lang="en-US" dirty="0"/>
              <a:t>Stop! We ran out of time, our one minute is up. Of our four options, one has the highest estimated </a:t>
            </a:r>
            <a:r>
              <a:rPr lang="en-US" dirty="0">
                <a:solidFill>
                  <a:srgbClr val="C00000"/>
                </a:solidFill>
              </a:rPr>
              <a:t>probability of a win (5/6)</a:t>
            </a:r>
            <a:r>
              <a:rPr lang="en-US" dirty="0"/>
              <a:t>, so that is our move.</a:t>
            </a:r>
          </a:p>
        </p:txBody>
      </p:sp>
    </p:spTree>
    <p:extLst>
      <p:ext uri="{BB962C8B-B14F-4D97-AF65-F5344CB8AC3E}">
        <p14:creationId xmlns:p14="http://schemas.microsoft.com/office/powerpoint/2010/main" val="1698883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5795237" y="349924"/>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lumMod val="65000"/>
                  </a:schemeClr>
                </a:solidFill>
                <a:effectLst/>
                <a:latin typeface="Times New Roman" pitchFamily="18" charset="0"/>
              </a:rPr>
              <a:t>11</a:t>
            </a:r>
            <a:r>
              <a:rPr kumimoji="0" lang="en-US" sz="1000" i="0" u="none" strike="noStrike" cap="none" normalizeH="0" baseline="0" dirty="0">
                <a:ln>
                  <a:noFill/>
                </a:ln>
                <a:solidFill>
                  <a:schemeClr val="bg1">
                    <a:lumMod val="65000"/>
                  </a:schemeClr>
                </a:solidFill>
                <a:effectLst/>
                <a:latin typeface="Times New Roman" pitchFamily="18" charset="0"/>
              </a:rPr>
              <a:t>/</a:t>
            </a:r>
            <a:r>
              <a:rPr kumimoji="0" lang="en-US" sz="1000" b="1" i="0" u="none" strike="noStrike" cap="none" normalizeH="0" baseline="0" dirty="0">
                <a:ln>
                  <a:noFill/>
                </a:ln>
                <a:solidFill>
                  <a:schemeClr val="bg1">
                    <a:lumMod val="65000"/>
                  </a:schemeClr>
                </a:solidFill>
                <a:effectLst/>
                <a:latin typeface="Times New Roman" pitchFamily="18" charset="0"/>
              </a:rPr>
              <a:t>18</a:t>
            </a:r>
          </a:p>
        </p:txBody>
      </p:sp>
      <p:sp>
        <p:nvSpPr>
          <p:cNvPr id="5" name="Oval 4"/>
          <p:cNvSpPr/>
          <p:nvPr/>
        </p:nvSpPr>
        <p:spPr bwMode="auto">
          <a:xfrm>
            <a:off x="8021842" y="1579364"/>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lumMod val="65000"/>
                  </a:schemeClr>
                </a:solidFill>
                <a:effectLst/>
                <a:latin typeface="Times New Roman" pitchFamily="18" charset="0"/>
              </a:rPr>
              <a:t>1/3</a:t>
            </a:r>
          </a:p>
        </p:txBody>
      </p:sp>
      <p:sp>
        <p:nvSpPr>
          <p:cNvPr id="6" name="Oval 5"/>
          <p:cNvSpPr/>
          <p:nvPr/>
        </p:nvSpPr>
        <p:spPr bwMode="auto">
          <a:xfrm>
            <a:off x="6538191" y="1605235"/>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lumMod val="65000"/>
                  </a:schemeClr>
                </a:solidFill>
                <a:effectLst/>
                <a:latin typeface="Times New Roman" pitchFamily="18" charset="0"/>
              </a:rPr>
              <a:t>1/3</a:t>
            </a:r>
          </a:p>
        </p:txBody>
      </p:sp>
      <p:sp>
        <p:nvSpPr>
          <p:cNvPr id="7" name="Oval 6"/>
          <p:cNvSpPr/>
          <p:nvPr/>
        </p:nvSpPr>
        <p:spPr bwMode="auto">
          <a:xfrm>
            <a:off x="5054539" y="1608611"/>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a:ln>
                  <a:noFill/>
                </a:ln>
                <a:solidFill>
                  <a:schemeClr val="bg1">
                    <a:lumMod val="65000"/>
                  </a:schemeClr>
                </a:solidFill>
                <a:effectLst/>
                <a:latin typeface="Times New Roman" pitchFamily="18" charset="0"/>
              </a:rPr>
              <a:t>4/6</a:t>
            </a:r>
          </a:p>
        </p:txBody>
      </p:sp>
      <p:sp>
        <p:nvSpPr>
          <p:cNvPr id="8" name="Oval 7"/>
          <p:cNvSpPr/>
          <p:nvPr/>
        </p:nvSpPr>
        <p:spPr bwMode="auto">
          <a:xfrm>
            <a:off x="3570887" y="1605236"/>
            <a:ext cx="614158" cy="614158"/>
          </a:xfrm>
          <a:prstGeom prst="ellipse">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rPr>
              <a:t>5</a:t>
            </a:r>
            <a:r>
              <a:rPr kumimoji="0" lang="en-US" sz="1100" b="0" i="0" u="none" strike="noStrike" cap="none" normalizeH="0" baseline="0" dirty="0">
                <a:ln>
                  <a:noFill/>
                </a:ln>
                <a:solidFill>
                  <a:schemeClr val="tx1"/>
                </a:solidFill>
                <a:effectLst/>
                <a:latin typeface="Times New Roman" pitchFamily="18" charset="0"/>
              </a:rPr>
              <a:t>/</a:t>
            </a:r>
            <a:r>
              <a:rPr kumimoji="0" lang="en-US" sz="1100" b="1" i="0" u="none" strike="noStrike" cap="none" normalizeH="0" baseline="0" dirty="0">
                <a:ln>
                  <a:noFill/>
                </a:ln>
                <a:solidFill>
                  <a:schemeClr val="tx1"/>
                </a:solidFill>
                <a:effectLst/>
                <a:latin typeface="Times New Roman" pitchFamily="18" charset="0"/>
              </a:rPr>
              <a:t>6</a:t>
            </a:r>
          </a:p>
        </p:txBody>
      </p:sp>
      <p:cxnSp>
        <p:nvCxnSpPr>
          <p:cNvPr id="10" name="Straight Arrow Connector 9"/>
          <p:cNvCxnSpPr>
            <a:stCxn id="3" idx="2"/>
            <a:endCxn id="8" idx="7"/>
          </p:cNvCxnSpPr>
          <p:nvPr/>
        </p:nvCxnSpPr>
        <p:spPr bwMode="auto">
          <a:xfrm flipH="1">
            <a:off x="4095103" y="657003"/>
            <a:ext cx="1700134" cy="1038174"/>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2" name="Straight Arrow Connector 11"/>
          <p:cNvCxnSpPr>
            <a:stCxn id="3" idx="6"/>
            <a:endCxn id="5" idx="1"/>
          </p:cNvCxnSpPr>
          <p:nvPr/>
        </p:nvCxnSpPr>
        <p:spPr bwMode="auto">
          <a:xfrm>
            <a:off x="6409395" y="657003"/>
            <a:ext cx="1702389" cy="1012302"/>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4" name="Straight Arrow Connector 13"/>
          <p:cNvCxnSpPr>
            <a:stCxn id="3" idx="3"/>
            <a:endCxn id="7" idx="0"/>
          </p:cNvCxnSpPr>
          <p:nvPr/>
        </p:nvCxnSpPr>
        <p:spPr bwMode="auto">
          <a:xfrm flipH="1">
            <a:off x="5361618" y="874140"/>
            <a:ext cx="523561" cy="73447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6" name="Straight Arrow Connector 15"/>
          <p:cNvCxnSpPr>
            <a:stCxn id="3" idx="5"/>
            <a:endCxn id="6" idx="0"/>
          </p:cNvCxnSpPr>
          <p:nvPr/>
        </p:nvCxnSpPr>
        <p:spPr bwMode="auto">
          <a:xfrm>
            <a:off x="6319454" y="874140"/>
            <a:ext cx="525816" cy="731095"/>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sp>
        <p:nvSpPr>
          <p:cNvPr id="17" name="Oval 16"/>
          <p:cNvSpPr/>
          <p:nvPr/>
        </p:nvSpPr>
        <p:spPr bwMode="auto">
          <a:xfrm>
            <a:off x="4310521" y="2872570"/>
            <a:ext cx="614158" cy="614158"/>
          </a:xfrm>
          <a:prstGeom prst="ellipse">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lumMod val="65000"/>
                  </a:schemeClr>
                </a:solidFill>
                <a:effectLst/>
                <a:latin typeface="Times New Roman" pitchFamily="18" charset="0"/>
              </a:rPr>
              <a:t>1/3</a:t>
            </a:r>
          </a:p>
        </p:txBody>
      </p:sp>
      <p:cxnSp>
        <p:nvCxnSpPr>
          <p:cNvPr id="21" name="Straight Arrow Connector 20"/>
          <p:cNvCxnSpPr>
            <a:endCxn id="17" idx="0"/>
          </p:cNvCxnSpPr>
          <p:nvPr/>
        </p:nvCxnSpPr>
        <p:spPr bwMode="auto">
          <a:xfrm flipH="1">
            <a:off x="4617600" y="2138100"/>
            <a:ext cx="523561" cy="73447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sp>
        <p:nvSpPr>
          <p:cNvPr id="34" name="Oval 33"/>
          <p:cNvSpPr/>
          <p:nvPr/>
        </p:nvSpPr>
        <p:spPr bwMode="auto">
          <a:xfrm>
            <a:off x="3563359" y="1588918"/>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Oval 34"/>
          <p:cNvSpPr/>
          <p:nvPr/>
        </p:nvSpPr>
        <p:spPr bwMode="auto">
          <a:xfrm>
            <a:off x="5886904" y="2871884"/>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Oval 35"/>
          <p:cNvSpPr/>
          <p:nvPr/>
        </p:nvSpPr>
        <p:spPr bwMode="auto">
          <a:xfrm>
            <a:off x="4338658" y="2898882"/>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Oval 36"/>
          <p:cNvSpPr/>
          <p:nvPr/>
        </p:nvSpPr>
        <p:spPr bwMode="auto">
          <a:xfrm>
            <a:off x="2790413" y="2902404"/>
            <a:ext cx="640896" cy="640896"/>
          </a:xfrm>
          <a:prstGeom prst="ellipse">
            <a:avLst/>
          </a:prstGeom>
          <a:noFill/>
          <a:ln w="889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8" name="Oval 37"/>
          <p:cNvSpPr/>
          <p:nvPr/>
        </p:nvSpPr>
        <p:spPr bwMode="auto">
          <a:xfrm>
            <a:off x="1242167" y="2898882"/>
            <a:ext cx="640896" cy="640896"/>
          </a:xfrm>
          <a:prstGeom prst="ellipse">
            <a:avLst/>
          </a:prstGeom>
          <a:noFill/>
          <a:ln w="158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39" name="Straight Arrow Connector 38"/>
          <p:cNvCxnSpPr>
            <a:stCxn id="34" idx="2"/>
            <a:endCxn id="38" idx="7"/>
          </p:cNvCxnSpPr>
          <p:nvPr/>
        </p:nvCxnSpPr>
        <p:spPr bwMode="auto">
          <a:xfrm flipH="1">
            <a:off x="1789206" y="1909366"/>
            <a:ext cx="1774153" cy="1083373"/>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cxnSp>
        <p:nvCxnSpPr>
          <p:cNvPr id="40" name="Straight Arrow Connector 39"/>
          <p:cNvCxnSpPr>
            <a:stCxn id="34" idx="6"/>
            <a:endCxn id="35" idx="1"/>
          </p:cNvCxnSpPr>
          <p:nvPr/>
        </p:nvCxnSpPr>
        <p:spPr bwMode="auto">
          <a:xfrm>
            <a:off x="4204255" y="1909366"/>
            <a:ext cx="1776506" cy="1056374"/>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cxnSp>
        <p:nvCxnSpPr>
          <p:cNvPr id="41" name="Straight Arrow Connector 40"/>
          <p:cNvCxnSpPr>
            <a:stCxn id="34" idx="3"/>
            <a:endCxn id="37" idx="0"/>
          </p:cNvCxnSpPr>
          <p:nvPr/>
        </p:nvCxnSpPr>
        <p:spPr bwMode="auto">
          <a:xfrm flipH="1">
            <a:off x="3110861" y="2135957"/>
            <a:ext cx="546355" cy="766447"/>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cxnSp>
        <p:nvCxnSpPr>
          <p:cNvPr id="42" name="Straight Arrow Connector 41"/>
          <p:cNvCxnSpPr>
            <a:stCxn id="34" idx="5"/>
            <a:endCxn id="36" idx="0"/>
          </p:cNvCxnSpPr>
          <p:nvPr/>
        </p:nvCxnSpPr>
        <p:spPr bwMode="auto">
          <a:xfrm>
            <a:off x="4110398" y="2135957"/>
            <a:ext cx="548709" cy="762925"/>
          </a:xfrm>
          <a:prstGeom prst="straightConnector1">
            <a:avLst/>
          </a:prstGeom>
          <a:solidFill>
            <a:schemeClr val="accent1"/>
          </a:solidFill>
          <a:ln w="15875" cap="flat" cmpd="sng" algn="ctr">
            <a:solidFill>
              <a:schemeClr val="accent1">
                <a:lumMod val="75000"/>
              </a:schemeClr>
            </a:solidFill>
            <a:prstDash val="solid"/>
            <a:round/>
            <a:headEnd type="none" w="med" len="med"/>
            <a:tailEnd type="triangle"/>
          </a:ln>
          <a:effectLst/>
        </p:spPr>
      </p:cxnSp>
      <p:sp>
        <p:nvSpPr>
          <p:cNvPr id="44" name="TextBox 43"/>
          <p:cNvSpPr txBox="1"/>
          <p:nvPr/>
        </p:nvSpPr>
        <p:spPr>
          <a:xfrm>
            <a:off x="518159" y="4476244"/>
            <a:ext cx="4726247" cy="1938992"/>
          </a:xfrm>
          <a:prstGeom prst="rect">
            <a:avLst/>
          </a:prstGeom>
          <a:noFill/>
        </p:spPr>
        <p:txBody>
          <a:bodyPr wrap="square" rtlCol="0">
            <a:spAutoFit/>
          </a:bodyPr>
          <a:lstStyle/>
          <a:p>
            <a:r>
              <a:rPr lang="en-US" dirty="0"/>
              <a:t>We wait a minute for Min to make his move. He choses the bold circle.</a:t>
            </a:r>
          </a:p>
          <a:p>
            <a:r>
              <a:rPr lang="en-US" dirty="0"/>
              <a:t>This now becomes the root of our new search tree, and we begin our one minute of MCTS again….</a:t>
            </a:r>
          </a:p>
        </p:txBody>
      </p:sp>
    </p:spTree>
    <p:extLst>
      <p:ext uri="{BB962C8B-B14F-4D97-AF65-F5344CB8AC3E}">
        <p14:creationId xmlns:p14="http://schemas.microsoft.com/office/powerpoint/2010/main" val="1874734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0"/>
            <a:ext cx="8582025" cy="990600"/>
          </a:xfrm>
        </p:spPr>
        <p:txBody>
          <a:bodyPr/>
          <a:lstStyle/>
          <a:p>
            <a:r>
              <a:rPr lang="en-US" dirty="0"/>
              <a:t>When will AI Go be superhuman? </a:t>
            </a:r>
          </a:p>
        </p:txBody>
      </p:sp>
      <p:sp>
        <p:nvSpPr>
          <p:cNvPr id="4" name="Rectangle 3"/>
          <p:cNvSpPr/>
          <p:nvPr/>
        </p:nvSpPr>
        <p:spPr>
          <a:xfrm>
            <a:off x="781050" y="5476786"/>
            <a:ext cx="4572000" cy="615553"/>
          </a:xfrm>
          <a:prstGeom prst="rect">
            <a:avLst/>
          </a:prstGeom>
        </p:spPr>
        <p:txBody>
          <a:bodyPr>
            <a:spAutoFit/>
          </a:bodyPr>
          <a:lstStyle/>
          <a:p>
            <a:r>
              <a:rPr lang="en-US" sz="1100" dirty="0"/>
              <a:t>Zen19 ratings over time on KGS Go servers. Data from KGS (2010, 2013a).</a:t>
            </a:r>
          </a:p>
          <a:p>
            <a:r>
              <a:rPr lang="en-US" sz="1100" dirty="0"/>
              <a:t>Adapted from: Algorithmic Progress in Six Domains. </a:t>
            </a:r>
            <a:r>
              <a:rPr lang="en-US" sz="1100" dirty="0" err="1"/>
              <a:t>Katja</a:t>
            </a:r>
            <a:r>
              <a:rPr lang="en-US" sz="1100" dirty="0"/>
              <a:t> Grace</a:t>
            </a:r>
          </a:p>
          <a:p>
            <a:endParaRPr lang="en-US" sz="1100" dirty="0"/>
          </a:p>
        </p:txBody>
      </p:sp>
      <p:pic>
        <p:nvPicPr>
          <p:cNvPr id="141314" name="Picture 2"/>
          <p:cNvPicPr>
            <a:picLocks noChangeAspect="1" noChangeArrowheads="1"/>
          </p:cNvPicPr>
          <p:nvPr/>
        </p:nvPicPr>
        <p:blipFill>
          <a:blip r:embed="rId2" cstate="print"/>
          <a:srcRect/>
          <a:stretch>
            <a:fillRect/>
          </a:stretch>
        </p:blipFill>
        <p:spPr bwMode="auto">
          <a:xfrm>
            <a:off x="0" y="2920958"/>
            <a:ext cx="5889991" cy="2555828"/>
          </a:xfrm>
          <a:prstGeom prst="rect">
            <a:avLst/>
          </a:prstGeom>
          <a:noFill/>
          <a:ln w="9525">
            <a:noFill/>
            <a:miter lim="800000"/>
            <a:headEnd/>
            <a:tailEnd/>
          </a:ln>
        </p:spPr>
      </p:pic>
      <p:sp>
        <p:nvSpPr>
          <p:cNvPr id="24" name="Rectangle 23"/>
          <p:cNvSpPr/>
          <p:nvPr/>
        </p:nvSpPr>
        <p:spPr>
          <a:xfrm>
            <a:off x="658995" y="1186122"/>
            <a:ext cx="7553672" cy="954107"/>
          </a:xfrm>
          <a:prstGeom prst="rect">
            <a:avLst/>
          </a:prstGeom>
        </p:spPr>
        <p:txBody>
          <a:bodyPr wrap="square">
            <a:spAutoFit/>
          </a:bodyPr>
          <a:lstStyle/>
          <a:p>
            <a:r>
              <a:rPr lang="en-US" sz="2800" dirty="0">
                <a:solidFill>
                  <a:srgbClr val="C00000"/>
                </a:solidFill>
              </a:rPr>
              <a:t>I found this chart of progress in 2013, so I extrapolated it (next slide)….   </a:t>
            </a:r>
            <a:endParaRPr lang="en-US" sz="4800" dirty="0">
              <a:solidFill>
                <a:srgbClr val="C00000"/>
              </a:solidFill>
            </a:endParaRPr>
          </a:p>
        </p:txBody>
      </p:sp>
      <p:sp>
        <p:nvSpPr>
          <p:cNvPr id="27" name="TextBox 26"/>
          <p:cNvSpPr txBox="1"/>
          <p:nvPr/>
        </p:nvSpPr>
        <p:spPr>
          <a:xfrm>
            <a:off x="7391400" y="6396335"/>
            <a:ext cx="1752600" cy="461665"/>
          </a:xfrm>
          <a:prstGeom prst="rect">
            <a:avLst/>
          </a:prstGeom>
          <a:noFill/>
        </p:spPr>
        <p:txBody>
          <a:bodyPr wrap="square" rtlCol="0">
            <a:spAutoFit/>
          </a:bodyPr>
          <a:lstStyle/>
          <a:p>
            <a:r>
              <a:rPr lang="en-US" sz="1200" dirty="0"/>
              <a:t>There are about 100 USA players at 5 </a:t>
            </a:r>
            <a:r>
              <a:rPr lang="en-US" sz="1200" dirty="0" err="1"/>
              <a:t>dan</a:t>
            </a:r>
            <a:r>
              <a:rPr lang="en-US" sz="1200" dirty="0"/>
              <a:t> or above</a:t>
            </a:r>
          </a:p>
        </p:txBody>
      </p:sp>
      <p:cxnSp>
        <p:nvCxnSpPr>
          <p:cNvPr id="8" name="Straight Connector 7">
            <a:extLst>
              <a:ext uri="{FF2B5EF4-FFF2-40B4-BE49-F238E27FC236}">
                <a16:creationId xmlns:a16="http://schemas.microsoft.com/office/drawing/2014/main" id="{CE1E921B-A111-4916-B394-FD9E29BF8A79}"/>
              </a:ext>
            </a:extLst>
          </p:cNvPr>
          <p:cNvCxnSpPr>
            <a:cxnSpLocks/>
          </p:cNvCxnSpPr>
          <p:nvPr/>
        </p:nvCxnSpPr>
        <p:spPr bwMode="auto">
          <a:xfrm>
            <a:off x="733425" y="2401850"/>
            <a:ext cx="4619625"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9" name="TextBox 8">
            <a:extLst>
              <a:ext uri="{FF2B5EF4-FFF2-40B4-BE49-F238E27FC236}">
                <a16:creationId xmlns:a16="http://schemas.microsoft.com/office/drawing/2014/main" id="{89442228-8902-4E3F-BC9E-C77E41D5E54B}"/>
              </a:ext>
            </a:extLst>
          </p:cNvPr>
          <p:cNvSpPr txBox="1"/>
          <p:nvPr/>
        </p:nvSpPr>
        <p:spPr>
          <a:xfrm>
            <a:off x="475098" y="2237105"/>
            <a:ext cx="274434" cy="307777"/>
          </a:xfrm>
          <a:prstGeom prst="rect">
            <a:avLst/>
          </a:prstGeom>
          <a:noFill/>
        </p:spPr>
        <p:txBody>
          <a:bodyPr wrap="none" rtlCol="0">
            <a:spAutoFit/>
          </a:bodyPr>
          <a:lstStyle/>
          <a:p>
            <a:r>
              <a:rPr lang="en-US" sz="1400" dirty="0"/>
              <a:t>9</a:t>
            </a:r>
          </a:p>
        </p:txBody>
      </p:sp>
      <p:sp>
        <p:nvSpPr>
          <p:cNvPr id="10" name="TextBox 9">
            <a:extLst>
              <a:ext uri="{FF2B5EF4-FFF2-40B4-BE49-F238E27FC236}">
                <a16:creationId xmlns:a16="http://schemas.microsoft.com/office/drawing/2014/main" id="{C8D8D989-542B-44F6-A623-ABF5691C8178}"/>
              </a:ext>
            </a:extLst>
          </p:cNvPr>
          <p:cNvSpPr txBox="1"/>
          <p:nvPr/>
        </p:nvSpPr>
        <p:spPr>
          <a:xfrm>
            <a:off x="5353050" y="2206328"/>
            <a:ext cx="1285929" cy="338554"/>
          </a:xfrm>
          <a:prstGeom prst="rect">
            <a:avLst/>
          </a:prstGeom>
          <a:noFill/>
        </p:spPr>
        <p:txBody>
          <a:bodyPr wrap="none" rtlCol="0">
            <a:spAutoFit/>
          </a:bodyPr>
          <a:lstStyle/>
          <a:p>
            <a:r>
              <a:rPr lang="en-US" sz="1600" dirty="0"/>
              <a:t>Best Humans</a:t>
            </a:r>
          </a:p>
        </p:txBody>
      </p:sp>
      <p:cxnSp>
        <p:nvCxnSpPr>
          <p:cNvPr id="12" name="Straight Connector 11">
            <a:extLst>
              <a:ext uri="{FF2B5EF4-FFF2-40B4-BE49-F238E27FC236}">
                <a16:creationId xmlns:a16="http://schemas.microsoft.com/office/drawing/2014/main" id="{6AF74E9D-9E07-49AA-9FDC-6835DBE36241}"/>
              </a:ext>
            </a:extLst>
          </p:cNvPr>
          <p:cNvCxnSpPr>
            <a:cxnSpLocks/>
          </p:cNvCxnSpPr>
          <p:nvPr/>
        </p:nvCxnSpPr>
        <p:spPr bwMode="auto">
          <a:xfrm>
            <a:off x="733425" y="2956127"/>
            <a:ext cx="4619625"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3" name="TextBox 12">
            <a:extLst>
              <a:ext uri="{FF2B5EF4-FFF2-40B4-BE49-F238E27FC236}">
                <a16:creationId xmlns:a16="http://schemas.microsoft.com/office/drawing/2014/main" id="{A88413A3-E936-4003-B216-1DA6C97A48C6}"/>
              </a:ext>
            </a:extLst>
          </p:cNvPr>
          <p:cNvSpPr txBox="1"/>
          <p:nvPr/>
        </p:nvSpPr>
        <p:spPr>
          <a:xfrm>
            <a:off x="475098" y="2791382"/>
            <a:ext cx="274434" cy="307777"/>
          </a:xfrm>
          <a:prstGeom prst="rect">
            <a:avLst/>
          </a:prstGeom>
          <a:noFill/>
        </p:spPr>
        <p:txBody>
          <a:bodyPr wrap="none" rtlCol="0">
            <a:spAutoFit/>
          </a:bodyPr>
          <a:lstStyle/>
          <a:p>
            <a:r>
              <a:rPr lang="en-US" sz="1400" dirty="0"/>
              <a:t>7</a:t>
            </a:r>
          </a:p>
        </p:txBody>
      </p:sp>
      <p:cxnSp>
        <p:nvCxnSpPr>
          <p:cNvPr id="14" name="Straight Connector 13">
            <a:extLst>
              <a:ext uri="{FF2B5EF4-FFF2-40B4-BE49-F238E27FC236}">
                <a16:creationId xmlns:a16="http://schemas.microsoft.com/office/drawing/2014/main" id="{0CF3D7F3-12DB-4881-A49A-BFC30BCF46BA}"/>
              </a:ext>
            </a:extLst>
          </p:cNvPr>
          <p:cNvCxnSpPr>
            <a:cxnSpLocks/>
          </p:cNvCxnSpPr>
          <p:nvPr/>
        </p:nvCxnSpPr>
        <p:spPr bwMode="auto">
          <a:xfrm>
            <a:off x="749532" y="2659803"/>
            <a:ext cx="4619625"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15" name="TextBox 14">
            <a:extLst>
              <a:ext uri="{FF2B5EF4-FFF2-40B4-BE49-F238E27FC236}">
                <a16:creationId xmlns:a16="http://schemas.microsoft.com/office/drawing/2014/main" id="{3EA73F92-1A1A-4B83-BAE5-92EC0D816F04}"/>
              </a:ext>
            </a:extLst>
          </p:cNvPr>
          <p:cNvSpPr txBox="1"/>
          <p:nvPr/>
        </p:nvSpPr>
        <p:spPr>
          <a:xfrm>
            <a:off x="491205" y="2495058"/>
            <a:ext cx="274434" cy="307777"/>
          </a:xfrm>
          <a:prstGeom prst="rect">
            <a:avLst/>
          </a:prstGeom>
          <a:noFill/>
        </p:spPr>
        <p:txBody>
          <a:bodyPr wrap="none" rtlCol="0">
            <a:spAutoFit/>
          </a:bodyPr>
          <a:lstStyle/>
          <a:p>
            <a:r>
              <a:rPr lang="en-US" sz="1400" dirty="0"/>
              <a:t>8</a:t>
            </a:r>
          </a:p>
        </p:txBody>
      </p:sp>
    </p:spTree>
    <p:extLst>
      <p:ext uri="{BB962C8B-B14F-4D97-AF65-F5344CB8AC3E}">
        <p14:creationId xmlns:p14="http://schemas.microsoft.com/office/powerpoint/2010/main" val="390375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4" y="0"/>
            <a:ext cx="8582025" cy="990600"/>
          </a:xfrm>
        </p:spPr>
        <p:txBody>
          <a:bodyPr/>
          <a:lstStyle/>
          <a:p>
            <a:r>
              <a:rPr lang="en-US" dirty="0"/>
              <a:t>When will AI Go be superhuman? </a:t>
            </a:r>
          </a:p>
        </p:txBody>
      </p:sp>
      <p:pic>
        <p:nvPicPr>
          <p:cNvPr id="141314" name="Picture 2"/>
          <p:cNvPicPr>
            <a:picLocks noChangeAspect="1" noChangeArrowheads="1"/>
          </p:cNvPicPr>
          <p:nvPr/>
        </p:nvPicPr>
        <p:blipFill>
          <a:blip r:embed="rId2" cstate="print"/>
          <a:srcRect/>
          <a:stretch>
            <a:fillRect/>
          </a:stretch>
        </p:blipFill>
        <p:spPr bwMode="auto">
          <a:xfrm>
            <a:off x="0" y="2949623"/>
            <a:ext cx="5889991" cy="2555828"/>
          </a:xfrm>
          <a:prstGeom prst="rect">
            <a:avLst/>
          </a:prstGeom>
          <a:noFill/>
          <a:ln w="9525">
            <a:noFill/>
            <a:miter lim="800000"/>
            <a:headEnd/>
            <a:tailEnd/>
          </a:ln>
        </p:spPr>
      </p:pic>
      <p:cxnSp>
        <p:nvCxnSpPr>
          <p:cNvPr id="10" name="Straight Connector 9"/>
          <p:cNvCxnSpPr>
            <a:cxnSpLocks/>
          </p:cNvCxnSpPr>
          <p:nvPr/>
        </p:nvCxnSpPr>
        <p:spPr bwMode="auto">
          <a:xfrm>
            <a:off x="733425" y="2401850"/>
            <a:ext cx="841057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6" name="TextBox 15"/>
          <p:cNvSpPr txBox="1"/>
          <p:nvPr/>
        </p:nvSpPr>
        <p:spPr>
          <a:xfrm>
            <a:off x="475098" y="2181225"/>
            <a:ext cx="300082" cy="369332"/>
          </a:xfrm>
          <a:prstGeom prst="rect">
            <a:avLst/>
          </a:prstGeom>
          <a:noFill/>
        </p:spPr>
        <p:txBody>
          <a:bodyPr wrap="none" rtlCol="0">
            <a:spAutoFit/>
          </a:bodyPr>
          <a:lstStyle/>
          <a:p>
            <a:r>
              <a:rPr lang="en-US" sz="1800" dirty="0">
                <a:solidFill>
                  <a:srgbClr val="C00000"/>
                </a:solidFill>
              </a:rPr>
              <a:t>9</a:t>
            </a:r>
          </a:p>
        </p:txBody>
      </p:sp>
      <p:sp>
        <p:nvSpPr>
          <p:cNvPr id="17" name="TextBox 16"/>
          <p:cNvSpPr txBox="1"/>
          <p:nvPr/>
        </p:nvSpPr>
        <p:spPr>
          <a:xfrm>
            <a:off x="771525" y="2057400"/>
            <a:ext cx="1285929" cy="338554"/>
          </a:xfrm>
          <a:prstGeom prst="rect">
            <a:avLst/>
          </a:prstGeom>
          <a:noFill/>
        </p:spPr>
        <p:txBody>
          <a:bodyPr wrap="none" rtlCol="0">
            <a:spAutoFit/>
          </a:bodyPr>
          <a:lstStyle/>
          <a:p>
            <a:r>
              <a:rPr lang="en-US" sz="1600" dirty="0"/>
              <a:t>Best Humans</a:t>
            </a:r>
          </a:p>
        </p:txBody>
      </p:sp>
      <p:sp>
        <p:nvSpPr>
          <p:cNvPr id="19" name="TextBox 18"/>
          <p:cNvSpPr txBox="1"/>
          <p:nvPr/>
        </p:nvSpPr>
        <p:spPr>
          <a:xfrm>
            <a:off x="7749353" y="5016920"/>
            <a:ext cx="543739" cy="307777"/>
          </a:xfrm>
          <a:prstGeom prst="rect">
            <a:avLst/>
          </a:prstGeom>
          <a:noFill/>
        </p:spPr>
        <p:txBody>
          <a:bodyPr wrap="none" rtlCol="0">
            <a:spAutoFit/>
          </a:bodyPr>
          <a:lstStyle/>
          <a:p>
            <a:r>
              <a:rPr lang="en-US" sz="1400" dirty="0">
                <a:solidFill>
                  <a:srgbClr val="C00000"/>
                </a:solidFill>
              </a:rPr>
              <a:t>2016</a:t>
            </a:r>
            <a:endParaRPr lang="en-US" sz="2000" dirty="0">
              <a:solidFill>
                <a:srgbClr val="C00000"/>
              </a:solidFill>
            </a:endParaRPr>
          </a:p>
        </p:txBody>
      </p:sp>
      <p:cxnSp>
        <p:nvCxnSpPr>
          <p:cNvPr id="21" name="Straight Connector 20"/>
          <p:cNvCxnSpPr>
            <a:cxnSpLocks/>
          </p:cNvCxnSpPr>
          <p:nvPr/>
        </p:nvCxnSpPr>
        <p:spPr bwMode="auto">
          <a:xfrm>
            <a:off x="5210175" y="4991100"/>
            <a:ext cx="3933825" cy="0"/>
          </a:xfrm>
          <a:prstGeom prst="line">
            <a:avLst/>
          </a:prstGeom>
          <a:solidFill>
            <a:schemeClr val="accent1"/>
          </a:solidFill>
          <a:ln w="15875" cap="flat" cmpd="sng" algn="ctr">
            <a:solidFill>
              <a:schemeClr val="bg1">
                <a:lumMod val="65000"/>
              </a:schemeClr>
            </a:solidFill>
            <a:prstDash val="dash"/>
            <a:round/>
            <a:headEnd type="none" w="med" len="med"/>
            <a:tailEnd type="none" w="med" len="med"/>
          </a:ln>
          <a:effectLst/>
        </p:spPr>
      </p:cxnSp>
      <p:cxnSp>
        <p:nvCxnSpPr>
          <p:cNvPr id="23" name="Straight Connector 22"/>
          <p:cNvCxnSpPr>
            <a:cxnSpLocks/>
          </p:cNvCxnSpPr>
          <p:nvPr/>
        </p:nvCxnSpPr>
        <p:spPr bwMode="auto">
          <a:xfrm flipV="1">
            <a:off x="952500" y="2365891"/>
            <a:ext cx="8191500" cy="2358509"/>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13" name="Rectangle 12">
            <a:extLst>
              <a:ext uri="{FF2B5EF4-FFF2-40B4-BE49-F238E27FC236}">
                <a16:creationId xmlns:a16="http://schemas.microsoft.com/office/drawing/2014/main" id="{5013AC60-A086-454E-936D-0B817A3F700D}"/>
              </a:ext>
            </a:extLst>
          </p:cNvPr>
          <p:cNvSpPr/>
          <p:nvPr/>
        </p:nvSpPr>
        <p:spPr>
          <a:xfrm>
            <a:off x="523875" y="1115987"/>
            <a:ext cx="4572000" cy="369332"/>
          </a:xfrm>
          <a:prstGeom prst="rect">
            <a:avLst/>
          </a:prstGeom>
        </p:spPr>
        <p:txBody>
          <a:bodyPr>
            <a:spAutoFit/>
          </a:bodyPr>
          <a:lstStyle/>
          <a:p>
            <a:r>
              <a:rPr lang="en-US" sz="1800" dirty="0">
                <a:solidFill>
                  <a:srgbClr val="C00000"/>
                </a:solidFill>
              </a:rPr>
              <a:t>It predicted human equivalence around 2017 </a:t>
            </a:r>
            <a:endParaRPr lang="en-US" sz="3600" dirty="0">
              <a:solidFill>
                <a:srgbClr val="C00000"/>
              </a:solidFill>
            </a:endParaRPr>
          </a:p>
        </p:txBody>
      </p:sp>
      <p:sp>
        <p:nvSpPr>
          <p:cNvPr id="20" name="TextBox 19">
            <a:extLst>
              <a:ext uri="{FF2B5EF4-FFF2-40B4-BE49-F238E27FC236}">
                <a16:creationId xmlns:a16="http://schemas.microsoft.com/office/drawing/2014/main" id="{72C470CE-4F60-48D8-A579-FB1DAD709772}"/>
              </a:ext>
            </a:extLst>
          </p:cNvPr>
          <p:cNvSpPr txBox="1"/>
          <p:nvPr/>
        </p:nvSpPr>
        <p:spPr>
          <a:xfrm>
            <a:off x="5864655" y="5008453"/>
            <a:ext cx="543739" cy="307777"/>
          </a:xfrm>
          <a:prstGeom prst="rect">
            <a:avLst/>
          </a:prstGeom>
          <a:noFill/>
        </p:spPr>
        <p:txBody>
          <a:bodyPr wrap="none" rtlCol="0">
            <a:spAutoFit/>
          </a:bodyPr>
          <a:lstStyle/>
          <a:p>
            <a:r>
              <a:rPr lang="en-US" sz="1400" dirty="0">
                <a:solidFill>
                  <a:srgbClr val="C00000"/>
                </a:solidFill>
              </a:rPr>
              <a:t>2014</a:t>
            </a:r>
            <a:endParaRPr lang="en-US" sz="2000" dirty="0">
              <a:solidFill>
                <a:srgbClr val="C00000"/>
              </a:solidFill>
            </a:endParaRPr>
          </a:p>
        </p:txBody>
      </p:sp>
      <p:sp>
        <p:nvSpPr>
          <p:cNvPr id="22" name="TextBox 21">
            <a:extLst>
              <a:ext uri="{FF2B5EF4-FFF2-40B4-BE49-F238E27FC236}">
                <a16:creationId xmlns:a16="http://schemas.microsoft.com/office/drawing/2014/main" id="{AAE50FD0-D745-418F-AE2F-E58B8F988C07}"/>
              </a:ext>
            </a:extLst>
          </p:cNvPr>
          <p:cNvSpPr txBox="1"/>
          <p:nvPr/>
        </p:nvSpPr>
        <p:spPr>
          <a:xfrm>
            <a:off x="6807004" y="5016921"/>
            <a:ext cx="543739" cy="307777"/>
          </a:xfrm>
          <a:prstGeom prst="rect">
            <a:avLst/>
          </a:prstGeom>
          <a:noFill/>
        </p:spPr>
        <p:txBody>
          <a:bodyPr wrap="none" rtlCol="0">
            <a:spAutoFit/>
          </a:bodyPr>
          <a:lstStyle/>
          <a:p>
            <a:r>
              <a:rPr lang="en-US" sz="1400" dirty="0">
                <a:solidFill>
                  <a:srgbClr val="C00000"/>
                </a:solidFill>
              </a:rPr>
              <a:t>2015</a:t>
            </a:r>
            <a:endParaRPr lang="en-US" sz="2000" dirty="0">
              <a:solidFill>
                <a:srgbClr val="C00000"/>
              </a:solidFill>
            </a:endParaRPr>
          </a:p>
        </p:txBody>
      </p:sp>
      <p:sp>
        <p:nvSpPr>
          <p:cNvPr id="25" name="TextBox 24">
            <a:extLst>
              <a:ext uri="{FF2B5EF4-FFF2-40B4-BE49-F238E27FC236}">
                <a16:creationId xmlns:a16="http://schemas.microsoft.com/office/drawing/2014/main" id="{3FBFCDE5-D6CA-4C4D-B106-5A06FC38E8B0}"/>
              </a:ext>
            </a:extLst>
          </p:cNvPr>
          <p:cNvSpPr txBox="1"/>
          <p:nvPr/>
        </p:nvSpPr>
        <p:spPr>
          <a:xfrm>
            <a:off x="8691701" y="5008453"/>
            <a:ext cx="543739" cy="307777"/>
          </a:xfrm>
          <a:prstGeom prst="rect">
            <a:avLst/>
          </a:prstGeom>
          <a:noFill/>
        </p:spPr>
        <p:txBody>
          <a:bodyPr wrap="none" rtlCol="0">
            <a:spAutoFit/>
          </a:bodyPr>
          <a:lstStyle/>
          <a:p>
            <a:r>
              <a:rPr lang="en-US" sz="1400" dirty="0">
                <a:solidFill>
                  <a:srgbClr val="C00000"/>
                </a:solidFill>
              </a:rPr>
              <a:t>2017</a:t>
            </a:r>
            <a:endParaRPr lang="en-US" sz="2000" dirty="0">
              <a:solidFill>
                <a:srgbClr val="C00000"/>
              </a:solidFill>
            </a:endParaRPr>
          </a:p>
        </p:txBody>
      </p:sp>
      <p:sp>
        <p:nvSpPr>
          <p:cNvPr id="12" name="Rectangle 11">
            <a:extLst>
              <a:ext uri="{FF2B5EF4-FFF2-40B4-BE49-F238E27FC236}">
                <a16:creationId xmlns:a16="http://schemas.microsoft.com/office/drawing/2014/main" id="{CE464AC9-1136-4629-AD12-984678061838}"/>
              </a:ext>
            </a:extLst>
          </p:cNvPr>
          <p:cNvSpPr/>
          <p:nvPr/>
        </p:nvSpPr>
        <p:spPr>
          <a:xfrm>
            <a:off x="220965" y="5720090"/>
            <a:ext cx="3017548" cy="1077218"/>
          </a:xfrm>
          <a:prstGeom prst="rect">
            <a:avLst/>
          </a:prstGeom>
        </p:spPr>
        <p:txBody>
          <a:bodyPr wrap="square">
            <a:spAutoFit/>
          </a:bodyPr>
          <a:lstStyle/>
          <a:p>
            <a:r>
              <a:rPr lang="en-US" sz="1600" dirty="0"/>
              <a:t>In the 2017 Future of Go Summit, AlphaGo beat </a:t>
            </a:r>
            <a:r>
              <a:rPr lang="en-US" sz="1600" dirty="0" err="1"/>
              <a:t>Ke</a:t>
            </a:r>
            <a:r>
              <a:rPr lang="en-US" sz="1600" dirty="0"/>
              <a:t> </a:t>
            </a:r>
            <a:r>
              <a:rPr lang="en-US" sz="1600" dirty="0" err="1"/>
              <a:t>Jie</a:t>
            </a:r>
            <a:r>
              <a:rPr lang="en-US" sz="1600" dirty="0"/>
              <a:t>, the world No.1 ranked player at the time, in a three-game match.</a:t>
            </a:r>
          </a:p>
        </p:txBody>
      </p:sp>
      <p:pic>
        <p:nvPicPr>
          <p:cNvPr id="14" name="Picture 13">
            <a:extLst>
              <a:ext uri="{FF2B5EF4-FFF2-40B4-BE49-F238E27FC236}">
                <a16:creationId xmlns:a16="http://schemas.microsoft.com/office/drawing/2014/main" id="{C53E42DD-2873-4D6A-B4F4-CFB0316A6D1A}"/>
              </a:ext>
            </a:extLst>
          </p:cNvPr>
          <p:cNvPicPr>
            <a:picLocks noChangeAspect="1"/>
          </p:cNvPicPr>
          <p:nvPr/>
        </p:nvPicPr>
        <p:blipFill>
          <a:blip r:embed="rId3"/>
          <a:stretch>
            <a:fillRect/>
          </a:stretch>
        </p:blipFill>
        <p:spPr>
          <a:xfrm>
            <a:off x="7749353" y="5403018"/>
            <a:ext cx="1309671" cy="1384085"/>
          </a:xfrm>
          <a:prstGeom prst="rect">
            <a:avLst/>
          </a:prstGeom>
        </p:spPr>
      </p:pic>
      <p:pic>
        <p:nvPicPr>
          <p:cNvPr id="26" name="Picture 25">
            <a:extLst>
              <a:ext uri="{FF2B5EF4-FFF2-40B4-BE49-F238E27FC236}">
                <a16:creationId xmlns:a16="http://schemas.microsoft.com/office/drawing/2014/main" id="{D3C04C53-B146-476E-86A1-8922F14ABA92}"/>
              </a:ext>
            </a:extLst>
          </p:cNvPr>
          <p:cNvPicPr>
            <a:picLocks noChangeAspect="1"/>
          </p:cNvPicPr>
          <p:nvPr/>
        </p:nvPicPr>
        <p:blipFill>
          <a:blip r:embed="rId4"/>
          <a:stretch>
            <a:fillRect/>
          </a:stretch>
        </p:blipFill>
        <p:spPr>
          <a:xfrm>
            <a:off x="3325091" y="5678913"/>
            <a:ext cx="1970116" cy="1108190"/>
          </a:xfrm>
          <a:prstGeom prst="rect">
            <a:avLst/>
          </a:prstGeom>
        </p:spPr>
      </p:pic>
      <p:cxnSp>
        <p:nvCxnSpPr>
          <p:cNvPr id="18" name="Straight Connector 17">
            <a:extLst>
              <a:ext uri="{FF2B5EF4-FFF2-40B4-BE49-F238E27FC236}">
                <a16:creationId xmlns:a16="http://schemas.microsoft.com/office/drawing/2014/main" id="{CA76C6F3-0D31-492D-8A2E-5E527D3C0274}"/>
              </a:ext>
            </a:extLst>
          </p:cNvPr>
          <p:cNvCxnSpPr>
            <a:cxnSpLocks/>
          </p:cNvCxnSpPr>
          <p:nvPr/>
        </p:nvCxnSpPr>
        <p:spPr bwMode="auto">
          <a:xfrm>
            <a:off x="733425" y="2956127"/>
            <a:ext cx="4619625"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24" name="TextBox 23">
            <a:extLst>
              <a:ext uri="{FF2B5EF4-FFF2-40B4-BE49-F238E27FC236}">
                <a16:creationId xmlns:a16="http://schemas.microsoft.com/office/drawing/2014/main" id="{0F3C4B89-9608-41A6-A713-2F4354FE97BB}"/>
              </a:ext>
            </a:extLst>
          </p:cNvPr>
          <p:cNvSpPr txBox="1"/>
          <p:nvPr/>
        </p:nvSpPr>
        <p:spPr>
          <a:xfrm>
            <a:off x="475098" y="2791382"/>
            <a:ext cx="274434" cy="307777"/>
          </a:xfrm>
          <a:prstGeom prst="rect">
            <a:avLst/>
          </a:prstGeom>
          <a:noFill/>
        </p:spPr>
        <p:txBody>
          <a:bodyPr wrap="none" rtlCol="0">
            <a:spAutoFit/>
          </a:bodyPr>
          <a:lstStyle/>
          <a:p>
            <a:r>
              <a:rPr lang="en-US" sz="1400" dirty="0"/>
              <a:t>7</a:t>
            </a:r>
          </a:p>
        </p:txBody>
      </p:sp>
      <p:cxnSp>
        <p:nvCxnSpPr>
          <p:cNvPr id="27" name="Straight Connector 26">
            <a:extLst>
              <a:ext uri="{FF2B5EF4-FFF2-40B4-BE49-F238E27FC236}">
                <a16:creationId xmlns:a16="http://schemas.microsoft.com/office/drawing/2014/main" id="{688FB226-6D96-4B20-8D85-A8CB8EBEEC98}"/>
              </a:ext>
            </a:extLst>
          </p:cNvPr>
          <p:cNvCxnSpPr>
            <a:cxnSpLocks/>
          </p:cNvCxnSpPr>
          <p:nvPr/>
        </p:nvCxnSpPr>
        <p:spPr bwMode="auto">
          <a:xfrm>
            <a:off x="749532" y="2659803"/>
            <a:ext cx="4619625" cy="0"/>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
        <p:nvSpPr>
          <p:cNvPr id="28" name="TextBox 27">
            <a:extLst>
              <a:ext uri="{FF2B5EF4-FFF2-40B4-BE49-F238E27FC236}">
                <a16:creationId xmlns:a16="http://schemas.microsoft.com/office/drawing/2014/main" id="{8BFDD405-9423-46AF-B0D0-83F6E2C3C2C2}"/>
              </a:ext>
            </a:extLst>
          </p:cNvPr>
          <p:cNvSpPr txBox="1"/>
          <p:nvPr/>
        </p:nvSpPr>
        <p:spPr>
          <a:xfrm>
            <a:off x="491205" y="2495058"/>
            <a:ext cx="274434" cy="307777"/>
          </a:xfrm>
          <a:prstGeom prst="rect">
            <a:avLst/>
          </a:prstGeom>
          <a:noFill/>
        </p:spPr>
        <p:txBody>
          <a:bodyPr wrap="none" rtlCol="0">
            <a:spAutoFit/>
          </a:bodyPr>
          <a:lstStyle/>
          <a:p>
            <a:r>
              <a:rPr lang="en-US" sz="1400" dirty="0"/>
              <a:t>8</a:t>
            </a:r>
          </a:p>
        </p:txBody>
      </p:sp>
    </p:spTree>
    <p:extLst>
      <p:ext uri="{BB962C8B-B14F-4D97-AF65-F5344CB8AC3E}">
        <p14:creationId xmlns:p14="http://schemas.microsoft.com/office/powerpoint/2010/main" val="121525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1E21-F9E1-49C8-85B0-F6A5B4DBBFAD}"/>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662378E7-E887-4699-82BB-9DA9ADA22657}"/>
              </a:ext>
            </a:extLst>
          </p:cNvPr>
          <p:cNvSpPr txBox="1"/>
          <p:nvPr/>
        </p:nvSpPr>
        <p:spPr>
          <a:xfrm>
            <a:off x="92351" y="4778375"/>
            <a:ext cx="8959297" cy="523220"/>
          </a:xfrm>
          <a:prstGeom prst="rect">
            <a:avLst/>
          </a:prstGeom>
          <a:noFill/>
        </p:spPr>
        <p:txBody>
          <a:bodyPr wrap="square">
            <a:spAutoFit/>
          </a:bodyPr>
          <a:lstStyle/>
          <a:p>
            <a:r>
              <a:rPr lang="en-US" sz="2800" dirty="0"/>
              <a:t>https://www.youtube.com/watch?v=WXuK6gekU1Y&amp;</a:t>
            </a:r>
          </a:p>
        </p:txBody>
      </p:sp>
      <p:pic>
        <p:nvPicPr>
          <p:cNvPr id="1026" name="Picture 2" descr="AlphaGo | Reflections and Quotes | vialogue">
            <a:extLst>
              <a:ext uri="{FF2B5EF4-FFF2-40B4-BE49-F238E27FC236}">
                <a16:creationId xmlns:a16="http://schemas.microsoft.com/office/drawing/2014/main" id="{993A08A7-F3D4-494B-BC86-00DC73321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10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pPr eaLnBrk="1" hangingPunct="1"/>
            <a:r>
              <a:rPr lang="en-US" altLang="en-US" sz="4000" b="1" dirty="0">
                <a:solidFill>
                  <a:schemeClr val="accent2"/>
                </a:solidFill>
                <a:latin typeface="Comic Sans MS" pitchFamily="66" charset="0"/>
              </a:rPr>
              <a:t>Checkers: Tinsley vs. Chinook</a:t>
            </a:r>
          </a:p>
        </p:txBody>
      </p:sp>
      <p:sp>
        <p:nvSpPr>
          <p:cNvPr id="58373" name="Text Box 5"/>
          <p:cNvSpPr txBox="1">
            <a:spLocks noChangeArrowheads="1"/>
          </p:cNvSpPr>
          <p:nvPr/>
        </p:nvSpPr>
        <p:spPr bwMode="auto">
          <a:xfrm>
            <a:off x="5527082" y="3886200"/>
            <a:ext cx="3186000" cy="369332"/>
          </a:xfrm>
          <a:prstGeom prst="rect">
            <a:avLst/>
          </a:prstGeom>
          <a:noFill/>
          <a:ln w="9525">
            <a:noFill/>
            <a:miter lim="800000"/>
            <a:headEnd/>
            <a:tailEnd/>
          </a:ln>
        </p:spPr>
        <p:txBody>
          <a:bodyPr wrap="none">
            <a:spAutoFit/>
          </a:bodyPr>
          <a:lstStyle/>
          <a:p>
            <a:r>
              <a:rPr lang="en-US" altLang="en-US" sz="1800" dirty="0"/>
              <a:t>Tinsley suffered loss to Chinook</a:t>
            </a:r>
            <a:endParaRPr lang="en-US" sz="1800" dirty="0"/>
          </a:p>
        </p:txBody>
      </p:sp>
      <p:pic>
        <p:nvPicPr>
          <p:cNvPr id="22530" name="Picture 2" descr="File:Marion Tinsley.jpg"/>
          <p:cNvPicPr>
            <a:picLocks noChangeAspect="1" noChangeArrowheads="1"/>
          </p:cNvPicPr>
          <p:nvPr/>
        </p:nvPicPr>
        <p:blipFill>
          <a:blip r:embed="rId2" cstate="print"/>
          <a:srcRect/>
          <a:stretch>
            <a:fillRect/>
          </a:stretch>
        </p:blipFill>
        <p:spPr bwMode="auto">
          <a:xfrm>
            <a:off x="76200" y="2209800"/>
            <a:ext cx="2879725" cy="4487883"/>
          </a:xfrm>
          <a:prstGeom prst="rect">
            <a:avLst/>
          </a:prstGeom>
          <a:noFill/>
        </p:spPr>
      </p:pic>
      <p:sp>
        <p:nvSpPr>
          <p:cNvPr id="7" name="Rectangle 6"/>
          <p:cNvSpPr/>
          <p:nvPr/>
        </p:nvSpPr>
        <p:spPr>
          <a:xfrm>
            <a:off x="3169920" y="4972397"/>
            <a:ext cx="5832764" cy="1631216"/>
          </a:xfrm>
          <a:prstGeom prst="rect">
            <a:avLst/>
          </a:prstGeom>
        </p:spPr>
        <p:txBody>
          <a:bodyPr wrap="square">
            <a:spAutoFit/>
          </a:bodyPr>
          <a:lstStyle/>
          <a:p>
            <a:r>
              <a:rPr lang="en-US" sz="2000" dirty="0"/>
              <a:t>Marion Tinsley (1927 – 1995) is considered the greatest checkers player who ever lived. He was world champion from 1955–1958 and 1975–1991. Tinsley never lost a World Championship match, and lost only five games (to humans) in his entire 45 year career.</a:t>
            </a:r>
          </a:p>
        </p:txBody>
      </p:sp>
      <p:pic>
        <p:nvPicPr>
          <p:cNvPr id="22532" name="Picture 4" descr="http://si.wsj.net/public/resources/images/OB-MJ455_Jeopar_G_20110204194146.jpg"/>
          <p:cNvPicPr>
            <a:picLocks noChangeAspect="1" noChangeArrowheads="1"/>
          </p:cNvPicPr>
          <p:nvPr/>
        </p:nvPicPr>
        <p:blipFill>
          <a:blip r:embed="rId3" cstate="print"/>
          <a:srcRect/>
          <a:stretch>
            <a:fillRect/>
          </a:stretch>
        </p:blipFill>
        <p:spPr bwMode="auto">
          <a:xfrm>
            <a:off x="5527082" y="1600200"/>
            <a:ext cx="3464518" cy="2311768"/>
          </a:xfrm>
          <a:prstGeom prst="rect">
            <a:avLst/>
          </a:prstGeom>
          <a:noFill/>
        </p:spPr>
      </p:pic>
      <p:sp>
        <p:nvSpPr>
          <p:cNvPr id="11" name="Rectangle 10"/>
          <p:cNvSpPr/>
          <p:nvPr/>
        </p:nvSpPr>
        <p:spPr>
          <a:xfrm>
            <a:off x="2971800" y="2362200"/>
            <a:ext cx="2438400" cy="2062103"/>
          </a:xfrm>
          <a:prstGeom prst="rect">
            <a:avLst/>
          </a:prstGeom>
        </p:spPr>
        <p:txBody>
          <a:bodyPr wrap="square">
            <a:spAutoFit/>
          </a:bodyPr>
          <a:lstStyle/>
          <a:p>
            <a:r>
              <a:rPr lang="en-US" sz="1600" dirty="0"/>
              <a:t>Chinook is the first computer program to win the world champion title in a competition against humans. Chinook was declared the Man-Machine World Champion in checkers in 1994</a:t>
            </a:r>
          </a:p>
        </p:txBody>
      </p:sp>
      <p:sp>
        <p:nvSpPr>
          <p:cNvPr id="12" name="Rectangle 11"/>
          <p:cNvSpPr/>
          <p:nvPr/>
        </p:nvSpPr>
        <p:spPr>
          <a:xfrm>
            <a:off x="152400" y="1219200"/>
            <a:ext cx="4572000" cy="584775"/>
          </a:xfrm>
          <a:prstGeom prst="rect">
            <a:avLst/>
          </a:prstGeom>
        </p:spPr>
        <p:txBody>
          <a:bodyPr>
            <a:spAutoFit/>
          </a:bodyPr>
          <a:lstStyle/>
          <a:p>
            <a:r>
              <a:rPr lang="en-US" sz="1600" dirty="0"/>
              <a:t>The average branching factor for checkers is about 10. The effective tree depth is about 40</a:t>
            </a:r>
          </a:p>
        </p:txBody>
      </p:sp>
    </p:spTree>
    <p:extLst>
      <p:ext uri="{BB962C8B-B14F-4D97-AF65-F5344CB8AC3E}">
        <p14:creationId xmlns:p14="http://schemas.microsoft.com/office/powerpoint/2010/main" val="1084005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0"/>
            <a:ext cx="8229600" cy="1143000"/>
          </a:xfrm>
        </p:spPr>
        <p:txBody>
          <a:bodyPr/>
          <a:lstStyle/>
          <a:p>
            <a:pPr eaLnBrk="1" hangingPunct="1"/>
            <a:r>
              <a:rPr lang="en-US" altLang="en-US" sz="3600" b="1" dirty="0">
                <a:solidFill>
                  <a:schemeClr val="accent2"/>
                </a:solidFill>
                <a:latin typeface="Comic Sans MS" pitchFamily="66" charset="0"/>
              </a:rPr>
              <a:t>Othello: Murakami vs. </a:t>
            </a:r>
            <a:r>
              <a:rPr lang="en-US" altLang="en-US" sz="3600" b="1" dirty="0" err="1">
                <a:solidFill>
                  <a:schemeClr val="accent2"/>
                </a:solidFill>
                <a:latin typeface="Comic Sans MS" pitchFamily="66" charset="0"/>
              </a:rPr>
              <a:t>Logistello</a:t>
            </a:r>
            <a:endParaRPr lang="en-US" altLang="en-US" sz="3600" b="1" dirty="0">
              <a:solidFill>
                <a:schemeClr val="accent2"/>
              </a:solidFill>
              <a:latin typeface="Comic Sans MS" pitchFamily="66" charset="0"/>
            </a:endParaRPr>
          </a:p>
        </p:txBody>
      </p:sp>
      <p:sp>
        <p:nvSpPr>
          <p:cNvPr id="62468" name="Text Box 4"/>
          <p:cNvSpPr txBox="1">
            <a:spLocks noChangeArrowheads="1"/>
          </p:cNvSpPr>
          <p:nvPr/>
        </p:nvSpPr>
        <p:spPr bwMode="auto">
          <a:xfrm>
            <a:off x="0" y="6433186"/>
            <a:ext cx="4648200" cy="307777"/>
          </a:xfrm>
          <a:prstGeom prst="rect">
            <a:avLst/>
          </a:prstGeom>
          <a:noFill/>
          <a:ln w="9525">
            <a:noFill/>
            <a:miter lim="800000"/>
            <a:headEnd/>
            <a:tailEnd/>
          </a:ln>
        </p:spPr>
        <p:txBody>
          <a:bodyPr>
            <a:spAutoFit/>
          </a:bodyPr>
          <a:lstStyle/>
          <a:p>
            <a:pPr eaLnBrk="0" hangingPunct="0"/>
            <a:r>
              <a:rPr lang="en-US" altLang="en-US" sz="1400" dirty="0"/>
              <a:t>Takeshi Murakami: World (Human) Othello Champion</a:t>
            </a:r>
          </a:p>
        </p:txBody>
      </p:sp>
      <p:sp>
        <p:nvSpPr>
          <p:cNvPr id="62470" name="Text Box 6"/>
          <p:cNvSpPr txBox="1">
            <a:spLocks noChangeArrowheads="1"/>
          </p:cNvSpPr>
          <p:nvPr/>
        </p:nvSpPr>
        <p:spPr bwMode="auto">
          <a:xfrm>
            <a:off x="228600" y="1600200"/>
            <a:ext cx="8305800" cy="461665"/>
          </a:xfrm>
          <a:prstGeom prst="rect">
            <a:avLst/>
          </a:prstGeom>
          <a:noFill/>
          <a:ln w="9525">
            <a:noFill/>
            <a:miter lim="800000"/>
            <a:headEnd/>
            <a:tailEnd/>
          </a:ln>
        </p:spPr>
        <p:txBody>
          <a:bodyPr wrap="square">
            <a:spAutoFit/>
          </a:bodyPr>
          <a:lstStyle/>
          <a:p>
            <a:r>
              <a:rPr lang="en-US" sz="2400" dirty="0"/>
              <a:t>1997: The </a:t>
            </a:r>
            <a:r>
              <a:rPr lang="en-US" sz="2400" dirty="0" err="1"/>
              <a:t>Logistello</a:t>
            </a:r>
            <a:r>
              <a:rPr lang="en-US" sz="2400" dirty="0"/>
              <a:t> software crushed Murakami by 6 games to 0</a:t>
            </a:r>
          </a:p>
        </p:txBody>
      </p:sp>
      <p:pic>
        <p:nvPicPr>
          <p:cNvPr id="8194" name="Picture 2" descr="http://www.rci.rutgers.edu/~cfs/472_html/Intro/NYT_Intro/pix/080697othello.jpg"/>
          <p:cNvPicPr>
            <a:picLocks noChangeAspect="1" noChangeArrowheads="1"/>
          </p:cNvPicPr>
          <p:nvPr/>
        </p:nvPicPr>
        <p:blipFill>
          <a:blip r:embed="rId2" cstate="print"/>
          <a:srcRect/>
          <a:stretch>
            <a:fillRect/>
          </a:stretch>
        </p:blipFill>
        <p:spPr bwMode="auto">
          <a:xfrm>
            <a:off x="76200" y="2895600"/>
            <a:ext cx="4419600" cy="3447290"/>
          </a:xfrm>
          <a:prstGeom prst="rect">
            <a:avLst/>
          </a:prstGeom>
          <a:noFill/>
        </p:spPr>
      </p:pic>
      <p:pic>
        <p:nvPicPr>
          <p:cNvPr id="8196" name="Picture 4" descr="http://www.grayflannelsuit.net/blog/wp-content/uploads/2012/08/othello_logistello2.jpg"/>
          <p:cNvPicPr>
            <a:picLocks noChangeAspect="1" noChangeArrowheads="1"/>
          </p:cNvPicPr>
          <p:nvPr/>
        </p:nvPicPr>
        <p:blipFill>
          <a:blip r:embed="rId3" cstate="print"/>
          <a:srcRect/>
          <a:stretch>
            <a:fillRect/>
          </a:stretch>
        </p:blipFill>
        <p:spPr bwMode="auto">
          <a:xfrm>
            <a:off x="5791200" y="3733800"/>
            <a:ext cx="2466975" cy="1857376"/>
          </a:xfrm>
          <a:prstGeom prst="rect">
            <a:avLst/>
          </a:prstGeom>
          <a:noFill/>
        </p:spPr>
      </p:pic>
      <p:sp>
        <p:nvSpPr>
          <p:cNvPr id="9" name="Rectangle 8"/>
          <p:cNvSpPr/>
          <p:nvPr/>
        </p:nvSpPr>
        <p:spPr>
          <a:xfrm>
            <a:off x="5791201" y="5638800"/>
            <a:ext cx="2819400" cy="707886"/>
          </a:xfrm>
          <a:prstGeom prst="rect">
            <a:avLst/>
          </a:prstGeom>
        </p:spPr>
        <p:txBody>
          <a:bodyPr wrap="square">
            <a:spAutoFit/>
          </a:bodyPr>
          <a:lstStyle/>
          <a:p>
            <a:r>
              <a:rPr lang="en-US" sz="2000" dirty="0" err="1"/>
              <a:t>Logistello</a:t>
            </a:r>
            <a:r>
              <a:rPr lang="en-US" sz="2000" dirty="0"/>
              <a:t> software written by Michael </a:t>
            </a:r>
            <a:r>
              <a:rPr lang="en-US" sz="2000" dirty="0" err="1"/>
              <a:t>Buro</a:t>
            </a:r>
            <a:endParaRPr lang="en-US" sz="2000" dirty="0"/>
          </a:p>
        </p:txBody>
      </p:sp>
      <p:sp>
        <p:nvSpPr>
          <p:cNvPr id="10" name="Rectangle 9"/>
          <p:cNvSpPr/>
          <p:nvPr/>
        </p:nvSpPr>
        <p:spPr>
          <a:xfrm>
            <a:off x="4572000" y="2514600"/>
            <a:ext cx="4572000" cy="830997"/>
          </a:xfrm>
          <a:prstGeom prst="rect">
            <a:avLst/>
          </a:prstGeom>
        </p:spPr>
        <p:txBody>
          <a:bodyPr>
            <a:spAutoFit/>
          </a:bodyPr>
          <a:lstStyle/>
          <a:p>
            <a:r>
              <a:rPr lang="en-US" sz="1600" dirty="0"/>
              <a:t>The average branching factor for Othello is about 7. The effective tree depth is 60, assuming that the majority of games end when the board is full.</a:t>
            </a:r>
          </a:p>
        </p:txBody>
      </p:sp>
    </p:spTree>
    <p:extLst>
      <p:ext uri="{BB962C8B-B14F-4D97-AF65-F5344CB8AC3E}">
        <p14:creationId xmlns:p14="http://schemas.microsoft.com/office/powerpoint/2010/main" val="3763853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74638"/>
            <a:ext cx="8610600" cy="1143000"/>
          </a:xfrm>
        </p:spPr>
        <p:txBody>
          <a:bodyPr/>
          <a:lstStyle/>
          <a:p>
            <a:pPr eaLnBrk="1" hangingPunct="1"/>
            <a:r>
              <a:rPr lang="en-US" sz="4000" b="1" dirty="0">
                <a:solidFill>
                  <a:schemeClr val="accent2"/>
                </a:solidFill>
                <a:latin typeface="Comic Sans MS" pitchFamily="66" charset="0"/>
              </a:rPr>
              <a:t>Chess: Kasparov vs. Deep Blue</a:t>
            </a:r>
            <a:endParaRPr lang="en-US" dirty="0"/>
          </a:p>
        </p:txBody>
      </p:sp>
      <p:pic>
        <p:nvPicPr>
          <p:cNvPr id="61443" name="Picture 3" descr="ap_kasparov2_day2_f"/>
          <p:cNvPicPr>
            <a:picLocks noChangeAspect="1" noChangeArrowheads="1"/>
          </p:cNvPicPr>
          <p:nvPr/>
        </p:nvPicPr>
        <p:blipFill>
          <a:blip r:embed="rId2" cstate="print"/>
          <a:srcRect/>
          <a:stretch>
            <a:fillRect/>
          </a:stretch>
        </p:blipFill>
        <p:spPr bwMode="auto">
          <a:xfrm>
            <a:off x="304800" y="2044700"/>
            <a:ext cx="4495800" cy="3238500"/>
          </a:xfrm>
          <a:prstGeom prst="rect">
            <a:avLst/>
          </a:prstGeom>
          <a:noFill/>
          <a:ln w="9525">
            <a:noFill/>
            <a:miter lim="800000"/>
            <a:headEnd/>
            <a:tailEnd/>
          </a:ln>
        </p:spPr>
      </p:pic>
      <p:sp>
        <p:nvSpPr>
          <p:cNvPr id="6" name="Rectangle 5"/>
          <p:cNvSpPr/>
          <p:nvPr/>
        </p:nvSpPr>
        <p:spPr>
          <a:xfrm>
            <a:off x="4943474" y="2044700"/>
            <a:ext cx="3895725" cy="830997"/>
          </a:xfrm>
          <a:prstGeom prst="rect">
            <a:avLst/>
          </a:prstGeom>
        </p:spPr>
        <p:txBody>
          <a:bodyPr wrap="square">
            <a:spAutoFit/>
          </a:bodyPr>
          <a:lstStyle/>
          <a:p>
            <a:r>
              <a:rPr lang="en-US" dirty="0"/>
              <a:t>1997: IBM Deep Blue wins by 3 wins, 1 loss, and 2 draws</a:t>
            </a:r>
          </a:p>
        </p:txBody>
      </p:sp>
      <p:sp>
        <p:nvSpPr>
          <p:cNvPr id="7" name="Rectangle 6"/>
          <p:cNvSpPr/>
          <p:nvPr/>
        </p:nvSpPr>
        <p:spPr>
          <a:xfrm>
            <a:off x="4943474" y="4726573"/>
            <a:ext cx="3571875" cy="830997"/>
          </a:xfrm>
          <a:prstGeom prst="rect">
            <a:avLst/>
          </a:prstGeom>
        </p:spPr>
        <p:txBody>
          <a:bodyPr wrap="square">
            <a:spAutoFit/>
          </a:bodyPr>
          <a:lstStyle/>
          <a:p>
            <a:r>
              <a:rPr lang="en-US" sz="1600" dirty="0"/>
              <a:t>The average branching factor for chess is about 36. The effective tree depth is about 40</a:t>
            </a:r>
          </a:p>
        </p:txBody>
      </p:sp>
    </p:spTree>
    <p:extLst>
      <p:ext uri="{BB962C8B-B14F-4D97-AF65-F5344CB8AC3E}">
        <p14:creationId xmlns:p14="http://schemas.microsoft.com/office/powerpoint/2010/main" val="390992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2503259" y="3104634"/>
            <a:ext cx="477197" cy="505545"/>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4833074" y="3104634"/>
            <a:ext cx="524444" cy="519719"/>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7222462" y="3104634"/>
            <a:ext cx="496095" cy="519719"/>
          </a:xfrm>
          <a:prstGeom prst="rect">
            <a:avLst/>
          </a:prstGeom>
          <a:noFill/>
          <a:ln w="9525">
            <a:noFill/>
            <a:miter lim="800000"/>
            <a:headEnd/>
            <a:tailEnd/>
          </a:ln>
        </p:spPr>
      </p:pic>
      <p:sp>
        <p:nvSpPr>
          <p:cNvPr id="32772" name="Rectangle 2"/>
          <p:cNvSpPr>
            <a:spLocks noGrp="1" noChangeArrowheads="1"/>
          </p:cNvSpPr>
          <p:nvPr>
            <p:ph type="title"/>
          </p:nvPr>
        </p:nvSpPr>
        <p:spPr>
          <a:xfrm>
            <a:off x="15949" y="0"/>
            <a:ext cx="3625701" cy="1143000"/>
          </a:xfrm>
        </p:spPr>
        <p:txBody>
          <a:bodyPr/>
          <a:lstStyle/>
          <a:p>
            <a:pPr algn="l" eaLnBrk="1" hangingPunct="1"/>
            <a:r>
              <a:rPr lang="en-US" dirty="0">
                <a:effectLst>
                  <a:outerShdw blurRad="38100" dist="38100" dir="2700000" algn="tl">
                    <a:srgbClr val="000000">
                      <a:alpha val="43137"/>
                    </a:srgbClr>
                  </a:outerShdw>
                </a:effectLst>
              </a:rPr>
              <a:t>Chance Nodes</a:t>
            </a:r>
          </a:p>
        </p:txBody>
      </p:sp>
      <p:sp>
        <p:nvSpPr>
          <p:cNvPr id="32773" name="AutoShape 4"/>
          <p:cNvSpPr>
            <a:spLocks noChangeArrowheads="1"/>
          </p:cNvSpPr>
          <p:nvPr/>
        </p:nvSpPr>
        <p:spPr bwMode="auto">
          <a:xfrm>
            <a:off x="8377844" y="1145618"/>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4" name="AutoShape 5"/>
          <p:cNvSpPr>
            <a:spLocks noChangeArrowheads="1"/>
          </p:cNvSpPr>
          <p:nvPr/>
        </p:nvSpPr>
        <p:spPr bwMode="auto">
          <a:xfrm rot="10800000">
            <a:off x="28194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75" name="Oval 6"/>
          <p:cNvSpPr>
            <a:spLocks noChangeArrowheads="1"/>
          </p:cNvSpPr>
          <p:nvPr/>
        </p:nvSpPr>
        <p:spPr bwMode="auto">
          <a:xfrm>
            <a:off x="19812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6" name="Text Box 13"/>
          <p:cNvSpPr txBox="1">
            <a:spLocks noChangeArrowheads="1"/>
          </p:cNvSpPr>
          <p:nvPr/>
        </p:nvSpPr>
        <p:spPr bwMode="auto">
          <a:xfrm>
            <a:off x="152400" y="4343400"/>
            <a:ext cx="692150" cy="457200"/>
          </a:xfrm>
          <a:prstGeom prst="rect">
            <a:avLst/>
          </a:prstGeom>
          <a:noFill/>
          <a:ln w="9525">
            <a:noFill/>
            <a:miter lim="800000"/>
            <a:headEnd/>
            <a:tailEnd/>
          </a:ln>
        </p:spPr>
        <p:txBody>
          <a:bodyPr wrap="none">
            <a:spAutoFit/>
          </a:bodyPr>
          <a:lstStyle/>
          <a:p>
            <a:r>
              <a:rPr lang="en-US"/>
              <a:t>Min</a:t>
            </a:r>
          </a:p>
        </p:txBody>
      </p:sp>
      <p:sp>
        <p:nvSpPr>
          <p:cNvPr id="32777" name="Text Box 14"/>
          <p:cNvSpPr txBox="1">
            <a:spLocks noChangeArrowheads="1"/>
          </p:cNvSpPr>
          <p:nvPr/>
        </p:nvSpPr>
        <p:spPr bwMode="auto">
          <a:xfrm>
            <a:off x="228600" y="2057400"/>
            <a:ext cx="742950" cy="457200"/>
          </a:xfrm>
          <a:prstGeom prst="rect">
            <a:avLst/>
          </a:prstGeom>
          <a:noFill/>
          <a:ln w="9525">
            <a:noFill/>
            <a:miter lim="800000"/>
            <a:headEnd/>
            <a:tailEnd/>
          </a:ln>
        </p:spPr>
        <p:txBody>
          <a:bodyPr wrap="none">
            <a:spAutoFit/>
          </a:bodyPr>
          <a:lstStyle/>
          <a:p>
            <a:r>
              <a:rPr lang="en-US" dirty="0"/>
              <a:t>Max</a:t>
            </a:r>
          </a:p>
        </p:txBody>
      </p:sp>
      <p:sp>
        <p:nvSpPr>
          <p:cNvPr id="32778" name="Text Box 15"/>
          <p:cNvSpPr txBox="1">
            <a:spLocks noChangeArrowheads="1"/>
          </p:cNvSpPr>
          <p:nvPr/>
        </p:nvSpPr>
        <p:spPr bwMode="auto">
          <a:xfrm>
            <a:off x="152400" y="3048000"/>
            <a:ext cx="1096963" cy="457200"/>
          </a:xfrm>
          <a:prstGeom prst="rect">
            <a:avLst/>
          </a:prstGeom>
          <a:noFill/>
          <a:ln w="9525">
            <a:noFill/>
            <a:miter lim="800000"/>
            <a:headEnd/>
            <a:tailEnd/>
          </a:ln>
        </p:spPr>
        <p:txBody>
          <a:bodyPr wrap="none">
            <a:spAutoFit/>
          </a:bodyPr>
          <a:lstStyle/>
          <a:p>
            <a:r>
              <a:rPr lang="en-US" dirty="0">
                <a:solidFill>
                  <a:srgbClr val="C00000"/>
                </a:solidFill>
              </a:rPr>
              <a:t>Chance</a:t>
            </a:r>
          </a:p>
        </p:txBody>
      </p:sp>
      <p:sp>
        <p:nvSpPr>
          <p:cNvPr id="32779" name="AutoShape 16"/>
          <p:cNvSpPr>
            <a:spLocks noChangeArrowheads="1"/>
          </p:cNvSpPr>
          <p:nvPr/>
        </p:nvSpPr>
        <p:spPr bwMode="auto">
          <a:xfrm rot="10800000">
            <a:off x="34290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0" name="AutoShape 17"/>
          <p:cNvSpPr>
            <a:spLocks noChangeArrowheads="1"/>
          </p:cNvSpPr>
          <p:nvPr/>
        </p:nvSpPr>
        <p:spPr bwMode="auto">
          <a:xfrm rot="10800000">
            <a:off x="4051761" y="4265613"/>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1" name="AutoShape 18"/>
          <p:cNvSpPr>
            <a:spLocks noChangeArrowheads="1"/>
          </p:cNvSpPr>
          <p:nvPr/>
        </p:nvSpPr>
        <p:spPr bwMode="auto">
          <a:xfrm rot="10800000">
            <a:off x="46482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2" name="AutoShape 19"/>
          <p:cNvSpPr>
            <a:spLocks noChangeArrowheads="1"/>
          </p:cNvSpPr>
          <p:nvPr/>
        </p:nvSpPr>
        <p:spPr bwMode="auto">
          <a:xfrm rot="10800000">
            <a:off x="52578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3" name="AutoShape 20"/>
          <p:cNvSpPr>
            <a:spLocks noChangeArrowheads="1"/>
          </p:cNvSpPr>
          <p:nvPr/>
        </p:nvSpPr>
        <p:spPr bwMode="auto">
          <a:xfrm rot="10800000">
            <a:off x="5867400" y="4267200"/>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2784" name="Oval 21"/>
          <p:cNvSpPr>
            <a:spLocks noChangeArrowheads="1"/>
          </p:cNvSpPr>
          <p:nvPr/>
        </p:nvSpPr>
        <p:spPr bwMode="auto">
          <a:xfrm>
            <a:off x="43434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5" name="Oval 22"/>
          <p:cNvSpPr>
            <a:spLocks noChangeArrowheads="1"/>
          </p:cNvSpPr>
          <p:nvPr/>
        </p:nvSpPr>
        <p:spPr bwMode="auto">
          <a:xfrm>
            <a:off x="2155728" y="5339547"/>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6" name="Text Box 23"/>
          <p:cNvSpPr txBox="1">
            <a:spLocks noChangeArrowheads="1"/>
          </p:cNvSpPr>
          <p:nvPr/>
        </p:nvSpPr>
        <p:spPr bwMode="auto">
          <a:xfrm>
            <a:off x="170409" y="5181600"/>
            <a:ext cx="1096963" cy="457200"/>
          </a:xfrm>
          <a:prstGeom prst="rect">
            <a:avLst/>
          </a:prstGeom>
          <a:noFill/>
          <a:ln w="9525">
            <a:noFill/>
            <a:miter lim="800000"/>
            <a:headEnd/>
            <a:tailEnd/>
          </a:ln>
        </p:spPr>
        <p:txBody>
          <a:bodyPr wrap="none">
            <a:spAutoFit/>
          </a:bodyPr>
          <a:lstStyle/>
          <a:p>
            <a:r>
              <a:rPr lang="en-US" dirty="0">
                <a:solidFill>
                  <a:srgbClr val="C00000"/>
                </a:solidFill>
              </a:rPr>
              <a:t>Chance</a:t>
            </a:r>
          </a:p>
        </p:txBody>
      </p:sp>
      <p:sp>
        <p:nvSpPr>
          <p:cNvPr id="32787" name="Oval 24"/>
          <p:cNvSpPr>
            <a:spLocks noChangeArrowheads="1"/>
          </p:cNvSpPr>
          <p:nvPr/>
        </p:nvSpPr>
        <p:spPr bwMode="auto">
          <a:xfrm>
            <a:off x="2917728" y="5339547"/>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8" name="Oval 26"/>
          <p:cNvSpPr>
            <a:spLocks noChangeArrowheads="1"/>
          </p:cNvSpPr>
          <p:nvPr/>
        </p:nvSpPr>
        <p:spPr bwMode="auto">
          <a:xfrm>
            <a:off x="6781800" y="3124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9" name="Oval 27"/>
          <p:cNvSpPr>
            <a:spLocks noChangeArrowheads="1"/>
          </p:cNvSpPr>
          <p:nvPr/>
        </p:nvSpPr>
        <p:spPr bwMode="auto">
          <a:xfrm>
            <a:off x="3679728" y="5339547"/>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32790" name="AutoShape 28"/>
          <p:cNvCxnSpPr>
            <a:cxnSpLocks noChangeShapeType="1"/>
            <a:stCxn id="32773" idx="3"/>
            <a:endCxn id="32784" idx="7"/>
          </p:cNvCxnSpPr>
          <p:nvPr/>
        </p:nvCxnSpPr>
        <p:spPr bwMode="auto">
          <a:xfrm flipH="1">
            <a:off x="4668604" y="1526618"/>
            <a:ext cx="3975940" cy="1653378"/>
          </a:xfrm>
          <a:prstGeom prst="straightConnector1">
            <a:avLst/>
          </a:prstGeom>
          <a:noFill/>
          <a:ln w="9525">
            <a:solidFill>
              <a:schemeClr val="tx1"/>
            </a:solidFill>
            <a:round/>
            <a:headEnd/>
            <a:tailEnd type="triangle" w="med" len="med"/>
          </a:ln>
        </p:spPr>
      </p:cxnSp>
      <p:cxnSp>
        <p:nvCxnSpPr>
          <p:cNvPr id="32791" name="AutoShape 29"/>
          <p:cNvCxnSpPr>
            <a:cxnSpLocks noChangeShapeType="1"/>
            <a:stCxn id="32773" idx="3"/>
            <a:endCxn id="32775" idx="7"/>
          </p:cNvCxnSpPr>
          <p:nvPr/>
        </p:nvCxnSpPr>
        <p:spPr bwMode="auto">
          <a:xfrm flipH="1">
            <a:off x="2306404" y="1526618"/>
            <a:ext cx="6338140" cy="1653378"/>
          </a:xfrm>
          <a:prstGeom prst="straightConnector1">
            <a:avLst/>
          </a:prstGeom>
          <a:noFill/>
          <a:ln w="9525">
            <a:solidFill>
              <a:schemeClr val="tx1"/>
            </a:solidFill>
            <a:round/>
            <a:headEnd/>
            <a:tailEnd type="triangle" w="med" len="med"/>
          </a:ln>
        </p:spPr>
      </p:cxnSp>
      <p:cxnSp>
        <p:nvCxnSpPr>
          <p:cNvPr id="32792" name="AutoShape 30"/>
          <p:cNvCxnSpPr>
            <a:cxnSpLocks noChangeShapeType="1"/>
            <a:stCxn id="32773" idx="3"/>
            <a:endCxn id="32788" idx="0"/>
          </p:cNvCxnSpPr>
          <p:nvPr/>
        </p:nvCxnSpPr>
        <p:spPr bwMode="auto">
          <a:xfrm flipH="1">
            <a:off x="6972300" y="1526618"/>
            <a:ext cx="1672244" cy="1597582"/>
          </a:xfrm>
          <a:prstGeom prst="straightConnector1">
            <a:avLst/>
          </a:prstGeom>
          <a:noFill/>
          <a:ln w="9525">
            <a:solidFill>
              <a:schemeClr val="tx1"/>
            </a:solidFill>
            <a:round/>
            <a:headEnd/>
            <a:tailEnd type="triangle" w="med" len="med"/>
          </a:ln>
        </p:spPr>
      </p:cxnSp>
      <p:cxnSp>
        <p:nvCxnSpPr>
          <p:cNvPr id="32793" name="AutoShape 31"/>
          <p:cNvCxnSpPr>
            <a:cxnSpLocks noChangeShapeType="1"/>
            <a:stCxn id="32784" idx="4"/>
            <a:endCxn id="32774" idx="3"/>
          </p:cNvCxnSpPr>
          <p:nvPr/>
        </p:nvCxnSpPr>
        <p:spPr bwMode="auto">
          <a:xfrm flipH="1">
            <a:off x="3084513" y="3505200"/>
            <a:ext cx="1449387" cy="760413"/>
          </a:xfrm>
          <a:prstGeom prst="straightConnector1">
            <a:avLst/>
          </a:prstGeom>
          <a:noFill/>
          <a:ln w="9525">
            <a:solidFill>
              <a:schemeClr val="tx1"/>
            </a:solidFill>
            <a:round/>
            <a:headEnd/>
            <a:tailEnd type="triangle" w="med" len="med"/>
          </a:ln>
        </p:spPr>
      </p:cxnSp>
      <p:cxnSp>
        <p:nvCxnSpPr>
          <p:cNvPr id="32794" name="AutoShape 32"/>
          <p:cNvCxnSpPr>
            <a:cxnSpLocks noChangeShapeType="1"/>
            <a:stCxn id="32784" idx="4"/>
            <a:endCxn id="32779" idx="3"/>
          </p:cNvCxnSpPr>
          <p:nvPr/>
        </p:nvCxnSpPr>
        <p:spPr bwMode="auto">
          <a:xfrm flipH="1">
            <a:off x="3694113" y="3505200"/>
            <a:ext cx="839787" cy="760413"/>
          </a:xfrm>
          <a:prstGeom prst="straightConnector1">
            <a:avLst/>
          </a:prstGeom>
          <a:noFill/>
          <a:ln w="9525">
            <a:solidFill>
              <a:schemeClr val="tx1"/>
            </a:solidFill>
            <a:round/>
            <a:headEnd/>
            <a:tailEnd type="triangle" w="med" len="med"/>
          </a:ln>
        </p:spPr>
      </p:cxnSp>
      <p:cxnSp>
        <p:nvCxnSpPr>
          <p:cNvPr id="32795" name="AutoShape 33"/>
          <p:cNvCxnSpPr>
            <a:cxnSpLocks noChangeShapeType="1"/>
            <a:stCxn id="32784" idx="4"/>
            <a:endCxn id="32780" idx="3"/>
          </p:cNvCxnSpPr>
          <p:nvPr/>
        </p:nvCxnSpPr>
        <p:spPr bwMode="auto">
          <a:xfrm flipH="1">
            <a:off x="4318461" y="3505200"/>
            <a:ext cx="215439" cy="760413"/>
          </a:xfrm>
          <a:prstGeom prst="straightConnector1">
            <a:avLst/>
          </a:prstGeom>
          <a:noFill/>
          <a:ln w="9525">
            <a:solidFill>
              <a:schemeClr val="tx1"/>
            </a:solidFill>
            <a:round/>
            <a:headEnd/>
            <a:tailEnd type="triangle" w="med" len="med"/>
          </a:ln>
        </p:spPr>
      </p:cxnSp>
      <p:cxnSp>
        <p:nvCxnSpPr>
          <p:cNvPr id="32796" name="AutoShape 34"/>
          <p:cNvCxnSpPr>
            <a:cxnSpLocks noChangeShapeType="1"/>
            <a:stCxn id="32784" idx="4"/>
            <a:endCxn id="32781" idx="3"/>
          </p:cNvCxnSpPr>
          <p:nvPr/>
        </p:nvCxnSpPr>
        <p:spPr bwMode="auto">
          <a:xfrm>
            <a:off x="4533900" y="3505200"/>
            <a:ext cx="379413" cy="760413"/>
          </a:xfrm>
          <a:prstGeom prst="straightConnector1">
            <a:avLst/>
          </a:prstGeom>
          <a:noFill/>
          <a:ln w="9525">
            <a:solidFill>
              <a:schemeClr val="tx1"/>
            </a:solidFill>
            <a:round/>
            <a:headEnd/>
            <a:tailEnd type="triangle" w="med" len="med"/>
          </a:ln>
        </p:spPr>
      </p:cxnSp>
      <p:cxnSp>
        <p:nvCxnSpPr>
          <p:cNvPr id="32797" name="AutoShape 35"/>
          <p:cNvCxnSpPr>
            <a:cxnSpLocks noChangeShapeType="1"/>
            <a:stCxn id="32784" idx="4"/>
            <a:endCxn id="32782" idx="3"/>
          </p:cNvCxnSpPr>
          <p:nvPr/>
        </p:nvCxnSpPr>
        <p:spPr bwMode="auto">
          <a:xfrm>
            <a:off x="4533900" y="3505200"/>
            <a:ext cx="989013" cy="760413"/>
          </a:xfrm>
          <a:prstGeom prst="straightConnector1">
            <a:avLst/>
          </a:prstGeom>
          <a:noFill/>
          <a:ln w="9525">
            <a:solidFill>
              <a:schemeClr val="tx1"/>
            </a:solidFill>
            <a:round/>
            <a:headEnd/>
            <a:tailEnd type="triangle" w="med" len="med"/>
          </a:ln>
        </p:spPr>
      </p:cxnSp>
      <p:cxnSp>
        <p:nvCxnSpPr>
          <p:cNvPr id="32798" name="AutoShape 36"/>
          <p:cNvCxnSpPr>
            <a:cxnSpLocks noChangeShapeType="1"/>
            <a:stCxn id="32784" idx="4"/>
            <a:endCxn id="32783" idx="3"/>
          </p:cNvCxnSpPr>
          <p:nvPr/>
        </p:nvCxnSpPr>
        <p:spPr bwMode="auto">
          <a:xfrm>
            <a:off x="4533900" y="3505200"/>
            <a:ext cx="1598613" cy="760413"/>
          </a:xfrm>
          <a:prstGeom prst="straightConnector1">
            <a:avLst/>
          </a:prstGeom>
          <a:noFill/>
          <a:ln w="9525">
            <a:solidFill>
              <a:schemeClr val="tx1"/>
            </a:solidFill>
            <a:round/>
            <a:headEnd/>
            <a:tailEnd type="triangle" w="med" len="med"/>
          </a:ln>
        </p:spPr>
      </p:cxnSp>
      <p:sp>
        <p:nvSpPr>
          <p:cNvPr id="32799" name="Text Box 37"/>
          <p:cNvSpPr txBox="1">
            <a:spLocks noChangeArrowheads="1"/>
          </p:cNvSpPr>
          <p:nvPr/>
        </p:nvSpPr>
        <p:spPr bwMode="auto">
          <a:xfrm>
            <a:off x="3003666" y="3329247"/>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1</a:t>
            </a:r>
          </a:p>
        </p:txBody>
      </p:sp>
      <p:cxnSp>
        <p:nvCxnSpPr>
          <p:cNvPr id="32800" name="AutoShape 38"/>
          <p:cNvCxnSpPr>
            <a:cxnSpLocks noChangeShapeType="1"/>
            <a:stCxn id="32780" idx="0"/>
            <a:endCxn id="32785" idx="0"/>
          </p:cNvCxnSpPr>
          <p:nvPr/>
        </p:nvCxnSpPr>
        <p:spPr bwMode="auto">
          <a:xfrm flipH="1">
            <a:off x="2346228" y="4646613"/>
            <a:ext cx="1972233" cy="692934"/>
          </a:xfrm>
          <a:prstGeom prst="straightConnector1">
            <a:avLst/>
          </a:prstGeom>
          <a:noFill/>
          <a:ln w="9525">
            <a:solidFill>
              <a:schemeClr val="tx1"/>
            </a:solidFill>
            <a:round/>
            <a:headEnd/>
            <a:tailEnd type="triangle" w="med" len="med"/>
          </a:ln>
        </p:spPr>
      </p:cxnSp>
      <p:cxnSp>
        <p:nvCxnSpPr>
          <p:cNvPr id="32801" name="AutoShape 39"/>
          <p:cNvCxnSpPr>
            <a:cxnSpLocks noChangeShapeType="1"/>
            <a:stCxn id="32780" idx="0"/>
            <a:endCxn id="32787" idx="0"/>
          </p:cNvCxnSpPr>
          <p:nvPr/>
        </p:nvCxnSpPr>
        <p:spPr bwMode="auto">
          <a:xfrm flipH="1">
            <a:off x="3108228" y="4646613"/>
            <a:ext cx="1210233" cy="692934"/>
          </a:xfrm>
          <a:prstGeom prst="straightConnector1">
            <a:avLst/>
          </a:prstGeom>
          <a:noFill/>
          <a:ln w="9525">
            <a:solidFill>
              <a:schemeClr val="tx1"/>
            </a:solidFill>
            <a:round/>
            <a:headEnd/>
            <a:tailEnd type="triangle" w="med" len="med"/>
          </a:ln>
        </p:spPr>
      </p:cxnSp>
      <p:cxnSp>
        <p:nvCxnSpPr>
          <p:cNvPr id="32802" name="AutoShape 40"/>
          <p:cNvCxnSpPr>
            <a:cxnSpLocks noChangeShapeType="1"/>
            <a:stCxn id="32780" idx="0"/>
            <a:endCxn id="32789" idx="0"/>
          </p:cNvCxnSpPr>
          <p:nvPr/>
        </p:nvCxnSpPr>
        <p:spPr bwMode="auto">
          <a:xfrm flipH="1">
            <a:off x="3870228" y="4646613"/>
            <a:ext cx="448233" cy="692934"/>
          </a:xfrm>
          <a:prstGeom prst="straightConnector1">
            <a:avLst/>
          </a:prstGeom>
          <a:noFill/>
          <a:ln w="9525">
            <a:solidFill>
              <a:schemeClr val="tx1"/>
            </a:solidFill>
            <a:round/>
            <a:headEnd/>
            <a:tailEnd type="triangle" w="med" len="med"/>
          </a:ln>
        </p:spPr>
      </p:cxnSp>
      <p:cxnSp>
        <p:nvCxnSpPr>
          <p:cNvPr id="32803" name="AutoShape 41"/>
          <p:cNvCxnSpPr>
            <a:cxnSpLocks noChangeShapeType="1"/>
            <a:stCxn id="32775" idx="4"/>
          </p:cNvCxnSpPr>
          <p:nvPr/>
        </p:nvCxnSpPr>
        <p:spPr bwMode="auto">
          <a:xfrm flipH="1">
            <a:off x="1828800" y="3505200"/>
            <a:ext cx="342900" cy="304800"/>
          </a:xfrm>
          <a:prstGeom prst="straightConnector1">
            <a:avLst/>
          </a:prstGeom>
          <a:noFill/>
          <a:ln w="9525">
            <a:solidFill>
              <a:schemeClr val="tx1"/>
            </a:solidFill>
            <a:round/>
            <a:headEnd/>
            <a:tailEnd type="triangle" w="med" len="med"/>
          </a:ln>
        </p:spPr>
      </p:cxnSp>
      <p:cxnSp>
        <p:nvCxnSpPr>
          <p:cNvPr id="32804" name="AutoShape 42"/>
          <p:cNvCxnSpPr>
            <a:cxnSpLocks noChangeShapeType="1"/>
            <a:stCxn id="32775" idx="4"/>
          </p:cNvCxnSpPr>
          <p:nvPr/>
        </p:nvCxnSpPr>
        <p:spPr bwMode="auto">
          <a:xfrm>
            <a:off x="2171700" y="3505200"/>
            <a:ext cx="342900" cy="304800"/>
          </a:xfrm>
          <a:prstGeom prst="straightConnector1">
            <a:avLst/>
          </a:prstGeom>
          <a:noFill/>
          <a:ln w="9525">
            <a:solidFill>
              <a:schemeClr val="tx1"/>
            </a:solidFill>
            <a:round/>
            <a:headEnd/>
            <a:tailEnd type="triangle" w="med" len="med"/>
          </a:ln>
        </p:spPr>
      </p:cxnSp>
      <p:cxnSp>
        <p:nvCxnSpPr>
          <p:cNvPr id="32805" name="AutoShape 43"/>
          <p:cNvCxnSpPr>
            <a:cxnSpLocks noChangeShapeType="1"/>
            <a:stCxn id="32788" idx="4"/>
          </p:cNvCxnSpPr>
          <p:nvPr/>
        </p:nvCxnSpPr>
        <p:spPr bwMode="auto">
          <a:xfrm flipH="1">
            <a:off x="6629400" y="3505200"/>
            <a:ext cx="342900" cy="228600"/>
          </a:xfrm>
          <a:prstGeom prst="straightConnector1">
            <a:avLst/>
          </a:prstGeom>
          <a:noFill/>
          <a:ln w="9525">
            <a:solidFill>
              <a:schemeClr val="tx1"/>
            </a:solidFill>
            <a:round/>
            <a:headEnd/>
            <a:tailEnd type="triangle" w="med" len="med"/>
          </a:ln>
        </p:spPr>
      </p:cxnSp>
      <p:cxnSp>
        <p:nvCxnSpPr>
          <p:cNvPr id="32806" name="AutoShape 44"/>
          <p:cNvCxnSpPr>
            <a:cxnSpLocks noChangeShapeType="1"/>
            <a:stCxn id="32788" idx="4"/>
          </p:cNvCxnSpPr>
          <p:nvPr/>
        </p:nvCxnSpPr>
        <p:spPr bwMode="auto">
          <a:xfrm>
            <a:off x="6972300" y="3505200"/>
            <a:ext cx="342900" cy="228600"/>
          </a:xfrm>
          <a:prstGeom prst="straightConnector1">
            <a:avLst/>
          </a:prstGeom>
          <a:noFill/>
          <a:ln w="9525">
            <a:solidFill>
              <a:schemeClr val="tx1"/>
            </a:solidFill>
            <a:round/>
            <a:headEnd/>
            <a:tailEnd type="triangle" w="med" len="med"/>
          </a:ln>
        </p:spPr>
      </p:cxnSp>
      <p:sp>
        <p:nvSpPr>
          <p:cNvPr id="32807" name="Text Box 45"/>
          <p:cNvSpPr txBox="1">
            <a:spLocks noChangeArrowheads="1"/>
          </p:cNvSpPr>
          <p:nvPr/>
        </p:nvSpPr>
        <p:spPr bwMode="auto">
          <a:xfrm>
            <a:off x="1981200" y="3581400"/>
            <a:ext cx="387350" cy="336550"/>
          </a:xfrm>
          <a:prstGeom prst="rect">
            <a:avLst/>
          </a:prstGeom>
          <a:noFill/>
          <a:ln w="9525">
            <a:noFill/>
            <a:miter lim="800000"/>
            <a:headEnd/>
            <a:tailEnd/>
          </a:ln>
        </p:spPr>
        <p:txBody>
          <a:bodyPr wrap="none">
            <a:spAutoFit/>
          </a:bodyPr>
          <a:lstStyle/>
          <a:p>
            <a:r>
              <a:rPr lang="en-US" sz="1600"/>
              <a:t>…</a:t>
            </a:r>
          </a:p>
        </p:txBody>
      </p:sp>
      <p:sp>
        <p:nvSpPr>
          <p:cNvPr id="32808" name="Text Box 46"/>
          <p:cNvSpPr txBox="1">
            <a:spLocks noChangeArrowheads="1"/>
          </p:cNvSpPr>
          <p:nvPr/>
        </p:nvSpPr>
        <p:spPr bwMode="auto">
          <a:xfrm>
            <a:off x="6781800" y="3505200"/>
            <a:ext cx="387350" cy="336550"/>
          </a:xfrm>
          <a:prstGeom prst="rect">
            <a:avLst/>
          </a:prstGeom>
          <a:noFill/>
          <a:ln w="9525">
            <a:noFill/>
            <a:miter lim="800000"/>
            <a:headEnd/>
            <a:tailEnd/>
          </a:ln>
        </p:spPr>
        <p:txBody>
          <a:bodyPr wrap="none">
            <a:spAutoFit/>
          </a:bodyPr>
          <a:lstStyle/>
          <a:p>
            <a:r>
              <a:rPr lang="en-US" sz="1600"/>
              <a:t>…</a:t>
            </a:r>
          </a:p>
        </p:txBody>
      </p:sp>
      <p:cxnSp>
        <p:nvCxnSpPr>
          <p:cNvPr id="32809" name="AutoShape 47"/>
          <p:cNvCxnSpPr>
            <a:cxnSpLocks noChangeShapeType="1"/>
          </p:cNvCxnSpPr>
          <p:nvPr/>
        </p:nvCxnSpPr>
        <p:spPr bwMode="auto">
          <a:xfrm flipH="1">
            <a:off x="2003328" y="5720547"/>
            <a:ext cx="342900" cy="228600"/>
          </a:xfrm>
          <a:prstGeom prst="straightConnector1">
            <a:avLst/>
          </a:prstGeom>
          <a:noFill/>
          <a:ln w="9525">
            <a:solidFill>
              <a:schemeClr val="tx1"/>
            </a:solidFill>
            <a:round/>
            <a:headEnd/>
            <a:tailEnd type="triangle" w="med" len="med"/>
          </a:ln>
        </p:spPr>
      </p:cxnSp>
      <p:cxnSp>
        <p:nvCxnSpPr>
          <p:cNvPr id="32810" name="AutoShape 48"/>
          <p:cNvCxnSpPr>
            <a:cxnSpLocks noChangeShapeType="1"/>
          </p:cNvCxnSpPr>
          <p:nvPr/>
        </p:nvCxnSpPr>
        <p:spPr bwMode="auto">
          <a:xfrm>
            <a:off x="2346228" y="5720547"/>
            <a:ext cx="342900" cy="228600"/>
          </a:xfrm>
          <a:prstGeom prst="straightConnector1">
            <a:avLst/>
          </a:prstGeom>
          <a:noFill/>
          <a:ln w="9525">
            <a:solidFill>
              <a:schemeClr val="tx1"/>
            </a:solidFill>
            <a:round/>
            <a:headEnd/>
            <a:tailEnd type="triangle" w="med" len="med"/>
          </a:ln>
        </p:spPr>
      </p:cxnSp>
      <p:sp>
        <p:nvSpPr>
          <p:cNvPr id="32811" name="Text Box 49"/>
          <p:cNvSpPr txBox="1">
            <a:spLocks noChangeArrowheads="1"/>
          </p:cNvSpPr>
          <p:nvPr/>
        </p:nvSpPr>
        <p:spPr bwMode="auto">
          <a:xfrm>
            <a:off x="2155728" y="5720547"/>
            <a:ext cx="387350" cy="336550"/>
          </a:xfrm>
          <a:prstGeom prst="rect">
            <a:avLst/>
          </a:prstGeom>
          <a:noFill/>
          <a:ln w="9525">
            <a:noFill/>
            <a:miter lim="800000"/>
            <a:headEnd/>
            <a:tailEnd/>
          </a:ln>
        </p:spPr>
        <p:txBody>
          <a:bodyPr wrap="none">
            <a:spAutoFit/>
          </a:bodyPr>
          <a:lstStyle/>
          <a:p>
            <a:r>
              <a:rPr lang="en-US" sz="1600"/>
              <a:t>…</a:t>
            </a:r>
          </a:p>
        </p:txBody>
      </p:sp>
      <p:cxnSp>
        <p:nvCxnSpPr>
          <p:cNvPr id="32812" name="AutoShape 50"/>
          <p:cNvCxnSpPr>
            <a:cxnSpLocks noChangeShapeType="1"/>
          </p:cNvCxnSpPr>
          <p:nvPr/>
        </p:nvCxnSpPr>
        <p:spPr bwMode="auto">
          <a:xfrm flipH="1">
            <a:off x="2765328" y="5720547"/>
            <a:ext cx="342900" cy="228600"/>
          </a:xfrm>
          <a:prstGeom prst="straightConnector1">
            <a:avLst/>
          </a:prstGeom>
          <a:noFill/>
          <a:ln w="9525">
            <a:solidFill>
              <a:schemeClr val="tx1"/>
            </a:solidFill>
            <a:round/>
            <a:headEnd/>
            <a:tailEnd type="triangle" w="med" len="med"/>
          </a:ln>
        </p:spPr>
      </p:cxnSp>
      <p:cxnSp>
        <p:nvCxnSpPr>
          <p:cNvPr id="32813" name="AutoShape 51"/>
          <p:cNvCxnSpPr>
            <a:cxnSpLocks noChangeShapeType="1"/>
          </p:cNvCxnSpPr>
          <p:nvPr/>
        </p:nvCxnSpPr>
        <p:spPr bwMode="auto">
          <a:xfrm>
            <a:off x="3108228" y="5720547"/>
            <a:ext cx="342900" cy="228600"/>
          </a:xfrm>
          <a:prstGeom prst="straightConnector1">
            <a:avLst/>
          </a:prstGeom>
          <a:noFill/>
          <a:ln w="9525">
            <a:solidFill>
              <a:schemeClr val="tx1"/>
            </a:solidFill>
            <a:round/>
            <a:headEnd/>
            <a:tailEnd type="triangle" w="med" len="med"/>
          </a:ln>
        </p:spPr>
      </p:cxnSp>
      <p:sp>
        <p:nvSpPr>
          <p:cNvPr id="32814" name="Text Box 52"/>
          <p:cNvSpPr txBox="1">
            <a:spLocks noChangeArrowheads="1"/>
          </p:cNvSpPr>
          <p:nvPr/>
        </p:nvSpPr>
        <p:spPr bwMode="auto">
          <a:xfrm>
            <a:off x="2917728" y="5720547"/>
            <a:ext cx="387350" cy="336550"/>
          </a:xfrm>
          <a:prstGeom prst="rect">
            <a:avLst/>
          </a:prstGeom>
          <a:noFill/>
          <a:ln w="9525">
            <a:noFill/>
            <a:miter lim="800000"/>
            <a:headEnd/>
            <a:tailEnd/>
          </a:ln>
        </p:spPr>
        <p:txBody>
          <a:bodyPr wrap="none">
            <a:spAutoFit/>
          </a:bodyPr>
          <a:lstStyle/>
          <a:p>
            <a:r>
              <a:rPr lang="en-US" sz="1600"/>
              <a:t>…</a:t>
            </a:r>
          </a:p>
        </p:txBody>
      </p:sp>
      <p:cxnSp>
        <p:nvCxnSpPr>
          <p:cNvPr id="32815" name="AutoShape 53"/>
          <p:cNvCxnSpPr>
            <a:cxnSpLocks noChangeShapeType="1"/>
          </p:cNvCxnSpPr>
          <p:nvPr/>
        </p:nvCxnSpPr>
        <p:spPr bwMode="auto">
          <a:xfrm flipH="1">
            <a:off x="3527328" y="5720547"/>
            <a:ext cx="342900" cy="228600"/>
          </a:xfrm>
          <a:prstGeom prst="straightConnector1">
            <a:avLst/>
          </a:prstGeom>
          <a:noFill/>
          <a:ln w="9525">
            <a:solidFill>
              <a:schemeClr val="tx1"/>
            </a:solidFill>
            <a:round/>
            <a:headEnd/>
            <a:tailEnd type="triangle" w="med" len="med"/>
          </a:ln>
        </p:spPr>
      </p:cxnSp>
      <p:cxnSp>
        <p:nvCxnSpPr>
          <p:cNvPr id="32816" name="AutoShape 54"/>
          <p:cNvCxnSpPr>
            <a:cxnSpLocks noChangeShapeType="1"/>
          </p:cNvCxnSpPr>
          <p:nvPr/>
        </p:nvCxnSpPr>
        <p:spPr bwMode="auto">
          <a:xfrm>
            <a:off x="3870228" y="5720547"/>
            <a:ext cx="342900" cy="228600"/>
          </a:xfrm>
          <a:prstGeom prst="straightConnector1">
            <a:avLst/>
          </a:prstGeom>
          <a:noFill/>
          <a:ln w="9525">
            <a:solidFill>
              <a:schemeClr val="tx1"/>
            </a:solidFill>
            <a:round/>
            <a:headEnd/>
            <a:tailEnd type="triangle" w="med" len="med"/>
          </a:ln>
        </p:spPr>
      </p:cxnSp>
      <p:sp>
        <p:nvSpPr>
          <p:cNvPr id="32817" name="Text Box 55"/>
          <p:cNvSpPr txBox="1">
            <a:spLocks noChangeArrowheads="1"/>
          </p:cNvSpPr>
          <p:nvPr/>
        </p:nvSpPr>
        <p:spPr bwMode="auto">
          <a:xfrm>
            <a:off x="3679728" y="5720547"/>
            <a:ext cx="387350" cy="336550"/>
          </a:xfrm>
          <a:prstGeom prst="rect">
            <a:avLst/>
          </a:prstGeom>
          <a:noFill/>
          <a:ln w="9525">
            <a:noFill/>
            <a:miter lim="800000"/>
            <a:headEnd/>
            <a:tailEnd/>
          </a:ln>
        </p:spPr>
        <p:txBody>
          <a:bodyPr wrap="none">
            <a:spAutoFit/>
          </a:bodyPr>
          <a:lstStyle/>
          <a:p>
            <a:r>
              <a:rPr lang="en-US" sz="1600"/>
              <a:t>…</a:t>
            </a:r>
          </a:p>
        </p:txBody>
      </p:sp>
      <p:cxnSp>
        <p:nvCxnSpPr>
          <p:cNvPr id="32818" name="AutoShape 56"/>
          <p:cNvCxnSpPr>
            <a:cxnSpLocks noChangeShapeType="1"/>
          </p:cNvCxnSpPr>
          <p:nvPr/>
        </p:nvCxnSpPr>
        <p:spPr bwMode="auto">
          <a:xfrm flipH="1">
            <a:off x="2743200" y="4648200"/>
            <a:ext cx="342900" cy="228600"/>
          </a:xfrm>
          <a:prstGeom prst="straightConnector1">
            <a:avLst/>
          </a:prstGeom>
          <a:noFill/>
          <a:ln w="9525">
            <a:solidFill>
              <a:schemeClr val="tx1"/>
            </a:solidFill>
            <a:round/>
            <a:headEnd/>
            <a:tailEnd type="triangle" w="med" len="med"/>
          </a:ln>
        </p:spPr>
      </p:cxnSp>
      <p:cxnSp>
        <p:nvCxnSpPr>
          <p:cNvPr id="32819" name="AutoShape 57"/>
          <p:cNvCxnSpPr>
            <a:cxnSpLocks noChangeShapeType="1"/>
          </p:cNvCxnSpPr>
          <p:nvPr/>
        </p:nvCxnSpPr>
        <p:spPr bwMode="auto">
          <a:xfrm>
            <a:off x="3086100" y="4648200"/>
            <a:ext cx="342900" cy="228600"/>
          </a:xfrm>
          <a:prstGeom prst="straightConnector1">
            <a:avLst/>
          </a:prstGeom>
          <a:noFill/>
          <a:ln w="9525">
            <a:solidFill>
              <a:schemeClr val="tx1"/>
            </a:solidFill>
            <a:round/>
            <a:headEnd/>
            <a:tailEnd type="triangle" w="med" len="med"/>
          </a:ln>
        </p:spPr>
      </p:cxnSp>
      <p:sp>
        <p:nvSpPr>
          <p:cNvPr id="32820" name="Text Box 58"/>
          <p:cNvSpPr txBox="1">
            <a:spLocks noChangeArrowheads="1"/>
          </p:cNvSpPr>
          <p:nvPr/>
        </p:nvSpPr>
        <p:spPr bwMode="auto">
          <a:xfrm>
            <a:off x="2895600" y="4648200"/>
            <a:ext cx="387350" cy="336550"/>
          </a:xfrm>
          <a:prstGeom prst="rect">
            <a:avLst/>
          </a:prstGeom>
          <a:noFill/>
          <a:ln w="9525">
            <a:noFill/>
            <a:miter lim="800000"/>
            <a:headEnd/>
            <a:tailEnd/>
          </a:ln>
        </p:spPr>
        <p:txBody>
          <a:bodyPr wrap="none">
            <a:spAutoFit/>
          </a:bodyPr>
          <a:lstStyle/>
          <a:p>
            <a:r>
              <a:rPr lang="en-US" sz="1600"/>
              <a:t>…</a:t>
            </a:r>
          </a:p>
        </p:txBody>
      </p:sp>
      <p:cxnSp>
        <p:nvCxnSpPr>
          <p:cNvPr id="32821" name="AutoShape 59"/>
          <p:cNvCxnSpPr>
            <a:cxnSpLocks noChangeShapeType="1"/>
          </p:cNvCxnSpPr>
          <p:nvPr/>
        </p:nvCxnSpPr>
        <p:spPr bwMode="auto">
          <a:xfrm flipH="1">
            <a:off x="5791200" y="4648200"/>
            <a:ext cx="342900" cy="228600"/>
          </a:xfrm>
          <a:prstGeom prst="straightConnector1">
            <a:avLst/>
          </a:prstGeom>
          <a:noFill/>
          <a:ln w="9525">
            <a:solidFill>
              <a:schemeClr val="tx1"/>
            </a:solidFill>
            <a:round/>
            <a:headEnd/>
            <a:tailEnd type="triangle" w="med" len="med"/>
          </a:ln>
        </p:spPr>
      </p:cxnSp>
      <p:cxnSp>
        <p:nvCxnSpPr>
          <p:cNvPr id="32822" name="AutoShape 60"/>
          <p:cNvCxnSpPr>
            <a:cxnSpLocks noChangeShapeType="1"/>
          </p:cNvCxnSpPr>
          <p:nvPr/>
        </p:nvCxnSpPr>
        <p:spPr bwMode="auto">
          <a:xfrm>
            <a:off x="6134100" y="4648200"/>
            <a:ext cx="342900" cy="228600"/>
          </a:xfrm>
          <a:prstGeom prst="straightConnector1">
            <a:avLst/>
          </a:prstGeom>
          <a:noFill/>
          <a:ln w="9525">
            <a:solidFill>
              <a:schemeClr val="tx1"/>
            </a:solidFill>
            <a:round/>
            <a:headEnd/>
            <a:tailEnd type="triangle" w="med" len="med"/>
          </a:ln>
        </p:spPr>
      </p:cxnSp>
      <p:sp>
        <p:nvSpPr>
          <p:cNvPr id="32823" name="Text Box 61"/>
          <p:cNvSpPr txBox="1">
            <a:spLocks noChangeArrowheads="1"/>
          </p:cNvSpPr>
          <p:nvPr/>
        </p:nvSpPr>
        <p:spPr bwMode="auto">
          <a:xfrm>
            <a:off x="5943600" y="4648200"/>
            <a:ext cx="387350" cy="336550"/>
          </a:xfrm>
          <a:prstGeom prst="rect">
            <a:avLst/>
          </a:prstGeom>
          <a:noFill/>
          <a:ln w="9525">
            <a:noFill/>
            <a:miter lim="800000"/>
            <a:headEnd/>
            <a:tailEnd/>
          </a:ln>
        </p:spPr>
        <p:txBody>
          <a:bodyPr wrap="none">
            <a:spAutoFit/>
          </a:bodyPr>
          <a:lstStyle/>
          <a:p>
            <a:r>
              <a:rPr lang="en-US" sz="1600"/>
              <a:t>…</a:t>
            </a:r>
          </a:p>
        </p:txBody>
      </p:sp>
      <p:sp>
        <p:nvSpPr>
          <p:cNvPr id="32824" name="Text Box 62"/>
          <p:cNvSpPr txBox="1">
            <a:spLocks noChangeArrowheads="1"/>
          </p:cNvSpPr>
          <p:nvPr/>
        </p:nvSpPr>
        <p:spPr bwMode="auto">
          <a:xfrm>
            <a:off x="5428211" y="3388822"/>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2</a:t>
            </a:r>
          </a:p>
        </p:txBody>
      </p:sp>
      <p:pic>
        <p:nvPicPr>
          <p:cNvPr id="19460" name="Picture 4"/>
          <p:cNvPicPr>
            <a:picLocks noChangeAspect="1" noChangeArrowheads="1"/>
          </p:cNvPicPr>
          <p:nvPr/>
        </p:nvPicPr>
        <p:blipFill>
          <a:blip r:embed="rId5" cstate="print"/>
          <a:srcRect/>
          <a:stretch>
            <a:fillRect/>
          </a:stretch>
        </p:blipFill>
        <p:spPr bwMode="auto">
          <a:xfrm>
            <a:off x="228600" y="864333"/>
            <a:ext cx="742950" cy="933450"/>
          </a:xfrm>
          <a:prstGeom prst="rect">
            <a:avLst/>
          </a:prstGeom>
          <a:noFill/>
          <a:ln w="9525">
            <a:noFill/>
            <a:miter lim="800000"/>
            <a:headEnd/>
            <a:tailEnd/>
          </a:ln>
        </p:spPr>
      </p:pic>
      <p:sp>
        <p:nvSpPr>
          <p:cNvPr id="63" name="Rectangle 62"/>
          <p:cNvSpPr/>
          <p:nvPr/>
        </p:nvSpPr>
        <p:spPr>
          <a:xfrm>
            <a:off x="6731922" y="3966992"/>
            <a:ext cx="2456122" cy="369332"/>
          </a:xfrm>
          <a:prstGeom prst="rect">
            <a:avLst/>
          </a:prstGeom>
        </p:spPr>
        <p:txBody>
          <a:bodyPr wrap="none">
            <a:spAutoFit/>
          </a:bodyPr>
          <a:lstStyle/>
          <a:p>
            <a:pPr algn="ctr"/>
            <a:r>
              <a:rPr lang="en-US" sz="1800" dirty="0"/>
              <a:t>P(s) = </a:t>
            </a:r>
            <a:r>
              <a:rPr lang="en-US" sz="1800" dirty="0">
                <a:solidFill>
                  <a:srgbClr val="FF0000"/>
                </a:solidFill>
              </a:rPr>
              <a:t>Probability of roll</a:t>
            </a:r>
          </a:p>
        </p:txBody>
      </p:sp>
      <p:cxnSp>
        <p:nvCxnSpPr>
          <p:cNvPr id="65" name="Straight Arrow Connector 64"/>
          <p:cNvCxnSpPr/>
          <p:nvPr/>
        </p:nvCxnSpPr>
        <p:spPr bwMode="auto">
          <a:xfrm flipH="1" flipV="1">
            <a:off x="5827224" y="3624355"/>
            <a:ext cx="954576" cy="518990"/>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sp>
        <p:nvSpPr>
          <p:cNvPr id="66" name="Rectangle 65"/>
          <p:cNvSpPr/>
          <p:nvPr/>
        </p:nvSpPr>
        <p:spPr>
          <a:xfrm>
            <a:off x="7265324" y="4507468"/>
            <a:ext cx="1338892" cy="369332"/>
          </a:xfrm>
          <a:prstGeom prst="rect">
            <a:avLst/>
          </a:prstGeom>
        </p:spPr>
        <p:txBody>
          <a:bodyPr wrap="none">
            <a:spAutoFit/>
          </a:bodyPr>
          <a:lstStyle/>
          <a:p>
            <a:pPr algn="ctr"/>
            <a:r>
              <a:rPr lang="en-US" sz="1800" dirty="0">
                <a:solidFill>
                  <a:srgbClr val="0000FF"/>
                </a:solidFill>
              </a:rPr>
              <a:t>Value of roll</a:t>
            </a:r>
          </a:p>
        </p:txBody>
      </p:sp>
      <p:cxnSp>
        <p:nvCxnSpPr>
          <p:cNvPr id="67" name="Straight Arrow Connector 66"/>
          <p:cNvCxnSpPr/>
          <p:nvPr/>
        </p:nvCxnSpPr>
        <p:spPr bwMode="auto">
          <a:xfrm flipH="1" flipV="1">
            <a:off x="5827222" y="3840480"/>
            <a:ext cx="1438102" cy="806133"/>
          </a:xfrm>
          <a:prstGeom prst="straightConnector1">
            <a:avLst/>
          </a:prstGeom>
          <a:solidFill>
            <a:schemeClr val="accent1"/>
          </a:solidFill>
          <a:ln w="25400" cap="flat" cmpd="sng" algn="ctr">
            <a:solidFill>
              <a:schemeClr val="bg1">
                <a:lumMod val="50000"/>
              </a:schemeClr>
            </a:solidFill>
            <a:prstDash val="sysDash"/>
            <a:round/>
            <a:headEnd type="none" w="med" len="med"/>
            <a:tailEnd type="arrow"/>
          </a:ln>
          <a:effectLst/>
        </p:spPr>
      </p:cxnSp>
      <p:cxnSp>
        <p:nvCxnSpPr>
          <p:cNvPr id="78" name="Straight Connector 77"/>
          <p:cNvCxnSpPr>
            <a:stCxn id="32773" idx="3"/>
          </p:cNvCxnSpPr>
          <p:nvPr/>
        </p:nvCxnSpPr>
        <p:spPr bwMode="auto">
          <a:xfrm>
            <a:off x="8644544" y="1526618"/>
            <a:ext cx="499456" cy="2711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stCxn id="32773" idx="3"/>
          </p:cNvCxnSpPr>
          <p:nvPr/>
        </p:nvCxnSpPr>
        <p:spPr bwMode="auto">
          <a:xfrm>
            <a:off x="8644544" y="1526618"/>
            <a:ext cx="499456" cy="5307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stCxn id="32773" idx="3"/>
          </p:cNvCxnSpPr>
          <p:nvPr/>
        </p:nvCxnSpPr>
        <p:spPr bwMode="auto">
          <a:xfrm>
            <a:off x="8644544" y="1526618"/>
            <a:ext cx="499456" cy="8840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Oval 22"/>
          <p:cNvSpPr>
            <a:spLocks noChangeArrowheads="1"/>
          </p:cNvSpPr>
          <p:nvPr/>
        </p:nvSpPr>
        <p:spPr bwMode="auto">
          <a:xfrm flipH="1">
            <a:off x="6073827" y="5327239"/>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 name="Oval 24"/>
          <p:cNvSpPr>
            <a:spLocks noChangeArrowheads="1"/>
          </p:cNvSpPr>
          <p:nvPr/>
        </p:nvSpPr>
        <p:spPr bwMode="auto">
          <a:xfrm flipH="1">
            <a:off x="5311827" y="5327239"/>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4" name="Oval 27"/>
          <p:cNvSpPr>
            <a:spLocks noChangeArrowheads="1"/>
          </p:cNvSpPr>
          <p:nvPr/>
        </p:nvSpPr>
        <p:spPr bwMode="auto">
          <a:xfrm flipH="1">
            <a:off x="4549827" y="5327239"/>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105" name="AutoShape 38"/>
          <p:cNvCxnSpPr>
            <a:cxnSpLocks noChangeShapeType="1"/>
            <a:stCxn id="32780" idx="0"/>
            <a:endCxn id="102" idx="0"/>
          </p:cNvCxnSpPr>
          <p:nvPr/>
        </p:nvCxnSpPr>
        <p:spPr bwMode="auto">
          <a:xfrm>
            <a:off x="4318461" y="4646613"/>
            <a:ext cx="1945866" cy="680626"/>
          </a:xfrm>
          <a:prstGeom prst="straightConnector1">
            <a:avLst/>
          </a:prstGeom>
          <a:noFill/>
          <a:ln w="9525">
            <a:solidFill>
              <a:schemeClr val="tx1"/>
            </a:solidFill>
            <a:round/>
            <a:headEnd/>
            <a:tailEnd type="triangle" w="med" len="med"/>
          </a:ln>
        </p:spPr>
      </p:cxnSp>
      <p:cxnSp>
        <p:nvCxnSpPr>
          <p:cNvPr id="106" name="AutoShape 39"/>
          <p:cNvCxnSpPr>
            <a:cxnSpLocks noChangeShapeType="1"/>
            <a:stCxn id="32780" idx="0"/>
            <a:endCxn id="103" idx="0"/>
          </p:cNvCxnSpPr>
          <p:nvPr/>
        </p:nvCxnSpPr>
        <p:spPr bwMode="auto">
          <a:xfrm>
            <a:off x="4318461" y="4646613"/>
            <a:ext cx="1183866" cy="680626"/>
          </a:xfrm>
          <a:prstGeom prst="straightConnector1">
            <a:avLst/>
          </a:prstGeom>
          <a:noFill/>
          <a:ln w="9525">
            <a:solidFill>
              <a:schemeClr val="tx1"/>
            </a:solidFill>
            <a:round/>
            <a:headEnd/>
            <a:tailEnd type="triangle" w="med" len="med"/>
          </a:ln>
        </p:spPr>
      </p:cxnSp>
      <p:cxnSp>
        <p:nvCxnSpPr>
          <p:cNvPr id="107" name="AutoShape 40"/>
          <p:cNvCxnSpPr>
            <a:cxnSpLocks noChangeShapeType="1"/>
            <a:stCxn id="32780" idx="0"/>
            <a:endCxn id="104" idx="0"/>
          </p:cNvCxnSpPr>
          <p:nvPr/>
        </p:nvCxnSpPr>
        <p:spPr bwMode="auto">
          <a:xfrm>
            <a:off x="4318461" y="4646613"/>
            <a:ext cx="421866" cy="680626"/>
          </a:xfrm>
          <a:prstGeom prst="straightConnector1">
            <a:avLst/>
          </a:prstGeom>
          <a:noFill/>
          <a:ln w="9525">
            <a:solidFill>
              <a:schemeClr val="tx1"/>
            </a:solidFill>
            <a:round/>
            <a:headEnd/>
            <a:tailEnd type="triangle" w="med" len="med"/>
          </a:ln>
        </p:spPr>
      </p:cxnSp>
      <p:cxnSp>
        <p:nvCxnSpPr>
          <p:cNvPr id="108" name="AutoShape 47"/>
          <p:cNvCxnSpPr>
            <a:cxnSpLocks noChangeShapeType="1"/>
          </p:cNvCxnSpPr>
          <p:nvPr/>
        </p:nvCxnSpPr>
        <p:spPr bwMode="auto">
          <a:xfrm>
            <a:off x="6264327" y="5708239"/>
            <a:ext cx="342900" cy="228600"/>
          </a:xfrm>
          <a:prstGeom prst="straightConnector1">
            <a:avLst/>
          </a:prstGeom>
          <a:noFill/>
          <a:ln w="9525">
            <a:solidFill>
              <a:schemeClr val="tx1"/>
            </a:solidFill>
            <a:round/>
            <a:headEnd/>
            <a:tailEnd type="triangle" w="med" len="med"/>
          </a:ln>
        </p:spPr>
      </p:cxnSp>
      <p:cxnSp>
        <p:nvCxnSpPr>
          <p:cNvPr id="109" name="AutoShape 48"/>
          <p:cNvCxnSpPr>
            <a:cxnSpLocks noChangeShapeType="1"/>
          </p:cNvCxnSpPr>
          <p:nvPr/>
        </p:nvCxnSpPr>
        <p:spPr bwMode="auto">
          <a:xfrm flipH="1">
            <a:off x="5921427" y="5708239"/>
            <a:ext cx="342900" cy="228600"/>
          </a:xfrm>
          <a:prstGeom prst="straightConnector1">
            <a:avLst/>
          </a:prstGeom>
          <a:noFill/>
          <a:ln w="9525">
            <a:solidFill>
              <a:schemeClr val="tx1"/>
            </a:solidFill>
            <a:round/>
            <a:headEnd/>
            <a:tailEnd type="triangle" w="med" len="med"/>
          </a:ln>
        </p:spPr>
      </p:cxnSp>
      <p:sp>
        <p:nvSpPr>
          <p:cNvPr id="110" name="Text Box 49"/>
          <p:cNvSpPr txBox="1">
            <a:spLocks noChangeArrowheads="1"/>
          </p:cNvSpPr>
          <p:nvPr/>
        </p:nvSpPr>
        <p:spPr bwMode="auto">
          <a:xfrm flipH="1">
            <a:off x="6067477" y="5708239"/>
            <a:ext cx="387350" cy="336550"/>
          </a:xfrm>
          <a:prstGeom prst="rect">
            <a:avLst/>
          </a:prstGeom>
          <a:noFill/>
          <a:ln w="9525">
            <a:noFill/>
            <a:miter lim="800000"/>
            <a:headEnd/>
            <a:tailEnd/>
          </a:ln>
        </p:spPr>
        <p:txBody>
          <a:bodyPr wrap="square">
            <a:spAutoFit/>
          </a:bodyPr>
          <a:lstStyle/>
          <a:p>
            <a:r>
              <a:rPr lang="en-US" sz="1600"/>
              <a:t>…</a:t>
            </a:r>
          </a:p>
        </p:txBody>
      </p:sp>
      <p:cxnSp>
        <p:nvCxnSpPr>
          <p:cNvPr id="111" name="AutoShape 50"/>
          <p:cNvCxnSpPr>
            <a:cxnSpLocks noChangeShapeType="1"/>
          </p:cNvCxnSpPr>
          <p:nvPr/>
        </p:nvCxnSpPr>
        <p:spPr bwMode="auto">
          <a:xfrm>
            <a:off x="5502327" y="5708239"/>
            <a:ext cx="342900" cy="228600"/>
          </a:xfrm>
          <a:prstGeom prst="straightConnector1">
            <a:avLst/>
          </a:prstGeom>
          <a:noFill/>
          <a:ln w="9525">
            <a:solidFill>
              <a:schemeClr val="tx1"/>
            </a:solidFill>
            <a:round/>
            <a:headEnd/>
            <a:tailEnd type="triangle" w="med" len="med"/>
          </a:ln>
        </p:spPr>
      </p:cxnSp>
      <p:cxnSp>
        <p:nvCxnSpPr>
          <p:cNvPr id="112" name="AutoShape 51"/>
          <p:cNvCxnSpPr>
            <a:cxnSpLocks noChangeShapeType="1"/>
          </p:cNvCxnSpPr>
          <p:nvPr/>
        </p:nvCxnSpPr>
        <p:spPr bwMode="auto">
          <a:xfrm flipH="1">
            <a:off x="5159427" y="5708239"/>
            <a:ext cx="342900" cy="228600"/>
          </a:xfrm>
          <a:prstGeom prst="straightConnector1">
            <a:avLst/>
          </a:prstGeom>
          <a:noFill/>
          <a:ln w="9525">
            <a:solidFill>
              <a:schemeClr val="tx1"/>
            </a:solidFill>
            <a:round/>
            <a:headEnd/>
            <a:tailEnd type="triangle" w="med" len="med"/>
          </a:ln>
        </p:spPr>
      </p:cxnSp>
      <p:sp>
        <p:nvSpPr>
          <p:cNvPr id="113" name="Text Box 52"/>
          <p:cNvSpPr txBox="1">
            <a:spLocks noChangeArrowheads="1"/>
          </p:cNvSpPr>
          <p:nvPr/>
        </p:nvSpPr>
        <p:spPr bwMode="auto">
          <a:xfrm flipH="1">
            <a:off x="5305477" y="5708239"/>
            <a:ext cx="387350" cy="336550"/>
          </a:xfrm>
          <a:prstGeom prst="rect">
            <a:avLst/>
          </a:prstGeom>
          <a:noFill/>
          <a:ln w="9525">
            <a:noFill/>
            <a:miter lim="800000"/>
            <a:headEnd/>
            <a:tailEnd/>
          </a:ln>
        </p:spPr>
        <p:txBody>
          <a:bodyPr wrap="square">
            <a:spAutoFit/>
          </a:bodyPr>
          <a:lstStyle/>
          <a:p>
            <a:r>
              <a:rPr lang="en-US" sz="1600"/>
              <a:t>…</a:t>
            </a:r>
          </a:p>
        </p:txBody>
      </p:sp>
      <p:cxnSp>
        <p:nvCxnSpPr>
          <p:cNvPr id="114" name="AutoShape 53"/>
          <p:cNvCxnSpPr>
            <a:cxnSpLocks noChangeShapeType="1"/>
          </p:cNvCxnSpPr>
          <p:nvPr/>
        </p:nvCxnSpPr>
        <p:spPr bwMode="auto">
          <a:xfrm>
            <a:off x="4740327" y="5708239"/>
            <a:ext cx="342900" cy="228600"/>
          </a:xfrm>
          <a:prstGeom prst="straightConnector1">
            <a:avLst/>
          </a:prstGeom>
          <a:noFill/>
          <a:ln w="9525">
            <a:solidFill>
              <a:schemeClr val="tx1"/>
            </a:solidFill>
            <a:round/>
            <a:headEnd/>
            <a:tailEnd type="triangle" w="med" len="med"/>
          </a:ln>
        </p:spPr>
      </p:cxnSp>
      <p:cxnSp>
        <p:nvCxnSpPr>
          <p:cNvPr id="115" name="AutoShape 54"/>
          <p:cNvCxnSpPr>
            <a:cxnSpLocks noChangeShapeType="1"/>
          </p:cNvCxnSpPr>
          <p:nvPr/>
        </p:nvCxnSpPr>
        <p:spPr bwMode="auto">
          <a:xfrm flipH="1">
            <a:off x="4397427" y="5708239"/>
            <a:ext cx="342900" cy="228600"/>
          </a:xfrm>
          <a:prstGeom prst="straightConnector1">
            <a:avLst/>
          </a:prstGeom>
          <a:noFill/>
          <a:ln w="9525">
            <a:solidFill>
              <a:schemeClr val="tx1"/>
            </a:solidFill>
            <a:round/>
            <a:headEnd/>
            <a:tailEnd type="triangle" w="med" len="med"/>
          </a:ln>
        </p:spPr>
      </p:cxnSp>
      <p:sp>
        <p:nvSpPr>
          <p:cNvPr id="116" name="Text Box 55"/>
          <p:cNvSpPr txBox="1">
            <a:spLocks noChangeArrowheads="1"/>
          </p:cNvSpPr>
          <p:nvPr/>
        </p:nvSpPr>
        <p:spPr bwMode="auto">
          <a:xfrm flipH="1">
            <a:off x="4543477" y="5708239"/>
            <a:ext cx="387350" cy="336550"/>
          </a:xfrm>
          <a:prstGeom prst="rect">
            <a:avLst/>
          </a:prstGeom>
          <a:noFill/>
          <a:ln w="9525">
            <a:noFill/>
            <a:miter lim="800000"/>
            <a:headEnd/>
            <a:tailEnd/>
          </a:ln>
        </p:spPr>
        <p:txBody>
          <a:bodyPr wrap="square">
            <a:spAutoFit/>
          </a:bodyPr>
          <a:lstStyle/>
          <a:p>
            <a:r>
              <a:rPr lang="en-US" sz="1600"/>
              <a:t>…</a:t>
            </a:r>
          </a:p>
        </p:txBody>
      </p:sp>
      <p:pic>
        <p:nvPicPr>
          <p:cNvPr id="2" name="Picture 1"/>
          <p:cNvPicPr>
            <a:picLocks noChangeAspect="1" noChangeArrowheads="1"/>
          </p:cNvPicPr>
          <p:nvPr/>
        </p:nvPicPr>
        <p:blipFill>
          <a:blip r:embed="rId6" cstate="print"/>
          <a:srcRect/>
          <a:stretch>
            <a:fillRect/>
          </a:stretch>
        </p:blipFill>
        <p:spPr bwMode="auto">
          <a:xfrm>
            <a:off x="4964885" y="5289668"/>
            <a:ext cx="235682" cy="235682"/>
          </a:xfrm>
          <a:prstGeom prst="rect">
            <a:avLst/>
          </a:prstGeom>
          <a:noFill/>
          <a:ln w="9525">
            <a:noFill/>
            <a:miter lim="800000"/>
            <a:headEnd/>
            <a:tailEnd/>
          </a:ln>
        </p:spPr>
      </p:pic>
      <p:pic>
        <p:nvPicPr>
          <p:cNvPr id="3" name="Picture 2"/>
          <p:cNvPicPr>
            <a:picLocks noChangeAspect="1" noChangeArrowheads="1"/>
          </p:cNvPicPr>
          <p:nvPr/>
        </p:nvPicPr>
        <p:blipFill>
          <a:blip r:embed="rId7" cstate="print"/>
          <a:srcRect/>
          <a:stretch>
            <a:fillRect/>
          </a:stretch>
        </p:blipFill>
        <p:spPr bwMode="auto">
          <a:xfrm>
            <a:off x="5778899" y="5306294"/>
            <a:ext cx="242229" cy="244411"/>
          </a:xfrm>
          <a:prstGeom prst="rect">
            <a:avLst/>
          </a:prstGeom>
          <a:noFill/>
          <a:ln w="9525">
            <a:noFill/>
            <a:miter lim="800000"/>
            <a:headEnd/>
            <a:tailEnd/>
          </a:ln>
        </p:spPr>
      </p:pic>
      <p:pic>
        <p:nvPicPr>
          <p:cNvPr id="4" name="Picture 3"/>
          <p:cNvPicPr>
            <a:picLocks noChangeAspect="1" noChangeArrowheads="1"/>
          </p:cNvPicPr>
          <p:nvPr/>
        </p:nvPicPr>
        <p:blipFill>
          <a:blip r:embed="rId8" cstate="print"/>
          <a:srcRect/>
          <a:stretch>
            <a:fillRect/>
          </a:stretch>
        </p:blipFill>
        <p:spPr bwMode="auto">
          <a:xfrm>
            <a:off x="6540723" y="5339547"/>
            <a:ext cx="226954" cy="231318"/>
          </a:xfrm>
          <a:prstGeom prst="rect">
            <a:avLst/>
          </a:prstGeom>
          <a:noFill/>
          <a:ln w="9525">
            <a:noFill/>
            <a:miter lim="800000"/>
            <a:headEnd/>
            <a:tailEnd/>
          </a:ln>
        </p:spPr>
      </p:pic>
      <p:pic>
        <p:nvPicPr>
          <p:cNvPr id="128" name="Picture 1"/>
          <p:cNvPicPr>
            <a:picLocks noChangeAspect="1" noChangeArrowheads="1"/>
          </p:cNvPicPr>
          <p:nvPr/>
        </p:nvPicPr>
        <p:blipFill>
          <a:blip r:embed="rId2" cstate="print"/>
          <a:srcRect/>
          <a:stretch>
            <a:fillRect/>
          </a:stretch>
        </p:blipFill>
        <p:spPr bwMode="auto">
          <a:xfrm>
            <a:off x="2570804" y="5289668"/>
            <a:ext cx="218284" cy="231251"/>
          </a:xfrm>
          <a:prstGeom prst="rect">
            <a:avLst/>
          </a:prstGeom>
          <a:noFill/>
          <a:ln w="9525">
            <a:noFill/>
            <a:miter lim="800000"/>
            <a:headEnd/>
            <a:tailEnd/>
          </a:ln>
        </p:spPr>
      </p:pic>
      <p:pic>
        <p:nvPicPr>
          <p:cNvPr id="129" name="Picture 2"/>
          <p:cNvPicPr>
            <a:picLocks noChangeAspect="1" noChangeArrowheads="1"/>
          </p:cNvPicPr>
          <p:nvPr/>
        </p:nvPicPr>
        <p:blipFill>
          <a:blip r:embed="rId3" cstate="print"/>
          <a:srcRect/>
          <a:stretch>
            <a:fillRect/>
          </a:stretch>
        </p:blipFill>
        <p:spPr bwMode="auto">
          <a:xfrm>
            <a:off x="3346782" y="5289668"/>
            <a:ext cx="239896" cy="237735"/>
          </a:xfrm>
          <a:prstGeom prst="rect">
            <a:avLst/>
          </a:prstGeom>
          <a:noFill/>
          <a:ln w="9525">
            <a:noFill/>
            <a:miter lim="800000"/>
            <a:headEnd/>
            <a:tailEnd/>
          </a:ln>
        </p:spPr>
      </p:pic>
      <p:pic>
        <p:nvPicPr>
          <p:cNvPr id="130" name="Picture 3"/>
          <p:cNvPicPr>
            <a:picLocks noChangeAspect="1" noChangeArrowheads="1"/>
          </p:cNvPicPr>
          <p:nvPr/>
        </p:nvPicPr>
        <p:blipFill>
          <a:blip r:embed="rId4" cstate="print"/>
          <a:srcRect/>
          <a:stretch>
            <a:fillRect/>
          </a:stretch>
        </p:blipFill>
        <p:spPr bwMode="auto">
          <a:xfrm>
            <a:off x="4170008" y="5289668"/>
            <a:ext cx="226929" cy="237735"/>
          </a:xfrm>
          <a:prstGeom prst="rect">
            <a:avLst/>
          </a:prstGeom>
          <a:noFill/>
          <a:ln w="9525">
            <a:noFill/>
            <a:miter lim="800000"/>
            <a:headEnd/>
            <a:tailEnd/>
          </a:ln>
        </p:spPr>
      </p:pic>
      <p:sp>
        <p:nvSpPr>
          <p:cNvPr id="131" name="TextBox 130"/>
          <p:cNvSpPr txBox="1"/>
          <p:nvPr/>
        </p:nvSpPr>
        <p:spPr>
          <a:xfrm>
            <a:off x="4236466" y="110683"/>
            <a:ext cx="4291559" cy="2123658"/>
          </a:xfrm>
          <a:prstGeom prst="rect">
            <a:avLst/>
          </a:prstGeom>
          <a:noFill/>
        </p:spPr>
        <p:txBody>
          <a:bodyPr wrap="none" rtlCol="0">
            <a:spAutoFit/>
          </a:bodyPr>
          <a:lstStyle/>
          <a:p>
            <a:r>
              <a:rPr lang="en-US" sz="2000" dirty="0"/>
              <a:t>Note that different games can be:</a:t>
            </a:r>
          </a:p>
          <a:p>
            <a:r>
              <a:rPr lang="en-US" sz="1600" dirty="0">
                <a:solidFill>
                  <a:srgbClr val="C00000"/>
                </a:solidFill>
              </a:rPr>
              <a:t> Chance</a:t>
            </a:r>
            <a:r>
              <a:rPr lang="en-US" sz="1600" dirty="0"/>
              <a:t>, Max, Min, </a:t>
            </a:r>
            <a:r>
              <a:rPr lang="en-US" sz="1600" dirty="0">
                <a:solidFill>
                  <a:srgbClr val="C00000"/>
                </a:solidFill>
              </a:rPr>
              <a:t>Chance</a:t>
            </a:r>
            <a:r>
              <a:rPr lang="en-US" sz="1600" dirty="0"/>
              <a:t>, Max, Min,..</a:t>
            </a:r>
          </a:p>
          <a:p>
            <a:r>
              <a:rPr lang="en-US" sz="1600" dirty="0"/>
              <a:t> Max,</a:t>
            </a:r>
            <a:r>
              <a:rPr lang="en-US" sz="1600" dirty="0">
                <a:solidFill>
                  <a:srgbClr val="C00000"/>
                </a:solidFill>
              </a:rPr>
              <a:t> Chance</a:t>
            </a:r>
            <a:r>
              <a:rPr lang="en-US" sz="1600" dirty="0"/>
              <a:t>, Min, </a:t>
            </a:r>
            <a:r>
              <a:rPr lang="en-US" sz="1600" dirty="0">
                <a:solidFill>
                  <a:srgbClr val="C00000"/>
                </a:solidFill>
              </a:rPr>
              <a:t>Chance</a:t>
            </a:r>
            <a:r>
              <a:rPr lang="en-US" sz="1600" dirty="0"/>
              <a:t>, Max,</a:t>
            </a:r>
            <a:r>
              <a:rPr lang="en-US" sz="1600" dirty="0">
                <a:solidFill>
                  <a:srgbClr val="C00000"/>
                </a:solidFill>
              </a:rPr>
              <a:t> Chance</a:t>
            </a:r>
            <a:r>
              <a:rPr lang="en-US" sz="1600" dirty="0"/>
              <a:t>, Min,..</a:t>
            </a:r>
          </a:p>
          <a:p>
            <a:r>
              <a:rPr lang="en-US" sz="1600" dirty="0"/>
              <a:t> Max, Min, </a:t>
            </a:r>
            <a:r>
              <a:rPr lang="en-US" sz="1600" dirty="0">
                <a:solidFill>
                  <a:srgbClr val="C00000"/>
                </a:solidFill>
              </a:rPr>
              <a:t>Chance</a:t>
            </a:r>
            <a:r>
              <a:rPr lang="en-US" sz="1600" dirty="0"/>
              <a:t>, Max, Min,</a:t>
            </a:r>
            <a:r>
              <a:rPr lang="en-US" sz="1600" dirty="0">
                <a:solidFill>
                  <a:srgbClr val="C00000"/>
                </a:solidFill>
              </a:rPr>
              <a:t> Chance</a:t>
            </a:r>
            <a:r>
              <a:rPr lang="en-US" sz="1600" dirty="0"/>
              <a:t>,.. </a:t>
            </a:r>
          </a:p>
          <a:p>
            <a:endParaRPr lang="en-US" sz="1600" dirty="0"/>
          </a:p>
          <a:p>
            <a:endParaRPr lang="en-US" sz="1600" dirty="0"/>
          </a:p>
          <a:p>
            <a:r>
              <a:rPr lang="en-US" sz="1600" dirty="0"/>
              <a:t> </a:t>
            </a:r>
          </a:p>
          <a:p>
            <a:endParaRPr lang="en-US" sz="1600" dirty="0"/>
          </a:p>
        </p:txBody>
      </p:sp>
      <p:sp>
        <p:nvSpPr>
          <p:cNvPr id="132" name="Rectangle 131"/>
          <p:cNvSpPr/>
          <p:nvPr/>
        </p:nvSpPr>
        <p:spPr>
          <a:xfrm>
            <a:off x="1371599" y="6396335"/>
            <a:ext cx="6849687" cy="461665"/>
          </a:xfrm>
          <a:prstGeom prst="rect">
            <a:avLst/>
          </a:prstGeom>
        </p:spPr>
        <p:txBody>
          <a:bodyPr wrap="square">
            <a:spAutoFit/>
          </a:bodyPr>
          <a:lstStyle/>
          <a:p>
            <a:r>
              <a:rPr lang="en-US" dirty="0">
                <a:solidFill>
                  <a:schemeClr val="bg1">
                    <a:lumMod val="50000"/>
                  </a:schemeClr>
                </a:solidFill>
              </a:rPr>
              <a:t>(The interleaving depends on the game)</a:t>
            </a:r>
          </a:p>
        </p:txBody>
      </p:sp>
      <p:sp>
        <p:nvSpPr>
          <p:cNvPr id="89" name="Text Box 62"/>
          <p:cNvSpPr txBox="1">
            <a:spLocks noChangeArrowheads="1"/>
          </p:cNvSpPr>
          <p:nvPr/>
        </p:nvSpPr>
        <p:spPr bwMode="auto">
          <a:xfrm>
            <a:off x="7703025" y="3348275"/>
            <a:ext cx="444500" cy="581025"/>
          </a:xfrm>
          <a:prstGeom prst="rect">
            <a:avLst/>
          </a:prstGeom>
          <a:noFill/>
          <a:ln w="9525">
            <a:noFill/>
            <a:miter lim="800000"/>
            <a:headEnd/>
            <a:tailEnd/>
          </a:ln>
        </p:spPr>
        <p:txBody>
          <a:bodyPr wrap="none">
            <a:spAutoFit/>
          </a:bodyPr>
          <a:lstStyle/>
          <a:p>
            <a:pPr algn="ctr"/>
            <a:r>
              <a:rPr lang="en-US" sz="1600" dirty="0">
                <a:solidFill>
                  <a:srgbClr val="FF0000"/>
                </a:solidFill>
              </a:rPr>
              <a:t>1/6</a:t>
            </a:r>
          </a:p>
          <a:p>
            <a:pPr algn="ctr"/>
            <a:r>
              <a:rPr lang="en-US" sz="1600" dirty="0">
                <a:solidFill>
                  <a:srgbClr val="0000FF"/>
                </a:solidFill>
              </a:rPr>
              <a:t>3</a:t>
            </a:r>
          </a:p>
        </p:txBody>
      </p:sp>
      <p:sp>
        <p:nvSpPr>
          <p:cNvPr id="90" name="Text Box 14">
            <a:extLst>
              <a:ext uri="{FF2B5EF4-FFF2-40B4-BE49-F238E27FC236}">
                <a16:creationId xmlns:a16="http://schemas.microsoft.com/office/drawing/2014/main" id="{57B6B482-9D08-479D-A07B-42E35CAA138F}"/>
              </a:ext>
            </a:extLst>
          </p:cNvPr>
          <p:cNvSpPr txBox="1">
            <a:spLocks noChangeArrowheads="1"/>
          </p:cNvSpPr>
          <p:nvPr/>
        </p:nvSpPr>
        <p:spPr bwMode="auto">
          <a:xfrm>
            <a:off x="170409" y="6167735"/>
            <a:ext cx="742950" cy="457200"/>
          </a:xfrm>
          <a:prstGeom prst="rect">
            <a:avLst/>
          </a:prstGeom>
          <a:noFill/>
          <a:ln w="9525">
            <a:noFill/>
            <a:miter lim="800000"/>
            <a:headEnd/>
            <a:tailEnd/>
          </a:ln>
        </p:spPr>
        <p:txBody>
          <a:bodyPr wrap="none">
            <a:spAutoFit/>
          </a:bodyPr>
          <a:lstStyle/>
          <a:p>
            <a:r>
              <a:rPr lang="en-US" dirty="0"/>
              <a:t>Max</a:t>
            </a:r>
          </a:p>
        </p:txBody>
      </p:sp>
    </p:spTree>
    <p:extLst>
      <p:ext uri="{BB962C8B-B14F-4D97-AF65-F5344CB8AC3E}">
        <p14:creationId xmlns:p14="http://schemas.microsoft.com/office/powerpoint/2010/main" val="3977080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257175"/>
            <a:ext cx="7772400" cy="800100"/>
          </a:xfrm>
        </p:spPr>
        <p:txBody>
          <a:bodyPr/>
          <a:lstStyle/>
          <a:p>
            <a:pPr>
              <a:buNone/>
            </a:pPr>
            <a:r>
              <a:rPr lang="en-US" sz="3600" dirty="0">
                <a:effectLst>
                  <a:outerShdw blurRad="38100" dist="38100" dir="2700000" algn="tl">
                    <a:srgbClr val="000000">
                      <a:alpha val="43137"/>
                    </a:srgbClr>
                  </a:outerShdw>
                </a:effectLst>
              </a:rPr>
              <a:t>Very nice visualization of Chess Search</a:t>
            </a:r>
          </a:p>
        </p:txBody>
      </p:sp>
      <p:sp>
        <p:nvSpPr>
          <p:cNvPr id="4" name="Rectangle 3"/>
          <p:cNvSpPr/>
          <p:nvPr/>
        </p:nvSpPr>
        <p:spPr>
          <a:xfrm>
            <a:off x="400050" y="6396335"/>
            <a:ext cx="8058150" cy="523220"/>
          </a:xfrm>
          <a:prstGeom prst="rect">
            <a:avLst/>
          </a:prstGeom>
        </p:spPr>
        <p:txBody>
          <a:bodyPr wrap="square">
            <a:spAutoFit/>
          </a:bodyPr>
          <a:lstStyle/>
          <a:p>
            <a:r>
              <a:rPr lang="en-US" sz="2800" dirty="0"/>
              <a:t>www.turbulence.org/spotlight/thinking/chess.html</a:t>
            </a:r>
          </a:p>
        </p:txBody>
      </p:sp>
      <p:pic>
        <p:nvPicPr>
          <p:cNvPr id="69634" name="Picture 2" descr="http://www.turbulence.org/spotlight/thinking/ending-viz.jpg"/>
          <p:cNvPicPr>
            <a:picLocks noChangeAspect="1" noChangeArrowheads="1"/>
          </p:cNvPicPr>
          <p:nvPr/>
        </p:nvPicPr>
        <p:blipFill>
          <a:blip r:embed="rId2" cstate="print"/>
          <a:srcRect/>
          <a:stretch>
            <a:fillRect/>
          </a:stretch>
        </p:blipFill>
        <p:spPr bwMode="auto">
          <a:xfrm>
            <a:off x="4152900" y="1330325"/>
            <a:ext cx="4572000" cy="4581525"/>
          </a:xfrm>
          <a:prstGeom prst="rect">
            <a:avLst/>
          </a:prstGeom>
          <a:noFill/>
        </p:spPr>
      </p:pic>
      <p:sp>
        <p:nvSpPr>
          <p:cNvPr id="6" name="Rectangle 5"/>
          <p:cNvSpPr/>
          <p:nvPr/>
        </p:nvSpPr>
        <p:spPr>
          <a:xfrm>
            <a:off x="257176" y="3956715"/>
            <a:ext cx="3752850" cy="2000548"/>
          </a:xfrm>
          <a:prstGeom prst="rect">
            <a:avLst/>
          </a:prstGeom>
        </p:spPr>
        <p:txBody>
          <a:bodyPr wrap="square">
            <a:spAutoFit/>
          </a:bodyPr>
          <a:lstStyle/>
          <a:p>
            <a:r>
              <a:rPr lang="en-US" sz="2000" b="1" dirty="0"/>
              <a:t>The machine's thoughts, endgame</a:t>
            </a:r>
            <a:br>
              <a:rPr lang="en-US" sz="2000" dirty="0"/>
            </a:br>
            <a:r>
              <a:rPr lang="en-US" sz="2000" dirty="0"/>
              <a:t>The machine foresees that white's pawn will become a queen, and dominate the board as the black king flees</a:t>
            </a:r>
            <a:r>
              <a:rPr lang="en-US" dirty="0"/>
              <a:t>.</a:t>
            </a:r>
          </a:p>
        </p:txBody>
      </p:sp>
    </p:spTree>
    <p:extLst>
      <p:ext uri="{BB962C8B-B14F-4D97-AF65-F5344CB8AC3E}">
        <p14:creationId xmlns:p14="http://schemas.microsoft.com/office/powerpoint/2010/main" val="181566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685800" y="0"/>
            <a:ext cx="7772400" cy="694267"/>
          </a:xfrm>
        </p:spPr>
        <p:txBody>
          <a:bodyPr/>
          <a:lstStyle/>
          <a:p>
            <a:pPr eaLnBrk="1" hangingPunct="1"/>
            <a:r>
              <a:rPr lang="en-US" dirty="0" err="1">
                <a:effectLst>
                  <a:outerShdw blurRad="38100" dist="38100" dir="2700000" algn="tl">
                    <a:srgbClr val="000000">
                      <a:alpha val="43137"/>
                    </a:srgbClr>
                  </a:outerShdw>
                </a:effectLst>
              </a:rPr>
              <a:t>Expectminimax</a:t>
            </a:r>
            <a:r>
              <a:rPr lang="en-US" dirty="0">
                <a:effectLst>
                  <a:outerShdw blurRad="38100" dist="38100" dir="2700000" algn="tl">
                    <a:srgbClr val="000000">
                      <a:alpha val="43137"/>
                    </a:srgbClr>
                  </a:outerShdw>
                </a:effectLst>
              </a:rPr>
              <a:t> Value</a:t>
            </a:r>
          </a:p>
        </p:txBody>
      </p:sp>
      <p:sp>
        <p:nvSpPr>
          <p:cNvPr id="3078" name="Rectangle 3"/>
          <p:cNvSpPr>
            <a:spLocks noGrp="1" noChangeArrowheads="1"/>
          </p:cNvSpPr>
          <p:nvPr>
            <p:ph type="body" idx="1"/>
          </p:nvPr>
        </p:nvSpPr>
        <p:spPr>
          <a:xfrm>
            <a:off x="0" y="949872"/>
            <a:ext cx="9677400" cy="6146800"/>
          </a:xfrm>
        </p:spPr>
        <p:txBody>
          <a:bodyPr/>
          <a:lstStyle/>
          <a:p>
            <a:pPr eaLnBrk="1" hangingPunct="1">
              <a:lnSpc>
                <a:spcPct val="90000"/>
              </a:lnSpc>
            </a:pPr>
            <a:r>
              <a:rPr lang="en-US" sz="2800" dirty="0"/>
              <a:t>Extend minimax (and </a:t>
            </a:r>
            <a:r>
              <a:rPr lang="en-US" sz="2800" dirty="0">
                <a:latin typeface="Symbol" pitchFamily="18" charset="2"/>
              </a:rPr>
              <a:t>a</a:t>
            </a:r>
            <a:r>
              <a:rPr lang="en-US" sz="2800" dirty="0"/>
              <a:t>-</a:t>
            </a:r>
            <a:r>
              <a:rPr lang="en-US" sz="2800" dirty="0">
                <a:latin typeface="Symbol" pitchFamily="18" charset="2"/>
              </a:rPr>
              <a:t>b</a:t>
            </a:r>
            <a:r>
              <a:rPr lang="en-US" sz="2800" dirty="0"/>
              <a:t>) idea to </a:t>
            </a:r>
            <a:r>
              <a:rPr lang="en-US" sz="2800" i="1" dirty="0"/>
              <a:t>chance</a:t>
            </a:r>
            <a:r>
              <a:rPr lang="en-US" sz="2800" dirty="0"/>
              <a:t> nodes</a:t>
            </a:r>
          </a:p>
          <a:p>
            <a:pPr lvl="1" eaLnBrk="1" hangingPunct="1">
              <a:lnSpc>
                <a:spcPct val="90000"/>
              </a:lnSpc>
            </a:pPr>
            <a:r>
              <a:rPr lang="en-US" sz="2400" dirty="0" err="1"/>
              <a:t>Expectiminimax</a:t>
            </a:r>
            <a:r>
              <a:rPr lang="en-US" sz="2400" dirty="0"/>
              <a:t> value</a:t>
            </a:r>
          </a:p>
          <a:p>
            <a:pPr lvl="1" eaLnBrk="1" hangingPunct="1">
              <a:lnSpc>
                <a:spcPct val="90000"/>
              </a:lnSpc>
            </a:pPr>
            <a:endParaRPr lang="en-US" sz="2400" dirty="0"/>
          </a:p>
          <a:p>
            <a:pPr lvl="1" eaLnBrk="1" hangingPunct="1">
              <a:lnSpc>
                <a:spcPct val="90000"/>
              </a:lnSpc>
            </a:pPr>
            <a:endParaRPr lang="en-US" sz="2400" dirty="0"/>
          </a:p>
          <a:p>
            <a:pPr lvl="1" eaLnBrk="1" hangingPunct="1">
              <a:lnSpc>
                <a:spcPct val="90000"/>
              </a:lnSpc>
              <a:buFont typeface="Wingdings" pitchFamily="2" charset="2"/>
              <a:buNone/>
            </a:pPr>
            <a:r>
              <a:rPr lang="en-US" sz="2400" dirty="0"/>
              <a:t>	</a:t>
            </a:r>
            <a:r>
              <a:rPr lang="en-US" sz="2400" i="1" dirty="0"/>
              <a:t>P</a:t>
            </a:r>
            <a:r>
              <a:rPr lang="en-US" sz="2400" dirty="0"/>
              <a:t>(</a:t>
            </a:r>
            <a:r>
              <a:rPr lang="en-US" sz="2400" i="1" dirty="0"/>
              <a:t>s</a:t>
            </a:r>
            <a:r>
              <a:rPr lang="en-US" sz="2400" dirty="0"/>
              <a:t>)</a:t>
            </a:r>
            <a:r>
              <a:rPr lang="en-US" sz="2400" i="1" dirty="0"/>
              <a:t> </a:t>
            </a:r>
            <a:r>
              <a:rPr lang="en-US" sz="2400" dirty="0"/>
              <a:t>is the probability of a random event (e.g., die roll) occurring</a:t>
            </a:r>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r>
              <a:rPr lang="en-US" sz="2400" dirty="0"/>
              <a:t>Time complexity</a:t>
            </a:r>
          </a:p>
          <a:p>
            <a:pPr lvl="1" eaLnBrk="1" hangingPunct="1">
              <a:lnSpc>
                <a:spcPct val="90000"/>
              </a:lnSpc>
            </a:pPr>
            <a:r>
              <a:rPr lang="en-US" sz="2000" dirty="0"/>
              <a:t>O(</a:t>
            </a:r>
            <a:r>
              <a:rPr lang="en-US" sz="2000" dirty="0" err="1"/>
              <a:t>b</a:t>
            </a:r>
            <a:r>
              <a:rPr lang="en-US" sz="2000" baseline="30000" dirty="0" err="1"/>
              <a:t>m</a:t>
            </a:r>
            <a:r>
              <a:rPr lang="en-US" sz="2000" i="1" dirty="0" err="1"/>
              <a:t>n</a:t>
            </a:r>
            <a:r>
              <a:rPr lang="en-US" sz="2000" baseline="30000" dirty="0" err="1"/>
              <a:t>m</a:t>
            </a:r>
            <a:r>
              <a:rPr lang="en-US" sz="2000" dirty="0"/>
              <a:t>), where n is the number of distinct events</a:t>
            </a:r>
          </a:p>
          <a:p>
            <a:pPr lvl="1" eaLnBrk="1" hangingPunct="1">
              <a:lnSpc>
                <a:spcPct val="90000"/>
              </a:lnSpc>
            </a:pPr>
            <a:r>
              <a:rPr lang="en-US" sz="2000" dirty="0">
                <a:latin typeface="Symbol" pitchFamily="18" charset="2"/>
              </a:rPr>
              <a:t>a</a:t>
            </a:r>
            <a:r>
              <a:rPr lang="en-US" sz="2000" dirty="0"/>
              <a:t>-</a:t>
            </a:r>
            <a:r>
              <a:rPr lang="en-US" sz="2000" dirty="0">
                <a:latin typeface="Symbol" pitchFamily="18" charset="2"/>
              </a:rPr>
              <a:t>b</a:t>
            </a:r>
            <a:r>
              <a:rPr lang="en-US" sz="2000" dirty="0"/>
              <a:t> pruning can be extended, but still enormous time complexity</a:t>
            </a:r>
          </a:p>
        </p:txBody>
      </p:sp>
      <p:graphicFrame>
        <p:nvGraphicFramePr>
          <p:cNvPr id="9" name="Object 8"/>
          <p:cNvGraphicFramePr>
            <a:graphicFrameLocks noChangeAspect="1"/>
          </p:cNvGraphicFramePr>
          <p:nvPr>
            <p:extLst>
              <p:ext uri="{D42A27DB-BD31-4B8C-83A1-F6EECF244321}">
                <p14:modId xmlns:p14="http://schemas.microsoft.com/office/powerpoint/2010/main" val="3502143691"/>
              </p:ext>
            </p:extLst>
          </p:nvPr>
        </p:nvGraphicFramePr>
        <p:xfrm>
          <a:off x="881841" y="1806847"/>
          <a:ext cx="6206135" cy="734059"/>
        </p:xfrm>
        <a:graphic>
          <a:graphicData uri="http://schemas.openxmlformats.org/presentationml/2006/ole">
            <mc:AlternateContent xmlns:mc="http://schemas.openxmlformats.org/markup-compatibility/2006">
              <mc:Choice xmlns:v="urn:schemas-microsoft-com:vml" Requires="v">
                <p:oleObj name="Equation" r:id="rId2" imgW="2361960" imgH="279360" progId="Equation.3">
                  <p:embed/>
                </p:oleObj>
              </mc:Choice>
              <mc:Fallback>
                <p:oleObj name="Equation" r:id="rId2" imgW="2361960" imgH="279360" progId="Equation.3">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41" y="1806847"/>
                        <a:ext cx="6206135" cy="7340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0" name="Picture 2" descr="1 6 Dice Images, Stock Photos &amp; Vectors | Shutterstock">
            <a:extLst>
              <a:ext uri="{FF2B5EF4-FFF2-40B4-BE49-F238E27FC236}">
                <a16:creationId xmlns:a16="http://schemas.microsoft.com/office/drawing/2014/main" id="{E4DA1FDA-8FC6-4F54-B86F-E53E2719D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043" t="8412" r="6274" b="15398"/>
          <a:stretch/>
        </p:blipFill>
        <p:spPr bwMode="auto">
          <a:xfrm>
            <a:off x="8398933" y="4107078"/>
            <a:ext cx="508910" cy="4826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26">
            <a:extLst>
              <a:ext uri="{FF2B5EF4-FFF2-40B4-BE49-F238E27FC236}">
                <a16:creationId xmlns:a16="http://schemas.microsoft.com/office/drawing/2014/main" id="{0CA8D087-B117-4E19-BF98-79F0BF4C30F6}"/>
              </a:ext>
            </a:extLst>
          </p:cNvPr>
          <p:cNvSpPr>
            <a:spLocks noChangeArrowheads="1"/>
          </p:cNvSpPr>
          <p:nvPr/>
        </p:nvSpPr>
        <p:spPr bwMode="auto">
          <a:xfrm>
            <a:off x="7827433" y="3926601"/>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8" name="AutoShape 43">
            <a:extLst>
              <a:ext uri="{FF2B5EF4-FFF2-40B4-BE49-F238E27FC236}">
                <a16:creationId xmlns:a16="http://schemas.microsoft.com/office/drawing/2014/main" id="{B7AA7BE2-DAE8-4BCB-96B2-F6FE93AFC04A}"/>
              </a:ext>
            </a:extLst>
          </p:cNvPr>
          <p:cNvCxnSpPr>
            <a:cxnSpLocks noChangeShapeType="1"/>
            <a:stCxn id="7" idx="4"/>
          </p:cNvCxnSpPr>
          <p:nvPr/>
        </p:nvCxnSpPr>
        <p:spPr bwMode="auto">
          <a:xfrm flipH="1">
            <a:off x="7555343" y="4307601"/>
            <a:ext cx="462590" cy="482600"/>
          </a:xfrm>
          <a:prstGeom prst="straightConnector1">
            <a:avLst/>
          </a:prstGeom>
          <a:noFill/>
          <a:ln w="9525">
            <a:solidFill>
              <a:schemeClr val="tx1"/>
            </a:solidFill>
            <a:round/>
            <a:headEnd/>
            <a:tailEnd type="triangle" w="med" len="med"/>
          </a:ln>
        </p:spPr>
      </p:cxnSp>
      <p:cxnSp>
        <p:nvCxnSpPr>
          <p:cNvPr id="10" name="AutoShape 44">
            <a:extLst>
              <a:ext uri="{FF2B5EF4-FFF2-40B4-BE49-F238E27FC236}">
                <a16:creationId xmlns:a16="http://schemas.microsoft.com/office/drawing/2014/main" id="{AE6F1E89-32C0-403F-95A6-3FF1640ABAC7}"/>
              </a:ext>
            </a:extLst>
          </p:cNvPr>
          <p:cNvCxnSpPr>
            <a:cxnSpLocks noChangeShapeType="1"/>
            <a:stCxn id="7" idx="4"/>
          </p:cNvCxnSpPr>
          <p:nvPr/>
        </p:nvCxnSpPr>
        <p:spPr bwMode="auto">
          <a:xfrm>
            <a:off x="8017933" y="4307601"/>
            <a:ext cx="529444" cy="482600"/>
          </a:xfrm>
          <a:prstGeom prst="straightConnector1">
            <a:avLst/>
          </a:prstGeom>
          <a:noFill/>
          <a:ln w="9525">
            <a:solidFill>
              <a:schemeClr val="tx1"/>
            </a:solidFill>
            <a:round/>
            <a:headEnd/>
            <a:tailEnd type="triangle" w="med" len="med"/>
          </a:ln>
        </p:spPr>
      </p:cxnSp>
      <p:sp>
        <p:nvSpPr>
          <p:cNvPr id="11" name="Text Box 46">
            <a:extLst>
              <a:ext uri="{FF2B5EF4-FFF2-40B4-BE49-F238E27FC236}">
                <a16:creationId xmlns:a16="http://schemas.microsoft.com/office/drawing/2014/main" id="{D5061952-4069-416E-A1E4-432B47558CD9}"/>
              </a:ext>
            </a:extLst>
          </p:cNvPr>
          <p:cNvSpPr txBox="1">
            <a:spLocks noChangeArrowheads="1"/>
          </p:cNvSpPr>
          <p:nvPr/>
        </p:nvSpPr>
        <p:spPr bwMode="auto">
          <a:xfrm>
            <a:off x="7827433" y="4307601"/>
            <a:ext cx="387350" cy="336550"/>
          </a:xfrm>
          <a:prstGeom prst="rect">
            <a:avLst/>
          </a:prstGeom>
          <a:noFill/>
          <a:ln w="9525">
            <a:noFill/>
            <a:miter lim="800000"/>
            <a:headEnd/>
            <a:tailEnd/>
          </a:ln>
        </p:spPr>
        <p:txBody>
          <a:bodyPr wrap="none">
            <a:spAutoFit/>
          </a:bodyPr>
          <a:lstStyle/>
          <a:p>
            <a:r>
              <a:rPr lang="en-US" sz="1600"/>
              <a:t>…</a:t>
            </a:r>
          </a:p>
        </p:txBody>
      </p:sp>
      <p:cxnSp>
        <p:nvCxnSpPr>
          <p:cNvPr id="16" name="AutoShape 43">
            <a:extLst>
              <a:ext uri="{FF2B5EF4-FFF2-40B4-BE49-F238E27FC236}">
                <a16:creationId xmlns:a16="http://schemas.microsoft.com/office/drawing/2014/main" id="{A4D55155-C186-4F06-A9A5-13B80FC5B71B}"/>
              </a:ext>
            </a:extLst>
          </p:cNvPr>
          <p:cNvCxnSpPr>
            <a:cxnSpLocks noChangeShapeType="1"/>
          </p:cNvCxnSpPr>
          <p:nvPr/>
        </p:nvCxnSpPr>
        <p:spPr bwMode="auto">
          <a:xfrm flipH="1">
            <a:off x="8036801" y="3443418"/>
            <a:ext cx="421399" cy="488183"/>
          </a:xfrm>
          <a:prstGeom prst="straightConnector1">
            <a:avLst/>
          </a:prstGeom>
          <a:noFill/>
          <a:ln w="9525">
            <a:solidFill>
              <a:schemeClr val="tx1"/>
            </a:solidFill>
            <a:round/>
            <a:headEnd/>
            <a:tailEnd type="triangle" w="med" len="med"/>
          </a:ln>
        </p:spPr>
      </p:cxnSp>
      <p:pic>
        <p:nvPicPr>
          <p:cNvPr id="18" name="Picture 2" descr="1 6 Dice Images, Stock Photos &amp; Vectors | Shutterstock">
            <a:extLst>
              <a:ext uri="{FF2B5EF4-FFF2-40B4-BE49-F238E27FC236}">
                <a16:creationId xmlns:a16="http://schemas.microsoft.com/office/drawing/2014/main" id="{2E0432BD-E06A-465A-8AE1-1FD959DAB6F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63" t="8412" r="66634" b="15398"/>
          <a:stretch/>
        </p:blipFill>
        <p:spPr bwMode="auto">
          <a:xfrm>
            <a:off x="7402942" y="4104426"/>
            <a:ext cx="261263" cy="519629"/>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4">
            <a:extLst>
              <a:ext uri="{FF2B5EF4-FFF2-40B4-BE49-F238E27FC236}">
                <a16:creationId xmlns:a16="http://schemas.microsoft.com/office/drawing/2014/main" id="{9354076B-E985-4B67-908C-C2A0A4CAFEA0}"/>
              </a:ext>
            </a:extLst>
          </p:cNvPr>
          <p:cNvSpPr>
            <a:spLocks noChangeArrowheads="1"/>
          </p:cNvSpPr>
          <p:nvPr/>
        </p:nvSpPr>
        <p:spPr bwMode="auto">
          <a:xfrm>
            <a:off x="7294033" y="4790201"/>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0" name="AutoShape 4">
            <a:extLst>
              <a:ext uri="{FF2B5EF4-FFF2-40B4-BE49-F238E27FC236}">
                <a16:creationId xmlns:a16="http://schemas.microsoft.com/office/drawing/2014/main" id="{002F83E4-908E-409E-95C0-215EE3AFB4B0}"/>
              </a:ext>
            </a:extLst>
          </p:cNvPr>
          <p:cNvSpPr>
            <a:spLocks noChangeArrowheads="1"/>
          </p:cNvSpPr>
          <p:nvPr/>
        </p:nvSpPr>
        <p:spPr bwMode="auto">
          <a:xfrm>
            <a:off x="8279243" y="4790201"/>
            <a:ext cx="533400" cy="3810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2" name="TextBox 21">
            <a:extLst>
              <a:ext uri="{FF2B5EF4-FFF2-40B4-BE49-F238E27FC236}">
                <a16:creationId xmlns:a16="http://schemas.microsoft.com/office/drawing/2014/main" id="{F9A8C4E0-6526-46FC-A13A-F703BB392803}"/>
              </a:ext>
            </a:extLst>
          </p:cNvPr>
          <p:cNvSpPr txBox="1"/>
          <p:nvPr/>
        </p:nvSpPr>
        <p:spPr>
          <a:xfrm>
            <a:off x="7275698" y="5094830"/>
            <a:ext cx="777013" cy="461665"/>
          </a:xfrm>
          <a:prstGeom prst="rect">
            <a:avLst/>
          </a:prstGeom>
          <a:noFill/>
        </p:spPr>
        <p:txBody>
          <a:bodyPr wrap="square">
            <a:spAutoFit/>
          </a:bodyPr>
          <a:lstStyle/>
          <a:p>
            <a:r>
              <a:rPr lang="en-US" sz="2400" dirty="0"/>
              <a:t>$7</a:t>
            </a:r>
            <a:endParaRPr lang="en-US" dirty="0"/>
          </a:p>
        </p:txBody>
      </p:sp>
      <p:sp>
        <p:nvSpPr>
          <p:cNvPr id="23" name="TextBox 22">
            <a:extLst>
              <a:ext uri="{FF2B5EF4-FFF2-40B4-BE49-F238E27FC236}">
                <a16:creationId xmlns:a16="http://schemas.microsoft.com/office/drawing/2014/main" id="{133BA949-F088-4391-AE28-8E5574838397}"/>
              </a:ext>
            </a:extLst>
          </p:cNvPr>
          <p:cNvSpPr txBox="1"/>
          <p:nvPr/>
        </p:nvSpPr>
        <p:spPr>
          <a:xfrm>
            <a:off x="8264881" y="5107494"/>
            <a:ext cx="777013" cy="461665"/>
          </a:xfrm>
          <a:prstGeom prst="rect">
            <a:avLst/>
          </a:prstGeom>
          <a:noFill/>
        </p:spPr>
        <p:txBody>
          <a:bodyPr wrap="square">
            <a:spAutoFit/>
          </a:bodyPr>
          <a:lstStyle/>
          <a:p>
            <a:r>
              <a:rPr lang="en-US" sz="2400" dirty="0"/>
              <a:t>$-1</a:t>
            </a:r>
            <a:endParaRPr lang="en-US" dirty="0"/>
          </a:p>
        </p:txBody>
      </p:sp>
      <p:sp>
        <p:nvSpPr>
          <p:cNvPr id="25" name="TextBox 24">
            <a:extLst>
              <a:ext uri="{FF2B5EF4-FFF2-40B4-BE49-F238E27FC236}">
                <a16:creationId xmlns:a16="http://schemas.microsoft.com/office/drawing/2014/main" id="{2C84C81F-6860-4FBC-A218-5685CC391598}"/>
              </a:ext>
            </a:extLst>
          </p:cNvPr>
          <p:cNvSpPr txBox="1"/>
          <p:nvPr/>
        </p:nvSpPr>
        <p:spPr>
          <a:xfrm>
            <a:off x="5225284" y="3443418"/>
            <a:ext cx="3428103" cy="400110"/>
          </a:xfrm>
          <a:prstGeom prst="rect">
            <a:avLst/>
          </a:prstGeom>
          <a:noFill/>
        </p:spPr>
        <p:txBody>
          <a:bodyPr wrap="square">
            <a:spAutoFit/>
          </a:bodyPr>
          <a:lstStyle/>
          <a:p>
            <a:r>
              <a:rPr lang="en-US" sz="1600" dirty="0">
                <a:solidFill>
                  <a:schemeClr val="bg1">
                    <a:lumMod val="65000"/>
                  </a:schemeClr>
                </a:solidFill>
              </a:rPr>
              <a:t>((2/6) * 7 ) + ((4/6) * -1) = </a:t>
            </a:r>
            <a:r>
              <a:rPr lang="en-US" sz="2000" dirty="0"/>
              <a:t>$1.66</a:t>
            </a:r>
          </a:p>
        </p:txBody>
      </p:sp>
      <p:sp>
        <p:nvSpPr>
          <p:cNvPr id="27" name="TextBox 26">
            <a:extLst>
              <a:ext uri="{FF2B5EF4-FFF2-40B4-BE49-F238E27FC236}">
                <a16:creationId xmlns:a16="http://schemas.microsoft.com/office/drawing/2014/main" id="{8B2E066C-E305-4D44-A5B4-7C6C4AA2073A}"/>
              </a:ext>
            </a:extLst>
          </p:cNvPr>
          <p:cNvSpPr txBox="1"/>
          <p:nvPr/>
        </p:nvSpPr>
        <p:spPr>
          <a:xfrm>
            <a:off x="358575" y="3966938"/>
            <a:ext cx="5257907" cy="1200329"/>
          </a:xfrm>
          <a:prstGeom prst="rect">
            <a:avLst/>
          </a:prstGeom>
          <a:noFill/>
        </p:spPr>
        <p:txBody>
          <a:bodyPr wrap="square">
            <a:spAutoFit/>
          </a:bodyPr>
          <a:lstStyle/>
          <a:p>
            <a:r>
              <a:rPr lang="en-US" sz="1800" b="1" dirty="0"/>
              <a:t>Example: </a:t>
            </a:r>
            <a:r>
              <a:rPr lang="en-US" sz="1800" dirty="0"/>
              <a:t>Imagine that one outcome of a game leads to this situation. A dice is tossed. If it is a 1 or a 4, Max wins $7. If it is any other number, Max “wins” -1$.</a:t>
            </a:r>
          </a:p>
          <a:p>
            <a:r>
              <a:rPr lang="en-US" sz="1800" dirty="0"/>
              <a:t>The </a:t>
            </a:r>
            <a:r>
              <a:rPr lang="en-US" sz="1800" i="1" dirty="0"/>
              <a:t>expected</a:t>
            </a:r>
            <a:r>
              <a:rPr lang="en-US" sz="1800" dirty="0"/>
              <a:t> value of that move for Max is $1.66</a:t>
            </a:r>
          </a:p>
        </p:txBody>
      </p:sp>
    </p:spTree>
    <p:extLst>
      <p:ext uri="{BB962C8B-B14F-4D97-AF65-F5344CB8AC3E}">
        <p14:creationId xmlns:p14="http://schemas.microsoft.com/office/powerpoint/2010/main" val="71537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F296B9-3DC2-4868-8725-3BE3CF5CB0E8}"/>
              </a:ext>
            </a:extLst>
          </p:cNvPr>
          <p:cNvSpPr txBox="1"/>
          <p:nvPr/>
        </p:nvSpPr>
        <p:spPr>
          <a:xfrm>
            <a:off x="170953" y="0"/>
            <a:ext cx="1907895" cy="769441"/>
          </a:xfrm>
          <a:prstGeom prst="rect">
            <a:avLst/>
          </a:prstGeom>
          <a:noFill/>
        </p:spPr>
        <p:txBody>
          <a:bodyPr wrap="none" rtlCol="0">
            <a:spAutoFit/>
          </a:bodyPr>
          <a:lstStyle/>
          <a:p>
            <a:r>
              <a:rPr lang="en-US" sz="4400" dirty="0"/>
              <a:t>Review</a:t>
            </a:r>
            <a:endParaRPr lang="en-US" dirty="0"/>
          </a:p>
        </p:txBody>
      </p:sp>
      <p:sp>
        <p:nvSpPr>
          <p:cNvPr id="3" name="TextBox 2">
            <a:extLst>
              <a:ext uri="{FF2B5EF4-FFF2-40B4-BE49-F238E27FC236}">
                <a16:creationId xmlns:a16="http://schemas.microsoft.com/office/drawing/2014/main" id="{8BAF6CDA-3DB1-435B-8129-93F4C3A97297}"/>
              </a:ext>
            </a:extLst>
          </p:cNvPr>
          <p:cNvSpPr txBox="1"/>
          <p:nvPr/>
        </p:nvSpPr>
        <p:spPr>
          <a:xfrm>
            <a:off x="211098" y="1020094"/>
            <a:ext cx="8555604" cy="4893647"/>
          </a:xfrm>
          <a:prstGeom prst="rect">
            <a:avLst/>
          </a:prstGeom>
          <a:noFill/>
        </p:spPr>
        <p:txBody>
          <a:bodyPr wrap="square" rtlCol="0">
            <a:spAutoFit/>
          </a:bodyPr>
          <a:lstStyle/>
          <a:p>
            <a:r>
              <a:rPr lang="en-US" dirty="0"/>
              <a:t>For Adverserial Search</a:t>
            </a:r>
          </a:p>
          <a:p>
            <a:endParaRPr lang="en-US" dirty="0"/>
          </a:p>
          <a:p>
            <a:pPr marL="342900" indent="-342900">
              <a:buFont typeface="Arial" panose="020B0604020202020204" pitchFamily="34" charset="0"/>
              <a:buChar char="•"/>
            </a:pPr>
            <a:r>
              <a:rPr lang="en-US" dirty="0"/>
              <a:t>Minimax is the optimal algorithm</a:t>
            </a:r>
          </a:p>
          <a:p>
            <a:pPr marL="342900" indent="-342900">
              <a:buFont typeface="Arial" panose="020B0604020202020204" pitchFamily="34" charset="0"/>
              <a:buChar char="•"/>
            </a:pPr>
            <a:r>
              <a:rPr lang="en-US" dirty="0"/>
              <a:t>We can almost never use Minimax, because of its time complexity.</a:t>
            </a:r>
          </a:p>
          <a:p>
            <a:pPr marL="342900" indent="-342900">
              <a:buFont typeface="Arial" panose="020B0604020202020204" pitchFamily="34" charset="0"/>
              <a:buChar char="•"/>
            </a:pPr>
            <a:r>
              <a:rPr lang="en-US" dirty="0"/>
              <a:t>We can use depth-limited Minimax, to go as deep as possible in the time allowed</a:t>
            </a:r>
          </a:p>
          <a:p>
            <a:pPr marL="342900" indent="-342900">
              <a:buFont typeface="Arial" panose="020B0604020202020204" pitchFamily="34" charset="0"/>
              <a:buChar char="•"/>
            </a:pPr>
            <a:r>
              <a:rPr lang="en-US" dirty="0"/>
              <a:t>A clever pruning trick alpha-beta search, lets us go about twice as deep (in the best case).</a:t>
            </a:r>
          </a:p>
          <a:p>
            <a:pPr marL="342900" indent="-342900">
              <a:buFont typeface="Arial" panose="020B0604020202020204" pitchFamily="34" charset="0"/>
              <a:buChar char="•"/>
            </a:pPr>
            <a:r>
              <a:rPr lang="en-US" dirty="0"/>
              <a:t>Since that is all there is for search (but see later), </a:t>
            </a:r>
            <a:r>
              <a:rPr lang="en-US" dirty="0">
                <a:highlight>
                  <a:srgbClr val="FFFF00"/>
                </a:highlight>
              </a:rPr>
              <a:t>all the research is spent on better evaluation functions </a:t>
            </a:r>
          </a:p>
          <a:p>
            <a:endParaRPr lang="en-US" dirty="0"/>
          </a:p>
          <a:p>
            <a:endParaRPr lang="en-US" dirty="0"/>
          </a:p>
        </p:txBody>
      </p:sp>
      <p:sp>
        <p:nvSpPr>
          <p:cNvPr id="4" name="TextBox 3">
            <a:extLst>
              <a:ext uri="{FF2B5EF4-FFF2-40B4-BE49-F238E27FC236}">
                <a16:creationId xmlns:a16="http://schemas.microsoft.com/office/drawing/2014/main" id="{672DEB28-156D-451F-AAEE-0CD2DBB08B8B}"/>
              </a:ext>
            </a:extLst>
          </p:cNvPr>
          <p:cNvSpPr txBox="1"/>
          <p:nvPr/>
        </p:nvSpPr>
        <p:spPr>
          <a:xfrm>
            <a:off x="4089851" y="203200"/>
            <a:ext cx="4665188" cy="523220"/>
          </a:xfrm>
          <a:prstGeom prst="rect">
            <a:avLst/>
          </a:prstGeom>
          <a:noFill/>
        </p:spPr>
        <p:txBody>
          <a:bodyPr wrap="none" rtlCol="0">
            <a:spAutoFit/>
          </a:bodyPr>
          <a:lstStyle/>
          <a:p>
            <a:r>
              <a:rPr lang="en-US" sz="2800" dirty="0">
                <a:solidFill>
                  <a:srgbClr val="C00000"/>
                </a:solidFill>
              </a:rPr>
              <a:t>We have seen this slide before</a:t>
            </a:r>
            <a:endParaRPr lang="en-US" sz="1400" dirty="0">
              <a:solidFill>
                <a:srgbClr val="C00000"/>
              </a:solidFill>
            </a:endParaRPr>
          </a:p>
        </p:txBody>
      </p:sp>
    </p:spTree>
    <p:extLst>
      <p:ext uri="{BB962C8B-B14F-4D97-AF65-F5344CB8AC3E}">
        <p14:creationId xmlns:p14="http://schemas.microsoft.com/office/powerpoint/2010/main" val="58819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0"/>
            <a:ext cx="7772400" cy="1143000"/>
          </a:xfrm>
        </p:spPr>
        <p:txBody>
          <a:bodyPr/>
          <a:lstStyle/>
          <a:p>
            <a:r>
              <a:rPr lang="en-US" dirty="0">
                <a:effectLst>
                  <a:outerShdw blurRad="38100" dist="38100" dir="2700000" algn="tl">
                    <a:srgbClr val="000000">
                      <a:alpha val="43137"/>
                    </a:srgbClr>
                  </a:outerShdw>
                </a:effectLst>
              </a:rPr>
              <a:t>Example Utility Functions II</a:t>
            </a:r>
          </a:p>
        </p:txBody>
      </p:sp>
      <p:sp>
        <p:nvSpPr>
          <p:cNvPr id="10243" name="Text Box 3"/>
          <p:cNvSpPr txBox="1">
            <a:spLocks noChangeArrowheads="1"/>
          </p:cNvSpPr>
          <p:nvPr/>
        </p:nvSpPr>
        <p:spPr bwMode="auto">
          <a:xfrm>
            <a:off x="428625" y="892175"/>
            <a:ext cx="4375150" cy="1187450"/>
          </a:xfrm>
          <a:prstGeom prst="rect">
            <a:avLst/>
          </a:prstGeom>
          <a:noFill/>
          <a:ln w="9525">
            <a:noFill/>
            <a:miter lim="800000"/>
            <a:headEnd/>
            <a:tailEnd/>
          </a:ln>
          <a:effectLst/>
        </p:spPr>
        <p:txBody>
          <a:bodyPr>
            <a:spAutoFit/>
          </a:bodyPr>
          <a:lstStyle/>
          <a:p>
            <a:r>
              <a:rPr lang="en-US" b="1"/>
              <a:t>Chess I</a:t>
            </a:r>
            <a:endParaRPr lang="en-US"/>
          </a:p>
          <a:p>
            <a:r>
              <a:rPr lang="en-US"/>
              <a:t>Assume Max is “White”</a:t>
            </a:r>
          </a:p>
          <a:p>
            <a:endParaRPr lang="en-US"/>
          </a:p>
        </p:txBody>
      </p:sp>
      <p:sp>
        <p:nvSpPr>
          <p:cNvPr id="10244" name="Text Box 4"/>
          <p:cNvSpPr txBox="1">
            <a:spLocks noChangeArrowheads="1"/>
          </p:cNvSpPr>
          <p:nvPr/>
        </p:nvSpPr>
        <p:spPr bwMode="auto">
          <a:xfrm>
            <a:off x="403225" y="1844675"/>
            <a:ext cx="5786438" cy="5203825"/>
          </a:xfrm>
          <a:prstGeom prst="rect">
            <a:avLst/>
          </a:prstGeom>
          <a:noFill/>
          <a:ln w="9525">
            <a:noFill/>
            <a:miter lim="800000"/>
            <a:headEnd/>
            <a:tailEnd/>
          </a:ln>
          <a:effectLst/>
        </p:spPr>
        <p:txBody>
          <a:bodyPr>
            <a:spAutoFit/>
          </a:bodyPr>
          <a:lstStyle/>
          <a:p>
            <a:r>
              <a:rPr lang="en-US" dirty="0"/>
              <a:t>Assume each piece has the following values</a:t>
            </a:r>
            <a:endParaRPr lang="en-US" i="1" dirty="0"/>
          </a:p>
          <a:p>
            <a:pPr lvl="1"/>
            <a:r>
              <a:rPr lang="en-US" dirty="0"/>
              <a:t>pawn 	= 1;</a:t>
            </a:r>
          </a:p>
          <a:p>
            <a:pPr lvl="1"/>
            <a:r>
              <a:rPr lang="en-US" dirty="0"/>
              <a:t>knight 	= 3;</a:t>
            </a:r>
          </a:p>
          <a:p>
            <a:pPr lvl="1"/>
            <a:r>
              <a:rPr lang="en-US" dirty="0"/>
              <a:t>bishop 	= 3;</a:t>
            </a:r>
          </a:p>
          <a:p>
            <a:pPr lvl="1"/>
            <a:r>
              <a:rPr lang="en-US" dirty="0"/>
              <a:t>rook 	= 5;</a:t>
            </a:r>
          </a:p>
          <a:p>
            <a:pPr lvl="1"/>
            <a:r>
              <a:rPr lang="en-US" dirty="0"/>
              <a:t>queen 	= 9;</a:t>
            </a:r>
          </a:p>
          <a:p>
            <a:r>
              <a:rPr lang="en-US" dirty="0"/>
              <a:t>let </a:t>
            </a:r>
            <a:r>
              <a:rPr lang="en-US" i="1" dirty="0"/>
              <a:t>w</a:t>
            </a:r>
            <a:r>
              <a:rPr lang="en-US" dirty="0"/>
              <a:t> = sum of the value of white pieces</a:t>
            </a:r>
          </a:p>
          <a:p>
            <a:r>
              <a:rPr lang="en-US" dirty="0"/>
              <a:t>let </a:t>
            </a:r>
            <a:r>
              <a:rPr lang="en-US" i="1" dirty="0"/>
              <a:t>b</a:t>
            </a:r>
            <a:r>
              <a:rPr lang="en-US" dirty="0"/>
              <a:t> = sum of the value of black pieces</a:t>
            </a:r>
            <a:endParaRPr lang="en-US" i="1" dirty="0"/>
          </a:p>
          <a:p>
            <a:endParaRPr lang="en-US" i="1" dirty="0"/>
          </a:p>
          <a:p>
            <a:r>
              <a:rPr lang="en-US" i="1" dirty="0"/>
              <a:t>e</a:t>
            </a:r>
            <a:r>
              <a:rPr lang="en-US" dirty="0"/>
              <a:t>(</a:t>
            </a:r>
            <a:r>
              <a:rPr lang="en-US" i="1" dirty="0"/>
              <a:t>n</a:t>
            </a:r>
            <a:r>
              <a:rPr lang="en-US" dirty="0"/>
              <a:t>) = </a:t>
            </a:r>
          </a:p>
          <a:p>
            <a:r>
              <a:rPr lang="en-US" dirty="0"/>
              <a:t>	</a:t>
            </a:r>
            <a:r>
              <a:rPr lang="en-US" i="1" dirty="0"/>
              <a:t>w</a:t>
            </a:r>
            <a:r>
              <a:rPr lang="en-US" dirty="0"/>
              <a:t> - </a:t>
            </a:r>
            <a:r>
              <a:rPr lang="en-US" i="1" dirty="0"/>
              <a:t>b</a:t>
            </a:r>
            <a:endParaRPr lang="en-US" dirty="0"/>
          </a:p>
          <a:p>
            <a:r>
              <a:rPr lang="en-US" dirty="0"/>
              <a:t>	</a:t>
            </a:r>
            <a:r>
              <a:rPr lang="en-US" i="1" dirty="0"/>
              <a:t>w</a:t>
            </a:r>
            <a:r>
              <a:rPr lang="en-US" dirty="0"/>
              <a:t> + </a:t>
            </a:r>
            <a:r>
              <a:rPr lang="en-US" i="1" dirty="0"/>
              <a:t>b</a:t>
            </a:r>
            <a:endParaRPr lang="en-US" dirty="0"/>
          </a:p>
          <a:p>
            <a:endParaRPr lang="en-US" dirty="0"/>
          </a:p>
          <a:p>
            <a:pPr lvl="1"/>
            <a:endParaRPr lang="en-US" dirty="0"/>
          </a:p>
        </p:txBody>
      </p:sp>
      <p:sp>
        <p:nvSpPr>
          <p:cNvPr id="10273" name="Line 33"/>
          <p:cNvSpPr>
            <a:spLocks noChangeShapeType="1"/>
          </p:cNvSpPr>
          <p:nvPr/>
        </p:nvSpPr>
        <p:spPr bwMode="auto">
          <a:xfrm>
            <a:off x="1384300" y="5943600"/>
            <a:ext cx="685800" cy="0"/>
          </a:xfrm>
          <a:prstGeom prst="line">
            <a:avLst/>
          </a:prstGeom>
          <a:noFill/>
          <a:ln w="25400">
            <a:solidFill>
              <a:schemeClr val="tx1"/>
            </a:solidFill>
            <a:round/>
            <a:headEnd/>
            <a:tailEnd/>
          </a:ln>
          <a:effectLst/>
        </p:spPr>
        <p:txBody>
          <a:bodyPr wrap="none" anchor="ctr"/>
          <a:lstStyle/>
          <a:p>
            <a:endParaRPr lang="en-US"/>
          </a:p>
        </p:txBody>
      </p:sp>
      <p:sp>
        <p:nvSpPr>
          <p:cNvPr id="10274" name="Text Box 34"/>
          <p:cNvSpPr txBox="1">
            <a:spLocks noChangeArrowheads="1"/>
          </p:cNvSpPr>
          <p:nvPr/>
        </p:nvSpPr>
        <p:spPr bwMode="auto">
          <a:xfrm>
            <a:off x="4822825" y="5654675"/>
            <a:ext cx="3175000" cy="701675"/>
          </a:xfrm>
          <a:prstGeom prst="rect">
            <a:avLst/>
          </a:prstGeom>
          <a:noFill/>
          <a:ln w="9525">
            <a:noFill/>
            <a:miter lim="800000"/>
            <a:headEnd/>
            <a:tailEnd/>
          </a:ln>
          <a:effectLst/>
        </p:spPr>
        <p:txBody>
          <a:bodyPr>
            <a:spAutoFit/>
          </a:bodyPr>
          <a:lstStyle/>
          <a:p>
            <a:r>
              <a:rPr lang="en-US" sz="2000"/>
              <a:t>Note that this value ranges between 1 and -1</a:t>
            </a:r>
            <a:endParaRPr lang="en-US"/>
          </a:p>
        </p:txBody>
      </p:sp>
      <p:pic>
        <p:nvPicPr>
          <p:cNvPr id="89090" name="Picture 2" descr="http://www.chessusa.com/blog-images/staunton_chess_pieces.jpg"/>
          <p:cNvPicPr>
            <a:picLocks noChangeAspect="1" noChangeArrowheads="1"/>
          </p:cNvPicPr>
          <p:nvPr/>
        </p:nvPicPr>
        <p:blipFill>
          <a:blip r:embed="rId2" cstate="print"/>
          <a:srcRect/>
          <a:stretch>
            <a:fillRect/>
          </a:stretch>
        </p:blipFill>
        <p:spPr bwMode="auto">
          <a:xfrm>
            <a:off x="5700698" y="2428861"/>
            <a:ext cx="3183244" cy="1501431"/>
          </a:xfrm>
          <a:prstGeom prst="rect">
            <a:avLst/>
          </a:prstGeom>
          <a:noFill/>
        </p:spPr>
      </p:pic>
    </p:spTree>
    <p:extLst>
      <p:ext uri="{BB962C8B-B14F-4D97-AF65-F5344CB8AC3E}">
        <p14:creationId xmlns:p14="http://schemas.microsoft.com/office/powerpoint/2010/main" val="358131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38125" y="180975"/>
            <a:ext cx="8304213" cy="1692771"/>
          </a:xfrm>
          <a:prstGeom prst="rect">
            <a:avLst/>
          </a:prstGeom>
          <a:noFill/>
          <a:ln w="9525">
            <a:noFill/>
            <a:miter lim="800000"/>
            <a:headEnd/>
            <a:tailEnd/>
          </a:ln>
          <a:effectLst/>
        </p:spPr>
        <p:txBody>
          <a:bodyPr>
            <a:spAutoFit/>
          </a:bodyPr>
          <a:lstStyle/>
          <a:p>
            <a:r>
              <a:rPr lang="en-US" dirty="0"/>
              <a:t>Depth limited </a:t>
            </a:r>
            <a:r>
              <a:rPr lang="en-US" dirty="0" err="1"/>
              <a:t>Minimax</a:t>
            </a:r>
            <a:r>
              <a:rPr lang="en-US" dirty="0"/>
              <a:t> search.</a:t>
            </a:r>
          </a:p>
          <a:p>
            <a:pPr lvl="1">
              <a:buFontTx/>
              <a:buChar char="•"/>
            </a:pPr>
            <a:r>
              <a:rPr lang="en-US" sz="2000" dirty="0"/>
              <a:t> Search the game tree as deep as you can in the given time.  </a:t>
            </a:r>
          </a:p>
          <a:p>
            <a:pPr lvl="1">
              <a:buFontTx/>
              <a:buChar char="•"/>
            </a:pPr>
            <a:r>
              <a:rPr lang="en-US" sz="2000" dirty="0"/>
              <a:t> Evaluate the fringe nodes with the utility function.</a:t>
            </a:r>
          </a:p>
          <a:p>
            <a:pPr lvl="1">
              <a:buFontTx/>
              <a:buChar char="•"/>
            </a:pPr>
            <a:r>
              <a:rPr lang="en-US" sz="2000" dirty="0"/>
              <a:t> Back up the values to the root.</a:t>
            </a:r>
          </a:p>
          <a:p>
            <a:pPr lvl="1">
              <a:buFontTx/>
              <a:buChar char="•"/>
            </a:pPr>
            <a:r>
              <a:rPr lang="en-US" sz="2000" dirty="0"/>
              <a:t> Choose best move, repeat.</a:t>
            </a:r>
            <a:endParaRPr lang="en-US" dirty="0"/>
          </a:p>
        </p:txBody>
      </p:sp>
      <p:sp>
        <p:nvSpPr>
          <p:cNvPr id="9296" name="AutoShape 80"/>
          <p:cNvSpPr>
            <a:spLocks noChangeArrowheads="1"/>
          </p:cNvSpPr>
          <p:nvPr/>
        </p:nvSpPr>
        <p:spPr bwMode="auto">
          <a:xfrm>
            <a:off x="185623" y="4041934"/>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9293" name="AutoShape 77"/>
          <p:cNvSpPr>
            <a:spLocks noChangeArrowheads="1"/>
          </p:cNvSpPr>
          <p:nvPr/>
        </p:nvSpPr>
        <p:spPr bwMode="auto">
          <a:xfrm>
            <a:off x="760298" y="4038759"/>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9299" name="Text Box 83"/>
          <p:cNvSpPr txBox="1">
            <a:spLocks noChangeArrowheads="1"/>
          </p:cNvSpPr>
          <p:nvPr/>
        </p:nvSpPr>
        <p:spPr bwMode="auto">
          <a:xfrm>
            <a:off x="504594" y="2817957"/>
            <a:ext cx="2230293" cy="1015663"/>
          </a:xfrm>
          <a:prstGeom prst="rect">
            <a:avLst/>
          </a:prstGeom>
          <a:noFill/>
          <a:ln w="9525">
            <a:noFill/>
            <a:miter lim="800000"/>
            <a:headEnd/>
            <a:tailEnd/>
          </a:ln>
          <a:effectLst/>
        </p:spPr>
        <p:txBody>
          <a:bodyPr wrap="square">
            <a:spAutoFit/>
          </a:bodyPr>
          <a:lstStyle/>
          <a:p>
            <a:r>
              <a:rPr lang="en-US" sz="2000" dirty="0"/>
              <a:t>Search to cutoff, make best move, wait for reply…</a:t>
            </a:r>
          </a:p>
        </p:txBody>
      </p:sp>
      <p:sp>
        <p:nvSpPr>
          <p:cNvPr id="12" name="AutoShape 80"/>
          <p:cNvSpPr>
            <a:spLocks noChangeArrowheads="1"/>
          </p:cNvSpPr>
          <p:nvPr/>
        </p:nvSpPr>
        <p:spPr bwMode="auto">
          <a:xfrm>
            <a:off x="3064598" y="4044705"/>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3" name="AutoShape 77"/>
          <p:cNvSpPr>
            <a:spLocks noChangeArrowheads="1"/>
          </p:cNvSpPr>
          <p:nvPr/>
        </p:nvSpPr>
        <p:spPr bwMode="auto">
          <a:xfrm>
            <a:off x="3639273" y="4041530"/>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6" name="AutoShape 77"/>
          <p:cNvSpPr>
            <a:spLocks noChangeArrowheads="1"/>
          </p:cNvSpPr>
          <p:nvPr/>
        </p:nvSpPr>
        <p:spPr bwMode="auto">
          <a:xfrm>
            <a:off x="3758422" y="4335247"/>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6001762" y="4055789"/>
            <a:ext cx="2513012" cy="1985962"/>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20" name="AutoShape 77"/>
          <p:cNvSpPr>
            <a:spLocks noChangeArrowheads="1"/>
          </p:cNvSpPr>
          <p:nvPr/>
        </p:nvSpPr>
        <p:spPr bwMode="auto">
          <a:xfrm>
            <a:off x="6576437" y="4052614"/>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1" name="AutoShape 77"/>
          <p:cNvSpPr>
            <a:spLocks noChangeArrowheads="1"/>
          </p:cNvSpPr>
          <p:nvPr/>
        </p:nvSpPr>
        <p:spPr bwMode="auto">
          <a:xfrm>
            <a:off x="6695586" y="4346331"/>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2" name="AutoShape 77"/>
          <p:cNvSpPr>
            <a:spLocks noChangeArrowheads="1"/>
          </p:cNvSpPr>
          <p:nvPr/>
        </p:nvSpPr>
        <p:spPr bwMode="auto">
          <a:xfrm>
            <a:off x="6654022" y="4620652"/>
            <a:ext cx="1371600" cy="1084262"/>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en-US"/>
          </a:p>
        </p:txBody>
      </p:sp>
      <p:sp>
        <p:nvSpPr>
          <p:cNvPr id="23" name="Text Box 83"/>
          <p:cNvSpPr txBox="1">
            <a:spLocks noChangeArrowheads="1"/>
          </p:cNvSpPr>
          <p:nvPr/>
        </p:nvSpPr>
        <p:spPr bwMode="auto">
          <a:xfrm>
            <a:off x="3209926" y="263896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sp>
        <p:nvSpPr>
          <p:cNvPr id="24" name="Text Box 83"/>
          <p:cNvSpPr txBox="1">
            <a:spLocks noChangeArrowheads="1"/>
          </p:cNvSpPr>
          <p:nvPr/>
        </p:nvSpPr>
        <p:spPr bwMode="auto">
          <a:xfrm>
            <a:off x="6096289" y="2831811"/>
            <a:ext cx="2230293" cy="1323439"/>
          </a:xfrm>
          <a:prstGeom prst="rect">
            <a:avLst/>
          </a:prstGeom>
          <a:noFill/>
          <a:ln w="9525">
            <a:noFill/>
            <a:miter lim="800000"/>
            <a:headEnd/>
            <a:tailEnd/>
          </a:ln>
          <a:effectLst/>
        </p:spPr>
        <p:txBody>
          <a:bodyPr wrap="square">
            <a:spAutoFit/>
          </a:bodyPr>
          <a:lstStyle/>
          <a:p>
            <a:r>
              <a:rPr lang="en-US" sz="2000" dirty="0"/>
              <a:t>After reply, search to cutoff, make best move, wait for reply… </a:t>
            </a:r>
          </a:p>
        </p:txBody>
      </p:sp>
      <p:cxnSp>
        <p:nvCxnSpPr>
          <p:cNvPr id="26" name="Straight Connector 25"/>
          <p:cNvCxnSpPr/>
          <p:nvPr/>
        </p:nvCxnSpPr>
        <p:spPr bwMode="auto">
          <a:xfrm>
            <a:off x="4325073" y="4047880"/>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2" name="Straight Connector 31"/>
          <p:cNvCxnSpPr/>
          <p:nvPr/>
        </p:nvCxnSpPr>
        <p:spPr bwMode="auto">
          <a:xfrm>
            <a:off x="7258050" y="4059771"/>
            <a:ext cx="119149" cy="293717"/>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3" name="Straight Connector 32"/>
          <p:cNvCxnSpPr>
            <a:endCxn id="22" idx="0"/>
          </p:cNvCxnSpPr>
          <p:nvPr/>
        </p:nvCxnSpPr>
        <p:spPr bwMode="auto">
          <a:xfrm flipH="1">
            <a:off x="7339822" y="4359029"/>
            <a:ext cx="37377" cy="261623"/>
          </a:xfrm>
          <a:prstGeom prst="line">
            <a:avLst/>
          </a:prstGeom>
          <a:solidFill>
            <a:schemeClr val="accent1"/>
          </a:solidFill>
          <a:ln w="254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048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6" name="AutoShape 80"/>
          <p:cNvSpPr>
            <a:spLocks noChangeArrowheads="1"/>
          </p:cNvSpPr>
          <p:nvPr/>
        </p:nvSpPr>
        <p:spPr bwMode="auto">
          <a:xfrm>
            <a:off x="292099" y="4426347"/>
            <a:ext cx="252944" cy="773314"/>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2" name="AutoShape 80"/>
          <p:cNvSpPr>
            <a:spLocks noChangeArrowheads="1"/>
          </p:cNvSpPr>
          <p:nvPr/>
        </p:nvSpPr>
        <p:spPr bwMode="auto">
          <a:xfrm>
            <a:off x="1010708" y="4427678"/>
            <a:ext cx="1207373" cy="116777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19" name="AutoShape 80"/>
          <p:cNvSpPr>
            <a:spLocks noChangeArrowheads="1"/>
          </p:cNvSpPr>
          <p:nvPr/>
        </p:nvSpPr>
        <p:spPr bwMode="auto">
          <a:xfrm>
            <a:off x="782108" y="4312061"/>
            <a:ext cx="8211012" cy="2139539"/>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en-US"/>
          </a:p>
        </p:txBody>
      </p:sp>
      <p:sp>
        <p:nvSpPr>
          <p:cNvPr id="6" name="Rectangle 5"/>
          <p:cNvSpPr/>
          <p:nvPr/>
        </p:nvSpPr>
        <p:spPr>
          <a:xfrm>
            <a:off x="108614" y="99628"/>
            <a:ext cx="3090141" cy="1200329"/>
          </a:xfrm>
          <a:prstGeom prst="rect">
            <a:avLst/>
          </a:prstGeom>
        </p:spPr>
        <p:txBody>
          <a:bodyPr wrap="none">
            <a:spAutoFit/>
          </a:bodyPr>
          <a:lstStyle/>
          <a:p>
            <a:r>
              <a:rPr lang="en-US" b="1" dirty="0">
                <a:solidFill>
                  <a:srgbClr val="C00000"/>
                </a:solidFill>
              </a:rPr>
              <a:t>Branching Factor</a:t>
            </a:r>
          </a:p>
          <a:p>
            <a:r>
              <a:rPr lang="en-US" b="1" dirty="0">
                <a:solidFill>
                  <a:srgbClr val="00B050"/>
                </a:solidFill>
              </a:rPr>
              <a:t>Average game length </a:t>
            </a:r>
          </a:p>
          <a:p>
            <a:r>
              <a:rPr lang="en-US" b="1" dirty="0">
                <a:solidFill>
                  <a:srgbClr val="0000FF"/>
                </a:solidFill>
              </a:rPr>
              <a:t>Game-tree complexity</a:t>
            </a:r>
          </a:p>
        </p:txBody>
      </p:sp>
      <p:sp>
        <p:nvSpPr>
          <p:cNvPr id="7" name="Rectangle 6"/>
          <p:cNvSpPr/>
          <p:nvPr/>
        </p:nvSpPr>
        <p:spPr>
          <a:xfrm>
            <a:off x="4512908" y="6447135"/>
            <a:ext cx="800219"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360</a:t>
            </a:r>
          </a:p>
        </p:txBody>
      </p:sp>
      <p:sp>
        <p:nvSpPr>
          <p:cNvPr id="27" name="Rectangle 26"/>
          <p:cNvSpPr/>
          <p:nvPr/>
        </p:nvSpPr>
        <p:spPr>
          <a:xfrm>
            <a:off x="1214092" y="5541219"/>
            <a:ext cx="800219"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123</a:t>
            </a:r>
          </a:p>
        </p:txBody>
      </p:sp>
      <p:sp>
        <p:nvSpPr>
          <p:cNvPr id="28" name="Rectangle 27"/>
          <p:cNvSpPr/>
          <p:nvPr/>
        </p:nvSpPr>
        <p:spPr>
          <a:xfrm>
            <a:off x="0" y="5381829"/>
            <a:ext cx="697627" cy="461665"/>
          </a:xfrm>
          <a:prstGeom prst="rect">
            <a:avLst/>
          </a:prstGeom>
        </p:spPr>
        <p:txBody>
          <a:bodyPr wrap="none">
            <a:spAutoFit/>
          </a:bodyPr>
          <a:lstStyle/>
          <a:p>
            <a:r>
              <a:rPr lang="en-US" dirty="0">
                <a:solidFill>
                  <a:srgbClr val="0000FF"/>
                </a:solidFill>
              </a:rPr>
              <a:t>10</a:t>
            </a:r>
            <a:r>
              <a:rPr lang="en-US" baseline="30000" dirty="0">
                <a:solidFill>
                  <a:srgbClr val="0000FF"/>
                </a:solidFill>
              </a:rPr>
              <a:t>31</a:t>
            </a:r>
          </a:p>
        </p:txBody>
      </p:sp>
      <p:sp>
        <p:nvSpPr>
          <p:cNvPr id="29" name="Rectangle 28"/>
          <p:cNvSpPr/>
          <p:nvPr/>
        </p:nvSpPr>
        <p:spPr>
          <a:xfrm>
            <a:off x="232037" y="3850396"/>
            <a:ext cx="338554" cy="461665"/>
          </a:xfrm>
          <a:prstGeom prst="rect">
            <a:avLst/>
          </a:prstGeom>
        </p:spPr>
        <p:txBody>
          <a:bodyPr wrap="none">
            <a:spAutoFit/>
          </a:bodyPr>
          <a:lstStyle/>
          <a:p>
            <a:r>
              <a:rPr lang="en-US" dirty="0">
                <a:solidFill>
                  <a:srgbClr val="C00000"/>
                </a:solidFill>
              </a:rPr>
              <a:t>8</a:t>
            </a:r>
            <a:endParaRPr lang="en-US" baseline="30000" dirty="0">
              <a:solidFill>
                <a:srgbClr val="C00000"/>
              </a:solidFill>
            </a:endParaRPr>
          </a:p>
        </p:txBody>
      </p:sp>
      <p:sp>
        <p:nvSpPr>
          <p:cNvPr id="30" name="Rectangle 29"/>
          <p:cNvSpPr/>
          <p:nvPr/>
        </p:nvSpPr>
        <p:spPr>
          <a:xfrm>
            <a:off x="1367979" y="3850396"/>
            <a:ext cx="492443" cy="461665"/>
          </a:xfrm>
          <a:prstGeom prst="rect">
            <a:avLst/>
          </a:prstGeom>
        </p:spPr>
        <p:txBody>
          <a:bodyPr wrap="none">
            <a:spAutoFit/>
          </a:bodyPr>
          <a:lstStyle/>
          <a:p>
            <a:r>
              <a:rPr lang="en-US" dirty="0">
                <a:solidFill>
                  <a:srgbClr val="C00000"/>
                </a:solidFill>
              </a:rPr>
              <a:t>35</a:t>
            </a:r>
            <a:endParaRPr lang="en-US" baseline="30000" dirty="0">
              <a:solidFill>
                <a:srgbClr val="C00000"/>
              </a:solidFill>
            </a:endParaRPr>
          </a:p>
        </p:txBody>
      </p:sp>
      <p:sp>
        <p:nvSpPr>
          <p:cNvPr id="31" name="Rectangle 30"/>
          <p:cNvSpPr/>
          <p:nvPr/>
        </p:nvSpPr>
        <p:spPr>
          <a:xfrm>
            <a:off x="4562909" y="3850396"/>
            <a:ext cx="646331" cy="461665"/>
          </a:xfrm>
          <a:prstGeom prst="rect">
            <a:avLst/>
          </a:prstGeom>
        </p:spPr>
        <p:txBody>
          <a:bodyPr wrap="none">
            <a:spAutoFit/>
          </a:bodyPr>
          <a:lstStyle/>
          <a:p>
            <a:r>
              <a:rPr lang="en-US" dirty="0">
                <a:solidFill>
                  <a:srgbClr val="C00000"/>
                </a:solidFill>
              </a:rPr>
              <a:t>250</a:t>
            </a:r>
            <a:endParaRPr lang="en-US" baseline="30000" dirty="0">
              <a:solidFill>
                <a:srgbClr val="C00000"/>
              </a:solidFill>
            </a:endParaRPr>
          </a:p>
        </p:txBody>
      </p:sp>
      <p:sp>
        <p:nvSpPr>
          <p:cNvPr id="34" name="Rectangle 33"/>
          <p:cNvSpPr/>
          <p:nvPr/>
        </p:nvSpPr>
        <p:spPr>
          <a:xfrm>
            <a:off x="417354" y="4443089"/>
            <a:ext cx="415498" cy="369332"/>
          </a:xfrm>
          <a:prstGeom prst="rect">
            <a:avLst/>
          </a:prstGeom>
        </p:spPr>
        <p:txBody>
          <a:bodyPr wrap="none">
            <a:spAutoFit/>
          </a:bodyPr>
          <a:lstStyle/>
          <a:p>
            <a:r>
              <a:rPr lang="en-US" sz="1800" dirty="0">
                <a:solidFill>
                  <a:srgbClr val="00B050"/>
                </a:solidFill>
              </a:rPr>
              <a:t>70</a:t>
            </a:r>
            <a:endParaRPr lang="en-US" sz="1800" baseline="30000" dirty="0">
              <a:solidFill>
                <a:srgbClr val="00B050"/>
              </a:solidFill>
            </a:endParaRPr>
          </a:p>
        </p:txBody>
      </p:sp>
      <p:sp>
        <p:nvSpPr>
          <p:cNvPr id="35" name="Rectangle 34"/>
          <p:cNvSpPr/>
          <p:nvPr/>
        </p:nvSpPr>
        <p:spPr>
          <a:xfrm>
            <a:off x="2013503" y="4443089"/>
            <a:ext cx="530915" cy="369332"/>
          </a:xfrm>
          <a:prstGeom prst="rect">
            <a:avLst/>
          </a:prstGeom>
        </p:spPr>
        <p:txBody>
          <a:bodyPr wrap="none">
            <a:spAutoFit/>
          </a:bodyPr>
          <a:lstStyle/>
          <a:p>
            <a:r>
              <a:rPr lang="en-US" sz="1800" dirty="0">
                <a:solidFill>
                  <a:srgbClr val="00B050"/>
                </a:solidFill>
              </a:rPr>
              <a:t>123</a:t>
            </a:r>
            <a:endParaRPr lang="en-US" sz="1800" baseline="30000" dirty="0">
              <a:solidFill>
                <a:srgbClr val="00B050"/>
              </a:solidFill>
            </a:endParaRPr>
          </a:p>
        </p:txBody>
      </p:sp>
      <p:sp>
        <p:nvSpPr>
          <p:cNvPr id="36" name="Rectangle 35"/>
          <p:cNvSpPr/>
          <p:nvPr/>
        </p:nvSpPr>
        <p:spPr>
          <a:xfrm>
            <a:off x="6014003" y="4443089"/>
            <a:ext cx="530915" cy="369332"/>
          </a:xfrm>
          <a:prstGeom prst="rect">
            <a:avLst/>
          </a:prstGeom>
        </p:spPr>
        <p:txBody>
          <a:bodyPr wrap="none">
            <a:spAutoFit/>
          </a:bodyPr>
          <a:lstStyle/>
          <a:p>
            <a:r>
              <a:rPr lang="en-US" sz="1800" dirty="0">
                <a:solidFill>
                  <a:srgbClr val="00B050"/>
                </a:solidFill>
              </a:rPr>
              <a:t>150</a:t>
            </a:r>
            <a:endParaRPr lang="en-US" sz="1800" baseline="30000" dirty="0">
              <a:solidFill>
                <a:srgbClr val="00B050"/>
              </a:solidFill>
            </a:endParaRPr>
          </a:p>
        </p:txBody>
      </p:sp>
      <p:pic>
        <p:nvPicPr>
          <p:cNvPr id="37" name="Picture 12" descr="http://guineashots.com/wp-content/uploads/2014/06/liac-chess.png"/>
          <p:cNvPicPr>
            <a:picLocks noChangeAspect="1" noChangeArrowheads="1"/>
          </p:cNvPicPr>
          <p:nvPr/>
        </p:nvPicPr>
        <p:blipFill>
          <a:blip r:embed="rId2" cstate="print"/>
          <a:srcRect l="2785" t="10734" r="37130" b="4771"/>
          <a:stretch>
            <a:fillRect/>
          </a:stretch>
        </p:blipFill>
        <p:spPr bwMode="auto">
          <a:xfrm>
            <a:off x="1260125" y="2566833"/>
            <a:ext cx="947956" cy="947956"/>
          </a:xfrm>
          <a:prstGeom prst="rect">
            <a:avLst/>
          </a:prstGeom>
          <a:noFill/>
        </p:spPr>
      </p:pic>
      <p:pic>
        <p:nvPicPr>
          <p:cNvPr id="8" name="Picture 7"/>
          <p:cNvPicPr>
            <a:picLocks noChangeAspect="1"/>
          </p:cNvPicPr>
          <p:nvPr/>
        </p:nvPicPr>
        <p:blipFill>
          <a:blip r:embed="rId3" cstate="print"/>
          <a:stretch>
            <a:fillRect/>
          </a:stretch>
        </p:blipFill>
        <p:spPr>
          <a:xfrm>
            <a:off x="108614" y="2566833"/>
            <a:ext cx="952696" cy="947956"/>
          </a:xfrm>
          <a:prstGeom prst="rect">
            <a:avLst/>
          </a:prstGeom>
        </p:spPr>
      </p:pic>
      <p:pic>
        <p:nvPicPr>
          <p:cNvPr id="9" name="Picture 8"/>
          <p:cNvPicPr>
            <a:picLocks noChangeAspect="1"/>
          </p:cNvPicPr>
          <p:nvPr/>
        </p:nvPicPr>
        <p:blipFill>
          <a:blip r:embed="rId4" cstate="print"/>
          <a:stretch>
            <a:fillRect/>
          </a:stretch>
        </p:blipFill>
        <p:spPr>
          <a:xfrm>
            <a:off x="4420868" y="2566833"/>
            <a:ext cx="984298" cy="987355"/>
          </a:xfrm>
          <a:prstGeom prst="rect">
            <a:avLst/>
          </a:prstGeom>
        </p:spPr>
      </p:pic>
      <p:sp>
        <p:nvSpPr>
          <p:cNvPr id="10" name="TextBox 9"/>
          <p:cNvSpPr txBox="1"/>
          <p:nvPr/>
        </p:nvSpPr>
        <p:spPr>
          <a:xfrm>
            <a:off x="17434" y="2124086"/>
            <a:ext cx="1043876" cy="369332"/>
          </a:xfrm>
          <a:prstGeom prst="rect">
            <a:avLst/>
          </a:prstGeom>
          <a:noFill/>
        </p:spPr>
        <p:txBody>
          <a:bodyPr wrap="none" rtlCol="0">
            <a:spAutoFit/>
          </a:bodyPr>
          <a:lstStyle/>
          <a:p>
            <a:r>
              <a:rPr lang="en-US" sz="1800" dirty="0"/>
              <a:t>Checkers</a:t>
            </a:r>
          </a:p>
        </p:txBody>
      </p:sp>
      <p:sp>
        <p:nvSpPr>
          <p:cNvPr id="38" name="TextBox 37"/>
          <p:cNvSpPr txBox="1"/>
          <p:nvPr/>
        </p:nvSpPr>
        <p:spPr>
          <a:xfrm>
            <a:off x="1367979" y="2124086"/>
            <a:ext cx="736099" cy="369332"/>
          </a:xfrm>
          <a:prstGeom prst="rect">
            <a:avLst/>
          </a:prstGeom>
          <a:noFill/>
        </p:spPr>
        <p:txBody>
          <a:bodyPr wrap="none" rtlCol="0">
            <a:spAutoFit/>
          </a:bodyPr>
          <a:lstStyle/>
          <a:p>
            <a:r>
              <a:rPr lang="en-US" sz="1800" dirty="0"/>
              <a:t>Chess</a:t>
            </a:r>
          </a:p>
        </p:txBody>
      </p:sp>
      <p:sp>
        <p:nvSpPr>
          <p:cNvPr id="39" name="TextBox 38"/>
          <p:cNvSpPr txBox="1"/>
          <p:nvPr/>
        </p:nvSpPr>
        <p:spPr>
          <a:xfrm>
            <a:off x="4679620" y="2124086"/>
            <a:ext cx="466794" cy="369332"/>
          </a:xfrm>
          <a:prstGeom prst="rect">
            <a:avLst/>
          </a:prstGeom>
          <a:noFill/>
        </p:spPr>
        <p:txBody>
          <a:bodyPr wrap="none" rtlCol="0">
            <a:spAutoFit/>
          </a:bodyPr>
          <a:lstStyle/>
          <a:p>
            <a:r>
              <a:rPr lang="en-US" sz="1800" dirty="0"/>
              <a:t>Go</a:t>
            </a:r>
          </a:p>
        </p:txBody>
      </p:sp>
      <p:sp>
        <p:nvSpPr>
          <p:cNvPr id="2" name="TextBox 1">
            <a:extLst>
              <a:ext uri="{FF2B5EF4-FFF2-40B4-BE49-F238E27FC236}">
                <a16:creationId xmlns:a16="http://schemas.microsoft.com/office/drawing/2014/main" id="{9DCF4176-97BD-4CEF-A2CD-034F49A194B7}"/>
              </a:ext>
            </a:extLst>
          </p:cNvPr>
          <p:cNvSpPr txBox="1"/>
          <p:nvPr/>
        </p:nvSpPr>
        <p:spPr>
          <a:xfrm>
            <a:off x="4713789" y="99628"/>
            <a:ext cx="4430211" cy="1077218"/>
          </a:xfrm>
          <a:prstGeom prst="rect">
            <a:avLst/>
          </a:prstGeom>
          <a:noFill/>
        </p:spPr>
        <p:txBody>
          <a:bodyPr wrap="square" rtlCol="0">
            <a:spAutoFit/>
          </a:bodyPr>
          <a:lstStyle/>
          <a:p>
            <a:r>
              <a:rPr lang="en-US" sz="1600" dirty="0"/>
              <a:t>The </a:t>
            </a:r>
            <a:r>
              <a:rPr lang="en-US" sz="1600" b="1" dirty="0">
                <a:solidFill>
                  <a:srgbClr val="0000FF"/>
                </a:solidFill>
              </a:rPr>
              <a:t>Game-tree complexity </a:t>
            </a:r>
            <a:r>
              <a:rPr lang="en-US" sz="1600" dirty="0"/>
              <a:t>of Go is about 2</a:t>
            </a:r>
            <a:r>
              <a:rPr lang="en-US" sz="1600" baseline="30000" dirty="0"/>
              <a:t>787</a:t>
            </a:r>
            <a:r>
              <a:rPr lang="en-US" sz="1600" dirty="0"/>
              <a:t> times that of Chess. So even if Moore's law holds out forever, it would take about 700 years for Alpha-Beta to be competitive here. </a:t>
            </a:r>
          </a:p>
        </p:txBody>
      </p:sp>
    </p:spTree>
    <p:extLst>
      <p:ext uri="{BB962C8B-B14F-4D97-AF65-F5344CB8AC3E}">
        <p14:creationId xmlns:p14="http://schemas.microsoft.com/office/powerpoint/2010/main" val="3669437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4400</TotalTime>
  <Words>2038</Words>
  <Application>Microsoft Office PowerPoint</Application>
  <PresentationFormat>On-screen Show (4:3)</PresentationFormat>
  <Paragraphs>323</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Comic Sans MS</vt:lpstr>
      <vt:lpstr>Symbol</vt:lpstr>
      <vt:lpstr>Times New Roman</vt:lpstr>
      <vt:lpstr>Wingdings</vt:lpstr>
      <vt:lpstr>Office Theme</vt:lpstr>
      <vt:lpstr>Equation</vt:lpstr>
      <vt:lpstr>Games With Chance</vt:lpstr>
      <vt:lpstr>Chance Nodes</vt:lpstr>
      <vt:lpstr>Chance Nodes</vt:lpstr>
      <vt:lpstr>Chance Nodes</vt:lpstr>
      <vt:lpstr>Expectminimax Value</vt:lpstr>
      <vt:lpstr>PowerPoint Presentation</vt:lpstr>
      <vt:lpstr>Example Utility Functions II</vt:lpstr>
      <vt:lpstr>PowerPoint Presentation</vt:lpstr>
      <vt:lpstr>PowerPoint Presentation</vt:lpstr>
      <vt:lpstr>PowerPoint Presentation</vt:lpstr>
      <vt:lpstr>PowerPoint Presentation</vt:lpstr>
      <vt:lpstr>PowerPoint Presentation</vt:lpstr>
      <vt:lpstr>Monte Carlo Tree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will AI Go be superhuman? </vt:lpstr>
      <vt:lpstr>When will AI Go be superhuman? </vt:lpstr>
      <vt:lpstr>PowerPoint Presentation</vt:lpstr>
      <vt:lpstr>Checkers: Tinsley vs. Chinook</vt:lpstr>
      <vt:lpstr>Othello: Murakami vs. Logistello</vt:lpstr>
      <vt:lpstr>Chess: Kasparov vs. Deep Blue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Search</dc:title>
  <dc:creator>eamonn</dc:creator>
  <cp:lastModifiedBy>Eamonn Keogh</cp:lastModifiedBy>
  <cp:revision>167</cp:revision>
  <cp:lastPrinted>2001-10-16T12:30:45Z</cp:lastPrinted>
  <dcterms:created xsi:type="dcterms:W3CDTF">1996-09-30T18:28:10Z</dcterms:created>
  <dcterms:modified xsi:type="dcterms:W3CDTF">2021-10-08T06:00:27Z</dcterms:modified>
</cp:coreProperties>
</file>