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64"/>
  </p:notesMasterIdLst>
  <p:sldIdLst>
    <p:sldId id="371" r:id="rId2"/>
    <p:sldId id="285" r:id="rId3"/>
    <p:sldId id="256" r:id="rId4"/>
    <p:sldId id="279" r:id="rId5"/>
    <p:sldId id="257" r:id="rId6"/>
    <p:sldId id="349" r:id="rId7"/>
    <p:sldId id="378" r:id="rId8"/>
    <p:sldId id="318" r:id="rId9"/>
    <p:sldId id="284" r:id="rId10"/>
    <p:sldId id="259" r:id="rId11"/>
    <p:sldId id="352" r:id="rId12"/>
    <p:sldId id="351" r:id="rId13"/>
    <p:sldId id="350" r:id="rId14"/>
    <p:sldId id="387" r:id="rId15"/>
    <p:sldId id="316" r:id="rId16"/>
    <p:sldId id="315" r:id="rId17"/>
    <p:sldId id="260" r:id="rId18"/>
    <p:sldId id="262" r:id="rId19"/>
    <p:sldId id="261" r:id="rId20"/>
    <p:sldId id="403" r:id="rId21"/>
    <p:sldId id="402" r:id="rId22"/>
    <p:sldId id="404" r:id="rId23"/>
    <p:sldId id="405" r:id="rId24"/>
    <p:sldId id="263" r:id="rId25"/>
    <p:sldId id="287" r:id="rId26"/>
    <p:sldId id="265" r:id="rId27"/>
    <p:sldId id="264" r:id="rId28"/>
    <p:sldId id="266" r:id="rId29"/>
    <p:sldId id="269" r:id="rId30"/>
    <p:sldId id="299" r:id="rId31"/>
    <p:sldId id="267" r:id="rId32"/>
    <p:sldId id="268" r:id="rId33"/>
    <p:sldId id="407" r:id="rId34"/>
    <p:sldId id="408" r:id="rId35"/>
    <p:sldId id="406" r:id="rId36"/>
    <p:sldId id="409" r:id="rId37"/>
    <p:sldId id="270" r:id="rId38"/>
    <p:sldId id="301" r:id="rId39"/>
    <p:sldId id="302" r:id="rId40"/>
    <p:sldId id="303" r:id="rId41"/>
    <p:sldId id="304" r:id="rId42"/>
    <p:sldId id="305" r:id="rId43"/>
    <p:sldId id="306" r:id="rId44"/>
    <p:sldId id="307" r:id="rId45"/>
    <p:sldId id="308" r:id="rId46"/>
    <p:sldId id="309" r:id="rId47"/>
    <p:sldId id="310" r:id="rId48"/>
    <p:sldId id="311" r:id="rId49"/>
    <p:sldId id="312" r:id="rId50"/>
    <p:sldId id="313" r:id="rId51"/>
    <p:sldId id="319" r:id="rId52"/>
    <p:sldId id="300" r:id="rId53"/>
    <p:sldId id="286" r:id="rId54"/>
    <p:sldId id="291" r:id="rId55"/>
    <p:sldId id="292" r:id="rId56"/>
    <p:sldId id="293" r:id="rId57"/>
    <p:sldId id="294" r:id="rId58"/>
    <p:sldId id="401" r:id="rId59"/>
    <p:sldId id="296" r:id="rId60"/>
    <p:sldId id="317" r:id="rId61"/>
    <p:sldId id="297" r:id="rId62"/>
    <p:sldId id="400" r:id="rId63"/>
  </p:sldIdLst>
  <p:sldSz cx="9144000" cy="6858000" type="screen4x3"/>
  <p:notesSz cx="6842125" cy="9128125"/>
  <p:defaultTex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017" autoAdjust="0"/>
    <p:restoredTop sz="96590" autoAdjust="0"/>
  </p:normalViewPr>
  <p:slideViewPr>
    <p:cSldViewPr snapToGrid="0">
      <p:cViewPr>
        <p:scale>
          <a:sx n="125" d="100"/>
          <a:sy n="125" d="100"/>
        </p:scale>
        <p:origin x="3096" y="93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6545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75088" y="0"/>
            <a:ext cx="2965450" cy="457200"/>
          </a:xfrm>
          <a:prstGeom prst="rect">
            <a:avLst/>
          </a:prstGeom>
        </p:spPr>
        <p:txBody>
          <a:bodyPr vert="horz" lIns="91440" tIns="45720" rIns="91440" bIns="45720" rtlCol="0"/>
          <a:lstStyle>
            <a:lvl1pPr algn="r">
              <a:defRPr sz="1200"/>
            </a:lvl1pPr>
          </a:lstStyle>
          <a:p>
            <a:fld id="{1D063CD2-5E4F-4B96-9E74-5FA27B949AB5}" type="datetimeFigureOut">
              <a:rPr lang="en-US" smtClean="0"/>
              <a:pPr/>
              <a:t>10/8/2021</a:t>
            </a:fld>
            <a:endParaRPr lang="en-US"/>
          </a:p>
        </p:txBody>
      </p:sp>
      <p:sp>
        <p:nvSpPr>
          <p:cNvPr id="4" name="Slide Image Placeholder 3"/>
          <p:cNvSpPr>
            <a:spLocks noGrp="1" noRot="1" noChangeAspect="1"/>
          </p:cNvSpPr>
          <p:nvPr>
            <p:ph type="sldImg" idx="2"/>
          </p:nvPr>
        </p:nvSpPr>
        <p:spPr>
          <a:xfrm>
            <a:off x="1138238" y="684213"/>
            <a:ext cx="4565650" cy="342423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4213" y="4335463"/>
            <a:ext cx="5473700" cy="410845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70925"/>
            <a:ext cx="2965450" cy="455613"/>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75088" y="8670925"/>
            <a:ext cx="2965450" cy="455613"/>
          </a:xfrm>
          <a:prstGeom prst="rect">
            <a:avLst/>
          </a:prstGeom>
        </p:spPr>
        <p:txBody>
          <a:bodyPr vert="horz" lIns="91440" tIns="45720" rIns="91440" bIns="45720" rtlCol="0" anchor="b"/>
          <a:lstStyle>
            <a:lvl1pPr algn="r">
              <a:defRPr sz="1200"/>
            </a:lvl1pPr>
          </a:lstStyle>
          <a:p>
            <a:fld id="{52D34D9A-9636-4E6A-9A0C-488EFC6273D5}"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2D34D9A-9636-4E6A-9A0C-488EFC6273D5}" type="slidenum">
              <a:rPr lang="en-US" smtClean="0"/>
              <a:pPr/>
              <a:t>16</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D34D9A-9636-4E6A-9A0C-488EFC6273D5}" type="slidenum">
              <a:rPr lang="en-US" smtClean="0"/>
              <a:pPr/>
              <a:t>18</a:t>
            </a:fld>
            <a:endParaRPr lang="en-US"/>
          </a:p>
        </p:txBody>
      </p:sp>
    </p:spTree>
    <p:extLst>
      <p:ext uri="{BB962C8B-B14F-4D97-AF65-F5344CB8AC3E}">
        <p14:creationId xmlns:p14="http://schemas.microsoft.com/office/powerpoint/2010/main" val="8608030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72D1790-970A-44FC-998F-E3E445E58555}"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35382B8-F3B8-41ED-A210-A40F78173A10}"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9B010778-9F42-47F3-A75A-9450A47D7731}"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F02A92B0-1E8A-4C7B-AF2E-383B0C4AF1F1}"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0D7D96C-2D12-47C7-9CF9-3EFD98FFBA17}"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18C549CC-07B1-4E3B-A50E-A668FF04EF0F}"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CBFAFD5E-12C6-4FCB-B238-66AA66F09CFD}"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A3E3AD7F-5DCC-4A75-A33F-38440EB62859}"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B130FC6A-2EA9-4BBD-8CAB-311220EFEAD7}"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ED1A2BCB-B6C8-4BDF-8307-46E69083F7E8}"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98ECABAC-740B-45CA-955A-CE044FAE6E24}"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9FD70AC7-E781-486C-A943-7A1834056C93}"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gif"/><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6.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3.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4.gif"/><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6.xml"/><Relationship Id="rId4" Type="http://schemas.openxmlformats.org/officeDocument/2006/relationships/image" Target="../media/image29.png"/></Relationships>
</file>

<file path=ppt/slides/_rels/slide29.xml.rels><?xml version="1.0" encoding="UTF-8" standalone="yes"?>
<Relationships xmlns="http://schemas.openxmlformats.org/package/2006/relationships"><Relationship Id="rId3" Type="http://schemas.openxmlformats.org/officeDocument/2006/relationships/image" Target="../media/image31.wmf"/><Relationship Id="rId2" Type="http://schemas.openxmlformats.org/officeDocument/2006/relationships/image" Target="../media/image30.wmf"/><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 Id="rId9" Type="http://schemas.openxmlformats.org/officeDocument/2006/relationships/image" Target="../media/image12.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gif"/><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png"/><Relationship Id="rId1" Type="http://schemas.openxmlformats.org/officeDocument/2006/relationships/slideLayout" Target="../slideLayouts/slideLayout7.xml"/><Relationship Id="rId4" Type="http://schemas.openxmlformats.org/officeDocument/2006/relationships/image" Target="../media/image37.jpeg"/></Relationships>
</file>

<file path=ppt/slides/_rels/slide57.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7.xml"/><Relationship Id="rId4" Type="http://schemas.openxmlformats.org/officeDocument/2006/relationships/image" Target="../media/image40.jpeg"/></Relationships>
</file>

<file path=ppt/slides/_rels/slide5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46.png"/><Relationship Id="rId1" Type="http://schemas.openxmlformats.org/officeDocument/2006/relationships/slideLayout" Target="../slideLayouts/slideLayout7.xml"/><Relationship Id="rId4" Type="http://schemas.openxmlformats.org/officeDocument/2006/relationships/image" Target="../media/image47.pn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http://www.thesmokinggun.com/sites/default/files/imagecache/750x970/documents/1211081vanhalen9.gif">
            <a:extLst>
              <a:ext uri="{FF2B5EF4-FFF2-40B4-BE49-F238E27FC236}">
                <a16:creationId xmlns:a16="http://schemas.microsoft.com/office/drawing/2014/main" id="{C0CCCA5D-AA5F-4DB0-82CF-18261F4E886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75138" y="666750"/>
            <a:ext cx="4070746" cy="5832710"/>
          </a:xfrm>
          <a:prstGeom prst="rect">
            <a:avLst/>
          </a:prstGeom>
          <a:noFill/>
          <a:ln>
            <a:solidFill>
              <a:schemeClr val="bg1">
                <a:lumMod val="75000"/>
              </a:schemeClr>
            </a:solidFill>
          </a:ln>
          <a:extLst>
            <a:ext uri="{909E8E84-426E-40DD-AFC4-6F175D3DCCD1}">
              <a14:hiddenFill xmlns:a14="http://schemas.microsoft.com/office/drawing/2010/main">
                <a:solidFill>
                  <a:srgbClr val="FFFFFF"/>
                </a:solidFill>
              </a14:hiddenFill>
            </a:ext>
          </a:extLst>
        </p:spPr>
      </p:pic>
      <p:pic>
        <p:nvPicPr>
          <p:cNvPr id="2050" name="Picture 2" descr="http://www.thesmokinggun.com/sites/default/files/imagecache/750x970/documents/1211081vanhalen1.gif">
            <a:extLst>
              <a:ext uri="{FF2B5EF4-FFF2-40B4-BE49-F238E27FC236}">
                <a16:creationId xmlns:a16="http://schemas.microsoft.com/office/drawing/2014/main" id="{813C6253-1060-46FA-B386-56CEFECFEB9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938" y="1000125"/>
            <a:ext cx="3990974" cy="5718410"/>
          </a:xfrm>
          <a:prstGeom prst="rect">
            <a:avLst/>
          </a:prstGeom>
          <a:noFill/>
          <a:ln>
            <a:solidFill>
              <a:schemeClr val="bg1">
                <a:lumMod val="75000"/>
              </a:schemeClr>
            </a:solidFill>
          </a:ln>
          <a:extLst>
            <a:ext uri="{909E8E84-426E-40DD-AFC4-6F175D3DCCD1}">
              <a14:hiddenFill xmlns:a14="http://schemas.microsoft.com/office/drawing/2010/main">
                <a:solidFill>
                  <a:srgbClr val="FFFFFF"/>
                </a:solidFill>
              </a14:hiddenFill>
            </a:ext>
          </a:extLst>
        </p:spPr>
      </p:pic>
      <p:pic>
        <p:nvPicPr>
          <p:cNvPr id="2054" name="Picture 6" descr="http://thesmokinggun.com/sites/default/files/assets/vanhalenbrownx517.png">
            <a:extLst>
              <a:ext uri="{FF2B5EF4-FFF2-40B4-BE49-F238E27FC236}">
                <a16:creationId xmlns:a16="http://schemas.microsoft.com/office/drawing/2014/main" id="{E411EA81-81F4-4ABE-AFA5-D080100162B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9166" y="139465"/>
            <a:ext cx="1465262" cy="10419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18806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162" name="Group 42"/>
          <p:cNvGrpSpPr>
            <a:grpSpLocks/>
          </p:cNvGrpSpPr>
          <p:nvPr/>
        </p:nvGrpSpPr>
        <p:grpSpPr bwMode="auto">
          <a:xfrm>
            <a:off x="2530475" y="173038"/>
            <a:ext cx="1331913" cy="844550"/>
            <a:chOff x="578" y="281"/>
            <a:chExt cx="839" cy="532"/>
          </a:xfrm>
        </p:grpSpPr>
        <p:sp>
          <p:nvSpPr>
            <p:cNvPr id="5160" name="AutoShape 40"/>
            <p:cNvSpPr>
              <a:spLocks noChangeArrowheads="1"/>
            </p:cNvSpPr>
            <p:nvPr/>
          </p:nvSpPr>
          <p:spPr bwMode="auto">
            <a:xfrm>
              <a:off x="578" y="281"/>
              <a:ext cx="839" cy="532"/>
            </a:xfrm>
            <a:prstGeom prst="downArrow">
              <a:avLst>
                <a:gd name="adj1" fmla="val 50000"/>
                <a:gd name="adj2" fmla="val 25000"/>
              </a:avLst>
            </a:prstGeom>
            <a:solidFill>
              <a:srgbClr val="C0C0C0"/>
            </a:solidFill>
            <a:ln w="9525">
              <a:solidFill>
                <a:schemeClr val="tx1"/>
              </a:solidFill>
              <a:miter lim="800000"/>
              <a:headEnd/>
              <a:tailEnd/>
            </a:ln>
            <a:effectLst/>
          </p:spPr>
          <p:txBody>
            <a:bodyPr wrap="none" anchor="ctr"/>
            <a:lstStyle/>
            <a:p>
              <a:endParaRPr lang="en-US"/>
            </a:p>
          </p:txBody>
        </p:sp>
        <p:sp>
          <p:nvSpPr>
            <p:cNvPr id="5161" name="Text Box 41"/>
            <p:cNvSpPr txBox="1">
              <a:spLocks noChangeArrowheads="1"/>
            </p:cNvSpPr>
            <p:nvPr/>
          </p:nvSpPr>
          <p:spPr bwMode="auto">
            <a:xfrm>
              <a:off x="758" y="342"/>
              <a:ext cx="468" cy="288"/>
            </a:xfrm>
            <a:prstGeom prst="rect">
              <a:avLst/>
            </a:prstGeom>
            <a:noFill/>
            <a:ln w="9525">
              <a:noFill/>
              <a:miter lim="800000"/>
              <a:headEnd/>
              <a:tailEnd/>
            </a:ln>
            <a:effectLst/>
          </p:spPr>
          <p:txBody>
            <a:bodyPr wrap="none">
              <a:spAutoFit/>
            </a:bodyPr>
            <a:lstStyle/>
            <a:p>
              <a:r>
                <a:rPr lang="en-US"/>
                <a:t>Max</a:t>
              </a:r>
            </a:p>
          </p:txBody>
        </p:sp>
      </p:grpSp>
      <p:sp>
        <p:nvSpPr>
          <p:cNvPr id="3" name="AutoShape 3">
            <a:extLst>
              <a:ext uri="{FF2B5EF4-FFF2-40B4-BE49-F238E27FC236}">
                <a16:creationId xmlns:a16="http://schemas.microsoft.com/office/drawing/2014/main" id="{439CCC39-74E8-4E18-87C8-68394680F5A6}"/>
              </a:ext>
            </a:extLst>
          </p:cNvPr>
          <p:cNvSpPr>
            <a:spLocks noChangeAspect="1" noChangeArrowheads="1" noTextEdit="1"/>
          </p:cNvSpPr>
          <p:nvPr/>
        </p:nvSpPr>
        <p:spPr bwMode="auto">
          <a:xfrm>
            <a:off x="2017713" y="173038"/>
            <a:ext cx="7016750" cy="571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nvGrpSpPr>
          <p:cNvPr id="5" name="Group 30">
            <a:extLst>
              <a:ext uri="{FF2B5EF4-FFF2-40B4-BE49-F238E27FC236}">
                <a16:creationId xmlns:a16="http://schemas.microsoft.com/office/drawing/2014/main" id="{76805CE0-2004-4F7D-A438-07769A9D6402}"/>
              </a:ext>
            </a:extLst>
          </p:cNvPr>
          <p:cNvGrpSpPr>
            <a:grpSpLocks/>
          </p:cNvGrpSpPr>
          <p:nvPr/>
        </p:nvGrpSpPr>
        <p:grpSpPr bwMode="auto">
          <a:xfrm>
            <a:off x="7988301" y="222250"/>
            <a:ext cx="1016000" cy="1077912"/>
            <a:chOff x="5032" y="140"/>
            <a:chExt cx="640" cy="679"/>
          </a:xfrm>
        </p:grpSpPr>
        <p:grpSp>
          <p:nvGrpSpPr>
            <p:cNvPr id="5264" name="Group 25">
              <a:extLst>
                <a:ext uri="{FF2B5EF4-FFF2-40B4-BE49-F238E27FC236}">
                  <a16:creationId xmlns:a16="http://schemas.microsoft.com/office/drawing/2014/main" id="{CC1948AC-A32C-4AD7-BA3A-143FC6A91782}"/>
                </a:ext>
              </a:extLst>
            </p:cNvPr>
            <p:cNvGrpSpPr>
              <a:grpSpLocks/>
            </p:cNvGrpSpPr>
            <p:nvPr/>
          </p:nvGrpSpPr>
          <p:grpSpPr bwMode="auto">
            <a:xfrm>
              <a:off x="5032" y="140"/>
              <a:ext cx="640" cy="454"/>
              <a:chOff x="5032" y="140"/>
              <a:chExt cx="640" cy="454"/>
            </a:xfrm>
          </p:grpSpPr>
          <p:sp>
            <p:nvSpPr>
              <p:cNvPr id="5269" name="Rectangle 19">
                <a:extLst>
                  <a:ext uri="{FF2B5EF4-FFF2-40B4-BE49-F238E27FC236}">
                    <a16:creationId xmlns:a16="http://schemas.microsoft.com/office/drawing/2014/main" id="{56B1B971-1E7A-44C8-AC52-A42931E36678}"/>
                  </a:ext>
                </a:extLst>
              </p:cNvPr>
              <p:cNvSpPr>
                <a:spLocks noChangeArrowheads="1"/>
              </p:cNvSpPr>
              <p:nvPr/>
            </p:nvSpPr>
            <p:spPr bwMode="auto">
              <a:xfrm>
                <a:off x="5032" y="140"/>
                <a:ext cx="214" cy="226"/>
              </a:xfrm>
              <a:prstGeom prst="rect">
                <a:avLst/>
              </a:prstGeom>
              <a:noFill/>
              <a:ln w="1905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270" name="Rectangle 20">
                <a:extLst>
                  <a:ext uri="{FF2B5EF4-FFF2-40B4-BE49-F238E27FC236}">
                    <a16:creationId xmlns:a16="http://schemas.microsoft.com/office/drawing/2014/main" id="{AF1F5B28-1E1E-4AB7-A384-7710080DAC18}"/>
                  </a:ext>
                </a:extLst>
              </p:cNvPr>
              <p:cNvSpPr>
                <a:spLocks noChangeArrowheads="1"/>
              </p:cNvSpPr>
              <p:nvPr/>
            </p:nvSpPr>
            <p:spPr bwMode="auto">
              <a:xfrm>
                <a:off x="5245" y="140"/>
                <a:ext cx="214" cy="226"/>
              </a:xfrm>
              <a:prstGeom prst="rect">
                <a:avLst/>
              </a:prstGeom>
              <a:noFill/>
              <a:ln w="1905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271" name="Rectangle 21">
                <a:extLst>
                  <a:ext uri="{FF2B5EF4-FFF2-40B4-BE49-F238E27FC236}">
                    <a16:creationId xmlns:a16="http://schemas.microsoft.com/office/drawing/2014/main" id="{0D7A284F-EB6F-4783-B218-C7078FABF299}"/>
                  </a:ext>
                </a:extLst>
              </p:cNvPr>
              <p:cNvSpPr>
                <a:spLocks noChangeArrowheads="1"/>
              </p:cNvSpPr>
              <p:nvPr/>
            </p:nvSpPr>
            <p:spPr bwMode="auto">
              <a:xfrm>
                <a:off x="5459" y="140"/>
                <a:ext cx="213" cy="226"/>
              </a:xfrm>
              <a:prstGeom prst="rect">
                <a:avLst/>
              </a:prstGeom>
              <a:noFill/>
              <a:ln w="1905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272" name="Rectangle 22">
                <a:extLst>
                  <a:ext uri="{FF2B5EF4-FFF2-40B4-BE49-F238E27FC236}">
                    <a16:creationId xmlns:a16="http://schemas.microsoft.com/office/drawing/2014/main" id="{EE8D2CBB-E96A-45F4-9BBA-00C673DA6733}"/>
                  </a:ext>
                </a:extLst>
              </p:cNvPr>
              <p:cNvSpPr>
                <a:spLocks noChangeArrowheads="1"/>
              </p:cNvSpPr>
              <p:nvPr/>
            </p:nvSpPr>
            <p:spPr bwMode="auto">
              <a:xfrm>
                <a:off x="5032" y="368"/>
                <a:ext cx="214" cy="226"/>
              </a:xfrm>
              <a:prstGeom prst="rect">
                <a:avLst/>
              </a:prstGeom>
              <a:noFill/>
              <a:ln w="1905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273" name="Rectangle 23">
                <a:extLst>
                  <a:ext uri="{FF2B5EF4-FFF2-40B4-BE49-F238E27FC236}">
                    <a16:creationId xmlns:a16="http://schemas.microsoft.com/office/drawing/2014/main" id="{4D467805-D5D8-49F5-9025-D317D0CB8147}"/>
                  </a:ext>
                </a:extLst>
              </p:cNvPr>
              <p:cNvSpPr>
                <a:spLocks noChangeArrowheads="1"/>
              </p:cNvSpPr>
              <p:nvPr/>
            </p:nvSpPr>
            <p:spPr bwMode="auto">
              <a:xfrm>
                <a:off x="5245" y="368"/>
                <a:ext cx="214" cy="226"/>
              </a:xfrm>
              <a:prstGeom prst="rect">
                <a:avLst/>
              </a:prstGeom>
              <a:noFill/>
              <a:ln w="1905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274" name="Rectangle 24">
                <a:extLst>
                  <a:ext uri="{FF2B5EF4-FFF2-40B4-BE49-F238E27FC236}">
                    <a16:creationId xmlns:a16="http://schemas.microsoft.com/office/drawing/2014/main" id="{F566CA9A-F0EB-44FD-928D-06C74F2FDB9C}"/>
                  </a:ext>
                </a:extLst>
              </p:cNvPr>
              <p:cNvSpPr>
                <a:spLocks noChangeArrowheads="1"/>
              </p:cNvSpPr>
              <p:nvPr/>
            </p:nvSpPr>
            <p:spPr bwMode="auto">
              <a:xfrm>
                <a:off x="5459" y="368"/>
                <a:ext cx="213" cy="226"/>
              </a:xfrm>
              <a:prstGeom prst="rect">
                <a:avLst/>
              </a:prstGeom>
              <a:noFill/>
              <a:ln w="1905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5265" name="Group 29">
              <a:extLst>
                <a:ext uri="{FF2B5EF4-FFF2-40B4-BE49-F238E27FC236}">
                  <a16:creationId xmlns:a16="http://schemas.microsoft.com/office/drawing/2014/main" id="{88D13843-EF57-4BF6-AA12-C89836CDB2BB}"/>
                </a:ext>
              </a:extLst>
            </p:cNvPr>
            <p:cNvGrpSpPr>
              <a:grpSpLocks/>
            </p:cNvGrpSpPr>
            <p:nvPr/>
          </p:nvGrpSpPr>
          <p:grpSpPr bwMode="auto">
            <a:xfrm>
              <a:off x="5032" y="593"/>
              <a:ext cx="640" cy="226"/>
              <a:chOff x="5032" y="593"/>
              <a:chExt cx="640" cy="226"/>
            </a:xfrm>
          </p:grpSpPr>
          <p:sp>
            <p:nvSpPr>
              <p:cNvPr id="5266" name="Rectangle 26">
                <a:extLst>
                  <a:ext uri="{FF2B5EF4-FFF2-40B4-BE49-F238E27FC236}">
                    <a16:creationId xmlns:a16="http://schemas.microsoft.com/office/drawing/2014/main" id="{11D52F61-9196-4A54-8522-AEADA1C26540}"/>
                  </a:ext>
                </a:extLst>
              </p:cNvPr>
              <p:cNvSpPr>
                <a:spLocks noChangeArrowheads="1"/>
              </p:cNvSpPr>
              <p:nvPr/>
            </p:nvSpPr>
            <p:spPr bwMode="auto">
              <a:xfrm>
                <a:off x="5032" y="593"/>
                <a:ext cx="214" cy="226"/>
              </a:xfrm>
              <a:prstGeom prst="rect">
                <a:avLst/>
              </a:prstGeom>
              <a:noFill/>
              <a:ln w="1905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267" name="Rectangle 27">
                <a:extLst>
                  <a:ext uri="{FF2B5EF4-FFF2-40B4-BE49-F238E27FC236}">
                    <a16:creationId xmlns:a16="http://schemas.microsoft.com/office/drawing/2014/main" id="{DC978509-ED9E-4720-ABDA-577B56F17BAF}"/>
                  </a:ext>
                </a:extLst>
              </p:cNvPr>
              <p:cNvSpPr>
                <a:spLocks noChangeArrowheads="1"/>
              </p:cNvSpPr>
              <p:nvPr/>
            </p:nvSpPr>
            <p:spPr bwMode="auto">
              <a:xfrm>
                <a:off x="5245" y="593"/>
                <a:ext cx="214" cy="226"/>
              </a:xfrm>
              <a:prstGeom prst="rect">
                <a:avLst/>
              </a:prstGeom>
              <a:noFill/>
              <a:ln w="1905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268" name="Rectangle 28">
                <a:extLst>
                  <a:ext uri="{FF2B5EF4-FFF2-40B4-BE49-F238E27FC236}">
                    <a16:creationId xmlns:a16="http://schemas.microsoft.com/office/drawing/2014/main" id="{2C7752DD-493A-45C9-9242-8BED41D7C2EA}"/>
                  </a:ext>
                </a:extLst>
              </p:cNvPr>
              <p:cNvSpPr>
                <a:spLocks noChangeArrowheads="1"/>
              </p:cNvSpPr>
              <p:nvPr/>
            </p:nvSpPr>
            <p:spPr bwMode="auto">
              <a:xfrm>
                <a:off x="5459" y="593"/>
                <a:ext cx="213" cy="226"/>
              </a:xfrm>
              <a:prstGeom prst="rect">
                <a:avLst/>
              </a:prstGeom>
              <a:noFill/>
              <a:ln w="1905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sp>
        <p:nvSpPr>
          <p:cNvPr id="11" name="Rectangle 86">
            <a:extLst>
              <a:ext uri="{FF2B5EF4-FFF2-40B4-BE49-F238E27FC236}">
                <a16:creationId xmlns:a16="http://schemas.microsoft.com/office/drawing/2014/main" id="{0E12EC33-96AC-4F9F-A171-8239B2AA7B5C}"/>
              </a:ext>
            </a:extLst>
          </p:cNvPr>
          <p:cNvSpPr>
            <a:spLocks noChangeArrowheads="1"/>
          </p:cNvSpPr>
          <p:nvPr/>
        </p:nvSpPr>
        <p:spPr bwMode="auto">
          <a:xfrm>
            <a:off x="7961313" y="212725"/>
            <a:ext cx="1035050" cy="1092200"/>
          </a:xfrm>
          <a:prstGeom prst="rect">
            <a:avLst/>
          </a:prstGeom>
          <a:noFill/>
          <a:ln w="74613">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157" name="Group 37"/>
          <p:cNvGrpSpPr>
            <a:grpSpLocks/>
          </p:cNvGrpSpPr>
          <p:nvPr/>
        </p:nvGrpSpPr>
        <p:grpSpPr bwMode="auto">
          <a:xfrm>
            <a:off x="1976438" y="166688"/>
            <a:ext cx="7016750" cy="6186487"/>
            <a:chOff x="600" y="113"/>
            <a:chExt cx="4420" cy="3897"/>
          </a:xfrm>
        </p:grpSpPr>
        <p:sp>
          <p:nvSpPr>
            <p:cNvPr id="5152" name="Rectangle 32"/>
            <p:cNvSpPr>
              <a:spLocks noChangeArrowheads="1"/>
            </p:cNvSpPr>
            <p:nvPr/>
          </p:nvSpPr>
          <p:spPr bwMode="auto">
            <a:xfrm>
              <a:off x="622" y="3023"/>
              <a:ext cx="645" cy="651"/>
            </a:xfrm>
            <a:prstGeom prst="rect">
              <a:avLst/>
            </a:prstGeom>
            <a:solidFill>
              <a:srgbClr val="C0C0C0"/>
            </a:solidFill>
            <a:ln w="9525">
              <a:noFill/>
              <a:miter lim="800000"/>
              <a:headEnd/>
              <a:tailEnd/>
            </a:ln>
            <a:effectLst/>
          </p:spPr>
          <p:txBody>
            <a:bodyPr wrap="none" anchor="ctr"/>
            <a:lstStyle/>
            <a:p>
              <a:endParaRPr lang="en-US"/>
            </a:p>
          </p:txBody>
        </p:sp>
        <p:sp>
          <p:nvSpPr>
            <p:cNvPr id="5154" name="Rectangle 34"/>
            <p:cNvSpPr>
              <a:spLocks noChangeArrowheads="1"/>
            </p:cNvSpPr>
            <p:nvPr/>
          </p:nvSpPr>
          <p:spPr bwMode="auto">
            <a:xfrm>
              <a:off x="1385" y="3015"/>
              <a:ext cx="645" cy="651"/>
            </a:xfrm>
            <a:prstGeom prst="rect">
              <a:avLst/>
            </a:prstGeom>
            <a:solidFill>
              <a:srgbClr val="C0C0C0"/>
            </a:solidFill>
            <a:ln w="9525">
              <a:noFill/>
              <a:miter lim="800000"/>
              <a:headEnd/>
              <a:tailEnd/>
            </a:ln>
            <a:effectLst/>
          </p:spPr>
          <p:txBody>
            <a:bodyPr wrap="none" anchor="ctr"/>
            <a:lstStyle/>
            <a:p>
              <a:endParaRPr lang="en-US"/>
            </a:p>
          </p:txBody>
        </p:sp>
        <p:sp>
          <p:nvSpPr>
            <p:cNvPr id="5155" name="Rectangle 35"/>
            <p:cNvSpPr>
              <a:spLocks noChangeArrowheads="1"/>
            </p:cNvSpPr>
            <p:nvPr/>
          </p:nvSpPr>
          <p:spPr bwMode="auto">
            <a:xfrm>
              <a:off x="2162" y="3022"/>
              <a:ext cx="645" cy="651"/>
            </a:xfrm>
            <a:prstGeom prst="rect">
              <a:avLst/>
            </a:prstGeom>
            <a:solidFill>
              <a:srgbClr val="C0C0C0"/>
            </a:solidFill>
            <a:ln w="9525">
              <a:noFill/>
              <a:miter lim="800000"/>
              <a:headEnd/>
              <a:tailEnd/>
            </a:ln>
            <a:effectLst/>
          </p:spPr>
          <p:txBody>
            <a:bodyPr wrap="none" anchor="ctr"/>
            <a:lstStyle/>
            <a:p>
              <a:endParaRPr lang="en-US"/>
            </a:p>
          </p:txBody>
        </p:sp>
        <p:grpSp>
          <p:nvGrpSpPr>
            <p:cNvPr id="5148" name="Group 28"/>
            <p:cNvGrpSpPr>
              <a:grpSpLocks/>
            </p:cNvGrpSpPr>
            <p:nvPr/>
          </p:nvGrpSpPr>
          <p:grpSpPr bwMode="auto">
            <a:xfrm>
              <a:off x="600" y="113"/>
              <a:ext cx="4420" cy="3603"/>
              <a:chOff x="600" y="113"/>
              <a:chExt cx="4420" cy="3603"/>
            </a:xfrm>
          </p:grpSpPr>
          <p:pic>
            <p:nvPicPr>
              <p:cNvPr id="5130" name="Picture 10"/>
              <p:cNvPicPr>
                <a:picLocks noChangeAspect="1" noChangeArrowheads="1"/>
              </p:cNvPicPr>
              <p:nvPr/>
            </p:nvPicPr>
            <p:blipFill>
              <a:blip r:embed="rId2" cstate="print"/>
              <a:srcRect/>
              <a:stretch>
                <a:fillRect/>
              </a:stretch>
            </p:blipFill>
            <p:spPr bwMode="auto">
              <a:xfrm>
                <a:off x="600" y="113"/>
                <a:ext cx="4420" cy="3603"/>
              </a:xfrm>
              <a:prstGeom prst="rect">
                <a:avLst/>
              </a:prstGeom>
              <a:noFill/>
              <a:ln w="9525">
                <a:noFill/>
                <a:miter lim="800000"/>
                <a:headEnd/>
                <a:tailEnd/>
              </a:ln>
              <a:effectLst/>
            </p:spPr>
          </p:pic>
          <p:sp>
            <p:nvSpPr>
              <p:cNvPr id="5131" name="Line 11"/>
              <p:cNvSpPr>
                <a:spLocks noChangeShapeType="1"/>
              </p:cNvSpPr>
              <p:nvPr/>
            </p:nvSpPr>
            <p:spPr bwMode="auto">
              <a:xfrm flipV="1">
                <a:off x="2256" y="704"/>
                <a:ext cx="2040" cy="264"/>
              </a:xfrm>
              <a:prstGeom prst="line">
                <a:avLst/>
              </a:prstGeom>
              <a:noFill/>
              <a:ln w="9525">
                <a:solidFill>
                  <a:schemeClr val="tx1"/>
                </a:solidFill>
                <a:round/>
                <a:headEnd/>
                <a:tailEnd/>
              </a:ln>
              <a:effectLst/>
            </p:spPr>
            <p:txBody>
              <a:bodyPr wrap="none" anchor="ctr"/>
              <a:lstStyle/>
              <a:p>
                <a:endParaRPr lang="en-US"/>
              </a:p>
            </p:txBody>
          </p:sp>
          <p:sp>
            <p:nvSpPr>
              <p:cNvPr id="5132" name="Line 12"/>
              <p:cNvSpPr>
                <a:spLocks noChangeShapeType="1"/>
              </p:cNvSpPr>
              <p:nvPr/>
            </p:nvSpPr>
            <p:spPr bwMode="auto">
              <a:xfrm flipV="1">
                <a:off x="3576" y="824"/>
                <a:ext cx="768" cy="168"/>
              </a:xfrm>
              <a:prstGeom prst="line">
                <a:avLst/>
              </a:prstGeom>
              <a:noFill/>
              <a:ln w="9525">
                <a:solidFill>
                  <a:schemeClr val="tx1"/>
                </a:solidFill>
                <a:round/>
                <a:headEnd/>
                <a:tailEnd/>
              </a:ln>
              <a:effectLst/>
            </p:spPr>
            <p:txBody>
              <a:bodyPr wrap="none" anchor="ctr"/>
              <a:lstStyle/>
              <a:p>
                <a:endParaRPr lang="en-US"/>
              </a:p>
            </p:txBody>
          </p:sp>
          <p:sp>
            <p:nvSpPr>
              <p:cNvPr id="5133" name="Line 13"/>
              <p:cNvSpPr>
                <a:spLocks noChangeShapeType="1"/>
              </p:cNvSpPr>
              <p:nvPr/>
            </p:nvSpPr>
            <p:spPr bwMode="auto">
              <a:xfrm flipV="1">
                <a:off x="4416" y="824"/>
                <a:ext cx="40" cy="120"/>
              </a:xfrm>
              <a:prstGeom prst="line">
                <a:avLst/>
              </a:prstGeom>
              <a:noFill/>
              <a:ln w="9525">
                <a:solidFill>
                  <a:schemeClr val="tx1"/>
                </a:solidFill>
                <a:round/>
                <a:headEnd/>
                <a:tailEnd/>
              </a:ln>
              <a:effectLst/>
            </p:spPr>
            <p:txBody>
              <a:bodyPr wrap="none" anchor="ctr"/>
              <a:lstStyle/>
              <a:p>
                <a:endParaRPr lang="en-US"/>
              </a:p>
            </p:txBody>
          </p:sp>
          <p:sp>
            <p:nvSpPr>
              <p:cNvPr id="5134" name="Line 14"/>
              <p:cNvSpPr>
                <a:spLocks noChangeShapeType="1"/>
              </p:cNvSpPr>
              <p:nvPr/>
            </p:nvSpPr>
            <p:spPr bwMode="auto">
              <a:xfrm flipV="1">
                <a:off x="1240" y="1640"/>
                <a:ext cx="368" cy="136"/>
              </a:xfrm>
              <a:prstGeom prst="line">
                <a:avLst/>
              </a:prstGeom>
              <a:noFill/>
              <a:ln w="9525">
                <a:solidFill>
                  <a:schemeClr val="tx1"/>
                </a:solidFill>
                <a:round/>
                <a:headEnd/>
                <a:tailEnd/>
              </a:ln>
              <a:effectLst/>
            </p:spPr>
            <p:txBody>
              <a:bodyPr wrap="none" anchor="ctr"/>
              <a:lstStyle/>
              <a:p>
                <a:endParaRPr lang="en-US"/>
              </a:p>
            </p:txBody>
          </p:sp>
          <p:sp>
            <p:nvSpPr>
              <p:cNvPr id="5135" name="Line 15"/>
              <p:cNvSpPr>
                <a:spLocks noChangeShapeType="1"/>
              </p:cNvSpPr>
              <p:nvPr/>
            </p:nvSpPr>
            <p:spPr bwMode="auto">
              <a:xfrm>
                <a:off x="2168" y="1648"/>
                <a:ext cx="248" cy="152"/>
              </a:xfrm>
              <a:prstGeom prst="line">
                <a:avLst/>
              </a:prstGeom>
              <a:noFill/>
              <a:ln w="9525">
                <a:solidFill>
                  <a:schemeClr val="tx1"/>
                </a:solidFill>
                <a:round/>
                <a:headEnd/>
                <a:tailEnd/>
              </a:ln>
              <a:effectLst/>
            </p:spPr>
            <p:txBody>
              <a:bodyPr wrap="none" anchor="ctr"/>
              <a:lstStyle/>
              <a:p>
                <a:endParaRPr lang="en-US"/>
              </a:p>
            </p:txBody>
          </p:sp>
          <p:sp>
            <p:nvSpPr>
              <p:cNvPr id="5136" name="Line 16"/>
              <p:cNvSpPr>
                <a:spLocks noChangeShapeType="1"/>
              </p:cNvSpPr>
              <p:nvPr/>
            </p:nvSpPr>
            <p:spPr bwMode="auto">
              <a:xfrm flipH="1">
                <a:off x="1824" y="1664"/>
                <a:ext cx="24" cy="120"/>
              </a:xfrm>
              <a:prstGeom prst="line">
                <a:avLst/>
              </a:prstGeom>
              <a:noFill/>
              <a:ln w="9525">
                <a:solidFill>
                  <a:schemeClr val="tx1"/>
                </a:solidFill>
                <a:round/>
                <a:headEnd/>
                <a:tailEnd/>
              </a:ln>
              <a:effectLst/>
            </p:spPr>
            <p:txBody>
              <a:bodyPr wrap="none" anchor="ctr"/>
              <a:lstStyle/>
              <a:p>
                <a:endParaRPr lang="en-US"/>
              </a:p>
            </p:txBody>
          </p:sp>
          <p:sp>
            <p:nvSpPr>
              <p:cNvPr id="5140" name="Text Box 20"/>
              <p:cNvSpPr txBox="1">
                <a:spLocks noChangeArrowheads="1"/>
              </p:cNvSpPr>
              <p:nvPr/>
            </p:nvSpPr>
            <p:spPr bwMode="auto">
              <a:xfrm>
                <a:off x="815" y="2481"/>
                <a:ext cx="260" cy="288"/>
              </a:xfrm>
              <a:prstGeom prst="rect">
                <a:avLst/>
              </a:prstGeom>
              <a:noFill/>
              <a:ln w="9525">
                <a:noFill/>
                <a:miter lim="800000"/>
                <a:headEnd/>
                <a:tailEnd/>
              </a:ln>
              <a:effectLst/>
            </p:spPr>
            <p:txBody>
              <a:bodyPr wrap="none">
                <a:spAutoFit/>
              </a:bodyPr>
              <a:lstStyle/>
              <a:p>
                <a:r>
                  <a:rPr lang="en-US"/>
                  <a:t>...</a:t>
                </a:r>
              </a:p>
            </p:txBody>
          </p:sp>
          <p:sp>
            <p:nvSpPr>
              <p:cNvPr id="5141" name="Text Box 21"/>
              <p:cNvSpPr txBox="1">
                <a:spLocks noChangeArrowheads="1"/>
              </p:cNvSpPr>
              <p:nvPr/>
            </p:nvSpPr>
            <p:spPr bwMode="auto">
              <a:xfrm>
                <a:off x="1589" y="2481"/>
                <a:ext cx="260" cy="288"/>
              </a:xfrm>
              <a:prstGeom prst="rect">
                <a:avLst/>
              </a:prstGeom>
              <a:noFill/>
              <a:ln w="9525">
                <a:noFill/>
                <a:miter lim="800000"/>
                <a:headEnd/>
                <a:tailEnd/>
              </a:ln>
              <a:effectLst/>
            </p:spPr>
            <p:txBody>
              <a:bodyPr wrap="none">
                <a:spAutoFit/>
              </a:bodyPr>
              <a:lstStyle/>
              <a:p>
                <a:r>
                  <a:rPr lang="en-US"/>
                  <a:t>...</a:t>
                </a:r>
              </a:p>
            </p:txBody>
          </p:sp>
          <p:sp>
            <p:nvSpPr>
              <p:cNvPr id="5142" name="Text Box 22"/>
              <p:cNvSpPr txBox="1">
                <a:spLocks noChangeArrowheads="1"/>
              </p:cNvSpPr>
              <p:nvPr/>
            </p:nvSpPr>
            <p:spPr bwMode="auto">
              <a:xfrm>
                <a:off x="2363" y="2481"/>
                <a:ext cx="260" cy="288"/>
              </a:xfrm>
              <a:prstGeom prst="rect">
                <a:avLst/>
              </a:prstGeom>
              <a:noFill/>
              <a:ln w="9525">
                <a:noFill/>
                <a:miter lim="800000"/>
                <a:headEnd/>
                <a:tailEnd/>
              </a:ln>
              <a:effectLst/>
            </p:spPr>
            <p:txBody>
              <a:bodyPr wrap="none">
                <a:spAutoFit/>
              </a:bodyPr>
              <a:lstStyle/>
              <a:p>
                <a:r>
                  <a:rPr lang="en-US"/>
                  <a:t>...</a:t>
                </a:r>
              </a:p>
            </p:txBody>
          </p:sp>
          <p:sp>
            <p:nvSpPr>
              <p:cNvPr id="5145" name="Line 25"/>
              <p:cNvSpPr>
                <a:spLocks noChangeShapeType="1"/>
              </p:cNvSpPr>
              <p:nvPr/>
            </p:nvSpPr>
            <p:spPr bwMode="auto">
              <a:xfrm>
                <a:off x="939" y="2781"/>
                <a:ext cx="0" cy="147"/>
              </a:xfrm>
              <a:prstGeom prst="line">
                <a:avLst/>
              </a:prstGeom>
              <a:noFill/>
              <a:ln w="9525">
                <a:solidFill>
                  <a:schemeClr val="tx1"/>
                </a:solidFill>
                <a:round/>
                <a:headEnd/>
                <a:tailEnd/>
              </a:ln>
              <a:effectLst/>
            </p:spPr>
            <p:txBody>
              <a:bodyPr wrap="none" anchor="ctr"/>
              <a:lstStyle/>
              <a:p>
                <a:endParaRPr lang="en-US"/>
              </a:p>
            </p:txBody>
          </p:sp>
          <p:sp>
            <p:nvSpPr>
              <p:cNvPr id="5146" name="Line 26"/>
              <p:cNvSpPr>
                <a:spLocks noChangeShapeType="1"/>
              </p:cNvSpPr>
              <p:nvPr/>
            </p:nvSpPr>
            <p:spPr bwMode="auto">
              <a:xfrm>
                <a:off x="1713" y="2781"/>
                <a:ext cx="0" cy="147"/>
              </a:xfrm>
              <a:prstGeom prst="line">
                <a:avLst/>
              </a:prstGeom>
              <a:noFill/>
              <a:ln w="9525">
                <a:solidFill>
                  <a:schemeClr val="tx1"/>
                </a:solidFill>
                <a:round/>
                <a:headEnd/>
                <a:tailEnd/>
              </a:ln>
              <a:effectLst/>
            </p:spPr>
            <p:txBody>
              <a:bodyPr wrap="none" anchor="ctr"/>
              <a:lstStyle/>
              <a:p>
                <a:endParaRPr lang="en-US"/>
              </a:p>
            </p:txBody>
          </p:sp>
          <p:sp>
            <p:nvSpPr>
              <p:cNvPr id="5147" name="Line 27"/>
              <p:cNvSpPr>
                <a:spLocks noChangeShapeType="1"/>
              </p:cNvSpPr>
              <p:nvPr/>
            </p:nvSpPr>
            <p:spPr bwMode="auto">
              <a:xfrm>
                <a:off x="2493" y="2781"/>
                <a:ext cx="0" cy="147"/>
              </a:xfrm>
              <a:prstGeom prst="line">
                <a:avLst/>
              </a:prstGeom>
              <a:noFill/>
              <a:ln w="9525">
                <a:solidFill>
                  <a:schemeClr val="tx1"/>
                </a:solidFill>
                <a:round/>
                <a:headEnd/>
                <a:tailEnd/>
              </a:ln>
              <a:effectLst/>
            </p:spPr>
            <p:txBody>
              <a:bodyPr wrap="none" anchor="ctr"/>
              <a:lstStyle/>
              <a:p>
                <a:endParaRPr lang="en-US"/>
              </a:p>
            </p:txBody>
          </p:sp>
        </p:grpSp>
        <p:sp>
          <p:nvSpPr>
            <p:cNvPr id="5149" name="Text Box 29"/>
            <p:cNvSpPr txBox="1">
              <a:spLocks noChangeArrowheads="1"/>
            </p:cNvSpPr>
            <p:nvPr/>
          </p:nvSpPr>
          <p:spPr bwMode="auto">
            <a:xfrm>
              <a:off x="788" y="3722"/>
              <a:ext cx="276" cy="288"/>
            </a:xfrm>
            <a:prstGeom prst="rect">
              <a:avLst/>
            </a:prstGeom>
            <a:noFill/>
            <a:ln w="9525">
              <a:noFill/>
              <a:miter lim="800000"/>
              <a:headEnd/>
              <a:tailEnd/>
            </a:ln>
            <a:effectLst/>
          </p:spPr>
          <p:txBody>
            <a:bodyPr wrap="none">
              <a:spAutoFit/>
            </a:bodyPr>
            <a:lstStyle/>
            <a:p>
              <a:r>
                <a:rPr lang="en-US"/>
                <a:t>-1</a:t>
              </a:r>
            </a:p>
          </p:txBody>
        </p:sp>
        <p:sp>
          <p:nvSpPr>
            <p:cNvPr id="5150" name="Text Box 30"/>
            <p:cNvSpPr txBox="1">
              <a:spLocks noChangeArrowheads="1"/>
            </p:cNvSpPr>
            <p:nvPr/>
          </p:nvSpPr>
          <p:spPr bwMode="auto">
            <a:xfrm>
              <a:off x="1565" y="3722"/>
              <a:ext cx="255" cy="288"/>
            </a:xfrm>
            <a:prstGeom prst="rect">
              <a:avLst/>
            </a:prstGeom>
            <a:noFill/>
            <a:ln w="9525">
              <a:noFill/>
              <a:miter lim="800000"/>
              <a:headEnd/>
              <a:tailEnd/>
            </a:ln>
            <a:effectLst/>
          </p:spPr>
          <p:txBody>
            <a:bodyPr wrap="none">
              <a:spAutoFit/>
            </a:bodyPr>
            <a:lstStyle/>
            <a:p>
              <a:r>
                <a:rPr lang="en-US"/>
                <a:t>O</a:t>
              </a:r>
            </a:p>
          </p:txBody>
        </p:sp>
        <p:sp>
          <p:nvSpPr>
            <p:cNvPr id="5151" name="Text Box 31"/>
            <p:cNvSpPr txBox="1">
              <a:spLocks noChangeArrowheads="1"/>
            </p:cNvSpPr>
            <p:nvPr/>
          </p:nvSpPr>
          <p:spPr bwMode="auto">
            <a:xfrm>
              <a:off x="2334" y="3722"/>
              <a:ext cx="212" cy="288"/>
            </a:xfrm>
            <a:prstGeom prst="rect">
              <a:avLst/>
            </a:prstGeom>
            <a:noFill/>
            <a:ln w="9525">
              <a:noFill/>
              <a:miter lim="800000"/>
              <a:headEnd/>
              <a:tailEnd/>
            </a:ln>
            <a:effectLst/>
          </p:spPr>
          <p:txBody>
            <a:bodyPr wrap="none">
              <a:spAutoFit/>
            </a:bodyPr>
            <a:lstStyle/>
            <a:p>
              <a:r>
                <a:rPr lang="en-US"/>
                <a:t>1</a:t>
              </a:r>
            </a:p>
          </p:txBody>
        </p:sp>
      </p:grpSp>
      <p:sp>
        <p:nvSpPr>
          <p:cNvPr id="5158" name="Text Box 38"/>
          <p:cNvSpPr txBox="1">
            <a:spLocks noChangeArrowheads="1"/>
          </p:cNvSpPr>
          <p:nvPr/>
        </p:nvSpPr>
        <p:spPr bwMode="auto">
          <a:xfrm>
            <a:off x="439738" y="5929313"/>
            <a:ext cx="1054100" cy="457200"/>
          </a:xfrm>
          <a:prstGeom prst="rect">
            <a:avLst/>
          </a:prstGeom>
          <a:noFill/>
          <a:ln w="9525">
            <a:noFill/>
            <a:miter lim="800000"/>
            <a:headEnd/>
            <a:tailEnd/>
          </a:ln>
          <a:effectLst/>
        </p:spPr>
        <p:txBody>
          <a:bodyPr wrap="none">
            <a:spAutoFit/>
          </a:bodyPr>
          <a:lstStyle/>
          <a:p>
            <a:r>
              <a:rPr lang="en-US"/>
              <a:t>Utility </a:t>
            </a:r>
          </a:p>
        </p:txBody>
      </p:sp>
      <p:sp>
        <p:nvSpPr>
          <p:cNvPr id="5159" name="Text Box 39"/>
          <p:cNvSpPr txBox="1">
            <a:spLocks noChangeArrowheads="1"/>
          </p:cNvSpPr>
          <p:nvPr/>
        </p:nvSpPr>
        <p:spPr bwMode="auto">
          <a:xfrm>
            <a:off x="436563" y="4892675"/>
            <a:ext cx="1397000" cy="822325"/>
          </a:xfrm>
          <a:prstGeom prst="rect">
            <a:avLst/>
          </a:prstGeom>
          <a:noFill/>
          <a:ln w="9525">
            <a:noFill/>
            <a:miter lim="800000"/>
            <a:headEnd/>
            <a:tailEnd/>
          </a:ln>
          <a:effectLst/>
        </p:spPr>
        <p:txBody>
          <a:bodyPr>
            <a:spAutoFit/>
          </a:bodyPr>
          <a:lstStyle/>
          <a:p>
            <a:r>
              <a:rPr lang="en-US"/>
              <a:t>Terminal States</a:t>
            </a:r>
          </a:p>
        </p:txBody>
      </p:sp>
      <p:grpSp>
        <p:nvGrpSpPr>
          <p:cNvPr id="5162" name="Group 42"/>
          <p:cNvGrpSpPr>
            <a:grpSpLocks/>
          </p:cNvGrpSpPr>
          <p:nvPr/>
        </p:nvGrpSpPr>
        <p:grpSpPr bwMode="auto">
          <a:xfrm>
            <a:off x="2530475" y="173038"/>
            <a:ext cx="1331913" cy="844550"/>
            <a:chOff x="578" y="281"/>
            <a:chExt cx="839" cy="532"/>
          </a:xfrm>
        </p:grpSpPr>
        <p:sp>
          <p:nvSpPr>
            <p:cNvPr id="5160" name="AutoShape 40"/>
            <p:cNvSpPr>
              <a:spLocks noChangeArrowheads="1"/>
            </p:cNvSpPr>
            <p:nvPr/>
          </p:nvSpPr>
          <p:spPr bwMode="auto">
            <a:xfrm>
              <a:off x="578" y="281"/>
              <a:ext cx="839" cy="532"/>
            </a:xfrm>
            <a:prstGeom prst="downArrow">
              <a:avLst>
                <a:gd name="adj1" fmla="val 50000"/>
                <a:gd name="adj2" fmla="val 25000"/>
              </a:avLst>
            </a:prstGeom>
            <a:solidFill>
              <a:srgbClr val="C0C0C0"/>
            </a:solidFill>
            <a:ln w="9525">
              <a:solidFill>
                <a:schemeClr val="tx1"/>
              </a:solidFill>
              <a:miter lim="800000"/>
              <a:headEnd/>
              <a:tailEnd/>
            </a:ln>
            <a:effectLst/>
          </p:spPr>
          <p:txBody>
            <a:bodyPr wrap="none" anchor="ctr"/>
            <a:lstStyle/>
            <a:p>
              <a:endParaRPr lang="en-US"/>
            </a:p>
          </p:txBody>
        </p:sp>
        <p:sp>
          <p:nvSpPr>
            <p:cNvPr id="5161" name="Text Box 41"/>
            <p:cNvSpPr txBox="1">
              <a:spLocks noChangeArrowheads="1"/>
            </p:cNvSpPr>
            <p:nvPr/>
          </p:nvSpPr>
          <p:spPr bwMode="auto">
            <a:xfrm>
              <a:off x="758" y="342"/>
              <a:ext cx="468" cy="288"/>
            </a:xfrm>
            <a:prstGeom prst="rect">
              <a:avLst/>
            </a:prstGeom>
            <a:noFill/>
            <a:ln w="9525">
              <a:noFill/>
              <a:miter lim="800000"/>
              <a:headEnd/>
              <a:tailEnd/>
            </a:ln>
            <a:effectLst/>
          </p:spPr>
          <p:txBody>
            <a:bodyPr wrap="none">
              <a:spAutoFit/>
            </a:bodyPr>
            <a:lstStyle/>
            <a:p>
              <a:r>
                <a:rPr lang="en-US"/>
                <a:t>Max</a:t>
              </a:r>
            </a:p>
          </p:txBody>
        </p:sp>
      </p:grpSp>
      <p:grpSp>
        <p:nvGrpSpPr>
          <p:cNvPr id="5163" name="Group 43"/>
          <p:cNvGrpSpPr>
            <a:grpSpLocks/>
          </p:cNvGrpSpPr>
          <p:nvPr/>
        </p:nvGrpSpPr>
        <p:grpSpPr bwMode="auto">
          <a:xfrm>
            <a:off x="1270000" y="1303338"/>
            <a:ext cx="1331913" cy="844550"/>
            <a:chOff x="578" y="281"/>
            <a:chExt cx="839" cy="532"/>
          </a:xfrm>
        </p:grpSpPr>
        <p:sp>
          <p:nvSpPr>
            <p:cNvPr id="5164" name="AutoShape 44"/>
            <p:cNvSpPr>
              <a:spLocks noChangeArrowheads="1"/>
            </p:cNvSpPr>
            <p:nvPr/>
          </p:nvSpPr>
          <p:spPr bwMode="auto">
            <a:xfrm>
              <a:off x="578" y="281"/>
              <a:ext cx="839" cy="532"/>
            </a:xfrm>
            <a:prstGeom prst="downArrow">
              <a:avLst>
                <a:gd name="adj1" fmla="val 50000"/>
                <a:gd name="adj2" fmla="val 25000"/>
              </a:avLst>
            </a:prstGeom>
            <a:solidFill>
              <a:srgbClr val="C0C0C0"/>
            </a:solidFill>
            <a:ln w="9525">
              <a:solidFill>
                <a:schemeClr val="tx1"/>
              </a:solidFill>
              <a:miter lim="800000"/>
              <a:headEnd/>
              <a:tailEnd/>
            </a:ln>
            <a:effectLst/>
          </p:spPr>
          <p:txBody>
            <a:bodyPr wrap="none" anchor="ctr"/>
            <a:lstStyle/>
            <a:p>
              <a:endParaRPr lang="en-US"/>
            </a:p>
          </p:txBody>
        </p:sp>
        <p:sp>
          <p:nvSpPr>
            <p:cNvPr id="5165" name="Text Box 45"/>
            <p:cNvSpPr txBox="1">
              <a:spLocks noChangeArrowheads="1"/>
            </p:cNvSpPr>
            <p:nvPr/>
          </p:nvSpPr>
          <p:spPr bwMode="auto">
            <a:xfrm>
              <a:off x="758" y="342"/>
              <a:ext cx="436" cy="288"/>
            </a:xfrm>
            <a:prstGeom prst="rect">
              <a:avLst/>
            </a:prstGeom>
            <a:noFill/>
            <a:ln w="9525">
              <a:noFill/>
              <a:miter lim="800000"/>
              <a:headEnd/>
              <a:tailEnd/>
            </a:ln>
            <a:effectLst/>
          </p:spPr>
          <p:txBody>
            <a:bodyPr wrap="none">
              <a:spAutoFit/>
            </a:bodyPr>
            <a:lstStyle/>
            <a:p>
              <a:r>
                <a:rPr lang="en-US"/>
                <a:t>Min</a:t>
              </a:r>
            </a:p>
          </p:txBody>
        </p:sp>
      </p:grpSp>
      <p:grpSp>
        <p:nvGrpSpPr>
          <p:cNvPr id="5178" name="Group 58"/>
          <p:cNvGrpSpPr>
            <a:grpSpLocks/>
          </p:cNvGrpSpPr>
          <p:nvPr/>
        </p:nvGrpSpPr>
        <p:grpSpPr bwMode="auto">
          <a:xfrm>
            <a:off x="5880100" y="2774950"/>
            <a:ext cx="1282700" cy="471488"/>
            <a:chOff x="3704" y="1748"/>
            <a:chExt cx="808" cy="297"/>
          </a:xfrm>
        </p:grpSpPr>
        <p:sp>
          <p:nvSpPr>
            <p:cNvPr id="5172" name="Line 52"/>
            <p:cNvSpPr>
              <a:spLocks noChangeShapeType="1"/>
            </p:cNvSpPr>
            <p:nvPr/>
          </p:nvSpPr>
          <p:spPr bwMode="auto">
            <a:xfrm flipH="1">
              <a:off x="3844" y="1756"/>
              <a:ext cx="52" cy="126"/>
            </a:xfrm>
            <a:prstGeom prst="line">
              <a:avLst/>
            </a:prstGeom>
            <a:noFill/>
            <a:ln w="9525">
              <a:solidFill>
                <a:schemeClr val="tx1"/>
              </a:solidFill>
              <a:round/>
              <a:headEnd/>
              <a:tailEnd/>
            </a:ln>
            <a:effectLst/>
          </p:spPr>
          <p:txBody>
            <a:bodyPr wrap="none" anchor="ctr"/>
            <a:lstStyle/>
            <a:p>
              <a:endParaRPr lang="en-US"/>
            </a:p>
          </p:txBody>
        </p:sp>
        <p:sp>
          <p:nvSpPr>
            <p:cNvPr id="5173" name="Line 53"/>
            <p:cNvSpPr>
              <a:spLocks noChangeShapeType="1"/>
            </p:cNvSpPr>
            <p:nvPr/>
          </p:nvSpPr>
          <p:spPr bwMode="auto">
            <a:xfrm>
              <a:off x="4029" y="1748"/>
              <a:ext cx="52" cy="126"/>
            </a:xfrm>
            <a:prstGeom prst="line">
              <a:avLst/>
            </a:prstGeom>
            <a:noFill/>
            <a:ln w="9525">
              <a:solidFill>
                <a:schemeClr val="tx1"/>
              </a:solidFill>
              <a:round/>
              <a:headEnd/>
              <a:tailEnd/>
            </a:ln>
            <a:effectLst/>
          </p:spPr>
          <p:txBody>
            <a:bodyPr wrap="none" anchor="ctr"/>
            <a:lstStyle/>
            <a:p>
              <a:endParaRPr lang="en-US"/>
            </a:p>
          </p:txBody>
        </p:sp>
        <p:sp>
          <p:nvSpPr>
            <p:cNvPr id="5174" name="Line 54"/>
            <p:cNvSpPr>
              <a:spLocks noChangeShapeType="1"/>
            </p:cNvSpPr>
            <p:nvPr/>
          </p:nvSpPr>
          <p:spPr bwMode="auto">
            <a:xfrm>
              <a:off x="4169" y="1755"/>
              <a:ext cx="120" cy="134"/>
            </a:xfrm>
            <a:prstGeom prst="line">
              <a:avLst/>
            </a:prstGeom>
            <a:noFill/>
            <a:ln w="9525">
              <a:solidFill>
                <a:schemeClr val="tx1"/>
              </a:solidFill>
              <a:round/>
              <a:headEnd/>
              <a:tailEnd/>
            </a:ln>
            <a:effectLst/>
          </p:spPr>
          <p:txBody>
            <a:bodyPr wrap="none" anchor="ctr"/>
            <a:lstStyle/>
            <a:p>
              <a:endParaRPr lang="en-US"/>
            </a:p>
          </p:txBody>
        </p:sp>
        <p:sp>
          <p:nvSpPr>
            <p:cNvPr id="5175" name="Text Box 55"/>
            <p:cNvSpPr txBox="1">
              <a:spLocks noChangeArrowheads="1"/>
            </p:cNvSpPr>
            <p:nvPr/>
          </p:nvSpPr>
          <p:spPr bwMode="auto">
            <a:xfrm>
              <a:off x="3704" y="1757"/>
              <a:ext cx="260" cy="288"/>
            </a:xfrm>
            <a:prstGeom prst="rect">
              <a:avLst/>
            </a:prstGeom>
            <a:noFill/>
            <a:ln w="9525">
              <a:noFill/>
              <a:miter lim="800000"/>
              <a:headEnd/>
              <a:tailEnd/>
            </a:ln>
            <a:effectLst/>
          </p:spPr>
          <p:txBody>
            <a:bodyPr wrap="none">
              <a:spAutoFit/>
            </a:bodyPr>
            <a:lstStyle/>
            <a:p>
              <a:r>
                <a:rPr lang="en-US"/>
                <a:t>...</a:t>
              </a:r>
            </a:p>
          </p:txBody>
        </p:sp>
        <p:sp>
          <p:nvSpPr>
            <p:cNvPr id="5176" name="Text Box 56"/>
            <p:cNvSpPr txBox="1">
              <a:spLocks noChangeArrowheads="1"/>
            </p:cNvSpPr>
            <p:nvPr/>
          </p:nvSpPr>
          <p:spPr bwMode="auto">
            <a:xfrm>
              <a:off x="3978" y="1757"/>
              <a:ext cx="260" cy="288"/>
            </a:xfrm>
            <a:prstGeom prst="rect">
              <a:avLst/>
            </a:prstGeom>
            <a:noFill/>
            <a:ln w="9525">
              <a:noFill/>
              <a:miter lim="800000"/>
              <a:headEnd/>
              <a:tailEnd/>
            </a:ln>
            <a:effectLst/>
          </p:spPr>
          <p:txBody>
            <a:bodyPr wrap="none">
              <a:spAutoFit/>
            </a:bodyPr>
            <a:lstStyle/>
            <a:p>
              <a:r>
                <a:rPr lang="en-US"/>
                <a:t>...</a:t>
              </a:r>
            </a:p>
          </p:txBody>
        </p:sp>
        <p:sp>
          <p:nvSpPr>
            <p:cNvPr id="5177" name="Text Box 57"/>
            <p:cNvSpPr txBox="1">
              <a:spLocks noChangeArrowheads="1"/>
            </p:cNvSpPr>
            <p:nvPr/>
          </p:nvSpPr>
          <p:spPr bwMode="auto">
            <a:xfrm>
              <a:off x="4252" y="1757"/>
              <a:ext cx="260" cy="288"/>
            </a:xfrm>
            <a:prstGeom prst="rect">
              <a:avLst/>
            </a:prstGeom>
            <a:noFill/>
            <a:ln w="9525">
              <a:noFill/>
              <a:miter lim="800000"/>
              <a:headEnd/>
              <a:tailEnd/>
            </a:ln>
            <a:effectLst/>
          </p:spPr>
          <p:txBody>
            <a:bodyPr wrap="none">
              <a:spAutoFit/>
            </a:bodyPr>
            <a:lstStyle/>
            <a:p>
              <a:r>
                <a:rPr lang="en-US"/>
                <a:t>...</a:t>
              </a:r>
            </a:p>
          </p:txBody>
        </p:sp>
      </p:grpSp>
      <p:grpSp>
        <p:nvGrpSpPr>
          <p:cNvPr id="5179" name="Group 59"/>
          <p:cNvGrpSpPr>
            <a:grpSpLocks/>
          </p:cNvGrpSpPr>
          <p:nvPr/>
        </p:nvGrpSpPr>
        <p:grpSpPr bwMode="auto">
          <a:xfrm>
            <a:off x="7689850" y="2773363"/>
            <a:ext cx="1282700" cy="471487"/>
            <a:chOff x="3704" y="1748"/>
            <a:chExt cx="808" cy="297"/>
          </a:xfrm>
        </p:grpSpPr>
        <p:sp>
          <p:nvSpPr>
            <p:cNvPr id="5180" name="Line 60"/>
            <p:cNvSpPr>
              <a:spLocks noChangeShapeType="1"/>
            </p:cNvSpPr>
            <p:nvPr/>
          </p:nvSpPr>
          <p:spPr bwMode="auto">
            <a:xfrm flipH="1">
              <a:off x="3844" y="1756"/>
              <a:ext cx="52" cy="126"/>
            </a:xfrm>
            <a:prstGeom prst="line">
              <a:avLst/>
            </a:prstGeom>
            <a:noFill/>
            <a:ln w="9525">
              <a:solidFill>
                <a:schemeClr val="tx1"/>
              </a:solidFill>
              <a:round/>
              <a:headEnd/>
              <a:tailEnd/>
            </a:ln>
            <a:effectLst/>
          </p:spPr>
          <p:txBody>
            <a:bodyPr wrap="none" anchor="ctr"/>
            <a:lstStyle/>
            <a:p>
              <a:endParaRPr lang="en-US"/>
            </a:p>
          </p:txBody>
        </p:sp>
        <p:sp>
          <p:nvSpPr>
            <p:cNvPr id="5181" name="Line 61"/>
            <p:cNvSpPr>
              <a:spLocks noChangeShapeType="1"/>
            </p:cNvSpPr>
            <p:nvPr/>
          </p:nvSpPr>
          <p:spPr bwMode="auto">
            <a:xfrm>
              <a:off x="4029" y="1748"/>
              <a:ext cx="52" cy="126"/>
            </a:xfrm>
            <a:prstGeom prst="line">
              <a:avLst/>
            </a:prstGeom>
            <a:noFill/>
            <a:ln w="9525">
              <a:solidFill>
                <a:schemeClr val="tx1"/>
              </a:solidFill>
              <a:round/>
              <a:headEnd/>
              <a:tailEnd/>
            </a:ln>
            <a:effectLst/>
          </p:spPr>
          <p:txBody>
            <a:bodyPr wrap="none" anchor="ctr"/>
            <a:lstStyle/>
            <a:p>
              <a:endParaRPr lang="en-US"/>
            </a:p>
          </p:txBody>
        </p:sp>
        <p:sp>
          <p:nvSpPr>
            <p:cNvPr id="5182" name="Line 62"/>
            <p:cNvSpPr>
              <a:spLocks noChangeShapeType="1"/>
            </p:cNvSpPr>
            <p:nvPr/>
          </p:nvSpPr>
          <p:spPr bwMode="auto">
            <a:xfrm>
              <a:off x="4169" y="1755"/>
              <a:ext cx="120" cy="134"/>
            </a:xfrm>
            <a:prstGeom prst="line">
              <a:avLst/>
            </a:prstGeom>
            <a:noFill/>
            <a:ln w="9525">
              <a:solidFill>
                <a:schemeClr val="tx1"/>
              </a:solidFill>
              <a:round/>
              <a:headEnd/>
              <a:tailEnd/>
            </a:ln>
            <a:effectLst/>
          </p:spPr>
          <p:txBody>
            <a:bodyPr wrap="none" anchor="ctr"/>
            <a:lstStyle/>
            <a:p>
              <a:endParaRPr lang="en-US"/>
            </a:p>
          </p:txBody>
        </p:sp>
        <p:sp>
          <p:nvSpPr>
            <p:cNvPr id="5183" name="Text Box 63"/>
            <p:cNvSpPr txBox="1">
              <a:spLocks noChangeArrowheads="1"/>
            </p:cNvSpPr>
            <p:nvPr/>
          </p:nvSpPr>
          <p:spPr bwMode="auto">
            <a:xfrm>
              <a:off x="3704" y="1757"/>
              <a:ext cx="260" cy="288"/>
            </a:xfrm>
            <a:prstGeom prst="rect">
              <a:avLst/>
            </a:prstGeom>
            <a:noFill/>
            <a:ln w="9525">
              <a:noFill/>
              <a:miter lim="800000"/>
              <a:headEnd/>
              <a:tailEnd/>
            </a:ln>
            <a:effectLst/>
          </p:spPr>
          <p:txBody>
            <a:bodyPr wrap="none">
              <a:spAutoFit/>
            </a:bodyPr>
            <a:lstStyle/>
            <a:p>
              <a:r>
                <a:rPr lang="en-US"/>
                <a:t>...</a:t>
              </a:r>
            </a:p>
          </p:txBody>
        </p:sp>
        <p:sp>
          <p:nvSpPr>
            <p:cNvPr id="5184" name="Text Box 64"/>
            <p:cNvSpPr txBox="1">
              <a:spLocks noChangeArrowheads="1"/>
            </p:cNvSpPr>
            <p:nvPr/>
          </p:nvSpPr>
          <p:spPr bwMode="auto">
            <a:xfrm>
              <a:off x="3978" y="1757"/>
              <a:ext cx="260" cy="288"/>
            </a:xfrm>
            <a:prstGeom prst="rect">
              <a:avLst/>
            </a:prstGeom>
            <a:noFill/>
            <a:ln w="9525">
              <a:noFill/>
              <a:miter lim="800000"/>
              <a:headEnd/>
              <a:tailEnd/>
            </a:ln>
            <a:effectLst/>
          </p:spPr>
          <p:txBody>
            <a:bodyPr wrap="none">
              <a:spAutoFit/>
            </a:bodyPr>
            <a:lstStyle/>
            <a:p>
              <a:r>
                <a:rPr lang="en-US"/>
                <a:t>...</a:t>
              </a:r>
            </a:p>
          </p:txBody>
        </p:sp>
        <p:sp>
          <p:nvSpPr>
            <p:cNvPr id="5185" name="Text Box 65"/>
            <p:cNvSpPr txBox="1">
              <a:spLocks noChangeArrowheads="1"/>
            </p:cNvSpPr>
            <p:nvPr/>
          </p:nvSpPr>
          <p:spPr bwMode="auto">
            <a:xfrm>
              <a:off x="4252" y="1757"/>
              <a:ext cx="260" cy="288"/>
            </a:xfrm>
            <a:prstGeom prst="rect">
              <a:avLst/>
            </a:prstGeom>
            <a:noFill/>
            <a:ln w="9525">
              <a:noFill/>
              <a:miter lim="800000"/>
              <a:headEnd/>
              <a:tailEnd/>
            </a:ln>
            <a:effectLst/>
          </p:spPr>
          <p:txBody>
            <a:bodyPr wrap="none">
              <a:spAutoFit/>
            </a:bodyPr>
            <a:lstStyle/>
            <a:p>
              <a:r>
                <a:rPr lang="en-US"/>
                <a:t>...</a:t>
              </a:r>
            </a:p>
          </p:txBody>
        </p:sp>
      </p:grpSp>
      <p:sp>
        <p:nvSpPr>
          <p:cNvPr id="2" name="Rectangle 1">
            <a:extLst>
              <a:ext uri="{FF2B5EF4-FFF2-40B4-BE49-F238E27FC236}">
                <a16:creationId xmlns:a16="http://schemas.microsoft.com/office/drawing/2014/main" id="{F838FF00-AAB0-4265-BEBA-496FCF6373A5}"/>
              </a:ext>
            </a:extLst>
          </p:cNvPr>
          <p:cNvSpPr/>
          <p:nvPr/>
        </p:nvSpPr>
        <p:spPr bwMode="auto">
          <a:xfrm>
            <a:off x="58189" y="2603500"/>
            <a:ext cx="9085811" cy="42545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39651665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157" name="Group 37"/>
          <p:cNvGrpSpPr>
            <a:grpSpLocks/>
          </p:cNvGrpSpPr>
          <p:nvPr/>
        </p:nvGrpSpPr>
        <p:grpSpPr bwMode="auto">
          <a:xfrm>
            <a:off x="1976438" y="166688"/>
            <a:ext cx="7016750" cy="6186487"/>
            <a:chOff x="600" y="113"/>
            <a:chExt cx="4420" cy="3897"/>
          </a:xfrm>
        </p:grpSpPr>
        <p:sp>
          <p:nvSpPr>
            <p:cNvPr id="5152" name="Rectangle 32"/>
            <p:cNvSpPr>
              <a:spLocks noChangeArrowheads="1"/>
            </p:cNvSpPr>
            <p:nvPr/>
          </p:nvSpPr>
          <p:spPr bwMode="auto">
            <a:xfrm>
              <a:off x="622" y="3023"/>
              <a:ext cx="645" cy="651"/>
            </a:xfrm>
            <a:prstGeom prst="rect">
              <a:avLst/>
            </a:prstGeom>
            <a:solidFill>
              <a:srgbClr val="C0C0C0"/>
            </a:solidFill>
            <a:ln w="9525">
              <a:noFill/>
              <a:miter lim="800000"/>
              <a:headEnd/>
              <a:tailEnd/>
            </a:ln>
            <a:effectLst/>
          </p:spPr>
          <p:txBody>
            <a:bodyPr wrap="none" anchor="ctr"/>
            <a:lstStyle/>
            <a:p>
              <a:endParaRPr lang="en-US"/>
            </a:p>
          </p:txBody>
        </p:sp>
        <p:sp>
          <p:nvSpPr>
            <p:cNvPr id="5154" name="Rectangle 34"/>
            <p:cNvSpPr>
              <a:spLocks noChangeArrowheads="1"/>
            </p:cNvSpPr>
            <p:nvPr/>
          </p:nvSpPr>
          <p:spPr bwMode="auto">
            <a:xfrm>
              <a:off x="1385" y="3015"/>
              <a:ext cx="645" cy="651"/>
            </a:xfrm>
            <a:prstGeom prst="rect">
              <a:avLst/>
            </a:prstGeom>
            <a:solidFill>
              <a:srgbClr val="C0C0C0"/>
            </a:solidFill>
            <a:ln w="9525">
              <a:noFill/>
              <a:miter lim="800000"/>
              <a:headEnd/>
              <a:tailEnd/>
            </a:ln>
            <a:effectLst/>
          </p:spPr>
          <p:txBody>
            <a:bodyPr wrap="none" anchor="ctr"/>
            <a:lstStyle/>
            <a:p>
              <a:endParaRPr lang="en-US"/>
            </a:p>
          </p:txBody>
        </p:sp>
        <p:sp>
          <p:nvSpPr>
            <p:cNvPr id="5155" name="Rectangle 35"/>
            <p:cNvSpPr>
              <a:spLocks noChangeArrowheads="1"/>
            </p:cNvSpPr>
            <p:nvPr/>
          </p:nvSpPr>
          <p:spPr bwMode="auto">
            <a:xfrm>
              <a:off x="2162" y="3022"/>
              <a:ext cx="645" cy="651"/>
            </a:xfrm>
            <a:prstGeom prst="rect">
              <a:avLst/>
            </a:prstGeom>
            <a:solidFill>
              <a:srgbClr val="C0C0C0"/>
            </a:solidFill>
            <a:ln w="9525">
              <a:noFill/>
              <a:miter lim="800000"/>
              <a:headEnd/>
              <a:tailEnd/>
            </a:ln>
            <a:effectLst/>
          </p:spPr>
          <p:txBody>
            <a:bodyPr wrap="none" anchor="ctr"/>
            <a:lstStyle/>
            <a:p>
              <a:endParaRPr lang="en-US"/>
            </a:p>
          </p:txBody>
        </p:sp>
        <p:grpSp>
          <p:nvGrpSpPr>
            <p:cNvPr id="5148" name="Group 28"/>
            <p:cNvGrpSpPr>
              <a:grpSpLocks/>
            </p:cNvGrpSpPr>
            <p:nvPr/>
          </p:nvGrpSpPr>
          <p:grpSpPr bwMode="auto">
            <a:xfrm>
              <a:off x="600" y="113"/>
              <a:ext cx="4420" cy="3603"/>
              <a:chOff x="600" y="113"/>
              <a:chExt cx="4420" cy="3603"/>
            </a:xfrm>
          </p:grpSpPr>
          <p:pic>
            <p:nvPicPr>
              <p:cNvPr id="5130" name="Picture 10"/>
              <p:cNvPicPr>
                <a:picLocks noChangeAspect="1" noChangeArrowheads="1"/>
              </p:cNvPicPr>
              <p:nvPr/>
            </p:nvPicPr>
            <p:blipFill>
              <a:blip r:embed="rId2" cstate="print"/>
              <a:srcRect/>
              <a:stretch>
                <a:fillRect/>
              </a:stretch>
            </p:blipFill>
            <p:spPr bwMode="auto">
              <a:xfrm>
                <a:off x="600" y="113"/>
                <a:ext cx="4420" cy="3603"/>
              </a:xfrm>
              <a:prstGeom prst="rect">
                <a:avLst/>
              </a:prstGeom>
              <a:noFill/>
              <a:ln w="9525">
                <a:noFill/>
                <a:miter lim="800000"/>
                <a:headEnd/>
                <a:tailEnd/>
              </a:ln>
              <a:effectLst/>
            </p:spPr>
          </p:pic>
          <p:sp>
            <p:nvSpPr>
              <p:cNvPr id="5131" name="Line 11"/>
              <p:cNvSpPr>
                <a:spLocks noChangeShapeType="1"/>
              </p:cNvSpPr>
              <p:nvPr/>
            </p:nvSpPr>
            <p:spPr bwMode="auto">
              <a:xfrm flipV="1">
                <a:off x="2256" y="704"/>
                <a:ext cx="2040" cy="264"/>
              </a:xfrm>
              <a:prstGeom prst="line">
                <a:avLst/>
              </a:prstGeom>
              <a:noFill/>
              <a:ln w="9525">
                <a:solidFill>
                  <a:schemeClr val="tx1"/>
                </a:solidFill>
                <a:round/>
                <a:headEnd/>
                <a:tailEnd/>
              </a:ln>
              <a:effectLst/>
            </p:spPr>
            <p:txBody>
              <a:bodyPr wrap="none" anchor="ctr"/>
              <a:lstStyle/>
              <a:p>
                <a:endParaRPr lang="en-US"/>
              </a:p>
            </p:txBody>
          </p:sp>
          <p:sp>
            <p:nvSpPr>
              <p:cNvPr id="5132" name="Line 12"/>
              <p:cNvSpPr>
                <a:spLocks noChangeShapeType="1"/>
              </p:cNvSpPr>
              <p:nvPr/>
            </p:nvSpPr>
            <p:spPr bwMode="auto">
              <a:xfrm flipV="1">
                <a:off x="3576" y="824"/>
                <a:ext cx="768" cy="168"/>
              </a:xfrm>
              <a:prstGeom prst="line">
                <a:avLst/>
              </a:prstGeom>
              <a:noFill/>
              <a:ln w="9525">
                <a:solidFill>
                  <a:schemeClr val="tx1"/>
                </a:solidFill>
                <a:round/>
                <a:headEnd/>
                <a:tailEnd/>
              </a:ln>
              <a:effectLst/>
            </p:spPr>
            <p:txBody>
              <a:bodyPr wrap="none" anchor="ctr"/>
              <a:lstStyle/>
              <a:p>
                <a:endParaRPr lang="en-US"/>
              </a:p>
            </p:txBody>
          </p:sp>
          <p:sp>
            <p:nvSpPr>
              <p:cNvPr id="5133" name="Line 13"/>
              <p:cNvSpPr>
                <a:spLocks noChangeShapeType="1"/>
              </p:cNvSpPr>
              <p:nvPr/>
            </p:nvSpPr>
            <p:spPr bwMode="auto">
              <a:xfrm flipV="1">
                <a:off x="4416" y="824"/>
                <a:ext cx="40" cy="120"/>
              </a:xfrm>
              <a:prstGeom prst="line">
                <a:avLst/>
              </a:prstGeom>
              <a:noFill/>
              <a:ln w="9525">
                <a:solidFill>
                  <a:schemeClr val="tx1"/>
                </a:solidFill>
                <a:round/>
                <a:headEnd/>
                <a:tailEnd/>
              </a:ln>
              <a:effectLst/>
            </p:spPr>
            <p:txBody>
              <a:bodyPr wrap="none" anchor="ctr"/>
              <a:lstStyle/>
              <a:p>
                <a:endParaRPr lang="en-US"/>
              </a:p>
            </p:txBody>
          </p:sp>
          <p:sp>
            <p:nvSpPr>
              <p:cNvPr id="5134" name="Line 14"/>
              <p:cNvSpPr>
                <a:spLocks noChangeShapeType="1"/>
              </p:cNvSpPr>
              <p:nvPr/>
            </p:nvSpPr>
            <p:spPr bwMode="auto">
              <a:xfrm flipV="1">
                <a:off x="1240" y="1640"/>
                <a:ext cx="368" cy="136"/>
              </a:xfrm>
              <a:prstGeom prst="line">
                <a:avLst/>
              </a:prstGeom>
              <a:noFill/>
              <a:ln w="9525">
                <a:solidFill>
                  <a:schemeClr val="tx1"/>
                </a:solidFill>
                <a:round/>
                <a:headEnd/>
                <a:tailEnd/>
              </a:ln>
              <a:effectLst/>
            </p:spPr>
            <p:txBody>
              <a:bodyPr wrap="none" anchor="ctr"/>
              <a:lstStyle/>
              <a:p>
                <a:endParaRPr lang="en-US"/>
              </a:p>
            </p:txBody>
          </p:sp>
          <p:sp>
            <p:nvSpPr>
              <p:cNvPr id="5135" name="Line 15"/>
              <p:cNvSpPr>
                <a:spLocks noChangeShapeType="1"/>
              </p:cNvSpPr>
              <p:nvPr/>
            </p:nvSpPr>
            <p:spPr bwMode="auto">
              <a:xfrm>
                <a:off x="2168" y="1648"/>
                <a:ext cx="248" cy="152"/>
              </a:xfrm>
              <a:prstGeom prst="line">
                <a:avLst/>
              </a:prstGeom>
              <a:noFill/>
              <a:ln w="9525">
                <a:solidFill>
                  <a:schemeClr val="tx1"/>
                </a:solidFill>
                <a:round/>
                <a:headEnd/>
                <a:tailEnd/>
              </a:ln>
              <a:effectLst/>
            </p:spPr>
            <p:txBody>
              <a:bodyPr wrap="none" anchor="ctr"/>
              <a:lstStyle/>
              <a:p>
                <a:endParaRPr lang="en-US"/>
              </a:p>
            </p:txBody>
          </p:sp>
          <p:sp>
            <p:nvSpPr>
              <p:cNvPr id="5136" name="Line 16"/>
              <p:cNvSpPr>
                <a:spLocks noChangeShapeType="1"/>
              </p:cNvSpPr>
              <p:nvPr/>
            </p:nvSpPr>
            <p:spPr bwMode="auto">
              <a:xfrm flipH="1">
                <a:off x="1824" y="1664"/>
                <a:ext cx="24" cy="120"/>
              </a:xfrm>
              <a:prstGeom prst="line">
                <a:avLst/>
              </a:prstGeom>
              <a:noFill/>
              <a:ln w="9525">
                <a:solidFill>
                  <a:schemeClr val="tx1"/>
                </a:solidFill>
                <a:round/>
                <a:headEnd/>
                <a:tailEnd/>
              </a:ln>
              <a:effectLst/>
            </p:spPr>
            <p:txBody>
              <a:bodyPr wrap="none" anchor="ctr"/>
              <a:lstStyle/>
              <a:p>
                <a:endParaRPr lang="en-US"/>
              </a:p>
            </p:txBody>
          </p:sp>
          <p:sp>
            <p:nvSpPr>
              <p:cNvPr id="5140" name="Text Box 20"/>
              <p:cNvSpPr txBox="1">
                <a:spLocks noChangeArrowheads="1"/>
              </p:cNvSpPr>
              <p:nvPr/>
            </p:nvSpPr>
            <p:spPr bwMode="auto">
              <a:xfrm>
                <a:off x="815" y="2481"/>
                <a:ext cx="260" cy="288"/>
              </a:xfrm>
              <a:prstGeom prst="rect">
                <a:avLst/>
              </a:prstGeom>
              <a:noFill/>
              <a:ln w="9525">
                <a:noFill/>
                <a:miter lim="800000"/>
                <a:headEnd/>
                <a:tailEnd/>
              </a:ln>
              <a:effectLst/>
            </p:spPr>
            <p:txBody>
              <a:bodyPr wrap="none">
                <a:spAutoFit/>
              </a:bodyPr>
              <a:lstStyle/>
              <a:p>
                <a:r>
                  <a:rPr lang="en-US"/>
                  <a:t>...</a:t>
                </a:r>
              </a:p>
            </p:txBody>
          </p:sp>
          <p:sp>
            <p:nvSpPr>
              <p:cNvPr id="5141" name="Text Box 21"/>
              <p:cNvSpPr txBox="1">
                <a:spLocks noChangeArrowheads="1"/>
              </p:cNvSpPr>
              <p:nvPr/>
            </p:nvSpPr>
            <p:spPr bwMode="auto">
              <a:xfrm>
                <a:off x="1589" y="2481"/>
                <a:ext cx="260" cy="288"/>
              </a:xfrm>
              <a:prstGeom prst="rect">
                <a:avLst/>
              </a:prstGeom>
              <a:noFill/>
              <a:ln w="9525">
                <a:noFill/>
                <a:miter lim="800000"/>
                <a:headEnd/>
                <a:tailEnd/>
              </a:ln>
              <a:effectLst/>
            </p:spPr>
            <p:txBody>
              <a:bodyPr wrap="none">
                <a:spAutoFit/>
              </a:bodyPr>
              <a:lstStyle/>
              <a:p>
                <a:r>
                  <a:rPr lang="en-US"/>
                  <a:t>...</a:t>
                </a:r>
              </a:p>
            </p:txBody>
          </p:sp>
          <p:sp>
            <p:nvSpPr>
              <p:cNvPr id="5142" name="Text Box 22"/>
              <p:cNvSpPr txBox="1">
                <a:spLocks noChangeArrowheads="1"/>
              </p:cNvSpPr>
              <p:nvPr/>
            </p:nvSpPr>
            <p:spPr bwMode="auto">
              <a:xfrm>
                <a:off x="2363" y="2481"/>
                <a:ext cx="260" cy="288"/>
              </a:xfrm>
              <a:prstGeom prst="rect">
                <a:avLst/>
              </a:prstGeom>
              <a:noFill/>
              <a:ln w="9525">
                <a:noFill/>
                <a:miter lim="800000"/>
                <a:headEnd/>
                <a:tailEnd/>
              </a:ln>
              <a:effectLst/>
            </p:spPr>
            <p:txBody>
              <a:bodyPr wrap="none">
                <a:spAutoFit/>
              </a:bodyPr>
              <a:lstStyle/>
              <a:p>
                <a:r>
                  <a:rPr lang="en-US"/>
                  <a:t>...</a:t>
                </a:r>
              </a:p>
            </p:txBody>
          </p:sp>
          <p:sp>
            <p:nvSpPr>
              <p:cNvPr id="5145" name="Line 25"/>
              <p:cNvSpPr>
                <a:spLocks noChangeShapeType="1"/>
              </p:cNvSpPr>
              <p:nvPr/>
            </p:nvSpPr>
            <p:spPr bwMode="auto">
              <a:xfrm>
                <a:off x="939" y="2781"/>
                <a:ext cx="0" cy="147"/>
              </a:xfrm>
              <a:prstGeom prst="line">
                <a:avLst/>
              </a:prstGeom>
              <a:noFill/>
              <a:ln w="9525">
                <a:solidFill>
                  <a:schemeClr val="tx1"/>
                </a:solidFill>
                <a:round/>
                <a:headEnd/>
                <a:tailEnd/>
              </a:ln>
              <a:effectLst/>
            </p:spPr>
            <p:txBody>
              <a:bodyPr wrap="none" anchor="ctr"/>
              <a:lstStyle/>
              <a:p>
                <a:endParaRPr lang="en-US"/>
              </a:p>
            </p:txBody>
          </p:sp>
          <p:sp>
            <p:nvSpPr>
              <p:cNvPr id="5146" name="Line 26"/>
              <p:cNvSpPr>
                <a:spLocks noChangeShapeType="1"/>
              </p:cNvSpPr>
              <p:nvPr/>
            </p:nvSpPr>
            <p:spPr bwMode="auto">
              <a:xfrm>
                <a:off x="1713" y="2781"/>
                <a:ext cx="0" cy="147"/>
              </a:xfrm>
              <a:prstGeom prst="line">
                <a:avLst/>
              </a:prstGeom>
              <a:noFill/>
              <a:ln w="9525">
                <a:solidFill>
                  <a:schemeClr val="tx1"/>
                </a:solidFill>
                <a:round/>
                <a:headEnd/>
                <a:tailEnd/>
              </a:ln>
              <a:effectLst/>
            </p:spPr>
            <p:txBody>
              <a:bodyPr wrap="none" anchor="ctr"/>
              <a:lstStyle/>
              <a:p>
                <a:endParaRPr lang="en-US"/>
              </a:p>
            </p:txBody>
          </p:sp>
          <p:sp>
            <p:nvSpPr>
              <p:cNvPr id="5147" name="Line 27"/>
              <p:cNvSpPr>
                <a:spLocks noChangeShapeType="1"/>
              </p:cNvSpPr>
              <p:nvPr/>
            </p:nvSpPr>
            <p:spPr bwMode="auto">
              <a:xfrm>
                <a:off x="2493" y="2781"/>
                <a:ext cx="0" cy="147"/>
              </a:xfrm>
              <a:prstGeom prst="line">
                <a:avLst/>
              </a:prstGeom>
              <a:noFill/>
              <a:ln w="9525">
                <a:solidFill>
                  <a:schemeClr val="tx1"/>
                </a:solidFill>
                <a:round/>
                <a:headEnd/>
                <a:tailEnd/>
              </a:ln>
              <a:effectLst/>
            </p:spPr>
            <p:txBody>
              <a:bodyPr wrap="none" anchor="ctr"/>
              <a:lstStyle/>
              <a:p>
                <a:endParaRPr lang="en-US"/>
              </a:p>
            </p:txBody>
          </p:sp>
        </p:grpSp>
        <p:sp>
          <p:nvSpPr>
            <p:cNvPr id="5149" name="Text Box 29"/>
            <p:cNvSpPr txBox="1">
              <a:spLocks noChangeArrowheads="1"/>
            </p:cNvSpPr>
            <p:nvPr/>
          </p:nvSpPr>
          <p:spPr bwMode="auto">
            <a:xfrm>
              <a:off x="788" y="3722"/>
              <a:ext cx="276" cy="288"/>
            </a:xfrm>
            <a:prstGeom prst="rect">
              <a:avLst/>
            </a:prstGeom>
            <a:noFill/>
            <a:ln w="9525">
              <a:noFill/>
              <a:miter lim="800000"/>
              <a:headEnd/>
              <a:tailEnd/>
            </a:ln>
            <a:effectLst/>
          </p:spPr>
          <p:txBody>
            <a:bodyPr wrap="none">
              <a:spAutoFit/>
            </a:bodyPr>
            <a:lstStyle/>
            <a:p>
              <a:r>
                <a:rPr lang="en-US"/>
                <a:t>-1</a:t>
              </a:r>
            </a:p>
          </p:txBody>
        </p:sp>
        <p:sp>
          <p:nvSpPr>
            <p:cNvPr id="5150" name="Text Box 30"/>
            <p:cNvSpPr txBox="1">
              <a:spLocks noChangeArrowheads="1"/>
            </p:cNvSpPr>
            <p:nvPr/>
          </p:nvSpPr>
          <p:spPr bwMode="auto">
            <a:xfrm>
              <a:off x="1565" y="3722"/>
              <a:ext cx="255" cy="288"/>
            </a:xfrm>
            <a:prstGeom prst="rect">
              <a:avLst/>
            </a:prstGeom>
            <a:noFill/>
            <a:ln w="9525">
              <a:noFill/>
              <a:miter lim="800000"/>
              <a:headEnd/>
              <a:tailEnd/>
            </a:ln>
            <a:effectLst/>
          </p:spPr>
          <p:txBody>
            <a:bodyPr wrap="none">
              <a:spAutoFit/>
            </a:bodyPr>
            <a:lstStyle/>
            <a:p>
              <a:r>
                <a:rPr lang="en-US"/>
                <a:t>O</a:t>
              </a:r>
            </a:p>
          </p:txBody>
        </p:sp>
        <p:sp>
          <p:nvSpPr>
            <p:cNvPr id="5151" name="Text Box 31"/>
            <p:cNvSpPr txBox="1">
              <a:spLocks noChangeArrowheads="1"/>
            </p:cNvSpPr>
            <p:nvPr/>
          </p:nvSpPr>
          <p:spPr bwMode="auto">
            <a:xfrm>
              <a:off x="2334" y="3722"/>
              <a:ext cx="212" cy="288"/>
            </a:xfrm>
            <a:prstGeom prst="rect">
              <a:avLst/>
            </a:prstGeom>
            <a:noFill/>
            <a:ln w="9525">
              <a:noFill/>
              <a:miter lim="800000"/>
              <a:headEnd/>
              <a:tailEnd/>
            </a:ln>
            <a:effectLst/>
          </p:spPr>
          <p:txBody>
            <a:bodyPr wrap="none">
              <a:spAutoFit/>
            </a:bodyPr>
            <a:lstStyle/>
            <a:p>
              <a:r>
                <a:rPr lang="en-US"/>
                <a:t>1</a:t>
              </a:r>
            </a:p>
          </p:txBody>
        </p:sp>
      </p:grpSp>
      <p:sp>
        <p:nvSpPr>
          <p:cNvPr id="5158" name="Text Box 38"/>
          <p:cNvSpPr txBox="1">
            <a:spLocks noChangeArrowheads="1"/>
          </p:cNvSpPr>
          <p:nvPr/>
        </p:nvSpPr>
        <p:spPr bwMode="auto">
          <a:xfrm>
            <a:off x="439738" y="5929313"/>
            <a:ext cx="1054100" cy="457200"/>
          </a:xfrm>
          <a:prstGeom prst="rect">
            <a:avLst/>
          </a:prstGeom>
          <a:noFill/>
          <a:ln w="9525">
            <a:noFill/>
            <a:miter lim="800000"/>
            <a:headEnd/>
            <a:tailEnd/>
          </a:ln>
          <a:effectLst/>
        </p:spPr>
        <p:txBody>
          <a:bodyPr wrap="none">
            <a:spAutoFit/>
          </a:bodyPr>
          <a:lstStyle/>
          <a:p>
            <a:r>
              <a:rPr lang="en-US"/>
              <a:t>Utility </a:t>
            </a:r>
          </a:p>
        </p:txBody>
      </p:sp>
      <p:sp>
        <p:nvSpPr>
          <p:cNvPr id="5159" name="Text Box 39"/>
          <p:cNvSpPr txBox="1">
            <a:spLocks noChangeArrowheads="1"/>
          </p:cNvSpPr>
          <p:nvPr/>
        </p:nvSpPr>
        <p:spPr bwMode="auto">
          <a:xfrm>
            <a:off x="436563" y="4892675"/>
            <a:ext cx="1397000" cy="822325"/>
          </a:xfrm>
          <a:prstGeom prst="rect">
            <a:avLst/>
          </a:prstGeom>
          <a:noFill/>
          <a:ln w="9525">
            <a:noFill/>
            <a:miter lim="800000"/>
            <a:headEnd/>
            <a:tailEnd/>
          </a:ln>
          <a:effectLst/>
        </p:spPr>
        <p:txBody>
          <a:bodyPr>
            <a:spAutoFit/>
          </a:bodyPr>
          <a:lstStyle/>
          <a:p>
            <a:r>
              <a:rPr lang="en-US"/>
              <a:t>Terminal States</a:t>
            </a:r>
          </a:p>
        </p:txBody>
      </p:sp>
      <p:grpSp>
        <p:nvGrpSpPr>
          <p:cNvPr id="5162" name="Group 42"/>
          <p:cNvGrpSpPr>
            <a:grpSpLocks/>
          </p:cNvGrpSpPr>
          <p:nvPr/>
        </p:nvGrpSpPr>
        <p:grpSpPr bwMode="auto">
          <a:xfrm>
            <a:off x="2530475" y="173038"/>
            <a:ext cx="1331913" cy="844550"/>
            <a:chOff x="578" y="281"/>
            <a:chExt cx="839" cy="532"/>
          </a:xfrm>
        </p:grpSpPr>
        <p:sp>
          <p:nvSpPr>
            <p:cNvPr id="5160" name="AutoShape 40"/>
            <p:cNvSpPr>
              <a:spLocks noChangeArrowheads="1"/>
            </p:cNvSpPr>
            <p:nvPr/>
          </p:nvSpPr>
          <p:spPr bwMode="auto">
            <a:xfrm>
              <a:off x="578" y="281"/>
              <a:ext cx="839" cy="532"/>
            </a:xfrm>
            <a:prstGeom prst="downArrow">
              <a:avLst>
                <a:gd name="adj1" fmla="val 50000"/>
                <a:gd name="adj2" fmla="val 25000"/>
              </a:avLst>
            </a:prstGeom>
            <a:solidFill>
              <a:srgbClr val="C0C0C0"/>
            </a:solidFill>
            <a:ln w="9525">
              <a:solidFill>
                <a:schemeClr val="tx1"/>
              </a:solidFill>
              <a:miter lim="800000"/>
              <a:headEnd/>
              <a:tailEnd/>
            </a:ln>
            <a:effectLst/>
          </p:spPr>
          <p:txBody>
            <a:bodyPr wrap="none" anchor="ctr"/>
            <a:lstStyle/>
            <a:p>
              <a:endParaRPr lang="en-US"/>
            </a:p>
          </p:txBody>
        </p:sp>
        <p:sp>
          <p:nvSpPr>
            <p:cNvPr id="5161" name="Text Box 41"/>
            <p:cNvSpPr txBox="1">
              <a:spLocks noChangeArrowheads="1"/>
            </p:cNvSpPr>
            <p:nvPr/>
          </p:nvSpPr>
          <p:spPr bwMode="auto">
            <a:xfrm>
              <a:off x="758" y="342"/>
              <a:ext cx="468" cy="288"/>
            </a:xfrm>
            <a:prstGeom prst="rect">
              <a:avLst/>
            </a:prstGeom>
            <a:noFill/>
            <a:ln w="9525">
              <a:noFill/>
              <a:miter lim="800000"/>
              <a:headEnd/>
              <a:tailEnd/>
            </a:ln>
            <a:effectLst/>
          </p:spPr>
          <p:txBody>
            <a:bodyPr wrap="none">
              <a:spAutoFit/>
            </a:bodyPr>
            <a:lstStyle/>
            <a:p>
              <a:r>
                <a:rPr lang="en-US"/>
                <a:t>Max</a:t>
              </a:r>
            </a:p>
          </p:txBody>
        </p:sp>
      </p:grpSp>
      <p:grpSp>
        <p:nvGrpSpPr>
          <p:cNvPr id="5163" name="Group 43"/>
          <p:cNvGrpSpPr>
            <a:grpSpLocks/>
          </p:cNvGrpSpPr>
          <p:nvPr/>
        </p:nvGrpSpPr>
        <p:grpSpPr bwMode="auto">
          <a:xfrm>
            <a:off x="1270000" y="1303338"/>
            <a:ext cx="1331913" cy="844550"/>
            <a:chOff x="578" y="281"/>
            <a:chExt cx="839" cy="532"/>
          </a:xfrm>
        </p:grpSpPr>
        <p:sp>
          <p:nvSpPr>
            <p:cNvPr id="5164" name="AutoShape 44"/>
            <p:cNvSpPr>
              <a:spLocks noChangeArrowheads="1"/>
            </p:cNvSpPr>
            <p:nvPr/>
          </p:nvSpPr>
          <p:spPr bwMode="auto">
            <a:xfrm>
              <a:off x="578" y="281"/>
              <a:ext cx="839" cy="532"/>
            </a:xfrm>
            <a:prstGeom prst="downArrow">
              <a:avLst>
                <a:gd name="adj1" fmla="val 50000"/>
                <a:gd name="adj2" fmla="val 25000"/>
              </a:avLst>
            </a:prstGeom>
            <a:solidFill>
              <a:srgbClr val="C0C0C0"/>
            </a:solidFill>
            <a:ln w="9525">
              <a:solidFill>
                <a:schemeClr val="tx1"/>
              </a:solidFill>
              <a:miter lim="800000"/>
              <a:headEnd/>
              <a:tailEnd/>
            </a:ln>
            <a:effectLst/>
          </p:spPr>
          <p:txBody>
            <a:bodyPr wrap="none" anchor="ctr"/>
            <a:lstStyle/>
            <a:p>
              <a:endParaRPr lang="en-US"/>
            </a:p>
          </p:txBody>
        </p:sp>
        <p:sp>
          <p:nvSpPr>
            <p:cNvPr id="5165" name="Text Box 45"/>
            <p:cNvSpPr txBox="1">
              <a:spLocks noChangeArrowheads="1"/>
            </p:cNvSpPr>
            <p:nvPr/>
          </p:nvSpPr>
          <p:spPr bwMode="auto">
            <a:xfrm>
              <a:off x="758" y="342"/>
              <a:ext cx="436" cy="288"/>
            </a:xfrm>
            <a:prstGeom prst="rect">
              <a:avLst/>
            </a:prstGeom>
            <a:noFill/>
            <a:ln w="9525">
              <a:noFill/>
              <a:miter lim="800000"/>
              <a:headEnd/>
              <a:tailEnd/>
            </a:ln>
            <a:effectLst/>
          </p:spPr>
          <p:txBody>
            <a:bodyPr wrap="none">
              <a:spAutoFit/>
            </a:bodyPr>
            <a:lstStyle/>
            <a:p>
              <a:r>
                <a:rPr lang="en-US" dirty="0"/>
                <a:t>Min</a:t>
              </a:r>
            </a:p>
          </p:txBody>
        </p:sp>
      </p:grpSp>
      <p:grpSp>
        <p:nvGrpSpPr>
          <p:cNvPr id="5169" name="Group 49"/>
          <p:cNvGrpSpPr>
            <a:grpSpLocks/>
          </p:cNvGrpSpPr>
          <p:nvPr/>
        </p:nvGrpSpPr>
        <p:grpSpPr bwMode="auto">
          <a:xfrm>
            <a:off x="246063" y="2784475"/>
            <a:ext cx="1331912" cy="844550"/>
            <a:chOff x="578" y="281"/>
            <a:chExt cx="839" cy="532"/>
          </a:xfrm>
        </p:grpSpPr>
        <p:sp>
          <p:nvSpPr>
            <p:cNvPr id="5170" name="AutoShape 50"/>
            <p:cNvSpPr>
              <a:spLocks noChangeArrowheads="1"/>
            </p:cNvSpPr>
            <p:nvPr/>
          </p:nvSpPr>
          <p:spPr bwMode="auto">
            <a:xfrm>
              <a:off x="578" y="281"/>
              <a:ext cx="839" cy="532"/>
            </a:xfrm>
            <a:prstGeom prst="downArrow">
              <a:avLst>
                <a:gd name="adj1" fmla="val 50000"/>
                <a:gd name="adj2" fmla="val 25000"/>
              </a:avLst>
            </a:prstGeom>
            <a:solidFill>
              <a:srgbClr val="C0C0C0"/>
            </a:solidFill>
            <a:ln w="9525">
              <a:solidFill>
                <a:schemeClr val="tx1"/>
              </a:solidFill>
              <a:miter lim="800000"/>
              <a:headEnd/>
              <a:tailEnd/>
            </a:ln>
            <a:effectLst/>
          </p:spPr>
          <p:txBody>
            <a:bodyPr wrap="none" anchor="ctr"/>
            <a:lstStyle/>
            <a:p>
              <a:endParaRPr lang="en-US"/>
            </a:p>
          </p:txBody>
        </p:sp>
        <p:sp>
          <p:nvSpPr>
            <p:cNvPr id="5171" name="Text Box 51"/>
            <p:cNvSpPr txBox="1">
              <a:spLocks noChangeArrowheads="1"/>
            </p:cNvSpPr>
            <p:nvPr/>
          </p:nvSpPr>
          <p:spPr bwMode="auto">
            <a:xfrm>
              <a:off x="758" y="342"/>
              <a:ext cx="468" cy="288"/>
            </a:xfrm>
            <a:prstGeom prst="rect">
              <a:avLst/>
            </a:prstGeom>
            <a:noFill/>
            <a:ln w="9525">
              <a:noFill/>
              <a:miter lim="800000"/>
              <a:headEnd/>
              <a:tailEnd/>
            </a:ln>
            <a:effectLst/>
          </p:spPr>
          <p:txBody>
            <a:bodyPr wrap="none">
              <a:spAutoFit/>
            </a:bodyPr>
            <a:lstStyle/>
            <a:p>
              <a:r>
                <a:rPr lang="en-US"/>
                <a:t>Max</a:t>
              </a:r>
            </a:p>
          </p:txBody>
        </p:sp>
      </p:grpSp>
      <p:grpSp>
        <p:nvGrpSpPr>
          <p:cNvPr id="5178" name="Group 58"/>
          <p:cNvGrpSpPr>
            <a:grpSpLocks/>
          </p:cNvGrpSpPr>
          <p:nvPr/>
        </p:nvGrpSpPr>
        <p:grpSpPr bwMode="auto">
          <a:xfrm>
            <a:off x="5880100" y="2774950"/>
            <a:ext cx="1282700" cy="471488"/>
            <a:chOff x="3704" y="1748"/>
            <a:chExt cx="808" cy="297"/>
          </a:xfrm>
        </p:grpSpPr>
        <p:sp>
          <p:nvSpPr>
            <p:cNvPr id="5172" name="Line 52"/>
            <p:cNvSpPr>
              <a:spLocks noChangeShapeType="1"/>
            </p:cNvSpPr>
            <p:nvPr/>
          </p:nvSpPr>
          <p:spPr bwMode="auto">
            <a:xfrm flipH="1">
              <a:off x="3844" y="1756"/>
              <a:ext cx="52" cy="126"/>
            </a:xfrm>
            <a:prstGeom prst="line">
              <a:avLst/>
            </a:prstGeom>
            <a:noFill/>
            <a:ln w="9525">
              <a:solidFill>
                <a:schemeClr val="tx1"/>
              </a:solidFill>
              <a:round/>
              <a:headEnd/>
              <a:tailEnd/>
            </a:ln>
            <a:effectLst/>
          </p:spPr>
          <p:txBody>
            <a:bodyPr wrap="none" anchor="ctr"/>
            <a:lstStyle/>
            <a:p>
              <a:endParaRPr lang="en-US"/>
            </a:p>
          </p:txBody>
        </p:sp>
        <p:sp>
          <p:nvSpPr>
            <p:cNvPr id="5173" name="Line 53"/>
            <p:cNvSpPr>
              <a:spLocks noChangeShapeType="1"/>
            </p:cNvSpPr>
            <p:nvPr/>
          </p:nvSpPr>
          <p:spPr bwMode="auto">
            <a:xfrm>
              <a:off x="4029" y="1748"/>
              <a:ext cx="52" cy="126"/>
            </a:xfrm>
            <a:prstGeom prst="line">
              <a:avLst/>
            </a:prstGeom>
            <a:noFill/>
            <a:ln w="9525">
              <a:solidFill>
                <a:schemeClr val="tx1"/>
              </a:solidFill>
              <a:round/>
              <a:headEnd/>
              <a:tailEnd/>
            </a:ln>
            <a:effectLst/>
          </p:spPr>
          <p:txBody>
            <a:bodyPr wrap="none" anchor="ctr"/>
            <a:lstStyle/>
            <a:p>
              <a:endParaRPr lang="en-US"/>
            </a:p>
          </p:txBody>
        </p:sp>
        <p:sp>
          <p:nvSpPr>
            <p:cNvPr id="5174" name="Line 54"/>
            <p:cNvSpPr>
              <a:spLocks noChangeShapeType="1"/>
            </p:cNvSpPr>
            <p:nvPr/>
          </p:nvSpPr>
          <p:spPr bwMode="auto">
            <a:xfrm>
              <a:off x="4169" y="1755"/>
              <a:ext cx="120" cy="134"/>
            </a:xfrm>
            <a:prstGeom prst="line">
              <a:avLst/>
            </a:prstGeom>
            <a:noFill/>
            <a:ln w="9525">
              <a:solidFill>
                <a:schemeClr val="tx1"/>
              </a:solidFill>
              <a:round/>
              <a:headEnd/>
              <a:tailEnd/>
            </a:ln>
            <a:effectLst/>
          </p:spPr>
          <p:txBody>
            <a:bodyPr wrap="none" anchor="ctr"/>
            <a:lstStyle/>
            <a:p>
              <a:endParaRPr lang="en-US"/>
            </a:p>
          </p:txBody>
        </p:sp>
        <p:sp>
          <p:nvSpPr>
            <p:cNvPr id="5175" name="Text Box 55"/>
            <p:cNvSpPr txBox="1">
              <a:spLocks noChangeArrowheads="1"/>
            </p:cNvSpPr>
            <p:nvPr/>
          </p:nvSpPr>
          <p:spPr bwMode="auto">
            <a:xfrm>
              <a:off x="3704" y="1757"/>
              <a:ext cx="260" cy="288"/>
            </a:xfrm>
            <a:prstGeom prst="rect">
              <a:avLst/>
            </a:prstGeom>
            <a:noFill/>
            <a:ln w="9525">
              <a:noFill/>
              <a:miter lim="800000"/>
              <a:headEnd/>
              <a:tailEnd/>
            </a:ln>
            <a:effectLst/>
          </p:spPr>
          <p:txBody>
            <a:bodyPr wrap="none">
              <a:spAutoFit/>
            </a:bodyPr>
            <a:lstStyle/>
            <a:p>
              <a:r>
                <a:rPr lang="en-US"/>
                <a:t>...</a:t>
              </a:r>
            </a:p>
          </p:txBody>
        </p:sp>
        <p:sp>
          <p:nvSpPr>
            <p:cNvPr id="5176" name="Text Box 56"/>
            <p:cNvSpPr txBox="1">
              <a:spLocks noChangeArrowheads="1"/>
            </p:cNvSpPr>
            <p:nvPr/>
          </p:nvSpPr>
          <p:spPr bwMode="auto">
            <a:xfrm>
              <a:off x="3978" y="1757"/>
              <a:ext cx="260" cy="288"/>
            </a:xfrm>
            <a:prstGeom prst="rect">
              <a:avLst/>
            </a:prstGeom>
            <a:noFill/>
            <a:ln w="9525">
              <a:noFill/>
              <a:miter lim="800000"/>
              <a:headEnd/>
              <a:tailEnd/>
            </a:ln>
            <a:effectLst/>
          </p:spPr>
          <p:txBody>
            <a:bodyPr wrap="none">
              <a:spAutoFit/>
            </a:bodyPr>
            <a:lstStyle/>
            <a:p>
              <a:r>
                <a:rPr lang="en-US"/>
                <a:t>...</a:t>
              </a:r>
            </a:p>
          </p:txBody>
        </p:sp>
        <p:sp>
          <p:nvSpPr>
            <p:cNvPr id="5177" name="Text Box 57"/>
            <p:cNvSpPr txBox="1">
              <a:spLocks noChangeArrowheads="1"/>
            </p:cNvSpPr>
            <p:nvPr/>
          </p:nvSpPr>
          <p:spPr bwMode="auto">
            <a:xfrm>
              <a:off x="4252" y="1757"/>
              <a:ext cx="260" cy="288"/>
            </a:xfrm>
            <a:prstGeom prst="rect">
              <a:avLst/>
            </a:prstGeom>
            <a:noFill/>
            <a:ln w="9525">
              <a:noFill/>
              <a:miter lim="800000"/>
              <a:headEnd/>
              <a:tailEnd/>
            </a:ln>
            <a:effectLst/>
          </p:spPr>
          <p:txBody>
            <a:bodyPr wrap="none">
              <a:spAutoFit/>
            </a:bodyPr>
            <a:lstStyle/>
            <a:p>
              <a:r>
                <a:rPr lang="en-US"/>
                <a:t>...</a:t>
              </a:r>
            </a:p>
          </p:txBody>
        </p:sp>
      </p:grpSp>
      <p:grpSp>
        <p:nvGrpSpPr>
          <p:cNvPr id="5179" name="Group 59"/>
          <p:cNvGrpSpPr>
            <a:grpSpLocks/>
          </p:cNvGrpSpPr>
          <p:nvPr/>
        </p:nvGrpSpPr>
        <p:grpSpPr bwMode="auto">
          <a:xfrm>
            <a:off x="7689850" y="2773363"/>
            <a:ext cx="1282700" cy="471487"/>
            <a:chOff x="3704" y="1748"/>
            <a:chExt cx="808" cy="297"/>
          </a:xfrm>
        </p:grpSpPr>
        <p:sp>
          <p:nvSpPr>
            <p:cNvPr id="5180" name="Line 60"/>
            <p:cNvSpPr>
              <a:spLocks noChangeShapeType="1"/>
            </p:cNvSpPr>
            <p:nvPr/>
          </p:nvSpPr>
          <p:spPr bwMode="auto">
            <a:xfrm flipH="1">
              <a:off x="3844" y="1756"/>
              <a:ext cx="52" cy="126"/>
            </a:xfrm>
            <a:prstGeom prst="line">
              <a:avLst/>
            </a:prstGeom>
            <a:noFill/>
            <a:ln w="9525">
              <a:solidFill>
                <a:schemeClr val="tx1"/>
              </a:solidFill>
              <a:round/>
              <a:headEnd/>
              <a:tailEnd/>
            </a:ln>
            <a:effectLst/>
          </p:spPr>
          <p:txBody>
            <a:bodyPr wrap="none" anchor="ctr"/>
            <a:lstStyle/>
            <a:p>
              <a:endParaRPr lang="en-US"/>
            </a:p>
          </p:txBody>
        </p:sp>
        <p:sp>
          <p:nvSpPr>
            <p:cNvPr id="5181" name="Line 61"/>
            <p:cNvSpPr>
              <a:spLocks noChangeShapeType="1"/>
            </p:cNvSpPr>
            <p:nvPr/>
          </p:nvSpPr>
          <p:spPr bwMode="auto">
            <a:xfrm>
              <a:off x="4029" y="1748"/>
              <a:ext cx="52" cy="126"/>
            </a:xfrm>
            <a:prstGeom prst="line">
              <a:avLst/>
            </a:prstGeom>
            <a:noFill/>
            <a:ln w="9525">
              <a:solidFill>
                <a:schemeClr val="tx1"/>
              </a:solidFill>
              <a:round/>
              <a:headEnd/>
              <a:tailEnd/>
            </a:ln>
            <a:effectLst/>
          </p:spPr>
          <p:txBody>
            <a:bodyPr wrap="none" anchor="ctr"/>
            <a:lstStyle/>
            <a:p>
              <a:endParaRPr lang="en-US"/>
            </a:p>
          </p:txBody>
        </p:sp>
        <p:sp>
          <p:nvSpPr>
            <p:cNvPr id="5182" name="Line 62"/>
            <p:cNvSpPr>
              <a:spLocks noChangeShapeType="1"/>
            </p:cNvSpPr>
            <p:nvPr/>
          </p:nvSpPr>
          <p:spPr bwMode="auto">
            <a:xfrm>
              <a:off x="4169" y="1755"/>
              <a:ext cx="120" cy="134"/>
            </a:xfrm>
            <a:prstGeom prst="line">
              <a:avLst/>
            </a:prstGeom>
            <a:noFill/>
            <a:ln w="9525">
              <a:solidFill>
                <a:schemeClr val="tx1"/>
              </a:solidFill>
              <a:round/>
              <a:headEnd/>
              <a:tailEnd/>
            </a:ln>
            <a:effectLst/>
          </p:spPr>
          <p:txBody>
            <a:bodyPr wrap="none" anchor="ctr"/>
            <a:lstStyle/>
            <a:p>
              <a:endParaRPr lang="en-US"/>
            </a:p>
          </p:txBody>
        </p:sp>
        <p:sp>
          <p:nvSpPr>
            <p:cNvPr id="5183" name="Text Box 63"/>
            <p:cNvSpPr txBox="1">
              <a:spLocks noChangeArrowheads="1"/>
            </p:cNvSpPr>
            <p:nvPr/>
          </p:nvSpPr>
          <p:spPr bwMode="auto">
            <a:xfrm>
              <a:off x="3704" y="1757"/>
              <a:ext cx="260" cy="288"/>
            </a:xfrm>
            <a:prstGeom prst="rect">
              <a:avLst/>
            </a:prstGeom>
            <a:noFill/>
            <a:ln w="9525">
              <a:noFill/>
              <a:miter lim="800000"/>
              <a:headEnd/>
              <a:tailEnd/>
            </a:ln>
            <a:effectLst/>
          </p:spPr>
          <p:txBody>
            <a:bodyPr wrap="none">
              <a:spAutoFit/>
            </a:bodyPr>
            <a:lstStyle/>
            <a:p>
              <a:r>
                <a:rPr lang="en-US"/>
                <a:t>...</a:t>
              </a:r>
            </a:p>
          </p:txBody>
        </p:sp>
        <p:sp>
          <p:nvSpPr>
            <p:cNvPr id="5184" name="Text Box 64"/>
            <p:cNvSpPr txBox="1">
              <a:spLocks noChangeArrowheads="1"/>
            </p:cNvSpPr>
            <p:nvPr/>
          </p:nvSpPr>
          <p:spPr bwMode="auto">
            <a:xfrm>
              <a:off x="3978" y="1757"/>
              <a:ext cx="260" cy="288"/>
            </a:xfrm>
            <a:prstGeom prst="rect">
              <a:avLst/>
            </a:prstGeom>
            <a:noFill/>
            <a:ln w="9525">
              <a:noFill/>
              <a:miter lim="800000"/>
              <a:headEnd/>
              <a:tailEnd/>
            </a:ln>
            <a:effectLst/>
          </p:spPr>
          <p:txBody>
            <a:bodyPr wrap="none">
              <a:spAutoFit/>
            </a:bodyPr>
            <a:lstStyle/>
            <a:p>
              <a:r>
                <a:rPr lang="en-US"/>
                <a:t>...</a:t>
              </a:r>
            </a:p>
          </p:txBody>
        </p:sp>
        <p:sp>
          <p:nvSpPr>
            <p:cNvPr id="5185" name="Text Box 65"/>
            <p:cNvSpPr txBox="1">
              <a:spLocks noChangeArrowheads="1"/>
            </p:cNvSpPr>
            <p:nvPr/>
          </p:nvSpPr>
          <p:spPr bwMode="auto">
            <a:xfrm>
              <a:off x="4252" y="1757"/>
              <a:ext cx="260" cy="288"/>
            </a:xfrm>
            <a:prstGeom prst="rect">
              <a:avLst/>
            </a:prstGeom>
            <a:noFill/>
            <a:ln w="9525">
              <a:noFill/>
              <a:miter lim="800000"/>
              <a:headEnd/>
              <a:tailEnd/>
            </a:ln>
            <a:effectLst/>
          </p:spPr>
          <p:txBody>
            <a:bodyPr wrap="none">
              <a:spAutoFit/>
            </a:bodyPr>
            <a:lstStyle/>
            <a:p>
              <a:r>
                <a:rPr lang="en-US"/>
                <a:t>...</a:t>
              </a:r>
            </a:p>
          </p:txBody>
        </p:sp>
      </p:grpSp>
      <p:sp>
        <p:nvSpPr>
          <p:cNvPr id="48" name="Rectangle 47">
            <a:extLst>
              <a:ext uri="{FF2B5EF4-FFF2-40B4-BE49-F238E27FC236}">
                <a16:creationId xmlns:a16="http://schemas.microsoft.com/office/drawing/2014/main" id="{EADEFA40-1737-4A93-8839-72F5025B0C22}"/>
              </a:ext>
            </a:extLst>
          </p:cNvPr>
          <p:cNvSpPr/>
          <p:nvPr/>
        </p:nvSpPr>
        <p:spPr bwMode="auto">
          <a:xfrm>
            <a:off x="58189" y="3998912"/>
            <a:ext cx="9085811" cy="2859088"/>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38059691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157" name="Group 37"/>
          <p:cNvGrpSpPr>
            <a:grpSpLocks/>
          </p:cNvGrpSpPr>
          <p:nvPr/>
        </p:nvGrpSpPr>
        <p:grpSpPr bwMode="auto">
          <a:xfrm>
            <a:off x="1976438" y="166688"/>
            <a:ext cx="7016750" cy="6186487"/>
            <a:chOff x="600" y="113"/>
            <a:chExt cx="4420" cy="3897"/>
          </a:xfrm>
        </p:grpSpPr>
        <p:sp>
          <p:nvSpPr>
            <p:cNvPr id="5152" name="Rectangle 32"/>
            <p:cNvSpPr>
              <a:spLocks noChangeArrowheads="1"/>
            </p:cNvSpPr>
            <p:nvPr/>
          </p:nvSpPr>
          <p:spPr bwMode="auto">
            <a:xfrm>
              <a:off x="622" y="3023"/>
              <a:ext cx="645" cy="651"/>
            </a:xfrm>
            <a:prstGeom prst="rect">
              <a:avLst/>
            </a:prstGeom>
            <a:solidFill>
              <a:srgbClr val="C0C0C0"/>
            </a:solidFill>
            <a:ln w="9525">
              <a:noFill/>
              <a:miter lim="800000"/>
              <a:headEnd/>
              <a:tailEnd/>
            </a:ln>
            <a:effectLst/>
          </p:spPr>
          <p:txBody>
            <a:bodyPr wrap="none" anchor="ctr"/>
            <a:lstStyle/>
            <a:p>
              <a:endParaRPr lang="en-US"/>
            </a:p>
          </p:txBody>
        </p:sp>
        <p:sp>
          <p:nvSpPr>
            <p:cNvPr id="5154" name="Rectangle 34"/>
            <p:cNvSpPr>
              <a:spLocks noChangeArrowheads="1"/>
            </p:cNvSpPr>
            <p:nvPr/>
          </p:nvSpPr>
          <p:spPr bwMode="auto">
            <a:xfrm>
              <a:off x="1385" y="3015"/>
              <a:ext cx="645" cy="651"/>
            </a:xfrm>
            <a:prstGeom prst="rect">
              <a:avLst/>
            </a:prstGeom>
            <a:solidFill>
              <a:srgbClr val="C0C0C0"/>
            </a:solidFill>
            <a:ln w="9525">
              <a:noFill/>
              <a:miter lim="800000"/>
              <a:headEnd/>
              <a:tailEnd/>
            </a:ln>
            <a:effectLst/>
          </p:spPr>
          <p:txBody>
            <a:bodyPr wrap="none" anchor="ctr"/>
            <a:lstStyle/>
            <a:p>
              <a:endParaRPr lang="en-US"/>
            </a:p>
          </p:txBody>
        </p:sp>
        <p:sp>
          <p:nvSpPr>
            <p:cNvPr id="5155" name="Rectangle 35"/>
            <p:cNvSpPr>
              <a:spLocks noChangeArrowheads="1"/>
            </p:cNvSpPr>
            <p:nvPr/>
          </p:nvSpPr>
          <p:spPr bwMode="auto">
            <a:xfrm>
              <a:off x="2162" y="3022"/>
              <a:ext cx="645" cy="651"/>
            </a:xfrm>
            <a:prstGeom prst="rect">
              <a:avLst/>
            </a:prstGeom>
            <a:solidFill>
              <a:srgbClr val="C0C0C0"/>
            </a:solidFill>
            <a:ln w="9525">
              <a:noFill/>
              <a:miter lim="800000"/>
              <a:headEnd/>
              <a:tailEnd/>
            </a:ln>
            <a:effectLst/>
          </p:spPr>
          <p:txBody>
            <a:bodyPr wrap="none" anchor="ctr"/>
            <a:lstStyle/>
            <a:p>
              <a:endParaRPr lang="en-US"/>
            </a:p>
          </p:txBody>
        </p:sp>
        <p:grpSp>
          <p:nvGrpSpPr>
            <p:cNvPr id="5148" name="Group 28"/>
            <p:cNvGrpSpPr>
              <a:grpSpLocks/>
            </p:cNvGrpSpPr>
            <p:nvPr/>
          </p:nvGrpSpPr>
          <p:grpSpPr bwMode="auto">
            <a:xfrm>
              <a:off x="600" y="113"/>
              <a:ext cx="4420" cy="3603"/>
              <a:chOff x="600" y="113"/>
              <a:chExt cx="4420" cy="3603"/>
            </a:xfrm>
          </p:grpSpPr>
          <p:pic>
            <p:nvPicPr>
              <p:cNvPr id="5130" name="Picture 10"/>
              <p:cNvPicPr>
                <a:picLocks noChangeAspect="1" noChangeArrowheads="1"/>
              </p:cNvPicPr>
              <p:nvPr/>
            </p:nvPicPr>
            <p:blipFill>
              <a:blip r:embed="rId2" cstate="print"/>
              <a:srcRect/>
              <a:stretch>
                <a:fillRect/>
              </a:stretch>
            </p:blipFill>
            <p:spPr bwMode="auto">
              <a:xfrm>
                <a:off x="600" y="113"/>
                <a:ext cx="4420" cy="3603"/>
              </a:xfrm>
              <a:prstGeom prst="rect">
                <a:avLst/>
              </a:prstGeom>
              <a:noFill/>
              <a:ln w="9525">
                <a:noFill/>
                <a:miter lim="800000"/>
                <a:headEnd/>
                <a:tailEnd/>
              </a:ln>
              <a:effectLst/>
            </p:spPr>
          </p:pic>
          <p:sp>
            <p:nvSpPr>
              <p:cNvPr id="5131" name="Line 11"/>
              <p:cNvSpPr>
                <a:spLocks noChangeShapeType="1"/>
              </p:cNvSpPr>
              <p:nvPr/>
            </p:nvSpPr>
            <p:spPr bwMode="auto">
              <a:xfrm flipV="1">
                <a:off x="2256" y="704"/>
                <a:ext cx="2040" cy="264"/>
              </a:xfrm>
              <a:prstGeom prst="line">
                <a:avLst/>
              </a:prstGeom>
              <a:noFill/>
              <a:ln w="9525">
                <a:solidFill>
                  <a:schemeClr val="tx1"/>
                </a:solidFill>
                <a:round/>
                <a:headEnd/>
                <a:tailEnd/>
              </a:ln>
              <a:effectLst/>
            </p:spPr>
            <p:txBody>
              <a:bodyPr wrap="none" anchor="ctr"/>
              <a:lstStyle/>
              <a:p>
                <a:endParaRPr lang="en-US"/>
              </a:p>
            </p:txBody>
          </p:sp>
          <p:sp>
            <p:nvSpPr>
              <p:cNvPr id="5132" name="Line 12"/>
              <p:cNvSpPr>
                <a:spLocks noChangeShapeType="1"/>
              </p:cNvSpPr>
              <p:nvPr/>
            </p:nvSpPr>
            <p:spPr bwMode="auto">
              <a:xfrm flipV="1">
                <a:off x="3576" y="824"/>
                <a:ext cx="768" cy="168"/>
              </a:xfrm>
              <a:prstGeom prst="line">
                <a:avLst/>
              </a:prstGeom>
              <a:noFill/>
              <a:ln w="9525">
                <a:solidFill>
                  <a:schemeClr val="tx1"/>
                </a:solidFill>
                <a:round/>
                <a:headEnd/>
                <a:tailEnd/>
              </a:ln>
              <a:effectLst/>
            </p:spPr>
            <p:txBody>
              <a:bodyPr wrap="none" anchor="ctr"/>
              <a:lstStyle/>
              <a:p>
                <a:endParaRPr lang="en-US"/>
              </a:p>
            </p:txBody>
          </p:sp>
          <p:sp>
            <p:nvSpPr>
              <p:cNvPr id="5133" name="Line 13"/>
              <p:cNvSpPr>
                <a:spLocks noChangeShapeType="1"/>
              </p:cNvSpPr>
              <p:nvPr/>
            </p:nvSpPr>
            <p:spPr bwMode="auto">
              <a:xfrm flipV="1">
                <a:off x="4416" y="824"/>
                <a:ext cx="40" cy="120"/>
              </a:xfrm>
              <a:prstGeom prst="line">
                <a:avLst/>
              </a:prstGeom>
              <a:noFill/>
              <a:ln w="9525">
                <a:solidFill>
                  <a:schemeClr val="tx1"/>
                </a:solidFill>
                <a:round/>
                <a:headEnd/>
                <a:tailEnd/>
              </a:ln>
              <a:effectLst/>
            </p:spPr>
            <p:txBody>
              <a:bodyPr wrap="none" anchor="ctr"/>
              <a:lstStyle/>
              <a:p>
                <a:endParaRPr lang="en-US"/>
              </a:p>
            </p:txBody>
          </p:sp>
          <p:sp>
            <p:nvSpPr>
              <p:cNvPr id="5134" name="Line 14"/>
              <p:cNvSpPr>
                <a:spLocks noChangeShapeType="1"/>
              </p:cNvSpPr>
              <p:nvPr/>
            </p:nvSpPr>
            <p:spPr bwMode="auto">
              <a:xfrm flipV="1">
                <a:off x="1240" y="1640"/>
                <a:ext cx="368" cy="136"/>
              </a:xfrm>
              <a:prstGeom prst="line">
                <a:avLst/>
              </a:prstGeom>
              <a:noFill/>
              <a:ln w="9525">
                <a:solidFill>
                  <a:schemeClr val="tx1"/>
                </a:solidFill>
                <a:round/>
                <a:headEnd/>
                <a:tailEnd/>
              </a:ln>
              <a:effectLst/>
            </p:spPr>
            <p:txBody>
              <a:bodyPr wrap="none" anchor="ctr"/>
              <a:lstStyle/>
              <a:p>
                <a:endParaRPr lang="en-US"/>
              </a:p>
            </p:txBody>
          </p:sp>
          <p:sp>
            <p:nvSpPr>
              <p:cNvPr id="5135" name="Line 15"/>
              <p:cNvSpPr>
                <a:spLocks noChangeShapeType="1"/>
              </p:cNvSpPr>
              <p:nvPr/>
            </p:nvSpPr>
            <p:spPr bwMode="auto">
              <a:xfrm>
                <a:off x="2168" y="1648"/>
                <a:ext cx="248" cy="152"/>
              </a:xfrm>
              <a:prstGeom prst="line">
                <a:avLst/>
              </a:prstGeom>
              <a:noFill/>
              <a:ln w="9525">
                <a:solidFill>
                  <a:schemeClr val="tx1"/>
                </a:solidFill>
                <a:round/>
                <a:headEnd/>
                <a:tailEnd/>
              </a:ln>
              <a:effectLst/>
            </p:spPr>
            <p:txBody>
              <a:bodyPr wrap="none" anchor="ctr"/>
              <a:lstStyle/>
              <a:p>
                <a:endParaRPr lang="en-US"/>
              </a:p>
            </p:txBody>
          </p:sp>
          <p:sp>
            <p:nvSpPr>
              <p:cNvPr id="5136" name="Line 16"/>
              <p:cNvSpPr>
                <a:spLocks noChangeShapeType="1"/>
              </p:cNvSpPr>
              <p:nvPr/>
            </p:nvSpPr>
            <p:spPr bwMode="auto">
              <a:xfrm flipH="1">
                <a:off x="1824" y="1664"/>
                <a:ext cx="24" cy="120"/>
              </a:xfrm>
              <a:prstGeom prst="line">
                <a:avLst/>
              </a:prstGeom>
              <a:noFill/>
              <a:ln w="9525">
                <a:solidFill>
                  <a:schemeClr val="tx1"/>
                </a:solidFill>
                <a:round/>
                <a:headEnd/>
                <a:tailEnd/>
              </a:ln>
              <a:effectLst/>
            </p:spPr>
            <p:txBody>
              <a:bodyPr wrap="none" anchor="ctr"/>
              <a:lstStyle/>
              <a:p>
                <a:endParaRPr lang="en-US"/>
              </a:p>
            </p:txBody>
          </p:sp>
          <p:sp>
            <p:nvSpPr>
              <p:cNvPr id="5140" name="Text Box 20"/>
              <p:cNvSpPr txBox="1">
                <a:spLocks noChangeArrowheads="1"/>
              </p:cNvSpPr>
              <p:nvPr/>
            </p:nvSpPr>
            <p:spPr bwMode="auto">
              <a:xfrm>
                <a:off x="815" y="2481"/>
                <a:ext cx="260" cy="288"/>
              </a:xfrm>
              <a:prstGeom prst="rect">
                <a:avLst/>
              </a:prstGeom>
              <a:noFill/>
              <a:ln w="9525">
                <a:noFill/>
                <a:miter lim="800000"/>
                <a:headEnd/>
                <a:tailEnd/>
              </a:ln>
              <a:effectLst/>
            </p:spPr>
            <p:txBody>
              <a:bodyPr wrap="none">
                <a:spAutoFit/>
              </a:bodyPr>
              <a:lstStyle/>
              <a:p>
                <a:r>
                  <a:rPr lang="en-US"/>
                  <a:t>...</a:t>
                </a:r>
              </a:p>
            </p:txBody>
          </p:sp>
          <p:sp>
            <p:nvSpPr>
              <p:cNvPr id="5141" name="Text Box 21"/>
              <p:cNvSpPr txBox="1">
                <a:spLocks noChangeArrowheads="1"/>
              </p:cNvSpPr>
              <p:nvPr/>
            </p:nvSpPr>
            <p:spPr bwMode="auto">
              <a:xfrm>
                <a:off x="1589" y="2481"/>
                <a:ext cx="260" cy="288"/>
              </a:xfrm>
              <a:prstGeom prst="rect">
                <a:avLst/>
              </a:prstGeom>
              <a:noFill/>
              <a:ln w="9525">
                <a:noFill/>
                <a:miter lim="800000"/>
                <a:headEnd/>
                <a:tailEnd/>
              </a:ln>
              <a:effectLst/>
            </p:spPr>
            <p:txBody>
              <a:bodyPr wrap="none">
                <a:spAutoFit/>
              </a:bodyPr>
              <a:lstStyle/>
              <a:p>
                <a:r>
                  <a:rPr lang="en-US"/>
                  <a:t>...</a:t>
                </a:r>
              </a:p>
            </p:txBody>
          </p:sp>
          <p:sp>
            <p:nvSpPr>
              <p:cNvPr id="5142" name="Text Box 22"/>
              <p:cNvSpPr txBox="1">
                <a:spLocks noChangeArrowheads="1"/>
              </p:cNvSpPr>
              <p:nvPr/>
            </p:nvSpPr>
            <p:spPr bwMode="auto">
              <a:xfrm>
                <a:off x="2363" y="2481"/>
                <a:ext cx="260" cy="288"/>
              </a:xfrm>
              <a:prstGeom prst="rect">
                <a:avLst/>
              </a:prstGeom>
              <a:noFill/>
              <a:ln w="9525">
                <a:noFill/>
                <a:miter lim="800000"/>
                <a:headEnd/>
                <a:tailEnd/>
              </a:ln>
              <a:effectLst/>
            </p:spPr>
            <p:txBody>
              <a:bodyPr wrap="none">
                <a:spAutoFit/>
              </a:bodyPr>
              <a:lstStyle/>
              <a:p>
                <a:r>
                  <a:rPr lang="en-US"/>
                  <a:t>...</a:t>
                </a:r>
              </a:p>
            </p:txBody>
          </p:sp>
          <p:sp>
            <p:nvSpPr>
              <p:cNvPr id="5145" name="Line 25"/>
              <p:cNvSpPr>
                <a:spLocks noChangeShapeType="1"/>
              </p:cNvSpPr>
              <p:nvPr/>
            </p:nvSpPr>
            <p:spPr bwMode="auto">
              <a:xfrm>
                <a:off x="939" y="2781"/>
                <a:ext cx="0" cy="147"/>
              </a:xfrm>
              <a:prstGeom prst="line">
                <a:avLst/>
              </a:prstGeom>
              <a:noFill/>
              <a:ln w="9525">
                <a:solidFill>
                  <a:schemeClr val="tx1"/>
                </a:solidFill>
                <a:round/>
                <a:headEnd/>
                <a:tailEnd/>
              </a:ln>
              <a:effectLst/>
            </p:spPr>
            <p:txBody>
              <a:bodyPr wrap="none" anchor="ctr"/>
              <a:lstStyle/>
              <a:p>
                <a:endParaRPr lang="en-US"/>
              </a:p>
            </p:txBody>
          </p:sp>
          <p:sp>
            <p:nvSpPr>
              <p:cNvPr id="5146" name="Line 26"/>
              <p:cNvSpPr>
                <a:spLocks noChangeShapeType="1"/>
              </p:cNvSpPr>
              <p:nvPr/>
            </p:nvSpPr>
            <p:spPr bwMode="auto">
              <a:xfrm>
                <a:off x="1713" y="2781"/>
                <a:ext cx="0" cy="147"/>
              </a:xfrm>
              <a:prstGeom prst="line">
                <a:avLst/>
              </a:prstGeom>
              <a:noFill/>
              <a:ln w="9525">
                <a:solidFill>
                  <a:schemeClr val="tx1"/>
                </a:solidFill>
                <a:round/>
                <a:headEnd/>
                <a:tailEnd/>
              </a:ln>
              <a:effectLst/>
            </p:spPr>
            <p:txBody>
              <a:bodyPr wrap="none" anchor="ctr"/>
              <a:lstStyle/>
              <a:p>
                <a:endParaRPr lang="en-US"/>
              </a:p>
            </p:txBody>
          </p:sp>
          <p:sp>
            <p:nvSpPr>
              <p:cNvPr id="5147" name="Line 27"/>
              <p:cNvSpPr>
                <a:spLocks noChangeShapeType="1"/>
              </p:cNvSpPr>
              <p:nvPr/>
            </p:nvSpPr>
            <p:spPr bwMode="auto">
              <a:xfrm>
                <a:off x="2493" y="2781"/>
                <a:ext cx="0" cy="147"/>
              </a:xfrm>
              <a:prstGeom prst="line">
                <a:avLst/>
              </a:prstGeom>
              <a:noFill/>
              <a:ln w="9525">
                <a:solidFill>
                  <a:schemeClr val="tx1"/>
                </a:solidFill>
                <a:round/>
                <a:headEnd/>
                <a:tailEnd/>
              </a:ln>
              <a:effectLst/>
            </p:spPr>
            <p:txBody>
              <a:bodyPr wrap="none" anchor="ctr"/>
              <a:lstStyle/>
              <a:p>
                <a:endParaRPr lang="en-US"/>
              </a:p>
            </p:txBody>
          </p:sp>
        </p:grpSp>
        <p:sp>
          <p:nvSpPr>
            <p:cNvPr id="5149" name="Text Box 29"/>
            <p:cNvSpPr txBox="1">
              <a:spLocks noChangeArrowheads="1"/>
            </p:cNvSpPr>
            <p:nvPr/>
          </p:nvSpPr>
          <p:spPr bwMode="auto">
            <a:xfrm>
              <a:off x="788" y="3722"/>
              <a:ext cx="276" cy="288"/>
            </a:xfrm>
            <a:prstGeom prst="rect">
              <a:avLst/>
            </a:prstGeom>
            <a:noFill/>
            <a:ln w="9525">
              <a:noFill/>
              <a:miter lim="800000"/>
              <a:headEnd/>
              <a:tailEnd/>
            </a:ln>
            <a:effectLst/>
          </p:spPr>
          <p:txBody>
            <a:bodyPr wrap="none">
              <a:spAutoFit/>
            </a:bodyPr>
            <a:lstStyle/>
            <a:p>
              <a:r>
                <a:rPr lang="en-US"/>
                <a:t>-1</a:t>
              </a:r>
            </a:p>
          </p:txBody>
        </p:sp>
        <p:sp>
          <p:nvSpPr>
            <p:cNvPr id="5150" name="Text Box 30"/>
            <p:cNvSpPr txBox="1">
              <a:spLocks noChangeArrowheads="1"/>
            </p:cNvSpPr>
            <p:nvPr/>
          </p:nvSpPr>
          <p:spPr bwMode="auto">
            <a:xfrm>
              <a:off x="1565" y="3722"/>
              <a:ext cx="255" cy="288"/>
            </a:xfrm>
            <a:prstGeom prst="rect">
              <a:avLst/>
            </a:prstGeom>
            <a:noFill/>
            <a:ln w="9525">
              <a:noFill/>
              <a:miter lim="800000"/>
              <a:headEnd/>
              <a:tailEnd/>
            </a:ln>
            <a:effectLst/>
          </p:spPr>
          <p:txBody>
            <a:bodyPr wrap="none">
              <a:spAutoFit/>
            </a:bodyPr>
            <a:lstStyle/>
            <a:p>
              <a:r>
                <a:rPr lang="en-US"/>
                <a:t>O</a:t>
              </a:r>
            </a:p>
          </p:txBody>
        </p:sp>
        <p:sp>
          <p:nvSpPr>
            <p:cNvPr id="5151" name="Text Box 31"/>
            <p:cNvSpPr txBox="1">
              <a:spLocks noChangeArrowheads="1"/>
            </p:cNvSpPr>
            <p:nvPr/>
          </p:nvSpPr>
          <p:spPr bwMode="auto">
            <a:xfrm>
              <a:off x="2334" y="3722"/>
              <a:ext cx="212" cy="288"/>
            </a:xfrm>
            <a:prstGeom prst="rect">
              <a:avLst/>
            </a:prstGeom>
            <a:noFill/>
            <a:ln w="9525">
              <a:noFill/>
              <a:miter lim="800000"/>
              <a:headEnd/>
              <a:tailEnd/>
            </a:ln>
            <a:effectLst/>
          </p:spPr>
          <p:txBody>
            <a:bodyPr wrap="none">
              <a:spAutoFit/>
            </a:bodyPr>
            <a:lstStyle/>
            <a:p>
              <a:r>
                <a:rPr lang="en-US"/>
                <a:t>1</a:t>
              </a:r>
            </a:p>
          </p:txBody>
        </p:sp>
      </p:grpSp>
      <p:sp>
        <p:nvSpPr>
          <p:cNvPr id="5158" name="Text Box 38"/>
          <p:cNvSpPr txBox="1">
            <a:spLocks noChangeArrowheads="1"/>
          </p:cNvSpPr>
          <p:nvPr/>
        </p:nvSpPr>
        <p:spPr bwMode="auto">
          <a:xfrm>
            <a:off x="439738" y="5929313"/>
            <a:ext cx="1054100" cy="457200"/>
          </a:xfrm>
          <a:prstGeom prst="rect">
            <a:avLst/>
          </a:prstGeom>
          <a:noFill/>
          <a:ln w="9525">
            <a:noFill/>
            <a:miter lim="800000"/>
            <a:headEnd/>
            <a:tailEnd/>
          </a:ln>
          <a:effectLst/>
        </p:spPr>
        <p:txBody>
          <a:bodyPr wrap="none">
            <a:spAutoFit/>
          </a:bodyPr>
          <a:lstStyle/>
          <a:p>
            <a:r>
              <a:rPr lang="en-US"/>
              <a:t>Utility </a:t>
            </a:r>
          </a:p>
        </p:txBody>
      </p:sp>
      <p:sp>
        <p:nvSpPr>
          <p:cNvPr id="5159" name="Text Box 39"/>
          <p:cNvSpPr txBox="1">
            <a:spLocks noChangeArrowheads="1"/>
          </p:cNvSpPr>
          <p:nvPr/>
        </p:nvSpPr>
        <p:spPr bwMode="auto">
          <a:xfrm>
            <a:off x="436563" y="4892675"/>
            <a:ext cx="1397000" cy="822325"/>
          </a:xfrm>
          <a:prstGeom prst="rect">
            <a:avLst/>
          </a:prstGeom>
          <a:noFill/>
          <a:ln w="9525">
            <a:noFill/>
            <a:miter lim="800000"/>
            <a:headEnd/>
            <a:tailEnd/>
          </a:ln>
          <a:effectLst/>
        </p:spPr>
        <p:txBody>
          <a:bodyPr>
            <a:spAutoFit/>
          </a:bodyPr>
          <a:lstStyle/>
          <a:p>
            <a:r>
              <a:rPr lang="en-US"/>
              <a:t>Terminal States</a:t>
            </a:r>
          </a:p>
        </p:txBody>
      </p:sp>
      <p:grpSp>
        <p:nvGrpSpPr>
          <p:cNvPr id="5162" name="Group 42"/>
          <p:cNvGrpSpPr>
            <a:grpSpLocks/>
          </p:cNvGrpSpPr>
          <p:nvPr/>
        </p:nvGrpSpPr>
        <p:grpSpPr bwMode="auto">
          <a:xfrm>
            <a:off x="2530475" y="173038"/>
            <a:ext cx="1331913" cy="844550"/>
            <a:chOff x="578" y="281"/>
            <a:chExt cx="839" cy="532"/>
          </a:xfrm>
        </p:grpSpPr>
        <p:sp>
          <p:nvSpPr>
            <p:cNvPr id="5160" name="AutoShape 40"/>
            <p:cNvSpPr>
              <a:spLocks noChangeArrowheads="1"/>
            </p:cNvSpPr>
            <p:nvPr/>
          </p:nvSpPr>
          <p:spPr bwMode="auto">
            <a:xfrm>
              <a:off x="578" y="281"/>
              <a:ext cx="839" cy="532"/>
            </a:xfrm>
            <a:prstGeom prst="downArrow">
              <a:avLst>
                <a:gd name="adj1" fmla="val 50000"/>
                <a:gd name="adj2" fmla="val 25000"/>
              </a:avLst>
            </a:prstGeom>
            <a:solidFill>
              <a:srgbClr val="C0C0C0"/>
            </a:solidFill>
            <a:ln w="9525">
              <a:solidFill>
                <a:schemeClr val="tx1"/>
              </a:solidFill>
              <a:miter lim="800000"/>
              <a:headEnd/>
              <a:tailEnd/>
            </a:ln>
            <a:effectLst/>
          </p:spPr>
          <p:txBody>
            <a:bodyPr wrap="none" anchor="ctr"/>
            <a:lstStyle/>
            <a:p>
              <a:endParaRPr lang="en-US"/>
            </a:p>
          </p:txBody>
        </p:sp>
        <p:sp>
          <p:nvSpPr>
            <p:cNvPr id="5161" name="Text Box 41"/>
            <p:cNvSpPr txBox="1">
              <a:spLocks noChangeArrowheads="1"/>
            </p:cNvSpPr>
            <p:nvPr/>
          </p:nvSpPr>
          <p:spPr bwMode="auto">
            <a:xfrm>
              <a:off x="758" y="342"/>
              <a:ext cx="468" cy="288"/>
            </a:xfrm>
            <a:prstGeom prst="rect">
              <a:avLst/>
            </a:prstGeom>
            <a:noFill/>
            <a:ln w="9525">
              <a:noFill/>
              <a:miter lim="800000"/>
              <a:headEnd/>
              <a:tailEnd/>
            </a:ln>
            <a:effectLst/>
          </p:spPr>
          <p:txBody>
            <a:bodyPr wrap="none">
              <a:spAutoFit/>
            </a:bodyPr>
            <a:lstStyle/>
            <a:p>
              <a:r>
                <a:rPr lang="en-US"/>
                <a:t>Max</a:t>
              </a:r>
            </a:p>
          </p:txBody>
        </p:sp>
      </p:grpSp>
      <p:grpSp>
        <p:nvGrpSpPr>
          <p:cNvPr id="5163" name="Group 43"/>
          <p:cNvGrpSpPr>
            <a:grpSpLocks/>
          </p:cNvGrpSpPr>
          <p:nvPr/>
        </p:nvGrpSpPr>
        <p:grpSpPr bwMode="auto">
          <a:xfrm>
            <a:off x="1270000" y="1303338"/>
            <a:ext cx="1331913" cy="844550"/>
            <a:chOff x="578" y="281"/>
            <a:chExt cx="839" cy="532"/>
          </a:xfrm>
        </p:grpSpPr>
        <p:sp>
          <p:nvSpPr>
            <p:cNvPr id="5164" name="AutoShape 44"/>
            <p:cNvSpPr>
              <a:spLocks noChangeArrowheads="1"/>
            </p:cNvSpPr>
            <p:nvPr/>
          </p:nvSpPr>
          <p:spPr bwMode="auto">
            <a:xfrm>
              <a:off x="578" y="281"/>
              <a:ext cx="839" cy="532"/>
            </a:xfrm>
            <a:prstGeom prst="downArrow">
              <a:avLst>
                <a:gd name="adj1" fmla="val 50000"/>
                <a:gd name="adj2" fmla="val 25000"/>
              </a:avLst>
            </a:prstGeom>
            <a:solidFill>
              <a:srgbClr val="C0C0C0"/>
            </a:solidFill>
            <a:ln w="9525">
              <a:solidFill>
                <a:schemeClr val="tx1"/>
              </a:solidFill>
              <a:miter lim="800000"/>
              <a:headEnd/>
              <a:tailEnd/>
            </a:ln>
            <a:effectLst/>
          </p:spPr>
          <p:txBody>
            <a:bodyPr wrap="none" anchor="ctr"/>
            <a:lstStyle/>
            <a:p>
              <a:endParaRPr lang="en-US"/>
            </a:p>
          </p:txBody>
        </p:sp>
        <p:sp>
          <p:nvSpPr>
            <p:cNvPr id="5165" name="Text Box 45"/>
            <p:cNvSpPr txBox="1">
              <a:spLocks noChangeArrowheads="1"/>
            </p:cNvSpPr>
            <p:nvPr/>
          </p:nvSpPr>
          <p:spPr bwMode="auto">
            <a:xfrm>
              <a:off x="758" y="342"/>
              <a:ext cx="436" cy="288"/>
            </a:xfrm>
            <a:prstGeom prst="rect">
              <a:avLst/>
            </a:prstGeom>
            <a:noFill/>
            <a:ln w="9525">
              <a:noFill/>
              <a:miter lim="800000"/>
              <a:headEnd/>
              <a:tailEnd/>
            </a:ln>
            <a:effectLst/>
          </p:spPr>
          <p:txBody>
            <a:bodyPr wrap="none">
              <a:spAutoFit/>
            </a:bodyPr>
            <a:lstStyle/>
            <a:p>
              <a:r>
                <a:rPr lang="en-US" dirty="0"/>
                <a:t>Min</a:t>
              </a:r>
            </a:p>
          </p:txBody>
        </p:sp>
      </p:grpSp>
      <p:grpSp>
        <p:nvGrpSpPr>
          <p:cNvPr id="5169" name="Group 49"/>
          <p:cNvGrpSpPr>
            <a:grpSpLocks/>
          </p:cNvGrpSpPr>
          <p:nvPr/>
        </p:nvGrpSpPr>
        <p:grpSpPr bwMode="auto">
          <a:xfrm>
            <a:off x="246063" y="2784475"/>
            <a:ext cx="1331912" cy="844550"/>
            <a:chOff x="578" y="281"/>
            <a:chExt cx="839" cy="532"/>
          </a:xfrm>
        </p:grpSpPr>
        <p:sp>
          <p:nvSpPr>
            <p:cNvPr id="5170" name="AutoShape 50"/>
            <p:cNvSpPr>
              <a:spLocks noChangeArrowheads="1"/>
            </p:cNvSpPr>
            <p:nvPr/>
          </p:nvSpPr>
          <p:spPr bwMode="auto">
            <a:xfrm>
              <a:off x="578" y="281"/>
              <a:ext cx="839" cy="532"/>
            </a:xfrm>
            <a:prstGeom prst="downArrow">
              <a:avLst>
                <a:gd name="adj1" fmla="val 50000"/>
                <a:gd name="adj2" fmla="val 25000"/>
              </a:avLst>
            </a:prstGeom>
            <a:solidFill>
              <a:srgbClr val="C0C0C0"/>
            </a:solidFill>
            <a:ln w="9525">
              <a:solidFill>
                <a:schemeClr val="tx1"/>
              </a:solidFill>
              <a:miter lim="800000"/>
              <a:headEnd/>
              <a:tailEnd/>
            </a:ln>
            <a:effectLst/>
          </p:spPr>
          <p:txBody>
            <a:bodyPr wrap="none" anchor="ctr"/>
            <a:lstStyle/>
            <a:p>
              <a:endParaRPr lang="en-US"/>
            </a:p>
          </p:txBody>
        </p:sp>
        <p:sp>
          <p:nvSpPr>
            <p:cNvPr id="5171" name="Text Box 51"/>
            <p:cNvSpPr txBox="1">
              <a:spLocks noChangeArrowheads="1"/>
            </p:cNvSpPr>
            <p:nvPr/>
          </p:nvSpPr>
          <p:spPr bwMode="auto">
            <a:xfrm>
              <a:off x="758" y="342"/>
              <a:ext cx="468" cy="288"/>
            </a:xfrm>
            <a:prstGeom prst="rect">
              <a:avLst/>
            </a:prstGeom>
            <a:noFill/>
            <a:ln w="9525">
              <a:noFill/>
              <a:miter lim="800000"/>
              <a:headEnd/>
              <a:tailEnd/>
            </a:ln>
            <a:effectLst/>
          </p:spPr>
          <p:txBody>
            <a:bodyPr wrap="none">
              <a:spAutoFit/>
            </a:bodyPr>
            <a:lstStyle/>
            <a:p>
              <a:r>
                <a:rPr lang="en-US"/>
                <a:t>Max</a:t>
              </a:r>
            </a:p>
          </p:txBody>
        </p:sp>
      </p:grpSp>
      <p:grpSp>
        <p:nvGrpSpPr>
          <p:cNvPr id="5178" name="Group 58"/>
          <p:cNvGrpSpPr>
            <a:grpSpLocks/>
          </p:cNvGrpSpPr>
          <p:nvPr/>
        </p:nvGrpSpPr>
        <p:grpSpPr bwMode="auto">
          <a:xfrm>
            <a:off x="5880100" y="2774950"/>
            <a:ext cx="1282700" cy="471488"/>
            <a:chOff x="3704" y="1748"/>
            <a:chExt cx="808" cy="297"/>
          </a:xfrm>
        </p:grpSpPr>
        <p:sp>
          <p:nvSpPr>
            <p:cNvPr id="5172" name="Line 52"/>
            <p:cNvSpPr>
              <a:spLocks noChangeShapeType="1"/>
            </p:cNvSpPr>
            <p:nvPr/>
          </p:nvSpPr>
          <p:spPr bwMode="auto">
            <a:xfrm flipH="1">
              <a:off x="3844" y="1756"/>
              <a:ext cx="52" cy="126"/>
            </a:xfrm>
            <a:prstGeom prst="line">
              <a:avLst/>
            </a:prstGeom>
            <a:noFill/>
            <a:ln w="9525">
              <a:solidFill>
                <a:schemeClr val="tx1"/>
              </a:solidFill>
              <a:round/>
              <a:headEnd/>
              <a:tailEnd/>
            </a:ln>
            <a:effectLst/>
          </p:spPr>
          <p:txBody>
            <a:bodyPr wrap="none" anchor="ctr"/>
            <a:lstStyle/>
            <a:p>
              <a:endParaRPr lang="en-US"/>
            </a:p>
          </p:txBody>
        </p:sp>
        <p:sp>
          <p:nvSpPr>
            <p:cNvPr id="5173" name="Line 53"/>
            <p:cNvSpPr>
              <a:spLocks noChangeShapeType="1"/>
            </p:cNvSpPr>
            <p:nvPr/>
          </p:nvSpPr>
          <p:spPr bwMode="auto">
            <a:xfrm>
              <a:off x="4029" y="1748"/>
              <a:ext cx="52" cy="126"/>
            </a:xfrm>
            <a:prstGeom prst="line">
              <a:avLst/>
            </a:prstGeom>
            <a:noFill/>
            <a:ln w="9525">
              <a:solidFill>
                <a:schemeClr val="tx1"/>
              </a:solidFill>
              <a:round/>
              <a:headEnd/>
              <a:tailEnd/>
            </a:ln>
            <a:effectLst/>
          </p:spPr>
          <p:txBody>
            <a:bodyPr wrap="none" anchor="ctr"/>
            <a:lstStyle/>
            <a:p>
              <a:endParaRPr lang="en-US"/>
            </a:p>
          </p:txBody>
        </p:sp>
        <p:sp>
          <p:nvSpPr>
            <p:cNvPr id="5174" name="Line 54"/>
            <p:cNvSpPr>
              <a:spLocks noChangeShapeType="1"/>
            </p:cNvSpPr>
            <p:nvPr/>
          </p:nvSpPr>
          <p:spPr bwMode="auto">
            <a:xfrm>
              <a:off x="4169" y="1755"/>
              <a:ext cx="120" cy="134"/>
            </a:xfrm>
            <a:prstGeom prst="line">
              <a:avLst/>
            </a:prstGeom>
            <a:noFill/>
            <a:ln w="9525">
              <a:solidFill>
                <a:schemeClr val="tx1"/>
              </a:solidFill>
              <a:round/>
              <a:headEnd/>
              <a:tailEnd/>
            </a:ln>
            <a:effectLst/>
          </p:spPr>
          <p:txBody>
            <a:bodyPr wrap="none" anchor="ctr"/>
            <a:lstStyle/>
            <a:p>
              <a:endParaRPr lang="en-US"/>
            </a:p>
          </p:txBody>
        </p:sp>
        <p:sp>
          <p:nvSpPr>
            <p:cNvPr id="5175" name="Text Box 55"/>
            <p:cNvSpPr txBox="1">
              <a:spLocks noChangeArrowheads="1"/>
            </p:cNvSpPr>
            <p:nvPr/>
          </p:nvSpPr>
          <p:spPr bwMode="auto">
            <a:xfrm>
              <a:off x="3704" y="1757"/>
              <a:ext cx="260" cy="288"/>
            </a:xfrm>
            <a:prstGeom prst="rect">
              <a:avLst/>
            </a:prstGeom>
            <a:noFill/>
            <a:ln w="9525">
              <a:noFill/>
              <a:miter lim="800000"/>
              <a:headEnd/>
              <a:tailEnd/>
            </a:ln>
            <a:effectLst/>
          </p:spPr>
          <p:txBody>
            <a:bodyPr wrap="none">
              <a:spAutoFit/>
            </a:bodyPr>
            <a:lstStyle/>
            <a:p>
              <a:r>
                <a:rPr lang="en-US"/>
                <a:t>...</a:t>
              </a:r>
            </a:p>
          </p:txBody>
        </p:sp>
        <p:sp>
          <p:nvSpPr>
            <p:cNvPr id="5176" name="Text Box 56"/>
            <p:cNvSpPr txBox="1">
              <a:spLocks noChangeArrowheads="1"/>
            </p:cNvSpPr>
            <p:nvPr/>
          </p:nvSpPr>
          <p:spPr bwMode="auto">
            <a:xfrm>
              <a:off x="3978" y="1757"/>
              <a:ext cx="260" cy="288"/>
            </a:xfrm>
            <a:prstGeom prst="rect">
              <a:avLst/>
            </a:prstGeom>
            <a:noFill/>
            <a:ln w="9525">
              <a:noFill/>
              <a:miter lim="800000"/>
              <a:headEnd/>
              <a:tailEnd/>
            </a:ln>
            <a:effectLst/>
          </p:spPr>
          <p:txBody>
            <a:bodyPr wrap="none">
              <a:spAutoFit/>
            </a:bodyPr>
            <a:lstStyle/>
            <a:p>
              <a:r>
                <a:rPr lang="en-US"/>
                <a:t>...</a:t>
              </a:r>
            </a:p>
          </p:txBody>
        </p:sp>
        <p:sp>
          <p:nvSpPr>
            <p:cNvPr id="5177" name="Text Box 57"/>
            <p:cNvSpPr txBox="1">
              <a:spLocks noChangeArrowheads="1"/>
            </p:cNvSpPr>
            <p:nvPr/>
          </p:nvSpPr>
          <p:spPr bwMode="auto">
            <a:xfrm>
              <a:off x="4252" y="1757"/>
              <a:ext cx="260" cy="288"/>
            </a:xfrm>
            <a:prstGeom prst="rect">
              <a:avLst/>
            </a:prstGeom>
            <a:noFill/>
            <a:ln w="9525">
              <a:noFill/>
              <a:miter lim="800000"/>
              <a:headEnd/>
              <a:tailEnd/>
            </a:ln>
            <a:effectLst/>
          </p:spPr>
          <p:txBody>
            <a:bodyPr wrap="none">
              <a:spAutoFit/>
            </a:bodyPr>
            <a:lstStyle/>
            <a:p>
              <a:r>
                <a:rPr lang="en-US"/>
                <a:t>...</a:t>
              </a:r>
            </a:p>
          </p:txBody>
        </p:sp>
      </p:grpSp>
      <p:grpSp>
        <p:nvGrpSpPr>
          <p:cNvPr id="5179" name="Group 59"/>
          <p:cNvGrpSpPr>
            <a:grpSpLocks/>
          </p:cNvGrpSpPr>
          <p:nvPr/>
        </p:nvGrpSpPr>
        <p:grpSpPr bwMode="auto">
          <a:xfrm>
            <a:off x="7689850" y="2773363"/>
            <a:ext cx="1282700" cy="471487"/>
            <a:chOff x="3704" y="1748"/>
            <a:chExt cx="808" cy="297"/>
          </a:xfrm>
        </p:grpSpPr>
        <p:sp>
          <p:nvSpPr>
            <p:cNvPr id="5180" name="Line 60"/>
            <p:cNvSpPr>
              <a:spLocks noChangeShapeType="1"/>
            </p:cNvSpPr>
            <p:nvPr/>
          </p:nvSpPr>
          <p:spPr bwMode="auto">
            <a:xfrm flipH="1">
              <a:off x="3844" y="1756"/>
              <a:ext cx="52" cy="126"/>
            </a:xfrm>
            <a:prstGeom prst="line">
              <a:avLst/>
            </a:prstGeom>
            <a:noFill/>
            <a:ln w="9525">
              <a:solidFill>
                <a:schemeClr val="tx1"/>
              </a:solidFill>
              <a:round/>
              <a:headEnd/>
              <a:tailEnd/>
            </a:ln>
            <a:effectLst/>
          </p:spPr>
          <p:txBody>
            <a:bodyPr wrap="none" anchor="ctr"/>
            <a:lstStyle/>
            <a:p>
              <a:endParaRPr lang="en-US"/>
            </a:p>
          </p:txBody>
        </p:sp>
        <p:sp>
          <p:nvSpPr>
            <p:cNvPr id="5181" name="Line 61"/>
            <p:cNvSpPr>
              <a:spLocks noChangeShapeType="1"/>
            </p:cNvSpPr>
            <p:nvPr/>
          </p:nvSpPr>
          <p:spPr bwMode="auto">
            <a:xfrm>
              <a:off x="4029" y="1748"/>
              <a:ext cx="52" cy="126"/>
            </a:xfrm>
            <a:prstGeom prst="line">
              <a:avLst/>
            </a:prstGeom>
            <a:noFill/>
            <a:ln w="9525">
              <a:solidFill>
                <a:schemeClr val="tx1"/>
              </a:solidFill>
              <a:round/>
              <a:headEnd/>
              <a:tailEnd/>
            </a:ln>
            <a:effectLst/>
          </p:spPr>
          <p:txBody>
            <a:bodyPr wrap="none" anchor="ctr"/>
            <a:lstStyle/>
            <a:p>
              <a:endParaRPr lang="en-US"/>
            </a:p>
          </p:txBody>
        </p:sp>
        <p:sp>
          <p:nvSpPr>
            <p:cNvPr id="5182" name="Line 62"/>
            <p:cNvSpPr>
              <a:spLocks noChangeShapeType="1"/>
            </p:cNvSpPr>
            <p:nvPr/>
          </p:nvSpPr>
          <p:spPr bwMode="auto">
            <a:xfrm>
              <a:off x="4169" y="1755"/>
              <a:ext cx="120" cy="134"/>
            </a:xfrm>
            <a:prstGeom prst="line">
              <a:avLst/>
            </a:prstGeom>
            <a:noFill/>
            <a:ln w="9525">
              <a:solidFill>
                <a:schemeClr val="tx1"/>
              </a:solidFill>
              <a:round/>
              <a:headEnd/>
              <a:tailEnd/>
            </a:ln>
            <a:effectLst/>
          </p:spPr>
          <p:txBody>
            <a:bodyPr wrap="none" anchor="ctr"/>
            <a:lstStyle/>
            <a:p>
              <a:endParaRPr lang="en-US"/>
            </a:p>
          </p:txBody>
        </p:sp>
        <p:sp>
          <p:nvSpPr>
            <p:cNvPr id="5183" name="Text Box 63"/>
            <p:cNvSpPr txBox="1">
              <a:spLocks noChangeArrowheads="1"/>
            </p:cNvSpPr>
            <p:nvPr/>
          </p:nvSpPr>
          <p:spPr bwMode="auto">
            <a:xfrm>
              <a:off x="3704" y="1757"/>
              <a:ext cx="260" cy="288"/>
            </a:xfrm>
            <a:prstGeom prst="rect">
              <a:avLst/>
            </a:prstGeom>
            <a:noFill/>
            <a:ln w="9525">
              <a:noFill/>
              <a:miter lim="800000"/>
              <a:headEnd/>
              <a:tailEnd/>
            </a:ln>
            <a:effectLst/>
          </p:spPr>
          <p:txBody>
            <a:bodyPr wrap="none">
              <a:spAutoFit/>
            </a:bodyPr>
            <a:lstStyle/>
            <a:p>
              <a:r>
                <a:rPr lang="en-US"/>
                <a:t>...</a:t>
              </a:r>
            </a:p>
          </p:txBody>
        </p:sp>
        <p:sp>
          <p:nvSpPr>
            <p:cNvPr id="5184" name="Text Box 64"/>
            <p:cNvSpPr txBox="1">
              <a:spLocks noChangeArrowheads="1"/>
            </p:cNvSpPr>
            <p:nvPr/>
          </p:nvSpPr>
          <p:spPr bwMode="auto">
            <a:xfrm>
              <a:off x="3978" y="1757"/>
              <a:ext cx="260" cy="288"/>
            </a:xfrm>
            <a:prstGeom prst="rect">
              <a:avLst/>
            </a:prstGeom>
            <a:noFill/>
            <a:ln w="9525">
              <a:noFill/>
              <a:miter lim="800000"/>
              <a:headEnd/>
              <a:tailEnd/>
            </a:ln>
            <a:effectLst/>
          </p:spPr>
          <p:txBody>
            <a:bodyPr wrap="none">
              <a:spAutoFit/>
            </a:bodyPr>
            <a:lstStyle/>
            <a:p>
              <a:r>
                <a:rPr lang="en-US"/>
                <a:t>...</a:t>
              </a:r>
            </a:p>
          </p:txBody>
        </p:sp>
        <p:sp>
          <p:nvSpPr>
            <p:cNvPr id="5185" name="Text Box 65"/>
            <p:cNvSpPr txBox="1">
              <a:spLocks noChangeArrowheads="1"/>
            </p:cNvSpPr>
            <p:nvPr/>
          </p:nvSpPr>
          <p:spPr bwMode="auto">
            <a:xfrm>
              <a:off x="4252" y="1757"/>
              <a:ext cx="260" cy="288"/>
            </a:xfrm>
            <a:prstGeom prst="rect">
              <a:avLst/>
            </a:prstGeom>
            <a:noFill/>
            <a:ln w="9525">
              <a:noFill/>
              <a:miter lim="800000"/>
              <a:headEnd/>
              <a:tailEnd/>
            </a:ln>
            <a:effectLst/>
          </p:spPr>
          <p:txBody>
            <a:bodyPr wrap="none">
              <a:spAutoFit/>
            </a:bodyPr>
            <a:lstStyle/>
            <a:p>
              <a:r>
                <a:rPr lang="en-US"/>
                <a:t>...</a:t>
              </a:r>
            </a:p>
          </p:txBody>
        </p:sp>
      </p:grpSp>
      <p:cxnSp>
        <p:nvCxnSpPr>
          <p:cNvPr id="3" name="Straight Connector 2">
            <a:extLst>
              <a:ext uri="{FF2B5EF4-FFF2-40B4-BE49-F238E27FC236}">
                <a16:creationId xmlns:a16="http://schemas.microsoft.com/office/drawing/2014/main" id="{687D428F-4DDC-429E-B699-1BAE82CF0C03}"/>
              </a:ext>
            </a:extLst>
          </p:cNvPr>
          <p:cNvCxnSpPr>
            <a:cxnSpLocks/>
          </p:cNvCxnSpPr>
          <p:nvPr/>
        </p:nvCxnSpPr>
        <p:spPr bwMode="auto">
          <a:xfrm>
            <a:off x="2530475" y="4703762"/>
            <a:ext cx="0" cy="1114425"/>
          </a:xfrm>
          <a:prstGeom prst="line">
            <a:avLst/>
          </a:prstGeom>
          <a:solidFill>
            <a:schemeClr val="accent1"/>
          </a:solidFill>
          <a:ln w="76200" cap="flat" cmpd="sng" algn="ctr">
            <a:solidFill>
              <a:srgbClr val="FF0000">
                <a:alpha val="50196"/>
              </a:srgbClr>
            </a:solidFill>
            <a:prstDash val="solid"/>
            <a:round/>
            <a:headEnd type="none" w="med" len="med"/>
            <a:tailEnd type="none" w="med" len="med"/>
          </a:ln>
          <a:effectLst/>
        </p:spPr>
      </p:cxnSp>
      <p:cxnSp>
        <p:nvCxnSpPr>
          <p:cNvPr id="51" name="Straight Connector 50">
            <a:extLst>
              <a:ext uri="{FF2B5EF4-FFF2-40B4-BE49-F238E27FC236}">
                <a16:creationId xmlns:a16="http://schemas.microsoft.com/office/drawing/2014/main" id="{16004A0C-AD6B-41BD-94F8-80B42CEBBD03}"/>
              </a:ext>
            </a:extLst>
          </p:cNvPr>
          <p:cNvCxnSpPr>
            <a:cxnSpLocks/>
          </p:cNvCxnSpPr>
          <p:nvPr/>
        </p:nvCxnSpPr>
        <p:spPr bwMode="auto">
          <a:xfrm>
            <a:off x="4451350" y="4954587"/>
            <a:ext cx="1028701" cy="0"/>
          </a:xfrm>
          <a:prstGeom prst="line">
            <a:avLst/>
          </a:prstGeom>
          <a:solidFill>
            <a:schemeClr val="accent1"/>
          </a:solidFill>
          <a:ln w="76200" cap="flat" cmpd="sng" algn="ctr">
            <a:solidFill>
              <a:srgbClr val="FF0000">
                <a:alpha val="50196"/>
              </a:srgbClr>
            </a:solidFill>
            <a:prstDash val="solid"/>
            <a:round/>
            <a:headEnd type="none" w="med" len="med"/>
            <a:tailEnd type="none" w="med" len="med"/>
          </a:ln>
          <a:effectLst/>
        </p:spPr>
      </p:cxnSp>
    </p:spTree>
    <p:extLst>
      <p:ext uri="{BB962C8B-B14F-4D97-AF65-F5344CB8AC3E}">
        <p14:creationId xmlns:p14="http://schemas.microsoft.com/office/powerpoint/2010/main" val="35535082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96" name="AutoShape 80"/>
          <p:cNvSpPr>
            <a:spLocks noChangeArrowheads="1"/>
          </p:cNvSpPr>
          <p:nvPr/>
        </p:nvSpPr>
        <p:spPr bwMode="auto">
          <a:xfrm>
            <a:off x="3022158" y="4288988"/>
            <a:ext cx="252944" cy="773314"/>
          </a:xfrm>
          <a:prstGeom prst="triangle">
            <a:avLst>
              <a:gd name="adj" fmla="val 50000"/>
            </a:avLst>
          </a:prstGeom>
          <a:solidFill>
            <a:srgbClr val="C0C0C0"/>
          </a:solidFill>
          <a:ln w="9525">
            <a:solidFill>
              <a:schemeClr val="tx1"/>
            </a:solidFill>
            <a:miter lim="800000"/>
            <a:headEnd/>
            <a:tailEnd/>
          </a:ln>
          <a:effectLst/>
        </p:spPr>
        <p:txBody>
          <a:bodyPr wrap="none" anchor="ctr"/>
          <a:lstStyle/>
          <a:p>
            <a:endParaRPr lang="en-US"/>
          </a:p>
        </p:txBody>
      </p:sp>
      <p:sp>
        <p:nvSpPr>
          <p:cNvPr id="12" name="AutoShape 80"/>
          <p:cNvSpPr>
            <a:spLocks noChangeArrowheads="1"/>
          </p:cNvSpPr>
          <p:nvPr/>
        </p:nvSpPr>
        <p:spPr bwMode="auto">
          <a:xfrm>
            <a:off x="3772598" y="4427678"/>
            <a:ext cx="1207373" cy="1167779"/>
          </a:xfrm>
          <a:prstGeom prst="triangle">
            <a:avLst>
              <a:gd name="adj" fmla="val 50000"/>
            </a:avLst>
          </a:prstGeom>
          <a:solidFill>
            <a:srgbClr val="C0C0C0"/>
          </a:solidFill>
          <a:ln w="9525">
            <a:solidFill>
              <a:schemeClr val="tx1"/>
            </a:solidFill>
            <a:miter lim="800000"/>
            <a:headEnd/>
            <a:tailEnd/>
          </a:ln>
          <a:effectLst/>
        </p:spPr>
        <p:txBody>
          <a:bodyPr wrap="none" anchor="ctr"/>
          <a:lstStyle/>
          <a:p>
            <a:endParaRPr lang="en-US"/>
          </a:p>
        </p:txBody>
      </p:sp>
      <p:sp>
        <p:nvSpPr>
          <p:cNvPr id="19" name="AutoShape 80"/>
          <p:cNvSpPr>
            <a:spLocks noChangeArrowheads="1"/>
          </p:cNvSpPr>
          <p:nvPr/>
        </p:nvSpPr>
        <p:spPr bwMode="auto">
          <a:xfrm>
            <a:off x="3406774" y="4312061"/>
            <a:ext cx="8211012" cy="2210659"/>
          </a:xfrm>
          <a:prstGeom prst="triangle">
            <a:avLst>
              <a:gd name="adj" fmla="val 50000"/>
            </a:avLst>
          </a:prstGeom>
          <a:solidFill>
            <a:srgbClr val="C0C0C0"/>
          </a:solidFill>
          <a:ln w="9525">
            <a:solidFill>
              <a:schemeClr val="tx1"/>
            </a:solidFill>
            <a:miter lim="800000"/>
            <a:headEnd/>
            <a:tailEnd/>
          </a:ln>
          <a:effectLst/>
        </p:spPr>
        <p:txBody>
          <a:bodyPr wrap="none" anchor="ctr"/>
          <a:lstStyle/>
          <a:p>
            <a:endParaRPr lang="en-US"/>
          </a:p>
        </p:txBody>
      </p:sp>
      <p:sp>
        <p:nvSpPr>
          <p:cNvPr id="6" name="Rectangle 5"/>
          <p:cNvSpPr/>
          <p:nvPr/>
        </p:nvSpPr>
        <p:spPr>
          <a:xfrm>
            <a:off x="5957523" y="99628"/>
            <a:ext cx="3090141" cy="1200329"/>
          </a:xfrm>
          <a:prstGeom prst="rect">
            <a:avLst/>
          </a:prstGeom>
        </p:spPr>
        <p:txBody>
          <a:bodyPr wrap="none">
            <a:spAutoFit/>
          </a:bodyPr>
          <a:lstStyle/>
          <a:p>
            <a:r>
              <a:rPr lang="en-US" b="1" dirty="0">
                <a:solidFill>
                  <a:srgbClr val="C00000"/>
                </a:solidFill>
              </a:rPr>
              <a:t>Branching Factor</a:t>
            </a:r>
          </a:p>
          <a:p>
            <a:r>
              <a:rPr lang="en-US" b="1" dirty="0">
                <a:solidFill>
                  <a:srgbClr val="00B050"/>
                </a:solidFill>
              </a:rPr>
              <a:t>Average game length </a:t>
            </a:r>
          </a:p>
          <a:p>
            <a:r>
              <a:rPr lang="en-US" b="1" dirty="0">
                <a:solidFill>
                  <a:srgbClr val="0000FF"/>
                </a:solidFill>
              </a:rPr>
              <a:t>Game-tree complexity</a:t>
            </a:r>
          </a:p>
        </p:txBody>
      </p:sp>
      <p:sp>
        <p:nvSpPr>
          <p:cNvPr id="7" name="Rectangle 6"/>
          <p:cNvSpPr/>
          <p:nvPr/>
        </p:nvSpPr>
        <p:spPr>
          <a:xfrm>
            <a:off x="7137574" y="6447135"/>
            <a:ext cx="800219" cy="461665"/>
          </a:xfrm>
          <a:prstGeom prst="rect">
            <a:avLst/>
          </a:prstGeom>
        </p:spPr>
        <p:txBody>
          <a:bodyPr wrap="none">
            <a:spAutoFit/>
          </a:bodyPr>
          <a:lstStyle/>
          <a:p>
            <a:r>
              <a:rPr lang="en-US" dirty="0">
                <a:solidFill>
                  <a:srgbClr val="0000FF"/>
                </a:solidFill>
              </a:rPr>
              <a:t>10</a:t>
            </a:r>
            <a:r>
              <a:rPr lang="en-US" baseline="30000" dirty="0">
                <a:solidFill>
                  <a:srgbClr val="0000FF"/>
                </a:solidFill>
              </a:rPr>
              <a:t>360</a:t>
            </a:r>
          </a:p>
        </p:txBody>
      </p:sp>
      <p:sp>
        <p:nvSpPr>
          <p:cNvPr id="27" name="Rectangle 26"/>
          <p:cNvSpPr/>
          <p:nvPr/>
        </p:nvSpPr>
        <p:spPr>
          <a:xfrm>
            <a:off x="3975982" y="5541219"/>
            <a:ext cx="800219" cy="461665"/>
          </a:xfrm>
          <a:prstGeom prst="rect">
            <a:avLst/>
          </a:prstGeom>
        </p:spPr>
        <p:txBody>
          <a:bodyPr wrap="none">
            <a:spAutoFit/>
          </a:bodyPr>
          <a:lstStyle/>
          <a:p>
            <a:r>
              <a:rPr lang="en-US" dirty="0">
                <a:solidFill>
                  <a:srgbClr val="0000FF"/>
                </a:solidFill>
              </a:rPr>
              <a:t>10</a:t>
            </a:r>
            <a:r>
              <a:rPr lang="en-US" baseline="30000" dirty="0">
                <a:solidFill>
                  <a:srgbClr val="0000FF"/>
                </a:solidFill>
              </a:rPr>
              <a:t>123</a:t>
            </a:r>
          </a:p>
        </p:txBody>
      </p:sp>
      <p:sp>
        <p:nvSpPr>
          <p:cNvPr id="28" name="Rectangle 27"/>
          <p:cNvSpPr/>
          <p:nvPr/>
        </p:nvSpPr>
        <p:spPr>
          <a:xfrm>
            <a:off x="2730059" y="5244470"/>
            <a:ext cx="697627" cy="461665"/>
          </a:xfrm>
          <a:prstGeom prst="rect">
            <a:avLst/>
          </a:prstGeom>
        </p:spPr>
        <p:txBody>
          <a:bodyPr wrap="none">
            <a:spAutoFit/>
          </a:bodyPr>
          <a:lstStyle/>
          <a:p>
            <a:r>
              <a:rPr lang="en-US" dirty="0">
                <a:solidFill>
                  <a:srgbClr val="0000FF"/>
                </a:solidFill>
              </a:rPr>
              <a:t>10</a:t>
            </a:r>
            <a:r>
              <a:rPr lang="en-US" baseline="30000" dirty="0">
                <a:solidFill>
                  <a:srgbClr val="0000FF"/>
                </a:solidFill>
              </a:rPr>
              <a:t>31</a:t>
            </a:r>
          </a:p>
        </p:txBody>
      </p:sp>
      <p:sp>
        <p:nvSpPr>
          <p:cNvPr id="29" name="Rectangle 28"/>
          <p:cNvSpPr/>
          <p:nvPr/>
        </p:nvSpPr>
        <p:spPr>
          <a:xfrm>
            <a:off x="2976467" y="3702334"/>
            <a:ext cx="338554" cy="461665"/>
          </a:xfrm>
          <a:prstGeom prst="rect">
            <a:avLst/>
          </a:prstGeom>
        </p:spPr>
        <p:txBody>
          <a:bodyPr wrap="none">
            <a:spAutoFit/>
          </a:bodyPr>
          <a:lstStyle/>
          <a:p>
            <a:r>
              <a:rPr lang="en-US" dirty="0">
                <a:solidFill>
                  <a:srgbClr val="C00000"/>
                </a:solidFill>
              </a:rPr>
              <a:t>8</a:t>
            </a:r>
            <a:endParaRPr lang="en-US" baseline="30000" dirty="0">
              <a:solidFill>
                <a:srgbClr val="C00000"/>
              </a:solidFill>
            </a:endParaRPr>
          </a:p>
        </p:txBody>
      </p:sp>
      <p:sp>
        <p:nvSpPr>
          <p:cNvPr id="30" name="Rectangle 29"/>
          <p:cNvSpPr/>
          <p:nvPr/>
        </p:nvSpPr>
        <p:spPr>
          <a:xfrm>
            <a:off x="4129869" y="3850396"/>
            <a:ext cx="492443" cy="461665"/>
          </a:xfrm>
          <a:prstGeom prst="rect">
            <a:avLst/>
          </a:prstGeom>
        </p:spPr>
        <p:txBody>
          <a:bodyPr wrap="none">
            <a:spAutoFit/>
          </a:bodyPr>
          <a:lstStyle/>
          <a:p>
            <a:r>
              <a:rPr lang="en-US" dirty="0">
                <a:solidFill>
                  <a:srgbClr val="C00000"/>
                </a:solidFill>
              </a:rPr>
              <a:t>35</a:t>
            </a:r>
            <a:endParaRPr lang="en-US" baseline="30000" dirty="0">
              <a:solidFill>
                <a:srgbClr val="C00000"/>
              </a:solidFill>
            </a:endParaRPr>
          </a:p>
        </p:txBody>
      </p:sp>
      <p:sp>
        <p:nvSpPr>
          <p:cNvPr id="31" name="Rectangle 30"/>
          <p:cNvSpPr/>
          <p:nvPr/>
        </p:nvSpPr>
        <p:spPr>
          <a:xfrm>
            <a:off x="7187575" y="3850396"/>
            <a:ext cx="646331" cy="461665"/>
          </a:xfrm>
          <a:prstGeom prst="rect">
            <a:avLst/>
          </a:prstGeom>
        </p:spPr>
        <p:txBody>
          <a:bodyPr wrap="none">
            <a:spAutoFit/>
          </a:bodyPr>
          <a:lstStyle/>
          <a:p>
            <a:r>
              <a:rPr lang="en-US" dirty="0">
                <a:solidFill>
                  <a:srgbClr val="C00000"/>
                </a:solidFill>
              </a:rPr>
              <a:t>250</a:t>
            </a:r>
            <a:endParaRPr lang="en-US" baseline="30000" dirty="0">
              <a:solidFill>
                <a:srgbClr val="C00000"/>
              </a:solidFill>
            </a:endParaRPr>
          </a:p>
        </p:txBody>
      </p:sp>
      <p:sp>
        <p:nvSpPr>
          <p:cNvPr id="34" name="Rectangle 33"/>
          <p:cNvSpPr/>
          <p:nvPr/>
        </p:nvSpPr>
        <p:spPr>
          <a:xfrm>
            <a:off x="3171420" y="4443089"/>
            <a:ext cx="415498" cy="369332"/>
          </a:xfrm>
          <a:prstGeom prst="rect">
            <a:avLst/>
          </a:prstGeom>
        </p:spPr>
        <p:txBody>
          <a:bodyPr wrap="none">
            <a:spAutoFit/>
          </a:bodyPr>
          <a:lstStyle/>
          <a:p>
            <a:r>
              <a:rPr lang="en-US" sz="1800" dirty="0">
                <a:solidFill>
                  <a:srgbClr val="00B050"/>
                </a:solidFill>
              </a:rPr>
              <a:t>70</a:t>
            </a:r>
            <a:endParaRPr lang="en-US" sz="1800" baseline="30000" dirty="0">
              <a:solidFill>
                <a:srgbClr val="00B050"/>
              </a:solidFill>
            </a:endParaRPr>
          </a:p>
        </p:txBody>
      </p:sp>
      <p:sp>
        <p:nvSpPr>
          <p:cNvPr id="35" name="Rectangle 34"/>
          <p:cNvSpPr/>
          <p:nvPr/>
        </p:nvSpPr>
        <p:spPr>
          <a:xfrm>
            <a:off x="4510743" y="4443089"/>
            <a:ext cx="415498" cy="369332"/>
          </a:xfrm>
          <a:prstGeom prst="rect">
            <a:avLst/>
          </a:prstGeom>
        </p:spPr>
        <p:txBody>
          <a:bodyPr wrap="none">
            <a:spAutoFit/>
          </a:bodyPr>
          <a:lstStyle/>
          <a:p>
            <a:r>
              <a:rPr lang="en-US" sz="1800" dirty="0">
                <a:solidFill>
                  <a:srgbClr val="00B050"/>
                </a:solidFill>
              </a:rPr>
              <a:t>40</a:t>
            </a:r>
            <a:endParaRPr lang="en-US" sz="1800" baseline="30000" dirty="0">
              <a:solidFill>
                <a:srgbClr val="00B050"/>
              </a:solidFill>
            </a:endParaRPr>
          </a:p>
        </p:txBody>
      </p:sp>
      <p:sp>
        <p:nvSpPr>
          <p:cNvPr id="36" name="Rectangle 35"/>
          <p:cNvSpPr/>
          <p:nvPr/>
        </p:nvSpPr>
        <p:spPr>
          <a:xfrm>
            <a:off x="8516749" y="4443089"/>
            <a:ext cx="530915" cy="369332"/>
          </a:xfrm>
          <a:prstGeom prst="rect">
            <a:avLst/>
          </a:prstGeom>
        </p:spPr>
        <p:txBody>
          <a:bodyPr wrap="none">
            <a:spAutoFit/>
          </a:bodyPr>
          <a:lstStyle/>
          <a:p>
            <a:r>
              <a:rPr lang="en-US" sz="1800" dirty="0">
                <a:solidFill>
                  <a:srgbClr val="00B050"/>
                </a:solidFill>
              </a:rPr>
              <a:t>150</a:t>
            </a:r>
            <a:endParaRPr lang="en-US" sz="1800" baseline="30000" dirty="0">
              <a:solidFill>
                <a:srgbClr val="00B050"/>
              </a:solidFill>
            </a:endParaRPr>
          </a:p>
        </p:txBody>
      </p:sp>
      <p:pic>
        <p:nvPicPr>
          <p:cNvPr id="37" name="Picture 12" descr="http://guineashots.com/wp-content/uploads/2014/06/liac-chess.png"/>
          <p:cNvPicPr>
            <a:picLocks noChangeAspect="1" noChangeArrowheads="1"/>
          </p:cNvPicPr>
          <p:nvPr/>
        </p:nvPicPr>
        <p:blipFill>
          <a:blip r:embed="rId2" cstate="print"/>
          <a:srcRect l="2785" t="10734" r="37130" b="4771"/>
          <a:stretch>
            <a:fillRect/>
          </a:stretch>
        </p:blipFill>
        <p:spPr bwMode="auto">
          <a:xfrm>
            <a:off x="4022015" y="2566833"/>
            <a:ext cx="947956" cy="947956"/>
          </a:xfrm>
          <a:prstGeom prst="rect">
            <a:avLst/>
          </a:prstGeom>
          <a:noFill/>
        </p:spPr>
      </p:pic>
      <p:pic>
        <p:nvPicPr>
          <p:cNvPr id="8" name="Picture 7"/>
          <p:cNvPicPr>
            <a:picLocks noChangeAspect="1"/>
          </p:cNvPicPr>
          <p:nvPr/>
        </p:nvPicPr>
        <p:blipFill>
          <a:blip r:embed="rId3" cstate="print"/>
          <a:stretch>
            <a:fillRect/>
          </a:stretch>
        </p:blipFill>
        <p:spPr>
          <a:xfrm>
            <a:off x="2733280" y="2566833"/>
            <a:ext cx="952696" cy="947956"/>
          </a:xfrm>
          <a:prstGeom prst="rect">
            <a:avLst/>
          </a:prstGeom>
        </p:spPr>
      </p:pic>
      <p:pic>
        <p:nvPicPr>
          <p:cNvPr id="9" name="Picture 8"/>
          <p:cNvPicPr>
            <a:picLocks noChangeAspect="1"/>
          </p:cNvPicPr>
          <p:nvPr/>
        </p:nvPicPr>
        <p:blipFill>
          <a:blip r:embed="rId4" cstate="print"/>
          <a:stretch>
            <a:fillRect/>
          </a:stretch>
        </p:blipFill>
        <p:spPr>
          <a:xfrm>
            <a:off x="7045534" y="2566833"/>
            <a:ext cx="984298" cy="987355"/>
          </a:xfrm>
          <a:prstGeom prst="rect">
            <a:avLst/>
          </a:prstGeom>
        </p:spPr>
      </p:pic>
      <p:sp>
        <p:nvSpPr>
          <p:cNvPr id="10" name="TextBox 9"/>
          <p:cNvSpPr txBox="1"/>
          <p:nvPr/>
        </p:nvSpPr>
        <p:spPr>
          <a:xfrm>
            <a:off x="2642100" y="2124086"/>
            <a:ext cx="1043876" cy="369332"/>
          </a:xfrm>
          <a:prstGeom prst="rect">
            <a:avLst/>
          </a:prstGeom>
          <a:noFill/>
        </p:spPr>
        <p:txBody>
          <a:bodyPr wrap="none" rtlCol="0">
            <a:spAutoFit/>
          </a:bodyPr>
          <a:lstStyle/>
          <a:p>
            <a:r>
              <a:rPr lang="en-US" sz="1800" dirty="0"/>
              <a:t>Checkers</a:t>
            </a:r>
          </a:p>
        </p:txBody>
      </p:sp>
      <p:sp>
        <p:nvSpPr>
          <p:cNvPr id="38" name="TextBox 37"/>
          <p:cNvSpPr txBox="1"/>
          <p:nvPr/>
        </p:nvSpPr>
        <p:spPr>
          <a:xfrm>
            <a:off x="4129869" y="2124086"/>
            <a:ext cx="736099" cy="369332"/>
          </a:xfrm>
          <a:prstGeom prst="rect">
            <a:avLst/>
          </a:prstGeom>
          <a:noFill/>
        </p:spPr>
        <p:txBody>
          <a:bodyPr wrap="none" rtlCol="0">
            <a:spAutoFit/>
          </a:bodyPr>
          <a:lstStyle/>
          <a:p>
            <a:r>
              <a:rPr lang="en-US" sz="1800" dirty="0"/>
              <a:t>Chess</a:t>
            </a:r>
          </a:p>
        </p:txBody>
      </p:sp>
      <p:sp>
        <p:nvSpPr>
          <p:cNvPr id="39" name="TextBox 38"/>
          <p:cNvSpPr txBox="1"/>
          <p:nvPr/>
        </p:nvSpPr>
        <p:spPr>
          <a:xfrm>
            <a:off x="7304286" y="2124086"/>
            <a:ext cx="466794" cy="369332"/>
          </a:xfrm>
          <a:prstGeom prst="rect">
            <a:avLst/>
          </a:prstGeom>
          <a:noFill/>
        </p:spPr>
        <p:txBody>
          <a:bodyPr wrap="none" rtlCol="0">
            <a:spAutoFit/>
          </a:bodyPr>
          <a:lstStyle/>
          <a:p>
            <a:r>
              <a:rPr lang="en-US" sz="1800" dirty="0"/>
              <a:t>Go</a:t>
            </a:r>
          </a:p>
        </p:txBody>
      </p:sp>
      <p:pic>
        <p:nvPicPr>
          <p:cNvPr id="59394" name="Picture 2" descr="AZFour: Connect Four Powered by the AlphaZero Algorithm | by Anthony Young  | Medium">
            <a:extLst>
              <a:ext uri="{FF2B5EF4-FFF2-40B4-BE49-F238E27FC236}">
                <a16:creationId xmlns:a16="http://schemas.microsoft.com/office/drawing/2014/main" id="{96A8E4D6-6878-4B1E-9752-119BF715235E}"/>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12822" b="15248"/>
          <a:stretch/>
        </p:blipFill>
        <p:spPr bwMode="auto">
          <a:xfrm>
            <a:off x="1388817" y="2566833"/>
            <a:ext cx="947956" cy="687366"/>
          </a:xfrm>
          <a:prstGeom prst="rect">
            <a:avLst/>
          </a:prstGeom>
          <a:noFill/>
          <a:extLst>
            <a:ext uri="{909E8E84-426E-40DD-AFC4-6F175D3DCCD1}">
              <a14:hiddenFill xmlns:a14="http://schemas.microsoft.com/office/drawing/2010/main">
                <a:solidFill>
                  <a:srgbClr val="FFFFFF"/>
                </a:solidFill>
              </a14:hiddenFill>
            </a:ext>
          </a:extLst>
        </p:spPr>
      </p:pic>
      <p:sp>
        <p:nvSpPr>
          <p:cNvPr id="23" name="TextBox 22">
            <a:extLst>
              <a:ext uri="{FF2B5EF4-FFF2-40B4-BE49-F238E27FC236}">
                <a16:creationId xmlns:a16="http://schemas.microsoft.com/office/drawing/2014/main" id="{98988DDF-C584-4210-B4D5-B5FA7C6B4C45}"/>
              </a:ext>
            </a:extLst>
          </p:cNvPr>
          <p:cNvSpPr txBox="1"/>
          <p:nvPr/>
        </p:nvSpPr>
        <p:spPr>
          <a:xfrm>
            <a:off x="1351276" y="2154864"/>
            <a:ext cx="1023037" cy="338554"/>
          </a:xfrm>
          <a:prstGeom prst="rect">
            <a:avLst/>
          </a:prstGeom>
          <a:noFill/>
        </p:spPr>
        <p:txBody>
          <a:bodyPr wrap="none" rtlCol="0">
            <a:spAutoFit/>
          </a:bodyPr>
          <a:lstStyle/>
          <a:p>
            <a:r>
              <a:rPr lang="en-US" sz="1600" dirty="0"/>
              <a:t>Connect 4</a:t>
            </a:r>
          </a:p>
        </p:txBody>
      </p:sp>
      <p:sp>
        <p:nvSpPr>
          <p:cNvPr id="24" name="AutoShape 80">
            <a:extLst>
              <a:ext uri="{FF2B5EF4-FFF2-40B4-BE49-F238E27FC236}">
                <a16:creationId xmlns:a16="http://schemas.microsoft.com/office/drawing/2014/main" id="{24EB1DFB-F84A-4C6A-936F-A15248117630}"/>
              </a:ext>
            </a:extLst>
          </p:cNvPr>
          <p:cNvSpPr>
            <a:spLocks noChangeArrowheads="1"/>
          </p:cNvSpPr>
          <p:nvPr/>
        </p:nvSpPr>
        <p:spPr bwMode="auto">
          <a:xfrm>
            <a:off x="1693574" y="3791742"/>
            <a:ext cx="212692" cy="338554"/>
          </a:xfrm>
          <a:prstGeom prst="triangle">
            <a:avLst>
              <a:gd name="adj" fmla="val 50000"/>
            </a:avLst>
          </a:prstGeom>
          <a:solidFill>
            <a:srgbClr val="C0C0C0"/>
          </a:solidFill>
          <a:ln w="9525">
            <a:solidFill>
              <a:schemeClr val="tx1"/>
            </a:solidFill>
            <a:miter lim="800000"/>
            <a:headEnd/>
            <a:tailEnd/>
          </a:ln>
          <a:effectLst/>
        </p:spPr>
        <p:txBody>
          <a:bodyPr wrap="none" anchor="ctr"/>
          <a:lstStyle/>
          <a:p>
            <a:endParaRPr lang="en-US"/>
          </a:p>
        </p:txBody>
      </p:sp>
      <p:sp>
        <p:nvSpPr>
          <p:cNvPr id="26" name="Rectangle 25">
            <a:extLst>
              <a:ext uri="{FF2B5EF4-FFF2-40B4-BE49-F238E27FC236}">
                <a16:creationId xmlns:a16="http://schemas.microsoft.com/office/drawing/2014/main" id="{D2C80FCE-A090-487B-8744-2758B7F58F85}"/>
              </a:ext>
            </a:extLst>
          </p:cNvPr>
          <p:cNvSpPr/>
          <p:nvPr/>
        </p:nvSpPr>
        <p:spPr>
          <a:xfrm>
            <a:off x="986793" y="4337091"/>
            <a:ext cx="1723549" cy="338554"/>
          </a:xfrm>
          <a:prstGeom prst="rect">
            <a:avLst/>
          </a:prstGeom>
        </p:spPr>
        <p:txBody>
          <a:bodyPr wrap="none">
            <a:spAutoFit/>
          </a:bodyPr>
          <a:lstStyle/>
          <a:p>
            <a:r>
              <a:rPr lang="en-US" sz="1600" dirty="0">
                <a:solidFill>
                  <a:srgbClr val="0000FF"/>
                </a:solidFill>
              </a:rPr>
              <a:t>4,531,985,219,092</a:t>
            </a:r>
            <a:endParaRPr lang="en-US" sz="1600" baseline="30000" dirty="0">
              <a:solidFill>
                <a:srgbClr val="0000FF"/>
              </a:solidFill>
            </a:endParaRPr>
          </a:p>
        </p:txBody>
      </p:sp>
      <p:sp>
        <p:nvSpPr>
          <p:cNvPr id="33" name="Rectangle 32">
            <a:extLst>
              <a:ext uri="{FF2B5EF4-FFF2-40B4-BE49-F238E27FC236}">
                <a16:creationId xmlns:a16="http://schemas.microsoft.com/office/drawing/2014/main" id="{BB18411E-68EB-41D1-8664-D49A79254897}"/>
              </a:ext>
            </a:extLst>
          </p:cNvPr>
          <p:cNvSpPr/>
          <p:nvPr/>
        </p:nvSpPr>
        <p:spPr>
          <a:xfrm>
            <a:off x="1837069" y="3776353"/>
            <a:ext cx="415498" cy="369332"/>
          </a:xfrm>
          <a:prstGeom prst="rect">
            <a:avLst/>
          </a:prstGeom>
        </p:spPr>
        <p:txBody>
          <a:bodyPr wrap="none">
            <a:spAutoFit/>
          </a:bodyPr>
          <a:lstStyle/>
          <a:p>
            <a:r>
              <a:rPr lang="en-US" sz="1800" dirty="0">
                <a:solidFill>
                  <a:srgbClr val="00B050"/>
                </a:solidFill>
              </a:rPr>
              <a:t>42</a:t>
            </a:r>
            <a:endParaRPr lang="en-US" sz="1800" baseline="30000" dirty="0">
              <a:solidFill>
                <a:srgbClr val="00B050"/>
              </a:solidFill>
            </a:endParaRPr>
          </a:p>
        </p:txBody>
      </p:sp>
      <p:sp>
        <p:nvSpPr>
          <p:cNvPr id="40" name="Rectangle 39">
            <a:extLst>
              <a:ext uri="{FF2B5EF4-FFF2-40B4-BE49-F238E27FC236}">
                <a16:creationId xmlns:a16="http://schemas.microsoft.com/office/drawing/2014/main" id="{47A0E09B-C7E3-41DD-91EB-F0121468E847}"/>
              </a:ext>
            </a:extLst>
          </p:cNvPr>
          <p:cNvSpPr/>
          <p:nvPr/>
        </p:nvSpPr>
        <p:spPr>
          <a:xfrm>
            <a:off x="1650769" y="3327614"/>
            <a:ext cx="338554" cy="461665"/>
          </a:xfrm>
          <a:prstGeom prst="rect">
            <a:avLst/>
          </a:prstGeom>
        </p:spPr>
        <p:txBody>
          <a:bodyPr wrap="none">
            <a:spAutoFit/>
          </a:bodyPr>
          <a:lstStyle/>
          <a:p>
            <a:r>
              <a:rPr lang="en-US" dirty="0">
                <a:solidFill>
                  <a:srgbClr val="C00000"/>
                </a:solidFill>
              </a:rPr>
              <a:t>7</a:t>
            </a:r>
            <a:endParaRPr lang="en-US" baseline="30000" dirty="0">
              <a:solidFill>
                <a:srgbClr val="C00000"/>
              </a:solidFill>
            </a:endParaRPr>
          </a:p>
        </p:txBody>
      </p:sp>
      <p:sp>
        <p:nvSpPr>
          <p:cNvPr id="41" name="TextBox 40">
            <a:extLst>
              <a:ext uri="{FF2B5EF4-FFF2-40B4-BE49-F238E27FC236}">
                <a16:creationId xmlns:a16="http://schemas.microsoft.com/office/drawing/2014/main" id="{AD903504-E491-4F7D-ADD0-FE2595BE0390}"/>
              </a:ext>
            </a:extLst>
          </p:cNvPr>
          <p:cNvSpPr txBox="1"/>
          <p:nvPr/>
        </p:nvSpPr>
        <p:spPr>
          <a:xfrm>
            <a:off x="138374" y="3742063"/>
            <a:ext cx="877777" cy="338554"/>
          </a:xfrm>
          <a:prstGeom prst="rect">
            <a:avLst/>
          </a:prstGeom>
          <a:noFill/>
        </p:spPr>
        <p:txBody>
          <a:bodyPr wrap="square">
            <a:spAutoFit/>
          </a:bodyPr>
          <a:lstStyle/>
          <a:p>
            <a:r>
              <a:rPr lang="en-US" sz="1600" dirty="0">
                <a:solidFill>
                  <a:srgbClr val="0000FF"/>
                </a:solidFill>
              </a:rPr>
              <a:t>255,168</a:t>
            </a:r>
            <a:endParaRPr lang="en-US" dirty="0"/>
          </a:p>
        </p:txBody>
      </p:sp>
      <p:pic>
        <p:nvPicPr>
          <p:cNvPr id="59398" name="Picture 6" descr="Tic-tac-toe series: Starting small with Python | by Bennett Garner | Medium">
            <a:extLst>
              <a:ext uri="{FF2B5EF4-FFF2-40B4-BE49-F238E27FC236}">
                <a16:creationId xmlns:a16="http://schemas.microsoft.com/office/drawing/2014/main" id="{54275456-FD26-4898-A899-04076DBEFC04}"/>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54551" y="2542087"/>
            <a:ext cx="603669" cy="603669"/>
          </a:xfrm>
          <a:prstGeom prst="rect">
            <a:avLst/>
          </a:prstGeom>
          <a:noFill/>
          <a:extLst>
            <a:ext uri="{909E8E84-426E-40DD-AFC4-6F175D3DCCD1}">
              <a14:hiddenFill xmlns:a14="http://schemas.microsoft.com/office/drawing/2010/main">
                <a:solidFill>
                  <a:srgbClr val="FFFFFF"/>
                </a:solidFill>
              </a14:hiddenFill>
            </a:ext>
          </a:extLst>
        </p:spPr>
      </p:pic>
      <p:sp>
        <p:nvSpPr>
          <p:cNvPr id="42" name="TextBox 41">
            <a:extLst>
              <a:ext uri="{FF2B5EF4-FFF2-40B4-BE49-F238E27FC236}">
                <a16:creationId xmlns:a16="http://schemas.microsoft.com/office/drawing/2014/main" id="{6265D439-89FC-4259-AD3F-0E92740CEF8A}"/>
              </a:ext>
            </a:extLst>
          </p:cNvPr>
          <p:cNvSpPr txBox="1"/>
          <p:nvPr/>
        </p:nvSpPr>
        <p:spPr>
          <a:xfrm>
            <a:off x="-27525" y="2162080"/>
            <a:ext cx="1294008" cy="338554"/>
          </a:xfrm>
          <a:prstGeom prst="rect">
            <a:avLst/>
          </a:prstGeom>
          <a:noFill/>
        </p:spPr>
        <p:txBody>
          <a:bodyPr wrap="square">
            <a:spAutoFit/>
          </a:bodyPr>
          <a:lstStyle/>
          <a:p>
            <a:r>
              <a:rPr lang="en-US" sz="1600" dirty="0"/>
              <a:t>Tic-Tac-Toe</a:t>
            </a:r>
          </a:p>
        </p:txBody>
      </p:sp>
      <p:sp>
        <p:nvSpPr>
          <p:cNvPr id="43" name="AutoShape 80">
            <a:extLst>
              <a:ext uri="{FF2B5EF4-FFF2-40B4-BE49-F238E27FC236}">
                <a16:creationId xmlns:a16="http://schemas.microsoft.com/office/drawing/2014/main" id="{08B0AF00-33DC-466D-B309-8FD643658FAE}"/>
              </a:ext>
            </a:extLst>
          </p:cNvPr>
          <p:cNvSpPr>
            <a:spLocks noChangeArrowheads="1"/>
          </p:cNvSpPr>
          <p:nvPr/>
        </p:nvSpPr>
        <p:spPr bwMode="auto">
          <a:xfrm>
            <a:off x="445227" y="3486842"/>
            <a:ext cx="126912" cy="127931"/>
          </a:xfrm>
          <a:prstGeom prst="triangle">
            <a:avLst>
              <a:gd name="adj" fmla="val 50000"/>
            </a:avLst>
          </a:prstGeom>
          <a:solidFill>
            <a:srgbClr val="C0C0C0"/>
          </a:solidFill>
          <a:ln w="9525">
            <a:solidFill>
              <a:schemeClr val="tx1"/>
            </a:solidFill>
            <a:miter lim="800000"/>
            <a:headEnd/>
            <a:tailEnd/>
          </a:ln>
          <a:effectLst/>
        </p:spPr>
        <p:txBody>
          <a:bodyPr wrap="none" anchor="ctr"/>
          <a:lstStyle/>
          <a:p>
            <a:endParaRPr lang="en-US"/>
          </a:p>
        </p:txBody>
      </p:sp>
      <p:sp>
        <p:nvSpPr>
          <p:cNvPr id="44" name="Rectangle 43">
            <a:extLst>
              <a:ext uri="{FF2B5EF4-FFF2-40B4-BE49-F238E27FC236}">
                <a16:creationId xmlns:a16="http://schemas.microsoft.com/office/drawing/2014/main" id="{E5BDF65E-815D-4059-8492-A91DB2916DB5}"/>
              </a:ext>
            </a:extLst>
          </p:cNvPr>
          <p:cNvSpPr/>
          <p:nvPr/>
        </p:nvSpPr>
        <p:spPr>
          <a:xfrm>
            <a:off x="359265" y="3097355"/>
            <a:ext cx="338554" cy="461665"/>
          </a:xfrm>
          <a:prstGeom prst="rect">
            <a:avLst/>
          </a:prstGeom>
        </p:spPr>
        <p:txBody>
          <a:bodyPr wrap="none">
            <a:spAutoFit/>
          </a:bodyPr>
          <a:lstStyle/>
          <a:p>
            <a:r>
              <a:rPr lang="en-US" dirty="0">
                <a:solidFill>
                  <a:srgbClr val="C00000"/>
                </a:solidFill>
              </a:rPr>
              <a:t>9</a:t>
            </a:r>
            <a:endParaRPr lang="en-US" baseline="30000" dirty="0">
              <a:solidFill>
                <a:srgbClr val="C00000"/>
              </a:solidFill>
            </a:endParaRPr>
          </a:p>
        </p:txBody>
      </p:sp>
      <p:sp>
        <p:nvSpPr>
          <p:cNvPr id="45" name="Rectangle 44">
            <a:extLst>
              <a:ext uri="{FF2B5EF4-FFF2-40B4-BE49-F238E27FC236}">
                <a16:creationId xmlns:a16="http://schemas.microsoft.com/office/drawing/2014/main" id="{88F2BB6C-B62E-493D-8FF7-F30221D77FD5}"/>
              </a:ext>
            </a:extLst>
          </p:cNvPr>
          <p:cNvSpPr/>
          <p:nvPr/>
        </p:nvSpPr>
        <p:spPr>
          <a:xfrm>
            <a:off x="568053" y="3372731"/>
            <a:ext cx="300082" cy="369332"/>
          </a:xfrm>
          <a:prstGeom prst="rect">
            <a:avLst/>
          </a:prstGeom>
        </p:spPr>
        <p:txBody>
          <a:bodyPr wrap="none">
            <a:spAutoFit/>
          </a:bodyPr>
          <a:lstStyle/>
          <a:p>
            <a:r>
              <a:rPr lang="en-US" sz="1800" dirty="0">
                <a:solidFill>
                  <a:srgbClr val="00B050"/>
                </a:solidFill>
              </a:rPr>
              <a:t>9</a:t>
            </a:r>
            <a:endParaRPr lang="en-US" sz="1800" baseline="30000" dirty="0">
              <a:solidFill>
                <a:srgbClr val="00B050"/>
              </a:solidFill>
            </a:endParaRPr>
          </a:p>
        </p:txBody>
      </p:sp>
      <p:sp>
        <p:nvSpPr>
          <p:cNvPr id="46" name="Rectangle 45">
            <a:extLst>
              <a:ext uri="{FF2B5EF4-FFF2-40B4-BE49-F238E27FC236}">
                <a16:creationId xmlns:a16="http://schemas.microsoft.com/office/drawing/2014/main" id="{5A00C652-CBEC-4C81-B029-B77E79213961}"/>
              </a:ext>
            </a:extLst>
          </p:cNvPr>
          <p:cNvSpPr/>
          <p:nvPr/>
        </p:nvSpPr>
        <p:spPr>
          <a:xfrm>
            <a:off x="55603" y="12062"/>
            <a:ext cx="5425717" cy="830997"/>
          </a:xfrm>
          <a:prstGeom prst="rect">
            <a:avLst/>
          </a:prstGeom>
        </p:spPr>
        <p:txBody>
          <a:bodyPr wrap="square">
            <a:spAutoFit/>
          </a:bodyPr>
          <a:lstStyle/>
          <a:p>
            <a:r>
              <a:rPr lang="en-US" dirty="0"/>
              <a:t>We can think about games mostly in terms of Game-Tree complexity</a:t>
            </a:r>
          </a:p>
        </p:txBody>
      </p:sp>
    </p:spTree>
    <p:extLst>
      <p:ext uri="{BB962C8B-B14F-4D97-AF65-F5344CB8AC3E}">
        <p14:creationId xmlns:p14="http://schemas.microsoft.com/office/powerpoint/2010/main" val="17353046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4"/>
          <p:cNvGrpSpPr>
            <a:grpSpLocks/>
          </p:cNvGrpSpPr>
          <p:nvPr/>
        </p:nvGrpSpPr>
        <p:grpSpPr bwMode="auto">
          <a:xfrm>
            <a:off x="587375" y="4122738"/>
            <a:ext cx="1841500" cy="2017712"/>
            <a:chOff x="146" y="2955"/>
            <a:chExt cx="1160" cy="1271"/>
          </a:xfrm>
        </p:grpSpPr>
        <p:grpSp>
          <p:nvGrpSpPr>
            <p:cNvPr id="3" name="Group 16"/>
            <p:cNvGrpSpPr>
              <a:grpSpLocks/>
            </p:cNvGrpSpPr>
            <p:nvPr/>
          </p:nvGrpSpPr>
          <p:grpSpPr bwMode="auto">
            <a:xfrm>
              <a:off x="192" y="3024"/>
              <a:ext cx="1104" cy="960"/>
              <a:chOff x="192" y="3024"/>
              <a:chExt cx="1104" cy="960"/>
            </a:xfrm>
          </p:grpSpPr>
          <p:grpSp>
            <p:nvGrpSpPr>
              <p:cNvPr id="4" name="Group 11"/>
              <p:cNvGrpSpPr>
                <a:grpSpLocks/>
              </p:cNvGrpSpPr>
              <p:nvPr/>
            </p:nvGrpSpPr>
            <p:grpSpPr bwMode="auto">
              <a:xfrm>
                <a:off x="192" y="3792"/>
                <a:ext cx="1104" cy="192"/>
                <a:chOff x="192" y="3792"/>
                <a:chExt cx="1104" cy="192"/>
              </a:xfrm>
            </p:grpSpPr>
            <p:sp>
              <p:nvSpPr>
                <p:cNvPr id="6146" name="AutoShape 2"/>
                <p:cNvSpPr>
                  <a:spLocks noChangeArrowheads="1"/>
                </p:cNvSpPr>
                <p:nvPr/>
              </p:nvSpPr>
              <p:spPr bwMode="auto">
                <a:xfrm>
                  <a:off x="192" y="3792"/>
                  <a:ext cx="192" cy="192"/>
                </a:xfrm>
                <a:prstGeom prst="triangle">
                  <a:avLst>
                    <a:gd name="adj" fmla="val 50000"/>
                  </a:avLst>
                </a:prstGeom>
                <a:solidFill>
                  <a:schemeClr val="accent1"/>
                </a:solidFill>
                <a:ln w="9525">
                  <a:solidFill>
                    <a:schemeClr val="tx1"/>
                  </a:solidFill>
                  <a:miter lim="800000"/>
                  <a:headEnd/>
                  <a:tailEnd/>
                </a:ln>
                <a:effectLst/>
              </p:spPr>
              <p:txBody>
                <a:bodyPr wrap="none" anchor="ctr"/>
                <a:lstStyle/>
                <a:p>
                  <a:endParaRPr lang="en-US"/>
                </a:p>
              </p:txBody>
            </p:sp>
            <p:sp>
              <p:nvSpPr>
                <p:cNvPr id="6147" name="AutoShape 3"/>
                <p:cNvSpPr>
                  <a:spLocks noChangeArrowheads="1"/>
                </p:cNvSpPr>
                <p:nvPr/>
              </p:nvSpPr>
              <p:spPr bwMode="auto">
                <a:xfrm>
                  <a:off x="648" y="3792"/>
                  <a:ext cx="192" cy="192"/>
                </a:xfrm>
                <a:prstGeom prst="triangle">
                  <a:avLst>
                    <a:gd name="adj" fmla="val 50000"/>
                  </a:avLst>
                </a:prstGeom>
                <a:solidFill>
                  <a:schemeClr val="accent1"/>
                </a:solidFill>
                <a:ln w="9525">
                  <a:solidFill>
                    <a:schemeClr val="tx1"/>
                  </a:solidFill>
                  <a:miter lim="800000"/>
                  <a:headEnd/>
                  <a:tailEnd/>
                </a:ln>
                <a:effectLst/>
              </p:spPr>
              <p:txBody>
                <a:bodyPr wrap="none" anchor="ctr"/>
                <a:lstStyle/>
                <a:p>
                  <a:endParaRPr lang="en-US"/>
                </a:p>
              </p:txBody>
            </p:sp>
            <p:sp>
              <p:nvSpPr>
                <p:cNvPr id="6148" name="AutoShape 4"/>
                <p:cNvSpPr>
                  <a:spLocks noChangeArrowheads="1"/>
                </p:cNvSpPr>
                <p:nvPr/>
              </p:nvSpPr>
              <p:spPr bwMode="auto">
                <a:xfrm>
                  <a:off x="1104" y="3792"/>
                  <a:ext cx="192" cy="192"/>
                </a:xfrm>
                <a:prstGeom prst="triangle">
                  <a:avLst>
                    <a:gd name="adj" fmla="val 50000"/>
                  </a:avLst>
                </a:prstGeom>
                <a:solidFill>
                  <a:schemeClr val="accent1"/>
                </a:solidFill>
                <a:ln w="9525">
                  <a:solidFill>
                    <a:schemeClr val="tx1"/>
                  </a:solidFill>
                  <a:miter lim="800000"/>
                  <a:headEnd/>
                  <a:tailEnd/>
                </a:ln>
                <a:effectLst/>
              </p:spPr>
              <p:txBody>
                <a:bodyPr wrap="none" anchor="ctr"/>
                <a:lstStyle/>
                <a:p>
                  <a:endParaRPr lang="en-US"/>
                </a:p>
              </p:txBody>
            </p:sp>
          </p:grpSp>
          <p:sp>
            <p:nvSpPr>
              <p:cNvPr id="6154" name="AutoShape 10"/>
              <p:cNvSpPr>
                <a:spLocks noChangeArrowheads="1"/>
              </p:cNvSpPr>
              <p:nvPr/>
            </p:nvSpPr>
            <p:spPr bwMode="auto">
              <a:xfrm flipV="1">
                <a:off x="648" y="3024"/>
                <a:ext cx="192" cy="192"/>
              </a:xfrm>
              <a:prstGeom prst="triangle">
                <a:avLst>
                  <a:gd name="adj" fmla="val 50000"/>
                </a:avLst>
              </a:prstGeom>
              <a:solidFill>
                <a:schemeClr val="accent1"/>
              </a:solidFill>
              <a:ln w="9525">
                <a:solidFill>
                  <a:schemeClr val="tx1"/>
                </a:solidFill>
                <a:miter lim="800000"/>
                <a:headEnd/>
                <a:tailEnd/>
              </a:ln>
              <a:effectLst/>
            </p:spPr>
            <p:txBody>
              <a:bodyPr wrap="none" anchor="ctr"/>
              <a:lstStyle/>
              <a:p>
                <a:endParaRPr lang="en-US"/>
              </a:p>
            </p:txBody>
          </p:sp>
          <p:sp>
            <p:nvSpPr>
              <p:cNvPr id="6157" name="Line 13"/>
              <p:cNvSpPr>
                <a:spLocks noChangeShapeType="1"/>
              </p:cNvSpPr>
              <p:nvPr/>
            </p:nvSpPr>
            <p:spPr bwMode="auto">
              <a:xfrm flipV="1">
                <a:off x="290" y="3216"/>
                <a:ext cx="454" cy="576"/>
              </a:xfrm>
              <a:prstGeom prst="line">
                <a:avLst/>
              </a:prstGeom>
              <a:noFill/>
              <a:ln w="9525">
                <a:solidFill>
                  <a:schemeClr val="tx1"/>
                </a:solidFill>
                <a:round/>
                <a:headEnd/>
                <a:tailEnd/>
              </a:ln>
              <a:effectLst/>
            </p:spPr>
            <p:txBody>
              <a:bodyPr wrap="none" anchor="ctr"/>
              <a:lstStyle/>
              <a:p>
                <a:endParaRPr lang="en-US"/>
              </a:p>
            </p:txBody>
          </p:sp>
          <p:sp>
            <p:nvSpPr>
              <p:cNvPr id="6158" name="Line 14"/>
              <p:cNvSpPr>
                <a:spLocks noChangeShapeType="1"/>
              </p:cNvSpPr>
              <p:nvPr/>
            </p:nvSpPr>
            <p:spPr bwMode="auto">
              <a:xfrm flipV="1">
                <a:off x="744" y="3216"/>
                <a:ext cx="0" cy="576"/>
              </a:xfrm>
              <a:prstGeom prst="line">
                <a:avLst/>
              </a:prstGeom>
              <a:noFill/>
              <a:ln w="9525">
                <a:solidFill>
                  <a:schemeClr val="tx1"/>
                </a:solidFill>
                <a:round/>
                <a:headEnd/>
                <a:tailEnd/>
              </a:ln>
              <a:effectLst/>
            </p:spPr>
            <p:txBody>
              <a:bodyPr wrap="none" anchor="ctr"/>
              <a:lstStyle/>
              <a:p>
                <a:endParaRPr lang="en-US"/>
              </a:p>
            </p:txBody>
          </p:sp>
          <p:sp>
            <p:nvSpPr>
              <p:cNvPr id="6159" name="Line 15"/>
              <p:cNvSpPr>
                <a:spLocks noChangeShapeType="1"/>
              </p:cNvSpPr>
              <p:nvPr/>
            </p:nvSpPr>
            <p:spPr bwMode="auto">
              <a:xfrm>
                <a:off x="744" y="3216"/>
                <a:ext cx="456" cy="574"/>
              </a:xfrm>
              <a:prstGeom prst="line">
                <a:avLst/>
              </a:prstGeom>
              <a:noFill/>
              <a:ln w="9525">
                <a:solidFill>
                  <a:schemeClr val="tx1"/>
                </a:solidFill>
                <a:round/>
                <a:headEnd/>
                <a:tailEnd/>
              </a:ln>
              <a:effectLst/>
            </p:spPr>
            <p:txBody>
              <a:bodyPr wrap="none" anchor="ctr"/>
              <a:lstStyle/>
              <a:p>
                <a:endParaRPr lang="en-US"/>
              </a:p>
            </p:txBody>
          </p:sp>
        </p:grpSp>
        <p:sp>
          <p:nvSpPr>
            <p:cNvPr id="6161" name="Text Box 17"/>
            <p:cNvSpPr txBox="1">
              <a:spLocks noChangeArrowheads="1"/>
            </p:cNvSpPr>
            <p:nvPr/>
          </p:nvSpPr>
          <p:spPr bwMode="auto">
            <a:xfrm>
              <a:off x="167" y="3938"/>
              <a:ext cx="212" cy="288"/>
            </a:xfrm>
            <a:prstGeom prst="rect">
              <a:avLst/>
            </a:prstGeom>
            <a:noFill/>
            <a:ln w="9525">
              <a:noFill/>
              <a:miter lim="800000"/>
              <a:headEnd/>
              <a:tailEnd/>
            </a:ln>
            <a:effectLst/>
          </p:spPr>
          <p:txBody>
            <a:bodyPr wrap="none">
              <a:spAutoFit/>
            </a:bodyPr>
            <a:lstStyle/>
            <a:p>
              <a:r>
                <a:rPr lang="en-US"/>
                <a:t>3</a:t>
              </a:r>
            </a:p>
          </p:txBody>
        </p:sp>
        <p:sp>
          <p:nvSpPr>
            <p:cNvPr id="6162" name="Text Box 18"/>
            <p:cNvSpPr txBox="1">
              <a:spLocks noChangeArrowheads="1"/>
            </p:cNvSpPr>
            <p:nvPr/>
          </p:nvSpPr>
          <p:spPr bwMode="auto">
            <a:xfrm>
              <a:off x="614" y="3938"/>
              <a:ext cx="308" cy="288"/>
            </a:xfrm>
            <a:prstGeom prst="rect">
              <a:avLst/>
            </a:prstGeom>
            <a:noFill/>
            <a:ln w="9525">
              <a:noFill/>
              <a:miter lim="800000"/>
              <a:headEnd/>
              <a:tailEnd/>
            </a:ln>
            <a:effectLst/>
          </p:spPr>
          <p:txBody>
            <a:bodyPr wrap="none">
              <a:spAutoFit/>
            </a:bodyPr>
            <a:lstStyle/>
            <a:p>
              <a:pPr algn="ctr"/>
              <a:r>
                <a:rPr lang="en-US"/>
                <a:t>12</a:t>
              </a:r>
            </a:p>
          </p:txBody>
        </p:sp>
        <p:sp>
          <p:nvSpPr>
            <p:cNvPr id="6163" name="Text Box 19"/>
            <p:cNvSpPr txBox="1">
              <a:spLocks noChangeArrowheads="1"/>
            </p:cNvSpPr>
            <p:nvPr/>
          </p:nvSpPr>
          <p:spPr bwMode="auto">
            <a:xfrm>
              <a:off x="1094" y="3938"/>
              <a:ext cx="212" cy="288"/>
            </a:xfrm>
            <a:prstGeom prst="rect">
              <a:avLst/>
            </a:prstGeom>
            <a:noFill/>
            <a:ln w="9525">
              <a:noFill/>
              <a:miter lim="800000"/>
              <a:headEnd/>
              <a:tailEnd/>
            </a:ln>
            <a:effectLst/>
          </p:spPr>
          <p:txBody>
            <a:bodyPr wrap="none">
              <a:spAutoFit/>
            </a:bodyPr>
            <a:lstStyle/>
            <a:p>
              <a:r>
                <a:rPr lang="en-US"/>
                <a:t>8</a:t>
              </a:r>
            </a:p>
          </p:txBody>
        </p:sp>
        <p:sp>
          <p:nvSpPr>
            <p:cNvPr id="6164" name="Text Box 20"/>
            <p:cNvSpPr txBox="1">
              <a:spLocks noChangeArrowheads="1"/>
            </p:cNvSpPr>
            <p:nvPr/>
          </p:nvSpPr>
          <p:spPr bwMode="auto">
            <a:xfrm>
              <a:off x="146" y="3542"/>
              <a:ext cx="269" cy="192"/>
            </a:xfrm>
            <a:prstGeom prst="rect">
              <a:avLst/>
            </a:prstGeom>
            <a:noFill/>
            <a:ln w="9525">
              <a:noFill/>
              <a:miter lim="800000"/>
              <a:headEnd/>
              <a:tailEnd/>
            </a:ln>
            <a:effectLst/>
          </p:spPr>
          <p:txBody>
            <a:bodyPr wrap="none">
              <a:spAutoFit/>
            </a:bodyPr>
            <a:lstStyle/>
            <a:p>
              <a:r>
                <a:rPr lang="en-US" sz="1400"/>
                <a:t>A</a:t>
              </a:r>
              <a:r>
                <a:rPr lang="en-US" sz="900"/>
                <a:t>11</a:t>
              </a:r>
              <a:endParaRPr lang="en-US"/>
            </a:p>
          </p:txBody>
        </p:sp>
        <p:sp>
          <p:nvSpPr>
            <p:cNvPr id="6165" name="Text Box 21"/>
            <p:cNvSpPr txBox="1">
              <a:spLocks noChangeArrowheads="1"/>
            </p:cNvSpPr>
            <p:nvPr/>
          </p:nvSpPr>
          <p:spPr bwMode="auto">
            <a:xfrm>
              <a:off x="482" y="3542"/>
              <a:ext cx="269" cy="192"/>
            </a:xfrm>
            <a:prstGeom prst="rect">
              <a:avLst/>
            </a:prstGeom>
            <a:noFill/>
            <a:ln w="9525">
              <a:noFill/>
              <a:miter lim="800000"/>
              <a:headEnd/>
              <a:tailEnd/>
            </a:ln>
            <a:effectLst/>
          </p:spPr>
          <p:txBody>
            <a:bodyPr wrap="none">
              <a:spAutoFit/>
            </a:bodyPr>
            <a:lstStyle/>
            <a:p>
              <a:pPr algn="ctr"/>
              <a:r>
                <a:rPr lang="en-US" sz="1400"/>
                <a:t>A</a:t>
              </a:r>
              <a:r>
                <a:rPr lang="en-US" sz="900"/>
                <a:t>12</a:t>
              </a:r>
              <a:endParaRPr lang="en-US"/>
            </a:p>
          </p:txBody>
        </p:sp>
        <p:sp>
          <p:nvSpPr>
            <p:cNvPr id="6166" name="Text Box 22"/>
            <p:cNvSpPr txBox="1">
              <a:spLocks noChangeArrowheads="1"/>
            </p:cNvSpPr>
            <p:nvPr/>
          </p:nvSpPr>
          <p:spPr bwMode="auto">
            <a:xfrm>
              <a:off x="842" y="3542"/>
              <a:ext cx="269" cy="192"/>
            </a:xfrm>
            <a:prstGeom prst="rect">
              <a:avLst/>
            </a:prstGeom>
            <a:noFill/>
            <a:ln w="9525">
              <a:noFill/>
              <a:miter lim="800000"/>
              <a:headEnd/>
              <a:tailEnd/>
            </a:ln>
            <a:effectLst/>
          </p:spPr>
          <p:txBody>
            <a:bodyPr wrap="none">
              <a:spAutoFit/>
            </a:bodyPr>
            <a:lstStyle/>
            <a:p>
              <a:r>
                <a:rPr lang="en-US" sz="1400"/>
                <a:t>A</a:t>
              </a:r>
              <a:r>
                <a:rPr lang="en-US" sz="900"/>
                <a:t>13</a:t>
              </a:r>
              <a:endParaRPr lang="en-US"/>
            </a:p>
          </p:txBody>
        </p:sp>
        <p:sp>
          <p:nvSpPr>
            <p:cNvPr id="6167" name="Text Box 23"/>
            <p:cNvSpPr txBox="1">
              <a:spLocks noChangeArrowheads="1"/>
            </p:cNvSpPr>
            <p:nvPr/>
          </p:nvSpPr>
          <p:spPr bwMode="auto">
            <a:xfrm>
              <a:off x="881" y="2955"/>
              <a:ext cx="116" cy="288"/>
            </a:xfrm>
            <a:prstGeom prst="rect">
              <a:avLst/>
            </a:prstGeom>
            <a:noFill/>
            <a:ln w="9525">
              <a:noFill/>
              <a:miter lim="800000"/>
              <a:headEnd/>
              <a:tailEnd/>
            </a:ln>
            <a:effectLst/>
          </p:spPr>
          <p:txBody>
            <a:bodyPr wrap="none">
              <a:spAutoFit/>
            </a:bodyPr>
            <a:lstStyle/>
            <a:p>
              <a:endParaRPr lang="en-US"/>
            </a:p>
          </p:txBody>
        </p:sp>
      </p:grpSp>
      <p:grpSp>
        <p:nvGrpSpPr>
          <p:cNvPr id="5" name="Group 25"/>
          <p:cNvGrpSpPr>
            <a:grpSpLocks/>
          </p:cNvGrpSpPr>
          <p:nvPr/>
        </p:nvGrpSpPr>
        <p:grpSpPr bwMode="auto">
          <a:xfrm>
            <a:off x="3749675" y="4122738"/>
            <a:ext cx="1841500" cy="2017712"/>
            <a:chOff x="146" y="2955"/>
            <a:chExt cx="1160" cy="1271"/>
          </a:xfrm>
        </p:grpSpPr>
        <p:grpSp>
          <p:nvGrpSpPr>
            <p:cNvPr id="6" name="Group 26"/>
            <p:cNvGrpSpPr>
              <a:grpSpLocks/>
            </p:cNvGrpSpPr>
            <p:nvPr/>
          </p:nvGrpSpPr>
          <p:grpSpPr bwMode="auto">
            <a:xfrm>
              <a:off x="192" y="3024"/>
              <a:ext cx="1104" cy="960"/>
              <a:chOff x="192" y="3024"/>
              <a:chExt cx="1104" cy="960"/>
            </a:xfrm>
          </p:grpSpPr>
          <p:grpSp>
            <p:nvGrpSpPr>
              <p:cNvPr id="7" name="Group 27"/>
              <p:cNvGrpSpPr>
                <a:grpSpLocks/>
              </p:cNvGrpSpPr>
              <p:nvPr/>
            </p:nvGrpSpPr>
            <p:grpSpPr bwMode="auto">
              <a:xfrm>
                <a:off x="192" y="3792"/>
                <a:ext cx="1104" cy="192"/>
                <a:chOff x="192" y="3792"/>
                <a:chExt cx="1104" cy="192"/>
              </a:xfrm>
            </p:grpSpPr>
            <p:sp>
              <p:nvSpPr>
                <p:cNvPr id="6172" name="AutoShape 28"/>
                <p:cNvSpPr>
                  <a:spLocks noChangeArrowheads="1"/>
                </p:cNvSpPr>
                <p:nvPr/>
              </p:nvSpPr>
              <p:spPr bwMode="auto">
                <a:xfrm>
                  <a:off x="192" y="3792"/>
                  <a:ext cx="192" cy="192"/>
                </a:xfrm>
                <a:prstGeom prst="triangle">
                  <a:avLst>
                    <a:gd name="adj" fmla="val 50000"/>
                  </a:avLst>
                </a:prstGeom>
                <a:solidFill>
                  <a:schemeClr val="accent1"/>
                </a:solidFill>
                <a:ln w="9525">
                  <a:solidFill>
                    <a:schemeClr val="tx1"/>
                  </a:solidFill>
                  <a:miter lim="800000"/>
                  <a:headEnd/>
                  <a:tailEnd/>
                </a:ln>
                <a:effectLst/>
              </p:spPr>
              <p:txBody>
                <a:bodyPr wrap="none" anchor="ctr"/>
                <a:lstStyle/>
                <a:p>
                  <a:endParaRPr lang="en-US"/>
                </a:p>
              </p:txBody>
            </p:sp>
            <p:sp>
              <p:nvSpPr>
                <p:cNvPr id="6173" name="AutoShape 29"/>
                <p:cNvSpPr>
                  <a:spLocks noChangeArrowheads="1"/>
                </p:cNvSpPr>
                <p:nvPr/>
              </p:nvSpPr>
              <p:spPr bwMode="auto">
                <a:xfrm>
                  <a:off x="648" y="3792"/>
                  <a:ext cx="192" cy="192"/>
                </a:xfrm>
                <a:prstGeom prst="triangle">
                  <a:avLst>
                    <a:gd name="adj" fmla="val 50000"/>
                  </a:avLst>
                </a:prstGeom>
                <a:solidFill>
                  <a:schemeClr val="accent1"/>
                </a:solidFill>
                <a:ln w="9525">
                  <a:solidFill>
                    <a:schemeClr val="tx1"/>
                  </a:solidFill>
                  <a:miter lim="800000"/>
                  <a:headEnd/>
                  <a:tailEnd/>
                </a:ln>
                <a:effectLst/>
              </p:spPr>
              <p:txBody>
                <a:bodyPr wrap="none" anchor="ctr"/>
                <a:lstStyle/>
                <a:p>
                  <a:endParaRPr lang="en-US"/>
                </a:p>
              </p:txBody>
            </p:sp>
            <p:sp>
              <p:nvSpPr>
                <p:cNvPr id="6174" name="AutoShape 30"/>
                <p:cNvSpPr>
                  <a:spLocks noChangeArrowheads="1"/>
                </p:cNvSpPr>
                <p:nvPr/>
              </p:nvSpPr>
              <p:spPr bwMode="auto">
                <a:xfrm>
                  <a:off x="1104" y="3792"/>
                  <a:ext cx="192" cy="192"/>
                </a:xfrm>
                <a:prstGeom prst="triangle">
                  <a:avLst>
                    <a:gd name="adj" fmla="val 50000"/>
                  </a:avLst>
                </a:prstGeom>
                <a:solidFill>
                  <a:schemeClr val="accent1"/>
                </a:solidFill>
                <a:ln w="9525">
                  <a:solidFill>
                    <a:schemeClr val="tx1"/>
                  </a:solidFill>
                  <a:miter lim="800000"/>
                  <a:headEnd/>
                  <a:tailEnd/>
                </a:ln>
                <a:effectLst/>
              </p:spPr>
              <p:txBody>
                <a:bodyPr wrap="none" anchor="ctr"/>
                <a:lstStyle/>
                <a:p>
                  <a:endParaRPr lang="en-US"/>
                </a:p>
              </p:txBody>
            </p:sp>
          </p:grpSp>
          <p:sp>
            <p:nvSpPr>
              <p:cNvPr id="6175" name="AutoShape 31"/>
              <p:cNvSpPr>
                <a:spLocks noChangeArrowheads="1"/>
              </p:cNvSpPr>
              <p:nvPr/>
            </p:nvSpPr>
            <p:spPr bwMode="auto">
              <a:xfrm flipV="1">
                <a:off x="648" y="3024"/>
                <a:ext cx="192" cy="192"/>
              </a:xfrm>
              <a:prstGeom prst="triangle">
                <a:avLst>
                  <a:gd name="adj" fmla="val 50000"/>
                </a:avLst>
              </a:prstGeom>
              <a:solidFill>
                <a:schemeClr val="accent1"/>
              </a:solidFill>
              <a:ln w="9525">
                <a:solidFill>
                  <a:schemeClr val="tx1"/>
                </a:solidFill>
                <a:miter lim="800000"/>
                <a:headEnd/>
                <a:tailEnd/>
              </a:ln>
              <a:effectLst/>
            </p:spPr>
            <p:txBody>
              <a:bodyPr wrap="none" anchor="ctr"/>
              <a:lstStyle/>
              <a:p>
                <a:endParaRPr lang="en-US"/>
              </a:p>
            </p:txBody>
          </p:sp>
          <p:sp>
            <p:nvSpPr>
              <p:cNvPr id="6176" name="Line 32"/>
              <p:cNvSpPr>
                <a:spLocks noChangeShapeType="1"/>
              </p:cNvSpPr>
              <p:nvPr/>
            </p:nvSpPr>
            <p:spPr bwMode="auto">
              <a:xfrm flipV="1">
                <a:off x="290" y="3216"/>
                <a:ext cx="454" cy="576"/>
              </a:xfrm>
              <a:prstGeom prst="line">
                <a:avLst/>
              </a:prstGeom>
              <a:noFill/>
              <a:ln w="9525">
                <a:solidFill>
                  <a:schemeClr val="tx1"/>
                </a:solidFill>
                <a:round/>
                <a:headEnd/>
                <a:tailEnd/>
              </a:ln>
              <a:effectLst/>
            </p:spPr>
            <p:txBody>
              <a:bodyPr wrap="none" anchor="ctr"/>
              <a:lstStyle/>
              <a:p>
                <a:endParaRPr lang="en-US"/>
              </a:p>
            </p:txBody>
          </p:sp>
          <p:sp>
            <p:nvSpPr>
              <p:cNvPr id="6177" name="Line 33"/>
              <p:cNvSpPr>
                <a:spLocks noChangeShapeType="1"/>
              </p:cNvSpPr>
              <p:nvPr/>
            </p:nvSpPr>
            <p:spPr bwMode="auto">
              <a:xfrm flipV="1">
                <a:off x="744" y="3216"/>
                <a:ext cx="0" cy="576"/>
              </a:xfrm>
              <a:prstGeom prst="line">
                <a:avLst/>
              </a:prstGeom>
              <a:noFill/>
              <a:ln w="9525">
                <a:solidFill>
                  <a:schemeClr val="tx1"/>
                </a:solidFill>
                <a:round/>
                <a:headEnd/>
                <a:tailEnd/>
              </a:ln>
              <a:effectLst/>
            </p:spPr>
            <p:txBody>
              <a:bodyPr wrap="none" anchor="ctr"/>
              <a:lstStyle/>
              <a:p>
                <a:endParaRPr lang="en-US"/>
              </a:p>
            </p:txBody>
          </p:sp>
          <p:sp>
            <p:nvSpPr>
              <p:cNvPr id="6178" name="Line 34"/>
              <p:cNvSpPr>
                <a:spLocks noChangeShapeType="1"/>
              </p:cNvSpPr>
              <p:nvPr/>
            </p:nvSpPr>
            <p:spPr bwMode="auto">
              <a:xfrm>
                <a:off x="744" y="3216"/>
                <a:ext cx="456" cy="574"/>
              </a:xfrm>
              <a:prstGeom prst="line">
                <a:avLst/>
              </a:prstGeom>
              <a:noFill/>
              <a:ln w="9525">
                <a:solidFill>
                  <a:schemeClr val="tx1"/>
                </a:solidFill>
                <a:round/>
                <a:headEnd/>
                <a:tailEnd/>
              </a:ln>
              <a:effectLst/>
            </p:spPr>
            <p:txBody>
              <a:bodyPr wrap="none" anchor="ctr"/>
              <a:lstStyle/>
              <a:p>
                <a:endParaRPr lang="en-US"/>
              </a:p>
            </p:txBody>
          </p:sp>
        </p:grpSp>
        <p:sp>
          <p:nvSpPr>
            <p:cNvPr id="6179" name="Text Box 35"/>
            <p:cNvSpPr txBox="1">
              <a:spLocks noChangeArrowheads="1"/>
            </p:cNvSpPr>
            <p:nvPr/>
          </p:nvSpPr>
          <p:spPr bwMode="auto">
            <a:xfrm>
              <a:off x="167" y="3938"/>
              <a:ext cx="212" cy="288"/>
            </a:xfrm>
            <a:prstGeom prst="rect">
              <a:avLst/>
            </a:prstGeom>
            <a:noFill/>
            <a:ln w="9525">
              <a:noFill/>
              <a:miter lim="800000"/>
              <a:headEnd/>
              <a:tailEnd/>
            </a:ln>
            <a:effectLst/>
          </p:spPr>
          <p:txBody>
            <a:bodyPr wrap="none">
              <a:spAutoFit/>
            </a:bodyPr>
            <a:lstStyle/>
            <a:p>
              <a:r>
                <a:rPr lang="en-US"/>
                <a:t>2</a:t>
              </a:r>
            </a:p>
          </p:txBody>
        </p:sp>
        <p:sp>
          <p:nvSpPr>
            <p:cNvPr id="6180" name="Text Box 36"/>
            <p:cNvSpPr txBox="1">
              <a:spLocks noChangeArrowheads="1"/>
            </p:cNvSpPr>
            <p:nvPr/>
          </p:nvSpPr>
          <p:spPr bwMode="auto">
            <a:xfrm>
              <a:off x="662" y="3938"/>
              <a:ext cx="212" cy="288"/>
            </a:xfrm>
            <a:prstGeom prst="rect">
              <a:avLst/>
            </a:prstGeom>
            <a:noFill/>
            <a:ln w="9525">
              <a:noFill/>
              <a:miter lim="800000"/>
              <a:headEnd/>
              <a:tailEnd/>
            </a:ln>
            <a:effectLst/>
          </p:spPr>
          <p:txBody>
            <a:bodyPr wrap="none">
              <a:spAutoFit/>
            </a:bodyPr>
            <a:lstStyle/>
            <a:p>
              <a:pPr algn="ctr"/>
              <a:r>
                <a:rPr lang="en-US"/>
                <a:t>4</a:t>
              </a:r>
            </a:p>
          </p:txBody>
        </p:sp>
        <p:sp>
          <p:nvSpPr>
            <p:cNvPr id="6181" name="Text Box 37"/>
            <p:cNvSpPr txBox="1">
              <a:spLocks noChangeArrowheads="1"/>
            </p:cNvSpPr>
            <p:nvPr/>
          </p:nvSpPr>
          <p:spPr bwMode="auto">
            <a:xfrm>
              <a:off x="1094" y="3938"/>
              <a:ext cx="212" cy="288"/>
            </a:xfrm>
            <a:prstGeom prst="rect">
              <a:avLst/>
            </a:prstGeom>
            <a:noFill/>
            <a:ln w="9525">
              <a:noFill/>
              <a:miter lim="800000"/>
              <a:headEnd/>
              <a:tailEnd/>
            </a:ln>
            <a:effectLst/>
          </p:spPr>
          <p:txBody>
            <a:bodyPr wrap="none">
              <a:spAutoFit/>
            </a:bodyPr>
            <a:lstStyle/>
            <a:p>
              <a:r>
                <a:rPr lang="en-US"/>
                <a:t>6</a:t>
              </a:r>
            </a:p>
          </p:txBody>
        </p:sp>
        <p:sp>
          <p:nvSpPr>
            <p:cNvPr id="6182" name="Text Box 38"/>
            <p:cNvSpPr txBox="1">
              <a:spLocks noChangeArrowheads="1"/>
            </p:cNvSpPr>
            <p:nvPr/>
          </p:nvSpPr>
          <p:spPr bwMode="auto">
            <a:xfrm>
              <a:off x="146" y="3542"/>
              <a:ext cx="269" cy="192"/>
            </a:xfrm>
            <a:prstGeom prst="rect">
              <a:avLst/>
            </a:prstGeom>
            <a:noFill/>
            <a:ln w="9525">
              <a:noFill/>
              <a:miter lim="800000"/>
              <a:headEnd/>
              <a:tailEnd/>
            </a:ln>
            <a:effectLst/>
          </p:spPr>
          <p:txBody>
            <a:bodyPr wrap="none">
              <a:spAutoFit/>
            </a:bodyPr>
            <a:lstStyle/>
            <a:p>
              <a:r>
                <a:rPr lang="en-US" sz="1400"/>
                <a:t>A</a:t>
              </a:r>
              <a:r>
                <a:rPr lang="en-US" sz="900"/>
                <a:t>21</a:t>
              </a:r>
              <a:endParaRPr lang="en-US"/>
            </a:p>
          </p:txBody>
        </p:sp>
        <p:sp>
          <p:nvSpPr>
            <p:cNvPr id="6183" name="Text Box 39"/>
            <p:cNvSpPr txBox="1">
              <a:spLocks noChangeArrowheads="1"/>
            </p:cNvSpPr>
            <p:nvPr/>
          </p:nvSpPr>
          <p:spPr bwMode="auto">
            <a:xfrm>
              <a:off x="482" y="3542"/>
              <a:ext cx="269" cy="192"/>
            </a:xfrm>
            <a:prstGeom prst="rect">
              <a:avLst/>
            </a:prstGeom>
            <a:noFill/>
            <a:ln w="9525">
              <a:noFill/>
              <a:miter lim="800000"/>
              <a:headEnd/>
              <a:tailEnd/>
            </a:ln>
            <a:effectLst/>
          </p:spPr>
          <p:txBody>
            <a:bodyPr wrap="none">
              <a:spAutoFit/>
            </a:bodyPr>
            <a:lstStyle/>
            <a:p>
              <a:pPr algn="ctr"/>
              <a:r>
                <a:rPr lang="en-US" sz="1400"/>
                <a:t>A</a:t>
              </a:r>
              <a:r>
                <a:rPr lang="en-US" sz="900"/>
                <a:t>22</a:t>
              </a:r>
              <a:endParaRPr lang="en-US"/>
            </a:p>
          </p:txBody>
        </p:sp>
        <p:sp>
          <p:nvSpPr>
            <p:cNvPr id="6184" name="Text Box 40"/>
            <p:cNvSpPr txBox="1">
              <a:spLocks noChangeArrowheads="1"/>
            </p:cNvSpPr>
            <p:nvPr/>
          </p:nvSpPr>
          <p:spPr bwMode="auto">
            <a:xfrm>
              <a:off x="842" y="3542"/>
              <a:ext cx="273" cy="192"/>
            </a:xfrm>
            <a:prstGeom prst="rect">
              <a:avLst/>
            </a:prstGeom>
            <a:noFill/>
            <a:ln w="9525">
              <a:noFill/>
              <a:miter lim="800000"/>
              <a:headEnd/>
              <a:tailEnd/>
            </a:ln>
            <a:effectLst/>
          </p:spPr>
          <p:txBody>
            <a:bodyPr wrap="none">
              <a:spAutoFit/>
            </a:bodyPr>
            <a:lstStyle/>
            <a:p>
              <a:r>
                <a:rPr lang="en-US" sz="1400"/>
                <a:t>A</a:t>
              </a:r>
              <a:r>
                <a:rPr lang="en-US" sz="1000"/>
                <a:t>2</a:t>
              </a:r>
              <a:r>
                <a:rPr lang="en-US" sz="900"/>
                <a:t>3</a:t>
              </a:r>
              <a:endParaRPr lang="en-US"/>
            </a:p>
          </p:txBody>
        </p:sp>
        <p:sp>
          <p:nvSpPr>
            <p:cNvPr id="6185" name="Text Box 41"/>
            <p:cNvSpPr txBox="1">
              <a:spLocks noChangeArrowheads="1"/>
            </p:cNvSpPr>
            <p:nvPr/>
          </p:nvSpPr>
          <p:spPr bwMode="auto">
            <a:xfrm>
              <a:off x="881" y="2955"/>
              <a:ext cx="116" cy="288"/>
            </a:xfrm>
            <a:prstGeom prst="rect">
              <a:avLst/>
            </a:prstGeom>
            <a:noFill/>
            <a:ln w="9525">
              <a:noFill/>
              <a:miter lim="800000"/>
              <a:headEnd/>
              <a:tailEnd/>
            </a:ln>
            <a:effectLst/>
          </p:spPr>
          <p:txBody>
            <a:bodyPr wrap="none">
              <a:spAutoFit/>
            </a:bodyPr>
            <a:lstStyle/>
            <a:p>
              <a:endParaRPr lang="en-US"/>
            </a:p>
          </p:txBody>
        </p:sp>
      </p:grpSp>
      <p:grpSp>
        <p:nvGrpSpPr>
          <p:cNvPr id="8" name="Group 42"/>
          <p:cNvGrpSpPr>
            <a:grpSpLocks/>
          </p:cNvGrpSpPr>
          <p:nvPr/>
        </p:nvGrpSpPr>
        <p:grpSpPr bwMode="auto">
          <a:xfrm>
            <a:off x="6708775" y="4122738"/>
            <a:ext cx="1841500" cy="2017712"/>
            <a:chOff x="146" y="2955"/>
            <a:chExt cx="1160" cy="1271"/>
          </a:xfrm>
        </p:grpSpPr>
        <p:grpSp>
          <p:nvGrpSpPr>
            <p:cNvPr id="9" name="Group 43"/>
            <p:cNvGrpSpPr>
              <a:grpSpLocks/>
            </p:cNvGrpSpPr>
            <p:nvPr/>
          </p:nvGrpSpPr>
          <p:grpSpPr bwMode="auto">
            <a:xfrm>
              <a:off x="192" y="3024"/>
              <a:ext cx="1104" cy="960"/>
              <a:chOff x="192" y="3024"/>
              <a:chExt cx="1104" cy="960"/>
            </a:xfrm>
          </p:grpSpPr>
          <p:grpSp>
            <p:nvGrpSpPr>
              <p:cNvPr id="10" name="Group 44"/>
              <p:cNvGrpSpPr>
                <a:grpSpLocks/>
              </p:cNvGrpSpPr>
              <p:nvPr/>
            </p:nvGrpSpPr>
            <p:grpSpPr bwMode="auto">
              <a:xfrm>
                <a:off x="192" y="3792"/>
                <a:ext cx="1104" cy="192"/>
                <a:chOff x="192" y="3792"/>
                <a:chExt cx="1104" cy="192"/>
              </a:xfrm>
            </p:grpSpPr>
            <p:sp>
              <p:nvSpPr>
                <p:cNvPr id="6189" name="AutoShape 45"/>
                <p:cNvSpPr>
                  <a:spLocks noChangeArrowheads="1"/>
                </p:cNvSpPr>
                <p:nvPr/>
              </p:nvSpPr>
              <p:spPr bwMode="auto">
                <a:xfrm>
                  <a:off x="192" y="3792"/>
                  <a:ext cx="192" cy="192"/>
                </a:xfrm>
                <a:prstGeom prst="triangle">
                  <a:avLst>
                    <a:gd name="adj" fmla="val 50000"/>
                  </a:avLst>
                </a:prstGeom>
                <a:solidFill>
                  <a:schemeClr val="accent1"/>
                </a:solidFill>
                <a:ln w="9525">
                  <a:solidFill>
                    <a:schemeClr val="tx1"/>
                  </a:solidFill>
                  <a:miter lim="800000"/>
                  <a:headEnd/>
                  <a:tailEnd/>
                </a:ln>
                <a:effectLst/>
              </p:spPr>
              <p:txBody>
                <a:bodyPr wrap="none" anchor="ctr"/>
                <a:lstStyle/>
                <a:p>
                  <a:endParaRPr lang="en-US"/>
                </a:p>
              </p:txBody>
            </p:sp>
            <p:sp>
              <p:nvSpPr>
                <p:cNvPr id="6190" name="AutoShape 46"/>
                <p:cNvSpPr>
                  <a:spLocks noChangeArrowheads="1"/>
                </p:cNvSpPr>
                <p:nvPr/>
              </p:nvSpPr>
              <p:spPr bwMode="auto">
                <a:xfrm>
                  <a:off x="648" y="3792"/>
                  <a:ext cx="192" cy="192"/>
                </a:xfrm>
                <a:prstGeom prst="triangle">
                  <a:avLst>
                    <a:gd name="adj" fmla="val 50000"/>
                  </a:avLst>
                </a:prstGeom>
                <a:solidFill>
                  <a:schemeClr val="accent1"/>
                </a:solidFill>
                <a:ln w="9525">
                  <a:solidFill>
                    <a:schemeClr val="tx1"/>
                  </a:solidFill>
                  <a:miter lim="800000"/>
                  <a:headEnd/>
                  <a:tailEnd/>
                </a:ln>
                <a:effectLst/>
              </p:spPr>
              <p:txBody>
                <a:bodyPr wrap="none" anchor="ctr"/>
                <a:lstStyle/>
                <a:p>
                  <a:endParaRPr lang="en-US"/>
                </a:p>
              </p:txBody>
            </p:sp>
            <p:sp>
              <p:nvSpPr>
                <p:cNvPr id="6191" name="AutoShape 47"/>
                <p:cNvSpPr>
                  <a:spLocks noChangeArrowheads="1"/>
                </p:cNvSpPr>
                <p:nvPr/>
              </p:nvSpPr>
              <p:spPr bwMode="auto">
                <a:xfrm>
                  <a:off x="1104" y="3792"/>
                  <a:ext cx="192" cy="192"/>
                </a:xfrm>
                <a:prstGeom prst="triangle">
                  <a:avLst>
                    <a:gd name="adj" fmla="val 50000"/>
                  </a:avLst>
                </a:prstGeom>
                <a:solidFill>
                  <a:schemeClr val="accent1"/>
                </a:solidFill>
                <a:ln w="9525">
                  <a:solidFill>
                    <a:schemeClr val="tx1"/>
                  </a:solidFill>
                  <a:miter lim="800000"/>
                  <a:headEnd/>
                  <a:tailEnd/>
                </a:ln>
                <a:effectLst/>
              </p:spPr>
              <p:txBody>
                <a:bodyPr wrap="none" anchor="ctr"/>
                <a:lstStyle/>
                <a:p>
                  <a:endParaRPr lang="en-US"/>
                </a:p>
              </p:txBody>
            </p:sp>
          </p:grpSp>
          <p:sp>
            <p:nvSpPr>
              <p:cNvPr id="6192" name="AutoShape 48"/>
              <p:cNvSpPr>
                <a:spLocks noChangeArrowheads="1"/>
              </p:cNvSpPr>
              <p:nvPr/>
            </p:nvSpPr>
            <p:spPr bwMode="auto">
              <a:xfrm flipV="1">
                <a:off x="648" y="3024"/>
                <a:ext cx="192" cy="192"/>
              </a:xfrm>
              <a:prstGeom prst="triangle">
                <a:avLst>
                  <a:gd name="adj" fmla="val 50000"/>
                </a:avLst>
              </a:prstGeom>
              <a:solidFill>
                <a:schemeClr val="accent1"/>
              </a:solidFill>
              <a:ln w="9525">
                <a:solidFill>
                  <a:schemeClr val="tx1"/>
                </a:solidFill>
                <a:miter lim="800000"/>
                <a:headEnd/>
                <a:tailEnd/>
              </a:ln>
              <a:effectLst/>
            </p:spPr>
            <p:txBody>
              <a:bodyPr wrap="none" anchor="ctr"/>
              <a:lstStyle/>
              <a:p>
                <a:endParaRPr lang="en-US"/>
              </a:p>
            </p:txBody>
          </p:sp>
          <p:sp>
            <p:nvSpPr>
              <p:cNvPr id="6193" name="Line 49"/>
              <p:cNvSpPr>
                <a:spLocks noChangeShapeType="1"/>
              </p:cNvSpPr>
              <p:nvPr/>
            </p:nvSpPr>
            <p:spPr bwMode="auto">
              <a:xfrm flipV="1">
                <a:off x="290" y="3216"/>
                <a:ext cx="454" cy="576"/>
              </a:xfrm>
              <a:prstGeom prst="line">
                <a:avLst/>
              </a:prstGeom>
              <a:noFill/>
              <a:ln w="9525">
                <a:solidFill>
                  <a:schemeClr val="tx1"/>
                </a:solidFill>
                <a:round/>
                <a:headEnd/>
                <a:tailEnd/>
              </a:ln>
              <a:effectLst/>
            </p:spPr>
            <p:txBody>
              <a:bodyPr wrap="none" anchor="ctr"/>
              <a:lstStyle/>
              <a:p>
                <a:endParaRPr lang="en-US"/>
              </a:p>
            </p:txBody>
          </p:sp>
          <p:sp>
            <p:nvSpPr>
              <p:cNvPr id="6194" name="Line 50"/>
              <p:cNvSpPr>
                <a:spLocks noChangeShapeType="1"/>
              </p:cNvSpPr>
              <p:nvPr/>
            </p:nvSpPr>
            <p:spPr bwMode="auto">
              <a:xfrm flipV="1">
                <a:off x="744" y="3216"/>
                <a:ext cx="0" cy="576"/>
              </a:xfrm>
              <a:prstGeom prst="line">
                <a:avLst/>
              </a:prstGeom>
              <a:noFill/>
              <a:ln w="9525">
                <a:solidFill>
                  <a:schemeClr val="tx1"/>
                </a:solidFill>
                <a:round/>
                <a:headEnd/>
                <a:tailEnd/>
              </a:ln>
              <a:effectLst/>
            </p:spPr>
            <p:txBody>
              <a:bodyPr wrap="none" anchor="ctr"/>
              <a:lstStyle/>
              <a:p>
                <a:endParaRPr lang="en-US"/>
              </a:p>
            </p:txBody>
          </p:sp>
          <p:sp>
            <p:nvSpPr>
              <p:cNvPr id="6195" name="Line 51"/>
              <p:cNvSpPr>
                <a:spLocks noChangeShapeType="1"/>
              </p:cNvSpPr>
              <p:nvPr/>
            </p:nvSpPr>
            <p:spPr bwMode="auto">
              <a:xfrm>
                <a:off x="744" y="3216"/>
                <a:ext cx="456" cy="574"/>
              </a:xfrm>
              <a:prstGeom prst="line">
                <a:avLst/>
              </a:prstGeom>
              <a:noFill/>
              <a:ln w="9525">
                <a:solidFill>
                  <a:schemeClr val="tx1"/>
                </a:solidFill>
                <a:round/>
                <a:headEnd/>
                <a:tailEnd/>
              </a:ln>
              <a:effectLst/>
            </p:spPr>
            <p:txBody>
              <a:bodyPr wrap="none" anchor="ctr"/>
              <a:lstStyle/>
              <a:p>
                <a:endParaRPr lang="en-US"/>
              </a:p>
            </p:txBody>
          </p:sp>
        </p:grpSp>
        <p:sp>
          <p:nvSpPr>
            <p:cNvPr id="6196" name="Text Box 52"/>
            <p:cNvSpPr txBox="1">
              <a:spLocks noChangeArrowheads="1"/>
            </p:cNvSpPr>
            <p:nvPr/>
          </p:nvSpPr>
          <p:spPr bwMode="auto">
            <a:xfrm>
              <a:off x="167" y="3938"/>
              <a:ext cx="308" cy="288"/>
            </a:xfrm>
            <a:prstGeom prst="rect">
              <a:avLst/>
            </a:prstGeom>
            <a:noFill/>
            <a:ln w="9525">
              <a:noFill/>
              <a:miter lim="800000"/>
              <a:headEnd/>
              <a:tailEnd/>
            </a:ln>
            <a:effectLst/>
          </p:spPr>
          <p:txBody>
            <a:bodyPr wrap="none">
              <a:spAutoFit/>
            </a:bodyPr>
            <a:lstStyle/>
            <a:p>
              <a:r>
                <a:rPr lang="en-US"/>
                <a:t>14</a:t>
              </a:r>
            </a:p>
          </p:txBody>
        </p:sp>
        <p:sp>
          <p:nvSpPr>
            <p:cNvPr id="6197" name="Text Box 53"/>
            <p:cNvSpPr txBox="1">
              <a:spLocks noChangeArrowheads="1"/>
            </p:cNvSpPr>
            <p:nvPr/>
          </p:nvSpPr>
          <p:spPr bwMode="auto">
            <a:xfrm>
              <a:off x="662" y="3938"/>
              <a:ext cx="212" cy="288"/>
            </a:xfrm>
            <a:prstGeom prst="rect">
              <a:avLst/>
            </a:prstGeom>
            <a:noFill/>
            <a:ln w="9525">
              <a:noFill/>
              <a:miter lim="800000"/>
              <a:headEnd/>
              <a:tailEnd/>
            </a:ln>
            <a:effectLst/>
          </p:spPr>
          <p:txBody>
            <a:bodyPr wrap="none">
              <a:spAutoFit/>
            </a:bodyPr>
            <a:lstStyle/>
            <a:p>
              <a:pPr algn="ctr"/>
              <a:r>
                <a:rPr lang="en-US"/>
                <a:t>5</a:t>
              </a:r>
            </a:p>
          </p:txBody>
        </p:sp>
        <p:sp>
          <p:nvSpPr>
            <p:cNvPr id="6198" name="Text Box 54"/>
            <p:cNvSpPr txBox="1">
              <a:spLocks noChangeArrowheads="1"/>
            </p:cNvSpPr>
            <p:nvPr/>
          </p:nvSpPr>
          <p:spPr bwMode="auto">
            <a:xfrm>
              <a:off x="1094" y="3938"/>
              <a:ext cx="212" cy="288"/>
            </a:xfrm>
            <a:prstGeom prst="rect">
              <a:avLst/>
            </a:prstGeom>
            <a:noFill/>
            <a:ln w="9525">
              <a:noFill/>
              <a:miter lim="800000"/>
              <a:headEnd/>
              <a:tailEnd/>
            </a:ln>
            <a:effectLst/>
          </p:spPr>
          <p:txBody>
            <a:bodyPr wrap="none">
              <a:spAutoFit/>
            </a:bodyPr>
            <a:lstStyle/>
            <a:p>
              <a:r>
                <a:rPr lang="en-US"/>
                <a:t>2</a:t>
              </a:r>
            </a:p>
          </p:txBody>
        </p:sp>
        <p:sp>
          <p:nvSpPr>
            <p:cNvPr id="6199" name="Text Box 55"/>
            <p:cNvSpPr txBox="1">
              <a:spLocks noChangeArrowheads="1"/>
            </p:cNvSpPr>
            <p:nvPr/>
          </p:nvSpPr>
          <p:spPr bwMode="auto">
            <a:xfrm>
              <a:off x="146" y="3542"/>
              <a:ext cx="269" cy="192"/>
            </a:xfrm>
            <a:prstGeom prst="rect">
              <a:avLst/>
            </a:prstGeom>
            <a:noFill/>
            <a:ln w="9525">
              <a:noFill/>
              <a:miter lim="800000"/>
              <a:headEnd/>
              <a:tailEnd/>
            </a:ln>
            <a:effectLst/>
          </p:spPr>
          <p:txBody>
            <a:bodyPr wrap="none">
              <a:spAutoFit/>
            </a:bodyPr>
            <a:lstStyle/>
            <a:p>
              <a:r>
                <a:rPr lang="en-US" sz="1400"/>
                <a:t>A</a:t>
              </a:r>
              <a:r>
                <a:rPr lang="en-US" sz="900"/>
                <a:t>31</a:t>
              </a:r>
              <a:endParaRPr lang="en-US"/>
            </a:p>
          </p:txBody>
        </p:sp>
        <p:sp>
          <p:nvSpPr>
            <p:cNvPr id="6200" name="Text Box 56"/>
            <p:cNvSpPr txBox="1">
              <a:spLocks noChangeArrowheads="1"/>
            </p:cNvSpPr>
            <p:nvPr/>
          </p:nvSpPr>
          <p:spPr bwMode="auto">
            <a:xfrm>
              <a:off x="482" y="3542"/>
              <a:ext cx="269" cy="192"/>
            </a:xfrm>
            <a:prstGeom prst="rect">
              <a:avLst/>
            </a:prstGeom>
            <a:noFill/>
            <a:ln w="9525">
              <a:noFill/>
              <a:miter lim="800000"/>
              <a:headEnd/>
              <a:tailEnd/>
            </a:ln>
            <a:effectLst/>
          </p:spPr>
          <p:txBody>
            <a:bodyPr wrap="none">
              <a:spAutoFit/>
            </a:bodyPr>
            <a:lstStyle/>
            <a:p>
              <a:pPr algn="ctr"/>
              <a:r>
                <a:rPr lang="en-US" sz="1400"/>
                <a:t>A</a:t>
              </a:r>
              <a:r>
                <a:rPr lang="en-US" sz="900"/>
                <a:t>32</a:t>
              </a:r>
              <a:endParaRPr lang="en-US"/>
            </a:p>
          </p:txBody>
        </p:sp>
        <p:sp>
          <p:nvSpPr>
            <p:cNvPr id="6201" name="Text Box 57"/>
            <p:cNvSpPr txBox="1">
              <a:spLocks noChangeArrowheads="1"/>
            </p:cNvSpPr>
            <p:nvPr/>
          </p:nvSpPr>
          <p:spPr bwMode="auto">
            <a:xfrm>
              <a:off x="842" y="3542"/>
              <a:ext cx="269" cy="192"/>
            </a:xfrm>
            <a:prstGeom prst="rect">
              <a:avLst/>
            </a:prstGeom>
            <a:noFill/>
            <a:ln w="9525">
              <a:noFill/>
              <a:miter lim="800000"/>
              <a:headEnd/>
              <a:tailEnd/>
            </a:ln>
            <a:effectLst/>
          </p:spPr>
          <p:txBody>
            <a:bodyPr wrap="none">
              <a:spAutoFit/>
            </a:bodyPr>
            <a:lstStyle/>
            <a:p>
              <a:r>
                <a:rPr lang="en-US" sz="1400"/>
                <a:t>A</a:t>
              </a:r>
              <a:r>
                <a:rPr lang="en-US" sz="900"/>
                <a:t>33</a:t>
              </a:r>
              <a:endParaRPr lang="en-US"/>
            </a:p>
          </p:txBody>
        </p:sp>
        <p:sp>
          <p:nvSpPr>
            <p:cNvPr id="6202" name="Text Box 58"/>
            <p:cNvSpPr txBox="1">
              <a:spLocks noChangeArrowheads="1"/>
            </p:cNvSpPr>
            <p:nvPr/>
          </p:nvSpPr>
          <p:spPr bwMode="auto">
            <a:xfrm>
              <a:off x="881" y="2955"/>
              <a:ext cx="116" cy="288"/>
            </a:xfrm>
            <a:prstGeom prst="rect">
              <a:avLst/>
            </a:prstGeom>
            <a:noFill/>
            <a:ln w="9525">
              <a:noFill/>
              <a:miter lim="800000"/>
              <a:headEnd/>
              <a:tailEnd/>
            </a:ln>
            <a:effectLst/>
          </p:spPr>
          <p:txBody>
            <a:bodyPr wrap="none">
              <a:spAutoFit/>
            </a:bodyPr>
            <a:lstStyle/>
            <a:p>
              <a:endParaRPr lang="en-US"/>
            </a:p>
          </p:txBody>
        </p:sp>
      </p:grpSp>
      <p:sp>
        <p:nvSpPr>
          <p:cNvPr id="6204" name="Line 60"/>
          <p:cNvSpPr>
            <a:spLocks noChangeShapeType="1"/>
          </p:cNvSpPr>
          <p:nvPr/>
        </p:nvSpPr>
        <p:spPr bwMode="auto">
          <a:xfrm flipV="1">
            <a:off x="1530350" y="2743200"/>
            <a:ext cx="3162300" cy="1485900"/>
          </a:xfrm>
          <a:prstGeom prst="line">
            <a:avLst/>
          </a:prstGeom>
          <a:noFill/>
          <a:ln w="9525">
            <a:solidFill>
              <a:schemeClr val="tx1"/>
            </a:solidFill>
            <a:round/>
            <a:headEnd/>
            <a:tailEnd/>
          </a:ln>
          <a:effectLst/>
        </p:spPr>
        <p:txBody>
          <a:bodyPr wrap="none" anchor="ctr"/>
          <a:lstStyle/>
          <a:p>
            <a:endParaRPr lang="en-US"/>
          </a:p>
        </p:txBody>
      </p:sp>
      <p:sp>
        <p:nvSpPr>
          <p:cNvPr id="6205" name="Line 61"/>
          <p:cNvSpPr>
            <a:spLocks noChangeShapeType="1"/>
          </p:cNvSpPr>
          <p:nvPr/>
        </p:nvSpPr>
        <p:spPr bwMode="auto">
          <a:xfrm flipV="1">
            <a:off x="4699000" y="2743200"/>
            <a:ext cx="0" cy="1492250"/>
          </a:xfrm>
          <a:prstGeom prst="line">
            <a:avLst/>
          </a:prstGeom>
          <a:noFill/>
          <a:ln w="9525">
            <a:solidFill>
              <a:schemeClr val="tx1"/>
            </a:solidFill>
            <a:round/>
            <a:headEnd/>
            <a:tailEnd/>
          </a:ln>
          <a:effectLst/>
        </p:spPr>
        <p:txBody>
          <a:bodyPr wrap="none" anchor="ctr"/>
          <a:lstStyle/>
          <a:p>
            <a:endParaRPr lang="en-US"/>
          </a:p>
        </p:txBody>
      </p:sp>
      <p:sp>
        <p:nvSpPr>
          <p:cNvPr id="6206" name="Line 62"/>
          <p:cNvSpPr>
            <a:spLocks noChangeShapeType="1"/>
          </p:cNvSpPr>
          <p:nvPr/>
        </p:nvSpPr>
        <p:spPr bwMode="auto">
          <a:xfrm>
            <a:off x="4699000" y="2749550"/>
            <a:ext cx="2952750" cy="1479550"/>
          </a:xfrm>
          <a:prstGeom prst="line">
            <a:avLst/>
          </a:prstGeom>
          <a:noFill/>
          <a:ln w="9525">
            <a:solidFill>
              <a:schemeClr val="tx1"/>
            </a:solidFill>
            <a:round/>
            <a:headEnd/>
            <a:tailEnd/>
          </a:ln>
          <a:effectLst/>
        </p:spPr>
        <p:txBody>
          <a:bodyPr wrap="none" anchor="ctr"/>
          <a:lstStyle/>
          <a:p>
            <a:endParaRPr lang="en-US"/>
          </a:p>
        </p:txBody>
      </p:sp>
      <p:sp>
        <p:nvSpPr>
          <p:cNvPr id="6208" name="Text Box 64"/>
          <p:cNvSpPr txBox="1">
            <a:spLocks noChangeArrowheads="1"/>
          </p:cNvSpPr>
          <p:nvPr/>
        </p:nvSpPr>
        <p:spPr bwMode="auto">
          <a:xfrm>
            <a:off x="4899025" y="2384425"/>
            <a:ext cx="184150" cy="457200"/>
          </a:xfrm>
          <a:prstGeom prst="rect">
            <a:avLst/>
          </a:prstGeom>
          <a:noFill/>
          <a:ln w="9525">
            <a:noFill/>
            <a:miter lim="800000"/>
            <a:headEnd/>
            <a:tailEnd/>
          </a:ln>
          <a:effectLst/>
        </p:spPr>
        <p:txBody>
          <a:bodyPr wrap="none">
            <a:spAutoFit/>
          </a:bodyPr>
          <a:lstStyle/>
          <a:p>
            <a:endParaRPr lang="en-US"/>
          </a:p>
        </p:txBody>
      </p:sp>
      <p:sp>
        <p:nvSpPr>
          <p:cNvPr id="6210" name="Text Box 66"/>
          <p:cNvSpPr txBox="1">
            <a:spLocks noChangeArrowheads="1"/>
          </p:cNvSpPr>
          <p:nvPr/>
        </p:nvSpPr>
        <p:spPr bwMode="auto">
          <a:xfrm>
            <a:off x="708025" y="269875"/>
            <a:ext cx="5771132" cy="954107"/>
          </a:xfrm>
          <a:prstGeom prst="rect">
            <a:avLst/>
          </a:prstGeom>
          <a:noFill/>
          <a:ln w="9525">
            <a:noFill/>
            <a:miter lim="800000"/>
            <a:headEnd/>
            <a:tailEnd/>
          </a:ln>
          <a:effectLst/>
        </p:spPr>
        <p:txBody>
          <a:bodyPr wrap="none">
            <a:spAutoFit/>
          </a:bodyPr>
          <a:lstStyle/>
          <a:p>
            <a:r>
              <a:rPr lang="en-US" sz="2800" dirty="0"/>
              <a:t>A simple abstract game.</a:t>
            </a:r>
          </a:p>
          <a:p>
            <a:r>
              <a:rPr lang="en-US" sz="2800" b="1" dirty="0"/>
              <a:t>Max</a:t>
            </a:r>
            <a:r>
              <a:rPr lang="en-US" sz="2800" dirty="0"/>
              <a:t> makes a move, then </a:t>
            </a:r>
            <a:r>
              <a:rPr lang="en-US" sz="2800" b="1" dirty="0"/>
              <a:t>Min</a:t>
            </a:r>
            <a:r>
              <a:rPr lang="en-US" sz="2800" dirty="0"/>
              <a:t> replies. </a:t>
            </a:r>
          </a:p>
        </p:txBody>
      </p:sp>
      <p:sp>
        <p:nvSpPr>
          <p:cNvPr id="6211" name="Text Box 67"/>
          <p:cNvSpPr txBox="1">
            <a:spLocks noChangeArrowheads="1"/>
          </p:cNvSpPr>
          <p:nvPr/>
        </p:nvSpPr>
        <p:spPr bwMode="auto">
          <a:xfrm>
            <a:off x="6003925" y="3117850"/>
            <a:ext cx="438150" cy="366713"/>
          </a:xfrm>
          <a:prstGeom prst="rect">
            <a:avLst/>
          </a:prstGeom>
          <a:noFill/>
          <a:ln w="9525">
            <a:noFill/>
            <a:miter lim="800000"/>
            <a:headEnd/>
            <a:tailEnd/>
          </a:ln>
          <a:effectLst/>
        </p:spPr>
        <p:txBody>
          <a:bodyPr wrap="none">
            <a:spAutoFit/>
          </a:bodyPr>
          <a:lstStyle/>
          <a:p>
            <a:r>
              <a:rPr lang="en-US" sz="1800"/>
              <a:t>A</a:t>
            </a:r>
            <a:r>
              <a:rPr lang="en-US" sz="1400"/>
              <a:t>3</a:t>
            </a:r>
            <a:endParaRPr lang="en-US"/>
          </a:p>
        </p:txBody>
      </p:sp>
      <p:sp>
        <p:nvSpPr>
          <p:cNvPr id="6212" name="Text Box 68"/>
          <p:cNvSpPr txBox="1">
            <a:spLocks noChangeArrowheads="1"/>
          </p:cNvSpPr>
          <p:nvPr/>
        </p:nvSpPr>
        <p:spPr bwMode="auto">
          <a:xfrm>
            <a:off x="4302125" y="3117850"/>
            <a:ext cx="438150" cy="366713"/>
          </a:xfrm>
          <a:prstGeom prst="rect">
            <a:avLst/>
          </a:prstGeom>
          <a:noFill/>
          <a:ln w="9525">
            <a:noFill/>
            <a:miter lim="800000"/>
            <a:headEnd/>
            <a:tailEnd/>
          </a:ln>
          <a:effectLst/>
        </p:spPr>
        <p:txBody>
          <a:bodyPr wrap="none">
            <a:spAutoFit/>
          </a:bodyPr>
          <a:lstStyle/>
          <a:p>
            <a:r>
              <a:rPr lang="en-US" sz="1800"/>
              <a:t>A</a:t>
            </a:r>
            <a:r>
              <a:rPr lang="en-US" sz="1400"/>
              <a:t>2</a:t>
            </a:r>
            <a:endParaRPr lang="en-US"/>
          </a:p>
        </p:txBody>
      </p:sp>
      <p:sp>
        <p:nvSpPr>
          <p:cNvPr id="6213" name="Text Box 69"/>
          <p:cNvSpPr txBox="1">
            <a:spLocks noChangeArrowheads="1"/>
          </p:cNvSpPr>
          <p:nvPr/>
        </p:nvSpPr>
        <p:spPr bwMode="auto">
          <a:xfrm>
            <a:off x="2841625" y="3117850"/>
            <a:ext cx="438150" cy="366713"/>
          </a:xfrm>
          <a:prstGeom prst="rect">
            <a:avLst/>
          </a:prstGeom>
          <a:noFill/>
          <a:ln w="9525">
            <a:noFill/>
            <a:miter lim="800000"/>
            <a:headEnd/>
            <a:tailEnd/>
          </a:ln>
          <a:effectLst/>
        </p:spPr>
        <p:txBody>
          <a:bodyPr wrap="none">
            <a:spAutoFit/>
          </a:bodyPr>
          <a:lstStyle/>
          <a:p>
            <a:r>
              <a:rPr lang="en-US" sz="1800"/>
              <a:t>A</a:t>
            </a:r>
            <a:r>
              <a:rPr lang="en-US" sz="1400"/>
              <a:t>1</a:t>
            </a:r>
            <a:endParaRPr lang="en-US"/>
          </a:p>
        </p:txBody>
      </p:sp>
      <p:sp>
        <p:nvSpPr>
          <p:cNvPr id="6214" name="Text Box 70"/>
          <p:cNvSpPr txBox="1">
            <a:spLocks noChangeArrowheads="1"/>
          </p:cNvSpPr>
          <p:nvPr/>
        </p:nvSpPr>
        <p:spPr bwMode="auto">
          <a:xfrm>
            <a:off x="387350" y="6292850"/>
            <a:ext cx="8194675" cy="338554"/>
          </a:xfrm>
          <a:prstGeom prst="rect">
            <a:avLst/>
          </a:prstGeom>
          <a:noFill/>
          <a:ln w="9525">
            <a:noFill/>
            <a:miter lim="800000"/>
            <a:headEnd/>
            <a:tailEnd/>
          </a:ln>
          <a:effectLst/>
        </p:spPr>
        <p:txBody>
          <a:bodyPr>
            <a:spAutoFit/>
          </a:bodyPr>
          <a:lstStyle/>
          <a:p>
            <a:r>
              <a:rPr lang="en-US" sz="1600" dirty="0"/>
              <a:t>An action by one player is called a </a:t>
            </a:r>
            <a:r>
              <a:rPr lang="en-US" sz="1600" i="1" dirty="0"/>
              <a:t>ply</a:t>
            </a:r>
            <a:r>
              <a:rPr lang="en-US" sz="1600" dirty="0"/>
              <a:t>, two ply (a action and a counter action) is called a </a:t>
            </a:r>
            <a:r>
              <a:rPr lang="en-US" sz="1600" i="1" dirty="0"/>
              <a:t>move</a:t>
            </a:r>
            <a:r>
              <a:rPr lang="en-US" sz="1600" dirty="0"/>
              <a:t>.</a:t>
            </a:r>
            <a:endParaRPr lang="en-US" sz="1800" dirty="0"/>
          </a:p>
        </p:txBody>
      </p:sp>
      <p:sp>
        <p:nvSpPr>
          <p:cNvPr id="6153" name="AutoShape 9"/>
          <p:cNvSpPr>
            <a:spLocks noChangeArrowheads="1"/>
          </p:cNvSpPr>
          <p:nvPr/>
        </p:nvSpPr>
        <p:spPr bwMode="auto">
          <a:xfrm>
            <a:off x="4546600" y="2444750"/>
            <a:ext cx="304800" cy="304800"/>
          </a:xfrm>
          <a:prstGeom prst="triangle">
            <a:avLst>
              <a:gd name="adj" fmla="val 50000"/>
            </a:avLst>
          </a:prstGeom>
          <a:solidFill>
            <a:schemeClr val="accent1"/>
          </a:solidFill>
          <a:ln w="9525">
            <a:solidFill>
              <a:schemeClr val="tx1"/>
            </a:solidFill>
            <a:miter lim="800000"/>
            <a:headEnd/>
            <a:tailEnd/>
          </a:ln>
          <a:effectLst/>
        </p:spPr>
        <p:txBody>
          <a:bodyPr wrap="none" anchor="ctr"/>
          <a:lstStyle/>
          <a:p>
            <a:endParaRPr 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1858" name="Picture 2" descr="http://assets.wopc.co.uk/images/subjects/alfcooke/universe-100.jpg"/>
          <p:cNvPicPr>
            <a:picLocks noChangeAspect="1" noChangeArrowheads="1"/>
          </p:cNvPicPr>
          <p:nvPr/>
        </p:nvPicPr>
        <p:blipFill>
          <a:blip r:embed="rId3" cstate="print"/>
          <a:srcRect r="74588" b="50900"/>
          <a:stretch>
            <a:fillRect/>
          </a:stretch>
        </p:blipFill>
        <p:spPr bwMode="auto">
          <a:xfrm>
            <a:off x="2070101" y="3636960"/>
            <a:ext cx="685594" cy="899697"/>
          </a:xfrm>
          <a:prstGeom prst="rect">
            <a:avLst/>
          </a:prstGeom>
          <a:noFill/>
        </p:spPr>
      </p:pic>
      <p:grpSp>
        <p:nvGrpSpPr>
          <p:cNvPr id="2" name="Group 24"/>
          <p:cNvGrpSpPr>
            <a:grpSpLocks/>
          </p:cNvGrpSpPr>
          <p:nvPr/>
        </p:nvGrpSpPr>
        <p:grpSpPr bwMode="auto">
          <a:xfrm>
            <a:off x="587375" y="3941763"/>
            <a:ext cx="1841500" cy="2017712"/>
            <a:chOff x="146" y="2955"/>
            <a:chExt cx="1160" cy="1271"/>
          </a:xfrm>
        </p:grpSpPr>
        <p:grpSp>
          <p:nvGrpSpPr>
            <p:cNvPr id="3" name="Group 16"/>
            <p:cNvGrpSpPr>
              <a:grpSpLocks/>
            </p:cNvGrpSpPr>
            <p:nvPr/>
          </p:nvGrpSpPr>
          <p:grpSpPr bwMode="auto">
            <a:xfrm>
              <a:off x="192" y="3024"/>
              <a:ext cx="1104" cy="960"/>
              <a:chOff x="192" y="3024"/>
              <a:chExt cx="1104" cy="960"/>
            </a:xfrm>
          </p:grpSpPr>
          <p:grpSp>
            <p:nvGrpSpPr>
              <p:cNvPr id="4" name="Group 11"/>
              <p:cNvGrpSpPr>
                <a:grpSpLocks/>
              </p:cNvGrpSpPr>
              <p:nvPr/>
            </p:nvGrpSpPr>
            <p:grpSpPr bwMode="auto">
              <a:xfrm>
                <a:off x="192" y="3792"/>
                <a:ext cx="1104" cy="192"/>
                <a:chOff x="192" y="3792"/>
                <a:chExt cx="1104" cy="192"/>
              </a:xfrm>
            </p:grpSpPr>
            <p:sp>
              <p:nvSpPr>
                <p:cNvPr id="6146" name="AutoShape 2"/>
                <p:cNvSpPr>
                  <a:spLocks noChangeArrowheads="1"/>
                </p:cNvSpPr>
                <p:nvPr/>
              </p:nvSpPr>
              <p:spPr bwMode="auto">
                <a:xfrm>
                  <a:off x="192" y="3792"/>
                  <a:ext cx="192" cy="192"/>
                </a:xfrm>
                <a:prstGeom prst="triangle">
                  <a:avLst>
                    <a:gd name="adj" fmla="val 50000"/>
                  </a:avLst>
                </a:prstGeom>
                <a:solidFill>
                  <a:schemeClr val="accent1"/>
                </a:solidFill>
                <a:ln w="9525">
                  <a:solidFill>
                    <a:schemeClr val="tx1"/>
                  </a:solidFill>
                  <a:miter lim="800000"/>
                  <a:headEnd/>
                  <a:tailEnd/>
                </a:ln>
                <a:effectLst/>
              </p:spPr>
              <p:txBody>
                <a:bodyPr wrap="none" anchor="ctr"/>
                <a:lstStyle/>
                <a:p>
                  <a:endParaRPr lang="en-US"/>
                </a:p>
              </p:txBody>
            </p:sp>
            <p:sp>
              <p:nvSpPr>
                <p:cNvPr id="6147" name="AutoShape 3"/>
                <p:cNvSpPr>
                  <a:spLocks noChangeArrowheads="1"/>
                </p:cNvSpPr>
                <p:nvPr/>
              </p:nvSpPr>
              <p:spPr bwMode="auto">
                <a:xfrm>
                  <a:off x="648" y="3792"/>
                  <a:ext cx="192" cy="192"/>
                </a:xfrm>
                <a:prstGeom prst="triangle">
                  <a:avLst>
                    <a:gd name="adj" fmla="val 50000"/>
                  </a:avLst>
                </a:prstGeom>
                <a:solidFill>
                  <a:schemeClr val="accent1"/>
                </a:solidFill>
                <a:ln w="9525">
                  <a:solidFill>
                    <a:schemeClr val="tx1"/>
                  </a:solidFill>
                  <a:miter lim="800000"/>
                  <a:headEnd/>
                  <a:tailEnd/>
                </a:ln>
                <a:effectLst/>
              </p:spPr>
              <p:txBody>
                <a:bodyPr wrap="none" anchor="ctr"/>
                <a:lstStyle/>
                <a:p>
                  <a:endParaRPr lang="en-US"/>
                </a:p>
              </p:txBody>
            </p:sp>
            <p:sp>
              <p:nvSpPr>
                <p:cNvPr id="6148" name="AutoShape 4"/>
                <p:cNvSpPr>
                  <a:spLocks noChangeArrowheads="1"/>
                </p:cNvSpPr>
                <p:nvPr/>
              </p:nvSpPr>
              <p:spPr bwMode="auto">
                <a:xfrm>
                  <a:off x="1104" y="3792"/>
                  <a:ext cx="192" cy="192"/>
                </a:xfrm>
                <a:prstGeom prst="triangle">
                  <a:avLst>
                    <a:gd name="adj" fmla="val 50000"/>
                  </a:avLst>
                </a:prstGeom>
                <a:solidFill>
                  <a:schemeClr val="accent1"/>
                </a:solidFill>
                <a:ln w="9525">
                  <a:solidFill>
                    <a:schemeClr val="tx1"/>
                  </a:solidFill>
                  <a:miter lim="800000"/>
                  <a:headEnd/>
                  <a:tailEnd/>
                </a:ln>
                <a:effectLst/>
              </p:spPr>
              <p:txBody>
                <a:bodyPr wrap="none" anchor="ctr"/>
                <a:lstStyle/>
                <a:p>
                  <a:endParaRPr lang="en-US"/>
                </a:p>
              </p:txBody>
            </p:sp>
          </p:grpSp>
          <p:sp>
            <p:nvSpPr>
              <p:cNvPr id="6154" name="AutoShape 10"/>
              <p:cNvSpPr>
                <a:spLocks noChangeArrowheads="1"/>
              </p:cNvSpPr>
              <p:nvPr/>
            </p:nvSpPr>
            <p:spPr bwMode="auto">
              <a:xfrm flipV="1">
                <a:off x="648" y="3024"/>
                <a:ext cx="192" cy="192"/>
              </a:xfrm>
              <a:prstGeom prst="triangle">
                <a:avLst>
                  <a:gd name="adj" fmla="val 50000"/>
                </a:avLst>
              </a:prstGeom>
              <a:solidFill>
                <a:schemeClr val="accent1"/>
              </a:solidFill>
              <a:ln w="9525">
                <a:solidFill>
                  <a:schemeClr val="tx1"/>
                </a:solidFill>
                <a:miter lim="800000"/>
                <a:headEnd/>
                <a:tailEnd/>
              </a:ln>
              <a:effectLst/>
            </p:spPr>
            <p:txBody>
              <a:bodyPr wrap="none" anchor="ctr"/>
              <a:lstStyle/>
              <a:p>
                <a:endParaRPr lang="en-US"/>
              </a:p>
            </p:txBody>
          </p:sp>
          <p:sp>
            <p:nvSpPr>
              <p:cNvPr id="6157" name="Line 13"/>
              <p:cNvSpPr>
                <a:spLocks noChangeShapeType="1"/>
              </p:cNvSpPr>
              <p:nvPr/>
            </p:nvSpPr>
            <p:spPr bwMode="auto">
              <a:xfrm flipV="1">
                <a:off x="290" y="3216"/>
                <a:ext cx="454" cy="576"/>
              </a:xfrm>
              <a:prstGeom prst="line">
                <a:avLst/>
              </a:prstGeom>
              <a:noFill/>
              <a:ln w="9525">
                <a:solidFill>
                  <a:schemeClr val="tx1"/>
                </a:solidFill>
                <a:round/>
                <a:headEnd/>
                <a:tailEnd/>
              </a:ln>
              <a:effectLst/>
            </p:spPr>
            <p:txBody>
              <a:bodyPr wrap="none" anchor="ctr"/>
              <a:lstStyle/>
              <a:p>
                <a:endParaRPr lang="en-US"/>
              </a:p>
            </p:txBody>
          </p:sp>
          <p:sp>
            <p:nvSpPr>
              <p:cNvPr id="6158" name="Line 14"/>
              <p:cNvSpPr>
                <a:spLocks noChangeShapeType="1"/>
              </p:cNvSpPr>
              <p:nvPr/>
            </p:nvSpPr>
            <p:spPr bwMode="auto">
              <a:xfrm flipV="1">
                <a:off x="744" y="3216"/>
                <a:ext cx="0" cy="576"/>
              </a:xfrm>
              <a:prstGeom prst="line">
                <a:avLst/>
              </a:prstGeom>
              <a:noFill/>
              <a:ln w="9525">
                <a:solidFill>
                  <a:schemeClr val="tx1"/>
                </a:solidFill>
                <a:round/>
                <a:headEnd/>
                <a:tailEnd/>
              </a:ln>
              <a:effectLst/>
            </p:spPr>
            <p:txBody>
              <a:bodyPr wrap="none" anchor="ctr"/>
              <a:lstStyle/>
              <a:p>
                <a:endParaRPr lang="en-US"/>
              </a:p>
            </p:txBody>
          </p:sp>
          <p:sp>
            <p:nvSpPr>
              <p:cNvPr id="6159" name="Line 15"/>
              <p:cNvSpPr>
                <a:spLocks noChangeShapeType="1"/>
              </p:cNvSpPr>
              <p:nvPr/>
            </p:nvSpPr>
            <p:spPr bwMode="auto">
              <a:xfrm>
                <a:off x="744" y="3216"/>
                <a:ext cx="456" cy="574"/>
              </a:xfrm>
              <a:prstGeom prst="line">
                <a:avLst/>
              </a:prstGeom>
              <a:noFill/>
              <a:ln w="9525">
                <a:solidFill>
                  <a:schemeClr val="tx1"/>
                </a:solidFill>
                <a:round/>
                <a:headEnd/>
                <a:tailEnd/>
              </a:ln>
              <a:effectLst/>
            </p:spPr>
            <p:txBody>
              <a:bodyPr wrap="none" anchor="ctr"/>
              <a:lstStyle/>
              <a:p>
                <a:endParaRPr lang="en-US"/>
              </a:p>
            </p:txBody>
          </p:sp>
        </p:grpSp>
        <p:sp>
          <p:nvSpPr>
            <p:cNvPr id="6161" name="Text Box 17"/>
            <p:cNvSpPr txBox="1">
              <a:spLocks noChangeArrowheads="1"/>
            </p:cNvSpPr>
            <p:nvPr/>
          </p:nvSpPr>
          <p:spPr bwMode="auto">
            <a:xfrm>
              <a:off x="167" y="3938"/>
              <a:ext cx="212" cy="288"/>
            </a:xfrm>
            <a:prstGeom prst="rect">
              <a:avLst/>
            </a:prstGeom>
            <a:noFill/>
            <a:ln w="9525">
              <a:noFill/>
              <a:miter lim="800000"/>
              <a:headEnd/>
              <a:tailEnd/>
            </a:ln>
            <a:effectLst/>
          </p:spPr>
          <p:txBody>
            <a:bodyPr wrap="none">
              <a:spAutoFit/>
            </a:bodyPr>
            <a:lstStyle/>
            <a:p>
              <a:r>
                <a:rPr lang="en-US"/>
                <a:t>3</a:t>
              </a:r>
            </a:p>
          </p:txBody>
        </p:sp>
        <p:sp>
          <p:nvSpPr>
            <p:cNvPr id="6162" name="Text Box 18"/>
            <p:cNvSpPr txBox="1">
              <a:spLocks noChangeArrowheads="1"/>
            </p:cNvSpPr>
            <p:nvPr/>
          </p:nvSpPr>
          <p:spPr bwMode="auto">
            <a:xfrm>
              <a:off x="614" y="3938"/>
              <a:ext cx="308" cy="288"/>
            </a:xfrm>
            <a:prstGeom prst="rect">
              <a:avLst/>
            </a:prstGeom>
            <a:noFill/>
            <a:ln w="9525">
              <a:noFill/>
              <a:miter lim="800000"/>
              <a:headEnd/>
              <a:tailEnd/>
            </a:ln>
            <a:effectLst/>
          </p:spPr>
          <p:txBody>
            <a:bodyPr wrap="none">
              <a:spAutoFit/>
            </a:bodyPr>
            <a:lstStyle/>
            <a:p>
              <a:pPr algn="ctr"/>
              <a:r>
                <a:rPr lang="en-US"/>
                <a:t>12</a:t>
              </a:r>
            </a:p>
          </p:txBody>
        </p:sp>
        <p:sp>
          <p:nvSpPr>
            <p:cNvPr id="6163" name="Text Box 19"/>
            <p:cNvSpPr txBox="1">
              <a:spLocks noChangeArrowheads="1"/>
            </p:cNvSpPr>
            <p:nvPr/>
          </p:nvSpPr>
          <p:spPr bwMode="auto">
            <a:xfrm>
              <a:off x="1094" y="3938"/>
              <a:ext cx="212" cy="288"/>
            </a:xfrm>
            <a:prstGeom prst="rect">
              <a:avLst/>
            </a:prstGeom>
            <a:noFill/>
            <a:ln w="9525">
              <a:noFill/>
              <a:miter lim="800000"/>
              <a:headEnd/>
              <a:tailEnd/>
            </a:ln>
            <a:effectLst/>
          </p:spPr>
          <p:txBody>
            <a:bodyPr wrap="none">
              <a:spAutoFit/>
            </a:bodyPr>
            <a:lstStyle/>
            <a:p>
              <a:r>
                <a:rPr lang="en-US"/>
                <a:t>8</a:t>
              </a:r>
            </a:p>
          </p:txBody>
        </p:sp>
        <p:sp>
          <p:nvSpPr>
            <p:cNvPr id="6164" name="Text Box 20"/>
            <p:cNvSpPr txBox="1">
              <a:spLocks noChangeArrowheads="1"/>
            </p:cNvSpPr>
            <p:nvPr/>
          </p:nvSpPr>
          <p:spPr bwMode="auto">
            <a:xfrm>
              <a:off x="146" y="3542"/>
              <a:ext cx="269" cy="192"/>
            </a:xfrm>
            <a:prstGeom prst="rect">
              <a:avLst/>
            </a:prstGeom>
            <a:noFill/>
            <a:ln w="9525">
              <a:noFill/>
              <a:miter lim="800000"/>
              <a:headEnd/>
              <a:tailEnd/>
            </a:ln>
            <a:effectLst/>
          </p:spPr>
          <p:txBody>
            <a:bodyPr wrap="none">
              <a:spAutoFit/>
            </a:bodyPr>
            <a:lstStyle/>
            <a:p>
              <a:r>
                <a:rPr lang="en-US" sz="1400"/>
                <a:t>A</a:t>
              </a:r>
              <a:r>
                <a:rPr lang="en-US" sz="900"/>
                <a:t>11</a:t>
              </a:r>
              <a:endParaRPr lang="en-US"/>
            </a:p>
          </p:txBody>
        </p:sp>
        <p:sp>
          <p:nvSpPr>
            <p:cNvPr id="6165" name="Text Box 21"/>
            <p:cNvSpPr txBox="1">
              <a:spLocks noChangeArrowheads="1"/>
            </p:cNvSpPr>
            <p:nvPr/>
          </p:nvSpPr>
          <p:spPr bwMode="auto">
            <a:xfrm>
              <a:off x="482" y="3542"/>
              <a:ext cx="269" cy="192"/>
            </a:xfrm>
            <a:prstGeom prst="rect">
              <a:avLst/>
            </a:prstGeom>
            <a:noFill/>
            <a:ln w="9525">
              <a:noFill/>
              <a:miter lim="800000"/>
              <a:headEnd/>
              <a:tailEnd/>
            </a:ln>
            <a:effectLst/>
          </p:spPr>
          <p:txBody>
            <a:bodyPr wrap="none">
              <a:spAutoFit/>
            </a:bodyPr>
            <a:lstStyle/>
            <a:p>
              <a:pPr algn="ctr"/>
              <a:r>
                <a:rPr lang="en-US" sz="1400"/>
                <a:t>A</a:t>
              </a:r>
              <a:r>
                <a:rPr lang="en-US" sz="900"/>
                <a:t>12</a:t>
              </a:r>
              <a:endParaRPr lang="en-US"/>
            </a:p>
          </p:txBody>
        </p:sp>
        <p:sp>
          <p:nvSpPr>
            <p:cNvPr id="6166" name="Text Box 22"/>
            <p:cNvSpPr txBox="1">
              <a:spLocks noChangeArrowheads="1"/>
            </p:cNvSpPr>
            <p:nvPr/>
          </p:nvSpPr>
          <p:spPr bwMode="auto">
            <a:xfrm>
              <a:off x="842" y="3542"/>
              <a:ext cx="269" cy="192"/>
            </a:xfrm>
            <a:prstGeom prst="rect">
              <a:avLst/>
            </a:prstGeom>
            <a:noFill/>
            <a:ln w="9525">
              <a:noFill/>
              <a:miter lim="800000"/>
              <a:headEnd/>
              <a:tailEnd/>
            </a:ln>
            <a:effectLst/>
          </p:spPr>
          <p:txBody>
            <a:bodyPr wrap="none">
              <a:spAutoFit/>
            </a:bodyPr>
            <a:lstStyle/>
            <a:p>
              <a:r>
                <a:rPr lang="en-US" sz="1400"/>
                <a:t>A</a:t>
              </a:r>
              <a:r>
                <a:rPr lang="en-US" sz="900"/>
                <a:t>13</a:t>
              </a:r>
              <a:endParaRPr lang="en-US"/>
            </a:p>
          </p:txBody>
        </p:sp>
        <p:sp>
          <p:nvSpPr>
            <p:cNvPr id="6167" name="Text Box 23"/>
            <p:cNvSpPr txBox="1">
              <a:spLocks noChangeArrowheads="1"/>
            </p:cNvSpPr>
            <p:nvPr/>
          </p:nvSpPr>
          <p:spPr bwMode="auto">
            <a:xfrm>
              <a:off x="881" y="2955"/>
              <a:ext cx="116" cy="288"/>
            </a:xfrm>
            <a:prstGeom prst="rect">
              <a:avLst/>
            </a:prstGeom>
            <a:noFill/>
            <a:ln w="9525">
              <a:noFill/>
              <a:miter lim="800000"/>
              <a:headEnd/>
              <a:tailEnd/>
            </a:ln>
            <a:effectLst/>
          </p:spPr>
          <p:txBody>
            <a:bodyPr wrap="none">
              <a:spAutoFit/>
            </a:bodyPr>
            <a:lstStyle/>
            <a:p>
              <a:endParaRPr lang="en-US"/>
            </a:p>
          </p:txBody>
        </p:sp>
      </p:grpSp>
      <p:grpSp>
        <p:nvGrpSpPr>
          <p:cNvPr id="5" name="Group 25"/>
          <p:cNvGrpSpPr>
            <a:grpSpLocks/>
          </p:cNvGrpSpPr>
          <p:nvPr/>
        </p:nvGrpSpPr>
        <p:grpSpPr bwMode="auto">
          <a:xfrm>
            <a:off x="3749675" y="3941763"/>
            <a:ext cx="1841500" cy="2017712"/>
            <a:chOff x="146" y="2955"/>
            <a:chExt cx="1160" cy="1271"/>
          </a:xfrm>
        </p:grpSpPr>
        <p:grpSp>
          <p:nvGrpSpPr>
            <p:cNvPr id="6" name="Group 26"/>
            <p:cNvGrpSpPr>
              <a:grpSpLocks/>
            </p:cNvGrpSpPr>
            <p:nvPr/>
          </p:nvGrpSpPr>
          <p:grpSpPr bwMode="auto">
            <a:xfrm>
              <a:off x="192" y="3024"/>
              <a:ext cx="1104" cy="960"/>
              <a:chOff x="192" y="3024"/>
              <a:chExt cx="1104" cy="960"/>
            </a:xfrm>
          </p:grpSpPr>
          <p:grpSp>
            <p:nvGrpSpPr>
              <p:cNvPr id="7" name="Group 27"/>
              <p:cNvGrpSpPr>
                <a:grpSpLocks/>
              </p:cNvGrpSpPr>
              <p:nvPr/>
            </p:nvGrpSpPr>
            <p:grpSpPr bwMode="auto">
              <a:xfrm>
                <a:off x="192" y="3792"/>
                <a:ext cx="1104" cy="192"/>
                <a:chOff x="192" y="3792"/>
                <a:chExt cx="1104" cy="192"/>
              </a:xfrm>
            </p:grpSpPr>
            <p:sp>
              <p:nvSpPr>
                <p:cNvPr id="6172" name="AutoShape 28"/>
                <p:cNvSpPr>
                  <a:spLocks noChangeArrowheads="1"/>
                </p:cNvSpPr>
                <p:nvPr/>
              </p:nvSpPr>
              <p:spPr bwMode="auto">
                <a:xfrm>
                  <a:off x="192" y="3792"/>
                  <a:ext cx="192" cy="192"/>
                </a:xfrm>
                <a:prstGeom prst="triangle">
                  <a:avLst>
                    <a:gd name="adj" fmla="val 50000"/>
                  </a:avLst>
                </a:prstGeom>
                <a:solidFill>
                  <a:schemeClr val="accent1"/>
                </a:solidFill>
                <a:ln w="9525">
                  <a:solidFill>
                    <a:schemeClr val="tx1"/>
                  </a:solidFill>
                  <a:miter lim="800000"/>
                  <a:headEnd/>
                  <a:tailEnd/>
                </a:ln>
                <a:effectLst/>
              </p:spPr>
              <p:txBody>
                <a:bodyPr wrap="none" anchor="ctr"/>
                <a:lstStyle/>
                <a:p>
                  <a:endParaRPr lang="en-US"/>
                </a:p>
              </p:txBody>
            </p:sp>
            <p:sp>
              <p:nvSpPr>
                <p:cNvPr id="6173" name="AutoShape 29"/>
                <p:cNvSpPr>
                  <a:spLocks noChangeArrowheads="1"/>
                </p:cNvSpPr>
                <p:nvPr/>
              </p:nvSpPr>
              <p:spPr bwMode="auto">
                <a:xfrm>
                  <a:off x="648" y="3792"/>
                  <a:ext cx="192" cy="192"/>
                </a:xfrm>
                <a:prstGeom prst="triangle">
                  <a:avLst>
                    <a:gd name="adj" fmla="val 50000"/>
                  </a:avLst>
                </a:prstGeom>
                <a:solidFill>
                  <a:schemeClr val="accent1"/>
                </a:solidFill>
                <a:ln w="9525">
                  <a:solidFill>
                    <a:schemeClr val="tx1"/>
                  </a:solidFill>
                  <a:miter lim="800000"/>
                  <a:headEnd/>
                  <a:tailEnd/>
                </a:ln>
                <a:effectLst/>
              </p:spPr>
              <p:txBody>
                <a:bodyPr wrap="none" anchor="ctr"/>
                <a:lstStyle/>
                <a:p>
                  <a:endParaRPr lang="en-US"/>
                </a:p>
              </p:txBody>
            </p:sp>
            <p:sp>
              <p:nvSpPr>
                <p:cNvPr id="6174" name="AutoShape 30"/>
                <p:cNvSpPr>
                  <a:spLocks noChangeArrowheads="1"/>
                </p:cNvSpPr>
                <p:nvPr/>
              </p:nvSpPr>
              <p:spPr bwMode="auto">
                <a:xfrm>
                  <a:off x="1104" y="3792"/>
                  <a:ext cx="192" cy="192"/>
                </a:xfrm>
                <a:prstGeom prst="triangle">
                  <a:avLst>
                    <a:gd name="adj" fmla="val 50000"/>
                  </a:avLst>
                </a:prstGeom>
                <a:solidFill>
                  <a:schemeClr val="accent1"/>
                </a:solidFill>
                <a:ln w="9525">
                  <a:solidFill>
                    <a:schemeClr val="tx1"/>
                  </a:solidFill>
                  <a:miter lim="800000"/>
                  <a:headEnd/>
                  <a:tailEnd/>
                </a:ln>
                <a:effectLst/>
              </p:spPr>
              <p:txBody>
                <a:bodyPr wrap="none" anchor="ctr"/>
                <a:lstStyle/>
                <a:p>
                  <a:endParaRPr lang="en-US"/>
                </a:p>
              </p:txBody>
            </p:sp>
          </p:grpSp>
          <p:sp>
            <p:nvSpPr>
              <p:cNvPr id="6175" name="AutoShape 31"/>
              <p:cNvSpPr>
                <a:spLocks noChangeArrowheads="1"/>
              </p:cNvSpPr>
              <p:nvPr/>
            </p:nvSpPr>
            <p:spPr bwMode="auto">
              <a:xfrm flipV="1">
                <a:off x="648" y="3024"/>
                <a:ext cx="192" cy="192"/>
              </a:xfrm>
              <a:prstGeom prst="triangle">
                <a:avLst>
                  <a:gd name="adj" fmla="val 50000"/>
                </a:avLst>
              </a:prstGeom>
              <a:solidFill>
                <a:schemeClr val="accent1"/>
              </a:solidFill>
              <a:ln w="9525">
                <a:solidFill>
                  <a:schemeClr val="tx1"/>
                </a:solidFill>
                <a:miter lim="800000"/>
                <a:headEnd/>
                <a:tailEnd/>
              </a:ln>
              <a:effectLst/>
            </p:spPr>
            <p:txBody>
              <a:bodyPr wrap="none" anchor="ctr"/>
              <a:lstStyle/>
              <a:p>
                <a:endParaRPr lang="en-US"/>
              </a:p>
            </p:txBody>
          </p:sp>
          <p:sp>
            <p:nvSpPr>
              <p:cNvPr id="6176" name="Line 32"/>
              <p:cNvSpPr>
                <a:spLocks noChangeShapeType="1"/>
              </p:cNvSpPr>
              <p:nvPr/>
            </p:nvSpPr>
            <p:spPr bwMode="auto">
              <a:xfrm flipV="1">
                <a:off x="290" y="3216"/>
                <a:ext cx="454" cy="576"/>
              </a:xfrm>
              <a:prstGeom prst="line">
                <a:avLst/>
              </a:prstGeom>
              <a:noFill/>
              <a:ln w="9525">
                <a:solidFill>
                  <a:schemeClr val="tx1"/>
                </a:solidFill>
                <a:round/>
                <a:headEnd/>
                <a:tailEnd/>
              </a:ln>
              <a:effectLst/>
            </p:spPr>
            <p:txBody>
              <a:bodyPr wrap="none" anchor="ctr"/>
              <a:lstStyle/>
              <a:p>
                <a:endParaRPr lang="en-US"/>
              </a:p>
            </p:txBody>
          </p:sp>
          <p:sp>
            <p:nvSpPr>
              <p:cNvPr id="6177" name="Line 33"/>
              <p:cNvSpPr>
                <a:spLocks noChangeShapeType="1"/>
              </p:cNvSpPr>
              <p:nvPr/>
            </p:nvSpPr>
            <p:spPr bwMode="auto">
              <a:xfrm flipV="1">
                <a:off x="744" y="3216"/>
                <a:ext cx="0" cy="576"/>
              </a:xfrm>
              <a:prstGeom prst="line">
                <a:avLst/>
              </a:prstGeom>
              <a:noFill/>
              <a:ln w="9525">
                <a:solidFill>
                  <a:schemeClr val="tx1"/>
                </a:solidFill>
                <a:round/>
                <a:headEnd/>
                <a:tailEnd/>
              </a:ln>
              <a:effectLst/>
            </p:spPr>
            <p:txBody>
              <a:bodyPr wrap="none" anchor="ctr"/>
              <a:lstStyle/>
              <a:p>
                <a:endParaRPr lang="en-US"/>
              </a:p>
            </p:txBody>
          </p:sp>
          <p:sp>
            <p:nvSpPr>
              <p:cNvPr id="6178" name="Line 34"/>
              <p:cNvSpPr>
                <a:spLocks noChangeShapeType="1"/>
              </p:cNvSpPr>
              <p:nvPr/>
            </p:nvSpPr>
            <p:spPr bwMode="auto">
              <a:xfrm>
                <a:off x="744" y="3216"/>
                <a:ext cx="456" cy="574"/>
              </a:xfrm>
              <a:prstGeom prst="line">
                <a:avLst/>
              </a:prstGeom>
              <a:noFill/>
              <a:ln w="9525">
                <a:solidFill>
                  <a:schemeClr val="tx1"/>
                </a:solidFill>
                <a:round/>
                <a:headEnd/>
                <a:tailEnd/>
              </a:ln>
              <a:effectLst/>
            </p:spPr>
            <p:txBody>
              <a:bodyPr wrap="none" anchor="ctr"/>
              <a:lstStyle/>
              <a:p>
                <a:endParaRPr lang="en-US"/>
              </a:p>
            </p:txBody>
          </p:sp>
        </p:grpSp>
        <p:sp>
          <p:nvSpPr>
            <p:cNvPr id="6179" name="Text Box 35"/>
            <p:cNvSpPr txBox="1">
              <a:spLocks noChangeArrowheads="1"/>
            </p:cNvSpPr>
            <p:nvPr/>
          </p:nvSpPr>
          <p:spPr bwMode="auto">
            <a:xfrm>
              <a:off x="167" y="3938"/>
              <a:ext cx="212" cy="288"/>
            </a:xfrm>
            <a:prstGeom prst="rect">
              <a:avLst/>
            </a:prstGeom>
            <a:noFill/>
            <a:ln w="9525">
              <a:noFill/>
              <a:miter lim="800000"/>
              <a:headEnd/>
              <a:tailEnd/>
            </a:ln>
            <a:effectLst/>
          </p:spPr>
          <p:txBody>
            <a:bodyPr wrap="none">
              <a:spAutoFit/>
            </a:bodyPr>
            <a:lstStyle/>
            <a:p>
              <a:r>
                <a:rPr lang="en-US"/>
                <a:t>2</a:t>
              </a:r>
            </a:p>
          </p:txBody>
        </p:sp>
        <p:sp>
          <p:nvSpPr>
            <p:cNvPr id="6180" name="Text Box 36"/>
            <p:cNvSpPr txBox="1">
              <a:spLocks noChangeArrowheads="1"/>
            </p:cNvSpPr>
            <p:nvPr/>
          </p:nvSpPr>
          <p:spPr bwMode="auto">
            <a:xfrm>
              <a:off x="662" y="3938"/>
              <a:ext cx="212" cy="288"/>
            </a:xfrm>
            <a:prstGeom prst="rect">
              <a:avLst/>
            </a:prstGeom>
            <a:noFill/>
            <a:ln w="9525">
              <a:noFill/>
              <a:miter lim="800000"/>
              <a:headEnd/>
              <a:tailEnd/>
            </a:ln>
            <a:effectLst/>
          </p:spPr>
          <p:txBody>
            <a:bodyPr wrap="none">
              <a:spAutoFit/>
            </a:bodyPr>
            <a:lstStyle/>
            <a:p>
              <a:pPr algn="ctr"/>
              <a:r>
                <a:rPr lang="en-US"/>
                <a:t>4</a:t>
              </a:r>
            </a:p>
          </p:txBody>
        </p:sp>
        <p:sp>
          <p:nvSpPr>
            <p:cNvPr id="6181" name="Text Box 37"/>
            <p:cNvSpPr txBox="1">
              <a:spLocks noChangeArrowheads="1"/>
            </p:cNvSpPr>
            <p:nvPr/>
          </p:nvSpPr>
          <p:spPr bwMode="auto">
            <a:xfrm>
              <a:off x="1094" y="3938"/>
              <a:ext cx="212" cy="288"/>
            </a:xfrm>
            <a:prstGeom prst="rect">
              <a:avLst/>
            </a:prstGeom>
            <a:noFill/>
            <a:ln w="9525">
              <a:noFill/>
              <a:miter lim="800000"/>
              <a:headEnd/>
              <a:tailEnd/>
            </a:ln>
            <a:effectLst/>
          </p:spPr>
          <p:txBody>
            <a:bodyPr wrap="none">
              <a:spAutoFit/>
            </a:bodyPr>
            <a:lstStyle/>
            <a:p>
              <a:r>
                <a:rPr lang="en-US"/>
                <a:t>6</a:t>
              </a:r>
            </a:p>
          </p:txBody>
        </p:sp>
        <p:sp>
          <p:nvSpPr>
            <p:cNvPr id="6182" name="Text Box 38"/>
            <p:cNvSpPr txBox="1">
              <a:spLocks noChangeArrowheads="1"/>
            </p:cNvSpPr>
            <p:nvPr/>
          </p:nvSpPr>
          <p:spPr bwMode="auto">
            <a:xfrm>
              <a:off x="146" y="3542"/>
              <a:ext cx="269" cy="192"/>
            </a:xfrm>
            <a:prstGeom prst="rect">
              <a:avLst/>
            </a:prstGeom>
            <a:noFill/>
            <a:ln w="9525">
              <a:noFill/>
              <a:miter lim="800000"/>
              <a:headEnd/>
              <a:tailEnd/>
            </a:ln>
            <a:effectLst/>
          </p:spPr>
          <p:txBody>
            <a:bodyPr wrap="none">
              <a:spAutoFit/>
            </a:bodyPr>
            <a:lstStyle/>
            <a:p>
              <a:r>
                <a:rPr lang="en-US" sz="1400"/>
                <a:t>A</a:t>
              </a:r>
              <a:r>
                <a:rPr lang="en-US" sz="900"/>
                <a:t>21</a:t>
              </a:r>
              <a:endParaRPr lang="en-US"/>
            </a:p>
          </p:txBody>
        </p:sp>
        <p:sp>
          <p:nvSpPr>
            <p:cNvPr id="6183" name="Text Box 39"/>
            <p:cNvSpPr txBox="1">
              <a:spLocks noChangeArrowheads="1"/>
            </p:cNvSpPr>
            <p:nvPr/>
          </p:nvSpPr>
          <p:spPr bwMode="auto">
            <a:xfrm>
              <a:off x="482" y="3542"/>
              <a:ext cx="269" cy="192"/>
            </a:xfrm>
            <a:prstGeom prst="rect">
              <a:avLst/>
            </a:prstGeom>
            <a:noFill/>
            <a:ln w="9525">
              <a:noFill/>
              <a:miter lim="800000"/>
              <a:headEnd/>
              <a:tailEnd/>
            </a:ln>
            <a:effectLst/>
          </p:spPr>
          <p:txBody>
            <a:bodyPr wrap="none">
              <a:spAutoFit/>
            </a:bodyPr>
            <a:lstStyle/>
            <a:p>
              <a:pPr algn="ctr"/>
              <a:r>
                <a:rPr lang="en-US" sz="1400"/>
                <a:t>A</a:t>
              </a:r>
              <a:r>
                <a:rPr lang="en-US" sz="900"/>
                <a:t>22</a:t>
              </a:r>
              <a:endParaRPr lang="en-US"/>
            </a:p>
          </p:txBody>
        </p:sp>
        <p:sp>
          <p:nvSpPr>
            <p:cNvPr id="6184" name="Text Box 40"/>
            <p:cNvSpPr txBox="1">
              <a:spLocks noChangeArrowheads="1"/>
            </p:cNvSpPr>
            <p:nvPr/>
          </p:nvSpPr>
          <p:spPr bwMode="auto">
            <a:xfrm>
              <a:off x="842" y="3542"/>
              <a:ext cx="273" cy="192"/>
            </a:xfrm>
            <a:prstGeom prst="rect">
              <a:avLst/>
            </a:prstGeom>
            <a:noFill/>
            <a:ln w="9525">
              <a:noFill/>
              <a:miter lim="800000"/>
              <a:headEnd/>
              <a:tailEnd/>
            </a:ln>
            <a:effectLst/>
          </p:spPr>
          <p:txBody>
            <a:bodyPr wrap="none">
              <a:spAutoFit/>
            </a:bodyPr>
            <a:lstStyle/>
            <a:p>
              <a:r>
                <a:rPr lang="en-US" sz="1400"/>
                <a:t>A</a:t>
              </a:r>
              <a:r>
                <a:rPr lang="en-US" sz="1000"/>
                <a:t>2</a:t>
              </a:r>
              <a:r>
                <a:rPr lang="en-US" sz="900"/>
                <a:t>3</a:t>
              </a:r>
              <a:endParaRPr lang="en-US"/>
            </a:p>
          </p:txBody>
        </p:sp>
        <p:sp>
          <p:nvSpPr>
            <p:cNvPr id="6185" name="Text Box 41"/>
            <p:cNvSpPr txBox="1">
              <a:spLocks noChangeArrowheads="1"/>
            </p:cNvSpPr>
            <p:nvPr/>
          </p:nvSpPr>
          <p:spPr bwMode="auto">
            <a:xfrm>
              <a:off x="881" y="2955"/>
              <a:ext cx="116" cy="288"/>
            </a:xfrm>
            <a:prstGeom prst="rect">
              <a:avLst/>
            </a:prstGeom>
            <a:noFill/>
            <a:ln w="9525">
              <a:noFill/>
              <a:miter lim="800000"/>
              <a:headEnd/>
              <a:tailEnd/>
            </a:ln>
            <a:effectLst/>
          </p:spPr>
          <p:txBody>
            <a:bodyPr wrap="none">
              <a:spAutoFit/>
            </a:bodyPr>
            <a:lstStyle/>
            <a:p>
              <a:endParaRPr lang="en-US"/>
            </a:p>
          </p:txBody>
        </p:sp>
      </p:grpSp>
      <p:grpSp>
        <p:nvGrpSpPr>
          <p:cNvPr id="8" name="Group 42"/>
          <p:cNvGrpSpPr>
            <a:grpSpLocks/>
          </p:cNvGrpSpPr>
          <p:nvPr/>
        </p:nvGrpSpPr>
        <p:grpSpPr bwMode="auto">
          <a:xfrm>
            <a:off x="6708775" y="3941763"/>
            <a:ext cx="1841500" cy="2017712"/>
            <a:chOff x="146" y="2955"/>
            <a:chExt cx="1160" cy="1271"/>
          </a:xfrm>
        </p:grpSpPr>
        <p:grpSp>
          <p:nvGrpSpPr>
            <p:cNvPr id="9" name="Group 43"/>
            <p:cNvGrpSpPr>
              <a:grpSpLocks/>
            </p:cNvGrpSpPr>
            <p:nvPr/>
          </p:nvGrpSpPr>
          <p:grpSpPr bwMode="auto">
            <a:xfrm>
              <a:off x="192" y="3024"/>
              <a:ext cx="1104" cy="960"/>
              <a:chOff x="192" y="3024"/>
              <a:chExt cx="1104" cy="960"/>
            </a:xfrm>
          </p:grpSpPr>
          <p:grpSp>
            <p:nvGrpSpPr>
              <p:cNvPr id="10" name="Group 44"/>
              <p:cNvGrpSpPr>
                <a:grpSpLocks/>
              </p:cNvGrpSpPr>
              <p:nvPr/>
            </p:nvGrpSpPr>
            <p:grpSpPr bwMode="auto">
              <a:xfrm>
                <a:off x="192" y="3792"/>
                <a:ext cx="1104" cy="192"/>
                <a:chOff x="192" y="3792"/>
                <a:chExt cx="1104" cy="192"/>
              </a:xfrm>
            </p:grpSpPr>
            <p:sp>
              <p:nvSpPr>
                <p:cNvPr id="6189" name="AutoShape 45"/>
                <p:cNvSpPr>
                  <a:spLocks noChangeArrowheads="1"/>
                </p:cNvSpPr>
                <p:nvPr/>
              </p:nvSpPr>
              <p:spPr bwMode="auto">
                <a:xfrm>
                  <a:off x="192" y="3792"/>
                  <a:ext cx="192" cy="192"/>
                </a:xfrm>
                <a:prstGeom prst="triangle">
                  <a:avLst>
                    <a:gd name="adj" fmla="val 50000"/>
                  </a:avLst>
                </a:prstGeom>
                <a:solidFill>
                  <a:schemeClr val="accent1"/>
                </a:solidFill>
                <a:ln w="9525">
                  <a:solidFill>
                    <a:schemeClr val="tx1"/>
                  </a:solidFill>
                  <a:miter lim="800000"/>
                  <a:headEnd/>
                  <a:tailEnd/>
                </a:ln>
                <a:effectLst/>
              </p:spPr>
              <p:txBody>
                <a:bodyPr wrap="none" anchor="ctr"/>
                <a:lstStyle/>
                <a:p>
                  <a:endParaRPr lang="en-US"/>
                </a:p>
              </p:txBody>
            </p:sp>
            <p:sp>
              <p:nvSpPr>
                <p:cNvPr id="6190" name="AutoShape 46"/>
                <p:cNvSpPr>
                  <a:spLocks noChangeArrowheads="1"/>
                </p:cNvSpPr>
                <p:nvPr/>
              </p:nvSpPr>
              <p:spPr bwMode="auto">
                <a:xfrm>
                  <a:off x="648" y="3792"/>
                  <a:ext cx="192" cy="192"/>
                </a:xfrm>
                <a:prstGeom prst="triangle">
                  <a:avLst>
                    <a:gd name="adj" fmla="val 50000"/>
                  </a:avLst>
                </a:prstGeom>
                <a:solidFill>
                  <a:schemeClr val="accent1"/>
                </a:solidFill>
                <a:ln w="9525">
                  <a:solidFill>
                    <a:schemeClr val="tx1"/>
                  </a:solidFill>
                  <a:miter lim="800000"/>
                  <a:headEnd/>
                  <a:tailEnd/>
                </a:ln>
                <a:effectLst/>
              </p:spPr>
              <p:txBody>
                <a:bodyPr wrap="none" anchor="ctr"/>
                <a:lstStyle/>
                <a:p>
                  <a:endParaRPr lang="en-US"/>
                </a:p>
              </p:txBody>
            </p:sp>
            <p:sp>
              <p:nvSpPr>
                <p:cNvPr id="6191" name="AutoShape 47"/>
                <p:cNvSpPr>
                  <a:spLocks noChangeArrowheads="1"/>
                </p:cNvSpPr>
                <p:nvPr/>
              </p:nvSpPr>
              <p:spPr bwMode="auto">
                <a:xfrm>
                  <a:off x="1104" y="3792"/>
                  <a:ext cx="192" cy="192"/>
                </a:xfrm>
                <a:prstGeom prst="triangle">
                  <a:avLst>
                    <a:gd name="adj" fmla="val 50000"/>
                  </a:avLst>
                </a:prstGeom>
                <a:solidFill>
                  <a:schemeClr val="accent1"/>
                </a:solidFill>
                <a:ln w="9525">
                  <a:solidFill>
                    <a:schemeClr val="tx1"/>
                  </a:solidFill>
                  <a:miter lim="800000"/>
                  <a:headEnd/>
                  <a:tailEnd/>
                </a:ln>
                <a:effectLst/>
              </p:spPr>
              <p:txBody>
                <a:bodyPr wrap="none" anchor="ctr"/>
                <a:lstStyle/>
                <a:p>
                  <a:endParaRPr lang="en-US"/>
                </a:p>
              </p:txBody>
            </p:sp>
          </p:grpSp>
          <p:sp>
            <p:nvSpPr>
              <p:cNvPr id="6192" name="AutoShape 48"/>
              <p:cNvSpPr>
                <a:spLocks noChangeArrowheads="1"/>
              </p:cNvSpPr>
              <p:nvPr/>
            </p:nvSpPr>
            <p:spPr bwMode="auto">
              <a:xfrm flipV="1">
                <a:off x="648" y="3024"/>
                <a:ext cx="192" cy="192"/>
              </a:xfrm>
              <a:prstGeom prst="triangle">
                <a:avLst>
                  <a:gd name="adj" fmla="val 50000"/>
                </a:avLst>
              </a:prstGeom>
              <a:solidFill>
                <a:schemeClr val="accent1"/>
              </a:solidFill>
              <a:ln w="9525">
                <a:solidFill>
                  <a:schemeClr val="tx1"/>
                </a:solidFill>
                <a:miter lim="800000"/>
                <a:headEnd/>
                <a:tailEnd/>
              </a:ln>
              <a:effectLst/>
            </p:spPr>
            <p:txBody>
              <a:bodyPr wrap="none" anchor="ctr"/>
              <a:lstStyle/>
              <a:p>
                <a:endParaRPr lang="en-US"/>
              </a:p>
            </p:txBody>
          </p:sp>
          <p:sp>
            <p:nvSpPr>
              <p:cNvPr id="6193" name="Line 49"/>
              <p:cNvSpPr>
                <a:spLocks noChangeShapeType="1"/>
              </p:cNvSpPr>
              <p:nvPr/>
            </p:nvSpPr>
            <p:spPr bwMode="auto">
              <a:xfrm flipV="1">
                <a:off x="290" y="3216"/>
                <a:ext cx="454" cy="576"/>
              </a:xfrm>
              <a:prstGeom prst="line">
                <a:avLst/>
              </a:prstGeom>
              <a:noFill/>
              <a:ln w="9525">
                <a:solidFill>
                  <a:schemeClr val="tx1"/>
                </a:solidFill>
                <a:round/>
                <a:headEnd/>
                <a:tailEnd/>
              </a:ln>
              <a:effectLst/>
            </p:spPr>
            <p:txBody>
              <a:bodyPr wrap="none" anchor="ctr"/>
              <a:lstStyle/>
              <a:p>
                <a:endParaRPr lang="en-US"/>
              </a:p>
            </p:txBody>
          </p:sp>
          <p:sp>
            <p:nvSpPr>
              <p:cNvPr id="6194" name="Line 50"/>
              <p:cNvSpPr>
                <a:spLocks noChangeShapeType="1"/>
              </p:cNvSpPr>
              <p:nvPr/>
            </p:nvSpPr>
            <p:spPr bwMode="auto">
              <a:xfrm flipV="1">
                <a:off x="744" y="3216"/>
                <a:ext cx="0" cy="576"/>
              </a:xfrm>
              <a:prstGeom prst="line">
                <a:avLst/>
              </a:prstGeom>
              <a:noFill/>
              <a:ln w="9525">
                <a:solidFill>
                  <a:schemeClr val="tx1"/>
                </a:solidFill>
                <a:round/>
                <a:headEnd/>
                <a:tailEnd/>
              </a:ln>
              <a:effectLst/>
            </p:spPr>
            <p:txBody>
              <a:bodyPr wrap="none" anchor="ctr"/>
              <a:lstStyle/>
              <a:p>
                <a:endParaRPr lang="en-US"/>
              </a:p>
            </p:txBody>
          </p:sp>
          <p:sp>
            <p:nvSpPr>
              <p:cNvPr id="6195" name="Line 51"/>
              <p:cNvSpPr>
                <a:spLocks noChangeShapeType="1"/>
              </p:cNvSpPr>
              <p:nvPr/>
            </p:nvSpPr>
            <p:spPr bwMode="auto">
              <a:xfrm>
                <a:off x="744" y="3216"/>
                <a:ext cx="456" cy="574"/>
              </a:xfrm>
              <a:prstGeom prst="line">
                <a:avLst/>
              </a:prstGeom>
              <a:noFill/>
              <a:ln w="9525">
                <a:solidFill>
                  <a:schemeClr val="tx1"/>
                </a:solidFill>
                <a:round/>
                <a:headEnd/>
                <a:tailEnd/>
              </a:ln>
              <a:effectLst/>
            </p:spPr>
            <p:txBody>
              <a:bodyPr wrap="none" anchor="ctr"/>
              <a:lstStyle/>
              <a:p>
                <a:endParaRPr lang="en-US"/>
              </a:p>
            </p:txBody>
          </p:sp>
        </p:grpSp>
        <p:sp>
          <p:nvSpPr>
            <p:cNvPr id="6196" name="Text Box 52"/>
            <p:cNvSpPr txBox="1">
              <a:spLocks noChangeArrowheads="1"/>
            </p:cNvSpPr>
            <p:nvPr/>
          </p:nvSpPr>
          <p:spPr bwMode="auto">
            <a:xfrm>
              <a:off x="167" y="3938"/>
              <a:ext cx="308" cy="288"/>
            </a:xfrm>
            <a:prstGeom prst="rect">
              <a:avLst/>
            </a:prstGeom>
            <a:noFill/>
            <a:ln w="9525">
              <a:noFill/>
              <a:miter lim="800000"/>
              <a:headEnd/>
              <a:tailEnd/>
            </a:ln>
            <a:effectLst/>
          </p:spPr>
          <p:txBody>
            <a:bodyPr wrap="none">
              <a:spAutoFit/>
            </a:bodyPr>
            <a:lstStyle/>
            <a:p>
              <a:r>
                <a:rPr lang="en-US"/>
                <a:t>14</a:t>
              </a:r>
            </a:p>
          </p:txBody>
        </p:sp>
        <p:sp>
          <p:nvSpPr>
            <p:cNvPr id="6197" name="Text Box 53"/>
            <p:cNvSpPr txBox="1">
              <a:spLocks noChangeArrowheads="1"/>
            </p:cNvSpPr>
            <p:nvPr/>
          </p:nvSpPr>
          <p:spPr bwMode="auto">
            <a:xfrm>
              <a:off x="662" y="3938"/>
              <a:ext cx="212" cy="288"/>
            </a:xfrm>
            <a:prstGeom prst="rect">
              <a:avLst/>
            </a:prstGeom>
            <a:noFill/>
            <a:ln w="9525">
              <a:noFill/>
              <a:miter lim="800000"/>
              <a:headEnd/>
              <a:tailEnd/>
            </a:ln>
            <a:effectLst/>
          </p:spPr>
          <p:txBody>
            <a:bodyPr wrap="none">
              <a:spAutoFit/>
            </a:bodyPr>
            <a:lstStyle/>
            <a:p>
              <a:pPr algn="ctr"/>
              <a:r>
                <a:rPr lang="en-US"/>
                <a:t>5</a:t>
              </a:r>
            </a:p>
          </p:txBody>
        </p:sp>
        <p:sp>
          <p:nvSpPr>
            <p:cNvPr id="6198" name="Text Box 54"/>
            <p:cNvSpPr txBox="1">
              <a:spLocks noChangeArrowheads="1"/>
            </p:cNvSpPr>
            <p:nvPr/>
          </p:nvSpPr>
          <p:spPr bwMode="auto">
            <a:xfrm>
              <a:off x="1094" y="3938"/>
              <a:ext cx="212" cy="288"/>
            </a:xfrm>
            <a:prstGeom prst="rect">
              <a:avLst/>
            </a:prstGeom>
            <a:noFill/>
            <a:ln w="9525">
              <a:noFill/>
              <a:miter lim="800000"/>
              <a:headEnd/>
              <a:tailEnd/>
            </a:ln>
            <a:effectLst/>
          </p:spPr>
          <p:txBody>
            <a:bodyPr wrap="none">
              <a:spAutoFit/>
            </a:bodyPr>
            <a:lstStyle/>
            <a:p>
              <a:r>
                <a:rPr lang="en-US"/>
                <a:t>2</a:t>
              </a:r>
            </a:p>
          </p:txBody>
        </p:sp>
        <p:sp>
          <p:nvSpPr>
            <p:cNvPr id="6199" name="Text Box 55"/>
            <p:cNvSpPr txBox="1">
              <a:spLocks noChangeArrowheads="1"/>
            </p:cNvSpPr>
            <p:nvPr/>
          </p:nvSpPr>
          <p:spPr bwMode="auto">
            <a:xfrm>
              <a:off x="146" y="3542"/>
              <a:ext cx="269" cy="192"/>
            </a:xfrm>
            <a:prstGeom prst="rect">
              <a:avLst/>
            </a:prstGeom>
            <a:noFill/>
            <a:ln w="9525">
              <a:noFill/>
              <a:miter lim="800000"/>
              <a:headEnd/>
              <a:tailEnd/>
            </a:ln>
            <a:effectLst/>
          </p:spPr>
          <p:txBody>
            <a:bodyPr wrap="none">
              <a:spAutoFit/>
            </a:bodyPr>
            <a:lstStyle/>
            <a:p>
              <a:r>
                <a:rPr lang="en-US" sz="1400"/>
                <a:t>A</a:t>
              </a:r>
              <a:r>
                <a:rPr lang="en-US" sz="900"/>
                <a:t>31</a:t>
              </a:r>
              <a:endParaRPr lang="en-US"/>
            </a:p>
          </p:txBody>
        </p:sp>
        <p:sp>
          <p:nvSpPr>
            <p:cNvPr id="6200" name="Text Box 56"/>
            <p:cNvSpPr txBox="1">
              <a:spLocks noChangeArrowheads="1"/>
            </p:cNvSpPr>
            <p:nvPr/>
          </p:nvSpPr>
          <p:spPr bwMode="auto">
            <a:xfrm>
              <a:off x="482" y="3542"/>
              <a:ext cx="269" cy="192"/>
            </a:xfrm>
            <a:prstGeom prst="rect">
              <a:avLst/>
            </a:prstGeom>
            <a:noFill/>
            <a:ln w="9525">
              <a:noFill/>
              <a:miter lim="800000"/>
              <a:headEnd/>
              <a:tailEnd/>
            </a:ln>
            <a:effectLst/>
          </p:spPr>
          <p:txBody>
            <a:bodyPr wrap="none">
              <a:spAutoFit/>
            </a:bodyPr>
            <a:lstStyle/>
            <a:p>
              <a:pPr algn="ctr"/>
              <a:r>
                <a:rPr lang="en-US" sz="1400"/>
                <a:t>A</a:t>
              </a:r>
              <a:r>
                <a:rPr lang="en-US" sz="900"/>
                <a:t>32</a:t>
              </a:r>
              <a:endParaRPr lang="en-US"/>
            </a:p>
          </p:txBody>
        </p:sp>
        <p:sp>
          <p:nvSpPr>
            <p:cNvPr id="6201" name="Text Box 57"/>
            <p:cNvSpPr txBox="1">
              <a:spLocks noChangeArrowheads="1"/>
            </p:cNvSpPr>
            <p:nvPr/>
          </p:nvSpPr>
          <p:spPr bwMode="auto">
            <a:xfrm>
              <a:off x="842" y="3542"/>
              <a:ext cx="269" cy="192"/>
            </a:xfrm>
            <a:prstGeom prst="rect">
              <a:avLst/>
            </a:prstGeom>
            <a:noFill/>
            <a:ln w="9525">
              <a:noFill/>
              <a:miter lim="800000"/>
              <a:headEnd/>
              <a:tailEnd/>
            </a:ln>
            <a:effectLst/>
          </p:spPr>
          <p:txBody>
            <a:bodyPr wrap="none">
              <a:spAutoFit/>
            </a:bodyPr>
            <a:lstStyle/>
            <a:p>
              <a:r>
                <a:rPr lang="en-US" sz="1400"/>
                <a:t>A</a:t>
              </a:r>
              <a:r>
                <a:rPr lang="en-US" sz="900"/>
                <a:t>33</a:t>
              </a:r>
              <a:endParaRPr lang="en-US"/>
            </a:p>
          </p:txBody>
        </p:sp>
        <p:sp>
          <p:nvSpPr>
            <p:cNvPr id="6202" name="Text Box 58"/>
            <p:cNvSpPr txBox="1">
              <a:spLocks noChangeArrowheads="1"/>
            </p:cNvSpPr>
            <p:nvPr/>
          </p:nvSpPr>
          <p:spPr bwMode="auto">
            <a:xfrm>
              <a:off x="881" y="2955"/>
              <a:ext cx="116" cy="288"/>
            </a:xfrm>
            <a:prstGeom prst="rect">
              <a:avLst/>
            </a:prstGeom>
            <a:noFill/>
            <a:ln w="9525">
              <a:noFill/>
              <a:miter lim="800000"/>
              <a:headEnd/>
              <a:tailEnd/>
            </a:ln>
            <a:effectLst/>
          </p:spPr>
          <p:txBody>
            <a:bodyPr wrap="none">
              <a:spAutoFit/>
            </a:bodyPr>
            <a:lstStyle/>
            <a:p>
              <a:endParaRPr lang="en-US"/>
            </a:p>
          </p:txBody>
        </p:sp>
      </p:grpSp>
      <p:sp>
        <p:nvSpPr>
          <p:cNvPr id="6204" name="Line 60"/>
          <p:cNvSpPr>
            <a:spLocks noChangeShapeType="1"/>
          </p:cNvSpPr>
          <p:nvPr/>
        </p:nvSpPr>
        <p:spPr bwMode="auto">
          <a:xfrm flipV="1">
            <a:off x="1530350" y="2562225"/>
            <a:ext cx="3162300" cy="1485900"/>
          </a:xfrm>
          <a:prstGeom prst="line">
            <a:avLst/>
          </a:prstGeom>
          <a:noFill/>
          <a:ln w="9525">
            <a:solidFill>
              <a:schemeClr val="tx1"/>
            </a:solidFill>
            <a:round/>
            <a:headEnd/>
            <a:tailEnd/>
          </a:ln>
          <a:effectLst/>
        </p:spPr>
        <p:txBody>
          <a:bodyPr wrap="none" anchor="ctr"/>
          <a:lstStyle/>
          <a:p>
            <a:endParaRPr lang="en-US"/>
          </a:p>
        </p:txBody>
      </p:sp>
      <p:sp>
        <p:nvSpPr>
          <p:cNvPr id="6205" name="Line 61"/>
          <p:cNvSpPr>
            <a:spLocks noChangeShapeType="1"/>
          </p:cNvSpPr>
          <p:nvPr/>
        </p:nvSpPr>
        <p:spPr bwMode="auto">
          <a:xfrm flipV="1">
            <a:off x="4699000" y="2562225"/>
            <a:ext cx="0" cy="1492250"/>
          </a:xfrm>
          <a:prstGeom prst="line">
            <a:avLst/>
          </a:prstGeom>
          <a:noFill/>
          <a:ln w="9525">
            <a:solidFill>
              <a:schemeClr val="tx1"/>
            </a:solidFill>
            <a:round/>
            <a:headEnd/>
            <a:tailEnd/>
          </a:ln>
          <a:effectLst/>
        </p:spPr>
        <p:txBody>
          <a:bodyPr wrap="none" anchor="ctr"/>
          <a:lstStyle/>
          <a:p>
            <a:endParaRPr lang="en-US"/>
          </a:p>
        </p:txBody>
      </p:sp>
      <p:sp>
        <p:nvSpPr>
          <p:cNvPr id="6206" name="Line 62"/>
          <p:cNvSpPr>
            <a:spLocks noChangeShapeType="1"/>
          </p:cNvSpPr>
          <p:nvPr/>
        </p:nvSpPr>
        <p:spPr bwMode="auto">
          <a:xfrm>
            <a:off x="4699000" y="2568575"/>
            <a:ext cx="2952750" cy="1479550"/>
          </a:xfrm>
          <a:prstGeom prst="line">
            <a:avLst/>
          </a:prstGeom>
          <a:noFill/>
          <a:ln w="9525">
            <a:solidFill>
              <a:schemeClr val="tx1"/>
            </a:solidFill>
            <a:round/>
            <a:headEnd/>
            <a:tailEnd/>
          </a:ln>
          <a:effectLst/>
        </p:spPr>
        <p:txBody>
          <a:bodyPr wrap="none" anchor="ctr"/>
          <a:lstStyle/>
          <a:p>
            <a:endParaRPr lang="en-US"/>
          </a:p>
        </p:txBody>
      </p:sp>
      <p:sp>
        <p:nvSpPr>
          <p:cNvPr id="6208" name="Text Box 64"/>
          <p:cNvSpPr txBox="1">
            <a:spLocks noChangeArrowheads="1"/>
          </p:cNvSpPr>
          <p:nvPr/>
        </p:nvSpPr>
        <p:spPr bwMode="auto">
          <a:xfrm>
            <a:off x="4899025" y="2203450"/>
            <a:ext cx="184150" cy="457200"/>
          </a:xfrm>
          <a:prstGeom prst="rect">
            <a:avLst/>
          </a:prstGeom>
          <a:noFill/>
          <a:ln w="9525">
            <a:noFill/>
            <a:miter lim="800000"/>
            <a:headEnd/>
            <a:tailEnd/>
          </a:ln>
          <a:effectLst/>
        </p:spPr>
        <p:txBody>
          <a:bodyPr wrap="none">
            <a:spAutoFit/>
          </a:bodyPr>
          <a:lstStyle/>
          <a:p>
            <a:endParaRPr lang="en-US"/>
          </a:p>
        </p:txBody>
      </p:sp>
      <p:sp>
        <p:nvSpPr>
          <p:cNvPr id="6211" name="Text Box 67"/>
          <p:cNvSpPr txBox="1">
            <a:spLocks noChangeArrowheads="1"/>
          </p:cNvSpPr>
          <p:nvPr/>
        </p:nvSpPr>
        <p:spPr bwMode="auto">
          <a:xfrm>
            <a:off x="6003925" y="2936875"/>
            <a:ext cx="438150" cy="366713"/>
          </a:xfrm>
          <a:prstGeom prst="rect">
            <a:avLst/>
          </a:prstGeom>
          <a:noFill/>
          <a:ln w="9525">
            <a:noFill/>
            <a:miter lim="800000"/>
            <a:headEnd/>
            <a:tailEnd/>
          </a:ln>
          <a:effectLst/>
        </p:spPr>
        <p:txBody>
          <a:bodyPr wrap="none">
            <a:spAutoFit/>
          </a:bodyPr>
          <a:lstStyle/>
          <a:p>
            <a:r>
              <a:rPr lang="en-US" sz="1800"/>
              <a:t>A</a:t>
            </a:r>
            <a:r>
              <a:rPr lang="en-US" sz="1400"/>
              <a:t>3</a:t>
            </a:r>
            <a:endParaRPr lang="en-US"/>
          </a:p>
        </p:txBody>
      </p:sp>
      <p:sp>
        <p:nvSpPr>
          <p:cNvPr id="6212" name="Text Box 68"/>
          <p:cNvSpPr txBox="1">
            <a:spLocks noChangeArrowheads="1"/>
          </p:cNvSpPr>
          <p:nvPr/>
        </p:nvSpPr>
        <p:spPr bwMode="auto">
          <a:xfrm>
            <a:off x="4302125" y="2936875"/>
            <a:ext cx="438150" cy="366713"/>
          </a:xfrm>
          <a:prstGeom prst="rect">
            <a:avLst/>
          </a:prstGeom>
          <a:noFill/>
          <a:ln w="9525">
            <a:noFill/>
            <a:miter lim="800000"/>
            <a:headEnd/>
            <a:tailEnd/>
          </a:ln>
          <a:effectLst/>
        </p:spPr>
        <p:txBody>
          <a:bodyPr wrap="none">
            <a:spAutoFit/>
          </a:bodyPr>
          <a:lstStyle/>
          <a:p>
            <a:r>
              <a:rPr lang="en-US" sz="1800"/>
              <a:t>A</a:t>
            </a:r>
            <a:r>
              <a:rPr lang="en-US" sz="1400"/>
              <a:t>2</a:t>
            </a:r>
            <a:endParaRPr lang="en-US"/>
          </a:p>
        </p:txBody>
      </p:sp>
      <p:sp>
        <p:nvSpPr>
          <p:cNvPr id="6213" name="Text Box 69"/>
          <p:cNvSpPr txBox="1">
            <a:spLocks noChangeArrowheads="1"/>
          </p:cNvSpPr>
          <p:nvPr/>
        </p:nvSpPr>
        <p:spPr bwMode="auto">
          <a:xfrm>
            <a:off x="2841625" y="2936875"/>
            <a:ext cx="438150" cy="366713"/>
          </a:xfrm>
          <a:prstGeom prst="rect">
            <a:avLst/>
          </a:prstGeom>
          <a:noFill/>
          <a:ln w="9525">
            <a:noFill/>
            <a:miter lim="800000"/>
            <a:headEnd/>
            <a:tailEnd/>
          </a:ln>
          <a:effectLst/>
        </p:spPr>
        <p:txBody>
          <a:bodyPr wrap="none">
            <a:spAutoFit/>
          </a:bodyPr>
          <a:lstStyle/>
          <a:p>
            <a:r>
              <a:rPr lang="en-US" sz="1800"/>
              <a:t>A</a:t>
            </a:r>
            <a:r>
              <a:rPr lang="en-US" sz="1400"/>
              <a:t>1</a:t>
            </a:r>
            <a:endParaRPr lang="en-US"/>
          </a:p>
        </p:txBody>
      </p:sp>
      <p:sp>
        <p:nvSpPr>
          <p:cNvPr id="6153" name="AutoShape 9"/>
          <p:cNvSpPr>
            <a:spLocks noChangeArrowheads="1"/>
          </p:cNvSpPr>
          <p:nvPr/>
        </p:nvSpPr>
        <p:spPr bwMode="auto">
          <a:xfrm>
            <a:off x="4546600" y="2263775"/>
            <a:ext cx="304800" cy="304800"/>
          </a:xfrm>
          <a:prstGeom prst="triangle">
            <a:avLst>
              <a:gd name="adj" fmla="val 50000"/>
            </a:avLst>
          </a:prstGeom>
          <a:solidFill>
            <a:schemeClr val="accent1"/>
          </a:solidFill>
          <a:ln w="9525">
            <a:solidFill>
              <a:schemeClr val="tx1"/>
            </a:solidFill>
            <a:miter lim="800000"/>
            <a:headEnd/>
            <a:tailEnd/>
          </a:ln>
          <a:effectLst/>
        </p:spPr>
        <p:txBody>
          <a:bodyPr wrap="none" anchor="ctr"/>
          <a:lstStyle/>
          <a:p>
            <a:endParaRPr lang="en-US"/>
          </a:p>
        </p:txBody>
      </p:sp>
      <p:sp>
        <p:nvSpPr>
          <p:cNvPr id="72" name="TextBox 71"/>
          <p:cNvSpPr txBox="1"/>
          <p:nvPr/>
        </p:nvSpPr>
        <p:spPr>
          <a:xfrm>
            <a:off x="133350" y="0"/>
            <a:ext cx="9010649" cy="1631216"/>
          </a:xfrm>
          <a:prstGeom prst="rect">
            <a:avLst/>
          </a:prstGeom>
          <a:noFill/>
        </p:spPr>
        <p:txBody>
          <a:bodyPr wrap="square" rtlCol="0">
            <a:spAutoFit/>
          </a:bodyPr>
          <a:lstStyle/>
          <a:p>
            <a:r>
              <a:rPr lang="en-US" sz="2000" dirty="0">
                <a:solidFill>
                  <a:schemeClr val="bg1">
                    <a:lumMod val="65000"/>
                  </a:schemeClr>
                </a:solidFill>
              </a:rPr>
              <a:t>(To help make abstract games more concrete) </a:t>
            </a:r>
            <a:r>
              <a:rPr lang="en-US" sz="2000" dirty="0"/>
              <a:t>Imagine a game: Max has 3 Kings,</a:t>
            </a:r>
            <a:r>
              <a:rPr lang="en-US" sz="2000" dirty="0">
                <a:solidFill>
                  <a:srgbClr val="FF0000"/>
                </a:solidFill>
                <a:sym typeface="Symbol"/>
              </a:rPr>
              <a:t></a:t>
            </a:r>
            <a:r>
              <a:rPr lang="en-US" sz="2000" dirty="0">
                <a:sym typeface="Symbol"/>
              </a:rPr>
              <a:t>,</a:t>
            </a:r>
            <a:r>
              <a:rPr lang="en-US" sz="2000" dirty="0">
                <a:solidFill>
                  <a:srgbClr val="FF0000"/>
                </a:solidFill>
                <a:sym typeface="Symbol"/>
              </a:rPr>
              <a:t></a:t>
            </a:r>
            <a:r>
              <a:rPr lang="en-US" sz="2000" dirty="0">
                <a:sym typeface="Symbol"/>
              </a:rPr>
              <a:t>,, he places one on the table.</a:t>
            </a:r>
          </a:p>
          <a:p>
            <a:r>
              <a:rPr lang="en-US" sz="2000" dirty="0">
                <a:sym typeface="Symbol"/>
              </a:rPr>
              <a:t>Min has the Queen of , he either places it on the table face up, face down, or says “no card!”.</a:t>
            </a:r>
          </a:p>
          <a:p>
            <a:r>
              <a:rPr lang="en-US" sz="2000" dirty="0">
                <a:sym typeface="Symbol"/>
              </a:rPr>
              <a:t>Game over! </a:t>
            </a:r>
            <a:r>
              <a:rPr lang="en-US" sz="2000" dirty="0"/>
              <a:t>We look up the payoffs in a table.</a:t>
            </a:r>
          </a:p>
        </p:txBody>
      </p:sp>
      <p:graphicFrame>
        <p:nvGraphicFramePr>
          <p:cNvPr id="73" name="Table 72"/>
          <p:cNvGraphicFramePr>
            <a:graphicFrameLocks noGrp="1"/>
          </p:cNvGraphicFramePr>
          <p:nvPr/>
        </p:nvGraphicFramePr>
        <p:xfrm>
          <a:off x="7281644" y="1771650"/>
          <a:ext cx="1738532" cy="1828800"/>
        </p:xfrm>
        <a:graphic>
          <a:graphicData uri="http://schemas.openxmlformats.org/drawingml/2006/table">
            <a:tbl>
              <a:tblPr/>
              <a:tblGrid>
                <a:gridCol w="1738532">
                  <a:extLst>
                    <a:ext uri="{9D8B030D-6E8A-4147-A177-3AD203B41FA5}">
                      <a16:colId xmlns:a16="http://schemas.microsoft.com/office/drawing/2014/main" val="20000"/>
                    </a:ext>
                  </a:extLst>
                </a:gridCol>
              </a:tblGrid>
              <a:tr h="285750">
                <a:tc>
                  <a:txBody>
                    <a:bodyPr/>
                    <a:lstStyle/>
                    <a:p>
                      <a:r>
                        <a:rPr lang="en-US" sz="1400" dirty="0"/>
                        <a:t>K</a:t>
                      </a:r>
                      <a:r>
                        <a:rPr lang="en-US" sz="1400" dirty="0">
                          <a:solidFill>
                            <a:srgbClr val="FF0000"/>
                          </a:solidFill>
                          <a:sym typeface="Symbol"/>
                        </a:rPr>
                        <a:t></a:t>
                      </a:r>
                      <a:r>
                        <a:rPr lang="en-US" sz="1400" dirty="0">
                          <a:solidFill>
                            <a:schemeClr val="tx1"/>
                          </a:solidFill>
                          <a:sym typeface="Symbol"/>
                        </a:rPr>
                        <a:t>,</a:t>
                      </a:r>
                      <a:r>
                        <a:rPr lang="en-US" sz="1400" dirty="0">
                          <a:solidFill>
                            <a:srgbClr val="FF0000"/>
                          </a:solidFill>
                          <a:sym typeface="Symbol"/>
                        </a:rPr>
                        <a:t> </a:t>
                      </a:r>
                      <a:r>
                        <a:rPr lang="en-US" sz="1400" kern="1200" dirty="0">
                          <a:solidFill>
                            <a:schemeClr val="tx1"/>
                          </a:solidFill>
                          <a:latin typeface="+mn-lt"/>
                          <a:ea typeface="+mn-ea"/>
                          <a:cs typeface="+mn-cs"/>
                          <a:sym typeface="Symbol"/>
                        </a:rPr>
                        <a:t>Q   </a:t>
                      </a:r>
                      <a:r>
                        <a:rPr lang="en-US" sz="1400" dirty="0"/>
                        <a:t>$3</a:t>
                      </a: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285750">
                <a:tc>
                  <a:txBody>
                    <a:bodyPr/>
                    <a:lstStyle/>
                    <a:p>
                      <a:r>
                        <a:rPr lang="en-US" sz="1400" dirty="0"/>
                        <a:t>K</a:t>
                      </a:r>
                      <a:r>
                        <a:rPr lang="en-US" sz="1400" dirty="0">
                          <a:solidFill>
                            <a:srgbClr val="FF0000"/>
                          </a:solidFill>
                          <a:sym typeface="Symbol"/>
                        </a:rPr>
                        <a:t></a:t>
                      </a:r>
                      <a:r>
                        <a:rPr lang="en-US" sz="1400" dirty="0">
                          <a:solidFill>
                            <a:schemeClr val="tx1"/>
                          </a:solidFill>
                          <a:sym typeface="Symbol"/>
                        </a:rPr>
                        <a:t>,</a:t>
                      </a:r>
                      <a:r>
                        <a:rPr lang="en-US" sz="1400" dirty="0">
                          <a:solidFill>
                            <a:srgbClr val="FF0000"/>
                          </a:solidFill>
                          <a:sym typeface="Symbol"/>
                        </a:rPr>
                        <a:t> </a:t>
                      </a:r>
                      <a:r>
                        <a:rPr lang="en-US" sz="1400" kern="1200" dirty="0">
                          <a:solidFill>
                            <a:schemeClr val="tx1"/>
                          </a:solidFill>
                          <a:latin typeface="+mn-lt"/>
                          <a:ea typeface="+mn-ea"/>
                          <a:cs typeface="+mn-cs"/>
                          <a:sym typeface="Symbol"/>
                        </a:rPr>
                        <a:t>Face</a:t>
                      </a:r>
                      <a:r>
                        <a:rPr lang="en-US" sz="1400" kern="1200" baseline="0" dirty="0">
                          <a:solidFill>
                            <a:schemeClr val="tx1"/>
                          </a:solidFill>
                          <a:latin typeface="+mn-lt"/>
                          <a:ea typeface="+mn-ea"/>
                          <a:cs typeface="+mn-cs"/>
                          <a:sym typeface="Symbol"/>
                        </a:rPr>
                        <a:t> down </a:t>
                      </a:r>
                      <a:r>
                        <a:rPr lang="en-US" sz="1400" dirty="0"/>
                        <a:t>$12</a:t>
                      </a: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285750">
                <a:tc>
                  <a:txBody>
                    <a:bodyPr/>
                    <a:lstStyle/>
                    <a:p>
                      <a:r>
                        <a:rPr lang="en-US" sz="1400" dirty="0"/>
                        <a:t>K</a:t>
                      </a:r>
                      <a:r>
                        <a:rPr lang="en-US" sz="1400" dirty="0">
                          <a:solidFill>
                            <a:srgbClr val="FF0000"/>
                          </a:solidFill>
                          <a:sym typeface="Symbol"/>
                        </a:rPr>
                        <a:t></a:t>
                      </a:r>
                      <a:r>
                        <a:rPr lang="en-US" sz="1400" dirty="0">
                          <a:solidFill>
                            <a:schemeClr val="tx1"/>
                          </a:solidFill>
                          <a:sym typeface="Symbol"/>
                        </a:rPr>
                        <a:t>,</a:t>
                      </a:r>
                      <a:r>
                        <a:rPr lang="en-US" sz="1400" dirty="0">
                          <a:solidFill>
                            <a:srgbClr val="FF0000"/>
                          </a:solidFill>
                          <a:sym typeface="Symbol"/>
                        </a:rPr>
                        <a:t> </a:t>
                      </a:r>
                      <a:r>
                        <a:rPr lang="en-US" sz="1400" kern="1200" dirty="0">
                          <a:solidFill>
                            <a:schemeClr val="tx1"/>
                          </a:solidFill>
                          <a:latin typeface="+mn-lt"/>
                          <a:ea typeface="+mn-ea"/>
                          <a:cs typeface="+mn-cs"/>
                          <a:sym typeface="Symbol"/>
                        </a:rPr>
                        <a:t>No</a:t>
                      </a:r>
                      <a:r>
                        <a:rPr lang="en-US" sz="1400" kern="1200" baseline="0" dirty="0">
                          <a:solidFill>
                            <a:schemeClr val="tx1"/>
                          </a:solidFill>
                          <a:latin typeface="+mn-lt"/>
                          <a:ea typeface="+mn-ea"/>
                          <a:cs typeface="+mn-cs"/>
                          <a:sym typeface="Symbol"/>
                        </a:rPr>
                        <a:t> Card! </a:t>
                      </a:r>
                      <a:r>
                        <a:rPr lang="en-US" sz="1400" dirty="0"/>
                        <a:t>$8</a:t>
                      </a: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28575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solidFill>
                            <a:schemeClr val="bg1">
                              <a:lumMod val="65000"/>
                            </a:schemeClr>
                          </a:solidFill>
                        </a:rPr>
                        <a:t>etc</a:t>
                      </a:r>
                      <a:endParaRPr lang="en-US" sz="1400" dirty="0"/>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28575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solidFill>
                            <a:schemeClr val="bg1">
                              <a:lumMod val="65000"/>
                            </a:schemeClr>
                          </a:solidFill>
                        </a:rPr>
                        <a:t>etc</a:t>
                      </a: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28575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solidFill>
                            <a:schemeClr val="bg1">
                              <a:lumMod val="65000"/>
                            </a:schemeClr>
                          </a:solidFill>
                        </a:rPr>
                        <a:t>etc</a:t>
                      </a: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extLst>
                  <a:ext uri="{0D108BD9-81ED-4DB2-BD59-A6C34878D82A}">
                    <a16:rowId xmlns:a16="http://schemas.microsoft.com/office/drawing/2014/main" val="10005"/>
                  </a:ext>
                </a:extLst>
              </a:tr>
            </a:tbl>
          </a:graphicData>
        </a:graphic>
      </p:graphicFrame>
      <p:sp>
        <p:nvSpPr>
          <p:cNvPr id="74" name="TextBox 73"/>
          <p:cNvSpPr txBox="1"/>
          <p:nvPr/>
        </p:nvSpPr>
        <p:spPr>
          <a:xfrm>
            <a:off x="7648575" y="1419225"/>
            <a:ext cx="1285801" cy="338554"/>
          </a:xfrm>
          <a:prstGeom prst="rect">
            <a:avLst/>
          </a:prstGeom>
          <a:noFill/>
        </p:spPr>
        <p:txBody>
          <a:bodyPr wrap="none" rtlCol="0">
            <a:spAutoFit/>
          </a:bodyPr>
          <a:lstStyle/>
          <a:p>
            <a:r>
              <a:rPr lang="en-US" sz="1600" b="1" dirty="0"/>
              <a:t>Payoff Table</a:t>
            </a:r>
          </a:p>
        </p:txBody>
      </p:sp>
      <p:pic>
        <p:nvPicPr>
          <p:cNvPr id="75" name="Picture 2" descr="http://assets.wopc.co.uk/images/subjects/alfcooke/universe-100.jpg"/>
          <p:cNvPicPr>
            <a:picLocks noChangeAspect="1" noChangeArrowheads="1"/>
          </p:cNvPicPr>
          <p:nvPr/>
        </p:nvPicPr>
        <p:blipFill>
          <a:blip r:embed="rId3" cstate="print"/>
          <a:srcRect l="24111" r="50391" b="50900"/>
          <a:stretch>
            <a:fillRect/>
          </a:stretch>
        </p:blipFill>
        <p:spPr bwMode="auto">
          <a:xfrm>
            <a:off x="5238750" y="3636960"/>
            <a:ext cx="687934" cy="899697"/>
          </a:xfrm>
          <a:prstGeom prst="rect">
            <a:avLst/>
          </a:prstGeom>
          <a:noFill/>
        </p:spPr>
      </p:pic>
      <p:pic>
        <p:nvPicPr>
          <p:cNvPr id="76" name="Picture 2" descr="http://assets.wopc.co.uk/images/subjects/alfcooke/universe-100.jpg"/>
          <p:cNvPicPr>
            <a:picLocks noChangeAspect="1" noChangeArrowheads="1"/>
          </p:cNvPicPr>
          <p:nvPr/>
        </p:nvPicPr>
        <p:blipFill>
          <a:blip r:embed="rId3" cstate="print"/>
          <a:srcRect l="49696" r="25944" b="50900"/>
          <a:stretch>
            <a:fillRect/>
          </a:stretch>
        </p:blipFill>
        <p:spPr bwMode="auto">
          <a:xfrm>
            <a:off x="8086725" y="3636960"/>
            <a:ext cx="657225" cy="899697"/>
          </a:xfrm>
          <a:prstGeom prst="rect">
            <a:avLst/>
          </a:prstGeom>
          <a:noFill/>
        </p:spPr>
      </p:pic>
      <p:pic>
        <p:nvPicPr>
          <p:cNvPr id="77" name="Picture 2" descr="http://assets.wopc.co.uk/images/subjects/alfcooke/universe-100.jpg"/>
          <p:cNvPicPr>
            <a:picLocks noChangeAspect="1" noChangeArrowheads="1"/>
          </p:cNvPicPr>
          <p:nvPr/>
        </p:nvPicPr>
        <p:blipFill>
          <a:blip r:embed="rId3" cstate="print"/>
          <a:srcRect l="50174" t="49100" r="24588" b="-52"/>
          <a:stretch>
            <a:fillRect/>
          </a:stretch>
        </p:blipFill>
        <p:spPr bwMode="auto">
          <a:xfrm>
            <a:off x="419101" y="5924376"/>
            <a:ext cx="680914" cy="933624"/>
          </a:xfrm>
          <a:prstGeom prst="rect">
            <a:avLst/>
          </a:prstGeom>
          <a:noFill/>
        </p:spPr>
      </p:pic>
      <p:pic>
        <p:nvPicPr>
          <p:cNvPr id="121860" name="Picture 4" descr="http://assets.wopc.co.uk/images/subjects/alfcooke/universe-100-2.jpg"/>
          <p:cNvPicPr>
            <a:picLocks noChangeAspect="1" noChangeArrowheads="1"/>
          </p:cNvPicPr>
          <p:nvPr/>
        </p:nvPicPr>
        <p:blipFill>
          <a:blip r:embed="rId4" cstate="print"/>
          <a:srcRect l="49667" r="24936" b="50343"/>
          <a:stretch>
            <a:fillRect/>
          </a:stretch>
        </p:blipFill>
        <p:spPr bwMode="auto">
          <a:xfrm>
            <a:off x="1146630" y="5929451"/>
            <a:ext cx="673624" cy="928549"/>
          </a:xfrm>
          <a:prstGeom prst="rect">
            <a:avLst/>
          </a:prstGeom>
          <a:noFill/>
        </p:spPr>
      </p:pic>
      <p:sp>
        <p:nvSpPr>
          <p:cNvPr id="78" name="TextBox 77"/>
          <p:cNvSpPr txBox="1"/>
          <p:nvPr/>
        </p:nvSpPr>
        <p:spPr>
          <a:xfrm rot="16200000">
            <a:off x="1701966" y="6186662"/>
            <a:ext cx="973343" cy="369332"/>
          </a:xfrm>
          <a:prstGeom prst="rect">
            <a:avLst/>
          </a:prstGeom>
          <a:noFill/>
        </p:spPr>
        <p:txBody>
          <a:bodyPr wrap="none" rtlCol="0">
            <a:spAutoFit/>
          </a:bodyPr>
          <a:lstStyle/>
          <a:p>
            <a:r>
              <a:rPr lang="en-US" sz="1800" dirty="0"/>
              <a:t>No Card</a:t>
            </a:r>
          </a:p>
        </p:txBody>
      </p:sp>
      <p:pic>
        <p:nvPicPr>
          <p:cNvPr id="79" name="Picture 2" descr="http://assets.wopc.co.uk/images/subjects/alfcooke/universe-100.jpg"/>
          <p:cNvPicPr>
            <a:picLocks noChangeAspect="1" noChangeArrowheads="1"/>
          </p:cNvPicPr>
          <p:nvPr/>
        </p:nvPicPr>
        <p:blipFill>
          <a:blip r:embed="rId3" cstate="print"/>
          <a:srcRect l="50174" t="49100" r="24588" b="-52"/>
          <a:stretch>
            <a:fillRect/>
          </a:stretch>
        </p:blipFill>
        <p:spPr bwMode="auto">
          <a:xfrm>
            <a:off x="3683817" y="5924376"/>
            <a:ext cx="680914" cy="933624"/>
          </a:xfrm>
          <a:prstGeom prst="rect">
            <a:avLst/>
          </a:prstGeom>
          <a:noFill/>
        </p:spPr>
      </p:pic>
      <p:pic>
        <p:nvPicPr>
          <p:cNvPr id="80" name="Picture 4" descr="http://assets.wopc.co.uk/images/subjects/alfcooke/universe-100-2.jpg"/>
          <p:cNvPicPr>
            <a:picLocks noChangeAspect="1" noChangeArrowheads="1"/>
          </p:cNvPicPr>
          <p:nvPr/>
        </p:nvPicPr>
        <p:blipFill>
          <a:blip r:embed="rId4" cstate="print"/>
          <a:srcRect l="49667" r="24936" b="50343"/>
          <a:stretch>
            <a:fillRect/>
          </a:stretch>
        </p:blipFill>
        <p:spPr bwMode="auto">
          <a:xfrm>
            <a:off x="4411346" y="5929451"/>
            <a:ext cx="673624" cy="928549"/>
          </a:xfrm>
          <a:prstGeom prst="rect">
            <a:avLst/>
          </a:prstGeom>
          <a:noFill/>
        </p:spPr>
      </p:pic>
      <p:sp>
        <p:nvSpPr>
          <p:cNvPr id="81" name="TextBox 80"/>
          <p:cNvSpPr txBox="1"/>
          <p:nvPr/>
        </p:nvSpPr>
        <p:spPr>
          <a:xfrm rot="16200000">
            <a:off x="4966682" y="6186662"/>
            <a:ext cx="973343" cy="369332"/>
          </a:xfrm>
          <a:prstGeom prst="rect">
            <a:avLst/>
          </a:prstGeom>
          <a:noFill/>
        </p:spPr>
        <p:txBody>
          <a:bodyPr wrap="none" rtlCol="0">
            <a:spAutoFit/>
          </a:bodyPr>
          <a:lstStyle/>
          <a:p>
            <a:r>
              <a:rPr lang="en-US" sz="1800" dirty="0"/>
              <a:t>No Card</a:t>
            </a:r>
          </a:p>
        </p:txBody>
      </p:sp>
      <p:pic>
        <p:nvPicPr>
          <p:cNvPr id="82" name="Picture 2" descr="http://assets.wopc.co.uk/images/subjects/alfcooke/universe-100.jpg"/>
          <p:cNvPicPr>
            <a:picLocks noChangeAspect="1" noChangeArrowheads="1"/>
          </p:cNvPicPr>
          <p:nvPr/>
        </p:nvPicPr>
        <p:blipFill>
          <a:blip r:embed="rId3" cstate="print"/>
          <a:srcRect l="50174" t="49100" r="24588" b="-52"/>
          <a:stretch>
            <a:fillRect/>
          </a:stretch>
        </p:blipFill>
        <p:spPr bwMode="auto">
          <a:xfrm>
            <a:off x="6653520" y="5924376"/>
            <a:ext cx="680914" cy="933624"/>
          </a:xfrm>
          <a:prstGeom prst="rect">
            <a:avLst/>
          </a:prstGeom>
          <a:noFill/>
        </p:spPr>
      </p:pic>
      <p:pic>
        <p:nvPicPr>
          <p:cNvPr id="83" name="Picture 4" descr="http://assets.wopc.co.uk/images/subjects/alfcooke/universe-100-2.jpg"/>
          <p:cNvPicPr>
            <a:picLocks noChangeAspect="1" noChangeArrowheads="1"/>
          </p:cNvPicPr>
          <p:nvPr/>
        </p:nvPicPr>
        <p:blipFill>
          <a:blip r:embed="rId4" cstate="print"/>
          <a:srcRect l="49667" r="24936" b="50343"/>
          <a:stretch>
            <a:fillRect/>
          </a:stretch>
        </p:blipFill>
        <p:spPr bwMode="auto">
          <a:xfrm>
            <a:off x="7381049" y="5929451"/>
            <a:ext cx="673624" cy="928549"/>
          </a:xfrm>
          <a:prstGeom prst="rect">
            <a:avLst/>
          </a:prstGeom>
          <a:noFill/>
        </p:spPr>
      </p:pic>
      <p:sp>
        <p:nvSpPr>
          <p:cNvPr id="84" name="TextBox 83"/>
          <p:cNvSpPr txBox="1"/>
          <p:nvPr/>
        </p:nvSpPr>
        <p:spPr>
          <a:xfrm rot="16200000">
            <a:off x="7936385" y="6186662"/>
            <a:ext cx="973343" cy="369332"/>
          </a:xfrm>
          <a:prstGeom prst="rect">
            <a:avLst/>
          </a:prstGeom>
          <a:noFill/>
        </p:spPr>
        <p:txBody>
          <a:bodyPr wrap="none" rtlCol="0">
            <a:spAutoFit/>
          </a:bodyPr>
          <a:lstStyle/>
          <a:p>
            <a:r>
              <a:rPr lang="en-US" sz="1800" dirty="0"/>
              <a:t>No Card</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168" name="Group 24"/>
          <p:cNvGrpSpPr>
            <a:grpSpLocks/>
          </p:cNvGrpSpPr>
          <p:nvPr/>
        </p:nvGrpSpPr>
        <p:grpSpPr bwMode="auto">
          <a:xfrm>
            <a:off x="587375" y="4122738"/>
            <a:ext cx="1841500" cy="2017712"/>
            <a:chOff x="146" y="2955"/>
            <a:chExt cx="1160" cy="1271"/>
          </a:xfrm>
        </p:grpSpPr>
        <p:grpSp>
          <p:nvGrpSpPr>
            <p:cNvPr id="6160" name="Group 16"/>
            <p:cNvGrpSpPr>
              <a:grpSpLocks/>
            </p:cNvGrpSpPr>
            <p:nvPr/>
          </p:nvGrpSpPr>
          <p:grpSpPr bwMode="auto">
            <a:xfrm>
              <a:off x="192" y="3024"/>
              <a:ext cx="1104" cy="960"/>
              <a:chOff x="192" y="3024"/>
              <a:chExt cx="1104" cy="960"/>
            </a:xfrm>
          </p:grpSpPr>
          <p:grpSp>
            <p:nvGrpSpPr>
              <p:cNvPr id="6155" name="Group 11"/>
              <p:cNvGrpSpPr>
                <a:grpSpLocks/>
              </p:cNvGrpSpPr>
              <p:nvPr/>
            </p:nvGrpSpPr>
            <p:grpSpPr bwMode="auto">
              <a:xfrm>
                <a:off x="192" y="3792"/>
                <a:ext cx="1104" cy="192"/>
                <a:chOff x="192" y="3792"/>
                <a:chExt cx="1104" cy="192"/>
              </a:xfrm>
            </p:grpSpPr>
            <p:sp>
              <p:nvSpPr>
                <p:cNvPr id="6146" name="AutoShape 2"/>
                <p:cNvSpPr>
                  <a:spLocks noChangeArrowheads="1"/>
                </p:cNvSpPr>
                <p:nvPr/>
              </p:nvSpPr>
              <p:spPr bwMode="auto">
                <a:xfrm>
                  <a:off x="192" y="3792"/>
                  <a:ext cx="192" cy="192"/>
                </a:xfrm>
                <a:prstGeom prst="triangle">
                  <a:avLst>
                    <a:gd name="adj" fmla="val 50000"/>
                  </a:avLst>
                </a:prstGeom>
                <a:solidFill>
                  <a:schemeClr val="accent1"/>
                </a:solidFill>
                <a:ln w="9525">
                  <a:solidFill>
                    <a:schemeClr val="tx1"/>
                  </a:solidFill>
                  <a:miter lim="800000"/>
                  <a:headEnd/>
                  <a:tailEnd/>
                </a:ln>
                <a:effectLst/>
              </p:spPr>
              <p:txBody>
                <a:bodyPr wrap="none" anchor="ctr"/>
                <a:lstStyle/>
                <a:p>
                  <a:endParaRPr lang="en-US"/>
                </a:p>
              </p:txBody>
            </p:sp>
            <p:sp>
              <p:nvSpPr>
                <p:cNvPr id="6147" name="AutoShape 3"/>
                <p:cNvSpPr>
                  <a:spLocks noChangeArrowheads="1"/>
                </p:cNvSpPr>
                <p:nvPr/>
              </p:nvSpPr>
              <p:spPr bwMode="auto">
                <a:xfrm>
                  <a:off x="648" y="3792"/>
                  <a:ext cx="192" cy="192"/>
                </a:xfrm>
                <a:prstGeom prst="triangle">
                  <a:avLst>
                    <a:gd name="adj" fmla="val 50000"/>
                  </a:avLst>
                </a:prstGeom>
                <a:solidFill>
                  <a:schemeClr val="accent1"/>
                </a:solidFill>
                <a:ln w="9525">
                  <a:solidFill>
                    <a:schemeClr val="tx1"/>
                  </a:solidFill>
                  <a:miter lim="800000"/>
                  <a:headEnd/>
                  <a:tailEnd/>
                </a:ln>
                <a:effectLst/>
              </p:spPr>
              <p:txBody>
                <a:bodyPr wrap="none" anchor="ctr"/>
                <a:lstStyle/>
                <a:p>
                  <a:endParaRPr lang="en-US"/>
                </a:p>
              </p:txBody>
            </p:sp>
            <p:sp>
              <p:nvSpPr>
                <p:cNvPr id="6148" name="AutoShape 4"/>
                <p:cNvSpPr>
                  <a:spLocks noChangeArrowheads="1"/>
                </p:cNvSpPr>
                <p:nvPr/>
              </p:nvSpPr>
              <p:spPr bwMode="auto">
                <a:xfrm>
                  <a:off x="1104" y="3792"/>
                  <a:ext cx="192" cy="192"/>
                </a:xfrm>
                <a:prstGeom prst="triangle">
                  <a:avLst>
                    <a:gd name="adj" fmla="val 50000"/>
                  </a:avLst>
                </a:prstGeom>
                <a:solidFill>
                  <a:schemeClr val="accent1"/>
                </a:solidFill>
                <a:ln w="9525">
                  <a:solidFill>
                    <a:schemeClr val="tx1"/>
                  </a:solidFill>
                  <a:miter lim="800000"/>
                  <a:headEnd/>
                  <a:tailEnd/>
                </a:ln>
                <a:effectLst/>
              </p:spPr>
              <p:txBody>
                <a:bodyPr wrap="none" anchor="ctr"/>
                <a:lstStyle/>
                <a:p>
                  <a:endParaRPr lang="en-US"/>
                </a:p>
              </p:txBody>
            </p:sp>
          </p:grpSp>
          <p:sp>
            <p:nvSpPr>
              <p:cNvPr id="6154" name="AutoShape 10"/>
              <p:cNvSpPr>
                <a:spLocks noChangeArrowheads="1"/>
              </p:cNvSpPr>
              <p:nvPr/>
            </p:nvSpPr>
            <p:spPr bwMode="auto">
              <a:xfrm flipV="1">
                <a:off x="648" y="3024"/>
                <a:ext cx="192" cy="192"/>
              </a:xfrm>
              <a:prstGeom prst="triangle">
                <a:avLst>
                  <a:gd name="adj" fmla="val 50000"/>
                </a:avLst>
              </a:prstGeom>
              <a:solidFill>
                <a:schemeClr val="accent1"/>
              </a:solidFill>
              <a:ln w="9525">
                <a:solidFill>
                  <a:schemeClr val="tx1"/>
                </a:solidFill>
                <a:miter lim="800000"/>
                <a:headEnd/>
                <a:tailEnd/>
              </a:ln>
              <a:effectLst/>
            </p:spPr>
            <p:txBody>
              <a:bodyPr wrap="none" anchor="ctr"/>
              <a:lstStyle/>
              <a:p>
                <a:endParaRPr lang="en-US"/>
              </a:p>
            </p:txBody>
          </p:sp>
          <p:sp>
            <p:nvSpPr>
              <p:cNvPr id="6157" name="Line 13"/>
              <p:cNvSpPr>
                <a:spLocks noChangeShapeType="1"/>
              </p:cNvSpPr>
              <p:nvPr/>
            </p:nvSpPr>
            <p:spPr bwMode="auto">
              <a:xfrm flipV="1">
                <a:off x="290" y="3216"/>
                <a:ext cx="454" cy="576"/>
              </a:xfrm>
              <a:prstGeom prst="line">
                <a:avLst/>
              </a:prstGeom>
              <a:noFill/>
              <a:ln w="9525">
                <a:solidFill>
                  <a:schemeClr val="tx1"/>
                </a:solidFill>
                <a:round/>
                <a:headEnd/>
                <a:tailEnd/>
              </a:ln>
              <a:effectLst/>
            </p:spPr>
            <p:txBody>
              <a:bodyPr wrap="none" anchor="ctr"/>
              <a:lstStyle/>
              <a:p>
                <a:endParaRPr lang="en-US"/>
              </a:p>
            </p:txBody>
          </p:sp>
          <p:sp>
            <p:nvSpPr>
              <p:cNvPr id="6158" name="Line 14"/>
              <p:cNvSpPr>
                <a:spLocks noChangeShapeType="1"/>
              </p:cNvSpPr>
              <p:nvPr/>
            </p:nvSpPr>
            <p:spPr bwMode="auto">
              <a:xfrm flipV="1">
                <a:off x="744" y="3216"/>
                <a:ext cx="0" cy="576"/>
              </a:xfrm>
              <a:prstGeom prst="line">
                <a:avLst/>
              </a:prstGeom>
              <a:noFill/>
              <a:ln w="9525">
                <a:solidFill>
                  <a:schemeClr val="tx1"/>
                </a:solidFill>
                <a:round/>
                <a:headEnd/>
                <a:tailEnd/>
              </a:ln>
              <a:effectLst/>
            </p:spPr>
            <p:txBody>
              <a:bodyPr wrap="none" anchor="ctr"/>
              <a:lstStyle/>
              <a:p>
                <a:endParaRPr lang="en-US"/>
              </a:p>
            </p:txBody>
          </p:sp>
          <p:sp>
            <p:nvSpPr>
              <p:cNvPr id="6159" name="Line 15"/>
              <p:cNvSpPr>
                <a:spLocks noChangeShapeType="1"/>
              </p:cNvSpPr>
              <p:nvPr/>
            </p:nvSpPr>
            <p:spPr bwMode="auto">
              <a:xfrm>
                <a:off x="744" y="3216"/>
                <a:ext cx="456" cy="574"/>
              </a:xfrm>
              <a:prstGeom prst="line">
                <a:avLst/>
              </a:prstGeom>
              <a:noFill/>
              <a:ln w="9525">
                <a:solidFill>
                  <a:schemeClr val="tx1"/>
                </a:solidFill>
                <a:round/>
                <a:headEnd/>
                <a:tailEnd/>
              </a:ln>
              <a:effectLst/>
            </p:spPr>
            <p:txBody>
              <a:bodyPr wrap="none" anchor="ctr"/>
              <a:lstStyle/>
              <a:p>
                <a:endParaRPr lang="en-US"/>
              </a:p>
            </p:txBody>
          </p:sp>
        </p:grpSp>
        <p:sp>
          <p:nvSpPr>
            <p:cNvPr id="6161" name="Text Box 17"/>
            <p:cNvSpPr txBox="1">
              <a:spLocks noChangeArrowheads="1"/>
            </p:cNvSpPr>
            <p:nvPr/>
          </p:nvSpPr>
          <p:spPr bwMode="auto">
            <a:xfrm>
              <a:off x="167" y="3938"/>
              <a:ext cx="212" cy="288"/>
            </a:xfrm>
            <a:prstGeom prst="rect">
              <a:avLst/>
            </a:prstGeom>
            <a:noFill/>
            <a:ln w="9525">
              <a:noFill/>
              <a:miter lim="800000"/>
              <a:headEnd/>
              <a:tailEnd/>
            </a:ln>
            <a:effectLst/>
          </p:spPr>
          <p:txBody>
            <a:bodyPr wrap="none">
              <a:spAutoFit/>
            </a:bodyPr>
            <a:lstStyle/>
            <a:p>
              <a:r>
                <a:rPr lang="en-US"/>
                <a:t>3</a:t>
              </a:r>
            </a:p>
          </p:txBody>
        </p:sp>
        <p:sp>
          <p:nvSpPr>
            <p:cNvPr id="6162" name="Text Box 18"/>
            <p:cNvSpPr txBox="1">
              <a:spLocks noChangeArrowheads="1"/>
            </p:cNvSpPr>
            <p:nvPr/>
          </p:nvSpPr>
          <p:spPr bwMode="auto">
            <a:xfrm>
              <a:off x="614" y="3938"/>
              <a:ext cx="308" cy="288"/>
            </a:xfrm>
            <a:prstGeom prst="rect">
              <a:avLst/>
            </a:prstGeom>
            <a:noFill/>
            <a:ln w="9525">
              <a:noFill/>
              <a:miter lim="800000"/>
              <a:headEnd/>
              <a:tailEnd/>
            </a:ln>
            <a:effectLst/>
          </p:spPr>
          <p:txBody>
            <a:bodyPr wrap="none">
              <a:spAutoFit/>
            </a:bodyPr>
            <a:lstStyle/>
            <a:p>
              <a:pPr algn="ctr"/>
              <a:r>
                <a:rPr lang="en-US"/>
                <a:t>12</a:t>
              </a:r>
            </a:p>
          </p:txBody>
        </p:sp>
        <p:sp>
          <p:nvSpPr>
            <p:cNvPr id="6163" name="Text Box 19"/>
            <p:cNvSpPr txBox="1">
              <a:spLocks noChangeArrowheads="1"/>
            </p:cNvSpPr>
            <p:nvPr/>
          </p:nvSpPr>
          <p:spPr bwMode="auto">
            <a:xfrm>
              <a:off x="1094" y="3938"/>
              <a:ext cx="212" cy="288"/>
            </a:xfrm>
            <a:prstGeom prst="rect">
              <a:avLst/>
            </a:prstGeom>
            <a:noFill/>
            <a:ln w="9525">
              <a:noFill/>
              <a:miter lim="800000"/>
              <a:headEnd/>
              <a:tailEnd/>
            </a:ln>
            <a:effectLst/>
          </p:spPr>
          <p:txBody>
            <a:bodyPr wrap="none">
              <a:spAutoFit/>
            </a:bodyPr>
            <a:lstStyle/>
            <a:p>
              <a:r>
                <a:rPr lang="en-US"/>
                <a:t>8</a:t>
              </a:r>
            </a:p>
          </p:txBody>
        </p:sp>
        <p:sp>
          <p:nvSpPr>
            <p:cNvPr id="6164" name="Text Box 20"/>
            <p:cNvSpPr txBox="1">
              <a:spLocks noChangeArrowheads="1"/>
            </p:cNvSpPr>
            <p:nvPr/>
          </p:nvSpPr>
          <p:spPr bwMode="auto">
            <a:xfrm>
              <a:off x="146" y="3542"/>
              <a:ext cx="269" cy="192"/>
            </a:xfrm>
            <a:prstGeom prst="rect">
              <a:avLst/>
            </a:prstGeom>
            <a:noFill/>
            <a:ln w="9525">
              <a:noFill/>
              <a:miter lim="800000"/>
              <a:headEnd/>
              <a:tailEnd/>
            </a:ln>
            <a:effectLst/>
          </p:spPr>
          <p:txBody>
            <a:bodyPr wrap="none">
              <a:spAutoFit/>
            </a:bodyPr>
            <a:lstStyle/>
            <a:p>
              <a:r>
                <a:rPr lang="en-US" sz="1400"/>
                <a:t>A</a:t>
              </a:r>
              <a:r>
                <a:rPr lang="en-US" sz="900"/>
                <a:t>11</a:t>
              </a:r>
              <a:endParaRPr lang="en-US"/>
            </a:p>
          </p:txBody>
        </p:sp>
        <p:sp>
          <p:nvSpPr>
            <p:cNvPr id="6165" name="Text Box 21"/>
            <p:cNvSpPr txBox="1">
              <a:spLocks noChangeArrowheads="1"/>
            </p:cNvSpPr>
            <p:nvPr/>
          </p:nvSpPr>
          <p:spPr bwMode="auto">
            <a:xfrm>
              <a:off x="482" y="3542"/>
              <a:ext cx="269" cy="192"/>
            </a:xfrm>
            <a:prstGeom prst="rect">
              <a:avLst/>
            </a:prstGeom>
            <a:noFill/>
            <a:ln w="9525">
              <a:noFill/>
              <a:miter lim="800000"/>
              <a:headEnd/>
              <a:tailEnd/>
            </a:ln>
            <a:effectLst/>
          </p:spPr>
          <p:txBody>
            <a:bodyPr wrap="none">
              <a:spAutoFit/>
            </a:bodyPr>
            <a:lstStyle/>
            <a:p>
              <a:pPr algn="ctr"/>
              <a:r>
                <a:rPr lang="en-US" sz="1400"/>
                <a:t>A</a:t>
              </a:r>
              <a:r>
                <a:rPr lang="en-US" sz="900"/>
                <a:t>12</a:t>
              </a:r>
              <a:endParaRPr lang="en-US"/>
            </a:p>
          </p:txBody>
        </p:sp>
        <p:sp>
          <p:nvSpPr>
            <p:cNvPr id="6166" name="Text Box 22"/>
            <p:cNvSpPr txBox="1">
              <a:spLocks noChangeArrowheads="1"/>
            </p:cNvSpPr>
            <p:nvPr/>
          </p:nvSpPr>
          <p:spPr bwMode="auto">
            <a:xfrm>
              <a:off x="842" y="3542"/>
              <a:ext cx="269" cy="192"/>
            </a:xfrm>
            <a:prstGeom prst="rect">
              <a:avLst/>
            </a:prstGeom>
            <a:noFill/>
            <a:ln w="9525">
              <a:noFill/>
              <a:miter lim="800000"/>
              <a:headEnd/>
              <a:tailEnd/>
            </a:ln>
            <a:effectLst/>
          </p:spPr>
          <p:txBody>
            <a:bodyPr wrap="none">
              <a:spAutoFit/>
            </a:bodyPr>
            <a:lstStyle/>
            <a:p>
              <a:r>
                <a:rPr lang="en-US" sz="1400"/>
                <a:t>A</a:t>
              </a:r>
              <a:r>
                <a:rPr lang="en-US" sz="900"/>
                <a:t>13</a:t>
              </a:r>
              <a:endParaRPr lang="en-US"/>
            </a:p>
          </p:txBody>
        </p:sp>
        <p:sp>
          <p:nvSpPr>
            <p:cNvPr id="6167" name="Text Box 23"/>
            <p:cNvSpPr txBox="1">
              <a:spLocks noChangeArrowheads="1"/>
            </p:cNvSpPr>
            <p:nvPr/>
          </p:nvSpPr>
          <p:spPr bwMode="auto">
            <a:xfrm>
              <a:off x="881" y="2955"/>
              <a:ext cx="116" cy="288"/>
            </a:xfrm>
            <a:prstGeom prst="rect">
              <a:avLst/>
            </a:prstGeom>
            <a:noFill/>
            <a:ln w="9525">
              <a:noFill/>
              <a:miter lim="800000"/>
              <a:headEnd/>
              <a:tailEnd/>
            </a:ln>
            <a:effectLst/>
          </p:spPr>
          <p:txBody>
            <a:bodyPr wrap="none">
              <a:spAutoFit/>
            </a:bodyPr>
            <a:lstStyle/>
            <a:p>
              <a:endParaRPr lang="en-US"/>
            </a:p>
          </p:txBody>
        </p:sp>
      </p:grpSp>
      <p:grpSp>
        <p:nvGrpSpPr>
          <p:cNvPr id="6169" name="Group 25"/>
          <p:cNvGrpSpPr>
            <a:grpSpLocks/>
          </p:cNvGrpSpPr>
          <p:nvPr/>
        </p:nvGrpSpPr>
        <p:grpSpPr bwMode="auto">
          <a:xfrm>
            <a:off x="3749675" y="4122738"/>
            <a:ext cx="1841500" cy="2017712"/>
            <a:chOff x="146" y="2955"/>
            <a:chExt cx="1160" cy="1271"/>
          </a:xfrm>
        </p:grpSpPr>
        <p:grpSp>
          <p:nvGrpSpPr>
            <p:cNvPr id="6170" name="Group 26"/>
            <p:cNvGrpSpPr>
              <a:grpSpLocks/>
            </p:cNvGrpSpPr>
            <p:nvPr/>
          </p:nvGrpSpPr>
          <p:grpSpPr bwMode="auto">
            <a:xfrm>
              <a:off x="192" y="3024"/>
              <a:ext cx="1104" cy="960"/>
              <a:chOff x="192" y="3024"/>
              <a:chExt cx="1104" cy="960"/>
            </a:xfrm>
          </p:grpSpPr>
          <p:grpSp>
            <p:nvGrpSpPr>
              <p:cNvPr id="6171" name="Group 27"/>
              <p:cNvGrpSpPr>
                <a:grpSpLocks/>
              </p:cNvGrpSpPr>
              <p:nvPr/>
            </p:nvGrpSpPr>
            <p:grpSpPr bwMode="auto">
              <a:xfrm>
                <a:off x="192" y="3792"/>
                <a:ext cx="1104" cy="192"/>
                <a:chOff x="192" y="3792"/>
                <a:chExt cx="1104" cy="192"/>
              </a:xfrm>
            </p:grpSpPr>
            <p:sp>
              <p:nvSpPr>
                <p:cNvPr id="6172" name="AutoShape 28"/>
                <p:cNvSpPr>
                  <a:spLocks noChangeArrowheads="1"/>
                </p:cNvSpPr>
                <p:nvPr/>
              </p:nvSpPr>
              <p:spPr bwMode="auto">
                <a:xfrm>
                  <a:off x="192" y="3792"/>
                  <a:ext cx="192" cy="192"/>
                </a:xfrm>
                <a:prstGeom prst="triangle">
                  <a:avLst>
                    <a:gd name="adj" fmla="val 50000"/>
                  </a:avLst>
                </a:prstGeom>
                <a:solidFill>
                  <a:schemeClr val="accent1"/>
                </a:solidFill>
                <a:ln w="9525">
                  <a:solidFill>
                    <a:schemeClr val="tx1"/>
                  </a:solidFill>
                  <a:miter lim="800000"/>
                  <a:headEnd/>
                  <a:tailEnd/>
                </a:ln>
                <a:effectLst/>
              </p:spPr>
              <p:txBody>
                <a:bodyPr wrap="none" anchor="ctr"/>
                <a:lstStyle/>
                <a:p>
                  <a:endParaRPr lang="en-US"/>
                </a:p>
              </p:txBody>
            </p:sp>
            <p:sp>
              <p:nvSpPr>
                <p:cNvPr id="6173" name="AutoShape 29"/>
                <p:cNvSpPr>
                  <a:spLocks noChangeArrowheads="1"/>
                </p:cNvSpPr>
                <p:nvPr/>
              </p:nvSpPr>
              <p:spPr bwMode="auto">
                <a:xfrm>
                  <a:off x="648" y="3792"/>
                  <a:ext cx="192" cy="192"/>
                </a:xfrm>
                <a:prstGeom prst="triangle">
                  <a:avLst>
                    <a:gd name="adj" fmla="val 50000"/>
                  </a:avLst>
                </a:prstGeom>
                <a:solidFill>
                  <a:schemeClr val="accent1"/>
                </a:solidFill>
                <a:ln w="9525">
                  <a:solidFill>
                    <a:schemeClr val="tx1"/>
                  </a:solidFill>
                  <a:miter lim="800000"/>
                  <a:headEnd/>
                  <a:tailEnd/>
                </a:ln>
                <a:effectLst/>
              </p:spPr>
              <p:txBody>
                <a:bodyPr wrap="none" anchor="ctr"/>
                <a:lstStyle/>
                <a:p>
                  <a:endParaRPr lang="en-US"/>
                </a:p>
              </p:txBody>
            </p:sp>
            <p:sp>
              <p:nvSpPr>
                <p:cNvPr id="6174" name="AutoShape 30"/>
                <p:cNvSpPr>
                  <a:spLocks noChangeArrowheads="1"/>
                </p:cNvSpPr>
                <p:nvPr/>
              </p:nvSpPr>
              <p:spPr bwMode="auto">
                <a:xfrm>
                  <a:off x="1104" y="3792"/>
                  <a:ext cx="192" cy="192"/>
                </a:xfrm>
                <a:prstGeom prst="triangle">
                  <a:avLst>
                    <a:gd name="adj" fmla="val 50000"/>
                  </a:avLst>
                </a:prstGeom>
                <a:solidFill>
                  <a:schemeClr val="accent1"/>
                </a:solidFill>
                <a:ln w="9525">
                  <a:solidFill>
                    <a:schemeClr val="tx1"/>
                  </a:solidFill>
                  <a:miter lim="800000"/>
                  <a:headEnd/>
                  <a:tailEnd/>
                </a:ln>
                <a:effectLst/>
              </p:spPr>
              <p:txBody>
                <a:bodyPr wrap="none" anchor="ctr"/>
                <a:lstStyle/>
                <a:p>
                  <a:endParaRPr lang="en-US"/>
                </a:p>
              </p:txBody>
            </p:sp>
          </p:grpSp>
          <p:sp>
            <p:nvSpPr>
              <p:cNvPr id="6175" name="AutoShape 31"/>
              <p:cNvSpPr>
                <a:spLocks noChangeArrowheads="1"/>
              </p:cNvSpPr>
              <p:nvPr/>
            </p:nvSpPr>
            <p:spPr bwMode="auto">
              <a:xfrm flipV="1">
                <a:off x="648" y="3024"/>
                <a:ext cx="192" cy="192"/>
              </a:xfrm>
              <a:prstGeom prst="triangle">
                <a:avLst>
                  <a:gd name="adj" fmla="val 50000"/>
                </a:avLst>
              </a:prstGeom>
              <a:solidFill>
                <a:schemeClr val="accent1"/>
              </a:solidFill>
              <a:ln w="9525">
                <a:solidFill>
                  <a:schemeClr val="tx1"/>
                </a:solidFill>
                <a:miter lim="800000"/>
                <a:headEnd/>
                <a:tailEnd/>
              </a:ln>
              <a:effectLst/>
            </p:spPr>
            <p:txBody>
              <a:bodyPr wrap="none" anchor="ctr"/>
              <a:lstStyle/>
              <a:p>
                <a:endParaRPr lang="en-US"/>
              </a:p>
            </p:txBody>
          </p:sp>
          <p:sp>
            <p:nvSpPr>
              <p:cNvPr id="6176" name="Line 32"/>
              <p:cNvSpPr>
                <a:spLocks noChangeShapeType="1"/>
              </p:cNvSpPr>
              <p:nvPr/>
            </p:nvSpPr>
            <p:spPr bwMode="auto">
              <a:xfrm flipV="1">
                <a:off x="290" y="3216"/>
                <a:ext cx="454" cy="576"/>
              </a:xfrm>
              <a:prstGeom prst="line">
                <a:avLst/>
              </a:prstGeom>
              <a:noFill/>
              <a:ln w="9525">
                <a:solidFill>
                  <a:schemeClr val="tx1"/>
                </a:solidFill>
                <a:round/>
                <a:headEnd/>
                <a:tailEnd/>
              </a:ln>
              <a:effectLst/>
            </p:spPr>
            <p:txBody>
              <a:bodyPr wrap="none" anchor="ctr"/>
              <a:lstStyle/>
              <a:p>
                <a:endParaRPr lang="en-US"/>
              </a:p>
            </p:txBody>
          </p:sp>
          <p:sp>
            <p:nvSpPr>
              <p:cNvPr id="6177" name="Line 33"/>
              <p:cNvSpPr>
                <a:spLocks noChangeShapeType="1"/>
              </p:cNvSpPr>
              <p:nvPr/>
            </p:nvSpPr>
            <p:spPr bwMode="auto">
              <a:xfrm flipV="1">
                <a:off x="744" y="3216"/>
                <a:ext cx="0" cy="576"/>
              </a:xfrm>
              <a:prstGeom prst="line">
                <a:avLst/>
              </a:prstGeom>
              <a:noFill/>
              <a:ln w="9525">
                <a:solidFill>
                  <a:schemeClr val="tx1"/>
                </a:solidFill>
                <a:round/>
                <a:headEnd/>
                <a:tailEnd/>
              </a:ln>
              <a:effectLst/>
            </p:spPr>
            <p:txBody>
              <a:bodyPr wrap="none" anchor="ctr"/>
              <a:lstStyle/>
              <a:p>
                <a:endParaRPr lang="en-US"/>
              </a:p>
            </p:txBody>
          </p:sp>
          <p:sp>
            <p:nvSpPr>
              <p:cNvPr id="6178" name="Line 34"/>
              <p:cNvSpPr>
                <a:spLocks noChangeShapeType="1"/>
              </p:cNvSpPr>
              <p:nvPr/>
            </p:nvSpPr>
            <p:spPr bwMode="auto">
              <a:xfrm>
                <a:off x="744" y="3216"/>
                <a:ext cx="456" cy="574"/>
              </a:xfrm>
              <a:prstGeom prst="line">
                <a:avLst/>
              </a:prstGeom>
              <a:noFill/>
              <a:ln w="9525">
                <a:solidFill>
                  <a:schemeClr val="tx1"/>
                </a:solidFill>
                <a:round/>
                <a:headEnd/>
                <a:tailEnd/>
              </a:ln>
              <a:effectLst/>
            </p:spPr>
            <p:txBody>
              <a:bodyPr wrap="none" anchor="ctr"/>
              <a:lstStyle/>
              <a:p>
                <a:endParaRPr lang="en-US"/>
              </a:p>
            </p:txBody>
          </p:sp>
        </p:grpSp>
        <p:sp>
          <p:nvSpPr>
            <p:cNvPr id="6179" name="Text Box 35"/>
            <p:cNvSpPr txBox="1">
              <a:spLocks noChangeArrowheads="1"/>
            </p:cNvSpPr>
            <p:nvPr/>
          </p:nvSpPr>
          <p:spPr bwMode="auto">
            <a:xfrm>
              <a:off x="167" y="3938"/>
              <a:ext cx="212" cy="288"/>
            </a:xfrm>
            <a:prstGeom prst="rect">
              <a:avLst/>
            </a:prstGeom>
            <a:noFill/>
            <a:ln w="9525">
              <a:noFill/>
              <a:miter lim="800000"/>
              <a:headEnd/>
              <a:tailEnd/>
            </a:ln>
            <a:effectLst/>
          </p:spPr>
          <p:txBody>
            <a:bodyPr wrap="none">
              <a:spAutoFit/>
            </a:bodyPr>
            <a:lstStyle/>
            <a:p>
              <a:r>
                <a:rPr lang="en-US"/>
                <a:t>2</a:t>
              </a:r>
            </a:p>
          </p:txBody>
        </p:sp>
        <p:sp>
          <p:nvSpPr>
            <p:cNvPr id="6180" name="Text Box 36"/>
            <p:cNvSpPr txBox="1">
              <a:spLocks noChangeArrowheads="1"/>
            </p:cNvSpPr>
            <p:nvPr/>
          </p:nvSpPr>
          <p:spPr bwMode="auto">
            <a:xfrm>
              <a:off x="662" y="3938"/>
              <a:ext cx="212" cy="288"/>
            </a:xfrm>
            <a:prstGeom prst="rect">
              <a:avLst/>
            </a:prstGeom>
            <a:noFill/>
            <a:ln w="9525">
              <a:noFill/>
              <a:miter lim="800000"/>
              <a:headEnd/>
              <a:tailEnd/>
            </a:ln>
            <a:effectLst/>
          </p:spPr>
          <p:txBody>
            <a:bodyPr wrap="none">
              <a:spAutoFit/>
            </a:bodyPr>
            <a:lstStyle/>
            <a:p>
              <a:pPr algn="ctr"/>
              <a:r>
                <a:rPr lang="en-US"/>
                <a:t>4</a:t>
              </a:r>
            </a:p>
          </p:txBody>
        </p:sp>
        <p:sp>
          <p:nvSpPr>
            <p:cNvPr id="6181" name="Text Box 37"/>
            <p:cNvSpPr txBox="1">
              <a:spLocks noChangeArrowheads="1"/>
            </p:cNvSpPr>
            <p:nvPr/>
          </p:nvSpPr>
          <p:spPr bwMode="auto">
            <a:xfrm>
              <a:off x="1094" y="3938"/>
              <a:ext cx="212" cy="288"/>
            </a:xfrm>
            <a:prstGeom prst="rect">
              <a:avLst/>
            </a:prstGeom>
            <a:noFill/>
            <a:ln w="9525">
              <a:noFill/>
              <a:miter lim="800000"/>
              <a:headEnd/>
              <a:tailEnd/>
            </a:ln>
            <a:effectLst/>
          </p:spPr>
          <p:txBody>
            <a:bodyPr wrap="none">
              <a:spAutoFit/>
            </a:bodyPr>
            <a:lstStyle/>
            <a:p>
              <a:r>
                <a:rPr lang="en-US"/>
                <a:t>6</a:t>
              </a:r>
            </a:p>
          </p:txBody>
        </p:sp>
        <p:sp>
          <p:nvSpPr>
            <p:cNvPr id="6182" name="Text Box 38"/>
            <p:cNvSpPr txBox="1">
              <a:spLocks noChangeArrowheads="1"/>
            </p:cNvSpPr>
            <p:nvPr/>
          </p:nvSpPr>
          <p:spPr bwMode="auto">
            <a:xfrm>
              <a:off x="146" y="3542"/>
              <a:ext cx="269" cy="192"/>
            </a:xfrm>
            <a:prstGeom prst="rect">
              <a:avLst/>
            </a:prstGeom>
            <a:noFill/>
            <a:ln w="9525">
              <a:noFill/>
              <a:miter lim="800000"/>
              <a:headEnd/>
              <a:tailEnd/>
            </a:ln>
            <a:effectLst/>
          </p:spPr>
          <p:txBody>
            <a:bodyPr wrap="none">
              <a:spAutoFit/>
            </a:bodyPr>
            <a:lstStyle/>
            <a:p>
              <a:r>
                <a:rPr lang="en-US" sz="1400"/>
                <a:t>A</a:t>
              </a:r>
              <a:r>
                <a:rPr lang="en-US" sz="900"/>
                <a:t>21</a:t>
              </a:r>
              <a:endParaRPr lang="en-US"/>
            </a:p>
          </p:txBody>
        </p:sp>
        <p:sp>
          <p:nvSpPr>
            <p:cNvPr id="6183" name="Text Box 39"/>
            <p:cNvSpPr txBox="1">
              <a:spLocks noChangeArrowheads="1"/>
            </p:cNvSpPr>
            <p:nvPr/>
          </p:nvSpPr>
          <p:spPr bwMode="auto">
            <a:xfrm>
              <a:off x="482" y="3542"/>
              <a:ext cx="269" cy="192"/>
            </a:xfrm>
            <a:prstGeom prst="rect">
              <a:avLst/>
            </a:prstGeom>
            <a:noFill/>
            <a:ln w="9525">
              <a:noFill/>
              <a:miter lim="800000"/>
              <a:headEnd/>
              <a:tailEnd/>
            </a:ln>
            <a:effectLst/>
          </p:spPr>
          <p:txBody>
            <a:bodyPr wrap="none">
              <a:spAutoFit/>
            </a:bodyPr>
            <a:lstStyle/>
            <a:p>
              <a:pPr algn="ctr"/>
              <a:r>
                <a:rPr lang="en-US" sz="1400"/>
                <a:t>A</a:t>
              </a:r>
              <a:r>
                <a:rPr lang="en-US" sz="900"/>
                <a:t>22</a:t>
              </a:r>
              <a:endParaRPr lang="en-US"/>
            </a:p>
          </p:txBody>
        </p:sp>
        <p:sp>
          <p:nvSpPr>
            <p:cNvPr id="6184" name="Text Box 40"/>
            <p:cNvSpPr txBox="1">
              <a:spLocks noChangeArrowheads="1"/>
            </p:cNvSpPr>
            <p:nvPr/>
          </p:nvSpPr>
          <p:spPr bwMode="auto">
            <a:xfrm>
              <a:off x="842" y="3542"/>
              <a:ext cx="273" cy="192"/>
            </a:xfrm>
            <a:prstGeom prst="rect">
              <a:avLst/>
            </a:prstGeom>
            <a:noFill/>
            <a:ln w="9525">
              <a:noFill/>
              <a:miter lim="800000"/>
              <a:headEnd/>
              <a:tailEnd/>
            </a:ln>
            <a:effectLst/>
          </p:spPr>
          <p:txBody>
            <a:bodyPr wrap="none">
              <a:spAutoFit/>
            </a:bodyPr>
            <a:lstStyle/>
            <a:p>
              <a:r>
                <a:rPr lang="en-US" sz="1400"/>
                <a:t>A</a:t>
              </a:r>
              <a:r>
                <a:rPr lang="en-US" sz="1000"/>
                <a:t>2</a:t>
              </a:r>
              <a:r>
                <a:rPr lang="en-US" sz="900"/>
                <a:t>3</a:t>
              </a:r>
              <a:endParaRPr lang="en-US"/>
            </a:p>
          </p:txBody>
        </p:sp>
        <p:sp>
          <p:nvSpPr>
            <p:cNvPr id="6185" name="Text Box 41"/>
            <p:cNvSpPr txBox="1">
              <a:spLocks noChangeArrowheads="1"/>
            </p:cNvSpPr>
            <p:nvPr/>
          </p:nvSpPr>
          <p:spPr bwMode="auto">
            <a:xfrm>
              <a:off x="881" y="2955"/>
              <a:ext cx="116" cy="288"/>
            </a:xfrm>
            <a:prstGeom prst="rect">
              <a:avLst/>
            </a:prstGeom>
            <a:noFill/>
            <a:ln w="9525">
              <a:noFill/>
              <a:miter lim="800000"/>
              <a:headEnd/>
              <a:tailEnd/>
            </a:ln>
            <a:effectLst/>
          </p:spPr>
          <p:txBody>
            <a:bodyPr wrap="none">
              <a:spAutoFit/>
            </a:bodyPr>
            <a:lstStyle/>
            <a:p>
              <a:endParaRPr lang="en-US"/>
            </a:p>
          </p:txBody>
        </p:sp>
      </p:grpSp>
      <p:grpSp>
        <p:nvGrpSpPr>
          <p:cNvPr id="6186" name="Group 42"/>
          <p:cNvGrpSpPr>
            <a:grpSpLocks/>
          </p:cNvGrpSpPr>
          <p:nvPr/>
        </p:nvGrpSpPr>
        <p:grpSpPr bwMode="auto">
          <a:xfrm>
            <a:off x="6708775" y="4122738"/>
            <a:ext cx="1841500" cy="2017712"/>
            <a:chOff x="146" y="2955"/>
            <a:chExt cx="1160" cy="1271"/>
          </a:xfrm>
        </p:grpSpPr>
        <p:grpSp>
          <p:nvGrpSpPr>
            <p:cNvPr id="6187" name="Group 43"/>
            <p:cNvGrpSpPr>
              <a:grpSpLocks/>
            </p:cNvGrpSpPr>
            <p:nvPr/>
          </p:nvGrpSpPr>
          <p:grpSpPr bwMode="auto">
            <a:xfrm>
              <a:off x="192" y="3024"/>
              <a:ext cx="1104" cy="960"/>
              <a:chOff x="192" y="3024"/>
              <a:chExt cx="1104" cy="960"/>
            </a:xfrm>
          </p:grpSpPr>
          <p:grpSp>
            <p:nvGrpSpPr>
              <p:cNvPr id="6188" name="Group 44"/>
              <p:cNvGrpSpPr>
                <a:grpSpLocks/>
              </p:cNvGrpSpPr>
              <p:nvPr/>
            </p:nvGrpSpPr>
            <p:grpSpPr bwMode="auto">
              <a:xfrm>
                <a:off x="192" y="3792"/>
                <a:ext cx="1104" cy="192"/>
                <a:chOff x="192" y="3792"/>
                <a:chExt cx="1104" cy="192"/>
              </a:xfrm>
            </p:grpSpPr>
            <p:sp>
              <p:nvSpPr>
                <p:cNvPr id="6189" name="AutoShape 45"/>
                <p:cNvSpPr>
                  <a:spLocks noChangeArrowheads="1"/>
                </p:cNvSpPr>
                <p:nvPr/>
              </p:nvSpPr>
              <p:spPr bwMode="auto">
                <a:xfrm>
                  <a:off x="192" y="3792"/>
                  <a:ext cx="192" cy="192"/>
                </a:xfrm>
                <a:prstGeom prst="triangle">
                  <a:avLst>
                    <a:gd name="adj" fmla="val 50000"/>
                  </a:avLst>
                </a:prstGeom>
                <a:solidFill>
                  <a:schemeClr val="accent1"/>
                </a:solidFill>
                <a:ln w="9525">
                  <a:solidFill>
                    <a:schemeClr val="tx1"/>
                  </a:solidFill>
                  <a:miter lim="800000"/>
                  <a:headEnd/>
                  <a:tailEnd/>
                </a:ln>
                <a:effectLst/>
              </p:spPr>
              <p:txBody>
                <a:bodyPr wrap="none" anchor="ctr"/>
                <a:lstStyle/>
                <a:p>
                  <a:endParaRPr lang="en-US"/>
                </a:p>
              </p:txBody>
            </p:sp>
            <p:sp>
              <p:nvSpPr>
                <p:cNvPr id="6190" name="AutoShape 46"/>
                <p:cNvSpPr>
                  <a:spLocks noChangeArrowheads="1"/>
                </p:cNvSpPr>
                <p:nvPr/>
              </p:nvSpPr>
              <p:spPr bwMode="auto">
                <a:xfrm>
                  <a:off x="648" y="3792"/>
                  <a:ext cx="192" cy="192"/>
                </a:xfrm>
                <a:prstGeom prst="triangle">
                  <a:avLst>
                    <a:gd name="adj" fmla="val 50000"/>
                  </a:avLst>
                </a:prstGeom>
                <a:solidFill>
                  <a:schemeClr val="accent1"/>
                </a:solidFill>
                <a:ln w="9525">
                  <a:solidFill>
                    <a:schemeClr val="tx1"/>
                  </a:solidFill>
                  <a:miter lim="800000"/>
                  <a:headEnd/>
                  <a:tailEnd/>
                </a:ln>
                <a:effectLst/>
              </p:spPr>
              <p:txBody>
                <a:bodyPr wrap="none" anchor="ctr"/>
                <a:lstStyle/>
                <a:p>
                  <a:endParaRPr lang="en-US"/>
                </a:p>
              </p:txBody>
            </p:sp>
            <p:sp>
              <p:nvSpPr>
                <p:cNvPr id="6191" name="AutoShape 47"/>
                <p:cNvSpPr>
                  <a:spLocks noChangeArrowheads="1"/>
                </p:cNvSpPr>
                <p:nvPr/>
              </p:nvSpPr>
              <p:spPr bwMode="auto">
                <a:xfrm>
                  <a:off x="1104" y="3792"/>
                  <a:ext cx="192" cy="192"/>
                </a:xfrm>
                <a:prstGeom prst="triangle">
                  <a:avLst>
                    <a:gd name="adj" fmla="val 50000"/>
                  </a:avLst>
                </a:prstGeom>
                <a:solidFill>
                  <a:schemeClr val="accent1"/>
                </a:solidFill>
                <a:ln w="9525">
                  <a:solidFill>
                    <a:schemeClr val="tx1"/>
                  </a:solidFill>
                  <a:miter lim="800000"/>
                  <a:headEnd/>
                  <a:tailEnd/>
                </a:ln>
                <a:effectLst/>
              </p:spPr>
              <p:txBody>
                <a:bodyPr wrap="none" anchor="ctr"/>
                <a:lstStyle/>
                <a:p>
                  <a:endParaRPr lang="en-US"/>
                </a:p>
              </p:txBody>
            </p:sp>
          </p:grpSp>
          <p:sp>
            <p:nvSpPr>
              <p:cNvPr id="6192" name="AutoShape 48"/>
              <p:cNvSpPr>
                <a:spLocks noChangeArrowheads="1"/>
              </p:cNvSpPr>
              <p:nvPr/>
            </p:nvSpPr>
            <p:spPr bwMode="auto">
              <a:xfrm flipV="1">
                <a:off x="648" y="3024"/>
                <a:ext cx="192" cy="192"/>
              </a:xfrm>
              <a:prstGeom prst="triangle">
                <a:avLst>
                  <a:gd name="adj" fmla="val 50000"/>
                </a:avLst>
              </a:prstGeom>
              <a:solidFill>
                <a:schemeClr val="accent1"/>
              </a:solidFill>
              <a:ln w="9525">
                <a:solidFill>
                  <a:schemeClr val="tx1"/>
                </a:solidFill>
                <a:miter lim="800000"/>
                <a:headEnd/>
                <a:tailEnd/>
              </a:ln>
              <a:effectLst/>
            </p:spPr>
            <p:txBody>
              <a:bodyPr wrap="none" anchor="ctr"/>
              <a:lstStyle/>
              <a:p>
                <a:endParaRPr lang="en-US"/>
              </a:p>
            </p:txBody>
          </p:sp>
          <p:sp>
            <p:nvSpPr>
              <p:cNvPr id="6193" name="Line 49"/>
              <p:cNvSpPr>
                <a:spLocks noChangeShapeType="1"/>
              </p:cNvSpPr>
              <p:nvPr/>
            </p:nvSpPr>
            <p:spPr bwMode="auto">
              <a:xfrm flipV="1">
                <a:off x="290" y="3216"/>
                <a:ext cx="454" cy="576"/>
              </a:xfrm>
              <a:prstGeom prst="line">
                <a:avLst/>
              </a:prstGeom>
              <a:noFill/>
              <a:ln w="9525">
                <a:solidFill>
                  <a:schemeClr val="tx1"/>
                </a:solidFill>
                <a:round/>
                <a:headEnd/>
                <a:tailEnd/>
              </a:ln>
              <a:effectLst/>
            </p:spPr>
            <p:txBody>
              <a:bodyPr wrap="none" anchor="ctr"/>
              <a:lstStyle/>
              <a:p>
                <a:endParaRPr lang="en-US"/>
              </a:p>
            </p:txBody>
          </p:sp>
          <p:sp>
            <p:nvSpPr>
              <p:cNvPr id="6194" name="Line 50"/>
              <p:cNvSpPr>
                <a:spLocks noChangeShapeType="1"/>
              </p:cNvSpPr>
              <p:nvPr/>
            </p:nvSpPr>
            <p:spPr bwMode="auto">
              <a:xfrm flipV="1">
                <a:off x="744" y="3216"/>
                <a:ext cx="0" cy="576"/>
              </a:xfrm>
              <a:prstGeom prst="line">
                <a:avLst/>
              </a:prstGeom>
              <a:noFill/>
              <a:ln w="9525">
                <a:solidFill>
                  <a:schemeClr val="tx1"/>
                </a:solidFill>
                <a:round/>
                <a:headEnd/>
                <a:tailEnd/>
              </a:ln>
              <a:effectLst/>
            </p:spPr>
            <p:txBody>
              <a:bodyPr wrap="none" anchor="ctr"/>
              <a:lstStyle/>
              <a:p>
                <a:endParaRPr lang="en-US"/>
              </a:p>
            </p:txBody>
          </p:sp>
          <p:sp>
            <p:nvSpPr>
              <p:cNvPr id="6195" name="Line 51"/>
              <p:cNvSpPr>
                <a:spLocks noChangeShapeType="1"/>
              </p:cNvSpPr>
              <p:nvPr/>
            </p:nvSpPr>
            <p:spPr bwMode="auto">
              <a:xfrm>
                <a:off x="744" y="3216"/>
                <a:ext cx="456" cy="574"/>
              </a:xfrm>
              <a:prstGeom prst="line">
                <a:avLst/>
              </a:prstGeom>
              <a:noFill/>
              <a:ln w="9525">
                <a:solidFill>
                  <a:schemeClr val="tx1"/>
                </a:solidFill>
                <a:round/>
                <a:headEnd/>
                <a:tailEnd/>
              </a:ln>
              <a:effectLst/>
            </p:spPr>
            <p:txBody>
              <a:bodyPr wrap="none" anchor="ctr"/>
              <a:lstStyle/>
              <a:p>
                <a:endParaRPr lang="en-US"/>
              </a:p>
            </p:txBody>
          </p:sp>
        </p:grpSp>
        <p:sp>
          <p:nvSpPr>
            <p:cNvPr id="6196" name="Text Box 52"/>
            <p:cNvSpPr txBox="1">
              <a:spLocks noChangeArrowheads="1"/>
            </p:cNvSpPr>
            <p:nvPr/>
          </p:nvSpPr>
          <p:spPr bwMode="auto">
            <a:xfrm>
              <a:off x="167" y="3938"/>
              <a:ext cx="308" cy="288"/>
            </a:xfrm>
            <a:prstGeom prst="rect">
              <a:avLst/>
            </a:prstGeom>
            <a:noFill/>
            <a:ln w="9525">
              <a:noFill/>
              <a:miter lim="800000"/>
              <a:headEnd/>
              <a:tailEnd/>
            </a:ln>
            <a:effectLst/>
          </p:spPr>
          <p:txBody>
            <a:bodyPr wrap="none">
              <a:spAutoFit/>
            </a:bodyPr>
            <a:lstStyle/>
            <a:p>
              <a:r>
                <a:rPr lang="en-US"/>
                <a:t>14</a:t>
              </a:r>
            </a:p>
          </p:txBody>
        </p:sp>
        <p:sp>
          <p:nvSpPr>
            <p:cNvPr id="6197" name="Text Box 53"/>
            <p:cNvSpPr txBox="1">
              <a:spLocks noChangeArrowheads="1"/>
            </p:cNvSpPr>
            <p:nvPr/>
          </p:nvSpPr>
          <p:spPr bwMode="auto">
            <a:xfrm>
              <a:off x="662" y="3938"/>
              <a:ext cx="212" cy="288"/>
            </a:xfrm>
            <a:prstGeom prst="rect">
              <a:avLst/>
            </a:prstGeom>
            <a:noFill/>
            <a:ln w="9525">
              <a:noFill/>
              <a:miter lim="800000"/>
              <a:headEnd/>
              <a:tailEnd/>
            </a:ln>
            <a:effectLst/>
          </p:spPr>
          <p:txBody>
            <a:bodyPr wrap="none">
              <a:spAutoFit/>
            </a:bodyPr>
            <a:lstStyle/>
            <a:p>
              <a:pPr algn="ctr"/>
              <a:r>
                <a:rPr lang="en-US"/>
                <a:t>5</a:t>
              </a:r>
            </a:p>
          </p:txBody>
        </p:sp>
        <p:sp>
          <p:nvSpPr>
            <p:cNvPr id="6198" name="Text Box 54"/>
            <p:cNvSpPr txBox="1">
              <a:spLocks noChangeArrowheads="1"/>
            </p:cNvSpPr>
            <p:nvPr/>
          </p:nvSpPr>
          <p:spPr bwMode="auto">
            <a:xfrm>
              <a:off x="1094" y="3938"/>
              <a:ext cx="212" cy="288"/>
            </a:xfrm>
            <a:prstGeom prst="rect">
              <a:avLst/>
            </a:prstGeom>
            <a:noFill/>
            <a:ln w="9525">
              <a:noFill/>
              <a:miter lim="800000"/>
              <a:headEnd/>
              <a:tailEnd/>
            </a:ln>
            <a:effectLst/>
          </p:spPr>
          <p:txBody>
            <a:bodyPr wrap="none">
              <a:spAutoFit/>
            </a:bodyPr>
            <a:lstStyle/>
            <a:p>
              <a:r>
                <a:rPr lang="en-US"/>
                <a:t>2</a:t>
              </a:r>
            </a:p>
          </p:txBody>
        </p:sp>
        <p:sp>
          <p:nvSpPr>
            <p:cNvPr id="6199" name="Text Box 55"/>
            <p:cNvSpPr txBox="1">
              <a:spLocks noChangeArrowheads="1"/>
            </p:cNvSpPr>
            <p:nvPr/>
          </p:nvSpPr>
          <p:spPr bwMode="auto">
            <a:xfrm>
              <a:off x="146" y="3542"/>
              <a:ext cx="269" cy="192"/>
            </a:xfrm>
            <a:prstGeom prst="rect">
              <a:avLst/>
            </a:prstGeom>
            <a:noFill/>
            <a:ln w="9525">
              <a:noFill/>
              <a:miter lim="800000"/>
              <a:headEnd/>
              <a:tailEnd/>
            </a:ln>
            <a:effectLst/>
          </p:spPr>
          <p:txBody>
            <a:bodyPr wrap="none">
              <a:spAutoFit/>
            </a:bodyPr>
            <a:lstStyle/>
            <a:p>
              <a:r>
                <a:rPr lang="en-US" sz="1400"/>
                <a:t>A</a:t>
              </a:r>
              <a:r>
                <a:rPr lang="en-US" sz="900"/>
                <a:t>31</a:t>
              </a:r>
              <a:endParaRPr lang="en-US"/>
            </a:p>
          </p:txBody>
        </p:sp>
        <p:sp>
          <p:nvSpPr>
            <p:cNvPr id="6200" name="Text Box 56"/>
            <p:cNvSpPr txBox="1">
              <a:spLocks noChangeArrowheads="1"/>
            </p:cNvSpPr>
            <p:nvPr/>
          </p:nvSpPr>
          <p:spPr bwMode="auto">
            <a:xfrm>
              <a:off x="482" y="3542"/>
              <a:ext cx="269" cy="192"/>
            </a:xfrm>
            <a:prstGeom prst="rect">
              <a:avLst/>
            </a:prstGeom>
            <a:noFill/>
            <a:ln w="9525">
              <a:noFill/>
              <a:miter lim="800000"/>
              <a:headEnd/>
              <a:tailEnd/>
            </a:ln>
            <a:effectLst/>
          </p:spPr>
          <p:txBody>
            <a:bodyPr wrap="none">
              <a:spAutoFit/>
            </a:bodyPr>
            <a:lstStyle/>
            <a:p>
              <a:pPr algn="ctr"/>
              <a:r>
                <a:rPr lang="en-US" sz="1400"/>
                <a:t>A</a:t>
              </a:r>
              <a:r>
                <a:rPr lang="en-US" sz="900"/>
                <a:t>32</a:t>
              </a:r>
              <a:endParaRPr lang="en-US"/>
            </a:p>
          </p:txBody>
        </p:sp>
        <p:sp>
          <p:nvSpPr>
            <p:cNvPr id="6201" name="Text Box 57"/>
            <p:cNvSpPr txBox="1">
              <a:spLocks noChangeArrowheads="1"/>
            </p:cNvSpPr>
            <p:nvPr/>
          </p:nvSpPr>
          <p:spPr bwMode="auto">
            <a:xfrm>
              <a:off x="842" y="3542"/>
              <a:ext cx="269" cy="192"/>
            </a:xfrm>
            <a:prstGeom prst="rect">
              <a:avLst/>
            </a:prstGeom>
            <a:noFill/>
            <a:ln w="9525">
              <a:noFill/>
              <a:miter lim="800000"/>
              <a:headEnd/>
              <a:tailEnd/>
            </a:ln>
            <a:effectLst/>
          </p:spPr>
          <p:txBody>
            <a:bodyPr wrap="none">
              <a:spAutoFit/>
            </a:bodyPr>
            <a:lstStyle/>
            <a:p>
              <a:r>
                <a:rPr lang="en-US" sz="1400"/>
                <a:t>A</a:t>
              </a:r>
              <a:r>
                <a:rPr lang="en-US" sz="900"/>
                <a:t>33</a:t>
              </a:r>
              <a:endParaRPr lang="en-US"/>
            </a:p>
          </p:txBody>
        </p:sp>
        <p:sp>
          <p:nvSpPr>
            <p:cNvPr id="6202" name="Text Box 58"/>
            <p:cNvSpPr txBox="1">
              <a:spLocks noChangeArrowheads="1"/>
            </p:cNvSpPr>
            <p:nvPr/>
          </p:nvSpPr>
          <p:spPr bwMode="auto">
            <a:xfrm>
              <a:off x="881" y="2955"/>
              <a:ext cx="116" cy="288"/>
            </a:xfrm>
            <a:prstGeom prst="rect">
              <a:avLst/>
            </a:prstGeom>
            <a:noFill/>
            <a:ln w="9525">
              <a:noFill/>
              <a:miter lim="800000"/>
              <a:headEnd/>
              <a:tailEnd/>
            </a:ln>
            <a:effectLst/>
          </p:spPr>
          <p:txBody>
            <a:bodyPr wrap="none">
              <a:spAutoFit/>
            </a:bodyPr>
            <a:lstStyle/>
            <a:p>
              <a:endParaRPr lang="en-US"/>
            </a:p>
          </p:txBody>
        </p:sp>
      </p:grpSp>
      <p:sp>
        <p:nvSpPr>
          <p:cNvPr id="6204" name="Line 60"/>
          <p:cNvSpPr>
            <a:spLocks noChangeShapeType="1"/>
          </p:cNvSpPr>
          <p:nvPr/>
        </p:nvSpPr>
        <p:spPr bwMode="auto">
          <a:xfrm flipV="1">
            <a:off x="1530350" y="2743200"/>
            <a:ext cx="3162300" cy="1485900"/>
          </a:xfrm>
          <a:prstGeom prst="line">
            <a:avLst/>
          </a:prstGeom>
          <a:noFill/>
          <a:ln w="9525">
            <a:solidFill>
              <a:schemeClr val="tx1"/>
            </a:solidFill>
            <a:round/>
            <a:headEnd/>
            <a:tailEnd/>
          </a:ln>
          <a:effectLst/>
        </p:spPr>
        <p:txBody>
          <a:bodyPr wrap="none" anchor="ctr"/>
          <a:lstStyle/>
          <a:p>
            <a:endParaRPr lang="en-US"/>
          </a:p>
        </p:txBody>
      </p:sp>
      <p:sp>
        <p:nvSpPr>
          <p:cNvPr id="6205" name="Line 61"/>
          <p:cNvSpPr>
            <a:spLocks noChangeShapeType="1"/>
          </p:cNvSpPr>
          <p:nvPr/>
        </p:nvSpPr>
        <p:spPr bwMode="auto">
          <a:xfrm flipV="1">
            <a:off x="4699000" y="2743200"/>
            <a:ext cx="0" cy="1492250"/>
          </a:xfrm>
          <a:prstGeom prst="line">
            <a:avLst/>
          </a:prstGeom>
          <a:noFill/>
          <a:ln w="9525">
            <a:solidFill>
              <a:schemeClr val="tx1"/>
            </a:solidFill>
            <a:round/>
            <a:headEnd/>
            <a:tailEnd/>
          </a:ln>
          <a:effectLst/>
        </p:spPr>
        <p:txBody>
          <a:bodyPr wrap="none" anchor="ctr"/>
          <a:lstStyle/>
          <a:p>
            <a:endParaRPr lang="en-US"/>
          </a:p>
        </p:txBody>
      </p:sp>
      <p:sp>
        <p:nvSpPr>
          <p:cNvPr id="6206" name="Line 62"/>
          <p:cNvSpPr>
            <a:spLocks noChangeShapeType="1"/>
          </p:cNvSpPr>
          <p:nvPr/>
        </p:nvSpPr>
        <p:spPr bwMode="auto">
          <a:xfrm>
            <a:off x="4699000" y="2749550"/>
            <a:ext cx="2952750" cy="1479550"/>
          </a:xfrm>
          <a:prstGeom prst="line">
            <a:avLst/>
          </a:prstGeom>
          <a:noFill/>
          <a:ln w="9525">
            <a:solidFill>
              <a:schemeClr val="tx1"/>
            </a:solidFill>
            <a:round/>
            <a:headEnd/>
            <a:tailEnd/>
          </a:ln>
          <a:effectLst/>
        </p:spPr>
        <p:txBody>
          <a:bodyPr wrap="none" anchor="ctr"/>
          <a:lstStyle/>
          <a:p>
            <a:endParaRPr lang="en-US"/>
          </a:p>
        </p:txBody>
      </p:sp>
      <p:sp>
        <p:nvSpPr>
          <p:cNvPr id="6208" name="Text Box 64"/>
          <p:cNvSpPr txBox="1">
            <a:spLocks noChangeArrowheads="1"/>
          </p:cNvSpPr>
          <p:nvPr/>
        </p:nvSpPr>
        <p:spPr bwMode="auto">
          <a:xfrm>
            <a:off x="4899025" y="2384425"/>
            <a:ext cx="184150" cy="457200"/>
          </a:xfrm>
          <a:prstGeom prst="rect">
            <a:avLst/>
          </a:prstGeom>
          <a:noFill/>
          <a:ln w="9525">
            <a:noFill/>
            <a:miter lim="800000"/>
            <a:headEnd/>
            <a:tailEnd/>
          </a:ln>
          <a:effectLst/>
        </p:spPr>
        <p:txBody>
          <a:bodyPr wrap="none">
            <a:spAutoFit/>
          </a:bodyPr>
          <a:lstStyle/>
          <a:p>
            <a:endParaRPr lang="en-US"/>
          </a:p>
        </p:txBody>
      </p:sp>
      <p:sp>
        <p:nvSpPr>
          <p:cNvPr id="6210" name="Text Box 66"/>
          <p:cNvSpPr txBox="1">
            <a:spLocks noChangeArrowheads="1"/>
          </p:cNvSpPr>
          <p:nvPr/>
        </p:nvSpPr>
        <p:spPr bwMode="auto">
          <a:xfrm>
            <a:off x="708025" y="269875"/>
            <a:ext cx="5771132" cy="954107"/>
          </a:xfrm>
          <a:prstGeom prst="rect">
            <a:avLst/>
          </a:prstGeom>
          <a:noFill/>
          <a:ln w="9525">
            <a:noFill/>
            <a:miter lim="800000"/>
            <a:headEnd/>
            <a:tailEnd/>
          </a:ln>
          <a:effectLst/>
        </p:spPr>
        <p:txBody>
          <a:bodyPr wrap="none">
            <a:spAutoFit/>
          </a:bodyPr>
          <a:lstStyle/>
          <a:p>
            <a:r>
              <a:rPr lang="en-US" sz="2800" dirty="0"/>
              <a:t>A simple abstract game.</a:t>
            </a:r>
          </a:p>
          <a:p>
            <a:r>
              <a:rPr lang="en-US" sz="2800" b="1" dirty="0"/>
              <a:t>Max</a:t>
            </a:r>
            <a:r>
              <a:rPr lang="en-US" sz="2800" dirty="0"/>
              <a:t> makes a move, then </a:t>
            </a:r>
            <a:r>
              <a:rPr lang="en-US" sz="2800" b="1" dirty="0"/>
              <a:t>Min</a:t>
            </a:r>
            <a:r>
              <a:rPr lang="en-US" sz="2800" dirty="0"/>
              <a:t> replies. </a:t>
            </a:r>
          </a:p>
        </p:txBody>
      </p:sp>
      <p:sp>
        <p:nvSpPr>
          <p:cNvPr id="6211" name="Text Box 67"/>
          <p:cNvSpPr txBox="1">
            <a:spLocks noChangeArrowheads="1"/>
          </p:cNvSpPr>
          <p:nvPr/>
        </p:nvSpPr>
        <p:spPr bwMode="auto">
          <a:xfrm>
            <a:off x="6003925" y="3117850"/>
            <a:ext cx="438150" cy="366713"/>
          </a:xfrm>
          <a:prstGeom prst="rect">
            <a:avLst/>
          </a:prstGeom>
          <a:noFill/>
          <a:ln w="9525">
            <a:noFill/>
            <a:miter lim="800000"/>
            <a:headEnd/>
            <a:tailEnd/>
          </a:ln>
          <a:effectLst/>
        </p:spPr>
        <p:txBody>
          <a:bodyPr wrap="none">
            <a:spAutoFit/>
          </a:bodyPr>
          <a:lstStyle/>
          <a:p>
            <a:r>
              <a:rPr lang="en-US" sz="1800"/>
              <a:t>A</a:t>
            </a:r>
            <a:r>
              <a:rPr lang="en-US" sz="1400"/>
              <a:t>3</a:t>
            </a:r>
            <a:endParaRPr lang="en-US"/>
          </a:p>
        </p:txBody>
      </p:sp>
      <p:sp>
        <p:nvSpPr>
          <p:cNvPr id="6212" name="Text Box 68"/>
          <p:cNvSpPr txBox="1">
            <a:spLocks noChangeArrowheads="1"/>
          </p:cNvSpPr>
          <p:nvPr/>
        </p:nvSpPr>
        <p:spPr bwMode="auto">
          <a:xfrm>
            <a:off x="4302125" y="3117850"/>
            <a:ext cx="438150" cy="366713"/>
          </a:xfrm>
          <a:prstGeom prst="rect">
            <a:avLst/>
          </a:prstGeom>
          <a:noFill/>
          <a:ln w="9525">
            <a:noFill/>
            <a:miter lim="800000"/>
            <a:headEnd/>
            <a:tailEnd/>
          </a:ln>
          <a:effectLst/>
        </p:spPr>
        <p:txBody>
          <a:bodyPr wrap="none">
            <a:spAutoFit/>
          </a:bodyPr>
          <a:lstStyle/>
          <a:p>
            <a:r>
              <a:rPr lang="en-US" sz="1800"/>
              <a:t>A</a:t>
            </a:r>
            <a:r>
              <a:rPr lang="en-US" sz="1400"/>
              <a:t>2</a:t>
            </a:r>
            <a:endParaRPr lang="en-US"/>
          </a:p>
        </p:txBody>
      </p:sp>
      <p:sp>
        <p:nvSpPr>
          <p:cNvPr id="6213" name="Text Box 69"/>
          <p:cNvSpPr txBox="1">
            <a:spLocks noChangeArrowheads="1"/>
          </p:cNvSpPr>
          <p:nvPr/>
        </p:nvSpPr>
        <p:spPr bwMode="auto">
          <a:xfrm>
            <a:off x="2873375" y="3117849"/>
            <a:ext cx="438150" cy="366713"/>
          </a:xfrm>
          <a:prstGeom prst="rect">
            <a:avLst/>
          </a:prstGeom>
          <a:noFill/>
          <a:ln w="9525">
            <a:noFill/>
            <a:miter lim="800000"/>
            <a:headEnd/>
            <a:tailEnd/>
          </a:ln>
          <a:effectLst/>
        </p:spPr>
        <p:txBody>
          <a:bodyPr wrap="none">
            <a:spAutoFit/>
          </a:bodyPr>
          <a:lstStyle/>
          <a:p>
            <a:r>
              <a:rPr lang="en-US" sz="1800"/>
              <a:t>A</a:t>
            </a:r>
            <a:r>
              <a:rPr lang="en-US" sz="1400"/>
              <a:t>1</a:t>
            </a:r>
            <a:endParaRPr lang="en-US"/>
          </a:p>
        </p:txBody>
      </p:sp>
      <p:sp>
        <p:nvSpPr>
          <p:cNvPr id="6214" name="Text Box 70"/>
          <p:cNvSpPr txBox="1">
            <a:spLocks noChangeArrowheads="1"/>
          </p:cNvSpPr>
          <p:nvPr/>
        </p:nvSpPr>
        <p:spPr bwMode="auto">
          <a:xfrm>
            <a:off x="241299" y="6323579"/>
            <a:ext cx="8194675" cy="338554"/>
          </a:xfrm>
          <a:prstGeom prst="rect">
            <a:avLst/>
          </a:prstGeom>
          <a:noFill/>
          <a:ln w="9525">
            <a:noFill/>
            <a:miter lim="800000"/>
            <a:headEnd/>
            <a:tailEnd/>
          </a:ln>
          <a:effectLst/>
        </p:spPr>
        <p:txBody>
          <a:bodyPr>
            <a:spAutoFit/>
          </a:bodyPr>
          <a:lstStyle/>
          <a:p>
            <a:r>
              <a:rPr lang="en-US" sz="1600" dirty="0"/>
              <a:t>An action by one player is called a </a:t>
            </a:r>
            <a:r>
              <a:rPr lang="en-US" sz="1600" i="1" dirty="0"/>
              <a:t>ply</a:t>
            </a:r>
            <a:r>
              <a:rPr lang="en-US" sz="1600" dirty="0"/>
              <a:t>, two ply (a action and a counter action) is called a </a:t>
            </a:r>
            <a:r>
              <a:rPr lang="en-US" sz="1600" i="1" dirty="0"/>
              <a:t>move</a:t>
            </a:r>
            <a:r>
              <a:rPr lang="en-US" sz="1600" dirty="0"/>
              <a:t>.</a:t>
            </a:r>
            <a:endParaRPr lang="en-US" sz="1800" dirty="0"/>
          </a:p>
        </p:txBody>
      </p:sp>
      <p:sp>
        <p:nvSpPr>
          <p:cNvPr id="6153" name="AutoShape 9"/>
          <p:cNvSpPr>
            <a:spLocks noChangeArrowheads="1"/>
          </p:cNvSpPr>
          <p:nvPr/>
        </p:nvSpPr>
        <p:spPr bwMode="auto">
          <a:xfrm>
            <a:off x="4546600" y="2444750"/>
            <a:ext cx="304800" cy="304800"/>
          </a:xfrm>
          <a:prstGeom prst="triangle">
            <a:avLst>
              <a:gd name="adj" fmla="val 50000"/>
            </a:avLst>
          </a:prstGeom>
          <a:solidFill>
            <a:schemeClr val="accent1"/>
          </a:solidFill>
          <a:ln w="9525">
            <a:solidFill>
              <a:schemeClr val="tx1"/>
            </a:solidFill>
            <a:miter lim="800000"/>
            <a:headEnd/>
            <a:tailEnd/>
          </a:ln>
          <a:effectLst/>
        </p:spPr>
        <p:txBody>
          <a:bodyPr wrap="none" anchor="ctr"/>
          <a:lstStyle/>
          <a:p>
            <a:endParaRPr 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1026"/>
          <p:cNvSpPr txBox="1">
            <a:spLocks noChangeArrowheads="1"/>
          </p:cNvSpPr>
          <p:nvPr/>
        </p:nvSpPr>
        <p:spPr bwMode="auto">
          <a:xfrm>
            <a:off x="390525" y="1353609"/>
            <a:ext cx="8833908" cy="3908762"/>
          </a:xfrm>
          <a:prstGeom prst="rect">
            <a:avLst/>
          </a:prstGeom>
          <a:noFill/>
          <a:ln w="9525">
            <a:noFill/>
            <a:miter lim="800000"/>
            <a:headEnd/>
            <a:tailEnd/>
          </a:ln>
          <a:effectLst/>
        </p:spPr>
        <p:txBody>
          <a:bodyPr wrap="square">
            <a:spAutoFit/>
          </a:bodyPr>
          <a:lstStyle/>
          <a:p>
            <a:pPr>
              <a:buFontTx/>
              <a:buChar char="•"/>
            </a:pPr>
            <a:r>
              <a:rPr lang="en-US" sz="2800" dirty="0"/>
              <a:t> Generate the game tree down to the terminal nodes.</a:t>
            </a:r>
          </a:p>
          <a:p>
            <a:pPr>
              <a:buFontTx/>
              <a:buChar char="•"/>
            </a:pPr>
            <a:r>
              <a:rPr lang="en-US" sz="2800" dirty="0"/>
              <a:t> Apply the utility function to the terminal nodes.</a:t>
            </a:r>
          </a:p>
          <a:p>
            <a:pPr>
              <a:buFontTx/>
              <a:buChar char="•"/>
            </a:pPr>
            <a:r>
              <a:rPr lang="en-US" sz="2800" dirty="0"/>
              <a:t> For a </a:t>
            </a:r>
            <a:r>
              <a:rPr lang="en-US" sz="2800" b="1" dirty="0"/>
              <a:t>S</a:t>
            </a:r>
            <a:r>
              <a:rPr lang="en-US" sz="2800" dirty="0"/>
              <a:t> set of sibling nodes, pass up to the parent…</a:t>
            </a:r>
          </a:p>
          <a:p>
            <a:pPr lvl="1">
              <a:buFontTx/>
              <a:buChar char="•"/>
            </a:pPr>
            <a:r>
              <a:rPr lang="en-US" sz="2800" dirty="0"/>
              <a:t> the lowest value in </a:t>
            </a:r>
            <a:r>
              <a:rPr lang="en-US" sz="2800" b="1" dirty="0"/>
              <a:t>S</a:t>
            </a:r>
            <a:r>
              <a:rPr lang="en-US" sz="2800" dirty="0"/>
              <a:t> if the siblings are </a:t>
            </a:r>
          </a:p>
          <a:p>
            <a:pPr lvl="1">
              <a:buFontTx/>
              <a:buChar char="•"/>
            </a:pPr>
            <a:r>
              <a:rPr lang="en-US" sz="2800" dirty="0"/>
              <a:t> the largest value in </a:t>
            </a:r>
            <a:r>
              <a:rPr lang="en-US" sz="2800" b="1" dirty="0"/>
              <a:t>S</a:t>
            </a:r>
            <a:r>
              <a:rPr lang="en-US" sz="2800" dirty="0"/>
              <a:t> if the siblings are</a:t>
            </a:r>
          </a:p>
          <a:p>
            <a:pPr>
              <a:buFontTx/>
              <a:buChar char="•"/>
            </a:pPr>
            <a:r>
              <a:rPr lang="en-US" sz="2800" dirty="0"/>
              <a:t> Recursively do the above, until the backed-up values reach the initial state.</a:t>
            </a:r>
          </a:p>
          <a:p>
            <a:pPr>
              <a:buFontTx/>
              <a:buChar char="•"/>
            </a:pPr>
            <a:r>
              <a:rPr lang="en-US" sz="2800" dirty="0"/>
              <a:t> The value of the initial state is the </a:t>
            </a:r>
            <a:r>
              <a:rPr lang="en-US" sz="2800" i="1" dirty="0"/>
              <a:t>minimum</a:t>
            </a:r>
            <a:r>
              <a:rPr lang="en-US" sz="2800" dirty="0"/>
              <a:t> score for Max. </a:t>
            </a:r>
          </a:p>
          <a:p>
            <a:pPr>
              <a:buFontTx/>
              <a:buChar char="•"/>
            </a:pPr>
            <a:endParaRPr lang="en-US" dirty="0"/>
          </a:p>
        </p:txBody>
      </p:sp>
      <p:sp>
        <p:nvSpPr>
          <p:cNvPr id="8195" name="AutoShape 1027"/>
          <p:cNvSpPr>
            <a:spLocks noChangeArrowheads="1"/>
          </p:cNvSpPr>
          <p:nvPr/>
        </p:nvSpPr>
        <p:spPr bwMode="auto">
          <a:xfrm>
            <a:off x="6774411" y="2747204"/>
            <a:ext cx="304800" cy="304800"/>
          </a:xfrm>
          <a:prstGeom prst="triangle">
            <a:avLst>
              <a:gd name="adj" fmla="val 50000"/>
            </a:avLst>
          </a:prstGeom>
          <a:solidFill>
            <a:schemeClr val="accent1"/>
          </a:solidFill>
          <a:ln w="9525">
            <a:solidFill>
              <a:schemeClr val="tx1"/>
            </a:solidFill>
            <a:miter lim="800000"/>
            <a:headEnd/>
            <a:tailEnd/>
          </a:ln>
          <a:effectLst/>
        </p:spPr>
        <p:txBody>
          <a:bodyPr wrap="none" anchor="ctr"/>
          <a:lstStyle/>
          <a:p>
            <a:endParaRPr lang="en-US"/>
          </a:p>
        </p:txBody>
      </p:sp>
      <p:sp>
        <p:nvSpPr>
          <p:cNvPr id="8196" name="AutoShape 1028"/>
          <p:cNvSpPr>
            <a:spLocks noChangeArrowheads="1"/>
          </p:cNvSpPr>
          <p:nvPr/>
        </p:nvSpPr>
        <p:spPr bwMode="auto">
          <a:xfrm flipV="1">
            <a:off x="6774411" y="3217104"/>
            <a:ext cx="304800" cy="304800"/>
          </a:xfrm>
          <a:prstGeom prst="triangle">
            <a:avLst>
              <a:gd name="adj" fmla="val 50000"/>
            </a:avLst>
          </a:prstGeom>
          <a:solidFill>
            <a:schemeClr val="accent1"/>
          </a:solidFill>
          <a:ln w="9525">
            <a:solidFill>
              <a:schemeClr val="tx1"/>
            </a:solidFill>
            <a:miter lim="800000"/>
            <a:headEnd/>
            <a:tailEnd/>
          </a:ln>
          <a:effectLst/>
        </p:spPr>
        <p:txBody>
          <a:bodyPr wrap="none" anchor="ctr"/>
          <a:lstStyle/>
          <a:p>
            <a:endParaRPr lang="en-US"/>
          </a:p>
        </p:txBody>
      </p:sp>
      <p:sp>
        <p:nvSpPr>
          <p:cNvPr id="8197" name="Text Box 1029"/>
          <p:cNvSpPr txBox="1">
            <a:spLocks noChangeArrowheads="1"/>
          </p:cNvSpPr>
          <p:nvPr/>
        </p:nvSpPr>
        <p:spPr bwMode="auto">
          <a:xfrm>
            <a:off x="1010747" y="0"/>
            <a:ext cx="7071423" cy="923330"/>
          </a:xfrm>
          <a:prstGeom prst="rect">
            <a:avLst/>
          </a:prstGeom>
          <a:noFill/>
          <a:ln w="9525">
            <a:noFill/>
            <a:miter lim="800000"/>
            <a:headEnd/>
            <a:tailEnd/>
          </a:ln>
          <a:effectLst/>
        </p:spPr>
        <p:txBody>
          <a:bodyPr wrap="none">
            <a:spAutoFit/>
          </a:bodyPr>
          <a:lstStyle/>
          <a:p>
            <a:r>
              <a:rPr lang="en-US" sz="5400" dirty="0">
                <a:effectLst>
                  <a:outerShdw blurRad="38100" dist="38100" dir="2700000" algn="tl">
                    <a:srgbClr val="000000">
                      <a:alpha val="43137"/>
                    </a:srgbClr>
                  </a:outerShdw>
                </a:effectLst>
              </a:rPr>
              <a:t>The </a:t>
            </a:r>
            <a:r>
              <a:rPr lang="en-US" sz="5400" dirty="0" err="1">
                <a:effectLst>
                  <a:outerShdw blurRad="38100" dist="38100" dir="2700000" algn="tl">
                    <a:srgbClr val="000000">
                      <a:alpha val="43137"/>
                    </a:srgbClr>
                  </a:outerShdw>
                </a:effectLst>
              </a:rPr>
              <a:t>Minimax</a:t>
            </a:r>
            <a:r>
              <a:rPr lang="en-US" sz="5400" dirty="0">
                <a:effectLst>
                  <a:outerShdw blurRad="38100" dist="38100" dir="2700000" algn="tl">
                    <a:srgbClr val="000000">
                      <a:alpha val="43137"/>
                    </a:srgbClr>
                  </a:outerShdw>
                </a:effectLst>
              </a:rPr>
              <a:t> Algorithm</a:t>
            </a:r>
            <a:r>
              <a:rPr lang="en-US" sz="2800" dirty="0">
                <a:effectLst>
                  <a:outerShdw blurRad="38100" dist="38100" dir="2700000" algn="tl">
                    <a:srgbClr val="000000">
                      <a:alpha val="43137"/>
                    </a:srgbClr>
                  </a:outerShdw>
                </a:effectLst>
              </a:rPr>
              <a:t> </a:t>
            </a:r>
          </a:p>
        </p:txBody>
      </p:sp>
      <p:pic>
        <p:nvPicPr>
          <p:cNvPr id="2050" name="Picture 2" descr="John von Neumann - Wikipedia">
            <a:extLst>
              <a:ext uri="{FF2B5EF4-FFF2-40B4-BE49-F238E27FC236}">
                <a16:creationId xmlns:a16="http://schemas.microsoft.com/office/drawing/2014/main" id="{2751B243-BA7A-4589-B971-8B057D25E22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35964" y="5560483"/>
            <a:ext cx="829004" cy="1081089"/>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2137B1C4-1CBE-45DB-940F-BBD6DD4A744D}"/>
              </a:ext>
            </a:extLst>
          </p:cNvPr>
          <p:cNvSpPr txBox="1"/>
          <p:nvPr/>
        </p:nvSpPr>
        <p:spPr>
          <a:xfrm>
            <a:off x="5228166" y="6596390"/>
            <a:ext cx="1388533" cy="261610"/>
          </a:xfrm>
          <a:prstGeom prst="rect">
            <a:avLst/>
          </a:prstGeom>
          <a:noFill/>
        </p:spPr>
        <p:txBody>
          <a:bodyPr wrap="square">
            <a:spAutoFit/>
          </a:bodyPr>
          <a:lstStyle/>
          <a:p>
            <a:r>
              <a:rPr lang="en-US" sz="1100" dirty="0"/>
              <a:t>John von Neumann</a:t>
            </a:r>
          </a:p>
        </p:txBody>
      </p:sp>
      <p:sp>
        <p:nvSpPr>
          <p:cNvPr id="10" name="TextBox 9">
            <a:extLst>
              <a:ext uri="{FF2B5EF4-FFF2-40B4-BE49-F238E27FC236}">
                <a16:creationId xmlns:a16="http://schemas.microsoft.com/office/drawing/2014/main" id="{B8026617-89A9-4C42-B0FB-3A8CE4364DC7}"/>
              </a:ext>
            </a:extLst>
          </p:cNvPr>
          <p:cNvSpPr txBox="1"/>
          <p:nvPr/>
        </p:nvSpPr>
        <p:spPr>
          <a:xfrm>
            <a:off x="6273800" y="5692650"/>
            <a:ext cx="2870200" cy="738664"/>
          </a:xfrm>
          <a:prstGeom prst="rect">
            <a:avLst/>
          </a:prstGeom>
          <a:noFill/>
        </p:spPr>
        <p:txBody>
          <a:bodyPr wrap="square">
            <a:spAutoFit/>
          </a:bodyPr>
          <a:lstStyle/>
          <a:p>
            <a:r>
              <a:rPr lang="en-US" sz="1400" dirty="0"/>
              <a:t>Invention credited to von Neumann, but re-discovered by Turing, Shannon and others.  </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232" name="Group 64"/>
          <p:cNvGrpSpPr>
            <a:grpSpLocks/>
          </p:cNvGrpSpPr>
          <p:nvPr/>
        </p:nvGrpSpPr>
        <p:grpSpPr bwMode="auto">
          <a:xfrm>
            <a:off x="574675" y="889000"/>
            <a:ext cx="7947025" cy="3311525"/>
            <a:chOff x="370" y="1072"/>
            <a:chExt cx="5006" cy="2086"/>
          </a:xfrm>
        </p:grpSpPr>
        <p:grpSp>
          <p:nvGrpSpPr>
            <p:cNvPr id="7173" name="Group 5"/>
            <p:cNvGrpSpPr>
              <a:grpSpLocks/>
            </p:cNvGrpSpPr>
            <p:nvPr/>
          </p:nvGrpSpPr>
          <p:grpSpPr bwMode="auto">
            <a:xfrm>
              <a:off x="370" y="2198"/>
              <a:ext cx="1150" cy="960"/>
              <a:chOff x="146" y="3024"/>
              <a:chExt cx="1150" cy="960"/>
            </a:xfrm>
          </p:grpSpPr>
          <p:grpSp>
            <p:nvGrpSpPr>
              <p:cNvPr id="7174" name="Group 6"/>
              <p:cNvGrpSpPr>
                <a:grpSpLocks/>
              </p:cNvGrpSpPr>
              <p:nvPr/>
            </p:nvGrpSpPr>
            <p:grpSpPr bwMode="auto">
              <a:xfrm>
                <a:off x="192" y="3024"/>
                <a:ext cx="1104" cy="960"/>
                <a:chOff x="192" y="3024"/>
                <a:chExt cx="1104" cy="960"/>
              </a:xfrm>
            </p:grpSpPr>
            <p:grpSp>
              <p:nvGrpSpPr>
                <p:cNvPr id="7175" name="Group 7"/>
                <p:cNvGrpSpPr>
                  <a:grpSpLocks/>
                </p:cNvGrpSpPr>
                <p:nvPr/>
              </p:nvGrpSpPr>
              <p:grpSpPr bwMode="auto">
                <a:xfrm>
                  <a:off x="192" y="3792"/>
                  <a:ext cx="1104" cy="192"/>
                  <a:chOff x="192" y="3792"/>
                  <a:chExt cx="1104" cy="192"/>
                </a:xfrm>
              </p:grpSpPr>
              <p:sp>
                <p:nvSpPr>
                  <p:cNvPr id="7176" name="AutoShape 8"/>
                  <p:cNvSpPr>
                    <a:spLocks noChangeArrowheads="1"/>
                  </p:cNvSpPr>
                  <p:nvPr/>
                </p:nvSpPr>
                <p:spPr bwMode="auto">
                  <a:xfrm>
                    <a:off x="192" y="3792"/>
                    <a:ext cx="192" cy="192"/>
                  </a:xfrm>
                  <a:prstGeom prst="triangle">
                    <a:avLst>
                      <a:gd name="adj" fmla="val 50000"/>
                    </a:avLst>
                  </a:prstGeom>
                  <a:solidFill>
                    <a:schemeClr val="accent1"/>
                  </a:solidFill>
                  <a:ln w="9525">
                    <a:solidFill>
                      <a:schemeClr val="tx1"/>
                    </a:solidFill>
                    <a:miter lim="800000"/>
                    <a:headEnd/>
                    <a:tailEnd/>
                  </a:ln>
                  <a:effectLst/>
                </p:spPr>
                <p:txBody>
                  <a:bodyPr wrap="none" anchor="ctr"/>
                  <a:lstStyle/>
                  <a:p>
                    <a:endParaRPr lang="en-US"/>
                  </a:p>
                </p:txBody>
              </p:sp>
              <p:sp>
                <p:nvSpPr>
                  <p:cNvPr id="7177" name="AutoShape 9"/>
                  <p:cNvSpPr>
                    <a:spLocks noChangeArrowheads="1"/>
                  </p:cNvSpPr>
                  <p:nvPr/>
                </p:nvSpPr>
                <p:spPr bwMode="auto">
                  <a:xfrm>
                    <a:off x="648" y="3792"/>
                    <a:ext cx="192" cy="192"/>
                  </a:xfrm>
                  <a:prstGeom prst="triangle">
                    <a:avLst>
                      <a:gd name="adj" fmla="val 50000"/>
                    </a:avLst>
                  </a:prstGeom>
                  <a:solidFill>
                    <a:schemeClr val="accent1"/>
                  </a:solidFill>
                  <a:ln w="9525">
                    <a:solidFill>
                      <a:schemeClr val="tx1"/>
                    </a:solidFill>
                    <a:miter lim="800000"/>
                    <a:headEnd/>
                    <a:tailEnd/>
                  </a:ln>
                  <a:effectLst/>
                </p:spPr>
                <p:txBody>
                  <a:bodyPr wrap="none" anchor="ctr"/>
                  <a:lstStyle/>
                  <a:p>
                    <a:endParaRPr lang="en-US"/>
                  </a:p>
                </p:txBody>
              </p:sp>
              <p:sp>
                <p:nvSpPr>
                  <p:cNvPr id="7178" name="AutoShape 10"/>
                  <p:cNvSpPr>
                    <a:spLocks noChangeArrowheads="1"/>
                  </p:cNvSpPr>
                  <p:nvPr/>
                </p:nvSpPr>
                <p:spPr bwMode="auto">
                  <a:xfrm>
                    <a:off x="1104" y="3792"/>
                    <a:ext cx="192" cy="192"/>
                  </a:xfrm>
                  <a:prstGeom prst="triangle">
                    <a:avLst>
                      <a:gd name="adj" fmla="val 50000"/>
                    </a:avLst>
                  </a:prstGeom>
                  <a:solidFill>
                    <a:schemeClr val="accent1"/>
                  </a:solidFill>
                  <a:ln w="9525">
                    <a:solidFill>
                      <a:schemeClr val="tx1"/>
                    </a:solidFill>
                    <a:miter lim="800000"/>
                    <a:headEnd/>
                    <a:tailEnd/>
                  </a:ln>
                  <a:effectLst/>
                </p:spPr>
                <p:txBody>
                  <a:bodyPr wrap="none" anchor="ctr"/>
                  <a:lstStyle/>
                  <a:p>
                    <a:endParaRPr lang="en-US"/>
                  </a:p>
                </p:txBody>
              </p:sp>
            </p:grpSp>
            <p:sp>
              <p:nvSpPr>
                <p:cNvPr id="7179" name="AutoShape 11"/>
                <p:cNvSpPr>
                  <a:spLocks noChangeArrowheads="1"/>
                </p:cNvSpPr>
                <p:nvPr/>
              </p:nvSpPr>
              <p:spPr bwMode="auto">
                <a:xfrm flipV="1">
                  <a:off x="648" y="3024"/>
                  <a:ext cx="192" cy="192"/>
                </a:xfrm>
                <a:prstGeom prst="triangle">
                  <a:avLst>
                    <a:gd name="adj" fmla="val 50000"/>
                  </a:avLst>
                </a:prstGeom>
                <a:solidFill>
                  <a:schemeClr val="accent1"/>
                </a:solidFill>
                <a:ln w="9525">
                  <a:solidFill>
                    <a:schemeClr val="tx1"/>
                  </a:solidFill>
                  <a:miter lim="800000"/>
                  <a:headEnd/>
                  <a:tailEnd/>
                </a:ln>
                <a:effectLst/>
              </p:spPr>
              <p:txBody>
                <a:bodyPr wrap="none" anchor="ctr"/>
                <a:lstStyle/>
                <a:p>
                  <a:endParaRPr lang="en-US"/>
                </a:p>
              </p:txBody>
            </p:sp>
            <p:sp>
              <p:nvSpPr>
                <p:cNvPr id="7180" name="Line 12"/>
                <p:cNvSpPr>
                  <a:spLocks noChangeShapeType="1"/>
                </p:cNvSpPr>
                <p:nvPr/>
              </p:nvSpPr>
              <p:spPr bwMode="auto">
                <a:xfrm flipV="1">
                  <a:off x="290" y="3216"/>
                  <a:ext cx="454" cy="576"/>
                </a:xfrm>
                <a:prstGeom prst="line">
                  <a:avLst/>
                </a:prstGeom>
                <a:noFill/>
                <a:ln w="9525">
                  <a:solidFill>
                    <a:schemeClr val="tx1"/>
                  </a:solidFill>
                  <a:round/>
                  <a:headEnd/>
                  <a:tailEnd/>
                </a:ln>
                <a:effectLst/>
              </p:spPr>
              <p:txBody>
                <a:bodyPr wrap="none" anchor="ctr"/>
                <a:lstStyle/>
                <a:p>
                  <a:endParaRPr lang="en-US"/>
                </a:p>
              </p:txBody>
            </p:sp>
            <p:sp>
              <p:nvSpPr>
                <p:cNvPr id="7181" name="Line 13"/>
                <p:cNvSpPr>
                  <a:spLocks noChangeShapeType="1"/>
                </p:cNvSpPr>
                <p:nvPr/>
              </p:nvSpPr>
              <p:spPr bwMode="auto">
                <a:xfrm flipV="1">
                  <a:off x="744" y="3216"/>
                  <a:ext cx="0" cy="576"/>
                </a:xfrm>
                <a:prstGeom prst="line">
                  <a:avLst/>
                </a:prstGeom>
                <a:noFill/>
                <a:ln w="9525">
                  <a:solidFill>
                    <a:schemeClr val="tx1"/>
                  </a:solidFill>
                  <a:round/>
                  <a:headEnd/>
                  <a:tailEnd/>
                </a:ln>
                <a:effectLst/>
              </p:spPr>
              <p:txBody>
                <a:bodyPr wrap="none" anchor="ctr"/>
                <a:lstStyle/>
                <a:p>
                  <a:endParaRPr lang="en-US"/>
                </a:p>
              </p:txBody>
            </p:sp>
            <p:sp>
              <p:nvSpPr>
                <p:cNvPr id="7182" name="Line 14"/>
                <p:cNvSpPr>
                  <a:spLocks noChangeShapeType="1"/>
                </p:cNvSpPr>
                <p:nvPr/>
              </p:nvSpPr>
              <p:spPr bwMode="auto">
                <a:xfrm>
                  <a:off x="744" y="3216"/>
                  <a:ext cx="456" cy="574"/>
                </a:xfrm>
                <a:prstGeom prst="line">
                  <a:avLst/>
                </a:prstGeom>
                <a:noFill/>
                <a:ln w="9525">
                  <a:solidFill>
                    <a:schemeClr val="tx1"/>
                  </a:solidFill>
                  <a:round/>
                  <a:headEnd/>
                  <a:tailEnd/>
                </a:ln>
                <a:effectLst/>
              </p:spPr>
              <p:txBody>
                <a:bodyPr wrap="none" anchor="ctr"/>
                <a:lstStyle/>
                <a:p>
                  <a:endParaRPr lang="en-US"/>
                </a:p>
              </p:txBody>
            </p:sp>
          </p:grpSp>
          <p:sp>
            <p:nvSpPr>
              <p:cNvPr id="7186" name="Text Box 18"/>
              <p:cNvSpPr txBox="1">
                <a:spLocks noChangeArrowheads="1"/>
              </p:cNvSpPr>
              <p:nvPr/>
            </p:nvSpPr>
            <p:spPr bwMode="auto">
              <a:xfrm>
                <a:off x="146" y="3542"/>
                <a:ext cx="269" cy="192"/>
              </a:xfrm>
              <a:prstGeom prst="rect">
                <a:avLst/>
              </a:prstGeom>
              <a:noFill/>
              <a:ln w="9525">
                <a:noFill/>
                <a:miter lim="800000"/>
                <a:headEnd/>
                <a:tailEnd/>
              </a:ln>
              <a:effectLst/>
            </p:spPr>
            <p:txBody>
              <a:bodyPr wrap="none">
                <a:spAutoFit/>
              </a:bodyPr>
              <a:lstStyle/>
              <a:p>
                <a:r>
                  <a:rPr lang="en-US" sz="1400"/>
                  <a:t>A</a:t>
                </a:r>
                <a:r>
                  <a:rPr lang="en-US" sz="900"/>
                  <a:t>11</a:t>
                </a:r>
                <a:endParaRPr lang="en-US"/>
              </a:p>
            </p:txBody>
          </p:sp>
          <p:sp>
            <p:nvSpPr>
              <p:cNvPr id="7187" name="Text Box 19"/>
              <p:cNvSpPr txBox="1">
                <a:spLocks noChangeArrowheads="1"/>
              </p:cNvSpPr>
              <p:nvPr/>
            </p:nvSpPr>
            <p:spPr bwMode="auto">
              <a:xfrm>
                <a:off x="482" y="3542"/>
                <a:ext cx="269" cy="192"/>
              </a:xfrm>
              <a:prstGeom prst="rect">
                <a:avLst/>
              </a:prstGeom>
              <a:noFill/>
              <a:ln w="9525">
                <a:noFill/>
                <a:miter lim="800000"/>
                <a:headEnd/>
                <a:tailEnd/>
              </a:ln>
              <a:effectLst/>
            </p:spPr>
            <p:txBody>
              <a:bodyPr wrap="none">
                <a:spAutoFit/>
              </a:bodyPr>
              <a:lstStyle/>
              <a:p>
                <a:pPr algn="ctr"/>
                <a:r>
                  <a:rPr lang="en-US" sz="1400"/>
                  <a:t>A</a:t>
                </a:r>
                <a:r>
                  <a:rPr lang="en-US" sz="900"/>
                  <a:t>12</a:t>
                </a:r>
                <a:endParaRPr lang="en-US"/>
              </a:p>
            </p:txBody>
          </p:sp>
          <p:sp>
            <p:nvSpPr>
              <p:cNvPr id="7188" name="Text Box 20"/>
              <p:cNvSpPr txBox="1">
                <a:spLocks noChangeArrowheads="1"/>
              </p:cNvSpPr>
              <p:nvPr/>
            </p:nvSpPr>
            <p:spPr bwMode="auto">
              <a:xfrm>
                <a:off x="842" y="3542"/>
                <a:ext cx="269" cy="192"/>
              </a:xfrm>
              <a:prstGeom prst="rect">
                <a:avLst/>
              </a:prstGeom>
              <a:noFill/>
              <a:ln w="9525">
                <a:noFill/>
                <a:miter lim="800000"/>
                <a:headEnd/>
                <a:tailEnd/>
              </a:ln>
              <a:effectLst/>
            </p:spPr>
            <p:txBody>
              <a:bodyPr wrap="none">
                <a:spAutoFit/>
              </a:bodyPr>
              <a:lstStyle/>
              <a:p>
                <a:r>
                  <a:rPr lang="en-US" sz="1400"/>
                  <a:t>A</a:t>
                </a:r>
                <a:r>
                  <a:rPr lang="en-US" sz="900"/>
                  <a:t>13</a:t>
                </a:r>
                <a:endParaRPr lang="en-US"/>
              </a:p>
            </p:txBody>
          </p:sp>
        </p:grpSp>
        <p:grpSp>
          <p:nvGrpSpPr>
            <p:cNvPr id="7190" name="Group 22"/>
            <p:cNvGrpSpPr>
              <a:grpSpLocks/>
            </p:cNvGrpSpPr>
            <p:nvPr/>
          </p:nvGrpSpPr>
          <p:grpSpPr bwMode="auto">
            <a:xfrm>
              <a:off x="2362" y="2198"/>
              <a:ext cx="1150" cy="960"/>
              <a:chOff x="146" y="3024"/>
              <a:chExt cx="1150" cy="960"/>
            </a:xfrm>
          </p:grpSpPr>
          <p:grpSp>
            <p:nvGrpSpPr>
              <p:cNvPr id="7191" name="Group 23"/>
              <p:cNvGrpSpPr>
                <a:grpSpLocks/>
              </p:cNvGrpSpPr>
              <p:nvPr/>
            </p:nvGrpSpPr>
            <p:grpSpPr bwMode="auto">
              <a:xfrm>
                <a:off x="192" y="3024"/>
                <a:ext cx="1104" cy="960"/>
                <a:chOff x="192" y="3024"/>
                <a:chExt cx="1104" cy="960"/>
              </a:xfrm>
            </p:grpSpPr>
            <p:grpSp>
              <p:nvGrpSpPr>
                <p:cNvPr id="7192" name="Group 24"/>
                <p:cNvGrpSpPr>
                  <a:grpSpLocks/>
                </p:cNvGrpSpPr>
                <p:nvPr/>
              </p:nvGrpSpPr>
              <p:grpSpPr bwMode="auto">
                <a:xfrm>
                  <a:off x="192" y="3792"/>
                  <a:ext cx="1104" cy="192"/>
                  <a:chOff x="192" y="3792"/>
                  <a:chExt cx="1104" cy="192"/>
                </a:xfrm>
              </p:grpSpPr>
              <p:sp>
                <p:nvSpPr>
                  <p:cNvPr id="7193" name="AutoShape 25"/>
                  <p:cNvSpPr>
                    <a:spLocks noChangeArrowheads="1"/>
                  </p:cNvSpPr>
                  <p:nvPr/>
                </p:nvSpPr>
                <p:spPr bwMode="auto">
                  <a:xfrm>
                    <a:off x="192" y="3792"/>
                    <a:ext cx="192" cy="192"/>
                  </a:xfrm>
                  <a:prstGeom prst="triangle">
                    <a:avLst>
                      <a:gd name="adj" fmla="val 50000"/>
                    </a:avLst>
                  </a:prstGeom>
                  <a:solidFill>
                    <a:schemeClr val="accent1"/>
                  </a:solidFill>
                  <a:ln w="9525">
                    <a:solidFill>
                      <a:schemeClr val="tx1"/>
                    </a:solidFill>
                    <a:miter lim="800000"/>
                    <a:headEnd/>
                    <a:tailEnd/>
                  </a:ln>
                  <a:effectLst/>
                </p:spPr>
                <p:txBody>
                  <a:bodyPr wrap="none" anchor="ctr"/>
                  <a:lstStyle/>
                  <a:p>
                    <a:endParaRPr lang="en-US"/>
                  </a:p>
                </p:txBody>
              </p:sp>
              <p:sp>
                <p:nvSpPr>
                  <p:cNvPr id="7194" name="AutoShape 26"/>
                  <p:cNvSpPr>
                    <a:spLocks noChangeArrowheads="1"/>
                  </p:cNvSpPr>
                  <p:nvPr/>
                </p:nvSpPr>
                <p:spPr bwMode="auto">
                  <a:xfrm>
                    <a:off x="648" y="3792"/>
                    <a:ext cx="192" cy="192"/>
                  </a:xfrm>
                  <a:prstGeom prst="triangle">
                    <a:avLst>
                      <a:gd name="adj" fmla="val 50000"/>
                    </a:avLst>
                  </a:prstGeom>
                  <a:solidFill>
                    <a:schemeClr val="accent1"/>
                  </a:solidFill>
                  <a:ln w="9525">
                    <a:solidFill>
                      <a:schemeClr val="tx1"/>
                    </a:solidFill>
                    <a:miter lim="800000"/>
                    <a:headEnd/>
                    <a:tailEnd/>
                  </a:ln>
                  <a:effectLst/>
                </p:spPr>
                <p:txBody>
                  <a:bodyPr wrap="none" anchor="ctr"/>
                  <a:lstStyle/>
                  <a:p>
                    <a:endParaRPr lang="en-US"/>
                  </a:p>
                </p:txBody>
              </p:sp>
              <p:sp>
                <p:nvSpPr>
                  <p:cNvPr id="7195" name="AutoShape 27"/>
                  <p:cNvSpPr>
                    <a:spLocks noChangeArrowheads="1"/>
                  </p:cNvSpPr>
                  <p:nvPr/>
                </p:nvSpPr>
                <p:spPr bwMode="auto">
                  <a:xfrm>
                    <a:off x="1104" y="3792"/>
                    <a:ext cx="192" cy="192"/>
                  </a:xfrm>
                  <a:prstGeom prst="triangle">
                    <a:avLst>
                      <a:gd name="adj" fmla="val 50000"/>
                    </a:avLst>
                  </a:prstGeom>
                  <a:solidFill>
                    <a:schemeClr val="accent1"/>
                  </a:solidFill>
                  <a:ln w="9525">
                    <a:solidFill>
                      <a:schemeClr val="tx1"/>
                    </a:solidFill>
                    <a:miter lim="800000"/>
                    <a:headEnd/>
                    <a:tailEnd/>
                  </a:ln>
                  <a:effectLst/>
                </p:spPr>
                <p:txBody>
                  <a:bodyPr wrap="none" anchor="ctr"/>
                  <a:lstStyle/>
                  <a:p>
                    <a:endParaRPr lang="en-US"/>
                  </a:p>
                </p:txBody>
              </p:sp>
            </p:grpSp>
            <p:sp>
              <p:nvSpPr>
                <p:cNvPr id="7196" name="AutoShape 28"/>
                <p:cNvSpPr>
                  <a:spLocks noChangeArrowheads="1"/>
                </p:cNvSpPr>
                <p:nvPr/>
              </p:nvSpPr>
              <p:spPr bwMode="auto">
                <a:xfrm flipV="1">
                  <a:off x="648" y="3024"/>
                  <a:ext cx="192" cy="192"/>
                </a:xfrm>
                <a:prstGeom prst="triangle">
                  <a:avLst>
                    <a:gd name="adj" fmla="val 50000"/>
                  </a:avLst>
                </a:prstGeom>
                <a:solidFill>
                  <a:schemeClr val="accent1"/>
                </a:solidFill>
                <a:ln w="9525">
                  <a:solidFill>
                    <a:schemeClr val="tx1"/>
                  </a:solidFill>
                  <a:miter lim="800000"/>
                  <a:headEnd/>
                  <a:tailEnd/>
                </a:ln>
                <a:effectLst/>
              </p:spPr>
              <p:txBody>
                <a:bodyPr wrap="none" anchor="ctr"/>
                <a:lstStyle/>
                <a:p>
                  <a:endParaRPr lang="en-US"/>
                </a:p>
              </p:txBody>
            </p:sp>
            <p:sp>
              <p:nvSpPr>
                <p:cNvPr id="7197" name="Line 29"/>
                <p:cNvSpPr>
                  <a:spLocks noChangeShapeType="1"/>
                </p:cNvSpPr>
                <p:nvPr/>
              </p:nvSpPr>
              <p:spPr bwMode="auto">
                <a:xfrm flipV="1">
                  <a:off x="290" y="3216"/>
                  <a:ext cx="454" cy="576"/>
                </a:xfrm>
                <a:prstGeom prst="line">
                  <a:avLst/>
                </a:prstGeom>
                <a:noFill/>
                <a:ln w="9525">
                  <a:solidFill>
                    <a:schemeClr val="tx1"/>
                  </a:solidFill>
                  <a:round/>
                  <a:headEnd/>
                  <a:tailEnd/>
                </a:ln>
                <a:effectLst/>
              </p:spPr>
              <p:txBody>
                <a:bodyPr wrap="none" anchor="ctr"/>
                <a:lstStyle/>
                <a:p>
                  <a:endParaRPr lang="en-US"/>
                </a:p>
              </p:txBody>
            </p:sp>
            <p:sp>
              <p:nvSpPr>
                <p:cNvPr id="7198" name="Line 30"/>
                <p:cNvSpPr>
                  <a:spLocks noChangeShapeType="1"/>
                </p:cNvSpPr>
                <p:nvPr/>
              </p:nvSpPr>
              <p:spPr bwMode="auto">
                <a:xfrm flipV="1">
                  <a:off x="744" y="3216"/>
                  <a:ext cx="0" cy="576"/>
                </a:xfrm>
                <a:prstGeom prst="line">
                  <a:avLst/>
                </a:prstGeom>
                <a:noFill/>
                <a:ln w="9525">
                  <a:solidFill>
                    <a:schemeClr val="tx1"/>
                  </a:solidFill>
                  <a:round/>
                  <a:headEnd/>
                  <a:tailEnd/>
                </a:ln>
                <a:effectLst/>
              </p:spPr>
              <p:txBody>
                <a:bodyPr wrap="none" anchor="ctr"/>
                <a:lstStyle/>
                <a:p>
                  <a:endParaRPr lang="en-US"/>
                </a:p>
              </p:txBody>
            </p:sp>
            <p:sp>
              <p:nvSpPr>
                <p:cNvPr id="7199" name="Line 31"/>
                <p:cNvSpPr>
                  <a:spLocks noChangeShapeType="1"/>
                </p:cNvSpPr>
                <p:nvPr/>
              </p:nvSpPr>
              <p:spPr bwMode="auto">
                <a:xfrm>
                  <a:off x="744" y="3216"/>
                  <a:ext cx="456" cy="574"/>
                </a:xfrm>
                <a:prstGeom prst="line">
                  <a:avLst/>
                </a:prstGeom>
                <a:noFill/>
                <a:ln w="9525">
                  <a:solidFill>
                    <a:schemeClr val="tx1"/>
                  </a:solidFill>
                  <a:round/>
                  <a:headEnd/>
                  <a:tailEnd/>
                </a:ln>
                <a:effectLst/>
              </p:spPr>
              <p:txBody>
                <a:bodyPr wrap="none" anchor="ctr"/>
                <a:lstStyle/>
                <a:p>
                  <a:endParaRPr lang="en-US"/>
                </a:p>
              </p:txBody>
            </p:sp>
          </p:grpSp>
          <p:sp>
            <p:nvSpPr>
              <p:cNvPr id="7203" name="Text Box 35"/>
              <p:cNvSpPr txBox="1">
                <a:spLocks noChangeArrowheads="1"/>
              </p:cNvSpPr>
              <p:nvPr/>
            </p:nvSpPr>
            <p:spPr bwMode="auto">
              <a:xfrm>
                <a:off x="146" y="3542"/>
                <a:ext cx="269" cy="192"/>
              </a:xfrm>
              <a:prstGeom prst="rect">
                <a:avLst/>
              </a:prstGeom>
              <a:noFill/>
              <a:ln w="9525">
                <a:noFill/>
                <a:miter lim="800000"/>
                <a:headEnd/>
                <a:tailEnd/>
              </a:ln>
              <a:effectLst/>
            </p:spPr>
            <p:txBody>
              <a:bodyPr wrap="none">
                <a:spAutoFit/>
              </a:bodyPr>
              <a:lstStyle/>
              <a:p>
                <a:r>
                  <a:rPr lang="en-US" sz="1400"/>
                  <a:t>A</a:t>
                </a:r>
                <a:r>
                  <a:rPr lang="en-US" sz="900"/>
                  <a:t>21</a:t>
                </a:r>
                <a:endParaRPr lang="en-US"/>
              </a:p>
            </p:txBody>
          </p:sp>
          <p:sp>
            <p:nvSpPr>
              <p:cNvPr id="7204" name="Text Box 36"/>
              <p:cNvSpPr txBox="1">
                <a:spLocks noChangeArrowheads="1"/>
              </p:cNvSpPr>
              <p:nvPr/>
            </p:nvSpPr>
            <p:spPr bwMode="auto">
              <a:xfrm>
                <a:off x="482" y="3542"/>
                <a:ext cx="269" cy="192"/>
              </a:xfrm>
              <a:prstGeom prst="rect">
                <a:avLst/>
              </a:prstGeom>
              <a:noFill/>
              <a:ln w="9525">
                <a:noFill/>
                <a:miter lim="800000"/>
                <a:headEnd/>
                <a:tailEnd/>
              </a:ln>
              <a:effectLst/>
            </p:spPr>
            <p:txBody>
              <a:bodyPr wrap="none">
                <a:spAutoFit/>
              </a:bodyPr>
              <a:lstStyle/>
              <a:p>
                <a:pPr algn="ctr"/>
                <a:r>
                  <a:rPr lang="en-US" sz="1400"/>
                  <a:t>A</a:t>
                </a:r>
                <a:r>
                  <a:rPr lang="en-US" sz="900"/>
                  <a:t>22</a:t>
                </a:r>
                <a:endParaRPr lang="en-US"/>
              </a:p>
            </p:txBody>
          </p:sp>
          <p:sp>
            <p:nvSpPr>
              <p:cNvPr id="7205" name="Text Box 37"/>
              <p:cNvSpPr txBox="1">
                <a:spLocks noChangeArrowheads="1"/>
              </p:cNvSpPr>
              <p:nvPr/>
            </p:nvSpPr>
            <p:spPr bwMode="auto">
              <a:xfrm>
                <a:off x="842" y="3542"/>
                <a:ext cx="273" cy="192"/>
              </a:xfrm>
              <a:prstGeom prst="rect">
                <a:avLst/>
              </a:prstGeom>
              <a:noFill/>
              <a:ln w="9525">
                <a:noFill/>
                <a:miter lim="800000"/>
                <a:headEnd/>
                <a:tailEnd/>
              </a:ln>
              <a:effectLst/>
            </p:spPr>
            <p:txBody>
              <a:bodyPr wrap="none">
                <a:spAutoFit/>
              </a:bodyPr>
              <a:lstStyle/>
              <a:p>
                <a:r>
                  <a:rPr lang="en-US" sz="1400"/>
                  <a:t>A</a:t>
                </a:r>
                <a:r>
                  <a:rPr lang="en-US" sz="1000"/>
                  <a:t>2</a:t>
                </a:r>
                <a:r>
                  <a:rPr lang="en-US" sz="900"/>
                  <a:t>3</a:t>
                </a:r>
                <a:endParaRPr lang="en-US"/>
              </a:p>
            </p:txBody>
          </p:sp>
        </p:grpSp>
        <p:grpSp>
          <p:nvGrpSpPr>
            <p:cNvPr id="7207" name="Group 39"/>
            <p:cNvGrpSpPr>
              <a:grpSpLocks/>
            </p:cNvGrpSpPr>
            <p:nvPr/>
          </p:nvGrpSpPr>
          <p:grpSpPr bwMode="auto">
            <a:xfrm>
              <a:off x="4226" y="2198"/>
              <a:ext cx="1150" cy="960"/>
              <a:chOff x="146" y="3024"/>
              <a:chExt cx="1150" cy="960"/>
            </a:xfrm>
          </p:grpSpPr>
          <p:grpSp>
            <p:nvGrpSpPr>
              <p:cNvPr id="7208" name="Group 40"/>
              <p:cNvGrpSpPr>
                <a:grpSpLocks/>
              </p:cNvGrpSpPr>
              <p:nvPr/>
            </p:nvGrpSpPr>
            <p:grpSpPr bwMode="auto">
              <a:xfrm>
                <a:off x="192" y="3024"/>
                <a:ext cx="1104" cy="960"/>
                <a:chOff x="192" y="3024"/>
                <a:chExt cx="1104" cy="960"/>
              </a:xfrm>
            </p:grpSpPr>
            <p:grpSp>
              <p:nvGrpSpPr>
                <p:cNvPr id="7209" name="Group 41"/>
                <p:cNvGrpSpPr>
                  <a:grpSpLocks/>
                </p:cNvGrpSpPr>
                <p:nvPr/>
              </p:nvGrpSpPr>
              <p:grpSpPr bwMode="auto">
                <a:xfrm>
                  <a:off x="192" y="3792"/>
                  <a:ext cx="1104" cy="192"/>
                  <a:chOff x="192" y="3792"/>
                  <a:chExt cx="1104" cy="192"/>
                </a:xfrm>
              </p:grpSpPr>
              <p:sp>
                <p:nvSpPr>
                  <p:cNvPr id="7210" name="AutoShape 42"/>
                  <p:cNvSpPr>
                    <a:spLocks noChangeArrowheads="1"/>
                  </p:cNvSpPr>
                  <p:nvPr/>
                </p:nvSpPr>
                <p:spPr bwMode="auto">
                  <a:xfrm>
                    <a:off x="192" y="3792"/>
                    <a:ext cx="192" cy="192"/>
                  </a:xfrm>
                  <a:prstGeom prst="triangle">
                    <a:avLst>
                      <a:gd name="adj" fmla="val 50000"/>
                    </a:avLst>
                  </a:prstGeom>
                  <a:solidFill>
                    <a:schemeClr val="accent1"/>
                  </a:solidFill>
                  <a:ln w="9525">
                    <a:solidFill>
                      <a:schemeClr val="tx1"/>
                    </a:solidFill>
                    <a:miter lim="800000"/>
                    <a:headEnd/>
                    <a:tailEnd/>
                  </a:ln>
                  <a:effectLst/>
                </p:spPr>
                <p:txBody>
                  <a:bodyPr wrap="none" anchor="ctr"/>
                  <a:lstStyle/>
                  <a:p>
                    <a:endParaRPr lang="en-US"/>
                  </a:p>
                </p:txBody>
              </p:sp>
              <p:sp>
                <p:nvSpPr>
                  <p:cNvPr id="7211" name="AutoShape 43"/>
                  <p:cNvSpPr>
                    <a:spLocks noChangeArrowheads="1"/>
                  </p:cNvSpPr>
                  <p:nvPr/>
                </p:nvSpPr>
                <p:spPr bwMode="auto">
                  <a:xfrm>
                    <a:off x="648" y="3792"/>
                    <a:ext cx="192" cy="192"/>
                  </a:xfrm>
                  <a:prstGeom prst="triangle">
                    <a:avLst>
                      <a:gd name="adj" fmla="val 50000"/>
                    </a:avLst>
                  </a:prstGeom>
                  <a:solidFill>
                    <a:schemeClr val="accent1"/>
                  </a:solidFill>
                  <a:ln w="9525">
                    <a:solidFill>
                      <a:schemeClr val="tx1"/>
                    </a:solidFill>
                    <a:miter lim="800000"/>
                    <a:headEnd/>
                    <a:tailEnd/>
                  </a:ln>
                  <a:effectLst/>
                </p:spPr>
                <p:txBody>
                  <a:bodyPr wrap="none" anchor="ctr"/>
                  <a:lstStyle/>
                  <a:p>
                    <a:endParaRPr lang="en-US"/>
                  </a:p>
                </p:txBody>
              </p:sp>
              <p:sp>
                <p:nvSpPr>
                  <p:cNvPr id="7212" name="AutoShape 44"/>
                  <p:cNvSpPr>
                    <a:spLocks noChangeArrowheads="1"/>
                  </p:cNvSpPr>
                  <p:nvPr/>
                </p:nvSpPr>
                <p:spPr bwMode="auto">
                  <a:xfrm>
                    <a:off x="1104" y="3792"/>
                    <a:ext cx="192" cy="192"/>
                  </a:xfrm>
                  <a:prstGeom prst="triangle">
                    <a:avLst>
                      <a:gd name="adj" fmla="val 50000"/>
                    </a:avLst>
                  </a:prstGeom>
                  <a:solidFill>
                    <a:schemeClr val="accent1"/>
                  </a:solidFill>
                  <a:ln w="9525">
                    <a:solidFill>
                      <a:schemeClr val="tx1"/>
                    </a:solidFill>
                    <a:miter lim="800000"/>
                    <a:headEnd/>
                    <a:tailEnd/>
                  </a:ln>
                  <a:effectLst/>
                </p:spPr>
                <p:txBody>
                  <a:bodyPr wrap="none" anchor="ctr"/>
                  <a:lstStyle/>
                  <a:p>
                    <a:endParaRPr lang="en-US"/>
                  </a:p>
                </p:txBody>
              </p:sp>
            </p:grpSp>
            <p:sp>
              <p:nvSpPr>
                <p:cNvPr id="7213" name="AutoShape 45"/>
                <p:cNvSpPr>
                  <a:spLocks noChangeArrowheads="1"/>
                </p:cNvSpPr>
                <p:nvPr/>
              </p:nvSpPr>
              <p:spPr bwMode="auto">
                <a:xfrm flipV="1">
                  <a:off x="648" y="3024"/>
                  <a:ext cx="192" cy="192"/>
                </a:xfrm>
                <a:prstGeom prst="triangle">
                  <a:avLst>
                    <a:gd name="adj" fmla="val 50000"/>
                  </a:avLst>
                </a:prstGeom>
                <a:solidFill>
                  <a:schemeClr val="accent1"/>
                </a:solidFill>
                <a:ln w="9525">
                  <a:solidFill>
                    <a:schemeClr val="tx1"/>
                  </a:solidFill>
                  <a:miter lim="800000"/>
                  <a:headEnd/>
                  <a:tailEnd/>
                </a:ln>
                <a:effectLst/>
              </p:spPr>
              <p:txBody>
                <a:bodyPr wrap="none" anchor="ctr"/>
                <a:lstStyle/>
                <a:p>
                  <a:endParaRPr lang="en-US"/>
                </a:p>
              </p:txBody>
            </p:sp>
            <p:sp>
              <p:nvSpPr>
                <p:cNvPr id="7214" name="Line 46"/>
                <p:cNvSpPr>
                  <a:spLocks noChangeShapeType="1"/>
                </p:cNvSpPr>
                <p:nvPr/>
              </p:nvSpPr>
              <p:spPr bwMode="auto">
                <a:xfrm flipV="1">
                  <a:off x="290" y="3216"/>
                  <a:ext cx="454" cy="576"/>
                </a:xfrm>
                <a:prstGeom prst="line">
                  <a:avLst/>
                </a:prstGeom>
                <a:noFill/>
                <a:ln w="9525">
                  <a:solidFill>
                    <a:schemeClr val="tx1"/>
                  </a:solidFill>
                  <a:round/>
                  <a:headEnd/>
                  <a:tailEnd/>
                </a:ln>
                <a:effectLst/>
              </p:spPr>
              <p:txBody>
                <a:bodyPr wrap="none" anchor="ctr"/>
                <a:lstStyle/>
                <a:p>
                  <a:endParaRPr lang="en-US"/>
                </a:p>
              </p:txBody>
            </p:sp>
            <p:sp>
              <p:nvSpPr>
                <p:cNvPr id="7215" name="Line 47"/>
                <p:cNvSpPr>
                  <a:spLocks noChangeShapeType="1"/>
                </p:cNvSpPr>
                <p:nvPr/>
              </p:nvSpPr>
              <p:spPr bwMode="auto">
                <a:xfrm flipV="1">
                  <a:off x="744" y="3216"/>
                  <a:ext cx="0" cy="576"/>
                </a:xfrm>
                <a:prstGeom prst="line">
                  <a:avLst/>
                </a:prstGeom>
                <a:noFill/>
                <a:ln w="9525">
                  <a:solidFill>
                    <a:schemeClr val="tx1"/>
                  </a:solidFill>
                  <a:round/>
                  <a:headEnd/>
                  <a:tailEnd/>
                </a:ln>
                <a:effectLst/>
              </p:spPr>
              <p:txBody>
                <a:bodyPr wrap="none" anchor="ctr"/>
                <a:lstStyle/>
                <a:p>
                  <a:endParaRPr lang="en-US"/>
                </a:p>
              </p:txBody>
            </p:sp>
            <p:sp>
              <p:nvSpPr>
                <p:cNvPr id="7216" name="Line 48"/>
                <p:cNvSpPr>
                  <a:spLocks noChangeShapeType="1"/>
                </p:cNvSpPr>
                <p:nvPr/>
              </p:nvSpPr>
              <p:spPr bwMode="auto">
                <a:xfrm>
                  <a:off x="744" y="3216"/>
                  <a:ext cx="456" cy="574"/>
                </a:xfrm>
                <a:prstGeom prst="line">
                  <a:avLst/>
                </a:prstGeom>
                <a:noFill/>
                <a:ln w="9525">
                  <a:solidFill>
                    <a:schemeClr val="tx1"/>
                  </a:solidFill>
                  <a:round/>
                  <a:headEnd/>
                  <a:tailEnd/>
                </a:ln>
                <a:effectLst/>
              </p:spPr>
              <p:txBody>
                <a:bodyPr wrap="none" anchor="ctr"/>
                <a:lstStyle/>
                <a:p>
                  <a:endParaRPr lang="en-US"/>
                </a:p>
              </p:txBody>
            </p:sp>
          </p:grpSp>
          <p:sp>
            <p:nvSpPr>
              <p:cNvPr id="7220" name="Text Box 52"/>
              <p:cNvSpPr txBox="1">
                <a:spLocks noChangeArrowheads="1"/>
              </p:cNvSpPr>
              <p:nvPr/>
            </p:nvSpPr>
            <p:spPr bwMode="auto">
              <a:xfrm>
                <a:off x="146" y="3542"/>
                <a:ext cx="269" cy="192"/>
              </a:xfrm>
              <a:prstGeom prst="rect">
                <a:avLst/>
              </a:prstGeom>
              <a:noFill/>
              <a:ln w="9525">
                <a:noFill/>
                <a:miter lim="800000"/>
                <a:headEnd/>
                <a:tailEnd/>
              </a:ln>
              <a:effectLst/>
            </p:spPr>
            <p:txBody>
              <a:bodyPr wrap="none">
                <a:spAutoFit/>
              </a:bodyPr>
              <a:lstStyle/>
              <a:p>
                <a:r>
                  <a:rPr lang="en-US" sz="1400"/>
                  <a:t>A</a:t>
                </a:r>
                <a:r>
                  <a:rPr lang="en-US" sz="900"/>
                  <a:t>31</a:t>
                </a:r>
                <a:endParaRPr lang="en-US"/>
              </a:p>
            </p:txBody>
          </p:sp>
          <p:sp>
            <p:nvSpPr>
              <p:cNvPr id="7221" name="Text Box 53"/>
              <p:cNvSpPr txBox="1">
                <a:spLocks noChangeArrowheads="1"/>
              </p:cNvSpPr>
              <p:nvPr/>
            </p:nvSpPr>
            <p:spPr bwMode="auto">
              <a:xfrm>
                <a:off x="482" y="3542"/>
                <a:ext cx="269" cy="192"/>
              </a:xfrm>
              <a:prstGeom prst="rect">
                <a:avLst/>
              </a:prstGeom>
              <a:noFill/>
              <a:ln w="9525">
                <a:noFill/>
                <a:miter lim="800000"/>
                <a:headEnd/>
                <a:tailEnd/>
              </a:ln>
              <a:effectLst/>
            </p:spPr>
            <p:txBody>
              <a:bodyPr wrap="none">
                <a:spAutoFit/>
              </a:bodyPr>
              <a:lstStyle/>
              <a:p>
                <a:pPr algn="ctr"/>
                <a:r>
                  <a:rPr lang="en-US" sz="1400"/>
                  <a:t>A</a:t>
                </a:r>
                <a:r>
                  <a:rPr lang="en-US" sz="900"/>
                  <a:t>32</a:t>
                </a:r>
                <a:endParaRPr lang="en-US"/>
              </a:p>
            </p:txBody>
          </p:sp>
          <p:sp>
            <p:nvSpPr>
              <p:cNvPr id="7222" name="Text Box 54"/>
              <p:cNvSpPr txBox="1">
                <a:spLocks noChangeArrowheads="1"/>
              </p:cNvSpPr>
              <p:nvPr/>
            </p:nvSpPr>
            <p:spPr bwMode="auto">
              <a:xfrm>
                <a:off x="842" y="3542"/>
                <a:ext cx="269" cy="192"/>
              </a:xfrm>
              <a:prstGeom prst="rect">
                <a:avLst/>
              </a:prstGeom>
              <a:noFill/>
              <a:ln w="9525">
                <a:noFill/>
                <a:miter lim="800000"/>
                <a:headEnd/>
                <a:tailEnd/>
              </a:ln>
              <a:effectLst/>
            </p:spPr>
            <p:txBody>
              <a:bodyPr wrap="none">
                <a:spAutoFit/>
              </a:bodyPr>
              <a:lstStyle/>
              <a:p>
                <a:r>
                  <a:rPr lang="en-US" sz="1400"/>
                  <a:t>A</a:t>
                </a:r>
                <a:r>
                  <a:rPr lang="en-US" sz="900"/>
                  <a:t>33</a:t>
                </a:r>
                <a:endParaRPr lang="en-US"/>
              </a:p>
            </p:txBody>
          </p:sp>
        </p:grpSp>
        <p:sp>
          <p:nvSpPr>
            <p:cNvPr id="7224" name="Line 56"/>
            <p:cNvSpPr>
              <a:spLocks noChangeShapeType="1"/>
            </p:cNvSpPr>
            <p:nvPr/>
          </p:nvSpPr>
          <p:spPr bwMode="auto">
            <a:xfrm flipV="1">
              <a:off x="964" y="1260"/>
              <a:ext cx="1992" cy="936"/>
            </a:xfrm>
            <a:prstGeom prst="line">
              <a:avLst/>
            </a:prstGeom>
            <a:noFill/>
            <a:ln w="9525">
              <a:solidFill>
                <a:schemeClr val="tx1"/>
              </a:solidFill>
              <a:round/>
              <a:headEnd/>
              <a:tailEnd/>
            </a:ln>
            <a:effectLst/>
          </p:spPr>
          <p:txBody>
            <a:bodyPr wrap="none" anchor="ctr"/>
            <a:lstStyle/>
            <a:p>
              <a:endParaRPr lang="en-US"/>
            </a:p>
          </p:txBody>
        </p:sp>
        <p:sp>
          <p:nvSpPr>
            <p:cNvPr id="7225" name="Line 57"/>
            <p:cNvSpPr>
              <a:spLocks noChangeShapeType="1"/>
            </p:cNvSpPr>
            <p:nvPr/>
          </p:nvSpPr>
          <p:spPr bwMode="auto">
            <a:xfrm flipV="1">
              <a:off x="2960" y="1260"/>
              <a:ext cx="0" cy="940"/>
            </a:xfrm>
            <a:prstGeom prst="line">
              <a:avLst/>
            </a:prstGeom>
            <a:noFill/>
            <a:ln w="9525">
              <a:solidFill>
                <a:schemeClr val="tx1"/>
              </a:solidFill>
              <a:round/>
              <a:headEnd/>
              <a:tailEnd/>
            </a:ln>
            <a:effectLst/>
          </p:spPr>
          <p:txBody>
            <a:bodyPr wrap="none" anchor="ctr"/>
            <a:lstStyle/>
            <a:p>
              <a:endParaRPr lang="en-US"/>
            </a:p>
          </p:txBody>
        </p:sp>
        <p:sp>
          <p:nvSpPr>
            <p:cNvPr id="7226" name="Line 58"/>
            <p:cNvSpPr>
              <a:spLocks noChangeShapeType="1"/>
            </p:cNvSpPr>
            <p:nvPr/>
          </p:nvSpPr>
          <p:spPr bwMode="auto">
            <a:xfrm>
              <a:off x="2960" y="1264"/>
              <a:ext cx="1860" cy="932"/>
            </a:xfrm>
            <a:prstGeom prst="line">
              <a:avLst/>
            </a:prstGeom>
            <a:noFill/>
            <a:ln w="9525">
              <a:solidFill>
                <a:schemeClr val="tx1"/>
              </a:solidFill>
              <a:round/>
              <a:headEnd/>
              <a:tailEnd/>
            </a:ln>
            <a:effectLst/>
          </p:spPr>
          <p:txBody>
            <a:bodyPr wrap="none" anchor="ctr"/>
            <a:lstStyle/>
            <a:p>
              <a:endParaRPr lang="en-US"/>
            </a:p>
          </p:txBody>
        </p:sp>
        <p:sp>
          <p:nvSpPr>
            <p:cNvPr id="7229" name="Text Box 61"/>
            <p:cNvSpPr txBox="1">
              <a:spLocks noChangeArrowheads="1"/>
            </p:cNvSpPr>
            <p:nvPr/>
          </p:nvSpPr>
          <p:spPr bwMode="auto">
            <a:xfrm>
              <a:off x="3782" y="1496"/>
              <a:ext cx="276" cy="231"/>
            </a:xfrm>
            <a:prstGeom prst="rect">
              <a:avLst/>
            </a:prstGeom>
            <a:noFill/>
            <a:ln w="9525">
              <a:noFill/>
              <a:miter lim="800000"/>
              <a:headEnd/>
              <a:tailEnd/>
            </a:ln>
            <a:effectLst/>
          </p:spPr>
          <p:txBody>
            <a:bodyPr wrap="none">
              <a:spAutoFit/>
            </a:bodyPr>
            <a:lstStyle/>
            <a:p>
              <a:r>
                <a:rPr lang="en-US" sz="1800"/>
                <a:t>A</a:t>
              </a:r>
              <a:r>
                <a:rPr lang="en-US" sz="1400"/>
                <a:t>3</a:t>
              </a:r>
              <a:endParaRPr lang="en-US"/>
            </a:p>
          </p:txBody>
        </p:sp>
        <p:sp>
          <p:nvSpPr>
            <p:cNvPr id="7230" name="Text Box 62"/>
            <p:cNvSpPr txBox="1">
              <a:spLocks noChangeArrowheads="1"/>
            </p:cNvSpPr>
            <p:nvPr/>
          </p:nvSpPr>
          <p:spPr bwMode="auto">
            <a:xfrm>
              <a:off x="2710" y="1496"/>
              <a:ext cx="276" cy="231"/>
            </a:xfrm>
            <a:prstGeom prst="rect">
              <a:avLst/>
            </a:prstGeom>
            <a:noFill/>
            <a:ln w="9525">
              <a:noFill/>
              <a:miter lim="800000"/>
              <a:headEnd/>
              <a:tailEnd/>
            </a:ln>
            <a:effectLst/>
          </p:spPr>
          <p:txBody>
            <a:bodyPr wrap="none">
              <a:spAutoFit/>
            </a:bodyPr>
            <a:lstStyle/>
            <a:p>
              <a:r>
                <a:rPr lang="en-US" sz="1800"/>
                <a:t>A</a:t>
              </a:r>
              <a:r>
                <a:rPr lang="en-US" sz="1400"/>
                <a:t>2</a:t>
              </a:r>
              <a:endParaRPr lang="en-US"/>
            </a:p>
          </p:txBody>
        </p:sp>
        <p:sp>
          <p:nvSpPr>
            <p:cNvPr id="7231" name="Text Box 63"/>
            <p:cNvSpPr txBox="1">
              <a:spLocks noChangeArrowheads="1"/>
            </p:cNvSpPr>
            <p:nvPr/>
          </p:nvSpPr>
          <p:spPr bwMode="auto">
            <a:xfrm>
              <a:off x="1790" y="1496"/>
              <a:ext cx="286" cy="233"/>
            </a:xfrm>
            <a:prstGeom prst="rect">
              <a:avLst/>
            </a:prstGeom>
            <a:noFill/>
            <a:ln w="9525">
              <a:noFill/>
              <a:miter lim="800000"/>
              <a:headEnd/>
              <a:tailEnd/>
            </a:ln>
            <a:effectLst/>
          </p:spPr>
          <p:txBody>
            <a:bodyPr wrap="none">
              <a:spAutoFit/>
            </a:bodyPr>
            <a:lstStyle/>
            <a:p>
              <a:r>
                <a:rPr lang="en-US" sz="1800" dirty="0"/>
                <a:t>A</a:t>
              </a:r>
              <a:r>
                <a:rPr lang="en-US" sz="1400" dirty="0"/>
                <a:t>1</a:t>
              </a:r>
              <a:endParaRPr lang="en-US" sz="2000" dirty="0"/>
            </a:p>
          </p:txBody>
        </p:sp>
        <p:sp>
          <p:nvSpPr>
            <p:cNvPr id="7172" name="AutoShape 4"/>
            <p:cNvSpPr>
              <a:spLocks noChangeArrowheads="1"/>
            </p:cNvSpPr>
            <p:nvPr/>
          </p:nvSpPr>
          <p:spPr bwMode="auto">
            <a:xfrm>
              <a:off x="2864" y="1072"/>
              <a:ext cx="192" cy="192"/>
            </a:xfrm>
            <a:prstGeom prst="triangle">
              <a:avLst>
                <a:gd name="adj" fmla="val 50000"/>
              </a:avLst>
            </a:prstGeom>
            <a:solidFill>
              <a:schemeClr val="accent1"/>
            </a:solidFill>
            <a:ln w="9525">
              <a:solidFill>
                <a:schemeClr val="tx1"/>
              </a:solidFill>
              <a:miter lim="800000"/>
              <a:headEnd/>
              <a:tailEnd/>
            </a:ln>
            <a:effectLst/>
          </p:spPr>
          <p:txBody>
            <a:bodyPr wrap="none" anchor="ctr"/>
            <a:lstStyle/>
            <a:p>
              <a:endParaRPr lang="en-US"/>
            </a:p>
          </p:txBody>
        </p:sp>
      </p:grpSp>
      <p:sp>
        <p:nvSpPr>
          <p:cNvPr id="7233" name="Text Box 65"/>
          <p:cNvSpPr txBox="1">
            <a:spLocks noChangeArrowheads="1"/>
          </p:cNvSpPr>
          <p:nvPr/>
        </p:nvSpPr>
        <p:spPr bwMode="auto">
          <a:xfrm>
            <a:off x="242358" y="5193242"/>
            <a:ext cx="8732309" cy="830997"/>
          </a:xfrm>
          <a:prstGeom prst="rect">
            <a:avLst/>
          </a:prstGeom>
          <a:noFill/>
          <a:ln w="9525">
            <a:noFill/>
            <a:miter lim="800000"/>
            <a:headEnd/>
            <a:tailEnd/>
          </a:ln>
          <a:effectLst/>
        </p:spPr>
        <p:txBody>
          <a:bodyPr wrap="square">
            <a:spAutoFit/>
          </a:bodyPr>
          <a:lstStyle/>
          <a:p>
            <a:r>
              <a:rPr lang="en-US" dirty="0"/>
              <a:t>Let's construct the full game tree.</a:t>
            </a:r>
          </a:p>
          <a:p>
            <a:r>
              <a:rPr lang="en-US" dirty="0"/>
              <a:t>We can do this with depth-first search, so memory is not an issue.</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9" name="Picture 3"/>
          <p:cNvPicPr>
            <a:picLocks noChangeAspect="1" noChangeArrowheads="1"/>
          </p:cNvPicPr>
          <p:nvPr/>
        </p:nvPicPr>
        <p:blipFill>
          <a:blip r:embed="rId2" cstate="print"/>
          <a:srcRect/>
          <a:stretch>
            <a:fillRect/>
          </a:stretch>
        </p:blipFill>
        <p:spPr bwMode="auto">
          <a:xfrm>
            <a:off x="762000" y="571500"/>
            <a:ext cx="7620000" cy="5715000"/>
          </a:xfrm>
          <a:prstGeom prst="rect">
            <a:avLst/>
          </a:prstGeom>
          <a:noFill/>
          <a:ln w="9525">
            <a:noFill/>
            <a:miter lim="800000"/>
            <a:headEnd/>
            <a:tailEnd/>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232" name="Group 64"/>
          <p:cNvGrpSpPr>
            <a:grpSpLocks/>
          </p:cNvGrpSpPr>
          <p:nvPr/>
        </p:nvGrpSpPr>
        <p:grpSpPr bwMode="auto">
          <a:xfrm>
            <a:off x="574675" y="889000"/>
            <a:ext cx="7962900" cy="3695700"/>
            <a:chOff x="370" y="1072"/>
            <a:chExt cx="5016" cy="2328"/>
          </a:xfrm>
        </p:grpSpPr>
        <p:grpSp>
          <p:nvGrpSpPr>
            <p:cNvPr id="7173" name="Group 5"/>
            <p:cNvGrpSpPr>
              <a:grpSpLocks/>
            </p:cNvGrpSpPr>
            <p:nvPr/>
          </p:nvGrpSpPr>
          <p:grpSpPr bwMode="auto">
            <a:xfrm>
              <a:off x="370" y="2198"/>
              <a:ext cx="1160" cy="1202"/>
              <a:chOff x="146" y="3024"/>
              <a:chExt cx="1160" cy="1202"/>
            </a:xfrm>
          </p:grpSpPr>
          <p:grpSp>
            <p:nvGrpSpPr>
              <p:cNvPr id="7174" name="Group 6"/>
              <p:cNvGrpSpPr>
                <a:grpSpLocks/>
              </p:cNvGrpSpPr>
              <p:nvPr/>
            </p:nvGrpSpPr>
            <p:grpSpPr bwMode="auto">
              <a:xfrm>
                <a:off x="192" y="3024"/>
                <a:ext cx="1104" cy="960"/>
                <a:chOff x="192" y="3024"/>
                <a:chExt cx="1104" cy="960"/>
              </a:xfrm>
            </p:grpSpPr>
            <p:grpSp>
              <p:nvGrpSpPr>
                <p:cNvPr id="7175" name="Group 7"/>
                <p:cNvGrpSpPr>
                  <a:grpSpLocks/>
                </p:cNvGrpSpPr>
                <p:nvPr/>
              </p:nvGrpSpPr>
              <p:grpSpPr bwMode="auto">
                <a:xfrm>
                  <a:off x="192" y="3792"/>
                  <a:ext cx="1104" cy="192"/>
                  <a:chOff x="192" y="3792"/>
                  <a:chExt cx="1104" cy="192"/>
                </a:xfrm>
              </p:grpSpPr>
              <p:sp>
                <p:nvSpPr>
                  <p:cNvPr id="7176" name="AutoShape 8"/>
                  <p:cNvSpPr>
                    <a:spLocks noChangeArrowheads="1"/>
                  </p:cNvSpPr>
                  <p:nvPr/>
                </p:nvSpPr>
                <p:spPr bwMode="auto">
                  <a:xfrm>
                    <a:off x="192" y="3792"/>
                    <a:ext cx="192" cy="192"/>
                  </a:xfrm>
                  <a:prstGeom prst="triangle">
                    <a:avLst>
                      <a:gd name="adj" fmla="val 50000"/>
                    </a:avLst>
                  </a:prstGeom>
                  <a:solidFill>
                    <a:schemeClr val="accent1"/>
                  </a:solidFill>
                  <a:ln w="9525">
                    <a:solidFill>
                      <a:schemeClr val="tx1"/>
                    </a:solidFill>
                    <a:miter lim="800000"/>
                    <a:headEnd/>
                    <a:tailEnd/>
                  </a:ln>
                  <a:effectLst/>
                </p:spPr>
                <p:txBody>
                  <a:bodyPr wrap="none" anchor="ctr"/>
                  <a:lstStyle/>
                  <a:p>
                    <a:endParaRPr lang="en-US"/>
                  </a:p>
                </p:txBody>
              </p:sp>
              <p:sp>
                <p:nvSpPr>
                  <p:cNvPr id="7177" name="AutoShape 9"/>
                  <p:cNvSpPr>
                    <a:spLocks noChangeArrowheads="1"/>
                  </p:cNvSpPr>
                  <p:nvPr/>
                </p:nvSpPr>
                <p:spPr bwMode="auto">
                  <a:xfrm>
                    <a:off x="648" y="3792"/>
                    <a:ext cx="192" cy="192"/>
                  </a:xfrm>
                  <a:prstGeom prst="triangle">
                    <a:avLst>
                      <a:gd name="adj" fmla="val 50000"/>
                    </a:avLst>
                  </a:prstGeom>
                  <a:solidFill>
                    <a:schemeClr val="accent1"/>
                  </a:solidFill>
                  <a:ln w="9525">
                    <a:solidFill>
                      <a:schemeClr val="tx1"/>
                    </a:solidFill>
                    <a:miter lim="800000"/>
                    <a:headEnd/>
                    <a:tailEnd/>
                  </a:ln>
                  <a:effectLst/>
                </p:spPr>
                <p:txBody>
                  <a:bodyPr wrap="none" anchor="ctr"/>
                  <a:lstStyle/>
                  <a:p>
                    <a:endParaRPr lang="en-US"/>
                  </a:p>
                </p:txBody>
              </p:sp>
              <p:sp>
                <p:nvSpPr>
                  <p:cNvPr id="7178" name="AutoShape 10"/>
                  <p:cNvSpPr>
                    <a:spLocks noChangeArrowheads="1"/>
                  </p:cNvSpPr>
                  <p:nvPr/>
                </p:nvSpPr>
                <p:spPr bwMode="auto">
                  <a:xfrm>
                    <a:off x="1104" y="3792"/>
                    <a:ext cx="192" cy="192"/>
                  </a:xfrm>
                  <a:prstGeom prst="triangle">
                    <a:avLst>
                      <a:gd name="adj" fmla="val 50000"/>
                    </a:avLst>
                  </a:prstGeom>
                  <a:solidFill>
                    <a:schemeClr val="accent1"/>
                  </a:solidFill>
                  <a:ln w="9525">
                    <a:solidFill>
                      <a:schemeClr val="tx1"/>
                    </a:solidFill>
                    <a:miter lim="800000"/>
                    <a:headEnd/>
                    <a:tailEnd/>
                  </a:ln>
                  <a:effectLst/>
                </p:spPr>
                <p:txBody>
                  <a:bodyPr wrap="none" anchor="ctr"/>
                  <a:lstStyle/>
                  <a:p>
                    <a:endParaRPr lang="en-US"/>
                  </a:p>
                </p:txBody>
              </p:sp>
            </p:grpSp>
            <p:sp>
              <p:nvSpPr>
                <p:cNvPr id="7179" name="AutoShape 11"/>
                <p:cNvSpPr>
                  <a:spLocks noChangeArrowheads="1"/>
                </p:cNvSpPr>
                <p:nvPr/>
              </p:nvSpPr>
              <p:spPr bwMode="auto">
                <a:xfrm flipV="1">
                  <a:off x="648" y="3024"/>
                  <a:ext cx="192" cy="192"/>
                </a:xfrm>
                <a:prstGeom prst="triangle">
                  <a:avLst>
                    <a:gd name="adj" fmla="val 50000"/>
                  </a:avLst>
                </a:prstGeom>
                <a:solidFill>
                  <a:schemeClr val="accent1"/>
                </a:solidFill>
                <a:ln w="9525">
                  <a:solidFill>
                    <a:schemeClr val="tx1"/>
                  </a:solidFill>
                  <a:miter lim="800000"/>
                  <a:headEnd/>
                  <a:tailEnd/>
                </a:ln>
                <a:effectLst/>
              </p:spPr>
              <p:txBody>
                <a:bodyPr wrap="none" anchor="ctr"/>
                <a:lstStyle/>
                <a:p>
                  <a:endParaRPr lang="en-US"/>
                </a:p>
              </p:txBody>
            </p:sp>
            <p:sp>
              <p:nvSpPr>
                <p:cNvPr id="7180" name="Line 12"/>
                <p:cNvSpPr>
                  <a:spLocks noChangeShapeType="1"/>
                </p:cNvSpPr>
                <p:nvPr/>
              </p:nvSpPr>
              <p:spPr bwMode="auto">
                <a:xfrm flipV="1">
                  <a:off x="290" y="3216"/>
                  <a:ext cx="454" cy="576"/>
                </a:xfrm>
                <a:prstGeom prst="line">
                  <a:avLst/>
                </a:prstGeom>
                <a:noFill/>
                <a:ln w="9525">
                  <a:solidFill>
                    <a:schemeClr val="tx1"/>
                  </a:solidFill>
                  <a:round/>
                  <a:headEnd/>
                  <a:tailEnd/>
                </a:ln>
                <a:effectLst/>
              </p:spPr>
              <p:txBody>
                <a:bodyPr wrap="none" anchor="ctr"/>
                <a:lstStyle/>
                <a:p>
                  <a:endParaRPr lang="en-US"/>
                </a:p>
              </p:txBody>
            </p:sp>
            <p:sp>
              <p:nvSpPr>
                <p:cNvPr id="7181" name="Line 13"/>
                <p:cNvSpPr>
                  <a:spLocks noChangeShapeType="1"/>
                </p:cNvSpPr>
                <p:nvPr/>
              </p:nvSpPr>
              <p:spPr bwMode="auto">
                <a:xfrm flipV="1">
                  <a:off x="744" y="3216"/>
                  <a:ext cx="0" cy="576"/>
                </a:xfrm>
                <a:prstGeom prst="line">
                  <a:avLst/>
                </a:prstGeom>
                <a:noFill/>
                <a:ln w="9525">
                  <a:solidFill>
                    <a:schemeClr val="tx1"/>
                  </a:solidFill>
                  <a:round/>
                  <a:headEnd/>
                  <a:tailEnd/>
                </a:ln>
                <a:effectLst/>
              </p:spPr>
              <p:txBody>
                <a:bodyPr wrap="none" anchor="ctr"/>
                <a:lstStyle/>
                <a:p>
                  <a:endParaRPr lang="en-US"/>
                </a:p>
              </p:txBody>
            </p:sp>
            <p:sp>
              <p:nvSpPr>
                <p:cNvPr id="7182" name="Line 14"/>
                <p:cNvSpPr>
                  <a:spLocks noChangeShapeType="1"/>
                </p:cNvSpPr>
                <p:nvPr/>
              </p:nvSpPr>
              <p:spPr bwMode="auto">
                <a:xfrm>
                  <a:off x="744" y="3216"/>
                  <a:ext cx="456" cy="574"/>
                </a:xfrm>
                <a:prstGeom prst="line">
                  <a:avLst/>
                </a:prstGeom>
                <a:noFill/>
                <a:ln w="9525">
                  <a:solidFill>
                    <a:schemeClr val="tx1"/>
                  </a:solidFill>
                  <a:round/>
                  <a:headEnd/>
                  <a:tailEnd/>
                </a:ln>
                <a:effectLst/>
              </p:spPr>
              <p:txBody>
                <a:bodyPr wrap="none" anchor="ctr"/>
                <a:lstStyle/>
                <a:p>
                  <a:endParaRPr lang="en-US"/>
                </a:p>
              </p:txBody>
            </p:sp>
          </p:grpSp>
          <p:sp>
            <p:nvSpPr>
              <p:cNvPr id="7183" name="Text Box 15"/>
              <p:cNvSpPr txBox="1">
                <a:spLocks noChangeArrowheads="1"/>
              </p:cNvSpPr>
              <p:nvPr/>
            </p:nvSpPr>
            <p:spPr bwMode="auto">
              <a:xfrm>
                <a:off x="167" y="3938"/>
                <a:ext cx="212" cy="288"/>
              </a:xfrm>
              <a:prstGeom prst="rect">
                <a:avLst/>
              </a:prstGeom>
              <a:noFill/>
              <a:ln w="9525">
                <a:noFill/>
                <a:miter lim="800000"/>
                <a:headEnd/>
                <a:tailEnd/>
              </a:ln>
              <a:effectLst/>
            </p:spPr>
            <p:txBody>
              <a:bodyPr wrap="none">
                <a:spAutoFit/>
              </a:bodyPr>
              <a:lstStyle/>
              <a:p>
                <a:r>
                  <a:rPr lang="en-US"/>
                  <a:t>3</a:t>
                </a:r>
              </a:p>
            </p:txBody>
          </p:sp>
          <p:sp>
            <p:nvSpPr>
              <p:cNvPr id="7184" name="Text Box 16"/>
              <p:cNvSpPr txBox="1">
                <a:spLocks noChangeArrowheads="1"/>
              </p:cNvSpPr>
              <p:nvPr/>
            </p:nvSpPr>
            <p:spPr bwMode="auto">
              <a:xfrm>
                <a:off x="614" y="3938"/>
                <a:ext cx="308" cy="288"/>
              </a:xfrm>
              <a:prstGeom prst="rect">
                <a:avLst/>
              </a:prstGeom>
              <a:noFill/>
              <a:ln w="9525">
                <a:noFill/>
                <a:miter lim="800000"/>
                <a:headEnd/>
                <a:tailEnd/>
              </a:ln>
              <a:effectLst/>
            </p:spPr>
            <p:txBody>
              <a:bodyPr wrap="none">
                <a:spAutoFit/>
              </a:bodyPr>
              <a:lstStyle/>
              <a:p>
                <a:pPr algn="ctr"/>
                <a:r>
                  <a:rPr lang="en-US"/>
                  <a:t>12</a:t>
                </a:r>
              </a:p>
            </p:txBody>
          </p:sp>
          <p:sp>
            <p:nvSpPr>
              <p:cNvPr id="7185" name="Text Box 17"/>
              <p:cNvSpPr txBox="1">
                <a:spLocks noChangeArrowheads="1"/>
              </p:cNvSpPr>
              <p:nvPr/>
            </p:nvSpPr>
            <p:spPr bwMode="auto">
              <a:xfrm>
                <a:off x="1094" y="3938"/>
                <a:ext cx="212" cy="288"/>
              </a:xfrm>
              <a:prstGeom prst="rect">
                <a:avLst/>
              </a:prstGeom>
              <a:noFill/>
              <a:ln w="9525">
                <a:noFill/>
                <a:miter lim="800000"/>
                <a:headEnd/>
                <a:tailEnd/>
              </a:ln>
              <a:effectLst/>
            </p:spPr>
            <p:txBody>
              <a:bodyPr wrap="none">
                <a:spAutoFit/>
              </a:bodyPr>
              <a:lstStyle/>
              <a:p>
                <a:r>
                  <a:rPr lang="en-US"/>
                  <a:t>8</a:t>
                </a:r>
              </a:p>
            </p:txBody>
          </p:sp>
          <p:sp>
            <p:nvSpPr>
              <p:cNvPr id="7186" name="Text Box 18"/>
              <p:cNvSpPr txBox="1">
                <a:spLocks noChangeArrowheads="1"/>
              </p:cNvSpPr>
              <p:nvPr/>
            </p:nvSpPr>
            <p:spPr bwMode="auto">
              <a:xfrm>
                <a:off x="146" y="3542"/>
                <a:ext cx="269" cy="192"/>
              </a:xfrm>
              <a:prstGeom prst="rect">
                <a:avLst/>
              </a:prstGeom>
              <a:noFill/>
              <a:ln w="9525">
                <a:noFill/>
                <a:miter lim="800000"/>
                <a:headEnd/>
                <a:tailEnd/>
              </a:ln>
              <a:effectLst/>
            </p:spPr>
            <p:txBody>
              <a:bodyPr wrap="none">
                <a:spAutoFit/>
              </a:bodyPr>
              <a:lstStyle/>
              <a:p>
                <a:r>
                  <a:rPr lang="en-US" sz="1400"/>
                  <a:t>A</a:t>
                </a:r>
                <a:r>
                  <a:rPr lang="en-US" sz="900"/>
                  <a:t>11</a:t>
                </a:r>
                <a:endParaRPr lang="en-US"/>
              </a:p>
            </p:txBody>
          </p:sp>
          <p:sp>
            <p:nvSpPr>
              <p:cNvPr id="7187" name="Text Box 19"/>
              <p:cNvSpPr txBox="1">
                <a:spLocks noChangeArrowheads="1"/>
              </p:cNvSpPr>
              <p:nvPr/>
            </p:nvSpPr>
            <p:spPr bwMode="auto">
              <a:xfrm>
                <a:off x="482" y="3542"/>
                <a:ext cx="269" cy="192"/>
              </a:xfrm>
              <a:prstGeom prst="rect">
                <a:avLst/>
              </a:prstGeom>
              <a:noFill/>
              <a:ln w="9525">
                <a:noFill/>
                <a:miter lim="800000"/>
                <a:headEnd/>
                <a:tailEnd/>
              </a:ln>
              <a:effectLst/>
            </p:spPr>
            <p:txBody>
              <a:bodyPr wrap="none">
                <a:spAutoFit/>
              </a:bodyPr>
              <a:lstStyle/>
              <a:p>
                <a:pPr algn="ctr"/>
                <a:r>
                  <a:rPr lang="en-US" sz="1400"/>
                  <a:t>A</a:t>
                </a:r>
                <a:r>
                  <a:rPr lang="en-US" sz="900"/>
                  <a:t>12</a:t>
                </a:r>
                <a:endParaRPr lang="en-US"/>
              </a:p>
            </p:txBody>
          </p:sp>
          <p:sp>
            <p:nvSpPr>
              <p:cNvPr id="7188" name="Text Box 20"/>
              <p:cNvSpPr txBox="1">
                <a:spLocks noChangeArrowheads="1"/>
              </p:cNvSpPr>
              <p:nvPr/>
            </p:nvSpPr>
            <p:spPr bwMode="auto">
              <a:xfrm>
                <a:off x="842" y="3542"/>
                <a:ext cx="269" cy="192"/>
              </a:xfrm>
              <a:prstGeom prst="rect">
                <a:avLst/>
              </a:prstGeom>
              <a:noFill/>
              <a:ln w="9525">
                <a:noFill/>
                <a:miter lim="800000"/>
                <a:headEnd/>
                <a:tailEnd/>
              </a:ln>
              <a:effectLst/>
            </p:spPr>
            <p:txBody>
              <a:bodyPr wrap="none">
                <a:spAutoFit/>
              </a:bodyPr>
              <a:lstStyle/>
              <a:p>
                <a:r>
                  <a:rPr lang="en-US" sz="1400"/>
                  <a:t>A</a:t>
                </a:r>
                <a:r>
                  <a:rPr lang="en-US" sz="900"/>
                  <a:t>13</a:t>
                </a:r>
                <a:endParaRPr lang="en-US"/>
              </a:p>
            </p:txBody>
          </p:sp>
        </p:grpSp>
        <p:grpSp>
          <p:nvGrpSpPr>
            <p:cNvPr id="7190" name="Group 22"/>
            <p:cNvGrpSpPr>
              <a:grpSpLocks/>
            </p:cNvGrpSpPr>
            <p:nvPr/>
          </p:nvGrpSpPr>
          <p:grpSpPr bwMode="auto">
            <a:xfrm>
              <a:off x="2362" y="2198"/>
              <a:ext cx="1160" cy="1202"/>
              <a:chOff x="146" y="3024"/>
              <a:chExt cx="1160" cy="1202"/>
            </a:xfrm>
          </p:grpSpPr>
          <p:grpSp>
            <p:nvGrpSpPr>
              <p:cNvPr id="7191" name="Group 23"/>
              <p:cNvGrpSpPr>
                <a:grpSpLocks/>
              </p:cNvGrpSpPr>
              <p:nvPr/>
            </p:nvGrpSpPr>
            <p:grpSpPr bwMode="auto">
              <a:xfrm>
                <a:off x="192" y="3024"/>
                <a:ext cx="1104" cy="960"/>
                <a:chOff x="192" y="3024"/>
                <a:chExt cx="1104" cy="960"/>
              </a:xfrm>
            </p:grpSpPr>
            <p:grpSp>
              <p:nvGrpSpPr>
                <p:cNvPr id="7192" name="Group 24"/>
                <p:cNvGrpSpPr>
                  <a:grpSpLocks/>
                </p:cNvGrpSpPr>
                <p:nvPr/>
              </p:nvGrpSpPr>
              <p:grpSpPr bwMode="auto">
                <a:xfrm>
                  <a:off x="192" y="3792"/>
                  <a:ext cx="1104" cy="192"/>
                  <a:chOff x="192" y="3792"/>
                  <a:chExt cx="1104" cy="192"/>
                </a:xfrm>
              </p:grpSpPr>
              <p:sp>
                <p:nvSpPr>
                  <p:cNvPr id="7193" name="AutoShape 25"/>
                  <p:cNvSpPr>
                    <a:spLocks noChangeArrowheads="1"/>
                  </p:cNvSpPr>
                  <p:nvPr/>
                </p:nvSpPr>
                <p:spPr bwMode="auto">
                  <a:xfrm>
                    <a:off x="192" y="3792"/>
                    <a:ext cx="192" cy="192"/>
                  </a:xfrm>
                  <a:prstGeom prst="triangle">
                    <a:avLst>
                      <a:gd name="adj" fmla="val 50000"/>
                    </a:avLst>
                  </a:prstGeom>
                  <a:solidFill>
                    <a:schemeClr val="accent1"/>
                  </a:solidFill>
                  <a:ln w="9525">
                    <a:solidFill>
                      <a:schemeClr val="tx1"/>
                    </a:solidFill>
                    <a:miter lim="800000"/>
                    <a:headEnd/>
                    <a:tailEnd/>
                  </a:ln>
                  <a:effectLst/>
                </p:spPr>
                <p:txBody>
                  <a:bodyPr wrap="none" anchor="ctr"/>
                  <a:lstStyle/>
                  <a:p>
                    <a:endParaRPr lang="en-US"/>
                  </a:p>
                </p:txBody>
              </p:sp>
              <p:sp>
                <p:nvSpPr>
                  <p:cNvPr id="7194" name="AutoShape 26"/>
                  <p:cNvSpPr>
                    <a:spLocks noChangeArrowheads="1"/>
                  </p:cNvSpPr>
                  <p:nvPr/>
                </p:nvSpPr>
                <p:spPr bwMode="auto">
                  <a:xfrm>
                    <a:off x="648" y="3792"/>
                    <a:ext cx="192" cy="192"/>
                  </a:xfrm>
                  <a:prstGeom prst="triangle">
                    <a:avLst>
                      <a:gd name="adj" fmla="val 50000"/>
                    </a:avLst>
                  </a:prstGeom>
                  <a:solidFill>
                    <a:schemeClr val="accent1"/>
                  </a:solidFill>
                  <a:ln w="9525">
                    <a:solidFill>
                      <a:schemeClr val="tx1"/>
                    </a:solidFill>
                    <a:miter lim="800000"/>
                    <a:headEnd/>
                    <a:tailEnd/>
                  </a:ln>
                  <a:effectLst/>
                </p:spPr>
                <p:txBody>
                  <a:bodyPr wrap="none" anchor="ctr"/>
                  <a:lstStyle/>
                  <a:p>
                    <a:endParaRPr lang="en-US"/>
                  </a:p>
                </p:txBody>
              </p:sp>
              <p:sp>
                <p:nvSpPr>
                  <p:cNvPr id="7195" name="AutoShape 27"/>
                  <p:cNvSpPr>
                    <a:spLocks noChangeArrowheads="1"/>
                  </p:cNvSpPr>
                  <p:nvPr/>
                </p:nvSpPr>
                <p:spPr bwMode="auto">
                  <a:xfrm>
                    <a:off x="1104" y="3792"/>
                    <a:ext cx="192" cy="192"/>
                  </a:xfrm>
                  <a:prstGeom prst="triangle">
                    <a:avLst>
                      <a:gd name="adj" fmla="val 50000"/>
                    </a:avLst>
                  </a:prstGeom>
                  <a:solidFill>
                    <a:schemeClr val="accent1"/>
                  </a:solidFill>
                  <a:ln w="9525">
                    <a:solidFill>
                      <a:schemeClr val="tx1"/>
                    </a:solidFill>
                    <a:miter lim="800000"/>
                    <a:headEnd/>
                    <a:tailEnd/>
                  </a:ln>
                  <a:effectLst/>
                </p:spPr>
                <p:txBody>
                  <a:bodyPr wrap="none" anchor="ctr"/>
                  <a:lstStyle/>
                  <a:p>
                    <a:endParaRPr lang="en-US"/>
                  </a:p>
                </p:txBody>
              </p:sp>
            </p:grpSp>
            <p:sp>
              <p:nvSpPr>
                <p:cNvPr id="7196" name="AutoShape 28"/>
                <p:cNvSpPr>
                  <a:spLocks noChangeArrowheads="1"/>
                </p:cNvSpPr>
                <p:nvPr/>
              </p:nvSpPr>
              <p:spPr bwMode="auto">
                <a:xfrm flipV="1">
                  <a:off x="648" y="3024"/>
                  <a:ext cx="192" cy="192"/>
                </a:xfrm>
                <a:prstGeom prst="triangle">
                  <a:avLst>
                    <a:gd name="adj" fmla="val 50000"/>
                  </a:avLst>
                </a:prstGeom>
                <a:solidFill>
                  <a:schemeClr val="accent1"/>
                </a:solidFill>
                <a:ln w="9525">
                  <a:solidFill>
                    <a:schemeClr val="tx1"/>
                  </a:solidFill>
                  <a:miter lim="800000"/>
                  <a:headEnd/>
                  <a:tailEnd/>
                </a:ln>
                <a:effectLst/>
              </p:spPr>
              <p:txBody>
                <a:bodyPr wrap="none" anchor="ctr"/>
                <a:lstStyle/>
                <a:p>
                  <a:endParaRPr lang="en-US"/>
                </a:p>
              </p:txBody>
            </p:sp>
            <p:sp>
              <p:nvSpPr>
                <p:cNvPr id="7197" name="Line 29"/>
                <p:cNvSpPr>
                  <a:spLocks noChangeShapeType="1"/>
                </p:cNvSpPr>
                <p:nvPr/>
              </p:nvSpPr>
              <p:spPr bwMode="auto">
                <a:xfrm flipV="1">
                  <a:off x="290" y="3216"/>
                  <a:ext cx="454" cy="576"/>
                </a:xfrm>
                <a:prstGeom prst="line">
                  <a:avLst/>
                </a:prstGeom>
                <a:noFill/>
                <a:ln w="9525">
                  <a:solidFill>
                    <a:schemeClr val="tx1"/>
                  </a:solidFill>
                  <a:round/>
                  <a:headEnd/>
                  <a:tailEnd/>
                </a:ln>
                <a:effectLst/>
              </p:spPr>
              <p:txBody>
                <a:bodyPr wrap="none" anchor="ctr"/>
                <a:lstStyle/>
                <a:p>
                  <a:endParaRPr lang="en-US"/>
                </a:p>
              </p:txBody>
            </p:sp>
            <p:sp>
              <p:nvSpPr>
                <p:cNvPr id="7198" name="Line 30"/>
                <p:cNvSpPr>
                  <a:spLocks noChangeShapeType="1"/>
                </p:cNvSpPr>
                <p:nvPr/>
              </p:nvSpPr>
              <p:spPr bwMode="auto">
                <a:xfrm flipV="1">
                  <a:off x="744" y="3216"/>
                  <a:ext cx="0" cy="576"/>
                </a:xfrm>
                <a:prstGeom prst="line">
                  <a:avLst/>
                </a:prstGeom>
                <a:noFill/>
                <a:ln w="9525">
                  <a:solidFill>
                    <a:schemeClr val="tx1"/>
                  </a:solidFill>
                  <a:round/>
                  <a:headEnd/>
                  <a:tailEnd/>
                </a:ln>
                <a:effectLst/>
              </p:spPr>
              <p:txBody>
                <a:bodyPr wrap="none" anchor="ctr"/>
                <a:lstStyle/>
                <a:p>
                  <a:endParaRPr lang="en-US"/>
                </a:p>
              </p:txBody>
            </p:sp>
            <p:sp>
              <p:nvSpPr>
                <p:cNvPr id="7199" name="Line 31"/>
                <p:cNvSpPr>
                  <a:spLocks noChangeShapeType="1"/>
                </p:cNvSpPr>
                <p:nvPr/>
              </p:nvSpPr>
              <p:spPr bwMode="auto">
                <a:xfrm>
                  <a:off x="744" y="3216"/>
                  <a:ext cx="456" cy="574"/>
                </a:xfrm>
                <a:prstGeom prst="line">
                  <a:avLst/>
                </a:prstGeom>
                <a:noFill/>
                <a:ln w="9525">
                  <a:solidFill>
                    <a:schemeClr val="tx1"/>
                  </a:solidFill>
                  <a:round/>
                  <a:headEnd/>
                  <a:tailEnd/>
                </a:ln>
                <a:effectLst/>
              </p:spPr>
              <p:txBody>
                <a:bodyPr wrap="none" anchor="ctr"/>
                <a:lstStyle/>
                <a:p>
                  <a:endParaRPr lang="en-US"/>
                </a:p>
              </p:txBody>
            </p:sp>
          </p:grpSp>
          <p:sp>
            <p:nvSpPr>
              <p:cNvPr id="7200" name="Text Box 32"/>
              <p:cNvSpPr txBox="1">
                <a:spLocks noChangeArrowheads="1"/>
              </p:cNvSpPr>
              <p:nvPr/>
            </p:nvSpPr>
            <p:spPr bwMode="auto">
              <a:xfrm>
                <a:off x="167" y="3938"/>
                <a:ext cx="212" cy="288"/>
              </a:xfrm>
              <a:prstGeom prst="rect">
                <a:avLst/>
              </a:prstGeom>
              <a:noFill/>
              <a:ln w="9525">
                <a:noFill/>
                <a:miter lim="800000"/>
                <a:headEnd/>
                <a:tailEnd/>
              </a:ln>
              <a:effectLst/>
            </p:spPr>
            <p:txBody>
              <a:bodyPr wrap="none">
                <a:spAutoFit/>
              </a:bodyPr>
              <a:lstStyle/>
              <a:p>
                <a:r>
                  <a:rPr lang="en-US"/>
                  <a:t>2</a:t>
                </a:r>
              </a:p>
            </p:txBody>
          </p:sp>
          <p:sp>
            <p:nvSpPr>
              <p:cNvPr id="7201" name="Text Box 33"/>
              <p:cNvSpPr txBox="1">
                <a:spLocks noChangeArrowheads="1"/>
              </p:cNvSpPr>
              <p:nvPr/>
            </p:nvSpPr>
            <p:spPr bwMode="auto">
              <a:xfrm>
                <a:off x="662" y="3938"/>
                <a:ext cx="212" cy="288"/>
              </a:xfrm>
              <a:prstGeom prst="rect">
                <a:avLst/>
              </a:prstGeom>
              <a:noFill/>
              <a:ln w="9525">
                <a:noFill/>
                <a:miter lim="800000"/>
                <a:headEnd/>
                <a:tailEnd/>
              </a:ln>
              <a:effectLst/>
            </p:spPr>
            <p:txBody>
              <a:bodyPr wrap="none">
                <a:spAutoFit/>
              </a:bodyPr>
              <a:lstStyle/>
              <a:p>
                <a:pPr algn="ctr"/>
                <a:r>
                  <a:rPr lang="en-US"/>
                  <a:t>4</a:t>
                </a:r>
              </a:p>
            </p:txBody>
          </p:sp>
          <p:sp>
            <p:nvSpPr>
              <p:cNvPr id="7202" name="Text Box 34"/>
              <p:cNvSpPr txBox="1">
                <a:spLocks noChangeArrowheads="1"/>
              </p:cNvSpPr>
              <p:nvPr/>
            </p:nvSpPr>
            <p:spPr bwMode="auto">
              <a:xfrm>
                <a:off x="1094" y="3938"/>
                <a:ext cx="212" cy="288"/>
              </a:xfrm>
              <a:prstGeom prst="rect">
                <a:avLst/>
              </a:prstGeom>
              <a:noFill/>
              <a:ln w="9525">
                <a:noFill/>
                <a:miter lim="800000"/>
                <a:headEnd/>
                <a:tailEnd/>
              </a:ln>
              <a:effectLst/>
            </p:spPr>
            <p:txBody>
              <a:bodyPr wrap="none">
                <a:spAutoFit/>
              </a:bodyPr>
              <a:lstStyle/>
              <a:p>
                <a:r>
                  <a:rPr lang="en-US"/>
                  <a:t>6</a:t>
                </a:r>
              </a:p>
            </p:txBody>
          </p:sp>
          <p:sp>
            <p:nvSpPr>
              <p:cNvPr id="7203" name="Text Box 35"/>
              <p:cNvSpPr txBox="1">
                <a:spLocks noChangeArrowheads="1"/>
              </p:cNvSpPr>
              <p:nvPr/>
            </p:nvSpPr>
            <p:spPr bwMode="auto">
              <a:xfrm>
                <a:off x="146" y="3542"/>
                <a:ext cx="269" cy="192"/>
              </a:xfrm>
              <a:prstGeom prst="rect">
                <a:avLst/>
              </a:prstGeom>
              <a:noFill/>
              <a:ln w="9525">
                <a:noFill/>
                <a:miter lim="800000"/>
                <a:headEnd/>
                <a:tailEnd/>
              </a:ln>
              <a:effectLst/>
            </p:spPr>
            <p:txBody>
              <a:bodyPr wrap="none">
                <a:spAutoFit/>
              </a:bodyPr>
              <a:lstStyle/>
              <a:p>
                <a:r>
                  <a:rPr lang="en-US" sz="1400"/>
                  <a:t>A</a:t>
                </a:r>
                <a:r>
                  <a:rPr lang="en-US" sz="900"/>
                  <a:t>21</a:t>
                </a:r>
                <a:endParaRPr lang="en-US"/>
              </a:p>
            </p:txBody>
          </p:sp>
          <p:sp>
            <p:nvSpPr>
              <p:cNvPr id="7204" name="Text Box 36"/>
              <p:cNvSpPr txBox="1">
                <a:spLocks noChangeArrowheads="1"/>
              </p:cNvSpPr>
              <p:nvPr/>
            </p:nvSpPr>
            <p:spPr bwMode="auto">
              <a:xfrm>
                <a:off x="482" y="3542"/>
                <a:ext cx="269" cy="192"/>
              </a:xfrm>
              <a:prstGeom prst="rect">
                <a:avLst/>
              </a:prstGeom>
              <a:noFill/>
              <a:ln w="9525">
                <a:noFill/>
                <a:miter lim="800000"/>
                <a:headEnd/>
                <a:tailEnd/>
              </a:ln>
              <a:effectLst/>
            </p:spPr>
            <p:txBody>
              <a:bodyPr wrap="none">
                <a:spAutoFit/>
              </a:bodyPr>
              <a:lstStyle/>
              <a:p>
                <a:pPr algn="ctr"/>
                <a:r>
                  <a:rPr lang="en-US" sz="1400"/>
                  <a:t>A</a:t>
                </a:r>
                <a:r>
                  <a:rPr lang="en-US" sz="900"/>
                  <a:t>22</a:t>
                </a:r>
                <a:endParaRPr lang="en-US"/>
              </a:p>
            </p:txBody>
          </p:sp>
          <p:sp>
            <p:nvSpPr>
              <p:cNvPr id="7205" name="Text Box 37"/>
              <p:cNvSpPr txBox="1">
                <a:spLocks noChangeArrowheads="1"/>
              </p:cNvSpPr>
              <p:nvPr/>
            </p:nvSpPr>
            <p:spPr bwMode="auto">
              <a:xfrm>
                <a:off x="842" y="3542"/>
                <a:ext cx="273" cy="192"/>
              </a:xfrm>
              <a:prstGeom prst="rect">
                <a:avLst/>
              </a:prstGeom>
              <a:noFill/>
              <a:ln w="9525">
                <a:noFill/>
                <a:miter lim="800000"/>
                <a:headEnd/>
                <a:tailEnd/>
              </a:ln>
              <a:effectLst/>
            </p:spPr>
            <p:txBody>
              <a:bodyPr wrap="none">
                <a:spAutoFit/>
              </a:bodyPr>
              <a:lstStyle/>
              <a:p>
                <a:r>
                  <a:rPr lang="en-US" sz="1400"/>
                  <a:t>A</a:t>
                </a:r>
                <a:r>
                  <a:rPr lang="en-US" sz="1000"/>
                  <a:t>2</a:t>
                </a:r>
                <a:r>
                  <a:rPr lang="en-US" sz="900"/>
                  <a:t>3</a:t>
                </a:r>
                <a:endParaRPr lang="en-US"/>
              </a:p>
            </p:txBody>
          </p:sp>
        </p:grpSp>
        <p:grpSp>
          <p:nvGrpSpPr>
            <p:cNvPr id="7207" name="Group 39"/>
            <p:cNvGrpSpPr>
              <a:grpSpLocks/>
            </p:cNvGrpSpPr>
            <p:nvPr/>
          </p:nvGrpSpPr>
          <p:grpSpPr bwMode="auto">
            <a:xfrm>
              <a:off x="4226" y="2198"/>
              <a:ext cx="1160" cy="1202"/>
              <a:chOff x="146" y="3024"/>
              <a:chExt cx="1160" cy="1202"/>
            </a:xfrm>
          </p:grpSpPr>
          <p:grpSp>
            <p:nvGrpSpPr>
              <p:cNvPr id="7208" name="Group 40"/>
              <p:cNvGrpSpPr>
                <a:grpSpLocks/>
              </p:cNvGrpSpPr>
              <p:nvPr/>
            </p:nvGrpSpPr>
            <p:grpSpPr bwMode="auto">
              <a:xfrm>
                <a:off x="192" y="3024"/>
                <a:ext cx="1104" cy="960"/>
                <a:chOff x="192" y="3024"/>
                <a:chExt cx="1104" cy="960"/>
              </a:xfrm>
            </p:grpSpPr>
            <p:grpSp>
              <p:nvGrpSpPr>
                <p:cNvPr id="7209" name="Group 41"/>
                <p:cNvGrpSpPr>
                  <a:grpSpLocks/>
                </p:cNvGrpSpPr>
                <p:nvPr/>
              </p:nvGrpSpPr>
              <p:grpSpPr bwMode="auto">
                <a:xfrm>
                  <a:off x="192" y="3792"/>
                  <a:ext cx="1104" cy="192"/>
                  <a:chOff x="192" y="3792"/>
                  <a:chExt cx="1104" cy="192"/>
                </a:xfrm>
              </p:grpSpPr>
              <p:sp>
                <p:nvSpPr>
                  <p:cNvPr id="7210" name="AutoShape 42"/>
                  <p:cNvSpPr>
                    <a:spLocks noChangeArrowheads="1"/>
                  </p:cNvSpPr>
                  <p:nvPr/>
                </p:nvSpPr>
                <p:spPr bwMode="auto">
                  <a:xfrm>
                    <a:off x="192" y="3792"/>
                    <a:ext cx="192" cy="192"/>
                  </a:xfrm>
                  <a:prstGeom prst="triangle">
                    <a:avLst>
                      <a:gd name="adj" fmla="val 50000"/>
                    </a:avLst>
                  </a:prstGeom>
                  <a:solidFill>
                    <a:schemeClr val="accent1"/>
                  </a:solidFill>
                  <a:ln w="9525">
                    <a:solidFill>
                      <a:schemeClr val="tx1"/>
                    </a:solidFill>
                    <a:miter lim="800000"/>
                    <a:headEnd/>
                    <a:tailEnd/>
                  </a:ln>
                  <a:effectLst/>
                </p:spPr>
                <p:txBody>
                  <a:bodyPr wrap="none" anchor="ctr"/>
                  <a:lstStyle/>
                  <a:p>
                    <a:endParaRPr lang="en-US"/>
                  </a:p>
                </p:txBody>
              </p:sp>
              <p:sp>
                <p:nvSpPr>
                  <p:cNvPr id="7211" name="AutoShape 43"/>
                  <p:cNvSpPr>
                    <a:spLocks noChangeArrowheads="1"/>
                  </p:cNvSpPr>
                  <p:nvPr/>
                </p:nvSpPr>
                <p:spPr bwMode="auto">
                  <a:xfrm>
                    <a:off x="648" y="3792"/>
                    <a:ext cx="192" cy="192"/>
                  </a:xfrm>
                  <a:prstGeom prst="triangle">
                    <a:avLst>
                      <a:gd name="adj" fmla="val 50000"/>
                    </a:avLst>
                  </a:prstGeom>
                  <a:solidFill>
                    <a:schemeClr val="accent1"/>
                  </a:solidFill>
                  <a:ln w="9525">
                    <a:solidFill>
                      <a:schemeClr val="tx1"/>
                    </a:solidFill>
                    <a:miter lim="800000"/>
                    <a:headEnd/>
                    <a:tailEnd/>
                  </a:ln>
                  <a:effectLst/>
                </p:spPr>
                <p:txBody>
                  <a:bodyPr wrap="none" anchor="ctr"/>
                  <a:lstStyle/>
                  <a:p>
                    <a:endParaRPr lang="en-US"/>
                  </a:p>
                </p:txBody>
              </p:sp>
              <p:sp>
                <p:nvSpPr>
                  <p:cNvPr id="7212" name="AutoShape 44"/>
                  <p:cNvSpPr>
                    <a:spLocks noChangeArrowheads="1"/>
                  </p:cNvSpPr>
                  <p:nvPr/>
                </p:nvSpPr>
                <p:spPr bwMode="auto">
                  <a:xfrm>
                    <a:off x="1104" y="3792"/>
                    <a:ext cx="192" cy="192"/>
                  </a:xfrm>
                  <a:prstGeom prst="triangle">
                    <a:avLst>
                      <a:gd name="adj" fmla="val 50000"/>
                    </a:avLst>
                  </a:prstGeom>
                  <a:solidFill>
                    <a:schemeClr val="accent1"/>
                  </a:solidFill>
                  <a:ln w="9525">
                    <a:solidFill>
                      <a:schemeClr val="tx1"/>
                    </a:solidFill>
                    <a:miter lim="800000"/>
                    <a:headEnd/>
                    <a:tailEnd/>
                  </a:ln>
                  <a:effectLst/>
                </p:spPr>
                <p:txBody>
                  <a:bodyPr wrap="none" anchor="ctr"/>
                  <a:lstStyle/>
                  <a:p>
                    <a:endParaRPr lang="en-US"/>
                  </a:p>
                </p:txBody>
              </p:sp>
            </p:grpSp>
            <p:sp>
              <p:nvSpPr>
                <p:cNvPr id="7213" name="AutoShape 45"/>
                <p:cNvSpPr>
                  <a:spLocks noChangeArrowheads="1"/>
                </p:cNvSpPr>
                <p:nvPr/>
              </p:nvSpPr>
              <p:spPr bwMode="auto">
                <a:xfrm flipV="1">
                  <a:off x="648" y="3024"/>
                  <a:ext cx="192" cy="192"/>
                </a:xfrm>
                <a:prstGeom prst="triangle">
                  <a:avLst>
                    <a:gd name="adj" fmla="val 50000"/>
                  </a:avLst>
                </a:prstGeom>
                <a:solidFill>
                  <a:schemeClr val="accent1"/>
                </a:solidFill>
                <a:ln w="9525">
                  <a:solidFill>
                    <a:schemeClr val="tx1"/>
                  </a:solidFill>
                  <a:miter lim="800000"/>
                  <a:headEnd/>
                  <a:tailEnd/>
                </a:ln>
                <a:effectLst/>
              </p:spPr>
              <p:txBody>
                <a:bodyPr wrap="none" anchor="ctr"/>
                <a:lstStyle/>
                <a:p>
                  <a:endParaRPr lang="en-US"/>
                </a:p>
              </p:txBody>
            </p:sp>
            <p:sp>
              <p:nvSpPr>
                <p:cNvPr id="7214" name="Line 46"/>
                <p:cNvSpPr>
                  <a:spLocks noChangeShapeType="1"/>
                </p:cNvSpPr>
                <p:nvPr/>
              </p:nvSpPr>
              <p:spPr bwMode="auto">
                <a:xfrm flipV="1">
                  <a:off x="290" y="3216"/>
                  <a:ext cx="454" cy="576"/>
                </a:xfrm>
                <a:prstGeom prst="line">
                  <a:avLst/>
                </a:prstGeom>
                <a:noFill/>
                <a:ln w="9525">
                  <a:solidFill>
                    <a:schemeClr val="tx1"/>
                  </a:solidFill>
                  <a:round/>
                  <a:headEnd/>
                  <a:tailEnd/>
                </a:ln>
                <a:effectLst/>
              </p:spPr>
              <p:txBody>
                <a:bodyPr wrap="none" anchor="ctr"/>
                <a:lstStyle/>
                <a:p>
                  <a:endParaRPr lang="en-US"/>
                </a:p>
              </p:txBody>
            </p:sp>
            <p:sp>
              <p:nvSpPr>
                <p:cNvPr id="7215" name="Line 47"/>
                <p:cNvSpPr>
                  <a:spLocks noChangeShapeType="1"/>
                </p:cNvSpPr>
                <p:nvPr/>
              </p:nvSpPr>
              <p:spPr bwMode="auto">
                <a:xfrm flipV="1">
                  <a:off x="744" y="3216"/>
                  <a:ext cx="0" cy="576"/>
                </a:xfrm>
                <a:prstGeom prst="line">
                  <a:avLst/>
                </a:prstGeom>
                <a:noFill/>
                <a:ln w="9525">
                  <a:solidFill>
                    <a:schemeClr val="tx1"/>
                  </a:solidFill>
                  <a:round/>
                  <a:headEnd/>
                  <a:tailEnd/>
                </a:ln>
                <a:effectLst/>
              </p:spPr>
              <p:txBody>
                <a:bodyPr wrap="none" anchor="ctr"/>
                <a:lstStyle/>
                <a:p>
                  <a:endParaRPr lang="en-US"/>
                </a:p>
              </p:txBody>
            </p:sp>
            <p:sp>
              <p:nvSpPr>
                <p:cNvPr id="7216" name="Line 48"/>
                <p:cNvSpPr>
                  <a:spLocks noChangeShapeType="1"/>
                </p:cNvSpPr>
                <p:nvPr/>
              </p:nvSpPr>
              <p:spPr bwMode="auto">
                <a:xfrm>
                  <a:off x="744" y="3216"/>
                  <a:ext cx="456" cy="574"/>
                </a:xfrm>
                <a:prstGeom prst="line">
                  <a:avLst/>
                </a:prstGeom>
                <a:noFill/>
                <a:ln w="9525">
                  <a:solidFill>
                    <a:schemeClr val="tx1"/>
                  </a:solidFill>
                  <a:round/>
                  <a:headEnd/>
                  <a:tailEnd/>
                </a:ln>
                <a:effectLst/>
              </p:spPr>
              <p:txBody>
                <a:bodyPr wrap="none" anchor="ctr"/>
                <a:lstStyle/>
                <a:p>
                  <a:endParaRPr lang="en-US"/>
                </a:p>
              </p:txBody>
            </p:sp>
          </p:grpSp>
          <p:sp>
            <p:nvSpPr>
              <p:cNvPr id="7217" name="Text Box 49"/>
              <p:cNvSpPr txBox="1">
                <a:spLocks noChangeArrowheads="1"/>
              </p:cNvSpPr>
              <p:nvPr/>
            </p:nvSpPr>
            <p:spPr bwMode="auto">
              <a:xfrm>
                <a:off x="167" y="3938"/>
                <a:ext cx="308" cy="288"/>
              </a:xfrm>
              <a:prstGeom prst="rect">
                <a:avLst/>
              </a:prstGeom>
              <a:noFill/>
              <a:ln w="9525">
                <a:noFill/>
                <a:miter lim="800000"/>
                <a:headEnd/>
                <a:tailEnd/>
              </a:ln>
              <a:effectLst/>
            </p:spPr>
            <p:txBody>
              <a:bodyPr wrap="none">
                <a:spAutoFit/>
              </a:bodyPr>
              <a:lstStyle/>
              <a:p>
                <a:r>
                  <a:rPr lang="en-US"/>
                  <a:t>14</a:t>
                </a:r>
              </a:p>
            </p:txBody>
          </p:sp>
          <p:sp>
            <p:nvSpPr>
              <p:cNvPr id="7218" name="Text Box 50"/>
              <p:cNvSpPr txBox="1">
                <a:spLocks noChangeArrowheads="1"/>
              </p:cNvSpPr>
              <p:nvPr/>
            </p:nvSpPr>
            <p:spPr bwMode="auto">
              <a:xfrm>
                <a:off x="662" y="3938"/>
                <a:ext cx="212" cy="288"/>
              </a:xfrm>
              <a:prstGeom prst="rect">
                <a:avLst/>
              </a:prstGeom>
              <a:noFill/>
              <a:ln w="9525">
                <a:noFill/>
                <a:miter lim="800000"/>
                <a:headEnd/>
                <a:tailEnd/>
              </a:ln>
              <a:effectLst/>
            </p:spPr>
            <p:txBody>
              <a:bodyPr wrap="none">
                <a:spAutoFit/>
              </a:bodyPr>
              <a:lstStyle/>
              <a:p>
                <a:pPr algn="ctr"/>
                <a:r>
                  <a:rPr lang="en-US"/>
                  <a:t>5</a:t>
                </a:r>
              </a:p>
            </p:txBody>
          </p:sp>
          <p:sp>
            <p:nvSpPr>
              <p:cNvPr id="7219" name="Text Box 51"/>
              <p:cNvSpPr txBox="1">
                <a:spLocks noChangeArrowheads="1"/>
              </p:cNvSpPr>
              <p:nvPr/>
            </p:nvSpPr>
            <p:spPr bwMode="auto">
              <a:xfrm>
                <a:off x="1094" y="3938"/>
                <a:ext cx="212" cy="288"/>
              </a:xfrm>
              <a:prstGeom prst="rect">
                <a:avLst/>
              </a:prstGeom>
              <a:noFill/>
              <a:ln w="9525">
                <a:noFill/>
                <a:miter lim="800000"/>
                <a:headEnd/>
                <a:tailEnd/>
              </a:ln>
              <a:effectLst/>
            </p:spPr>
            <p:txBody>
              <a:bodyPr wrap="none">
                <a:spAutoFit/>
              </a:bodyPr>
              <a:lstStyle/>
              <a:p>
                <a:r>
                  <a:rPr lang="en-US"/>
                  <a:t>2</a:t>
                </a:r>
              </a:p>
            </p:txBody>
          </p:sp>
          <p:sp>
            <p:nvSpPr>
              <p:cNvPr id="7220" name="Text Box 52"/>
              <p:cNvSpPr txBox="1">
                <a:spLocks noChangeArrowheads="1"/>
              </p:cNvSpPr>
              <p:nvPr/>
            </p:nvSpPr>
            <p:spPr bwMode="auto">
              <a:xfrm>
                <a:off x="146" y="3542"/>
                <a:ext cx="269" cy="192"/>
              </a:xfrm>
              <a:prstGeom prst="rect">
                <a:avLst/>
              </a:prstGeom>
              <a:noFill/>
              <a:ln w="9525">
                <a:noFill/>
                <a:miter lim="800000"/>
                <a:headEnd/>
                <a:tailEnd/>
              </a:ln>
              <a:effectLst/>
            </p:spPr>
            <p:txBody>
              <a:bodyPr wrap="none">
                <a:spAutoFit/>
              </a:bodyPr>
              <a:lstStyle/>
              <a:p>
                <a:r>
                  <a:rPr lang="en-US" sz="1400"/>
                  <a:t>A</a:t>
                </a:r>
                <a:r>
                  <a:rPr lang="en-US" sz="900"/>
                  <a:t>31</a:t>
                </a:r>
                <a:endParaRPr lang="en-US"/>
              </a:p>
            </p:txBody>
          </p:sp>
          <p:sp>
            <p:nvSpPr>
              <p:cNvPr id="7221" name="Text Box 53"/>
              <p:cNvSpPr txBox="1">
                <a:spLocks noChangeArrowheads="1"/>
              </p:cNvSpPr>
              <p:nvPr/>
            </p:nvSpPr>
            <p:spPr bwMode="auto">
              <a:xfrm>
                <a:off x="482" y="3542"/>
                <a:ext cx="269" cy="192"/>
              </a:xfrm>
              <a:prstGeom prst="rect">
                <a:avLst/>
              </a:prstGeom>
              <a:noFill/>
              <a:ln w="9525">
                <a:noFill/>
                <a:miter lim="800000"/>
                <a:headEnd/>
                <a:tailEnd/>
              </a:ln>
              <a:effectLst/>
            </p:spPr>
            <p:txBody>
              <a:bodyPr wrap="none">
                <a:spAutoFit/>
              </a:bodyPr>
              <a:lstStyle/>
              <a:p>
                <a:pPr algn="ctr"/>
                <a:r>
                  <a:rPr lang="en-US" sz="1400"/>
                  <a:t>A</a:t>
                </a:r>
                <a:r>
                  <a:rPr lang="en-US" sz="900"/>
                  <a:t>32</a:t>
                </a:r>
                <a:endParaRPr lang="en-US"/>
              </a:p>
            </p:txBody>
          </p:sp>
          <p:sp>
            <p:nvSpPr>
              <p:cNvPr id="7222" name="Text Box 54"/>
              <p:cNvSpPr txBox="1">
                <a:spLocks noChangeArrowheads="1"/>
              </p:cNvSpPr>
              <p:nvPr/>
            </p:nvSpPr>
            <p:spPr bwMode="auto">
              <a:xfrm>
                <a:off x="842" y="3542"/>
                <a:ext cx="269" cy="192"/>
              </a:xfrm>
              <a:prstGeom prst="rect">
                <a:avLst/>
              </a:prstGeom>
              <a:noFill/>
              <a:ln w="9525">
                <a:noFill/>
                <a:miter lim="800000"/>
                <a:headEnd/>
                <a:tailEnd/>
              </a:ln>
              <a:effectLst/>
            </p:spPr>
            <p:txBody>
              <a:bodyPr wrap="none">
                <a:spAutoFit/>
              </a:bodyPr>
              <a:lstStyle/>
              <a:p>
                <a:r>
                  <a:rPr lang="en-US" sz="1400"/>
                  <a:t>A</a:t>
                </a:r>
                <a:r>
                  <a:rPr lang="en-US" sz="900"/>
                  <a:t>33</a:t>
                </a:r>
                <a:endParaRPr lang="en-US"/>
              </a:p>
            </p:txBody>
          </p:sp>
        </p:grpSp>
        <p:sp>
          <p:nvSpPr>
            <p:cNvPr id="7224" name="Line 56"/>
            <p:cNvSpPr>
              <a:spLocks noChangeShapeType="1"/>
            </p:cNvSpPr>
            <p:nvPr/>
          </p:nvSpPr>
          <p:spPr bwMode="auto">
            <a:xfrm flipV="1">
              <a:off x="964" y="1260"/>
              <a:ext cx="1992" cy="936"/>
            </a:xfrm>
            <a:prstGeom prst="line">
              <a:avLst/>
            </a:prstGeom>
            <a:noFill/>
            <a:ln w="9525">
              <a:solidFill>
                <a:schemeClr val="tx1"/>
              </a:solidFill>
              <a:round/>
              <a:headEnd/>
              <a:tailEnd/>
            </a:ln>
            <a:effectLst/>
          </p:spPr>
          <p:txBody>
            <a:bodyPr wrap="none" anchor="ctr"/>
            <a:lstStyle/>
            <a:p>
              <a:endParaRPr lang="en-US"/>
            </a:p>
          </p:txBody>
        </p:sp>
        <p:sp>
          <p:nvSpPr>
            <p:cNvPr id="7225" name="Line 57"/>
            <p:cNvSpPr>
              <a:spLocks noChangeShapeType="1"/>
            </p:cNvSpPr>
            <p:nvPr/>
          </p:nvSpPr>
          <p:spPr bwMode="auto">
            <a:xfrm flipV="1">
              <a:off x="2960" y="1260"/>
              <a:ext cx="0" cy="940"/>
            </a:xfrm>
            <a:prstGeom prst="line">
              <a:avLst/>
            </a:prstGeom>
            <a:noFill/>
            <a:ln w="9525">
              <a:solidFill>
                <a:schemeClr val="tx1"/>
              </a:solidFill>
              <a:round/>
              <a:headEnd/>
              <a:tailEnd/>
            </a:ln>
            <a:effectLst/>
          </p:spPr>
          <p:txBody>
            <a:bodyPr wrap="none" anchor="ctr"/>
            <a:lstStyle/>
            <a:p>
              <a:endParaRPr lang="en-US"/>
            </a:p>
          </p:txBody>
        </p:sp>
        <p:sp>
          <p:nvSpPr>
            <p:cNvPr id="7226" name="Line 58"/>
            <p:cNvSpPr>
              <a:spLocks noChangeShapeType="1"/>
            </p:cNvSpPr>
            <p:nvPr/>
          </p:nvSpPr>
          <p:spPr bwMode="auto">
            <a:xfrm>
              <a:off x="2960" y="1264"/>
              <a:ext cx="1860" cy="932"/>
            </a:xfrm>
            <a:prstGeom prst="line">
              <a:avLst/>
            </a:prstGeom>
            <a:noFill/>
            <a:ln w="9525">
              <a:solidFill>
                <a:schemeClr val="tx1"/>
              </a:solidFill>
              <a:round/>
              <a:headEnd/>
              <a:tailEnd/>
            </a:ln>
            <a:effectLst/>
          </p:spPr>
          <p:txBody>
            <a:bodyPr wrap="none" anchor="ctr"/>
            <a:lstStyle/>
            <a:p>
              <a:endParaRPr lang="en-US"/>
            </a:p>
          </p:txBody>
        </p:sp>
        <p:sp>
          <p:nvSpPr>
            <p:cNvPr id="7229" name="Text Box 61"/>
            <p:cNvSpPr txBox="1">
              <a:spLocks noChangeArrowheads="1"/>
            </p:cNvSpPr>
            <p:nvPr/>
          </p:nvSpPr>
          <p:spPr bwMode="auto">
            <a:xfrm>
              <a:off x="3782" y="1496"/>
              <a:ext cx="276" cy="231"/>
            </a:xfrm>
            <a:prstGeom prst="rect">
              <a:avLst/>
            </a:prstGeom>
            <a:noFill/>
            <a:ln w="9525">
              <a:noFill/>
              <a:miter lim="800000"/>
              <a:headEnd/>
              <a:tailEnd/>
            </a:ln>
            <a:effectLst/>
          </p:spPr>
          <p:txBody>
            <a:bodyPr wrap="none">
              <a:spAutoFit/>
            </a:bodyPr>
            <a:lstStyle/>
            <a:p>
              <a:r>
                <a:rPr lang="en-US" sz="1800"/>
                <a:t>A</a:t>
              </a:r>
              <a:r>
                <a:rPr lang="en-US" sz="1400"/>
                <a:t>3</a:t>
              </a:r>
              <a:endParaRPr lang="en-US"/>
            </a:p>
          </p:txBody>
        </p:sp>
        <p:sp>
          <p:nvSpPr>
            <p:cNvPr id="7230" name="Text Box 62"/>
            <p:cNvSpPr txBox="1">
              <a:spLocks noChangeArrowheads="1"/>
            </p:cNvSpPr>
            <p:nvPr/>
          </p:nvSpPr>
          <p:spPr bwMode="auto">
            <a:xfrm>
              <a:off x="2710" y="1496"/>
              <a:ext cx="276" cy="231"/>
            </a:xfrm>
            <a:prstGeom prst="rect">
              <a:avLst/>
            </a:prstGeom>
            <a:noFill/>
            <a:ln w="9525">
              <a:noFill/>
              <a:miter lim="800000"/>
              <a:headEnd/>
              <a:tailEnd/>
            </a:ln>
            <a:effectLst/>
          </p:spPr>
          <p:txBody>
            <a:bodyPr wrap="none">
              <a:spAutoFit/>
            </a:bodyPr>
            <a:lstStyle/>
            <a:p>
              <a:r>
                <a:rPr lang="en-US" sz="1800"/>
                <a:t>A</a:t>
              </a:r>
              <a:r>
                <a:rPr lang="en-US" sz="1400"/>
                <a:t>2</a:t>
              </a:r>
              <a:endParaRPr lang="en-US"/>
            </a:p>
          </p:txBody>
        </p:sp>
        <p:sp>
          <p:nvSpPr>
            <p:cNvPr id="7231" name="Text Box 63"/>
            <p:cNvSpPr txBox="1">
              <a:spLocks noChangeArrowheads="1"/>
            </p:cNvSpPr>
            <p:nvPr/>
          </p:nvSpPr>
          <p:spPr bwMode="auto">
            <a:xfrm>
              <a:off x="1790" y="1496"/>
              <a:ext cx="286" cy="233"/>
            </a:xfrm>
            <a:prstGeom prst="rect">
              <a:avLst/>
            </a:prstGeom>
            <a:noFill/>
            <a:ln w="9525">
              <a:noFill/>
              <a:miter lim="800000"/>
              <a:headEnd/>
              <a:tailEnd/>
            </a:ln>
            <a:effectLst/>
          </p:spPr>
          <p:txBody>
            <a:bodyPr wrap="none">
              <a:spAutoFit/>
            </a:bodyPr>
            <a:lstStyle/>
            <a:p>
              <a:r>
                <a:rPr lang="en-US" sz="1800" dirty="0"/>
                <a:t>A</a:t>
              </a:r>
              <a:r>
                <a:rPr lang="en-US" sz="1400" dirty="0"/>
                <a:t>1</a:t>
              </a:r>
              <a:endParaRPr lang="en-US" sz="2000" dirty="0"/>
            </a:p>
          </p:txBody>
        </p:sp>
        <p:sp>
          <p:nvSpPr>
            <p:cNvPr id="7172" name="AutoShape 4"/>
            <p:cNvSpPr>
              <a:spLocks noChangeArrowheads="1"/>
            </p:cNvSpPr>
            <p:nvPr/>
          </p:nvSpPr>
          <p:spPr bwMode="auto">
            <a:xfrm>
              <a:off x="2864" y="1072"/>
              <a:ext cx="192" cy="192"/>
            </a:xfrm>
            <a:prstGeom prst="triangle">
              <a:avLst>
                <a:gd name="adj" fmla="val 50000"/>
              </a:avLst>
            </a:prstGeom>
            <a:solidFill>
              <a:schemeClr val="accent1"/>
            </a:solidFill>
            <a:ln w="9525">
              <a:solidFill>
                <a:schemeClr val="tx1"/>
              </a:solidFill>
              <a:miter lim="800000"/>
              <a:headEnd/>
              <a:tailEnd/>
            </a:ln>
            <a:effectLst/>
          </p:spPr>
          <p:txBody>
            <a:bodyPr wrap="none" anchor="ctr"/>
            <a:lstStyle/>
            <a:p>
              <a:endParaRPr lang="en-US"/>
            </a:p>
          </p:txBody>
        </p:sp>
      </p:grpSp>
      <p:sp>
        <p:nvSpPr>
          <p:cNvPr id="7233" name="Text Box 65"/>
          <p:cNvSpPr txBox="1">
            <a:spLocks noChangeArrowheads="1"/>
          </p:cNvSpPr>
          <p:nvPr/>
        </p:nvSpPr>
        <p:spPr bwMode="auto">
          <a:xfrm>
            <a:off x="242358" y="5193242"/>
            <a:ext cx="8901642" cy="1200329"/>
          </a:xfrm>
          <a:prstGeom prst="rect">
            <a:avLst/>
          </a:prstGeom>
          <a:noFill/>
          <a:ln w="9525">
            <a:noFill/>
            <a:miter lim="800000"/>
            <a:headEnd/>
            <a:tailEnd/>
          </a:ln>
          <a:effectLst/>
        </p:spPr>
        <p:txBody>
          <a:bodyPr wrap="square">
            <a:spAutoFit/>
          </a:bodyPr>
          <a:lstStyle/>
          <a:p>
            <a:r>
              <a:rPr lang="en-US" dirty="0"/>
              <a:t>We run our evaluation function on all the terminal nodes.</a:t>
            </a:r>
          </a:p>
          <a:p>
            <a:r>
              <a:rPr lang="en-US" dirty="0"/>
              <a:t>In this case they are all at the same level, that need not be true in general.</a:t>
            </a:r>
          </a:p>
        </p:txBody>
      </p:sp>
    </p:spTree>
    <p:extLst>
      <p:ext uri="{BB962C8B-B14F-4D97-AF65-F5344CB8AC3E}">
        <p14:creationId xmlns:p14="http://schemas.microsoft.com/office/powerpoint/2010/main" val="38448272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232" name="Group 64"/>
          <p:cNvGrpSpPr>
            <a:grpSpLocks/>
          </p:cNvGrpSpPr>
          <p:nvPr/>
        </p:nvGrpSpPr>
        <p:grpSpPr bwMode="auto">
          <a:xfrm>
            <a:off x="574675" y="828675"/>
            <a:ext cx="7962900" cy="3756025"/>
            <a:chOff x="370" y="1034"/>
            <a:chExt cx="5016" cy="2366"/>
          </a:xfrm>
        </p:grpSpPr>
        <p:grpSp>
          <p:nvGrpSpPr>
            <p:cNvPr id="7173" name="Group 5"/>
            <p:cNvGrpSpPr>
              <a:grpSpLocks/>
            </p:cNvGrpSpPr>
            <p:nvPr/>
          </p:nvGrpSpPr>
          <p:grpSpPr bwMode="auto">
            <a:xfrm>
              <a:off x="370" y="2129"/>
              <a:ext cx="1160" cy="1271"/>
              <a:chOff x="146" y="2955"/>
              <a:chExt cx="1160" cy="1271"/>
            </a:xfrm>
          </p:grpSpPr>
          <p:grpSp>
            <p:nvGrpSpPr>
              <p:cNvPr id="7174" name="Group 6"/>
              <p:cNvGrpSpPr>
                <a:grpSpLocks/>
              </p:cNvGrpSpPr>
              <p:nvPr/>
            </p:nvGrpSpPr>
            <p:grpSpPr bwMode="auto">
              <a:xfrm>
                <a:off x="192" y="3024"/>
                <a:ext cx="1104" cy="960"/>
                <a:chOff x="192" y="3024"/>
                <a:chExt cx="1104" cy="960"/>
              </a:xfrm>
            </p:grpSpPr>
            <p:grpSp>
              <p:nvGrpSpPr>
                <p:cNvPr id="7175" name="Group 7"/>
                <p:cNvGrpSpPr>
                  <a:grpSpLocks/>
                </p:cNvGrpSpPr>
                <p:nvPr/>
              </p:nvGrpSpPr>
              <p:grpSpPr bwMode="auto">
                <a:xfrm>
                  <a:off x="192" y="3792"/>
                  <a:ext cx="1104" cy="192"/>
                  <a:chOff x="192" y="3792"/>
                  <a:chExt cx="1104" cy="192"/>
                </a:xfrm>
              </p:grpSpPr>
              <p:sp>
                <p:nvSpPr>
                  <p:cNvPr id="7176" name="AutoShape 8"/>
                  <p:cNvSpPr>
                    <a:spLocks noChangeArrowheads="1"/>
                  </p:cNvSpPr>
                  <p:nvPr/>
                </p:nvSpPr>
                <p:spPr bwMode="auto">
                  <a:xfrm>
                    <a:off x="192" y="3792"/>
                    <a:ext cx="192" cy="192"/>
                  </a:xfrm>
                  <a:prstGeom prst="triangle">
                    <a:avLst>
                      <a:gd name="adj" fmla="val 50000"/>
                    </a:avLst>
                  </a:prstGeom>
                  <a:solidFill>
                    <a:schemeClr val="accent1"/>
                  </a:solidFill>
                  <a:ln w="9525">
                    <a:solidFill>
                      <a:schemeClr val="tx1"/>
                    </a:solidFill>
                    <a:miter lim="800000"/>
                    <a:headEnd/>
                    <a:tailEnd/>
                  </a:ln>
                  <a:effectLst/>
                </p:spPr>
                <p:txBody>
                  <a:bodyPr wrap="none" anchor="ctr"/>
                  <a:lstStyle/>
                  <a:p>
                    <a:endParaRPr lang="en-US"/>
                  </a:p>
                </p:txBody>
              </p:sp>
              <p:sp>
                <p:nvSpPr>
                  <p:cNvPr id="7177" name="AutoShape 9"/>
                  <p:cNvSpPr>
                    <a:spLocks noChangeArrowheads="1"/>
                  </p:cNvSpPr>
                  <p:nvPr/>
                </p:nvSpPr>
                <p:spPr bwMode="auto">
                  <a:xfrm>
                    <a:off x="648" y="3792"/>
                    <a:ext cx="192" cy="192"/>
                  </a:xfrm>
                  <a:prstGeom prst="triangle">
                    <a:avLst>
                      <a:gd name="adj" fmla="val 50000"/>
                    </a:avLst>
                  </a:prstGeom>
                  <a:solidFill>
                    <a:schemeClr val="accent1"/>
                  </a:solidFill>
                  <a:ln w="9525">
                    <a:solidFill>
                      <a:schemeClr val="tx1"/>
                    </a:solidFill>
                    <a:miter lim="800000"/>
                    <a:headEnd/>
                    <a:tailEnd/>
                  </a:ln>
                  <a:effectLst/>
                </p:spPr>
                <p:txBody>
                  <a:bodyPr wrap="none" anchor="ctr"/>
                  <a:lstStyle/>
                  <a:p>
                    <a:endParaRPr lang="en-US"/>
                  </a:p>
                </p:txBody>
              </p:sp>
              <p:sp>
                <p:nvSpPr>
                  <p:cNvPr id="7178" name="AutoShape 10"/>
                  <p:cNvSpPr>
                    <a:spLocks noChangeArrowheads="1"/>
                  </p:cNvSpPr>
                  <p:nvPr/>
                </p:nvSpPr>
                <p:spPr bwMode="auto">
                  <a:xfrm>
                    <a:off x="1104" y="3792"/>
                    <a:ext cx="192" cy="192"/>
                  </a:xfrm>
                  <a:prstGeom prst="triangle">
                    <a:avLst>
                      <a:gd name="adj" fmla="val 50000"/>
                    </a:avLst>
                  </a:prstGeom>
                  <a:solidFill>
                    <a:schemeClr val="accent1"/>
                  </a:solidFill>
                  <a:ln w="9525">
                    <a:solidFill>
                      <a:schemeClr val="tx1"/>
                    </a:solidFill>
                    <a:miter lim="800000"/>
                    <a:headEnd/>
                    <a:tailEnd/>
                  </a:ln>
                  <a:effectLst/>
                </p:spPr>
                <p:txBody>
                  <a:bodyPr wrap="none" anchor="ctr"/>
                  <a:lstStyle/>
                  <a:p>
                    <a:endParaRPr lang="en-US"/>
                  </a:p>
                </p:txBody>
              </p:sp>
            </p:grpSp>
            <p:sp>
              <p:nvSpPr>
                <p:cNvPr id="7179" name="AutoShape 11"/>
                <p:cNvSpPr>
                  <a:spLocks noChangeArrowheads="1"/>
                </p:cNvSpPr>
                <p:nvPr/>
              </p:nvSpPr>
              <p:spPr bwMode="auto">
                <a:xfrm flipV="1">
                  <a:off x="648" y="3024"/>
                  <a:ext cx="192" cy="192"/>
                </a:xfrm>
                <a:prstGeom prst="triangle">
                  <a:avLst>
                    <a:gd name="adj" fmla="val 50000"/>
                  </a:avLst>
                </a:prstGeom>
                <a:solidFill>
                  <a:schemeClr val="accent1"/>
                </a:solidFill>
                <a:ln w="9525">
                  <a:solidFill>
                    <a:schemeClr val="tx1"/>
                  </a:solidFill>
                  <a:miter lim="800000"/>
                  <a:headEnd/>
                  <a:tailEnd/>
                </a:ln>
                <a:effectLst/>
              </p:spPr>
              <p:txBody>
                <a:bodyPr wrap="none" anchor="ctr"/>
                <a:lstStyle/>
                <a:p>
                  <a:endParaRPr lang="en-US"/>
                </a:p>
              </p:txBody>
            </p:sp>
            <p:sp>
              <p:nvSpPr>
                <p:cNvPr id="7180" name="Line 12"/>
                <p:cNvSpPr>
                  <a:spLocks noChangeShapeType="1"/>
                </p:cNvSpPr>
                <p:nvPr/>
              </p:nvSpPr>
              <p:spPr bwMode="auto">
                <a:xfrm flipV="1">
                  <a:off x="290" y="3216"/>
                  <a:ext cx="454" cy="576"/>
                </a:xfrm>
                <a:prstGeom prst="line">
                  <a:avLst/>
                </a:prstGeom>
                <a:noFill/>
                <a:ln w="9525">
                  <a:solidFill>
                    <a:schemeClr val="tx1"/>
                  </a:solidFill>
                  <a:round/>
                  <a:headEnd/>
                  <a:tailEnd/>
                </a:ln>
                <a:effectLst/>
              </p:spPr>
              <p:txBody>
                <a:bodyPr wrap="none" anchor="ctr"/>
                <a:lstStyle/>
                <a:p>
                  <a:endParaRPr lang="en-US"/>
                </a:p>
              </p:txBody>
            </p:sp>
            <p:sp>
              <p:nvSpPr>
                <p:cNvPr id="7181" name="Line 13"/>
                <p:cNvSpPr>
                  <a:spLocks noChangeShapeType="1"/>
                </p:cNvSpPr>
                <p:nvPr/>
              </p:nvSpPr>
              <p:spPr bwMode="auto">
                <a:xfrm flipV="1">
                  <a:off x="744" y="3216"/>
                  <a:ext cx="0" cy="576"/>
                </a:xfrm>
                <a:prstGeom prst="line">
                  <a:avLst/>
                </a:prstGeom>
                <a:noFill/>
                <a:ln w="9525">
                  <a:solidFill>
                    <a:schemeClr val="tx1"/>
                  </a:solidFill>
                  <a:round/>
                  <a:headEnd/>
                  <a:tailEnd/>
                </a:ln>
                <a:effectLst/>
              </p:spPr>
              <p:txBody>
                <a:bodyPr wrap="none" anchor="ctr"/>
                <a:lstStyle/>
                <a:p>
                  <a:endParaRPr lang="en-US"/>
                </a:p>
              </p:txBody>
            </p:sp>
            <p:sp>
              <p:nvSpPr>
                <p:cNvPr id="7182" name="Line 14"/>
                <p:cNvSpPr>
                  <a:spLocks noChangeShapeType="1"/>
                </p:cNvSpPr>
                <p:nvPr/>
              </p:nvSpPr>
              <p:spPr bwMode="auto">
                <a:xfrm>
                  <a:off x="744" y="3216"/>
                  <a:ext cx="456" cy="574"/>
                </a:xfrm>
                <a:prstGeom prst="line">
                  <a:avLst/>
                </a:prstGeom>
                <a:noFill/>
                <a:ln w="9525">
                  <a:solidFill>
                    <a:schemeClr val="tx1"/>
                  </a:solidFill>
                  <a:round/>
                  <a:headEnd/>
                  <a:tailEnd/>
                </a:ln>
                <a:effectLst/>
              </p:spPr>
              <p:txBody>
                <a:bodyPr wrap="none" anchor="ctr"/>
                <a:lstStyle/>
                <a:p>
                  <a:endParaRPr lang="en-US"/>
                </a:p>
              </p:txBody>
            </p:sp>
          </p:grpSp>
          <p:sp>
            <p:nvSpPr>
              <p:cNvPr id="7183" name="Text Box 15"/>
              <p:cNvSpPr txBox="1">
                <a:spLocks noChangeArrowheads="1"/>
              </p:cNvSpPr>
              <p:nvPr/>
            </p:nvSpPr>
            <p:spPr bwMode="auto">
              <a:xfrm>
                <a:off x="167" y="3938"/>
                <a:ext cx="212" cy="288"/>
              </a:xfrm>
              <a:prstGeom prst="rect">
                <a:avLst/>
              </a:prstGeom>
              <a:noFill/>
              <a:ln w="9525">
                <a:noFill/>
                <a:miter lim="800000"/>
                <a:headEnd/>
                <a:tailEnd/>
              </a:ln>
              <a:effectLst/>
            </p:spPr>
            <p:txBody>
              <a:bodyPr wrap="none">
                <a:spAutoFit/>
              </a:bodyPr>
              <a:lstStyle/>
              <a:p>
                <a:r>
                  <a:rPr lang="en-US" dirty="0">
                    <a:solidFill>
                      <a:srgbClr val="C00000"/>
                    </a:solidFill>
                  </a:rPr>
                  <a:t>3</a:t>
                </a:r>
              </a:p>
            </p:txBody>
          </p:sp>
          <p:sp>
            <p:nvSpPr>
              <p:cNvPr id="7184" name="Text Box 16"/>
              <p:cNvSpPr txBox="1">
                <a:spLocks noChangeArrowheads="1"/>
              </p:cNvSpPr>
              <p:nvPr/>
            </p:nvSpPr>
            <p:spPr bwMode="auto">
              <a:xfrm>
                <a:off x="614" y="3938"/>
                <a:ext cx="308" cy="288"/>
              </a:xfrm>
              <a:prstGeom prst="rect">
                <a:avLst/>
              </a:prstGeom>
              <a:noFill/>
              <a:ln w="9525">
                <a:noFill/>
                <a:miter lim="800000"/>
                <a:headEnd/>
                <a:tailEnd/>
              </a:ln>
              <a:effectLst/>
            </p:spPr>
            <p:txBody>
              <a:bodyPr wrap="none">
                <a:spAutoFit/>
              </a:bodyPr>
              <a:lstStyle/>
              <a:p>
                <a:pPr algn="ctr"/>
                <a:r>
                  <a:rPr lang="en-US"/>
                  <a:t>12</a:t>
                </a:r>
              </a:p>
            </p:txBody>
          </p:sp>
          <p:sp>
            <p:nvSpPr>
              <p:cNvPr id="7185" name="Text Box 17"/>
              <p:cNvSpPr txBox="1">
                <a:spLocks noChangeArrowheads="1"/>
              </p:cNvSpPr>
              <p:nvPr/>
            </p:nvSpPr>
            <p:spPr bwMode="auto">
              <a:xfrm>
                <a:off x="1094" y="3938"/>
                <a:ext cx="212" cy="288"/>
              </a:xfrm>
              <a:prstGeom prst="rect">
                <a:avLst/>
              </a:prstGeom>
              <a:noFill/>
              <a:ln w="9525">
                <a:noFill/>
                <a:miter lim="800000"/>
                <a:headEnd/>
                <a:tailEnd/>
              </a:ln>
              <a:effectLst/>
            </p:spPr>
            <p:txBody>
              <a:bodyPr wrap="none">
                <a:spAutoFit/>
              </a:bodyPr>
              <a:lstStyle/>
              <a:p>
                <a:r>
                  <a:rPr lang="en-US"/>
                  <a:t>8</a:t>
                </a:r>
              </a:p>
            </p:txBody>
          </p:sp>
          <p:sp>
            <p:nvSpPr>
              <p:cNvPr id="7186" name="Text Box 18"/>
              <p:cNvSpPr txBox="1">
                <a:spLocks noChangeArrowheads="1"/>
              </p:cNvSpPr>
              <p:nvPr/>
            </p:nvSpPr>
            <p:spPr bwMode="auto">
              <a:xfrm>
                <a:off x="146" y="3542"/>
                <a:ext cx="269" cy="192"/>
              </a:xfrm>
              <a:prstGeom prst="rect">
                <a:avLst/>
              </a:prstGeom>
              <a:noFill/>
              <a:ln w="9525">
                <a:noFill/>
                <a:miter lim="800000"/>
                <a:headEnd/>
                <a:tailEnd/>
              </a:ln>
              <a:effectLst/>
            </p:spPr>
            <p:txBody>
              <a:bodyPr wrap="none">
                <a:spAutoFit/>
              </a:bodyPr>
              <a:lstStyle/>
              <a:p>
                <a:r>
                  <a:rPr lang="en-US" sz="1400"/>
                  <a:t>A</a:t>
                </a:r>
                <a:r>
                  <a:rPr lang="en-US" sz="900"/>
                  <a:t>11</a:t>
                </a:r>
                <a:endParaRPr lang="en-US"/>
              </a:p>
            </p:txBody>
          </p:sp>
          <p:sp>
            <p:nvSpPr>
              <p:cNvPr id="7187" name="Text Box 19"/>
              <p:cNvSpPr txBox="1">
                <a:spLocks noChangeArrowheads="1"/>
              </p:cNvSpPr>
              <p:nvPr/>
            </p:nvSpPr>
            <p:spPr bwMode="auto">
              <a:xfrm>
                <a:off x="482" y="3542"/>
                <a:ext cx="269" cy="192"/>
              </a:xfrm>
              <a:prstGeom prst="rect">
                <a:avLst/>
              </a:prstGeom>
              <a:noFill/>
              <a:ln w="9525">
                <a:noFill/>
                <a:miter lim="800000"/>
                <a:headEnd/>
                <a:tailEnd/>
              </a:ln>
              <a:effectLst/>
            </p:spPr>
            <p:txBody>
              <a:bodyPr wrap="none">
                <a:spAutoFit/>
              </a:bodyPr>
              <a:lstStyle/>
              <a:p>
                <a:pPr algn="ctr"/>
                <a:r>
                  <a:rPr lang="en-US" sz="1400"/>
                  <a:t>A</a:t>
                </a:r>
                <a:r>
                  <a:rPr lang="en-US" sz="900"/>
                  <a:t>12</a:t>
                </a:r>
                <a:endParaRPr lang="en-US"/>
              </a:p>
            </p:txBody>
          </p:sp>
          <p:sp>
            <p:nvSpPr>
              <p:cNvPr id="7188" name="Text Box 20"/>
              <p:cNvSpPr txBox="1">
                <a:spLocks noChangeArrowheads="1"/>
              </p:cNvSpPr>
              <p:nvPr/>
            </p:nvSpPr>
            <p:spPr bwMode="auto">
              <a:xfrm>
                <a:off x="842" y="3542"/>
                <a:ext cx="269" cy="192"/>
              </a:xfrm>
              <a:prstGeom prst="rect">
                <a:avLst/>
              </a:prstGeom>
              <a:noFill/>
              <a:ln w="9525">
                <a:noFill/>
                <a:miter lim="800000"/>
                <a:headEnd/>
                <a:tailEnd/>
              </a:ln>
              <a:effectLst/>
            </p:spPr>
            <p:txBody>
              <a:bodyPr wrap="none">
                <a:spAutoFit/>
              </a:bodyPr>
              <a:lstStyle/>
              <a:p>
                <a:r>
                  <a:rPr lang="en-US" sz="1400"/>
                  <a:t>A</a:t>
                </a:r>
                <a:r>
                  <a:rPr lang="en-US" sz="900"/>
                  <a:t>13</a:t>
                </a:r>
                <a:endParaRPr lang="en-US"/>
              </a:p>
            </p:txBody>
          </p:sp>
          <p:sp>
            <p:nvSpPr>
              <p:cNvPr id="7189" name="Text Box 21"/>
              <p:cNvSpPr txBox="1">
                <a:spLocks noChangeArrowheads="1"/>
              </p:cNvSpPr>
              <p:nvPr/>
            </p:nvSpPr>
            <p:spPr bwMode="auto">
              <a:xfrm>
                <a:off x="881" y="2955"/>
                <a:ext cx="246" cy="368"/>
              </a:xfrm>
              <a:prstGeom prst="rect">
                <a:avLst/>
              </a:prstGeom>
              <a:noFill/>
              <a:ln w="9525">
                <a:noFill/>
                <a:miter lim="800000"/>
                <a:headEnd/>
                <a:tailEnd/>
              </a:ln>
              <a:effectLst/>
            </p:spPr>
            <p:txBody>
              <a:bodyPr wrap="none">
                <a:spAutoFit/>
              </a:bodyPr>
              <a:lstStyle/>
              <a:p>
                <a:r>
                  <a:rPr lang="en-US" sz="3200" dirty="0">
                    <a:solidFill>
                      <a:srgbClr val="C00000"/>
                    </a:solidFill>
                  </a:rPr>
                  <a:t>3</a:t>
                </a:r>
              </a:p>
            </p:txBody>
          </p:sp>
        </p:grpSp>
        <p:grpSp>
          <p:nvGrpSpPr>
            <p:cNvPr id="7190" name="Group 22"/>
            <p:cNvGrpSpPr>
              <a:grpSpLocks/>
            </p:cNvGrpSpPr>
            <p:nvPr/>
          </p:nvGrpSpPr>
          <p:grpSpPr bwMode="auto">
            <a:xfrm>
              <a:off x="2362" y="2129"/>
              <a:ext cx="1160" cy="1271"/>
              <a:chOff x="146" y="2955"/>
              <a:chExt cx="1160" cy="1271"/>
            </a:xfrm>
          </p:grpSpPr>
          <p:grpSp>
            <p:nvGrpSpPr>
              <p:cNvPr id="7191" name="Group 23"/>
              <p:cNvGrpSpPr>
                <a:grpSpLocks/>
              </p:cNvGrpSpPr>
              <p:nvPr/>
            </p:nvGrpSpPr>
            <p:grpSpPr bwMode="auto">
              <a:xfrm>
                <a:off x="192" y="3024"/>
                <a:ext cx="1104" cy="960"/>
                <a:chOff x="192" y="3024"/>
                <a:chExt cx="1104" cy="960"/>
              </a:xfrm>
            </p:grpSpPr>
            <p:grpSp>
              <p:nvGrpSpPr>
                <p:cNvPr id="7192" name="Group 24"/>
                <p:cNvGrpSpPr>
                  <a:grpSpLocks/>
                </p:cNvGrpSpPr>
                <p:nvPr/>
              </p:nvGrpSpPr>
              <p:grpSpPr bwMode="auto">
                <a:xfrm>
                  <a:off x="192" y="3792"/>
                  <a:ext cx="1104" cy="192"/>
                  <a:chOff x="192" y="3792"/>
                  <a:chExt cx="1104" cy="192"/>
                </a:xfrm>
              </p:grpSpPr>
              <p:sp>
                <p:nvSpPr>
                  <p:cNvPr id="7193" name="AutoShape 25"/>
                  <p:cNvSpPr>
                    <a:spLocks noChangeArrowheads="1"/>
                  </p:cNvSpPr>
                  <p:nvPr/>
                </p:nvSpPr>
                <p:spPr bwMode="auto">
                  <a:xfrm>
                    <a:off x="192" y="3792"/>
                    <a:ext cx="192" cy="192"/>
                  </a:xfrm>
                  <a:prstGeom prst="triangle">
                    <a:avLst>
                      <a:gd name="adj" fmla="val 50000"/>
                    </a:avLst>
                  </a:prstGeom>
                  <a:solidFill>
                    <a:schemeClr val="accent1"/>
                  </a:solidFill>
                  <a:ln w="9525">
                    <a:solidFill>
                      <a:schemeClr val="tx1"/>
                    </a:solidFill>
                    <a:miter lim="800000"/>
                    <a:headEnd/>
                    <a:tailEnd/>
                  </a:ln>
                  <a:effectLst/>
                </p:spPr>
                <p:txBody>
                  <a:bodyPr wrap="none" anchor="ctr"/>
                  <a:lstStyle/>
                  <a:p>
                    <a:endParaRPr lang="en-US"/>
                  </a:p>
                </p:txBody>
              </p:sp>
              <p:sp>
                <p:nvSpPr>
                  <p:cNvPr id="7194" name="AutoShape 26"/>
                  <p:cNvSpPr>
                    <a:spLocks noChangeArrowheads="1"/>
                  </p:cNvSpPr>
                  <p:nvPr/>
                </p:nvSpPr>
                <p:spPr bwMode="auto">
                  <a:xfrm>
                    <a:off x="648" y="3792"/>
                    <a:ext cx="192" cy="192"/>
                  </a:xfrm>
                  <a:prstGeom prst="triangle">
                    <a:avLst>
                      <a:gd name="adj" fmla="val 50000"/>
                    </a:avLst>
                  </a:prstGeom>
                  <a:solidFill>
                    <a:schemeClr val="accent1"/>
                  </a:solidFill>
                  <a:ln w="9525">
                    <a:solidFill>
                      <a:schemeClr val="tx1"/>
                    </a:solidFill>
                    <a:miter lim="800000"/>
                    <a:headEnd/>
                    <a:tailEnd/>
                  </a:ln>
                  <a:effectLst/>
                </p:spPr>
                <p:txBody>
                  <a:bodyPr wrap="none" anchor="ctr"/>
                  <a:lstStyle/>
                  <a:p>
                    <a:endParaRPr lang="en-US"/>
                  </a:p>
                </p:txBody>
              </p:sp>
              <p:sp>
                <p:nvSpPr>
                  <p:cNvPr id="7195" name="AutoShape 27"/>
                  <p:cNvSpPr>
                    <a:spLocks noChangeArrowheads="1"/>
                  </p:cNvSpPr>
                  <p:nvPr/>
                </p:nvSpPr>
                <p:spPr bwMode="auto">
                  <a:xfrm>
                    <a:off x="1104" y="3792"/>
                    <a:ext cx="192" cy="192"/>
                  </a:xfrm>
                  <a:prstGeom prst="triangle">
                    <a:avLst>
                      <a:gd name="adj" fmla="val 50000"/>
                    </a:avLst>
                  </a:prstGeom>
                  <a:solidFill>
                    <a:schemeClr val="accent1"/>
                  </a:solidFill>
                  <a:ln w="9525">
                    <a:solidFill>
                      <a:schemeClr val="tx1"/>
                    </a:solidFill>
                    <a:miter lim="800000"/>
                    <a:headEnd/>
                    <a:tailEnd/>
                  </a:ln>
                  <a:effectLst/>
                </p:spPr>
                <p:txBody>
                  <a:bodyPr wrap="none" anchor="ctr"/>
                  <a:lstStyle/>
                  <a:p>
                    <a:endParaRPr lang="en-US"/>
                  </a:p>
                </p:txBody>
              </p:sp>
            </p:grpSp>
            <p:sp>
              <p:nvSpPr>
                <p:cNvPr id="7196" name="AutoShape 28"/>
                <p:cNvSpPr>
                  <a:spLocks noChangeArrowheads="1"/>
                </p:cNvSpPr>
                <p:nvPr/>
              </p:nvSpPr>
              <p:spPr bwMode="auto">
                <a:xfrm flipV="1">
                  <a:off x="648" y="3024"/>
                  <a:ext cx="192" cy="192"/>
                </a:xfrm>
                <a:prstGeom prst="triangle">
                  <a:avLst>
                    <a:gd name="adj" fmla="val 50000"/>
                  </a:avLst>
                </a:prstGeom>
                <a:solidFill>
                  <a:schemeClr val="accent1"/>
                </a:solidFill>
                <a:ln w="9525">
                  <a:solidFill>
                    <a:schemeClr val="tx1"/>
                  </a:solidFill>
                  <a:miter lim="800000"/>
                  <a:headEnd/>
                  <a:tailEnd/>
                </a:ln>
                <a:effectLst/>
              </p:spPr>
              <p:txBody>
                <a:bodyPr wrap="none" anchor="ctr"/>
                <a:lstStyle/>
                <a:p>
                  <a:endParaRPr lang="en-US"/>
                </a:p>
              </p:txBody>
            </p:sp>
            <p:sp>
              <p:nvSpPr>
                <p:cNvPr id="7197" name="Line 29"/>
                <p:cNvSpPr>
                  <a:spLocks noChangeShapeType="1"/>
                </p:cNvSpPr>
                <p:nvPr/>
              </p:nvSpPr>
              <p:spPr bwMode="auto">
                <a:xfrm flipV="1">
                  <a:off x="290" y="3216"/>
                  <a:ext cx="454" cy="576"/>
                </a:xfrm>
                <a:prstGeom prst="line">
                  <a:avLst/>
                </a:prstGeom>
                <a:noFill/>
                <a:ln w="9525">
                  <a:solidFill>
                    <a:schemeClr val="tx1"/>
                  </a:solidFill>
                  <a:round/>
                  <a:headEnd/>
                  <a:tailEnd/>
                </a:ln>
                <a:effectLst/>
              </p:spPr>
              <p:txBody>
                <a:bodyPr wrap="none" anchor="ctr"/>
                <a:lstStyle/>
                <a:p>
                  <a:endParaRPr lang="en-US"/>
                </a:p>
              </p:txBody>
            </p:sp>
            <p:sp>
              <p:nvSpPr>
                <p:cNvPr id="7198" name="Line 30"/>
                <p:cNvSpPr>
                  <a:spLocks noChangeShapeType="1"/>
                </p:cNvSpPr>
                <p:nvPr/>
              </p:nvSpPr>
              <p:spPr bwMode="auto">
                <a:xfrm flipV="1">
                  <a:off x="744" y="3216"/>
                  <a:ext cx="0" cy="576"/>
                </a:xfrm>
                <a:prstGeom prst="line">
                  <a:avLst/>
                </a:prstGeom>
                <a:noFill/>
                <a:ln w="9525">
                  <a:solidFill>
                    <a:schemeClr val="tx1"/>
                  </a:solidFill>
                  <a:round/>
                  <a:headEnd/>
                  <a:tailEnd/>
                </a:ln>
                <a:effectLst/>
              </p:spPr>
              <p:txBody>
                <a:bodyPr wrap="none" anchor="ctr"/>
                <a:lstStyle/>
                <a:p>
                  <a:endParaRPr lang="en-US"/>
                </a:p>
              </p:txBody>
            </p:sp>
            <p:sp>
              <p:nvSpPr>
                <p:cNvPr id="7199" name="Line 31"/>
                <p:cNvSpPr>
                  <a:spLocks noChangeShapeType="1"/>
                </p:cNvSpPr>
                <p:nvPr/>
              </p:nvSpPr>
              <p:spPr bwMode="auto">
                <a:xfrm>
                  <a:off x="744" y="3216"/>
                  <a:ext cx="456" cy="574"/>
                </a:xfrm>
                <a:prstGeom prst="line">
                  <a:avLst/>
                </a:prstGeom>
                <a:noFill/>
                <a:ln w="9525">
                  <a:solidFill>
                    <a:schemeClr val="tx1"/>
                  </a:solidFill>
                  <a:round/>
                  <a:headEnd/>
                  <a:tailEnd/>
                </a:ln>
                <a:effectLst/>
              </p:spPr>
              <p:txBody>
                <a:bodyPr wrap="none" anchor="ctr"/>
                <a:lstStyle/>
                <a:p>
                  <a:endParaRPr lang="en-US"/>
                </a:p>
              </p:txBody>
            </p:sp>
          </p:grpSp>
          <p:sp>
            <p:nvSpPr>
              <p:cNvPr id="7200" name="Text Box 32"/>
              <p:cNvSpPr txBox="1">
                <a:spLocks noChangeArrowheads="1"/>
              </p:cNvSpPr>
              <p:nvPr/>
            </p:nvSpPr>
            <p:spPr bwMode="auto">
              <a:xfrm>
                <a:off x="167" y="3938"/>
                <a:ext cx="212" cy="288"/>
              </a:xfrm>
              <a:prstGeom prst="rect">
                <a:avLst/>
              </a:prstGeom>
              <a:noFill/>
              <a:ln w="9525">
                <a:noFill/>
                <a:miter lim="800000"/>
                <a:headEnd/>
                <a:tailEnd/>
              </a:ln>
              <a:effectLst/>
            </p:spPr>
            <p:txBody>
              <a:bodyPr wrap="none">
                <a:spAutoFit/>
              </a:bodyPr>
              <a:lstStyle/>
              <a:p>
                <a:r>
                  <a:rPr lang="en-US" dirty="0">
                    <a:solidFill>
                      <a:srgbClr val="00B0F0"/>
                    </a:solidFill>
                  </a:rPr>
                  <a:t>2</a:t>
                </a:r>
              </a:p>
            </p:txBody>
          </p:sp>
          <p:sp>
            <p:nvSpPr>
              <p:cNvPr id="7201" name="Text Box 33"/>
              <p:cNvSpPr txBox="1">
                <a:spLocks noChangeArrowheads="1"/>
              </p:cNvSpPr>
              <p:nvPr/>
            </p:nvSpPr>
            <p:spPr bwMode="auto">
              <a:xfrm>
                <a:off x="662" y="3938"/>
                <a:ext cx="212" cy="288"/>
              </a:xfrm>
              <a:prstGeom prst="rect">
                <a:avLst/>
              </a:prstGeom>
              <a:noFill/>
              <a:ln w="9525">
                <a:noFill/>
                <a:miter lim="800000"/>
                <a:headEnd/>
                <a:tailEnd/>
              </a:ln>
              <a:effectLst/>
            </p:spPr>
            <p:txBody>
              <a:bodyPr wrap="none">
                <a:spAutoFit/>
              </a:bodyPr>
              <a:lstStyle/>
              <a:p>
                <a:pPr algn="ctr"/>
                <a:r>
                  <a:rPr lang="en-US"/>
                  <a:t>4</a:t>
                </a:r>
              </a:p>
            </p:txBody>
          </p:sp>
          <p:sp>
            <p:nvSpPr>
              <p:cNvPr id="7202" name="Text Box 34"/>
              <p:cNvSpPr txBox="1">
                <a:spLocks noChangeArrowheads="1"/>
              </p:cNvSpPr>
              <p:nvPr/>
            </p:nvSpPr>
            <p:spPr bwMode="auto">
              <a:xfrm>
                <a:off x="1094" y="3938"/>
                <a:ext cx="212" cy="288"/>
              </a:xfrm>
              <a:prstGeom prst="rect">
                <a:avLst/>
              </a:prstGeom>
              <a:noFill/>
              <a:ln w="9525">
                <a:noFill/>
                <a:miter lim="800000"/>
                <a:headEnd/>
                <a:tailEnd/>
              </a:ln>
              <a:effectLst/>
            </p:spPr>
            <p:txBody>
              <a:bodyPr wrap="none">
                <a:spAutoFit/>
              </a:bodyPr>
              <a:lstStyle/>
              <a:p>
                <a:r>
                  <a:rPr lang="en-US"/>
                  <a:t>6</a:t>
                </a:r>
              </a:p>
            </p:txBody>
          </p:sp>
          <p:sp>
            <p:nvSpPr>
              <p:cNvPr id="7203" name="Text Box 35"/>
              <p:cNvSpPr txBox="1">
                <a:spLocks noChangeArrowheads="1"/>
              </p:cNvSpPr>
              <p:nvPr/>
            </p:nvSpPr>
            <p:spPr bwMode="auto">
              <a:xfrm>
                <a:off x="146" y="3542"/>
                <a:ext cx="269" cy="192"/>
              </a:xfrm>
              <a:prstGeom prst="rect">
                <a:avLst/>
              </a:prstGeom>
              <a:noFill/>
              <a:ln w="9525">
                <a:noFill/>
                <a:miter lim="800000"/>
                <a:headEnd/>
                <a:tailEnd/>
              </a:ln>
              <a:effectLst/>
            </p:spPr>
            <p:txBody>
              <a:bodyPr wrap="none">
                <a:spAutoFit/>
              </a:bodyPr>
              <a:lstStyle/>
              <a:p>
                <a:r>
                  <a:rPr lang="en-US" sz="1400"/>
                  <a:t>A</a:t>
                </a:r>
                <a:r>
                  <a:rPr lang="en-US" sz="900"/>
                  <a:t>21</a:t>
                </a:r>
                <a:endParaRPr lang="en-US"/>
              </a:p>
            </p:txBody>
          </p:sp>
          <p:sp>
            <p:nvSpPr>
              <p:cNvPr id="7204" name="Text Box 36"/>
              <p:cNvSpPr txBox="1">
                <a:spLocks noChangeArrowheads="1"/>
              </p:cNvSpPr>
              <p:nvPr/>
            </p:nvSpPr>
            <p:spPr bwMode="auto">
              <a:xfrm>
                <a:off x="482" y="3542"/>
                <a:ext cx="269" cy="192"/>
              </a:xfrm>
              <a:prstGeom prst="rect">
                <a:avLst/>
              </a:prstGeom>
              <a:noFill/>
              <a:ln w="9525">
                <a:noFill/>
                <a:miter lim="800000"/>
                <a:headEnd/>
                <a:tailEnd/>
              </a:ln>
              <a:effectLst/>
            </p:spPr>
            <p:txBody>
              <a:bodyPr wrap="none">
                <a:spAutoFit/>
              </a:bodyPr>
              <a:lstStyle/>
              <a:p>
                <a:pPr algn="ctr"/>
                <a:r>
                  <a:rPr lang="en-US" sz="1400"/>
                  <a:t>A</a:t>
                </a:r>
                <a:r>
                  <a:rPr lang="en-US" sz="900"/>
                  <a:t>22</a:t>
                </a:r>
                <a:endParaRPr lang="en-US"/>
              </a:p>
            </p:txBody>
          </p:sp>
          <p:sp>
            <p:nvSpPr>
              <p:cNvPr id="7205" name="Text Box 37"/>
              <p:cNvSpPr txBox="1">
                <a:spLocks noChangeArrowheads="1"/>
              </p:cNvSpPr>
              <p:nvPr/>
            </p:nvSpPr>
            <p:spPr bwMode="auto">
              <a:xfrm>
                <a:off x="842" y="3542"/>
                <a:ext cx="273" cy="192"/>
              </a:xfrm>
              <a:prstGeom prst="rect">
                <a:avLst/>
              </a:prstGeom>
              <a:noFill/>
              <a:ln w="9525">
                <a:noFill/>
                <a:miter lim="800000"/>
                <a:headEnd/>
                <a:tailEnd/>
              </a:ln>
              <a:effectLst/>
            </p:spPr>
            <p:txBody>
              <a:bodyPr wrap="none">
                <a:spAutoFit/>
              </a:bodyPr>
              <a:lstStyle/>
              <a:p>
                <a:r>
                  <a:rPr lang="en-US" sz="1400"/>
                  <a:t>A</a:t>
                </a:r>
                <a:r>
                  <a:rPr lang="en-US" sz="1000"/>
                  <a:t>2</a:t>
                </a:r>
                <a:r>
                  <a:rPr lang="en-US" sz="900"/>
                  <a:t>3</a:t>
                </a:r>
                <a:endParaRPr lang="en-US"/>
              </a:p>
            </p:txBody>
          </p:sp>
          <p:sp>
            <p:nvSpPr>
              <p:cNvPr id="7206" name="Text Box 38"/>
              <p:cNvSpPr txBox="1">
                <a:spLocks noChangeArrowheads="1"/>
              </p:cNvSpPr>
              <p:nvPr/>
            </p:nvSpPr>
            <p:spPr bwMode="auto">
              <a:xfrm>
                <a:off x="881" y="2955"/>
                <a:ext cx="246" cy="368"/>
              </a:xfrm>
              <a:prstGeom prst="rect">
                <a:avLst/>
              </a:prstGeom>
              <a:noFill/>
              <a:ln w="9525">
                <a:noFill/>
                <a:miter lim="800000"/>
                <a:headEnd/>
                <a:tailEnd/>
              </a:ln>
              <a:effectLst/>
            </p:spPr>
            <p:txBody>
              <a:bodyPr wrap="none">
                <a:spAutoFit/>
              </a:bodyPr>
              <a:lstStyle/>
              <a:p>
                <a:r>
                  <a:rPr lang="en-US" sz="3200" dirty="0">
                    <a:solidFill>
                      <a:srgbClr val="00B0F0"/>
                    </a:solidFill>
                  </a:rPr>
                  <a:t>2</a:t>
                </a:r>
              </a:p>
            </p:txBody>
          </p:sp>
        </p:grpSp>
        <p:grpSp>
          <p:nvGrpSpPr>
            <p:cNvPr id="7207" name="Group 39"/>
            <p:cNvGrpSpPr>
              <a:grpSpLocks/>
            </p:cNvGrpSpPr>
            <p:nvPr/>
          </p:nvGrpSpPr>
          <p:grpSpPr bwMode="auto">
            <a:xfrm>
              <a:off x="4226" y="2129"/>
              <a:ext cx="1160" cy="1271"/>
              <a:chOff x="146" y="2955"/>
              <a:chExt cx="1160" cy="1271"/>
            </a:xfrm>
          </p:grpSpPr>
          <p:grpSp>
            <p:nvGrpSpPr>
              <p:cNvPr id="7208" name="Group 40"/>
              <p:cNvGrpSpPr>
                <a:grpSpLocks/>
              </p:cNvGrpSpPr>
              <p:nvPr/>
            </p:nvGrpSpPr>
            <p:grpSpPr bwMode="auto">
              <a:xfrm>
                <a:off x="192" y="3024"/>
                <a:ext cx="1104" cy="960"/>
                <a:chOff x="192" y="3024"/>
                <a:chExt cx="1104" cy="960"/>
              </a:xfrm>
            </p:grpSpPr>
            <p:grpSp>
              <p:nvGrpSpPr>
                <p:cNvPr id="7209" name="Group 41"/>
                <p:cNvGrpSpPr>
                  <a:grpSpLocks/>
                </p:cNvGrpSpPr>
                <p:nvPr/>
              </p:nvGrpSpPr>
              <p:grpSpPr bwMode="auto">
                <a:xfrm>
                  <a:off x="192" y="3792"/>
                  <a:ext cx="1104" cy="192"/>
                  <a:chOff x="192" y="3792"/>
                  <a:chExt cx="1104" cy="192"/>
                </a:xfrm>
              </p:grpSpPr>
              <p:sp>
                <p:nvSpPr>
                  <p:cNvPr id="7210" name="AutoShape 42"/>
                  <p:cNvSpPr>
                    <a:spLocks noChangeArrowheads="1"/>
                  </p:cNvSpPr>
                  <p:nvPr/>
                </p:nvSpPr>
                <p:spPr bwMode="auto">
                  <a:xfrm>
                    <a:off x="192" y="3792"/>
                    <a:ext cx="192" cy="192"/>
                  </a:xfrm>
                  <a:prstGeom prst="triangle">
                    <a:avLst>
                      <a:gd name="adj" fmla="val 50000"/>
                    </a:avLst>
                  </a:prstGeom>
                  <a:solidFill>
                    <a:schemeClr val="accent1"/>
                  </a:solidFill>
                  <a:ln w="9525">
                    <a:solidFill>
                      <a:schemeClr val="tx1"/>
                    </a:solidFill>
                    <a:miter lim="800000"/>
                    <a:headEnd/>
                    <a:tailEnd/>
                  </a:ln>
                  <a:effectLst/>
                </p:spPr>
                <p:txBody>
                  <a:bodyPr wrap="none" anchor="ctr"/>
                  <a:lstStyle/>
                  <a:p>
                    <a:endParaRPr lang="en-US"/>
                  </a:p>
                </p:txBody>
              </p:sp>
              <p:sp>
                <p:nvSpPr>
                  <p:cNvPr id="7211" name="AutoShape 43"/>
                  <p:cNvSpPr>
                    <a:spLocks noChangeArrowheads="1"/>
                  </p:cNvSpPr>
                  <p:nvPr/>
                </p:nvSpPr>
                <p:spPr bwMode="auto">
                  <a:xfrm>
                    <a:off x="648" y="3792"/>
                    <a:ext cx="192" cy="192"/>
                  </a:xfrm>
                  <a:prstGeom prst="triangle">
                    <a:avLst>
                      <a:gd name="adj" fmla="val 50000"/>
                    </a:avLst>
                  </a:prstGeom>
                  <a:solidFill>
                    <a:schemeClr val="accent1"/>
                  </a:solidFill>
                  <a:ln w="9525">
                    <a:solidFill>
                      <a:schemeClr val="tx1"/>
                    </a:solidFill>
                    <a:miter lim="800000"/>
                    <a:headEnd/>
                    <a:tailEnd/>
                  </a:ln>
                  <a:effectLst/>
                </p:spPr>
                <p:txBody>
                  <a:bodyPr wrap="none" anchor="ctr"/>
                  <a:lstStyle/>
                  <a:p>
                    <a:endParaRPr lang="en-US"/>
                  </a:p>
                </p:txBody>
              </p:sp>
              <p:sp>
                <p:nvSpPr>
                  <p:cNvPr id="7212" name="AutoShape 44"/>
                  <p:cNvSpPr>
                    <a:spLocks noChangeArrowheads="1"/>
                  </p:cNvSpPr>
                  <p:nvPr/>
                </p:nvSpPr>
                <p:spPr bwMode="auto">
                  <a:xfrm>
                    <a:off x="1104" y="3792"/>
                    <a:ext cx="192" cy="192"/>
                  </a:xfrm>
                  <a:prstGeom prst="triangle">
                    <a:avLst>
                      <a:gd name="adj" fmla="val 50000"/>
                    </a:avLst>
                  </a:prstGeom>
                  <a:solidFill>
                    <a:schemeClr val="accent1"/>
                  </a:solidFill>
                  <a:ln w="9525">
                    <a:solidFill>
                      <a:schemeClr val="tx1"/>
                    </a:solidFill>
                    <a:miter lim="800000"/>
                    <a:headEnd/>
                    <a:tailEnd/>
                  </a:ln>
                  <a:effectLst/>
                </p:spPr>
                <p:txBody>
                  <a:bodyPr wrap="none" anchor="ctr"/>
                  <a:lstStyle/>
                  <a:p>
                    <a:endParaRPr lang="en-US"/>
                  </a:p>
                </p:txBody>
              </p:sp>
            </p:grpSp>
            <p:sp>
              <p:nvSpPr>
                <p:cNvPr id="7213" name="AutoShape 45"/>
                <p:cNvSpPr>
                  <a:spLocks noChangeArrowheads="1"/>
                </p:cNvSpPr>
                <p:nvPr/>
              </p:nvSpPr>
              <p:spPr bwMode="auto">
                <a:xfrm flipV="1">
                  <a:off x="648" y="3024"/>
                  <a:ext cx="192" cy="192"/>
                </a:xfrm>
                <a:prstGeom prst="triangle">
                  <a:avLst>
                    <a:gd name="adj" fmla="val 50000"/>
                  </a:avLst>
                </a:prstGeom>
                <a:solidFill>
                  <a:schemeClr val="accent1"/>
                </a:solidFill>
                <a:ln w="9525">
                  <a:solidFill>
                    <a:schemeClr val="tx1"/>
                  </a:solidFill>
                  <a:miter lim="800000"/>
                  <a:headEnd/>
                  <a:tailEnd/>
                </a:ln>
                <a:effectLst/>
              </p:spPr>
              <p:txBody>
                <a:bodyPr wrap="none" anchor="ctr"/>
                <a:lstStyle/>
                <a:p>
                  <a:endParaRPr lang="en-US"/>
                </a:p>
              </p:txBody>
            </p:sp>
            <p:sp>
              <p:nvSpPr>
                <p:cNvPr id="7214" name="Line 46"/>
                <p:cNvSpPr>
                  <a:spLocks noChangeShapeType="1"/>
                </p:cNvSpPr>
                <p:nvPr/>
              </p:nvSpPr>
              <p:spPr bwMode="auto">
                <a:xfrm flipV="1">
                  <a:off x="290" y="3216"/>
                  <a:ext cx="454" cy="576"/>
                </a:xfrm>
                <a:prstGeom prst="line">
                  <a:avLst/>
                </a:prstGeom>
                <a:noFill/>
                <a:ln w="9525">
                  <a:solidFill>
                    <a:schemeClr val="tx1"/>
                  </a:solidFill>
                  <a:round/>
                  <a:headEnd/>
                  <a:tailEnd/>
                </a:ln>
                <a:effectLst/>
              </p:spPr>
              <p:txBody>
                <a:bodyPr wrap="none" anchor="ctr"/>
                <a:lstStyle/>
                <a:p>
                  <a:endParaRPr lang="en-US"/>
                </a:p>
              </p:txBody>
            </p:sp>
            <p:sp>
              <p:nvSpPr>
                <p:cNvPr id="7215" name="Line 47"/>
                <p:cNvSpPr>
                  <a:spLocks noChangeShapeType="1"/>
                </p:cNvSpPr>
                <p:nvPr/>
              </p:nvSpPr>
              <p:spPr bwMode="auto">
                <a:xfrm flipV="1">
                  <a:off x="744" y="3216"/>
                  <a:ext cx="0" cy="576"/>
                </a:xfrm>
                <a:prstGeom prst="line">
                  <a:avLst/>
                </a:prstGeom>
                <a:noFill/>
                <a:ln w="9525">
                  <a:solidFill>
                    <a:schemeClr val="tx1"/>
                  </a:solidFill>
                  <a:round/>
                  <a:headEnd/>
                  <a:tailEnd/>
                </a:ln>
                <a:effectLst/>
              </p:spPr>
              <p:txBody>
                <a:bodyPr wrap="none" anchor="ctr"/>
                <a:lstStyle/>
                <a:p>
                  <a:endParaRPr lang="en-US"/>
                </a:p>
              </p:txBody>
            </p:sp>
            <p:sp>
              <p:nvSpPr>
                <p:cNvPr id="7216" name="Line 48"/>
                <p:cNvSpPr>
                  <a:spLocks noChangeShapeType="1"/>
                </p:cNvSpPr>
                <p:nvPr/>
              </p:nvSpPr>
              <p:spPr bwMode="auto">
                <a:xfrm>
                  <a:off x="744" y="3216"/>
                  <a:ext cx="456" cy="574"/>
                </a:xfrm>
                <a:prstGeom prst="line">
                  <a:avLst/>
                </a:prstGeom>
                <a:noFill/>
                <a:ln w="9525">
                  <a:solidFill>
                    <a:schemeClr val="tx1"/>
                  </a:solidFill>
                  <a:round/>
                  <a:headEnd/>
                  <a:tailEnd/>
                </a:ln>
                <a:effectLst/>
              </p:spPr>
              <p:txBody>
                <a:bodyPr wrap="none" anchor="ctr"/>
                <a:lstStyle/>
                <a:p>
                  <a:endParaRPr lang="en-US"/>
                </a:p>
              </p:txBody>
            </p:sp>
          </p:grpSp>
          <p:sp>
            <p:nvSpPr>
              <p:cNvPr id="7217" name="Text Box 49"/>
              <p:cNvSpPr txBox="1">
                <a:spLocks noChangeArrowheads="1"/>
              </p:cNvSpPr>
              <p:nvPr/>
            </p:nvSpPr>
            <p:spPr bwMode="auto">
              <a:xfrm>
                <a:off x="167" y="3938"/>
                <a:ext cx="308" cy="288"/>
              </a:xfrm>
              <a:prstGeom prst="rect">
                <a:avLst/>
              </a:prstGeom>
              <a:noFill/>
              <a:ln w="9525">
                <a:noFill/>
                <a:miter lim="800000"/>
                <a:headEnd/>
                <a:tailEnd/>
              </a:ln>
              <a:effectLst/>
            </p:spPr>
            <p:txBody>
              <a:bodyPr wrap="none">
                <a:spAutoFit/>
              </a:bodyPr>
              <a:lstStyle/>
              <a:p>
                <a:r>
                  <a:rPr lang="en-US"/>
                  <a:t>14</a:t>
                </a:r>
              </a:p>
            </p:txBody>
          </p:sp>
          <p:sp>
            <p:nvSpPr>
              <p:cNvPr id="7218" name="Text Box 50"/>
              <p:cNvSpPr txBox="1">
                <a:spLocks noChangeArrowheads="1"/>
              </p:cNvSpPr>
              <p:nvPr/>
            </p:nvSpPr>
            <p:spPr bwMode="auto">
              <a:xfrm>
                <a:off x="662" y="3938"/>
                <a:ext cx="212" cy="288"/>
              </a:xfrm>
              <a:prstGeom prst="rect">
                <a:avLst/>
              </a:prstGeom>
              <a:noFill/>
              <a:ln w="9525">
                <a:noFill/>
                <a:miter lim="800000"/>
                <a:headEnd/>
                <a:tailEnd/>
              </a:ln>
              <a:effectLst/>
            </p:spPr>
            <p:txBody>
              <a:bodyPr wrap="none">
                <a:spAutoFit/>
              </a:bodyPr>
              <a:lstStyle/>
              <a:p>
                <a:pPr algn="ctr"/>
                <a:r>
                  <a:rPr lang="en-US"/>
                  <a:t>5</a:t>
                </a:r>
              </a:p>
            </p:txBody>
          </p:sp>
          <p:sp>
            <p:nvSpPr>
              <p:cNvPr id="7219" name="Text Box 51"/>
              <p:cNvSpPr txBox="1">
                <a:spLocks noChangeArrowheads="1"/>
              </p:cNvSpPr>
              <p:nvPr/>
            </p:nvSpPr>
            <p:spPr bwMode="auto">
              <a:xfrm>
                <a:off x="1094" y="3938"/>
                <a:ext cx="212" cy="288"/>
              </a:xfrm>
              <a:prstGeom prst="rect">
                <a:avLst/>
              </a:prstGeom>
              <a:noFill/>
              <a:ln w="9525">
                <a:noFill/>
                <a:miter lim="800000"/>
                <a:headEnd/>
                <a:tailEnd/>
              </a:ln>
              <a:effectLst/>
            </p:spPr>
            <p:txBody>
              <a:bodyPr wrap="none">
                <a:spAutoFit/>
              </a:bodyPr>
              <a:lstStyle/>
              <a:p>
                <a:r>
                  <a:rPr lang="en-US" dirty="0">
                    <a:solidFill>
                      <a:srgbClr val="00B050"/>
                    </a:solidFill>
                  </a:rPr>
                  <a:t>2</a:t>
                </a:r>
              </a:p>
            </p:txBody>
          </p:sp>
          <p:sp>
            <p:nvSpPr>
              <p:cNvPr id="7220" name="Text Box 52"/>
              <p:cNvSpPr txBox="1">
                <a:spLocks noChangeArrowheads="1"/>
              </p:cNvSpPr>
              <p:nvPr/>
            </p:nvSpPr>
            <p:spPr bwMode="auto">
              <a:xfrm>
                <a:off x="146" y="3542"/>
                <a:ext cx="269" cy="192"/>
              </a:xfrm>
              <a:prstGeom prst="rect">
                <a:avLst/>
              </a:prstGeom>
              <a:noFill/>
              <a:ln w="9525">
                <a:noFill/>
                <a:miter lim="800000"/>
                <a:headEnd/>
                <a:tailEnd/>
              </a:ln>
              <a:effectLst/>
            </p:spPr>
            <p:txBody>
              <a:bodyPr wrap="none">
                <a:spAutoFit/>
              </a:bodyPr>
              <a:lstStyle/>
              <a:p>
                <a:r>
                  <a:rPr lang="en-US" sz="1400"/>
                  <a:t>A</a:t>
                </a:r>
                <a:r>
                  <a:rPr lang="en-US" sz="900"/>
                  <a:t>31</a:t>
                </a:r>
                <a:endParaRPr lang="en-US"/>
              </a:p>
            </p:txBody>
          </p:sp>
          <p:sp>
            <p:nvSpPr>
              <p:cNvPr id="7221" name="Text Box 53"/>
              <p:cNvSpPr txBox="1">
                <a:spLocks noChangeArrowheads="1"/>
              </p:cNvSpPr>
              <p:nvPr/>
            </p:nvSpPr>
            <p:spPr bwMode="auto">
              <a:xfrm>
                <a:off x="482" y="3542"/>
                <a:ext cx="269" cy="192"/>
              </a:xfrm>
              <a:prstGeom prst="rect">
                <a:avLst/>
              </a:prstGeom>
              <a:noFill/>
              <a:ln w="9525">
                <a:noFill/>
                <a:miter lim="800000"/>
                <a:headEnd/>
                <a:tailEnd/>
              </a:ln>
              <a:effectLst/>
            </p:spPr>
            <p:txBody>
              <a:bodyPr wrap="none">
                <a:spAutoFit/>
              </a:bodyPr>
              <a:lstStyle/>
              <a:p>
                <a:pPr algn="ctr"/>
                <a:r>
                  <a:rPr lang="en-US" sz="1400"/>
                  <a:t>A</a:t>
                </a:r>
                <a:r>
                  <a:rPr lang="en-US" sz="900"/>
                  <a:t>32</a:t>
                </a:r>
                <a:endParaRPr lang="en-US"/>
              </a:p>
            </p:txBody>
          </p:sp>
          <p:sp>
            <p:nvSpPr>
              <p:cNvPr id="7222" name="Text Box 54"/>
              <p:cNvSpPr txBox="1">
                <a:spLocks noChangeArrowheads="1"/>
              </p:cNvSpPr>
              <p:nvPr/>
            </p:nvSpPr>
            <p:spPr bwMode="auto">
              <a:xfrm>
                <a:off x="842" y="3542"/>
                <a:ext cx="269" cy="192"/>
              </a:xfrm>
              <a:prstGeom prst="rect">
                <a:avLst/>
              </a:prstGeom>
              <a:noFill/>
              <a:ln w="9525">
                <a:noFill/>
                <a:miter lim="800000"/>
                <a:headEnd/>
                <a:tailEnd/>
              </a:ln>
              <a:effectLst/>
            </p:spPr>
            <p:txBody>
              <a:bodyPr wrap="none">
                <a:spAutoFit/>
              </a:bodyPr>
              <a:lstStyle/>
              <a:p>
                <a:r>
                  <a:rPr lang="en-US" sz="1400"/>
                  <a:t>A</a:t>
                </a:r>
                <a:r>
                  <a:rPr lang="en-US" sz="900"/>
                  <a:t>33</a:t>
                </a:r>
                <a:endParaRPr lang="en-US"/>
              </a:p>
            </p:txBody>
          </p:sp>
          <p:sp>
            <p:nvSpPr>
              <p:cNvPr id="7223" name="Text Box 55"/>
              <p:cNvSpPr txBox="1">
                <a:spLocks noChangeArrowheads="1"/>
              </p:cNvSpPr>
              <p:nvPr/>
            </p:nvSpPr>
            <p:spPr bwMode="auto">
              <a:xfrm>
                <a:off x="881" y="2955"/>
                <a:ext cx="246" cy="368"/>
              </a:xfrm>
              <a:prstGeom prst="rect">
                <a:avLst/>
              </a:prstGeom>
              <a:noFill/>
              <a:ln w="9525">
                <a:noFill/>
                <a:miter lim="800000"/>
                <a:headEnd/>
                <a:tailEnd/>
              </a:ln>
              <a:effectLst/>
            </p:spPr>
            <p:txBody>
              <a:bodyPr wrap="none">
                <a:spAutoFit/>
              </a:bodyPr>
              <a:lstStyle/>
              <a:p>
                <a:r>
                  <a:rPr lang="en-US" sz="3200" dirty="0">
                    <a:solidFill>
                      <a:srgbClr val="00B050"/>
                    </a:solidFill>
                  </a:rPr>
                  <a:t>2</a:t>
                </a:r>
              </a:p>
            </p:txBody>
          </p:sp>
        </p:grpSp>
        <p:sp>
          <p:nvSpPr>
            <p:cNvPr id="7224" name="Line 56"/>
            <p:cNvSpPr>
              <a:spLocks noChangeShapeType="1"/>
            </p:cNvSpPr>
            <p:nvPr/>
          </p:nvSpPr>
          <p:spPr bwMode="auto">
            <a:xfrm flipV="1">
              <a:off x="964" y="1260"/>
              <a:ext cx="1992" cy="936"/>
            </a:xfrm>
            <a:prstGeom prst="line">
              <a:avLst/>
            </a:prstGeom>
            <a:noFill/>
            <a:ln w="9525">
              <a:solidFill>
                <a:schemeClr val="tx1"/>
              </a:solidFill>
              <a:round/>
              <a:headEnd/>
              <a:tailEnd/>
            </a:ln>
            <a:effectLst/>
          </p:spPr>
          <p:txBody>
            <a:bodyPr wrap="none" anchor="ctr"/>
            <a:lstStyle/>
            <a:p>
              <a:endParaRPr lang="en-US"/>
            </a:p>
          </p:txBody>
        </p:sp>
        <p:sp>
          <p:nvSpPr>
            <p:cNvPr id="7225" name="Line 57"/>
            <p:cNvSpPr>
              <a:spLocks noChangeShapeType="1"/>
            </p:cNvSpPr>
            <p:nvPr/>
          </p:nvSpPr>
          <p:spPr bwMode="auto">
            <a:xfrm flipV="1">
              <a:off x="2960" y="1260"/>
              <a:ext cx="0" cy="940"/>
            </a:xfrm>
            <a:prstGeom prst="line">
              <a:avLst/>
            </a:prstGeom>
            <a:noFill/>
            <a:ln w="9525">
              <a:solidFill>
                <a:schemeClr val="tx1"/>
              </a:solidFill>
              <a:round/>
              <a:headEnd/>
              <a:tailEnd/>
            </a:ln>
            <a:effectLst/>
          </p:spPr>
          <p:txBody>
            <a:bodyPr wrap="none" anchor="ctr"/>
            <a:lstStyle/>
            <a:p>
              <a:endParaRPr lang="en-US"/>
            </a:p>
          </p:txBody>
        </p:sp>
        <p:sp>
          <p:nvSpPr>
            <p:cNvPr id="7226" name="Line 58"/>
            <p:cNvSpPr>
              <a:spLocks noChangeShapeType="1"/>
            </p:cNvSpPr>
            <p:nvPr/>
          </p:nvSpPr>
          <p:spPr bwMode="auto">
            <a:xfrm>
              <a:off x="2960" y="1264"/>
              <a:ext cx="1860" cy="932"/>
            </a:xfrm>
            <a:prstGeom prst="line">
              <a:avLst/>
            </a:prstGeom>
            <a:noFill/>
            <a:ln w="9525">
              <a:solidFill>
                <a:schemeClr val="tx1"/>
              </a:solidFill>
              <a:round/>
              <a:headEnd/>
              <a:tailEnd/>
            </a:ln>
            <a:effectLst/>
          </p:spPr>
          <p:txBody>
            <a:bodyPr wrap="none" anchor="ctr"/>
            <a:lstStyle/>
            <a:p>
              <a:endParaRPr lang="en-US"/>
            </a:p>
          </p:txBody>
        </p:sp>
        <p:sp>
          <p:nvSpPr>
            <p:cNvPr id="7227" name="Text Box 59"/>
            <p:cNvSpPr txBox="1">
              <a:spLocks noChangeArrowheads="1"/>
            </p:cNvSpPr>
            <p:nvPr/>
          </p:nvSpPr>
          <p:spPr bwMode="auto">
            <a:xfrm>
              <a:off x="3086" y="1034"/>
              <a:ext cx="116" cy="291"/>
            </a:xfrm>
            <a:prstGeom prst="rect">
              <a:avLst/>
            </a:prstGeom>
            <a:noFill/>
            <a:ln w="9525">
              <a:noFill/>
              <a:miter lim="800000"/>
              <a:headEnd/>
              <a:tailEnd/>
            </a:ln>
            <a:effectLst/>
          </p:spPr>
          <p:txBody>
            <a:bodyPr wrap="none">
              <a:spAutoFit/>
            </a:bodyPr>
            <a:lstStyle/>
            <a:p>
              <a:endParaRPr lang="en-US" dirty="0"/>
            </a:p>
          </p:txBody>
        </p:sp>
        <p:sp>
          <p:nvSpPr>
            <p:cNvPr id="7229" name="Text Box 61"/>
            <p:cNvSpPr txBox="1">
              <a:spLocks noChangeArrowheads="1"/>
            </p:cNvSpPr>
            <p:nvPr/>
          </p:nvSpPr>
          <p:spPr bwMode="auto">
            <a:xfrm>
              <a:off x="3782" y="1496"/>
              <a:ext cx="276" cy="231"/>
            </a:xfrm>
            <a:prstGeom prst="rect">
              <a:avLst/>
            </a:prstGeom>
            <a:noFill/>
            <a:ln w="9525">
              <a:noFill/>
              <a:miter lim="800000"/>
              <a:headEnd/>
              <a:tailEnd/>
            </a:ln>
            <a:effectLst/>
          </p:spPr>
          <p:txBody>
            <a:bodyPr wrap="none">
              <a:spAutoFit/>
            </a:bodyPr>
            <a:lstStyle/>
            <a:p>
              <a:r>
                <a:rPr lang="en-US" sz="1800"/>
                <a:t>A</a:t>
              </a:r>
              <a:r>
                <a:rPr lang="en-US" sz="1400"/>
                <a:t>3</a:t>
              </a:r>
              <a:endParaRPr lang="en-US"/>
            </a:p>
          </p:txBody>
        </p:sp>
        <p:sp>
          <p:nvSpPr>
            <p:cNvPr id="7230" name="Text Box 62"/>
            <p:cNvSpPr txBox="1">
              <a:spLocks noChangeArrowheads="1"/>
            </p:cNvSpPr>
            <p:nvPr/>
          </p:nvSpPr>
          <p:spPr bwMode="auto">
            <a:xfrm>
              <a:off x="2710" y="1496"/>
              <a:ext cx="276" cy="231"/>
            </a:xfrm>
            <a:prstGeom prst="rect">
              <a:avLst/>
            </a:prstGeom>
            <a:noFill/>
            <a:ln w="9525">
              <a:noFill/>
              <a:miter lim="800000"/>
              <a:headEnd/>
              <a:tailEnd/>
            </a:ln>
            <a:effectLst/>
          </p:spPr>
          <p:txBody>
            <a:bodyPr wrap="none">
              <a:spAutoFit/>
            </a:bodyPr>
            <a:lstStyle/>
            <a:p>
              <a:r>
                <a:rPr lang="en-US" sz="1800"/>
                <a:t>A</a:t>
              </a:r>
              <a:r>
                <a:rPr lang="en-US" sz="1400"/>
                <a:t>2</a:t>
              </a:r>
              <a:endParaRPr lang="en-US"/>
            </a:p>
          </p:txBody>
        </p:sp>
        <p:sp>
          <p:nvSpPr>
            <p:cNvPr id="7231" name="Text Box 63"/>
            <p:cNvSpPr txBox="1">
              <a:spLocks noChangeArrowheads="1"/>
            </p:cNvSpPr>
            <p:nvPr/>
          </p:nvSpPr>
          <p:spPr bwMode="auto">
            <a:xfrm>
              <a:off x="1790" y="1496"/>
              <a:ext cx="266" cy="213"/>
            </a:xfrm>
            <a:prstGeom prst="rect">
              <a:avLst/>
            </a:prstGeom>
            <a:noFill/>
            <a:ln w="9525">
              <a:noFill/>
              <a:miter lim="800000"/>
              <a:headEnd/>
              <a:tailEnd/>
            </a:ln>
            <a:effectLst/>
          </p:spPr>
          <p:txBody>
            <a:bodyPr wrap="none">
              <a:spAutoFit/>
            </a:bodyPr>
            <a:lstStyle/>
            <a:p>
              <a:r>
                <a:rPr lang="en-US" sz="1600" dirty="0"/>
                <a:t>A</a:t>
              </a:r>
              <a:r>
                <a:rPr lang="en-US" sz="1200" dirty="0"/>
                <a:t>1</a:t>
              </a:r>
              <a:endParaRPr lang="en-US" sz="2000" dirty="0"/>
            </a:p>
          </p:txBody>
        </p:sp>
        <p:sp>
          <p:nvSpPr>
            <p:cNvPr id="7172" name="AutoShape 4"/>
            <p:cNvSpPr>
              <a:spLocks noChangeArrowheads="1"/>
            </p:cNvSpPr>
            <p:nvPr/>
          </p:nvSpPr>
          <p:spPr bwMode="auto">
            <a:xfrm>
              <a:off x="2864" y="1072"/>
              <a:ext cx="192" cy="192"/>
            </a:xfrm>
            <a:prstGeom prst="triangle">
              <a:avLst>
                <a:gd name="adj" fmla="val 50000"/>
              </a:avLst>
            </a:prstGeom>
            <a:solidFill>
              <a:schemeClr val="accent1"/>
            </a:solidFill>
            <a:ln w="9525">
              <a:solidFill>
                <a:schemeClr val="tx1"/>
              </a:solidFill>
              <a:miter lim="800000"/>
              <a:headEnd/>
              <a:tailEnd/>
            </a:ln>
            <a:effectLst/>
          </p:spPr>
          <p:txBody>
            <a:bodyPr wrap="none" anchor="ctr"/>
            <a:lstStyle/>
            <a:p>
              <a:endParaRPr lang="en-US"/>
            </a:p>
          </p:txBody>
        </p:sp>
      </p:grpSp>
      <p:sp>
        <p:nvSpPr>
          <p:cNvPr id="7233" name="Text Box 65"/>
          <p:cNvSpPr txBox="1">
            <a:spLocks noChangeArrowheads="1"/>
          </p:cNvSpPr>
          <p:nvPr/>
        </p:nvSpPr>
        <p:spPr bwMode="auto">
          <a:xfrm>
            <a:off x="242358" y="5193242"/>
            <a:ext cx="8952442" cy="461665"/>
          </a:xfrm>
          <a:prstGeom prst="rect">
            <a:avLst/>
          </a:prstGeom>
          <a:noFill/>
          <a:ln w="9525">
            <a:noFill/>
            <a:miter lim="800000"/>
            <a:headEnd/>
            <a:tailEnd/>
          </a:ln>
          <a:effectLst/>
        </p:spPr>
        <p:txBody>
          <a:bodyPr wrap="square">
            <a:spAutoFit/>
          </a:bodyPr>
          <a:lstStyle/>
          <a:p>
            <a:r>
              <a:rPr lang="en-US" dirty="0"/>
              <a:t>We pass up the </a:t>
            </a:r>
            <a:r>
              <a:rPr lang="en-US" i="1" dirty="0"/>
              <a:t>Minimum</a:t>
            </a:r>
            <a:r>
              <a:rPr lang="en-US" dirty="0"/>
              <a:t> values one level….</a:t>
            </a:r>
          </a:p>
        </p:txBody>
      </p:sp>
    </p:spTree>
    <p:extLst>
      <p:ext uri="{BB962C8B-B14F-4D97-AF65-F5344CB8AC3E}">
        <p14:creationId xmlns:p14="http://schemas.microsoft.com/office/powerpoint/2010/main" val="38628329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232" name="Group 64"/>
          <p:cNvGrpSpPr>
            <a:grpSpLocks/>
          </p:cNvGrpSpPr>
          <p:nvPr/>
        </p:nvGrpSpPr>
        <p:grpSpPr bwMode="auto">
          <a:xfrm>
            <a:off x="574675" y="598488"/>
            <a:ext cx="7962900" cy="3986213"/>
            <a:chOff x="370" y="889"/>
            <a:chExt cx="5016" cy="2511"/>
          </a:xfrm>
        </p:grpSpPr>
        <p:grpSp>
          <p:nvGrpSpPr>
            <p:cNvPr id="7173" name="Group 5"/>
            <p:cNvGrpSpPr>
              <a:grpSpLocks/>
            </p:cNvGrpSpPr>
            <p:nvPr/>
          </p:nvGrpSpPr>
          <p:grpSpPr bwMode="auto">
            <a:xfrm>
              <a:off x="370" y="2129"/>
              <a:ext cx="1160" cy="1271"/>
              <a:chOff x="146" y="2955"/>
              <a:chExt cx="1160" cy="1271"/>
            </a:xfrm>
          </p:grpSpPr>
          <p:grpSp>
            <p:nvGrpSpPr>
              <p:cNvPr id="7174" name="Group 6"/>
              <p:cNvGrpSpPr>
                <a:grpSpLocks/>
              </p:cNvGrpSpPr>
              <p:nvPr/>
            </p:nvGrpSpPr>
            <p:grpSpPr bwMode="auto">
              <a:xfrm>
                <a:off x="192" y="3024"/>
                <a:ext cx="1104" cy="960"/>
                <a:chOff x="192" y="3024"/>
                <a:chExt cx="1104" cy="960"/>
              </a:xfrm>
            </p:grpSpPr>
            <p:grpSp>
              <p:nvGrpSpPr>
                <p:cNvPr id="7175" name="Group 7"/>
                <p:cNvGrpSpPr>
                  <a:grpSpLocks/>
                </p:cNvGrpSpPr>
                <p:nvPr/>
              </p:nvGrpSpPr>
              <p:grpSpPr bwMode="auto">
                <a:xfrm>
                  <a:off x="192" y="3792"/>
                  <a:ext cx="1104" cy="192"/>
                  <a:chOff x="192" y="3792"/>
                  <a:chExt cx="1104" cy="192"/>
                </a:xfrm>
              </p:grpSpPr>
              <p:sp>
                <p:nvSpPr>
                  <p:cNvPr id="7176" name="AutoShape 8"/>
                  <p:cNvSpPr>
                    <a:spLocks noChangeArrowheads="1"/>
                  </p:cNvSpPr>
                  <p:nvPr/>
                </p:nvSpPr>
                <p:spPr bwMode="auto">
                  <a:xfrm>
                    <a:off x="192" y="3792"/>
                    <a:ext cx="192" cy="192"/>
                  </a:xfrm>
                  <a:prstGeom prst="triangle">
                    <a:avLst>
                      <a:gd name="adj" fmla="val 50000"/>
                    </a:avLst>
                  </a:prstGeom>
                  <a:solidFill>
                    <a:schemeClr val="accent1"/>
                  </a:solidFill>
                  <a:ln w="9525">
                    <a:solidFill>
                      <a:schemeClr val="tx1"/>
                    </a:solidFill>
                    <a:miter lim="800000"/>
                    <a:headEnd/>
                    <a:tailEnd/>
                  </a:ln>
                  <a:effectLst/>
                </p:spPr>
                <p:txBody>
                  <a:bodyPr wrap="none" anchor="ctr"/>
                  <a:lstStyle/>
                  <a:p>
                    <a:endParaRPr lang="en-US"/>
                  </a:p>
                </p:txBody>
              </p:sp>
              <p:sp>
                <p:nvSpPr>
                  <p:cNvPr id="7177" name="AutoShape 9"/>
                  <p:cNvSpPr>
                    <a:spLocks noChangeArrowheads="1"/>
                  </p:cNvSpPr>
                  <p:nvPr/>
                </p:nvSpPr>
                <p:spPr bwMode="auto">
                  <a:xfrm>
                    <a:off x="648" y="3792"/>
                    <a:ext cx="192" cy="192"/>
                  </a:xfrm>
                  <a:prstGeom prst="triangle">
                    <a:avLst>
                      <a:gd name="adj" fmla="val 50000"/>
                    </a:avLst>
                  </a:prstGeom>
                  <a:solidFill>
                    <a:schemeClr val="accent1"/>
                  </a:solidFill>
                  <a:ln w="9525">
                    <a:solidFill>
                      <a:schemeClr val="tx1"/>
                    </a:solidFill>
                    <a:miter lim="800000"/>
                    <a:headEnd/>
                    <a:tailEnd/>
                  </a:ln>
                  <a:effectLst/>
                </p:spPr>
                <p:txBody>
                  <a:bodyPr wrap="none" anchor="ctr"/>
                  <a:lstStyle/>
                  <a:p>
                    <a:endParaRPr lang="en-US"/>
                  </a:p>
                </p:txBody>
              </p:sp>
              <p:sp>
                <p:nvSpPr>
                  <p:cNvPr id="7178" name="AutoShape 10"/>
                  <p:cNvSpPr>
                    <a:spLocks noChangeArrowheads="1"/>
                  </p:cNvSpPr>
                  <p:nvPr/>
                </p:nvSpPr>
                <p:spPr bwMode="auto">
                  <a:xfrm>
                    <a:off x="1104" y="3792"/>
                    <a:ext cx="192" cy="192"/>
                  </a:xfrm>
                  <a:prstGeom prst="triangle">
                    <a:avLst>
                      <a:gd name="adj" fmla="val 50000"/>
                    </a:avLst>
                  </a:prstGeom>
                  <a:solidFill>
                    <a:schemeClr val="accent1"/>
                  </a:solidFill>
                  <a:ln w="9525">
                    <a:solidFill>
                      <a:schemeClr val="tx1"/>
                    </a:solidFill>
                    <a:miter lim="800000"/>
                    <a:headEnd/>
                    <a:tailEnd/>
                  </a:ln>
                  <a:effectLst/>
                </p:spPr>
                <p:txBody>
                  <a:bodyPr wrap="none" anchor="ctr"/>
                  <a:lstStyle/>
                  <a:p>
                    <a:endParaRPr lang="en-US"/>
                  </a:p>
                </p:txBody>
              </p:sp>
            </p:grpSp>
            <p:sp>
              <p:nvSpPr>
                <p:cNvPr id="7179" name="AutoShape 11"/>
                <p:cNvSpPr>
                  <a:spLocks noChangeArrowheads="1"/>
                </p:cNvSpPr>
                <p:nvPr/>
              </p:nvSpPr>
              <p:spPr bwMode="auto">
                <a:xfrm flipV="1">
                  <a:off x="648" y="3024"/>
                  <a:ext cx="192" cy="192"/>
                </a:xfrm>
                <a:prstGeom prst="triangle">
                  <a:avLst>
                    <a:gd name="adj" fmla="val 50000"/>
                  </a:avLst>
                </a:prstGeom>
                <a:solidFill>
                  <a:schemeClr val="accent1"/>
                </a:solidFill>
                <a:ln w="9525">
                  <a:solidFill>
                    <a:schemeClr val="tx1"/>
                  </a:solidFill>
                  <a:miter lim="800000"/>
                  <a:headEnd/>
                  <a:tailEnd/>
                </a:ln>
                <a:effectLst/>
              </p:spPr>
              <p:txBody>
                <a:bodyPr wrap="none" anchor="ctr"/>
                <a:lstStyle/>
                <a:p>
                  <a:endParaRPr lang="en-US"/>
                </a:p>
              </p:txBody>
            </p:sp>
            <p:sp>
              <p:nvSpPr>
                <p:cNvPr id="7180" name="Line 12"/>
                <p:cNvSpPr>
                  <a:spLocks noChangeShapeType="1"/>
                </p:cNvSpPr>
                <p:nvPr/>
              </p:nvSpPr>
              <p:spPr bwMode="auto">
                <a:xfrm flipV="1">
                  <a:off x="290" y="3216"/>
                  <a:ext cx="454" cy="576"/>
                </a:xfrm>
                <a:prstGeom prst="line">
                  <a:avLst/>
                </a:prstGeom>
                <a:noFill/>
                <a:ln w="9525">
                  <a:solidFill>
                    <a:schemeClr val="tx1"/>
                  </a:solidFill>
                  <a:round/>
                  <a:headEnd/>
                  <a:tailEnd/>
                </a:ln>
                <a:effectLst/>
              </p:spPr>
              <p:txBody>
                <a:bodyPr wrap="none" anchor="ctr"/>
                <a:lstStyle/>
                <a:p>
                  <a:endParaRPr lang="en-US"/>
                </a:p>
              </p:txBody>
            </p:sp>
            <p:sp>
              <p:nvSpPr>
                <p:cNvPr id="7181" name="Line 13"/>
                <p:cNvSpPr>
                  <a:spLocks noChangeShapeType="1"/>
                </p:cNvSpPr>
                <p:nvPr/>
              </p:nvSpPr>
              <p:spPr bwMode="auto">
                <a:xfrm flipV="1">
                  <a:off x="744" y="3216"/>
                  <a:ext cx="0" cy="576"/>
                </a:xfrm>
                <a:prstGeom prst="line">
                  <a:avLst/>
                </a:prstGeom>
                <a:noFill/>
                <a:ln w="9525">
                  <a:solidFill>
                    <a:schemeClr val="tx1"/>
                  </a:solidFill>
                  <a:round/>
                  <a:headEnd/>
                  <a:tailEnd/>
                </a:ln>
                <a:effectLst/>
              </p:spPr>
              <p:txBody>
                <a:bodyPr wrap="none" anchor="ctr"/>
                <a:lstStyle/>
                <a:p>
                  <a:endParaRPr lang="en-US"/>
                </a:p>
              </p:txBody>
            </p:sp>
            <p:sp>
              <p:nvSpPr>
                <p:cNvPr id="7182" name="Line 14"/>
                <p:cNvSpPr>
                  <a:spLocks noChangeShapeType="1"/>
                </p:cNvSpPr>
                <p:nvPr/>
              </p:nvSpPr>
              <p:spPr bwMode="auto">
                <a:xfrm>
                  <a:off x="744" y="3216"/>
                  <a:ext cx="456" cy="574"/>
                </a:xfrm>
                <a:prstGeom prst="line">
                  <a:avLst/>
                </a:prstGeom>
                <a:noFill/>
                <a:ln w="9525">
                  <a:solidFill>
                    <a:schemeClr val="tx1"/>
                  </a:solidFill>
                  <a:round/>
                  <a:headEnd/>
                  <a:tailEnd/>
                </a:ln>
                <a:effectLst/>
              </p:spPr>
              <p:txBody>
                <a:bodyPr wrap="none" anchor="ctr"/>
                <a:lstStyle/>
                <a:p>
                  <a:endParaRPr lang="en-US"/>
                </a:p>
              </p:txBody>
            </p:sp>
          </p:grpSp>
          <p:sp>
            <p:nvSpPr>
              <p:cNvPr id="7183" name="Text Box 15"/>
              <p:cNvSpPr txBox="1">
                <a:spLocks noChangeArrowheads="1"/>
              </p:cNvSpPr>
              <p:nvPr/>
            </p:nvSpPr>
            <p:spPr bwMode="auto">
              <a:xfrm>
                <a:off x="167" y="3938"/>
                <a:ext cx="212" cy="288"/>
              </a:xfrm>
              <a:prstGeom prst="rect">
                <a:avLst/>
              </a:prstGeom>
              <a:noFill/>
              <a:ln w="9525">
                <a:noFill/>
                <a:miter lim="800000"/>
                <a:headEnd/>
                <a:tailEnd/>
              </a:ln>
              <a:effectLst/>
            </p:spPr>
            <p:txBody>
              <a:bodyPr wrap="none">
                <a:spAutoFit/>
              </a:bodyPr>
              <a:lstStyle/>
              <a:p>
                <a:r>
                  <a:rPr lang="en-US"/>
                  <a:t>3</a:t>
                </a:r>
              </a:p>
            </p:txBody>
          </p:sp>
          <p:sp>
            <p:nvSpPr>
              <p:cNvPr id="7184" name="Text Box 16"/>
              <p:cNvSpPr txBox="1">
                <a:spLocks noChangeArrowheads="1"/>
              </p:cNvSpPr>
              <p:nvPr/>
            </p:nvSpPr>
            <p:spPr bwMode="auto">
              <a:xfrm>
                <a:off x="614" y="3938"/>
                <a:ext cx="308" cy="288"/>
              </a:xfrm>
              <a:prstGeom prst="rect">
                <a:avLst/>
              </a:prstGeom>
              <a:noFill/>
              <a:ln w="9525">
                <a:noFill/>
                <a:miter lim="800000"/>
                <a:headEnd/>
                <a:tailEnd/>
              </a:ln>
              <a:effectLst/>
            </p:spPr>
            <p:txBody>
              <a:bodyPr wrap="none">
                <a:spAutoFit/>
              </a:bodyPr>
              <a:lstStyle/>
              <a:p>
                <a:pPr algn="ctr"/>
                <a:r>
                  <a:rPr lang="en-US"/>
                  <a:t>12</a:t>
                </a:r>
              </a:p>
            </p:txBody>
          </p:sp>
          <p:sp>
            <p:nvSpPr>
              <p:cNvPr id="7185" name="Text Box 17"/>
              <p:cNvSpPr txBox="1">
                <a:spLocks noChangeArrowheads="1"/>
              </p:cNvSpPr>
              <p:nvPr/>
            </p:nvSpPr>
            <p:spPr bwMode="auto">
              <a:xfrm>
                <a:off x="1094" y="3938"/>
                <a:ext cx="212" cy="288"/>
              </a:xfrm>
              <a:prstGeom prst="rect">
                <a:avLst/>
              </a:prstGeom>
              <a:noFill/>
              <a:ln w="9525">
                <a:noFill/>
                <a:miter lim="800000"/>
                <a:headEnd/>
                <a:tailEnd/>
              </a:ln>
              <a:effectLst/>
            </p:spPr>
            <p:txBody>
              <a:bodyPr wrap="none">
                <a:spAutoFit/>
              </a:bodyPr>
              <a:lstStyle/>
              <a:p>
                <a:r>
                  <a:rPr lang="en-US"/>
                  <a:t>8</a:t>
                </a:r>
              </a:p>
            </p:txBody>
          </p:sp>
          <p:sp>
            <p:nvSpPr>
              <p:cNvPr id="7186" name="Text Box 18"/>
              <p:cNvSpPr txBox="1">
                <a:spLocks noChangeArrowheads="1"/>
              </p:cNvSpPr>
              <p:nvPr/>
            </p:nvSpPr>
            <p:spPr bwMode="auto">
              <a:xfrm>
                <a:off x="146" y="3542"/>
                <a:ext cx="269" cy="192"/>
              </a:xfrm>
              <a:prstGeom prst="rect">
                <a:avLst/>
              </a:prstGeom>
              <a:noFill/>
              <a:ln w="9525">
                <a:noFill/>
                <a:miter lim="800000"/>
                <a:headEnd/>
                <a:tailEnd/>
              </a:ln>
              <a:effectLst/>
            </p:spPr>
            <p:txBody>
              <a:bodyPr wrap="none">
                <a:spAutoFit/>
              </a:bodyPr>
              <a:lstStyle/>
              <a:p>
                <a:r>
                  <a:rPr lang="en-US" sz="1400"/>
                  <a:t>A</a:t>
                </a:r>
                <a:r>
                  <a:rPr lang="en-US" sz="900"/>
                  <a:t>11</a:t>
                </a:r>
                <a:endParaRPr lang="en-US"/>
              </a:p>
            </p:txBody>
          </p:sp>
          <p:sp>
            <p:nvSpPr>
              <p:cNvPr id="7187" name="Text Box 19"/>
              <p:cNvSpPr txBox="1">
                <a:spLocks noChangeArrowheads="1"/>
              </p:cNvSpPr>
              <p:nvPr/>
            </p:nvSpPr>
            <p:spPr bwMode="auto">
              <a:xfrm>
                <a:off x="482" y="3542"/>
                <a:ext cx="269" cy="192"/>
              </a:xfrm>
              <a:prstGeom prst="rect">
                <a:avLst/>
              </a:prstGeom>
              <a:noFill/>
              <a:ln w="9525">
                <a:noFill/>
                <a:miter lim="800000"/>
                <a:headEnd/>
                <a:tailEnd/>
              </a:ln>
              <a:effectLst/>
            </p:spPr>
            <p:txBody>
              <a:bodyPr wrap="none">
                <a:spAutoFit/>
              </a:bodyPr>
              <a:lstStyle/>
              <a:p>
                <a:pPr algn="ctr"/>
                <a:r>
                  <a:rPr lang="en-US" sz="1400"/>
                  <a:t>A</a:t>
                </a:r>
                <a:r>
                  <a:rPr lang="en-US" sz="900"/>
                  <a:t>12</a:t>
                </a:r>
                <a:endParaRPr lang="en-US"/>
              </a:p>
            </p:txBody>
          </p:sp>
          <p:sp>
            <p:nvSpPr>
              <p:cNvPr id="7188" name="Text Box 20"/>
              <p:cNvSpPr txBox="1">
                <a:spLocks noChangeArrowheads="1"/>
              </p:cNvSpPr>
              <p:nvPr/>
            </p:nvSpPr>
            <p:spPr bwMode="auto">
              <a:xfrm>
                <a:off x="842" y="3542"/>
                <a:ext cx="269" cy="192"/>
              </a:xfrm>
              <a:prstGeom prst="rect">
                <a:avLst/>
              </a:prstGeom>
              <a:noFill/>
              <a:ln w="9525">
                <a:noFill/>
                <a:miter lim="800000"/>
                <a:headEnd/>
                <a:tailEnd/>
              </a:ln>
              <a:effectLst/>
            </p:spPr>
            <p:txBody>
              <a:bodyPr wrap="none">
                <a:spAutoFit/>
              </a:bodyPr>
              <a:lstStyle/>
              <a:p>
                <a:r>
                  <a:rPr lang="en-US" sz="1400"/>
                  <a:t>A</a:t>
                </a:r>
                <a:r>
                  <a:rPr lang="en-US" sz="900"/>
                  <a:t>13</a:t>
                </a:r>
                <a:endParaRPr lang="en-US"/>
              </a:p>
            </p:txBody>
          </p:sp>
          <p:sp>
            <p:nvSpPr>
              <p:cNvPr id="7189" name="Text Box 21"/>
              <p:cNvSpPr txBox="1">
                <a:spLocks noChangeArrowheads="1"/>
              </p:cNvSpPr>
              <p:nvPr/>
            </p:nvSpPr>
            <p:spPr bwMode="auto">
              <a:xfrm>
                <a:off x="881" y="2955"/>
                <a:ext cx="246" cy="368"/>
              </a:xfrm>
              <a:prstGeom prst="rect">
                <a:avLst/>
              </a:prstGeom>
              <a:noFill/>
              <a:ln w="9525">
                <a:noFill/>
                <a:miter lim="800000"/>
                <a:headEnd/>
                <a:tailEnd/>
              </a:ln>
              <a:effectLst/>
            </p:spPr>
            <p:txBody>
              <a:bodyPr wrap="none">
                <a:spAutoFit/>
              </a:bodyPr>
              <a:lstStyle/>
              <a:p>
                <a:r>
                  <a:rPr lang="en-US" sz="3200" dirty="0">
                    <a:solidFill>
                      <a:srgbClr val="C00000"/>
                    </a:solidFill>
                  </a:rPr>
                  <a:t>3</a:t>
                </a:r>
              </a:p>
            </p:txBody>
          </p:sp>
        </p:grpSp>
        <p:grpSp>
          <p:nvGrpSpPr>
            <p:cNvPr id="7190" name="Group 22"/>
            <p:cNvGrpSpPr>
              <a:grpSpLocks/>
            </p:cNvGrpSpPr>
            <p:nvPr/>
          </p:nvGrpSpPr>
          <p:grpSpPr bwMode="auto">
            <a:xfrm>
              <a:off x="2362" y="2129"/>
              <a:ext cx="1160" cy="1271"/>
              <a:chOff x="146" y="2955"/>
              <a:chExt cx="1160" cy="1271"/>
            </a:xfrm>
          </p:grpSpPr>
          <p:grpSp>
            <p:nvGrpSpPr>
              <p:cNvPr id="7191" name="Group 23"/>
              <p:cNvGrpSpPr>
                <a:grpSpLocks/>
              </p:cNvGrpSpPr>
              <p:nvPr/>
            </p:nvGrpSpPr>
            <p:grpSpPr bwMode="auto">
              <a:xfrm>
                <a:off x="192" y="3024"/>
                <a:ext cx="1104" cy="960"/>
                <a:chOff x="192" y="3024"/>
                <a:chExt cx="1104" cy="960"/>
              </a:xfrm>
            </p:grpSpPr>
            <p:grpSp>
              <p:nvGrpSpPr>
                <p:cNvPr id="7192" name="Group 24"/>
                <p:cNvGrpSpPr>
                  <a:grpSpLocks/>
                </p:cNvGrpSpPr>
                <p:nvPr/>
              </p:nvGrpSpPr>
              <p:grpSpPr bwMode="auto">
                <a:xfrm>
                  <a:off x="192" y="3792"/>
                  <a:ext cx="1104" cy="192"/>
                  <a:chOff x="192" y="3792"/>
                  <a:chExt cx="1104" cy="192"/>
                </a:xfrm>
              </p:grpSpPr>
              <p:sp>
                <p:nvSpPr>
                  <p:cNvPr id="7193" name="AutoShape 25"/>
                  <p:cNvSpPr>
                    <a:spLocks noChangeArrowheads="1"/>
                  </p:cNvSpPr>
                  <p:nvPr/>
                </p:nvSpPr>
                <p:spPr bwMode="auto">
                  <a:xfrm>
                    <a:off x="192" y="3792"/>
                    <a:ext cx="192" cy="192"/>
                  </a:xfrm>
                  <a:prstGeom prst="triangle">
                    <a:avLst>
                      <a:gd name="adj" fmla="val 50000"/>
                    </a:avLst>
                  </a:prstGeom>
                  <a:solidFill>
                    <a:schemeClr val="accent1"/>
                  </a:solidFill>
                  <a:ln w="9525">
                    <a:solidFill>
                      <a:schemeClr val="tx1"/>
                    </a:solidFill>
                    <a:miter lim="800000"/>
                    <a:headEnd/>
                    <a:tailEnd/>
                  </a:ln>
                  <a:effectLst/>
                </p:spPr>
                <p:txBody>
                  <a:bodyPr wrap="none" anchor="ctr"/>
                  <a:lstStyle/>
                  <a:p>
                    <a:endParaRPr lang="en-US"/>
                  </a:p>
                </p:txBody>
              </p:sp>
              <p:sp>
                <p:nvSpPr>
                  <p:cNvPr id="7194" name="AutoShape 26"/>
                  <p:cNvSpPr>
                    <a:spLocks noChangeArrowheads="1"/>
                  </p:cNvSpPr>
                  <p:nvPr/>
                </p:nvSpPr>
                <p:spPr bwMode="auto">
                  <a:xfrm>
                    <a:off x="648" y="3792"/>
                    <a:ext cx="192" cy="192"/>
                  </a:xfrm>
                  <a:prstGeom prst="triangle">
                    <a:avLst>
                      <a:gd name="adj" fmla="val 50000"/>
                    </a:avLst>
                  </a:prstGeom>
                  <a:solidFill>
                    <a:schemeClr val="accent1"/>
                  </a:solidFill>
                  <a:ln w="9525">
                    <a:solidFill>
                      <a:schemeClr val="tx1"/>
                    </a:solidFill>
                    <a:miter lim="800000"/>
                    <a:headEnd/>
                    <a:tailEnd/>
                  </a:ln>
                  <a:effectLst/>
                </p:spPr>
                <p:txBody>
                  <a:bodyPr wrap="none" anchor="ctr"/>
                  <a:lstStyle/>
                  <a:p>
                    <a:endParaRPr lang="en-US"/>
                  </a:p>
                </p:txBody>
              </p:sp>
              <p:sp>
                <p:nvSpPr>
                  <p:cNvPr id="7195" name="AutoShape 27"/>
                  <p:cNvSpPr>
                    <a:spLocks noChangeArrowheads="1"/>
                  </p:cNvSpPr>
                  <p:nvPr/>
                </p:nvSpPr>
                <p:spPr bwMode="auto">
                  <a:xfrm>
                    <a:off x="1104" y="3792"/>
                    <a:ext cx="192" cy="192"/>
                  </a:xfrm>
                  <a:prstGeom prst="triangle">
                    <a:avLst>
                      <a:gd name="adj" fmla="val 50000"/>
                    </a:avLst>
                  </a:prstGeom>
                  <a:solidFill>
                    <a:schemeClr val="accent1"/>
                  </a:solidFill>
                  <a:ln w="9525">
                    <a:solidFill>
                      <a:schemeClr val="tx1"/>
                    </a:solidFill>
                    <a:miter lim="800000"/>
                    <a:headEnd/>
                    <a:tailEnd/>
                  </a:ln>
                  <a:effectLst/>
                </p:spPr>
                <p:txBody>
                  <a:bodyPr wrap="none" anchor="ctr"/>
                  <a:lstStyle/>
                  <a:p>
                    <a:endParaRPr lang="en-US"/>
                  </a:p>
                </p:txBody>
              </p:sp>
            </p:grpSp>
            <p:sp>
              <p:nvSpPr>
                <p:cNvPr id="7196" name="AutoShape 28"/>
                <p:cNvSpPr>
                  <a:spLocks noChangeArrowheads="1"/>
                </p:cNvSpPr>
                <p:nvPr/>
              </p:nvSpPr>
              <p:spPr bwMode="auto">
                <a:xfrm flipV="1">
                  <a:off x="648" y="3024"/>
                  <a:ext cx="192" cy="192"/>
                </a:xfrm>
                <a:prstGeom prst="triangle">
                  <a:avLst>
                    <a:gd name="adj" fmla="val 50000"/>
                  </a:avLst>
                </a:prstGeom>
                <a:solidFill>
                  <a:schemeClr val="accent1"/>
                </a:solidFill>
                <a:ln w="9525">
                  <a:solidFill>
                    <a:schemeClr val="tx1"/>
                  </a:solidFill>
                  <a:miter lim="800000"/>
                  <a:headEnd/>
                  <a:tailEnd/>
                </a:ln>
                <a:effectLst/>
              </p:spPr>
              <p:txBody>
                <a:bodyPr wrap="none" anchor="ctr"/>
                <a:lstStyle/>
                <a:p>
                  <a:endParaRPr lang="en-US"/>
                </a:p>
              </p:txBody>
            </p:sp>
            <p:sp>
              <p:nvSpPr>
                <p:cNvPr id="7197" name="Line 29"/>
                <p:cNvSpPr>
                  <a:spLocks noChangeShapeType="1"/>
                </p:cNvSpPr>
                <p:nvPr/>
              </p:nvSpPr>
              <p:spPr bwMode="auto">
                <a:xfrm flipV="1">
                  <a:off x="290" y="3216"/>
                  <a:ext cx="454" cy="576"/>
                </a:xfrm>
                <a:prstGeom prst="line">
                  <a:avLst/>
                </a:prstGeom>
                <a:noFill/>
                <a:ln w="9525">
                  <a:solidFill>
                    <a:schemeClr val="tx1"/>
                  </a:solidFill>
                  <a:round/>
                  <a:headEnd/>
                  <a:tailEnd/>
                </a:ln>
                <a:effectLst/>
              </p:spPr>
              <p:txBody>
                <a:bodyPr wrap="none" anchor="ctr"/>
                <a:lstStyle/>
                <a:p>
                  <a:endParaRPr lang="en-US"/>
                </a:p>
              </p:txBody>
            </p:sp>
            <p:sp>
              <p:nvSpPr>
                <p:cNvPr id="7198" name="Line 30"/>
                <p:cNvSpPr>
                  <a:spLocks noChangeShapeType="1"/>
                </p:cNvSpPr>
                <p:nvPr/>
              </p:nvSpPr>
              <p:spPr bwMode="auto">
                <a:xfrm flipV="1">
                  <a:off x="744" y="3216"/>
                  <a:ext cx="0" cy="576"/>
                </a:xfrm>
                <a:prstGeom prst="line">
                  <a:avLst/>
                </a:prstGeom>
                <a:noFill/>
                <a:ln w="9525">
                  <a:solidFill>
                    <a:schemeClr val="tx1"/>
                  </a:solidFill>
                  <a:round/>
                  <a:headEnd/>
                  <a:tailEnd/>
                </a:ln>
                <a:effectLst/>
              </p:spPr>
              <p:txBody>
                <a:bodyPr wrap="none" anchor="ctr"/>
                <a:lstStyle/>
                <a:p>
                  <a:endParaRPr lang="en-US"/>
                </a:p>
              </p:txBody>
            </p:sp>
            <p:sp>
              <p:nvSpPr>
                <p:cNvPr id="7199" name="Line 31"/>
                <p:cNvSpPr>
                  <a:spLocks noChangeShapeType="1"/>
                </p:cNvSpPr>
                <p:nvPr/>
              </p:nvSpPr>
              <p:spPr bwMode="auto">
                <a:xfrm>
                  <a:off x="744" y="3216"/>
                  <a:ext cx="456" cy="574"/>
                </a:xfrm>
                <a:prstGeom prst="line">
                  <a:avLst/>
                </a:prstGeom>
                <a:noFill/>
                <a:ln w="9525">
                  <a:solidFill>
                    <a:schemeClr val="tx1"/>
                  </a:solidFill>
                  <a:round/>
                  <a:headEnd/>
                  <a:tailEnd/>
                </a:ln>
                <a:effectLst/>
              </p:spPr>
              <p:txBody>
                <a:bodyPr wrap="none" anchor="ctr"/>
                <a:lstStyle/>
                <a:p>
                  <a:endParaRPr lang="en-US"/>
                </a:p>
              </p:txBody>
            </p:sp>
          </p:grpSp>
          <p:sp>
            <p:nvSpPr>
              <p:cNvPr id="7200" name="Text Box 32"/>
              <p:cNvSpPr txBox="1">
                <a:spLocks noChangeArrowheads="1"/>
              </p:cNvSpPr>
              <p:nvPr/>
            </p:nvSpPr>
            <p:spPr bwMode="auto">
              <a:xfrm>
                <a:off x="167" y="3938"/>
                <a:ext cx="212" cy="288"/>
              </a:xfrm>
              <a:prstGeom prst="rect">
                <a:avLst/>
              </a:prstGeom>
              <a:noFill/>
              <a:ln w="9525">
                <a:noFill/>
                <a:miter lim="800000"/>
                <a:headEnd/>
                <a:tailEnd/>
              </a:ln>
              <a:effectLst/>
            </p:spPr>
            <p:txBody>
              <a:bodyPr wrap="none">
                <a:spAutoFit/>
              </a:bodyPr>
              <a:lstStyle/>
              <a:p>
                <a:r>
                  <a:rPr lang="en-US"/>
                  <a:t>2</a:t>
                </a:r>
              </a:p>
            </p:txBody>
          </p:sp>
          <p:sp>
            <p:nvSpPr>
              <p:cNvPr id="7201" name="Text Box 33"/>
              <p:cNvSpPr txBox="1">
                <a:spLocks noChangeArrowheads="1"/>
              </p:cNvSpPr>
              <p:nvPr/>
            </p:nvSpPr>
            <p:spPr bwMode="auto">
              <a:xfrm>
                <a:off x="662" y="3938"/>
                <a:ext cx="212" cy="288"/>
              </a:xfrm>
              <a:prstGeom prst="rect">
                <a:avLst/>
              </a:prstGeom>
              <a:noFill/>
              <a:ln w="9525">
                <a:noFill/>
                <a:miter lim="800000"/>
                <a:headEnd/>
                <a:tailEnd/>
              </a:ln>
              <a:effectLst/>
            </p:spPr>
            <p:txBody>
              <a:bodyPr wrap="none">
                <a:spAutoFit/>
              </a:bodyPr>
              <a:lstStyle/>
              <a:p>
                <a:pPr algn="ctr"/>
                <a:r>
                  <a:rPr lang="en-US"/>
                  <a:t>4</a:t>
                </a:r>
              </a:p>
            </p:txBody>
          </p:sp>
          <p:sp>
            <p:nvSpPr>
              <p:cNvPr id="7202" name="Text Box 34"/>
              <p:cNvSpPr txBox="1">
                <a:spLocks noChangeArrowheads="1"/>
              </p:cNvSpPr>
              <p:nvPr/>
            </p:nvSpPr>
            <p:spPr bwMode="auto">
              <a:xfrm>
                <a:off x="1094" y="3938"/>
                <a:ext cx="212" cy="288"/>
              </a:xfrm>
              <a:prstGeom prst="rect">
                <a:avLst/>
              </a:prstGeom>
              <a:noFill/>
              <a:ln w="9525">
                <a:noFill/>
                <a:miter lim="800000"/>
                <a:headEnd/>
                <a:tailEnd/>
              </a:ln>
              <a:effectLst/>
            </p:spPr>
            <p:txBody>
              <a:bodyPr wrap="none">
                <a:spAutoFit/>
              </a:bodyPr>
              <a:lstStyle/>
              <a:p>
                <a:r>
                  <a:rPr lang="en-US"/>
                  <a:t>6</a:t>
                </a:r>
              </a:p>
            </p:txBody>
          </p:sp>
          <p:sp>
            <p:nvSpPr>
              <p:cNvPr id="7203" name="Text Box 35"/>
              <p:cNvSpPr txBox="1">
                <a:spLocks noChangeArrowheads="1"/>
              </p:cNvSpPr>
              <p:nvPr/>
            </p:nvSpPr>
            <p:spPr bwMode="auto">
              <a:xfrm>
                <a:off x="146" y="3542"/>
                <a:ext cx="269" cy="192"/>
              </a:xfrm>
              <a:prstGeom prst="rect">
                <a:avLst/>
              </a:prstGeom>
              <a:noFill/>
              <a:ln w="9525">
                <a:noFill/>
                <a:miter lim="800000"/>
                <a:headEnd/>
                <a:tailEnd/>
              </a:ln>
              <a:effectLst/>
            </p:spPr>
            <p:txBody>
              <a:bodyPr wrap="none">
                <a:spAutoFit/>
              </a:bodyPr>
              <a:lstStyle/>
              <a:p>
                <a:r>
                  <a:rPr lang="en-US" sz="1400"/>
                  <a:t>A</a:t>
                </a:r>
                <a:r>
                  <a:rPr lang="en-US" sz="900"/>
                  <a:t>21</a:t>
                </a:r>
                <a:endParaRPr lang="en-US"/>
              </a:p>
            </p:txBody>
          </p:sp>
          <p:sp>
            <p:nvSpPr>
              <p:cNvPr id="7204" name="Text Box 36"/>
              <p:cNvSpPr txBox="1">
                <a:spLocks noChangeArrowheads="1"/>
              </p:cNvSpPr>
              <p:nvPr/>
            </p:nvSpPr>
            <p:spPr bwMode="auto">
              <a:xfrm>
                <a:off x="482" y="3542"/>
                <a:ext cx="269" cy="192"/>
              </a:xfrm>
              <a:prstGeom prst="rect">
                <a:avLst/>
              </a:prstGeom>
              <a:noFill/>
              <a:ln w="9525">
                <a:noFill/>
                <a:miter lim="800000"/>
                <a:headEnd/>
                <a:tailEnd/>
              </a:ln>
              <a:effectLst/>
            </p:spPr>
            <p:txBody>
              <a:bodyPr wrap="none">
                <a:spAutoFit/>
              </a:bodyPr>
              <a:lstStyle/>
              <a:p>
                <a:pPr algn="ctr"/>
                <a:r>
                  <a:rPr lang="en-US" sz="1400"/>
                  <a:t>A</a:t>
                </a:r>
                <a:r>
                  <a:rPr lang="en-US" sz="900"/>
                  <a:t>22</a:t>
                </a:r>
                <a:endParaRPr lang="en-US"/>
              </a:p>
            </p:txBody>
          </p:sp>
          <p:sp>
            <p:nvSpPr>
              <p:cNvPr id="7205" name="Text Box 37"/>
              <p:cNvSpPr txBox="1">
                <a:spLocks noChangeArrowheads="1"/>
              </p:cNvSpPr>
              <p:nvPr/>
            </p:nvSpPr>
            <p:spPr bwMode="auto">
              <a:xfrm>
                <a:off x="842" y="3542"/>
                <a:ext cx="273" cy="192"/>
              </a:xfrm>
              <a:prstGeom prst="rect">
                <a:avLst/>
              </a:prstGeom>
              <a:noFill/>
              <a:ln w="9525">
                <a:noFill/>
                <a:miter lim="800000"/>
                <a:headEnd/>
                <a:tailEnd/>
              </a:ln>
              <a:effectLst/>
            </p:spPr>
            <p:txBody>
              <a:bodyPr wrap="none">
                <a:spAutoFit/>
              </a:bodyPr>
              <a:lstStyle/>
              <a:p>
                <a:r>
                  <a:rPr lang="en-US" sz="1400"/>
                  <a:t>A</a:t>
                </a:r>
                <a:r>
                  <a:rPr lang="en-US" sz="1000"/>
                  <a:t>2</a:t>
                </a:r>
                <a:r>
                  <a:rPr lang="en-US" sz="900"/>
                  <a:t>3</a:t>
                </a:r>
                <a:endParaRPr lang="en-US"/>
              </a:p>
            </p:txBody>
          </p:sp>
          <p:sp>
            <p:nvSpPr>
              <p:cNvPr id="7206" name="Text Box 38"/>
              <p:cNvSpPr txBox="1">
                <a:spLocks noChangeArrowheads="1"/>
              </p:cNvSpPr>
              <p:nvPr/>
            </p:nvSpPr>
            <p:spPr bwMode="auto">
              <a:xfrm>
                <a:off x="881" y="2955"/>
                <a:ext cx="246" cy="368"/>
              </a:xfrm>
              <a:prstGeom prst="rect">
                <a:avLst/>
              </a:prstGeom>
              <a:noFill/>
              <a:ln w="9525">
                <a:noFill/>
                <a:miter lim="800000"/>
                <a:headEnd/>
                <a:tailEnd/>
              </a:ln>
              <a:effectLst/>
            </p:spPr>
            <p:txBody>
              <a:bodyPr wrap="none">
                <a:spAutoFit/>
              </a:bodyPr>
              <a:lstStyle/>
              <a:p>
                <a:r>
                  <a:rPr lang="en-US" sz="3200" dirty="0"/>
                  <a:t>2</a:t>
                </a:r>
              </a:p>
            </p:txBody>
          </p:sp>
        </p:grpSp>
        <p:grpSp>
          <p:nvGrpSpPr>
            <p:cNvPr id="7207" name="Group 39"/>
            <p:cNvGrpSpPr>
              <a:grpSpLocks/>
            </p:cNvGrpSpPr>
            <p:nvPr/>
          </p:nvGrpSpPr>
          <p:grpSpPr bwMode="auto">
            <a:xfrm>
              <a:off x="4226" y="2129"/>
              <a:ext cx="1160" cy="1271"/>
              <a:chOff x="146" y="2955"/>
              <a:chExt cx="1160" cy="1271"/>
            </a:xfrm>
          </p:grpSpPr>
          <p:grpSp>
            <p:nvGrpSpPr>
              <p:cNvPr id="7208" name="Group 40"/>
              <p:cNvGrpSpPr>
                <a:grpSpLocks/>
              </p:cNvGrpSpPr>
              <p:nvPr/>
            </p:nvGrpSpPr>
            <p:grpSpPr bwMode="auto">
              <a:xfrm>
                <a:off x="192" y="3024"/>
                <a:ext cx="1104" cy="960"/>
                <a:chOff x="192" y="3024"/>
                <a:chExt cx="1104" cy="960"/>
              </a:xfrm>
            </p:grpSpPr>
            <p:grpSp>
              <p:nvGrpSpPr>
                <p:cNvPr id="7209" name="Group 41"/>
                <p:cNvGrpSpPr>
                  <a:grpSpLocks/>
                </p:cNvGrpSpPr>
                <p:nvPr/>
              </p:nvGrpSpPr>
              <p:grpSpPr bwMode="auto">
                <a:xfrm>
                  <a:off x="192" y="3792"/>
                  <a:ext cx="1104" cy="192"/>
                  <a:chOff x="192" y="3792"/>
                  <a:chExt cx="1104" cy="192"/>
                </a:xfrm>
              </p:grpSpPr>
              <p:sp>
                <p:nvSpPr>
                  <p:cNvPr id="7210" name="AutoShape 42"/>
                  <p:cNvSpPr>
                    <a:spLocks noChangeArrowheads="1"/>
                  </p:cNvSpPr>
                  <p:nvPr/>
                </p:nvSpPr>
                <p:spPr bwMode="auto">
                  <a:xfrm>
                    <a:off x="192" y="3792"/>
                    <a:ext cx="192" cy="192"/>
                  </a:xfrm>
                  <a:prstGeom prst="triangle">
                    <a:avLst>
                      <a:gd name="adj" fmla="val 50000"/>
                    </a:avLst>
                  </a:prstGeom>
                  <a:solidFill>
                    <a:schemeClr val="accent1"/>
                  </a:solidFill>
                  <a:ln w="9525">
                    <a:solidFill>
                      <a:schemeClr val="tx1"/>
                    </a:solidFill>
                    <a:miter lim="800000"/>
                    <a:headEnd/>
                    <a:tailEnd/>
                  </a:ln>
                  <a:effectLst/>
                </p:spPr>
                <p:txBody>
                  <a:bodyPr wrap="none" anchor="ctr"/>
                  <a:lstStyle/>
                  <a:p>
                    <a:endParaRPr lang="en-US"/>
                  </a:p>
                </p:txBody>
              </p:sp>
              <p:sp>
                <p:nvSpPr>
                  <p:cNvPr id="7211" name="AutoShape 43"/>
                  <p:cNvSpPr>
                    <a:spLocks noChangeArrowheads="1"/>
                  </p:cNvSpPr>
                  <p:nvPr/>
                </p:nvSpPr>
                <p:spPr bwMode="auto">
                  <a:xfrm>
                    <a:off x="648" y="3792"/>
                    <a:ext cx="192" cy="192"/>
                  </a:xfrm>
                  <a:prstGeom prst="triangle">
                    <a:avLst>
                      <a:gd name="adj" fmla="val 50000"/>
                    </a:avLst>
                  </a:prstGeom>
                  <a:solidFill>
                    <a:schemeClr val="accent1"/>
                  </a:solidFill>
                  <a:ln w="9525">
                    <a:solidFill>
                      <a:schemeClr val="tx1"/>
                    </a:solidFill>
                    <a:miter lim="800000"/>
                    <a:headEnd/>
                    <a:tailEnd/>
                  </a:ln>
                  <a:effectLst/>
                </p:spPr>
                <p:txBody>
                  <a:bodyPr wrap="none" anchor="ctr"/>
                  <a:lstStyle/>
                  <a:p>
                    <a:endParaRPr lang="en-US"/>
                  </a:p>
                </p:txBody>
              </p:sp>
              <p:sp>
                <p:nvSpPr>
                  <p:cNvPr id="7212" name="AutoShape 44"/>
                  <p:cNvSpPr>
                    <a:spLocks noChangeArrowheads="1"/>
                  </p:cNvSpPr>
                  <p:nvPr/>
                </p:nvSpPr>
                <p:spPr bwMode="auto">
                  <a:xfrm>
                    <a:off x="1104" y="3792"/>
                    <a:ext cx="192" cy="192"/>
                  </a:xfrm>
                  <a:prstGeom prst="triangle">
                    <a:avLst>
                      <a:gd name="adj" fmla="val 50000"/>
                    </a:avLst>
                  </a:prstGeom>
                  <a:solidFill>
                    <a:schemeClr val="accent1"/>
                  </a:solidFill>
                  <a:ln w="9525">
                    <a:solidFill>
                      <a:schemeClr val="tx1"/>
                    </a:solidFill>
                    <a:miter lim="800000"/>
                    <a:headEnd/>
                    <a:tailEnd/>
                  </a:ln>
                  <a:effectLst/>
                </p:spPr>
                <p:txBody>
                  <a:bodyPr wrap="none" anchor="ctr"/>
                  <a:lstStyle/>
                  <a:p>
                    <a:endParaRPr lang="en-US"/>
                  </a:p>
                </p:txBody>
              </p:sp>
            </p:grpSp>
            <p:sp>
              <p:nvSpPr>
                <p:cNvPr id="7213" name="AutoShape 45"/>
                <p:cNvSpPr>
                  <a:spLocks noChangeArrowheads="1"/>
                </p:cNvSpPr>
                <p:nvPr/>
              </p:nvSpPr>
              <p:spPr bwMode="auto">
                <a:xfrm flipV="1">
                  <a:off x="648" y="3024"/>
                  <a:ext cx="192" cy="192"/>
                </a:xfrm>
                <a:prstGeom prst="triangle">
                  <a:avLst>
                    <a:gd name="adj" fmla="val 50000"/>
                  </a:avLst>
                </a:prstGeom>
                <a:solidFill>
                  <a:schemeClr val="accent1"/>
                </a:solidFill>
                <a:ln w="9525">
                  <a:solidFill>
                    <a:schemeClr val="tx1"/>
                  </a:solidFill>
                  <a:miter lim="800000"/>
                  <a:headEnd/>
                  <a:tailEnd/>
                </a:ln>
                <a:effectLst/>
              </p:spPr>
              <p:txBody>
                <a:bodyPr wrap="none" anchor="ctr"/>
                <a:lstStyle/>
                <a:p>
                  <a:endParaRPr lang="en-US"/>
                </a:p>
              </p:txBody>
            </p:sp>
            <p:sp>
              <p:nvSpPr>
                <p:cNvPr id="7214" name="Line 46"/>
                <p:cNvSpPr>
                  <a:spLocks noChangeShapeType="1"/>
                </p:cNvSpPr>
                <p:nvPr/>
              </p:nvSpPr>
              <p:spPr bwMode="auto">
                <a:xfrm flipV="1">
                  <a:off x="290" y="3216"/>
                  <a:ext cx="454" cy="576"/>
                </a:xfrm>
                <a:prstGeom prst="line">
                  <a:avLst/>
                </a:prstGeom>
                <a:noFill/>
                <a:ln w="9525">
                  <a:solidFill>
                    <a:schemeClr val="tx1"/>
                  </a:solidFill>
                  <a:round/>
                  <a:headEnd/>
                  <a:tailEnd/>
                </a:ln>
                <a:effectLst/>
              </p:spPr>
              <p:txBody>
                <a:bodyPr wrap="none" anchor="ctr"/>
                <a:lstStyle/>
                <a:p>
                  <a:endParaRPr lang="en-US"/>
                </a:p>
              </p:txBody>
            </p:sp>
            <p:sp>
              <p:nvSpPr>
                <p:cNvPr id="7215" name="Line 47"/>
                <p:cNvSpPr>
                  <a:spLocks noChangeShapeType="1"/>
                </p:cNvSpPr>
                <p:nvPr/>
              </p:nvSpPr>
              <p:spPr bwMode="auto">
                <a:xfrm flipV="1">
                  <a:off x="744" y="3216"/>
                  <a:ext cx="0" cy="576"/>
                </a:xfrm>
                <a:prstGeom prst="line">
                  <a:avLst/>
                </a:prstGeom>
                <a:noFill/>
                <a:ln w="9525">
                  <a:solidFill>
                    <a:schemeClr val="tx1"/>
                  </a:solidFill>
                  <a:round/>
                  <a:headEnd/>
                  <a:tailEnd/>
                </a:ln>
                <a:effectLst/>
              </p:spPr>
              <p:txBody>
                <a:bodyPr wrap="none" anchor="ctr"/>
                <a:lstStyle/>
                <a:p>
                  <a:endParaRPr lang="en-US"/>
                </a:p>
              </p:txBody>
            </p:sp>
            <p:sp>
              <p:nvSpPr>
                <p:cNvPr id="7216" name="Line 48"/>
                <p:cNvSpPr>
                  <a:spLocks noChangeShapeType="1"/>
                </p:cNvSpPr>
                <p:nvPr/>
              </p:nvSpPr>
              <p:spPr bwMode="auto">
                <a:xfrm>
                  <a:off x="744" y="3216"/>
                  <a:ext cx="456" cy="574"/>
                </a:xfrm>
                <a:prstGeom prst="line">
                  <a:avLst/>
                </a:prstGeom>
                <a:noFill/>
                <a:ln w="9525">
                  <a:solidFill>
                    <a:schemeClr val="tx1"/>
                  </a:solidFill>
                  <a:round/>
                  <a:headEnd/>
                  <a:tailEnd/>
                </a:ln>
                <a:effectLst/>
              </p:spPr>
              <p:txBody>
                <a:bodyPr wrap="none" anchor="ctr"/>
                <a:lstStyle/>
                <a:p>
                  <a:endParaRPr lang="en-US"/>
                </a:p>
              </p:txBody>
            </p:sp>
          </p:grpSp>
          <p:sp>
            <p:nvSpPr>
              <p:cNvPr id="7217" name="Text Box 49"/>
              <p:cNvSpPr txBox="1">
                <a:spLocks noChangeArrowheads="1"/>
              </p:cNvSpPr>
              <p:nvPr/>
            </p:nvSpPr>
            <p:spPr bwMode="auto">
              <a:xfrm>
                <a:off x="167" y="3938"/>
                <a:ext cx="308" cy="288"/>
              </a:xfrm>
              <a:prstGeom prst="rect">
                <a:avLst/>
              </a:prstGeom>
              <a:noFill/>
              <a:ln w="9525">
                <a:noFill/>
                <a:miter lim="800000"/>
                <a:headEnd/>
                <a:tailEnd/>
              </a:ln>
              <a:effectLst/>
            </p:spPr>
            <p:txBody>
              <a:bodyPr wrap="none">
                <a:spAutoFit/>
              </a:bodyPr>
              <a:lstStyle/>
              <a:p>
                <a:r>
                  <a:rPr lang="en-US"/>
                  <a:t>14</a:t>
                </a:r>
              </a:p>
            </p:txBody>
          </p:sp>
          <p:sp>
            <p:nvSpPr>
              <p:cNvPr id="7218" name="Text Box 50"/>
              <p:cNvSpPr txBox="1">
                <a:spLocks noChangeArrowheads="1"/>
              </p:cNvSpPr>
              <p:nvPr/>
            </p:nvSpPr>
            <p:spPr bwMode="auto">
              <a:xfrm>
                <a:off x="662" y="3938"/>
                <a:ext cx="212" cy="288"/>
              </a:xfrm>
              <a:prstGeom prst="rect">
                <a:avLst/>
              </a:prstGeom>
              <a:noFill/>
              <a:ln w="9525">
                <a:noFill/>
                <a:miter lim="800000"/>
                <a:headEnd/>
                <a:tailEnd/>
              </a:ln>
              <a:effectLst/>
            </p:spPr>
            <p:txBody>
              <a:bodyPr wrap="none">
                <a:spAutoFit/>
              </a:bodyPr>
              <a:lstStyle/>
              <a:p>
                <a:pPr algn="ctr"/>
                <a:r>
                  <a:rPr lang="en-US"/>
                  <a:t>5</a:t>
                </a:r>
              </a:p>
            </p:txBody>
          </p:sp>
          <p:sp>
            <p:nvSpPr>
              <p:cNvPr id="7219" name="Text Box 51"/>
              <p:cNvSpPr txBox="1">
                <a:spLocks noChangeArrowheads="1"/>
              </p:cNvSpPr>
              <p:nvPr/>
            </p:nvSpPr>
            <p:spPr bwMode="auto">
              <a:xfrm>
                <a:off x="1094" y="3938"/>
                <a:ext cx="212" cy="288"/>
              </a:xfrm>
              <a:prstGeom prst="rect">
                <a:avLst/>
              </a:prstGeom>
              <a:noFill/>
              <a:ln w="9525">
                <a:noFill/>
                <a:miter lim="800000"/>
                <a:headEnd/>
                <a:tailEnd/>
              </a:ln>
              <a:effectLst/>
            </p:spPr>
            <p:txBody>
              <a:bodyPr wrap="none">
                <a:spAutoFit/>
              </a:bodyPr>
              <a:lstStyle/>
              <a:p>
                <a:r>
                  <a:rPr lang="en-US"/>
                  <a:t>2</a:t>
                </a:r>
              </a:p>
            </p:txBody>
          </p:sp>
          <p:sp>
            <p:nvSpPr>
              <p:cNvPr id="7220" name="Text Box 52"/>
              <p:cNvSpPr txBox="1">
                <a:spLocks noChangeArrowheads="1"/>
              </p:cNvSpPr>
              <p:nvPr/>
            </p:nvSpPr>
            <p:spPr bwMode="auto">
              <a:xfrm>
                <a:off x="146" y="3542"/>
                <a:ext cx="269" cy="192"/>
              </a:xfrm>
              <a:prstGeom prst="rect">
                <a:avLst/>
              </a:prstGeom>
              <a:noFill/>
              <a:ln w="9525">
                <a:noFill/>
                <a:miter lim="800000"/>
                <a:headEnd/>
                <a:tailEnd/>
              </a:ln>
              <a:effectLst/>
            </p:spPr>
            <p:txBody>
              <a:bodyPr wrap="none">
                <a:spAutoFit/>
              </a:bodyPr>
              <a:lstStyle/>
              <a:p>
                <a:r>
                  <a:rPr lang="en-US" sz="1400"/>
                  <a:t>A</a:t>
                </a:r>
                <a:r>
                  <a:rPr lang="en-US" sz="900"/>
                  <a:t>31</a:t>
                </a:r>
                <a:endParaRPr lang="en-US"/>
              </a:p>
            </p:txBody>
          </p:sp>
          <p:sp>
            <p:nvSpPr>
              <p:cNvPr id="7221" name="Text Box 53"/>
              <p:cNvSpPr txBox="1">
                <a:spLocks noChangeArrowheads="1"/>
              </p:cNvSpPr>
              <p:nvPr/>
            </p:nvSpPr>
            <p:spPr bwMode="auto">
              <a:xfrm>
                <a:off x="482" y="3542"/>
                <a:ext cx="269" cy="192"/>
              </a:xfrm>
              <a:prstGeom prst="rect">
                <a:avLst/>
              </a:prstGeom>
              <a:noFill/>
              <a:ln w="9525">
                <a:noFill/>
                <a:miter lim="800000"/>
                <a:headEnd/>
                <a:tailEnd/>
              </a:ln>
              <a:effectLst/>
            </p:spPr>
            <p:txBody>
              <a:bodyPr wrap="none">
                <a:spAutoFit/>
              </a:bodyPr>
              <a:lstStyle/>
              <a:p>
                <a:pPr algn="ctr"/>
                <a:r>
                  <a:rPr lang="en-US" sz="1400"/>
                  <a:t>A</a:t>
                </a:r>
                <a:r>
                  <a:rPr lang="en-US" sz="900"/>
                  <a:t>32</a:t>
                </a:r>
                <a:endParaRPr lang="en-US"/>
              </a:p>
            </p:txBody>
          </p:sp>
          <p:sp>
            <p:nvSpPr>
              <p:cNvPr id="7222" name="Text Box 54"/>
              <p:cNvSpPr txBox="1">
                <a:spLocks noChangeArrowheads="1"/>
              </p:cNvSpPr>
              <p:nvPr/>
            </p:nvSpPr>
            <p:spPr bwMode="auto">
              <a:xfrm>
                <a:off x="842" y="3542"/>
                <a:ext cx="269" cy="192"/>
              </a:xfrm>
              <a:prstGeom prst="rect">
                <a:avLst/>
              </a:prstGeom>
              <a:noFill/>
              <a:ln w="9525">
                <a:noFill/>
                <a:miter lim="800000"/>
                <a:headEnd/>
                <a:tailEnd/>
              </a:ln>
              <a:effectLst/>
            </p:spPr>
            <p:txBody>
              <a:bodyPr wrap="none">
                <a:spAutoFit/>
              </a:bodyPr>
              <a:lstStyle/>
              <a:p>
                <a:r>
                  <a:rPr lang="en-US" sz="1400"/>
                  <a:t>A</a:t>
                </a:r>
                <a:r>
                  <a:rPr lang="en-US" sz="900"/>
                  <a:t>33</a:t>
                </a:r>
                <a:endParaRPr lang="en-US"/>
              </a:p>
            </p:txBody>
          </p:sp>
          <p:sp>
            <p:nvSpPr>
              <p:cNvPr id="7223" name="Text Box 55"/>
              <p:cNvSpPr txBox="1">
                <a:spLocks noChangeArrowheads="1"/>
              </p:cNvSpPr>
              <p:nvPr/>
            </p:nvSpPr>
            <p:spPr bwMode="auto">
              <a:xfrm>
                <a:off x="881" y="2955"/>
                <a:ext cx="246" cy="368"/>
              </a:xfrm>
              <a:prstGeom prst="rect">
                <a:avLst/>
              </a:prstGeom>
              <a:noFill/>
              <a:ln w="9525">
                <a:noFill/>
                <a:miter lim="800000"/>
                <a:headEnd/>
                <a:tailEnd/>
              </a:ln>
              <a:effectLst/>
            </p:spPr>
            <p:txBody>
              <a:bodyPr wrap="none">
                <a:spAutoFit/>
              </a:bodyPr>
              <a:lstStyle/>
              <a:p>
                <a:r>
                  <a:rPr lang="en-US" sz="3200" dirty="0"/>
                  <a:t>2</a:t>
                </a:r>
              </a:p>
            </p:txBody>
          </p:sp>
        </p:grpSp>
        <p:sp>
          <p:nvSpPr>
            <p:cNvPr id="7224" name="Line 56"/>
            <p:cNvSpPr>
              <a:spLocks noChangeShapeType="1"/>
            </p:cNvSpPr>
            <p:nvPr/>
          </p:nvSpPr>
          <p:spPr bwMode="auto">
            <a:xfrm flipV="1">
              <a:off x="964" y="1260"/>
              <a:ext cx="1992" cy="936"/>
            </a:xfrm>
            <a:prstGeom prst="line">
              <a:avLst/>
            </a:prstGeom>
            <a:noFill/>
            <a:ln w="9525">
              <a:solidFill>
                <a:schemeClr val="tx1"/>
              </a:solidFill>
              <a:round/>
              <a:headEnd/>
              <a:tailEnd/>
            </a:ln>
            <a:effectLst/>
          </p:spPr>
          <p:txBody>
            <a:bodyPr wrap="none" anchor="ctr"/>
            <a:lstStyle/>
            <a:p>
              <a:endParaRPr lang="en-US"/>
            </a:p>
          </p:txBody>
        </p:sp>
        <p:sp>
          <p:nvSpPr>
            <p:cNvPr id="7225" name="Line 57"/>
            <p:cNvSpPr>
              <a:spLocks noChangeShapeType="1"/>
            </p:cNvSpPr>
            <p:nvPr/>
          </p:nvSpPr>
          <p:spPr bwMode="auto">
            <a:xfrm flipV="1">
              <a:off x="2960" y="1260"/>
              <a:ext cx="0" cy="940"/>
            </a:xfrm>
            <a:prstGeom prst="line">
              <a:avLst/>
            </a:prstGeom>
            <a:noFill/>
            <a:ln w="9525">
              <a:solidFill>
                <a:schemeClr val="tx1"/>
              </a:solidFill>
              <a:round/>
              <a:headEnd/>
              <a:tailEnd/>
            </a:ln>
            <a:effectLst/>
          </p:spPr>
          <p:txBody>
            <a:bodyPr wrap="none" anchor="ctr"/>
            <a:lstStyle/>
            <a:p>
              <a:endParaRPr lang="en-US"/>
            </a:p>
          </p:txBody>
        </p:sp>
        <p:sp>
          <p:nvSpPr>
            <p:cNvPr id="7226" name="Line 58"/>
            <p:cNvSpPr>
              <a:spLocks noChangeShapeType="1"/>
            </p:cNvSpPr>
            <p:nvPr/>
          </p:nvSpPr>
          <p:spPr bwMode="auto">
            <a:xfrm>
              <a:off x="2960" y="1264"/>
              <a:ext cx="1860" cy="932"/>
            </a:xfrm>
            <a:prstGeom prst="line">
              <a:avLst/>
            </a:prstGeom>
            <a:noFill/>
            <a:ln w="9525">
              <a:solidFill>
                <a:schemeClr val="tx1"/>
              </a:solidFill>
              <a:round/>
              <a:headEnd/>
              <a:tailEnd/>
            </a:ln>
            <a:effectLst/>
          </p:spPr>
          <p:txBody>
            <a:bodyPr wrap="none" anchor="ctr"/>
            <a:lstStyle/>
            <a:p>
              <a:endParaRPr lang="en-US"/>
            </a:p>
          </p:txBody>
        </p:sp>
        <p:sp>
          <p:nvSpPr>
            <p:cNvPr id="7227" name="Text Box 59"/>
            <p:cNvSpPr txBox="1">
              <a:spLocks noChangeArrowheads="1"/>
            </p:cNvSpPr>
            <p:nvPr/>
          </p:nvSpPr>
          <p:spPr bwMode="auto">
            <a:xfrm>
              <a:off x="3097" y="889"/>
              <a:ext cx="278" cy="446"/>
            </a:xfrm>
            <a:prstGeom prst="rect">
              <a:avLst/>
            </a:prstGeom>
            <a:noFill/>
            <a:ln w="9525">
              <a:noFill/>
              <a:miter lim="800000"/>
              <a:headEnd/>
              <a:tailEnd/>
            </a:ln>
            <a:effectLst/>
          </p:spPr>
          <p:txBody>
            <a:bodyPr wrap="none">
              <a:spAutoFit/>
            </a:bodyPr>
            <a:lstStyle/>
            <a:p>
              <a:r>
                <a:rPr lang="en-US" sz="4000" dirty="0">
                  <a:solidFill>
                    <a:srgbClr val="C00000"/>
                  </a:solidFill>
                </a:rPr>
                <a:t>3</a:t>
              </a:r>
            </a:p>
          </p:txBody>
        </p:sp>
        <p:sp>
          <p:nvSpPr>
            <p:cNvPr id="7229" name="Text Box 61"/>
            <p:cNvSpPr txBox="1">
              <a:spLocks noChangeArrowheads="1"/>
            </p:cNvSpPr>
            <p:nvPr/>
          </p:nvSpPr>
          <p:spPr bwMode="auto">
            <a:xfrm>
              <a:off x="3782" y="1496"/>
              <a:ext cx="276" cy="231"/>
            </a:xfrm>
            <a:prstGeom prst="rect">
              <a:avLst/>
            </a:prstGeom>
            <a:noFill/>
            <a:ln w="9525">
              <a:noFill/>
              <a:miter lim="800000"/>
              <a:headEnd/>
              <a:tailEnd/>
            </a:ln>
            <a:effectLst/>
          </p:spPr>
          <p:txBody>
            <a:bodyPr wrap="none">
              <a:spAutoFit/>
            </a:bodyPr>
            <a:lstStyle/>
            <a:p>
              <a:r>
                <a:rPr lang="en-US" sz="1800"/>
                <a:t>A</a:t>
              </a:r>
              <a:r>
                <a:rPr lang="en-US" sz="1400"/>
                <a:t>3</a:t>
              </a:r>
              <a:endParaRPr lang="en-US"/>
            </a:p>
          </p:txBody>
        </p:sp>
        <p:sp>
          <p:nvSpPr>
            <p:cNvPr id="7230" name="Text Box 62"/>
            <p:cNvSpPr txBox="1">
              <a:spLocks noChangeArrowheads="1"/>
            </p:cNvSpPr>
            <p:nvPr/>
          </p:nvSpPr>
          <p:spPr bwMode="auto">
            <a:xfrm>
              <a:off x="2710" y="1496"/>
              <a:ext cx="276" cy="231"/>
            </a:xfrm>
            <a:prstGeom prst="rect">
              <a:avLst/>
            </a:prstGeom>
            <a:noFill/>
            <a:ln w="9525">
              <a:noFill/>
              <a:miter lim="800000"/>
              <a:headEnd/>
              <a:tailEnd/>
            </a:ln>
            <a:effectLst/>
          </p:spPr>
          <p:txBody>
            <a:bodyPr wrap="none">
              <a:spAutoFit/>
            </a:bodyPr>
            <a:lstStyle/>
            <a:p>
              <a:r>
                <a:rPr lang="en-US" sz="1800"/>
                <a:t>A</a:t>
              </a:r>
              <a:r>
                <a:rPr lang="en-US" sz="1400"/>
                <a:t>2</a:t>
              </a:r>
              <a:endParaRPr lang="en-US"/>
            </a:p>
          </p:txBody>
        </p:sp>
        <p:sp>
          <p:nvSpPr>
            <p:cNvPr id="7231" name="Text Box 63"/>
            <p:cNvSpPr txBox="1">
              <a:spLocks noChangeArrowheads="1"/>
            </p:cNvSpPr>
            <p:nvPr/>
          </p:nvSpPr>
          <p:spPr bwMode="auto">
            <a:xfrm>
              <a:off x="1790" y="1496"/>
              <a:ext cx="286" cy="233"/>
            </a:xfrm>
            <a:prstGeom prst="rect">
              <a:avLst/>
            </a:prstGeom>
            <a:noFill/>
            <a:ln w="9525">
              <a:noFill/>
              <a:miter lim="800000"/>
              <a:headEnd/>
              <a:tailEnd/>
            </a:ln>
            <a:effectLst/>
          </p:spPr>
          <p:txBody>
            <a:bodyPr wrap="none">
              <a:spAutoFit/>
            </a:bodyPr>
            <a:lstStyle/>
            <a:p>
              <a:r>
                <a:rPr lang="en-US" sz="1800" dirty="0"/>
                <a:t>A</a:t>
              </a:r>
              <a:r>
                <a:rPr lang="en-US" sz="1400" dirty="0"/>
                <a:t>1</a:t>
              </a:r>
              <a:endParaRPr lang="en-US" sz="2000" dirty="0"/>
            </a:p>
          </p:txBody>
        </p:sp>
        <p:sp>
          <p:nvSpPr>
            <p:cNvPr id="7172" name="AutoShape 4"/>
            <p:cNvSpPr>
              <a:spLocks noChangeArrowheads="1"/>
            </p:cNvSpPr>
            <p:nvPr/>
          </p:nvSpPr>
          <p:spPr bwMode="auto">
            <a:xfrm>
              <a:off x="2864" y="1072"/>
              <a:ext cx="192" cy="192"/>
            </a:xfrm>
            <a:prstGeom prst="triangle">
              <a:avLst>
                <a:gd name="adj" fmla="val 50000"/>
              </a:avLst>
            </a:prstGeom>
            <a:solidFill>
              <a:schemeClr val="accent1"/>
            </a:solidFill>
            <a:ln w="9525">
              <a:solidFill>
                <a:schemeClr val="tx1"/>
              </a:solidFill>
              <a:miter lim="800000"/>
              <a:headEnd/>
              <a:tailEnd/>
            </a:ln>
            <a:effectLst/>
          </p:spPr>
          <p:txBody>
            <a:bodyPr wrap="none" anchor="ctr"/>
            <a:lstStyle/>
            <a:p>
              <a:endParaRPr lang="en-US"/>
            </a:p>
          </p:txBody>
        </p:sp>
      </p:grpSp>
      <p:sp>
        <p:nvSpPr>
          <p:cNvPr id="7233" name="Text Box 65"/>
          <p:cNvSpPr txBox="1">
            <a:spLocks noChangeArrowheads="1"/>
          </p:cNvSpPr>
          <p:nvPr/>
        </p:nvSpPr>
        <p:spPr bwMode="auto">
          <a:xfrm>
            <a:off x="242358" y="5193242"/>
            <a:ext cx="9104842" cy="461665"/>
          </a:xfrm>
          <a:prstGeom prst="rect">
            <a:avLst/>
          </a:prstGeom>
          <a:noFill/>
          <a:ln w="9525">
            <a:noFill/>
            <a:miter lim="800000"/>
            <a:headEnd/>
            <a:tailEnd/>
          </a:ln>
          <a:effectLst/>
        </p:spPr>
        <p:txBody>
          <a:bodyPr wrap="square">
            <a:spAutoFit/>
          </a:bodyPr>
          <a:lstStyle/>
          <a:p>
            <a:r>
              <a:rPr lang="en-US" dirty="0"/>
              <a:t>…Then we pass up the </a:t>
            </a:r>
            <a:r>
              <a:rPr lang="en-US" i="1" dirty="0"/>
              <a:t>Maximum</a:t>
            </a:r>
            <a:r>
              <a:rPr lang="en-US" dirty="0"/>
              <a:t> values to the next level </a:t>
            </a:r>
          </a:p>
        </p:txBody>
      </p:sp>
    </p:spTree>
    <p:extLst>
      <p:ext uri="{BB962C8B-B14F-4D97-AF65-F5344CB8AC3E}">
        <p14:creationId xmlns:p14="http://schemas.microsoft.com/office/powerpoint/2010/main" val="16338471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232" name="Group 64"/>
          <p:cNvGrpSpPr>
            <a:grpSpLocks/>
          </p:cNvGrpSpPr>
          <p:nvPr/>
        </p:nvGrpSpPr>
        <p:grpSpPr bwMode="auto">
          <a:xfrm>
            <a:off x="574675" y="585788"/>
            <a:ext cx="7962900" cy="3998913"/>
            <a:chOff x="370" y="881"/>
            <a:chExt cx="5016" cy="2519"/>
          </a:xfrm>
        </p:grpSpPr>
        <p:grpSp>
          <p:nvGrpSpPr>
            <p:cNvPr id="7173" name="Group 5"/>
            <p:cNvGrpSpPr>
              <a:grpSpLocks/>
            </p:cNvGrpSpPr>
            <p:nvPr/>
          </p:nvGrpSpPr>
          <p:grpSpPr bwMode="auto">
            <a:xfrm>
              <a:off x="370" y="2129"/>
              <a:ext cx="1160" cy="1271"/>
              <a:chOff x="146" y="2955"/>
              <a:chExt cx="1160" cy="1271"/>
            </a:xfrm>
          </p:grpSpPr>
          <p:grpSp>
            <p:nvGrpSpPr>
              <p:cNvPr id="7174" name="Group 6"/>
              <p:cNvGrpSpPr>
                <a:grpSpLocks/>
              </p:cNvGrpSpPr>
              <p:nvPr/>
            </p:nvGrpSpPr>
            <p:grpSpPr bwMode="auto">
              <a:xfrm>
                <a:off x="192" y="3024"/>
                <a:ext cx="1104" cy="960"/>
                <a:chOff x="192" y="3024"/>
                <a:chExt cx="1104" cy="960"/>
              </a:xfrm>
            </p:grpSpPr>
            <p:grpSp>
              <p:nvGrpSpPr>
                <p:cNvPr id="7175" name="Group 7"/>
                <p:cNvGrpSpPr>
                  <a:grpSpLocks/>
                </p:cNvGrpSpPr>
                <p:nvPr/>
              </p:nvGrpSpPr>
              <p:grpSpPr bwMode="auto">
                <a:xfrm>
                  <a:off x="192" y="3792"/>
                  <a:ext cx="1104" cy="192"/>
                  <a:chOff x="192" y="3792"/>
                  <a:chExt cx="1104" cy="192"/>
                </a:xfrm>
              </p:grpSpPr>
              <p:sp>
                <p:nvSpPr>
                  <p:cNvPr id="7176" name="AutoShape 8"/>
                  <p:cNvSpPr>
                    <a:spLocks noChangeArrowheads="1"/>
                  </p:cNvSpPr>
                  <p:nvPr/>
                </p:nvSpPr>
                <p:spPr bwMode="auto">
                  <a:xfrm>
                    <a:off x="192" y="3792"/>
                    <a:ext cx="192" cy="192"/>
                  </a:xfrm>
                  <a:prstGeom prst="triangle">
                    <a:avLst>
                      <a:gd name="adj" fmla="val 50000"/>
                    </a:avLst>
                  </a:prstGeom>
                  <a:solidFill>
                    <a:schemeClr val="accent1"/>
                  </a:solidFill>
                  <a:ln w="9525">
                    <a:solidFill>
                      <a:schemeClr val="tx1"/>
                    </a:solidFill>
                    <a:miter lim="800000"/>
                    <a:headEnd/>
                    <a:tailEnd/>
                  </a:ln>
                  <a:effectLst/>
                </p:spPr>
                <p:txBody>
                  <a:bodyPr wrap="none" anchor="ctr"/>
                  <a:lstStyle/>
                  <a:p>
                    <a:endParaRPr lang="en-US"/>
                  </a:p>
                </p:txBody>
              </p:sp>
              <p:sp>
                <p:nvSpPr>
                  <p:cNvPr id="7177" name="AutoShape 9"/>
                  <p:cNvSpPr>
                    <a:spLocks noChangeArrowheads="1"/>
                  </p:cNvSpPr>
                  <p:nvPr/>
                </p:nvSpPr>
                <p:spPr bwMode="auto">
                  <a:xfrm>
                    <a:off x="648" y="3792"/>
                    <a:ext cx="192" cy="192"/>
                  </a:xfrm>
                  <a:prstGeom prst="triangle">
                    <a:avLst>
                      <a:gd name="adj" fmla="val 50000"/>
                    </a:avLst>
                  </a:prstGeom>
                  <a:solidFill>
                    <a:schemeClr val="accent1"/>
                  </a:solidFill>
                  <a:ln w="9525">
                    <a:solidFill>
                      <a:schemeClr val="tx1"/>
                    </a:solidFill>
                    <a:miter lim="800000"/>
                    <a:headEnd/>
                    <a:tailEnd/>
                  </a:ln>
                  <a:effectLst/>
                </p:spPr>
                <p:txBody>
                  <a:bodyPr wrap="none" anchor="ctr"/>
                  <a:lstStyle/>
                  <a:p>
                    <a:endParaRPr lang="en-US"/>
                  </a:p>
                </p:txBody>
              </p:sp>
              <p:sp>
                <p:nvSpPr>
                  <p:cNvPr id="7178" name="AutoShape 10"/>
                  <p:cNvSpPr>
                    <a:spLocks noChangeArrowheads="1"/>
                  </p:cNvSpPr>
                  <p:nvPr/>
                </p:nvSpPr>
                <p:spPr bwMode="auto">
                  <a:xfrm>
                    <a:off x="1104" y="3792"/>
                    <a:ext cx="192" cy="192"/>
                  </a:xfrm>
                  <a:prstGeom prst="triangle">
                    <a:avLst>
                      <a:gd name="adj" fmla="val 50000"/>
                    </a:avLst>
                  </a:prstGeom>
                  <a:solidFill>
                    <a:schemeClr val="accent1"/>
                  </a:solidFill>
                  <a:ln w="9525">
                    <a:solidFill>
                      <a:schemeClr val="tx1"/>
                    </a:solidFill>
                    <a:miter lim="800000"/>
                    <a:headEnd/>
                    <a:tailEnd/>
                  </a:ln>
                  <a:effectLst/>
                </p:spPr>
                <p:txBody>
                  <a:bodyPr wrap="none" anchor="ctr"/>
                  <a:lstStyle/>
                  <a:p>
                    <a:endParaRPr lang="en-US"/>
                  </a:p>
                </p:txBody>
              </p:sp>
            </p:grpSp>
            <p:sp>
              <p:nvSpPr>
                <p:cNvPr id="7179" name="AutoShape 11"/>
                <p:cNvSpPr>
                  <a:spLocks noChangeArrowheads="1"/>
                </p:cNvSpPr>
                <p:nvPr/>
              </p:nvSpPr>
              <p:spPr bwMode="auto">
                <a:xfrm flipV="1">
                  <a:off x="648" y="3024"/>
                  <a:ext cx="192" cy="192"/>
                </a:xfrm>
                <a:prstGeom prst="triangle">
                  <a:avLst>
                    <a:gd name="adj" fmla="val 50000"/>
                  </a:avLst>
                </a:prstGeom>
                <a:solidFill>
                  <a:schemeClr val="accent1"/>
                </a:solidFill>
                <a:ln w="9525">
                  <a:solidFill>
                    <a:schemeClr val="tx1"/>
                  </a:solidFill>
                  <a:miter lim="800000"/>
                  <a:headEnd/>
                  <a:tailEnd/>
                </a:ln>
                <a:effectLst/>
              </p:spPr>
              <p:txBody>
                <a:bodyPr wrap="none" anchor="ctr"/>
                <a:lstStyle/>
                <a:p>
                  <a:endParaRPr lang="en-US"/>
                </a:p>
              </p:txBody>
            </p:sp>
            <p:sp>
              <p:nvSpPr>
                <p:cNvPr id="7180" name="Line 12"/>
                <p:cNvSpPr>
                  <a:spLocks noChangeShapeType="1"/>
                </p:cNvSpPr>
                <p:nvPr/>
              </p:nvSpPr>
              <p:spPr bwMode="auto">
                <a:xfrm flipV="1">
                  <a:off x="290" y="3216"/>
                  <a:ext cx="454" cy="576"/>
                </a:xfrm>
                <a:prstGeom prst="line">
                  <a:avLst/>
                </a:prstGeom>
                <a:noFill/>
                <a:ln w="57150">
                  <a:solidFill>
                    <a:srgbClr val="FF0000"/>
                  </a:solidFill>
                  <a:round/>
                  <a:headEnd/>
                  <a:tailEnd/>
                </a:ln>
                <a:effectLst/>
              </p:spPr>
              <p:txBody>
                <a:bodyPr wrap="none" anchor="ctr"/>
                <a:lstStyle/>
                <a:p>
                  <a:endParaRPr lang="en-US"/>
                </a:p>
              </p:txBody>
            </p:sp>
            <p:sp>
              <p:nvSpPr>
                <p:cNvPr id="7181" name="Line 13"/>
                <p:cNvSpPr>
                  <a:spLocks noChangeShapeType="1"/>
                </p:cNvSpPr>
                <p:nvPr/>
              </p:nvSpPr>
              <p:spPr bwMode="auto">
                <a:xfrm flipV="1">
                  <a:off x="744" y="3216"/>
                  <a:ext cx="0" cy="576"/>
                </a:xfrm>
                <a:prstGeom prst="line">
                  <a:avLst/>
                </a:prstGeom>
                <a:noFill/>
                <a:ln w="9525">
                  <a:solidFill>
                    <a:schemeClr val="tx1"/>
                  </a:solidFill>
                  <a:round/>
                  <a:headEnd/>
                  <a:tailEnd/>
                </a:ln>
                <a:effectLst/>
              </p:spPr>
              <p:txBody>
                <a:bodyPr wrap="none" anchor="ctr"/>
                <a:lstStyle/>
                <a:p>
                  <a:endParaRPr lang="en-US"/>
                </a:p>
              </p:txBody>
            </p:sp>
            <p:sp>
              <p:nvSpPr>
                <p:cNvPr id="7182" name="Line 14"/>
                <p:cNvSpPr>
                  <a:spLocks noChangeShapeType="1"/>
                </p:cNvSpPr>
                <p:nvPr/>
              </p:nvSpPr>
              <p:spPr bwMode="auto">
                <a:xfrm>
                  <a:off x="744" y="3216"/>
                  <a:ext cx="456" cy="574"/>
                </a:xfrm>
                <a:prstGeom prst="line">
                  <a:avLst/>
                </a:prstGeom>
                <a:noFill/>
                <a:ln w="9525">
                  <a:solidFill>
                    <a:schemeClr val="tx1"/>
                  </a:solidFill>
                  <a:round/>
                  <a:headEnd/>
                  <a:tailEnd/>
                </a:ln>
                <a:effectLst/>
              </p:spPr>
              <p:txBody>
                <a:bodyPr wrap="none" anchor="ctr"/>
                <a:lstStyle/>
                <a:p>
                  <a:endParaRPr lang="en-US"/>
                </a:p>
              </p:txBody>
            </p:sp>
          </p:grpSp>
          <p:sp>
            <p:nvSpPr>
              <p:cNvPr id="7183" name="Text Box 15"/>
              <p:cNvSpPr txBox="1">
                <a:spLocks noChangeArrowheads="1"/>
              </p:cNvSpPr>
              <p:nvPr/>
            </p:nvSpPr>
            <p:spPr bwMode="auto">
              <a:xfrm>
                <a:off x="167" y="3938"/>
                <a:ext cx="212" cy="288"/>
              </a:xfrm>
              <a:prstGeom prst="rect">
                <a:avLst/>
              </a:prstGeom>
              <a:noFill/>
              <a:ln w="9525">
                <a:noFill/>
                <a:miter lim="800000"/>
                <a:headEnd/>
                <a:tailEnd/>
              </a:ln>
              <a:effectLst/>
            </p:spPr>
            <p:txBody>
              <a:bodyPr wrap="none">
                <a:spAutoFit/>
              </a:bodyPr>
              <a:lstStyle/>
              <a:p>
                <a:r>
                  <a:rPr lang="en-US"/>
                  <a:t>3</a:t>
                </a:r>
              </a:p>
            </p:txBody>
          </p:sp>
          <p:sp>
            <p:nvSpPr>
              <p:cNvPr id="7184" name="Text Box 16"/>
              <p:cNvSpPr txBox="1">
                <a:spLocks noChangeArrowheads="1"/>
              </p:cNvSpPr>
              <p:nvPr/>
            </p:nvSpPr>
            <p:spPr bwMode="auto">
              <a:xfrm>
                <a:off x="614" y="3938"/>
                <a:ext cx="308" cy="288"/>
              </a:xfrm>
              <a:prstGeom prst="rect">
                <a:avLst/>
              </a:prstGeom>
              <a:noFill/>
              <a:ln w="9525">
                <a:noFill/>
                <a:miter lim="800000"/>
                <a:headEnd/>
                <a:tailEnd/>
              </a:ln>
              <a:effectLst/>
            </p:spPr>
            <p:txBody>
              <a:bodyPr wrap="none">
                <a:spAutoFit/>
              </a:bodyPr>
              <a:lstStyle/>
              <a:p>
                <a:pPr algn="ctr"/>
                <a:r>
                  <a:rPr lang="en-US"/>
                  <a:t>12</a:t>
                </a:r>
              </a:p>
            </p:txBody>
          </p:sp>
          <p:sp>
            <p:nvSpPr>
              <p:cNvPr id="7185" name="Text Box 17"/>
              <p:cNvSpPr txBox="1">
                <a:spLocks noChangeArrowheads="1"/>
              </p:cNvSpPr>
              <p:nvPr/>
            </p:nvSpPr>
            <p:spPr bwMode="auto">
              <a:xfrm>
                <a:off x="1094" y="3938"/>
                <a:ext cx="212" cy="288"/>
              </a:xfrm>
              <a:prstGeom prst="rect">
                <a:avLst/>
              </a:prstGeom>
              <a:noFill/>
              <a:ln w="9525">
                <a:noFill/>
                <a:miter lim="800000"/>
                <a:headEnd/>
                <a:tailEnd/>
              </a:ln>
              <a:effectLst/>
            </p:spPr>
            <p:txBody>
              <a:bodyPr wrap="none">
                <a:spAutoFit/>
              </a:bodyPr>
              <a:lstStyle/>
              <a:p>
                <a:r>
                  <a:rPr lang="en-US"/>
                  <a:t>8</a:t>
                </a:r>
              </a:p>
            </p:txBody>
          </p:sp>
          <p:sp>
            <p:nvSpPr>
              <p:cNvPr id="7186" name="Text Box 18"/>
              <p:cNvSpPr txBox="1">
                <a:spLocks noChangeArrowheads="1"/>
              </p:cNvSpPr>
              <p:nvPr/>
            </p:nvSpPr>
            <p:spPr bwMode="auto">
              <a:xfrm>
                <a:off x="146" y="3542"/>
                <a:ext cx="269" cy="192"/>
              </a:xfrm>
              <a:prstGeom prst="rect">
                <a:avLst/>
              </a:prstGeom>
              <a:noFill/>
              <a:ln w="9525">
                <a:noFill/>
                <a:miter lim="800000"/>
                <a:headEnd/>
                <a:tailEnd/>
              </a:ln>
              <a:effectLst/>
            </p:spPr>
            <p:txBody>
              <a:bodyPr wrap="none">
                <a:spAutoFit/>
              </a:bodyPr>
              <a:lstStyle/>
              <a:p>
                <a:r>
                  <a:rPr lang="en-US" sz="1400"/>
                  <a:t>A</a:t>
                </a:r>
                <a:r>
                  <a:rPr lang="en-US" sz="900"/>
                  <a:t>11</a:t>
                </a:r>
                <a:endParaRPr lang="en-US"/>
              </a:p>
            </p:txBody>
          </p:sp>
          <p:sp>
            <p:nvSpPr>
              <p:cNvPr id="7187" name="Text Box 19"/>
              <p:cNvSpPr txBox="1">
                <a:spLocks noChangeArrowheads="1"/>
              </p:cNvSpPr>
              <p:nvPr/>
            </p:nvSpPr>
            <p:spPr bwMode="auto">
              <a:xfrm>
                <a:off x="482" y="3542"/>
                <a:ext cx="269" cy="192"/>
              </a:xfrm>
              <a:prstGeom prst="rect">
                <a:avLst/>
              </a:prstGeom>
              <a:noFill/>
              <a:ln w="9525">
                <a:noFill/>
                <a:miter lim="800000"/>
                <a:headEnd/>
                <a:tailEnd/>
              </a:ln>
              <a:effectLst/>
            </p:spPr>
            <p:txBody>
              <a:bodyPr wrap="none">
                <a:spAutoFit/>
              </a:bodyPr>
              <a:lstStyle/>
              <a:p>
                <a:pPr algn="ctr"/>
                <a:r>
                  <a:rPr lang="en-US" sz="1400"/>
                  <a:t>A</a:t>
                </a:r>
                <a:r>
                  <a:rPr lang="en-US" sz="900"/>
                  <a:t>12</a:t>
                </a:r>
                <a:endParaRPr lang="en-US"/>
              </a:p>
            </p:txBody>
          </p:sp>
          <p:sp>
            <p:nvSpPr>
              <p:cNvPr id="7188" name="Text Box 20"/>
              <p:cNvSpPr txBox="1">
                <a:spLocks noChangeArrowheads="1"/>
              </p:cNvSpPr>
              <p:nvPr/>
            </p:nvSpPr>
            <p:spPr bwMode="auto">
              <a:xfrm>
                <a:off x="842" y="3542"/>
                <a:ext cx="269" cy="192"/>
              </a:xfrm>
              <a:prstGeom prst="rect">
                <a:avLst/>
              </a:prstGeom>
              <a:noFill/>
              <a:ln w="9525">
                <a:noFill/>
                <a:miter lim="800000"/>
                <a:headEnd/>
                <a:tailEnd/>
              </a:ln>
              <a:effectLst/>
            </p:spPr>
            <p:txBody>
              <a:bodyPr wrap="none">
                <a:spAutoFit/>
              </a:bodyPr>
              <a:lstStyle/>
              <a:p>
                <a:r>
                  <a:rPr lang="en-US" sz="1400"/>
                  <a:t>A</a:t>
                </a:r>
                <a:r>
                  <a:rPr lang="en-US" sz="900"/>
                  <a:t>13</a:t>
                </a:r>
                <a:endParaRPr lang="en-US"/>
              </a:p>
            </p:txBody>
          </p:sp>
          <p:sp>
            <p:nvSpPr>
              <p:cNvPr id="7189" name="Text Box 21"/>
              <p:cNvSpPr txBox="1">
                <a:spLocks noChangeArrowheads="1"/>
              </p:cNvSpPr>
              <p:nvPr/>
            </p:nvSpPr>
            <p:spPr bwMode="auto">
              <a:xfrm>
                <a:off x="881" y="2955"/>
                <a:ext cx="246" cy="368"/>
              </a:xfrm>
              <a:prstGeom prst="rect">
                <a:avLst/>
              </a:prstGeom>
              <a:noFill/>
              <a:ln w="9525">
                <a:noFill/>
                <a:miter lim="800000"/>
                <a:headEnd/>
                <a:tailEnd/>
              </a:ln>
              <a:effectLst/>
            </p:spPr>
            <p:txBody>
              <a:bodyPr wrap="none">
                <a:spAutoFit/>
              </a:bodyPr>
              <a:lstStyle/>
              <a:p>
                <a:r>
                  <a:rPr lang="en-US" sz="3200" dirty="0">
                    <a:solidFill>
                      <a:srgbClr val="C00000"/>
                    </a:solidFill>
                  </a:rPr>
                  <a:t>3</a:t>
                </a:r>
              </a:p>
            </p:txBody>
          </p:sp>
        </p:grpSp>
        <p:grpSp>
          <p:nvGrpSpPr>
            <p:cNvPr id="7190" name="Group 22"/>
            <p:cNvGrpSpPr>
              <a:grpSpLocks/>
            </p:cNvGrpSpPr>
            <p:nvPr/>
          </p:nvGrpSpPr>
          <p:grpSpPr bwMode="auto">
            <a:xfrm>
              <a:off x="2362" y="2129"/>
              <a:ext cx="1160" cy="1271"/>
              <a:chOff x="146" y="2955"/>
              <a:chExt cx="1160" cy="1271"/>
            </a:xfrm>
          </p:grpSpPr>
          <p:grpSp>
            <p:nvGrpSpPr>
              <p:cNvPr id="7191" name="Group 23"/>
              <p:cNvGrpSpPr>
                <a:grpSpLocks/>
              </p:cNvGrpSpPr>
              <p:nvPr/>
            </p:nvGrpSpPr>
            <p:grpSpPr bwMode="auto">
              <a:xfrm>
                <a:off x="192" y="3024"/>
                <a:ext cx="1104" cy="960"/>
                <a:chOff x="192" y="3024"/>
                <a:chExt cx="1104" cy="960"/>
              </a:xfrm>
            </p:grpSpPr>
            <p:grpSp>
              <p:nvGrpSpPr>
                <p:cNvPr id="7192" name="Group 24"/>
                <p:cNvGrpSpPr>
                  <a:grpSpLocks/>
                </p:cNvGrpSpPr>
                <p:nvPr/>
              </p:nvGrpSpPr>
              <p:grpSpPr bwMode="auto">
                <a:xfrm>
                  <a:off x="192" y="3792"/>
                  <a:ext cx="1104" cy="192"/>
                  <a:chOff x="192" y="3792"/>
                  <a:chExt cx="1104" cy="192"/>
                </a:xfrm>
              </p:grpSpPr>
              <p:sp>
                <p:nvSpPr>
                  <p:cNvPr id="7193" name="AutoShape 25"/>
                  <p:cNvSpPr>
                    <a:spLocks noChangeArrowheads="1"/>
                  </p:cNvSpPr>
                  <p:nvPr/>
                </p:nvSpPr>
                <p:spPr bwMode="auto">
                  <a:xfrm>
                    <a:off x="192" y="3792"/>
                    <a:ext cx="192" cy="192"/>
                  </a:xfrm>
                  <a:prstGeom prst="triangle">
                    <a:avLst>
                      <a:gd name="adj" fmla="val 50000"/>
                    </a:avLst>
                  </a:prstGeom>
                  <a:solidFill>
                    <a:schemeClr val="accent1"/>
                  </a:solidFill>
                  <a:ln w="9525">
                    <a:solidFill>
                      <a:schemeClr val="tx1"/>
                    </a:solidFill>
                    <a:miter lim="800000"/>
                    <a:headEnd/>
                    <a:tailEnd/>
                  </a:ln>
                  <a:effectLst/>
                </p:spPr>
                <p:txBody>
                  <a:bodyPr wrap="none" anchor="ctr"/>
                  <a:lstStyle/>
                  <a:p>
                    <a:endParaRPr lang="en-US"/>
                  </a:p>
                </p:txBody>
              </p:sp>
              <p:sp>
                <p:nvSpPr>
                  <p:cNvPr id="7194" name="AutoShape 26"/>
                  <p:cNvSpPr>
                    <a:spLocks noChangeArrowheads="1"/>
                  </p:cNvSpPr>
                  <p:nvPr/>
                </p:nvSpPr>
                <p:spPr bwMode="auto">
                  <a:xfrm>
                    <a:off x="648" y="3792"/>
                    <a:ext cx="192" cy="192"/>
                  </a:xfrm>
                  <a:prstGeom prst="triangle">
                    <a:avLst>
                      <a:gd name="adj" fmla="val 50000"/>
                    </a:avLst>
                  </a:prstGeom>
                  <a:solidFill>
                    <a:schemeClr val="accent1"/>
                  </a:solidFill>
                  <a:ln w="9525">
                    <a:solidFill>
                      <a:schemeClr val="tx1"/>
                    </a:solidFill>
                    <a:miter lim="800000"/>
                    <a:headEnd/>
                    <a:tailEnd/>
                  </a:ln>
                  <a:effectLst/>
                </p:spPr>
                <p:txBody>
                  <a:bodyPr wrap="none" anchor="ctr"/>
                  <a:lstStyle/>
                  <a:p>
                    <a:endParaRPr lang="en-US"/>
                  </a:p>
                </p:txBody>
              </p:sp>
              <p:sp>
                <p:nvSpPr>
                  <p:cNvPr id="7195" name="AutoShape 27"/>
                  <p:cNvSpPr>
                    <a:spLocks noChangeArrowheads="1"/>
                  </p:cNvSpPr>
                  <p:nvPr/>
                </p:nvSpPr>
                <p:spPr bwMode="auto">
                  <a:xfrm>
                    <a:off x="1104" y="3792"/>
                    <a:ext cx="192" cy="192"/>
                  </a:xfrm>
                  <a:prstGeom prst="triangle">
                    <a:avLst>
                      <a:gd name="adj" fmla="val 50000"/>
                    </a:avLst>
                  </a:prstGeom>
                  <a:solidFill>
                    <a:schemeClr val="accent1"/>
                  </a:solidFill>
                  <a:ln w="9525">
                    <a:solidFill>
                      <a:schemeClr val="tx1"/>
                    </a:solidFill>
                    <a:miter lim="800000"/>
                    <a:headEnd/>
                    <a:tailEnd/>
                  </a:ln>
                  <a:effectLst/>
                </p:spPr>
                <p:txBody>
                  <a:bodyPr wrap="none" anchor="ctr"/>
                  <a:lstStyle/>
                  <a:p>
                    <a:endParaRPr lang="en-US"/>
                  </a:p>
                </p:txBody>
              </p:sp>
            </p:grpSp>
            <p:sp>
              <p:nvSpPr>
                <p:cNvPr id="7196" name="AutoShape 28"/>
                <p:cNvSpPr>
                  <a:spLocks noChangeArrowheads="1"/>
                </p:cNvSpPr>
                <p:nvPr/>
              </p:nvSpPr>
              <p:spPr bwMode="auto">
                <a:xfrm flipV="1">
                  <a:off x="648" y="3024"/>
                  <a:ext cx="192" cy="192"/>
                </a:xfrm>
                <a:prstGeom prst="triangle">
                  <a:avLst>
                    <a:gd name="adj" fmla="val 50000"/>
                  </a:avLst>
                </a:prstGeom>
                <a:solidFill>
                  <a:schemeClr val="accent1"/>
                </a:solidFill>
                <a:ln w="9525">
                  <a:solidFill>
                    <a:schemeClr val="tx1"/>
                  </a:solidFill>
                  <a:miter lim="800000"/>
                  <a:headEnd/>
                  <a:tailEnd/>
                </a:ln>
                <a:effectLst/>
              </p:spPr>
              <p:txBody>
                <a:bodyPr wrap="none" anchor="ctr"/>
                <a:lstStyle/>
                <a:p>
                  <a:endParaRPr lang="en-US"/>
                </a:p>
              </p:txBody>
            </p:sp>
            <p:sp>
              <p:nvSpPr>
                <p:cNvPr id="7197" name="Line 29"/>
                <p:cNvSpPr>
                  <a:spLocks noChangeShapeType="1"/>
                </p:cNvSpPr>
                <p:nvPr/>
              </p:nvSpPr>
              <p:spPr bwMode="auto">
                <a:xfrm flipV="1">
                  <a:off x="290" y="3216"/>
                  <a:ext cx="454" cy="576"/>
                </a:xfrm>
                <a:prstGeom prst="line">
                  <a:avLst/>
                </a:prstGeom>
                <a:noFill/>
                <a:ln w="9525">
                  <a:solidFill>
                    <a:schemeClr val="tx1"/>
                  </a:solidFill>
                  <a:round/>
                  <a:headEnd/>
                  <a:tailEnd/>
                </a:ln>
                <a:effectLst/>
              </p:spPr>
              <p:txBody>
                <a:bodyPr wrap="none" anchor="ctr"/>
                <a:lstStyle/>
                <a:p>
                  <a:endParaRPr lang="en-US"/>
                </a:p>
              </p:txBody>
            </p:sp>
            <p:sp>
              <p:nvSpPr>
                <p:cNvPr id="7198" name="Line 30"/>
                <p:cNvSpPr>
                  <a:spLocks noChangeShapeType="1"/>
                </p:cNvSpPr>
                <p:nvPr/>
              </p:nvSpPr>
              <p:spPr bwMode="auto">
                <a:xfrm flipV="1">
                  <a:off x="744" y="3216"/>
                  <a:ext cx="0" cy="576"/>
                </a:xfrm>
                <a:prstGeom prst="line">
                  <a:avLst/>
                </a:prstGeom>
                <a:noFill/>
                <a:ln w="9525">
                  <a:solidFill>
                    <a:schemeClr val="tx1"/>
                  </a:solidFill>
                  <a:round/>
                  <a:headEnd/>
                  <a:tailEnd/>
                </a:ln>
                <a:effectLst/>
              </p:spPr>
              <p:txBody>
                <a:bodyPr wrap="none" anchor="ctr"/>
                <a:lstStyle/>
                <a:p>
                  <a:endParaRPr lang="en-US"/>
                </a:p>
              </p:txBody>
            </p:sp>
            <p:sp>
              <p:nvSpPr>
                <p:cNvPr id="7199" name="Line 31"/>
                <p:cNvSpPr>
                  <a:spLocks noChangeShapeType="1"/>
                </p:cNvSpPr>
                <p:nvPr/>
              </p:nvSpPr>
              <p:spPr bwMode="auto">
                <a:xfrm>
                  <a:off x="744" y="3216"/>
                  <a:ext cx="456" cy="574"/>
                </a:xfrm>
                <a:prstGeom prst="line">
                  <a:avLst/>
                </a:prstGeom>
                <a:noFill/>
                <a:ln w="9525">
                  <a:solidFill>
                    <a:schemeClr val="tx1"/>
                  </a:solidFill>
                  <a:round/>
                  <a:headEnd/>
                  <a:tailEnd/>
                </a:ln>
                <a:effectLst/>
              </p:spPr>
              <p:txBody>
                <a:bodyPr wrap="none" anchor="ctr"/>
                <a:lstStyle/>
                <a:p>
                  <a:endParaRPr lang="en-US"/>
                </a:p>
              </p:txBody>
            </p:sp>
          </p:grpSp>
          <p:sp>
            <p:nvSpPr>
              <p:cNvPr id="7200" name="Text Box 32"/>
              <p:cNvSpPr txBox="1">
                <a:spLocks noChangeArrowheads="1"/>
              </p:cNvSpPr>
              <p:nvPr/>
            </p:nvSpPr>
            <p:spPr bwMode="auto">
              <a:xfrm>
                <a:off x="167" y="3938"/>
                <a:ext cx="212" cy="288"/>
              </a:xfrm>
              <a:prstGeom prst="rect">
                <a:avLst/>
              </a:prstGeom>
              <a:noFill/>
              <a:ln w="9525">
                <a:noFill/>
                <a:miter lim="800000"/>
                <a:headEnd/>
                <a:tailEnd/>
              </a:ln>
              <a:effectLst/>
            </p:spPr>
            <p:txBody>
              <a:bodyPr wrap="none">
                <a:spAutoFit/>
              </a:bodyPr>
              <a:lstStyle/>
              <a:p>
                <a:r>
                  <a:rPr lang="en-US"/>
                  <a:t>2</a:t>
                </a:r>
              </a:p>
            </p:txBody>
          </p:sp>
          <p:sp>
            <p:nvSpPr>
              <p:cNvPr id="7201" name="Text Box 33"/>
              <p:cNvSpPr txBox="1">
                <a:spLocks noChangeArrowheads="1"/>
              </p:cNvSpPr>
              <p:nvPr/>
            </p:nvSpPr>
            <p:spPr bwMode="auto">
              <a:xfrm>
                <a:off x="662" y="3938"/>
                <a:ext cx="212" cy="288"/>
              </a:xfrm>
              <a:prstGeom prst="rect">
                <a:avLst/>
              </a:prstGeom>
              <a:noFill/>
              <a:ln w="9525">
                <a:noFill/>
                <a:miter lim="800000"/>
                <a:headEnd/>
                <a:tailEnd/>
              </a:ln>
              <a:effectLst/>
            </p:spPr>
            <p:txBody>
              <a:bodyPr wrap="none">
                <a:spAutoFit/>
              </a:bodyPr>
              <a:lstStyle/>
              <a:p>
                <a:pPr algn="ctr"/>
                <a:r>
                  <a:rPr lang="en-US"/>
                  <a:t>4</a:t>
                </a:r>
              </a:p>
            </p:txBody>
          </p:sp>
          <p:sp>
            <p:nvSpPr>
              <p:cNvPr id="7202" name="Text Box 34"/>
              <p:cNvSpPr txBox="1">
                <a:spLocks noChangeArrowheads="1"/>
              </p:cNvSpPr>
              <p:nvPr/>
            </p:nvSpPr>
            <p:spPr bwMode="auto">
              <a:xfrm>
                <a:off x="1094" y="3938"/>
                <a:ext cx="212" cy="288"/>
              </a:xfrm>
              <a:prstGeom prst="rect">
                <a:avLst/>
              </a:prstGeom>
              <a:noFill/>
              <a:ln w="9525">
                <a:noFill/>
                <a:miter lim="800000"/>
                <a:headEnd/>
                <a:tailEnd/>
              </a:ln>
              <a:effectLst/>
            </p:spPr>
            <p:txBody>
              <a:bodyPr wrap="none">
                <a:spAutoFit/>
              </a:bodyPr>
              <a:lstStyle/>
              <a:p>
                <a:r>
                  <a:rPr lang="en-US"/>
                  <a:t>6</a:t>
                </a:r>
              </a:p>
            </p:txBody>
          </p:sp>
          <p:sp>
            <p:nvSpPr>
              <p:cNvPr id="7203" name="Text Box 35"/>
              <p:cNvSpPr txBox="1">
                <a:spLocks noChangeArrowheads="1"/>
              </p:cNvSpPr>
              <p:nvPr/>
            </p:nvSpPr>
            <p:spPr bwMode="auto">
              <a:xfrm>
                <a:off x="146" y="3542"/>
                <a:ext cx="269" cy="192"/>
              </a:xfrm>
              <a:prstGeom prst="rect">
                <a:avLst/>
              </a:prstGeom>
              <a:noFill/>
              <a:ln w="9525">
                <a:noFill/>
                <a:miter lim="800000"/>
                <a:headEnd/>
                <a:tailEnd/>
              </a:ln>
              <a:effectLst/>
            </p:spPr>
            <p:txBody>
              <a:bodyPr wrap="none">
                <a:spAutoFit/>
              </a:bodyPr>
              <a:lstStyle/>
              <a:p>
                <a:r>
                  <a:rPr lang="en-US" sz="1400"/>
                  <a:t>A</a:t>
                </a:r>
                <a:r>
                  <a:rPr lang="en-US" sz="900"/>
                  <a:t>21</a:t>
                </a:r>
                <a:endParaRPr lang="en-US"/>
              </a:p>
            </p:txBody>
          </p:sp>
          <p:sp>
            <p:nvSpPr>
              <p:cNvPr id="7204" name="Text Box 36"/>
              <p:cNvSpPr txBox="1">
                <a:spLocks noChangeArrowheads="1"/>
              </p:cNvSpPr>
              <p:nvPr/>
            </p:nvSpPr>
            <p:spPr bwMode="auto">
              <a:xfrm>
                <a:off x="482" y="3542"/>
                <a:ext cx="269" cy="192"/>
              </a:xfrm>
              <a:prstGeom prst="rect">
                <a:avLst/>
              </a:prstGeom>
              <a:noFill/>
              <a:ln w="9525">
                <a:noFill/>
                <a:miter lim="800000"/>
                <a:headEnd/>
                <a:tailEnd/>
              </a:ln>
              <a:effectLst/>
            </p:spPr>
            <p:txBody>
              <a:bodyPr wrap="none">
                <a:spAutoFit/>
              </a:bodyPr>
              <a:lstStyle/>
              <a:p>
                <a:pPr algn="ctr"/>
                <a:r>
                  <a:rPr lang="en-US" sz="1400"/>
                  <a:t>A</a:t>
                </a:r>
                <a:r>
                  <a:rPr lang="en-US" sz="900"/>
                  <a:t>22</a:t>
                </a:r>
                <a:endParaRPr lang="en-US"/>
              </a:p>
            </p:txBody>
          </p:sp>
          <p:sp>
            <p:nvSpPr>
              <p:cNvPr id="7205" name="Text Box 37"/>
              <p:cNvSpPr txBox="1">
                <a:spLocks noChangeArrowheads="1"/>
              </p:cNvSpPr>
              <p:nvPr/>
            </p:nvSpPr>
            <p:spPr bwMode="auto">
              <a:xfrm>
                <a:off x="842" y="3542"/>
                <a:ext cx="273" cy="192"/>
              </a:xfrm>
              <a:prstGeom prst="rect">
                <a:avLst/>
              </a:prstGeom>
              <a:noFill/>
              <a:ln w="9525">
                <a:noFill/>
                <a:miter lim="800000"/>
                <a:headEnd/>
                <a:tailEnd/>
              </a:ln>
              <a:effectLst/>
            </p:spPr>
            <p:txBody>
              <a:bodyPr wrap="none">
                <a:spAutoFit/>
              </a:bodyPr>
              <a:lstStyle/>
              <a:p>
                <a:r>
                  <a:rPr lang="en-US" sz="1400"/>
                  <a:t>A</a:t>
                </a:r>
                <a:r>
                  <a:rPr lang="en-US" sz="1000"/>
                  <a:t>2</a:t>
                </a:r>
                <a:r>
                  <a:rPr lang="en-US" sz="900"/>
                  <a:t>3</a:t>
                </a:r>
                <a:endParaRPr lang="en-US"/>
              </a:p>
            </p:txBody>
          </p:sp>
          <p:sp>
            <p:nvSpPr>
              <p:cNvPr id="7206" name="Text Box 38"/>
              <p:cNvSpPr txBox="1">
                <a:spLocks noChangeArrowheads="1"/>
              </p:cNvSpPr>
              <p:nvPr/>
            </p:nvSpPr>
            <p:spPr bwMode="auto">
              <a:xfrm>
                <a:off x="881" y="2955"/>
                <a:ext cx="246" cy="368"/>
              </a:xfrm>
              <a:prstGeom prst="rect">
                <a:avLst/>
              </a:prstGeom>
              <a:noFill/>
              <a:ln w="9525">
                <a:noFill/>
                <a:miter lim="800000"/>
                <a:headEnd/>
                <a:tailEnd/>
              </a:ln>
              <a:effectLst/>
            </p:spPr>
            <p:txBody>
              <a:bodyPr wrap="none">
                <a:spAutoFit/>
              </a:bodyPr>
              <a:lstStyle/>
              <a:p>
                <a:r>
                  <a:rPr lang="en-US" sz="3200" dirty="0"/>
                  <a:t>2</a:t>
                </a:r>
              </a:p>
            </p:txBody>
          </p:sp>
        </p:grpSp>
        <p:grpSp>
          <p:nvGrpSpPr>
            <p:cNvPr id="7207" name="Group 39"/>
            <p:cNvGrpSpPr>
              <a:grpSpLocks/>
            </p:cNvGrpSpPr>
            <p:nvPr/>
          </p:nvGrpSpPr>
          <p:grpSpPr bwMode="auto">
            <a:xfrm>
              <a:off x="4226" y="2129"/>
              <a:ext cx="1160" cy="1271"/>
              <a:chOff x="146" y="2955"/>
              <a:chExt cx="1160" cy="1271"/>
            </a:xfrm>
          </p:grpSpPr>
          <p:grpSp>
            <p:nvGrpSpPr>
              <p:cNvPr id="7208" name="Group 40"/>
              <p:cNvGrpSpPr>
                <a:grpSpLocks/>
              </p:cNvGrpSpPr>
              <p:nvPr/>
            </p:nvGrpSpPr>
            <p:grpSpPr bwMode="auto">
              <a:xfrm>
                <a:off x="192" y="3024"/>
                <a:ext cx="1104" cy="960"/>
                <a:chOff x="192" y="3024"/>
                <a:chExt cx="1104" cy="960"/>
              </a:xfrm>
            </p:grpSpPr>
            <p:grpSp>
              <p:nvGrpSpPr>
                <p:cNvPr id="7209" name="Group 41"/>
                <p:cNvGrpSpPr>
                  <a:grpSpLocks/>
                </p:cNvGrpSpPr>
                <p:nvPr/>
              </p:nvGrpSpPr>
              <p:grpSpPr bwMode="auto">
                <a:xfrm>
                  <a:off x="192" y="3792"/>
                  <a:ext cx="1104" cy="192"/>
                  <a:chOff x="192" y="3792"/>
                  <a:chExt cx="1104" cy="192"/>
                </a:xfrm>
              </p:grpSpPr>
              <p:sp>
                <p:nvSpPr>
                  <p:cNvPr id="7210" name="AutoShape 42"/>
                  <p:cNvSpPr>
                    <a:spLocks noChangeArrowheads="1"/>
                  </p:cNvSpPr>
                  <p:nvPr/>
                </p:nvSpPr>
                <p:spPr bwMode="auto">
                  <a:xfrm>
                    <a:off x="192" y="3792"/>
                    <a:ext cx="192" cy="192"/>
                  </a:xfrm>
                  <a:prstGeom prst="triangle">
                    <a:avLst>
                      <a:gd name="adj" fmla="val 50000"/>
                    </a:avLst>
                  </a:prstGeom>
                  <a:solidFill>
                    <a:schemeClr val="accent1"/>
                  </a:solidFill>
                  <a:ln w="9525">
                    <a:solidFill>
                      <a:schemeClr val="tx1"/>
                    </a:solidFill>
                    <a:miter lim="800000"/>
                    <a:headEnd/>
                    <a:tailEnd/>
                  </a:ln>
                  <a:effectLst/>
                </p:spPr>
                <p:txBody>
                  <a:bodyPr wrap="none" anchor="ctr"/>
                  <a:lstStyle/>
                  <a:p>
                    <a:endParaRPr lang="en-US"/>
                  </a:p>
                </p:txBody>
              </p:sp>
              <p:sp>
                <p:nvSpPr>
                  <p:cNvPr id="7211" name="AutoShape 43"/>
                  <p:cNvSpPr>
                    <a:spLocks noChangeArrowheads="1"/>
                  </p:cNvSpPr>
                  <p:nvPr/>
                </p:nvSpPr>
                <p:spPr bwMode="auto">
                  <a:xfrm>
                    <a:off x="648" y="3792"/>
                    <a:ext cx="192" cy="192"/>
                  </a:xfrm>
                  <a:prstGeom prst="triangle">
                    <a:avLst>
                      <a:gd name="adj" fmla="val 50000"/>
                    </a:avLst>
                  </a:prstGeom>
                  <a:solidFill>
                    <a:schemeClr val="accent1"/>
                  </a:solidFill>
                  <a:ln w="9525">
                    <a:solidFill>
                      <a:schemeClr val="tx1"/>
                    </a:solidFill>
                    <a:miter lim="800000"/>
                    <a:headEnd/>
                    <a:tailEnd/>
                  </a:ln>
                  <a:effectLst/>
                </p:spPr>
                <p:txBody>
                  <a:bodyPr wrap="none" anchor="ctr"/>
                  <a:lstStyle/>
                  <a:p>
                    <a:endParaRPr lang="en-US"/>
                  </a:p>
                </p:txBody>
              </p:sp>
              <p:sp>
                <p:nvSpPr>
                  <p:cNvPr id="7212" name="AutoShape 44"/>
                  <p:cNvSpPr>
                    <a:spLocks noChangeArrowheads="1"/>
                  </p:cNvSpPr>
                  <p:nvPr/>
                </p:nvSpPr>
                <p:spPr bwMode="auto">
                  <a:xfrm>
                    <a:off x="1104" y="3792"/>
                    <a:ext cx="192" cy="192"/>
                  </a:xfrm>
                  <a:prstGeom prst="triangle">
                    <a:avLst>
                      <a:gd name="adj" fmla="val 50000"/>
                    </a:avLst>
                  </a:prstGeom>
                  <a:solidFill>
                    <a:schemeClr val="accent1"/>
                  </a:solidFill>
                  <a:ln w="9525">
                    <a:solidFill>
                      <a:schemeClr val="tx1"/>
                    </a:solidFill>
                    <a:miter lim="800000"/>
                    <a:headEnd/>
                    <a:tailEnd/>
                  </a:ln>
                  <a:effectLst/>
                </p:spPr>
                <p:txBody>
                  <a:bodyPr wrap="none" anchor="ctr"/>
                  <a:lstStyle/>
                  <a:p>
                    <a:endParaRPr lang="en-US"/>
                  </a:p>
                </p:txBody>
              </p:sp>
            </p:grpSp>
            <p:sp>
              <p:nvSpPr>
                <p:cNvPr id="7213" name="AutoShape 45"/>
                <p:cNvSpPr>
                  <a:spLocks noChangeArrowheads="1"/>
                </p:cNvSpPr>
                <p:nvPr/>
              </p:nvSpPr>
              <p:spPr bwMode="auto">
                <a:xfrm flipV="1">
                  <a:off x="648" y="3024"/>
                  <a:ext cx="192" cy="192"/>
                </a:xfrm>
                <a:prstGeom prst="triangle">
                  <a:avLst>
                    <a:gd name="adj" fmla="val 50000"/>
                  </a:avLst>
                </a:prstGeom>
                <a:solidFill>
                  <a:schemeClr val="accent1"/>
                </a:solidFill>
                <a:ln w="9525">
                  <a:solidFill>
                    <a:schemeClr val="tx1"/>
                  </a:solidFill>
                  <a:miter lim="800000"/>
                  <a:headEnd/>
                  <a:tailEnd/>
                </a:ln>
                <a:effectLst/>
              </p:spPr>
              <p:txBody>
                <a:bodyPr wrap="none" anchor="ctr"/>
                <a:lstStyle/>
                <a:p>
                  <a:endParaRPr lang="en-US"/>
                </a:p>
              </p:txBody>
            </p:sp>
            <p:sp>
              <p:nvSpPr>
                <p:cNvPr id="7214" name="Line 46"/>
                <p:cNvSpPr>
                  <a:spLocks noChangeShapeType="1"/>
                </p:cNvSpPr>
                <p:nvPr/>
              </p:nvSpPr>
              <p:spPr bwMode="auto">
                <a:xfrm flipV="1">
                  <a:off x="290" y="3216"/>
                  <a:ext cx="454" cy="576"/>
                </a:xfrm>
                <a:prstGeom prst="line">
                  <a:avLst/>
                </a:prstGeom>
                <a:noFill/>
                <a:ln w="9525">
                  <a:solidFill>
                    <a:schemeClr val="tx1"/>
                  </a:solidFill>
                  <a:round/>
                  <a:headEnd/>
                  <a:tailEnd/>
                </a:ln>
                <a:effectLst/>
              </p:spPr>
              <p:txBody>
                <a:bodyPr wrap="none" anchor="ctr"/>
                <a:lstStyle/>
                <a:p>
                  <a:endParaRPr lang="en-US"/>
                </a:p>
              </p:txBody>
            </p:sp>
            <p:sp>
              <p:nvSpPr>
                <p:cNvPr id="7215" name="Line 47"/>
                <p:cNvSpPr>
                  <a:spLocks noChangeShapeType="1"/>
                </p:cNvSpPr>
                <p:nvPr/>
              </p:nvSpPr>
              <p:spPr bwMode="auto">
                <a:xfrm flipV="1">
                  <a:off x="744" y="3216"/>
                  <a:ext cx="0" cy="576"/>
                </a:xfrm>
                <a:prstGeom prst="line">
                  <a:avLst/>
                </a:prstGeom>
                <a:noFill/>
                <a:ln w="9525">
                  <a:solidFill>
                    <a:schemeClr val="tx1"/>
                  </a:solidFill>
                  <a:round/>
                  <a:headEnd/>
                  <a:tailEnd/>
                </a:ln>
                <a:effectLst/>
              </p:spPr>
              <p:txBody>
                <a:bodyPr wrap="none" anchor="ctr"/>
                <a:lstStyle/>
                <a:p>
                  <a:endParaRPr lang="en-US"/>
                </a:p>
              </p:txBody>
            </p:sp>
            <p:sp>
              <p:nvSpPr>
                <p:cNvPr id="7216" name="Line 48"/>
                <p:cNvSpPr>
                  <a:spLocks noChangeShapeType="1"/>
                </p:cNvSpPr>
                <p:nvPr/>
              </p:nvSpPr>
              <p:spPr bwMode="auto">
                <a:xfrm>
                  <a:off x="744" y="3216"/>
                  <a:ext cx="456" cy="574"/>
                </a:xfrm>
                <a:prstGeom prst="line">
                  <a:avLst/>
                </a:prstGeom>
                <a:noFill/>
                <a:ln w="9525">
                  <a:solidFill>
                    <a:schemeClr val="tx1"/>
                  </a:solidFill>
                  <a:round/>
                  <a:headEnd/>
                  <a:tailEnd/>
                </a:ln>
                <a:effectLst/>
              </p:spPr>
              <p:txBody>
                <a:bodyPr wrap="none" anchor="ctr"/>
                <a:lstStyle/>
                <a:p>
                  <a:endParaRPr lang="en-US"/>
                </a:p>
              </p:txBody>
            </p:sp>
          </p:grpSp>
          <p:sp>
            <p:nvSpPr>
              <p:cNvPr id="7217" name="Text Box 49"/>
              <p:cNvSpPr txBox="1">
                <a:spLocks noChangeArrowheads="1"/>
              </p:cNvSpPr>
              <p:nvPr/>
            </p:nvSpPr>
            <p:spPr bwMode="auto">
              <a:xfrm>
                <a:off x="167" y="3938"/>
                <a:ext cx="308" cy="288"/>
              </a:xfrm>
              <a:prstGeom prst="rect">
                <a:avLst/>
              </a:prstGeom>
              <a:noFill/>
              <a:ln w="9525">
                <a:noFill/>
                <a:miter lim="800000"/>
                <a:headEnd/>
                <a:tailEnd/>
              </a:ln>
              <a:effectLst/>
            </p:spPr>
            <p:txBody>
              <a:bodyPr wrap="none">
                <a:spAutoFit/>
              </a:bodyPr>
              <a:lstStyle/>
              <a:p>
                <a:r>
                  <a:rPr lang="en-US"/>
                  <a:t>14</a:t>
                </a:r>
              </a:p>
            </p:txBody>
          </p:sp>
          <p:sp>
            <p:nvSpPr>
              <p:cNvPr id="7218" name="Text Box 50"/>
              <p:cNvSpPr txBox="1">
                <a:spLocks noChangeArrowheads="1"/>
              </p:cNvSpPr>
              <p:nvPr/>
            </p:nvSpPr>
            <p:spPr bwMode="auto">
              <a:xfrm>
                <a:off x="662" y="3938"/>
                <a:ext cx="212" cy="288"/>
              </a:xfrm>
              <a:prstGeom prst="rect">
                <a:avLst/>
              </a:prstGeom>
              <a:noFill/>
              <a:ln w="9525">
                <a:noFill/>
                <a:miter lim="800000"/>
                <a:headEnd/>
                <a:tailEnd/>
              </a:ln>
              <a:effectLst/>
            </p:spPr>
            <p:txBody>
              <a:bodyPr wrap="none">
                <a:spAutoFit/>
              </a:bodyPr>
              <a:lstStyle/>
              <a:p>
                <a:pPr algn="ctr"/>
                <a:r>
                  <a:rPr lang="en-US"/>
                  <a:t>5</a:t>
                </a:r>
              </a:p>
            </p:txBody>
          </p:sp>
          <p:sp>
            <p:nvSpPr>
              <p:cNvPr id="7219" name="Text Box 51"/>
              <p:cNvSpPr txBox="1">
                <a:spLocks noChangeArrowheads="1"/>
              </p:cNvSpPr>
              <p:nvPr/>
            </p:nvSpPr>
            <p:spPr bwMode="auto">
              <a:xfrm>
                <a:off x="1094" y="3938"/>
                <a:ext cx="212" cy="288"/>
              </a:xfrm>
              <a:prstGeom prst="rect">
                <a:avLst/>
              </a:prstGeom>
              <a:noFill/>
              <a:ln w="9525">
                <a:noFill/>
                <a:miter lim="800000"/>
                <a:headEnd/>
                <a:tailEnd/>
              </a:ln>
              <a:effectLst/>
            </p:spPr>
            <p:txBody>
              <a:bodyPr wrap="none">
                <a:spAutoFit/>
              </a:bodyPr>
              <a:lstStyle/>
              <a:p>
                <a:r>
                  <a:rPr lang="en-US"/>
                  <a:t>2</a:t>
                </a:r>
              </a:p>
            </p:txBody>
          </p:sp>
          <p:sp>
            <p:nvSpPr>
              <p:cNvPr id="7220" name="Text Box 52"/>
              <p:cNvSpPr txBox="1">
                <a:spLocks noChangeArrowheads="1"/>
              </p:cNvSpPr>
              <p:nvPr/>
            </p:nvSpPr>
            <p:spPr bwMode="auto">
              <a:xfrm>
                <a:off x="146" y="3542"/>
                <a:ext cx="269" cy="192"/>
              </a:xfrm>
              <a:prstGeom prst="rect">
                <a:avLst/>
              </a:prstGeom>
              <a:noFill/>
              <a:ln w="9525">
                <a:noFill/>
                <a:miter lim="800000"/>
                <a:headEnd/>
                <a:tailEnd/>
              </a:ln>
              <a:effectLst/>
            </p:spPr>
            <p:txBody>
              <a:bodyPr wrap="none">
                <a:spAutoFit/>
              </a:bodyPr>
              <a:lstStyle/>
              <a:p>
                <a:r>
                  <a:rPr lang="en-US" sz="1400"/>
                  <a:t>A</a:t>
                </a:r>
                <a:r>
                  <a:rPr lang="en-US" sz="900"/>
                  <a:t>31</a:t>
                </a:r>
                <a:endParaRPr lang="en-US"/>
              </a:p>
            </p:txBody>
          </p:sp>
          <p:sp>
            <p:nvSpPr>
              <p:cNvPr id="7221" name="Text Box 53"/>
              <p:cNvSpPr txBox="1">
                <a:spLocks noChangeArrowheads="1"/>
              </p:cNvSpPr>
              <p:nvPr/>
            </p:nvSpPr>
            <p:spPr bwMode="auto">
              <a:xfrm>
                <a:off x="482" y="3542"/>
                <a:ext cx="269" cy="192"/>
              </a:xfrm>
              <a:prstGeom prst="rect">
                <a:avLst/>
              </a:prstGeom>
              <a:noFill/>
              <a:ln w="9525">
                <a:noFill/>
                <a:miter lim="800000"/>
                <a:headEnd/>
                <a:tailEnd/>
              </a:ln>
              <a:effectLst/>
            </p:spPr>
            <p:txBody>
              <a:bodyPr wrap="none">
                <a:spAutoFit/>
              </a:bodyPr>
              <a:lstStyle/>
              <a:p>
                <a:pPr algn="ctr"/>
                <a:r>
                  <a:rPr lang="en-US" sz="1400"/>
                  <a:t>A</a:t>
                </a:r>
                <a:r>
                  <a:rPr lang="en-US" sz="900"/>
                  <a:t>32</a:t>
                </a:r>
                <a:endParaRPr lang="en-US"/>
              </a:p>
            </p:txBody>
          </p:sp>
          <p:sp>
            <p:nvSpPr>
              <p:cNvPr id="7222" name="Text Box 54"/>
              <p:cNvSpPr txBox="1">
                <a:spLocks noChangeArrowheads="1"/>
              </p:cNvSpPr>
              <p:nvPr/>
            </p:nvSpPr>
            <p:spPr bwMode="auto">
              <a:xfrm>
                <a:off x="842" y="3542"/>
                <a:ext cx="269" cy="192"/>
              </a:xfrm>
              <a:prstGeom prst="rect">
                <a:avLst/>
              </a:prstGeom>
              <a:noFill/>
              <a:ln w="9525">
                <a:noFill/>
                <a:miter lim="800000"/>
                <a:headEnd/>
                <a:tailEnd/>
              </a:ln>
              <a:effectLst/>
            </p:spPr>
            <p:txBody>
              <a:bodyPr wrap="none">
                <a:spAutoFit/>
              </a:bodyPr>
              <a:lstStyle/>
              <a:p>
                <a:r>
                  <a:rPr lang="en-US" sz="1400"/>
                  <a:t>A</a:t>
                </a:r>
                <a:r>
                  <a:rPr lang="en-US" sz="900"/>
                  <a:t>33</a:t>
                </a:r>
                <a:endParaRPr lang="en-US"/>
              </a:p>
            </p:txBody>
          </p:sp>
          <p:sp>
            <p:nvSpPr>
              <p:cNvPr id="7223" name="Text Box 55"/>
              <p:cNvSpPr txBox="1">
                <a:spLocks noChangeArrowheads="1"/>
              </p:cNvSpPr>
              <p:nvPr/>
            </p:nvSpPr>
            <p:spPr bwMode="auto">
              <a:xfrm>
                <a:off x="881" y="2955"/>
                <a:ext cx="246" cy="368"/>
              </a:xfrm>
              <a:prstGeom prst="rect">
                <a:avLst/>
              </a:prstGeom>
              <a:noFill/>
              <a:ln w="9525">
                <a:noFill/>
                <a:miter lim="800000"/>
                <a:headEnd/>
                <a:tailEnd/>
              </a:ln>
              <a:effectLst/>
            </p:spPr>
            <p:txBody>
              <a:bodyPr wrap="none">
                <a:spAutoFit/>
              </a:bodyPr>
              <a:lstStyle/>
              <a:p>
                <a:r>
                  <a:rPr lang="en-US" sz="3200" dirty="0"/>
                  <a:t>2</a:t>
                </a:r>
              </a:p>
            </p:txBody>
          </p:sp>
        </p:grpSp>
        <p:sp>
          <p:nvSpPr>
            <p:cNvPr id="7224" name="Line 56"/>
            <p:cNvSpPr>
              <a:spLocks noChangeShapeType="1"/>
            </p:cNvSpPr>
            <p:nvPr/>
          </p:nvSpPr>
          <p:spPr bwMode="auto">
            <a:xfrm flipV="1">
              <a:off x="964" y="1260"/>
              <a:ext cx="1992" cy="936"/>
            </a:xfrm>
            <a:prstGeom prst="line">
              <a:avLst/>
            </a:prstGeom>
            <a:noFill/>
            <a:ln w="57150">
              <a:solidFill>
                <a:srgbClr val="FF0000"/>
              </a:solidFill>
              <a:round/>
              <a:headEnd/>
              <a:tailEnd/>
            </a:ln>
            <a:effectLst/>
          </p:spPr>
          <p:txBody>
            <a:bodyPr wrap="none" anchor="ctr"/>
            <a:lstStyle/>
            <a:p>
              <a:endParaRPr lang="en-US"/>
            </a:p>
          </p:txBody>
        </p:sp>
        <p:sp>
          <p:nvSpPr>
            <p:cNvPr id="7225" name="Line 57"/>
            <p:cNvSpPr>
              <a:spLocks noChangeShapeType="1"/>
            </p:cNvSpPr>
            <p:nvPr/>
          </p:nvSpPr>
          <p:spPr bwMode="auto">
            <a:xfrm flipV="1">
              <a:off x="2960" y="1260"/>
              <a:ext cx="0" cy="940"/>
            </a:xfrm>
            <a:prstGeom prst="line">
              <a:avLst/>
            </a:prstGeom>
            <a:noFill/>
            <a:ln w="9525">
              <a:solidFill>
                <a:schemeClr val="tx1"/>
              </a:solidFill>
              <a:round/>
              <a:headEnd/>
              <a:tailEnd/>
            </a:ln>
            <a:effectLst/>
          </p:spPr>
          <p:txBody>
            <a:bodyPr wrap="none" anchor="ctr"/>
            <a:lstStyle/>
            <a:p>
              <a:endParaRPr lang="en-US"/>
            </a:p>
          </p:txBody>
        </p:sp>
        <p:sp>
          <p:nvSpPr>
            <p:cNvPr id="7226" name="Line 58"/>
            <p:cNvSpPr>
              <a:spLocks noChangeShapeType="1"/>
            </p:cNvSpPr>
            <p:nvPr/>
          </p:nvSpPr>
          <p:spPr bwMode="auto">
            <a:xfrm>
              <a:off x="2960" y="1264"/>
              <a:ext cx="1860" cy="932"/>
            </a:xfrm>
            <a:prstGeom prst="line">
              <a:avLst/>
            </a:prstGeom>
            <a:noFill/>
            <a:ln w="9525">
              <a:solidFill>
                <a:schemeClr val="tx1"/>
              </a:solidFill>
              <a:round/>
              <a:headEnd/>
              <a:tailEnd/>
            </a:ln>
            <a:effectLst/>
          </p:spPr>
          <p:txBody>
            <a:bodyPr wrap="none" anchor="ctr"/>
            <a:lstStyle/>
            <a:p>
              <a:endParaRPr lang="en-US"/>
            </a:p>
          </p:txBody>
        </p:sp>
        <p:sp>
          <p:nvSpPr>
            <p:cNvPr id="7227" name="Text Box 59"/>
            <p:cNvSpPr txBox="1">
              <a:spLocks noChangeArrowheads="1"/>
            </p:cNvSpPr>
            <p:nvPr/>
          </p:nvSpPr>
          <p:spPr bwMode="auto">
            <a:xfrm>
              <a:off x="3063" y="881"/>
              <a:ext cx="262" cy="407"/>
            </a:xfrm>
            <a:prstGeom prst="rect">
              <a:avLst/>
            </a:prstGeom>
            <a:noFill/>
            <a:ln w="9525">
              <a:noFill/>
              <a:miter lim="800000"/>
              <a:headEnd/>
              <a:tailEnd/>
            </a:ln>
            <a:effectLst/>
          </p:spPr>
          <p:txBody>
            <a:bodyPr wrap="none">
              <a:spAutoFit/>
            </a:bodyPr>
            <a:lstStyle/>
            <a:p>
              <a:r>
                <a:rPr lang="en-US" sz="3600" dirty="0">
                  <a:solidFill>
                    <a:srgbClr val="C00000"/>
                  </a:solidFill>
                </a:rPr>
                <a:t>3</a:t>
              </a:r>
            </a:p>
          </p:txBody>
        </p:sp>
        <p:sp>
          <p:nvSpPr>
            <p:cNvPr id="7229" name="Text Box 61"/>
            <p:cNvSpPr txBox="1">
              <a:spLocks noChangeArrowheads="1"/>
            </p:cNvSpPr>
            <p:nvPr/>
          </p:nvSpPr>
          <p:spPr bwMode="auto">
            <a:xfrm>
              <a:off x="3782" y="1496"/>
              <a:ext cx="276" cy="231"/>
            </a:xfrm>
            <a:prstGeom prst="rect">
              <a:avLst/>
            </a:prstGeom>
            <a:noFill/>
            <a:ln w="9525">
              <a:noFill/>
              <a:miter lim="800000"/>
              <a:headEnd/>
              <a:tailEnd/>
            </a:ln>
            <a:effectLst/>
          </p:spPr>
          <p:txBody>
            <a:bodyPr wrap="none">
              <a:spAutoFit/>
            </a:bodyPr>
            <a:lstStyle/>
            <a:p>
              <a:r>
                <a:rPr lang="en-US" sz="1800"/>
                <a:t>A</a:t>
              </a:r>
              <a:r>
                <a:rPr lang="en-US" sz="1400"/>
                <a:t>3</a:t>
              </a:r>
              <a:endParaRPr lang="en-US"/>
            </a:p>
          </p:txBody>
        </p:sp>
        <p:sp>
          <p:nvSpPr>
            <p:cNvPr id="7230" name="Text Box 62"/>
            <p:cNvSpPr txBox="1">
              <a:spLocks noChangeArrowheads="1"/>
            </p:cNvSpPr>
            <p:nvPr/>
          </p:nvSpPr>
          <p:spPr bwMode="auto">
            <a:xfrm>
              <a:off x="2710" y="1496"/>
              <a:ext cx="276" cy="231"/>
            </a:xfrm>
            <a:prstGeom prst="rect">
              <a:avLst/>
            </a:prstGeom>
            <a:noFill/>
            <a:ln w="9525">
              <a:noFill/>
              <a:miter lim="800000"/>
              <a:headEnd/>
              <a:tailEnd/>
            </a:ln>
            <a:effectLst/>
          </p:spPr>
          <p:txBody>
            <a:bodyPr wrap="none">
              <a:spAutoFit/>
            </a:bodyPr>
            <a:lstStyle/>
            <a:p>
              <a:r>
                <a:rPr lang="en-US" sz="1800"/>
                <a:t>A</a:t>
              </a:r>
              <a:r>
                <a:rPr lang="en-US" sz="1400"/>
                <a:t>2</a:t>
              </a:r>
              <a:endParaRPr lang="en-US"/>
            </a:p>
          </p:txBody>
        </p:sp>
        <p:sp>
          <p:nvSpPr>
            <p:cNvPr id="7231" name="Text Box 63"/>
            <p:cNvSpPr txBox="1">
              <a:spLocks noChangeArrowheads="1"/>
            </p:cNvSpPr>
            <p:nvPr/>
          </p:nvSpPr>
          <p:spPr bwMode="auto">
            <a:xfrm>
              <a:off x="1790" y="1496"/>
              <a:ext cx="286" cy="233"/>
            </a:xfrm>
            <a:prstGeom prst="rect">
              <a:avLst/>
            </a:prstGeom>
            <a:noFill/>
            <a:ln w="9525">
              <a:noFill/>
              <a:miter lim="800000"/>
              <a:headEnd/>
              <a:tailEnd/>
            </a:ln>
            <a:effectLst/>
          </p:spPr>
          <p:txBody>
            <a:bodyPr wrap="none">
              <a:spAutoFit/>
            </a:bodyPr>
            <a:lstStyle/>
            <a:p>
              <a:r>
                <a:rPr lang="en-US" sz="1800" dirty="0"/>
                <a:t>A</a:t>
              </a:r>
              <a:r>
                <a:rPr lang="en-US" sz="1400" dirty="0"/>
                <a:t>1</a:t>
              </a:r>
              <a:endParaRPr lang="en-US" sz="2000" dirty="0"/>
            </a:p>
          </p:txBody>
        </p:sp>
        <p:sp>
          <p:nvSpPr>
            <p:cNvPr id="7172" name="AutoShape 4"/>
            <p:cNvSpPr>
              <a:spLocks noChangeArrowheads="1"/>
            </p:cNvSpPr>
            <p:nvPr/>
          </p:nvSpPr>
          <p:spPr bwMode="auto">
            <a:xfrm>
              <a:off x="2864" y="1072"/>
              <a:ext cx="192" cy="192"/>
            </a:xfrm>
            <a:prstGeom prst="triangle">
              <a:avLst>
                <a:gd name="adj" fmla="val 50000"/>
              </a:avLst>
            </a:prstGeom>
            <a:solidFill>
              <a:schemeClr val="accent1"/>
            </a:solidFill>
            <a:ln w="9525">
              <a:solidFill>
                <a:schemeClr val="tx1"/>
              </a:solidFill>
              <a:miter lim="800000"/>
              <a:headEnd/>
              <a:tailEnd/>
            </a:ln>
            <a:effectLst/>
          </p:spPr>
          <p:txBody>
            <a:bodyPr wrap="none" anchor="ctr"/>
            <a:lstStyle/>
            <a:p>
              <a:endParaRPr lang="en-US"/>
            </a:p>
          </p:txBody>
        </p:sp>
      </p:grpSp>
      <p:sp>
        <p:nvSpPr>
          <p:cNvPr id="7233" name="Text Box 65"/>
          <p:cNvSpPr txBox="1">
            <a:spLocks noChangeArrowheads="1"/>
          </p:cNvSpPr>
          <p:nvPr/>
        </p:nvSpPr>
        <p:spPr bwMode="auto">
          <a:xfrm>
            <a:off x="242358" y="5193242"/>
            <a:ext cx="9104842" cy="1261884"/>
          </a:xfrm>
          <a:prstGeom prst="rect">
            <a:avLst/>
          </a:prstGeom>
          <a:noFill/>
          <a:ln w="9525">
            <a:noFill/>
            <a:miter lim="800000"/>
            <a:headEnd/>
            <a:tailEnd/>
          </a:ln>
          <a:effectLst/>
        </p:spPr>
        <p:txBody>
          <a:bodyPr wrap="square">
            <a:spAutoFit/>
          </a:bodyPr>
          <a:lstStyle/>
          <a:p>
            <a:r>
              <a:rPr lang="en-US" sz="2800" dirty="0"/>
              <a:t>We now know two things:</a:t>
            </a:r>
          </a:p>
          <a:p>
            <a:pPr marL="342900" indent="-342900">
              <a:buFont typeface="Arial" panose="020B0604020202020204" pitchFamily="34" charset="0"/>
              <a:buChar char="•"/>
            </a:pPr>
            <a:r>
              <a:rPr lang="en-US" dirty="0"/>
              <a:t>The expected payoff for Max (could be negative, could be binary)</a:t>
            </a:r>
          </a:p>
          <a:p>
            <a:pPr marL="342900" indent="-342900">
              <a:buFont typeface="Arial" panose="020B0604020202020204" pitchFamily="34" charset="0"/>
              <a:buChar char="•"/>
            </a:pPr>
            <a:r>
              <a:rPr lang="en-US" dirty="0"/>
              <a:t>The optimal strategy for Max and Min.</a:t>
            </a:r>
          </a:p>
        </p:txBody>
      </p:sp>
    </p:spTree>
    <p:extLst>
      <p:ext uri="{BB962C8B-B14F-4D97-AF65-F5344CB8AC3E}">
        <p14:creationId xmlns:p14="http://schemas.microsoft.com/office/powerpoint/2010/main" val="41978740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Text Box 4"/>
          <p:cNvSpPr txBox="1">
            <a:spLocks noChangeArrowheads="1"/>
          </p:cNvSpPr>
          <p:nvPr/>
        </p:nvSpPr>
        <p:spPr bwMode="auto">
          <a:xfrm>
            <a:off x="238125" y="180975"/>
            <a:ext cx="8304213" cy="4185761"/>
          </a:xfrm>
          <a:prstGeom prst="rect">
            <a:avLst/>
          </a:prstGeom>
          <a:noFill/>
          <a:ln w="9525">
            <a:noFill/>
            <a:miter lim="800000"/>
            <a:headEnd/>
            <a:tailEnd/>
          </a:ln>
          <a:effectLst/>
        </p:spPr>
        <p:txBody>
          <a:bodyPr>
            <a:spAutoFit/>
          </a:bodyPr>
          <a:lstStyle/>
          <a:p>
            <a:r>
              <a:rPr lang="en-US" dirty="0"/>
              <a:t>Although the </a:t>
            </a:r>
            <a:r>
              <a:rPr lang="en-US" dirty="0" err="1"/>
              <a:t>Minimax</a:t>
            </a:r>
            <a:r>
              <a:rPr lang="en-US" dirty="0"/>
              <a:t> algorithm is optimal, there is a problem…</a:t>
            </a:r>
          </a:p>
          <a:p>
            <a:endParaRPr lang="en-US" dirty="0"/>
          </a:p>
          <a:p>
            <a:r>
              <a:rPr lang="en-US" dirty="0"/>
              <a:t>The time complexity is O(</a:t>
            </a:r>
            <a:r>
              <a:rPr lang="en-US" i="1" dirty="0" err="1"/>
              <a:t>b</a:t>
            </a:r>
            <a:r>
              <a:rPr lang="en-US" i="1" baseline="30000" dirty="0" err="1"/>
              <a:t>m</a:t>
            </a:r>
            <a:r>
              <a:rPr lang="en-US" dirty="0"/>
              <a:t>) where </a:t>
            </a:r>
            <a:r>
              <a:rPr lang="en-US" i="1" dirty="0"/>
              <a:t>b</a:t>
            </a:r>
            <a:r>
              <a:rPr lang="en-US" dirty="0"/>
              <a:t> is the effective branching factor and </a:t>
            </a:r>
            <a:r>
              <a:rPr lang="en-US" i="1" dirty="0"/>
              <a:t>m</a:t>
            </a:r>
            <a:r>
              <a:rPr lang="en-US" dirty="0"/>
              <a:t> is the depth of the terminal states.</a:t>
            </a:r>
          </a:p>
          <a:p>
            <a:endParaRPr lang="en-US" dirty="0"/>
          </a:p>
          <a:p>
            <a:r>
              <a:rPr lang="en-US" sz="1800" dirty="0"/>
              <a:t>(Note space complexity is only linear in </a:t>
            </a:r>
            <a:r>
              <a:rPr lang="en-US" sz="1800" i="1" dirty="0"/>
              <a:t>b</a:t>
            </a:r>
            <a:r>
              <a:rPr lang="en-US" sz="1800" dirty="0"/>
              <a:t> and </a:t>
            </a:r>
            <a:r>
              <a:rPr lang="en-US" sz="1800" i="1" dirty="0"/>
              <a:t>m</a:t>
            </a:r>
            <a:r>
              <a:rPr lang="en-US" sz="1800" dirty="0"/>
              <a:t>, because we can do depth-first search).</a:t>
            </a:r>
            <a:endParaRPr lang="en-US" dirty="0"/>
          </a:p>
          <a:p>
            <a:endParaRPr lang="en-US" dirty="0"/>
          </a:p>
          <a:p>
            <a:r>
              <a:rPr lang="en-US" dirty="0"/>
              <a:t>One possible solution is to do depth-limited Minimax search.</a:t>
            </a:r>
          </a:p>
          <a:p>
            <a:pPr lvl="1">
              <a:buFontTx/>
              <a:buChar char="•"/>
            </a:pPr>
            <a:r>
              <a:rPr lang="en-US" sz="2000" dirty="0"/>
              <a:t> Search the game tree as deep as you can in the given time.  </a:t>
            </a:r>
          </a:p>
          <a:p>
            <a:pPr lvl="1">
              <a:buFontTx/>
              <a:buChar char="•"/>
            </a:pPr>
            <a:r>
              <a:rPr lang="en-US" sz="2000" dirty="0"/>
              <a:t> Evaluate the fringe nodes with the utility function.</a:t>
            </a:r>
          </a:p>
          <a:p>
            <a:pPr lvl="1">
              <a:buFontTx/>
              <a:buChar char="•"/>
            </a:pPr>
            <a:r>
              <a:rPr lang="en-US" sz="2000" dirty="0"/>
              <a:t> Back up the values to the root.</a:t>
            </a:r>
          </a:p>
          <a:p>
            <a:pPr lvl="1">
              <a:buFontTx/>
              <a:buChar char="•"/>
            </a:pPr>
            <a:r>
              <a:rPr lang="en-US" sz="2000" dirty="0"/>
              <a:t> Choose best move, repeat.</a:t>
            </a:r>
            <a:endParaRPr lang="en-US" dirty="0"/>
          </a:p>
        </p:txBody>
      </p:sp>
      <p:sp>
        <p:nvSpPr>
          <p:cNvPr id="9221" name="AutoShape 5"/>
          <p:cNvSpPr>
            <a:spLocks noChangeArrowheads="1"/>
          </p:cNvSpPr>
          <p:nvPr/>
        </p:nvSpPr>
        <p:spPr bwMode="auto">
          <a:xfrm>
            <a:off x="192088" y="4706938"/>
            <a:ext cx="2513012" cy="1985962"/>
          </a:xfrm>
          <a:prstGeom prst="triangle">
            <a:avLst>
              <a:gd name="adj" fmla="val 50000"/>
            </a:avLst>
          </a:prstGeom>
          <a:solidFill>
            <a:srgbClr val="C0C0C0"/>
          </a:solidFill>
          <a:ln w="9525">
            <a:solidFill>
              <a:schemeClr val="tx1"/>
            </a:solidFill>
            <a:miter lim="800000"/>
            <a:headEnd/>
            <a:tailEnd/>
          </a:ln>
          <a:effectLst/>
        </p:spPr>
        <p:txBody>
          <a:bodyPr wrap="none" anchor="ctr"/>
          <a:lstStyle/>
          <a:p>
            <a:endParaRPr lang="en-US"/>
          </a:p>
        </p:txBody>
      </p:sp>
      <p:sp>
        <p:nvSpPr>
          <p:cNvPr id="9294" name="Text Box 78"/>
          <p:cNvSpPr txBox="1">
            <a:spLocks noChangeArrowheads="1"/>
          </p:cNvSpPr>
          <p:nvPr/>
        </p:nvSpPr>
        <p:spPr bwMode="auto">
          <a:xfrm>
            <a:off x="2181225" y="4676775"/>
            <a:ext cx="1817688" cy="1190625"/>
          </a:xfrm>
          <a:prstGeom prst="rect">
            <a:avLst/>
          </a:prstGeom>
          <a:noFill/>
          <a:ln w="9525">
            <a:noFill/>
            <a:miter lim="800000"/>
            <a:headEnd/>
            <a:tailEnd/>
          </a:ln>
          <a:effectLst/>
        </p:spPr>
        <p:txBody>
          <a:bodyPr>
            <a:spAutoFit/>
          </a:bodyPr>
          <a:lstStyle/>
          <a:p>
            <a:r>
              <a:rPr lang="en-US" sz="1800"/>
              <a:t>We would like to do Minimax on this full game tree...</a:t>
            </a:r>
          </a:p>
        </p:txBody>
      </p:sp>
      <p:sp>
        <p:nvSpPr>
          <p:cNvPr id="9295" name="Text Box 79"/>
          <p:cNvSpPr txBox="1">
            <a:spLocks noChangeArrowheads="1"/>
          </p:cNvSpPr>
          <p:nvPr/>
        </p:nvSpPr>
        <p:spPr bwMode="auto">
          <a:xfrm>
            <a:off x="4479925" y="4651375"/>
            <a:ext cx="1817688" cy="1465263"/>
          </a:xfrm>
          <a:prstGeom prst="rect">
            <a:avLst/>
          </a:prstGeom>
          <a:noFill/>
          <a:ln w="9525">
            <a:noFill/>
            <a:miter lim="800000"/>
            <a:headEnd/>
            <a:tailEnd/>
          </a:ln>
          <a:effectLst/>
        </p:spPr>
        <p:txBody>
          <a:bodyPr>
            <a:spAutoFit/>
          </a:bodyPr>
          <a:lstStyle/>
          <a:p>
            <a:r>
              <a:rPr lang="en-US" sz="1800"/>
              <a:t>… but we don’t have time, so we will explore it to some manageable depth. </a:t>
            </a:r>
          </a:p>
        </p:txBody>
      </p:sp>
      <p:grpSp>
        <p:nvGrpSpPr>
          <p:cNvPr id="9297" name="Group 81"/>
          <p:cNvGrpSpPr>
            <a:grpSpLocks/>
          </p:cNvGrpSpPr>
          <p:nvPr/>
        </p:nvGrpSpPr>
        <p:grpSpPr bwMode="auto">
          <a:xfrm>
            <a:off x="5780088" y="4703763"/>
            <a:ext cx="2513012" cy="1989137"/>
            <a:chOff x="4009" y="2843"/>
            <a:chExt cx="1583" cy="1253"/>
          </a:xfrm>
        </p:grpSpPr>
        <p:sp>
          <p:nvSpPr>
            <p:cNvPr id="9296" name="AutoShape 80"/>
            <p:cNvSpPr>
              <a:spLocks noChangeArrowheads="1"/>
            </p:cNvSpPr>
            <p:nvPr/>
          </p:nvSpPr>
          <p:spPr bwMode="auto">
            <a:xfrm>
              <a:off x="4009" y="2845"/>
              <a:ext cx="1583" cy="1251"/>
            </a:xfrm>
            <a:prstGeom prst="triangle">
              <a:avLst>
                <a:gd name="adj" fmla="val 50000"/>
              </a:avLst>
            </a:prstGeom>
            <a:solidFill>
              <a:srgbClr val="C0C0C0"/>
            </a:solidFill>
            <a:ln w="9525">
              <a:solidFill>
                <a:schemeClr val="tx1"/>
              </a:solidFill>
              <a:miter lim="800000"/>
              <a:headEnd/>
              <a:tailEnd/>
            </a:ln>
            <a:effectLst/>
          </p:spPr>
          <p:txBody>
            <a:bodyPr wrap="none" anchor="ctr"/>
            <a:lstStyle/>
            <a:p>
              <a:endParaRPr lang="en-US"/>
            </a:p>
          </p:txBody>
        </p:sp>
        <p:sp>
          <p:nvSpPr>
            <p:cNvPr id="9293" name="AutoShape 77"/>
            <p:cNvSpPr>
              <a:spLocks noChangeArrowheads="1"/>
            </p:cNvSpPr>
            <p:nvPr/>
          </p:nvSpPr>
          <p:spPr bwMode="auto">
            <a:xfrm>
              <a:off x="4371" y="2843"/>
              <a:ext cx="864" cy="683"/>
            </a:xfrm>
            <a:prstGeom prst="triangle">
              <a:avLst>
                <a:gd name="adj" fmla="val 50000"/>
              </a:avLst>
            </a:prstGeom>
            <a:solidFill>
              <a:srgbClr val="969696"/>
            </a:solidFill>
            <a:ln w="9525">
              <a:solidFill>
                <a:schemeClr val="tx1"/>
              </a:solidFill>
              <a:miter lim="800000"/>
              <a:headEnd/>
              <a:tailEnd/>
            </a:ln>
            <a:effectLst/>
          </p:spPr>
          <p:txBody>
            <a:bodyPr wrap="none" anchor="ctr"/>
            <a:lstStyle/>
            <a:p>
              <a:endParaRPr lang="en-US"/>
            </a:p>
          </p:txBody>
        </p:sp>
      </p:grpSp>
      <p:sp>
        <p:nvSpPr>
          <p:cNvPr id="9299" name="Text Box 83"/>
          <p:cNvSpPr txBox="1">
            <a:spLocks noChangeArrowheads="1"/>
          </p:cNvSpPr>
          <p:nvPr/>
        </p:nvSpPr>
        <p:spPr bwMode="auto">
          <a:xfrm>
            <a:off x="8035925" y="4854575"/>
            <a:ext cx="911225" cy="457200"/>
          </a:xfrm>
          <a:prstGeom prst="rect">
            <a:avLst/>
          </a:prstGeom>
          <a:noFill/>
          <a:ln w="9525">
            <a:noFill/>
            <a:miter lim="800000"/>
            <a:headEnd/>
            <a:tailEnd/>
          </a:ln>
          <a:effectLst/>
        </p:spPr>
        <p:txBody>
          <a:bodyPr wrap="none">
            <a:spAutoFit/>
          </a:bodyPr>
          <a:lstStyle/>
          <a:p>
            <a:r>
              <a:rPr lang="en-US"/>
              <a:t>cutoff</a:t>
            </a:r>
          </a:p>
        </p:txBody>
      </p:sp>
      <p:sp>
        <p:nvSpPr>
          <p:cNvPr id="9300" name="Line 84"/>
          <p:cNvSpPr>
            <a:spLocks noChangeShapeType="1"/>
          </p:cNvSpPr>
          <p:nvPr/>
        </p:nvSpPr>
        <p:spPr bwMode="auto">
          <a:xfrm flipH="1">
            <a:off x="7797800" y="5232400"/>
            <a:ext cx="317500" cy="419100"/>
          </a:xfrm>
          <a:prstGeom prst="line">
            <a:avLst/>
          </a:prstGeom>
          <a:noFill/>
          <a:ln w="9525">
            <a:solidFill>
              <a:schemeClr val="tx1"/>
            </a:solidFill>
            <a:round/>
            <a:headEnd/>
            <a:tailEnd type="triangle" w="med" len="med"/>
          </a:ln>
          <a:effectLst/>
        </p:spPr>
        <p:txBody>
          <a:bodyPr wrap="none" anchor="ctr"/>
          <a:lstStyle/>
          <a:p>
            <a:endParaRPr lang="en-U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Text Box 4"/>
          <p:cNvSpPr txBox="1">
            <a:spLocks noChangeArrowheads="1"/>
          </p:cNvSpPr>
          <p:nvPr/>
        </p:nvSpPr>
        <p:spPr bwMode="auto">
          <a:xfrm>
            <a:off x="238125" y="180975"/>
            <a:ext cx="8304213" cy="1692771"/>
          </a:xfrm>
          <a:prstGeom prst="rect">
            <a:avLst/>
          </a:prstGeom>
          <a:noFill/>
          <a:ln w="9525">
            <a:noFill/>
            <a:miter lim="800000"/>
            <a:headEnd/>
            <a:tailEnd/>
          </a:ln>
          <a:effectLst/>
        </p:spPr>
        <p:txBody>
          <a:bodyPr>
            <a:spAutoFit/>
          </a:bodyPr>
          <a:lstStyle/>
          <a:p>
            <a:r>
              <a:rPr lang="en-US" dirty="0"/>
              <a:t>Depth Limited Minimax Search</a:t>
            </a:r>
          </a:p>
          <a:p>
            <a:pPr lvl="1">
              <a:buFontTx/>
              <a:buChar char="•"/>
            </a:pPr>
            <a:r>
              <a:rPr lang="en-US" sz="2000" dirty="0"/>
              <a:t> Search the game tree as deep as you can in the given time.  </a:t>
            </a:r>
          </a:p>
          <a:p>
            <a:pPr lvl="1">
              <a:buFontTx/>
              <a:buChar char="•"/>
            </a:pPr>
            <a:r>
              <a:rPr lang="en-US" sz="2000" dirty="0"/>
              <a:t> Evaluate the fringe nodes with the utility function.</a:t>
            </a:r>
          </a:p>
          <a:p>
            <a:pPr lvl="1">
              <a:buFontTx/>
              <a:buChar char="•"/>
            </a:pPr>
            <a:r>
              <a:rPr lang="en-US" sz="2000" dirty="0"/>
              <a:t> Back up the values to the root.</a:t>
            </a:r>
          </a:p>
          <a:p>
            <a:pPr lvl="1">
              <a:buFontTx/>
              <a:buChar char="•"/>
            </a:pPr>
            <a:r>
              <a:rPr lang="en-US" sz="2000" dirty="0"/>
              <a:t> Choose best move, repeat.</a:t>
            </a:r>
            <a:endParaRPr lang="en-US" dirty="0"/>
          </a:p>
        </p:txBody>
      </p:sp>
      <p:sp>
        <p:nvSpPr>
          <p:cNvPr id="9296" name="AutoShape 80"/>
          <p:cNvSpPr>
            <a:spLocks noChangeArrowheads="1"/>
          </p:cNvSpPr>
          <p:nvPr/>
        </p:nvSpPr>
        <p:spPr bwMode="auto">
          <a:xfrm>
            <a:off x="185623" y="4041934"/>
            <a:ext cx="2513012" cy="1985962"/>
          </a:xfrm>
          <a:prstGeom prst="triangle">
            <a:avLst>
              <a:gd name="adj" fmla="val 50000"/>
            </a:avLst>
          </a:prstGeom>
          <a:solidFill>
            <a:srgbClr val="C0C0C0"/>
          </a:solidFill>
          <a:ln w="9525">
            <a:solidFill>
              <a:schemeClr val="tx1"/>
            </a:solidFill>
            <a:miter lim="800000"/>
            <a:headEnd/>
            <a:tailEnd/>
          </a:ln>
          <a:effectLst/>
        </p:spPr>
        <p:txBody>
          <a:bodyPr wrap="none" anchor="ctr"/>
          <a:lstStyle/>
          <a:p>
            <a:endParaRPr lang="en-US"/>
          </a:p>
        </p:txBody>
      </p:sp>
      <p:sp>
        <p:nvSpPr>
          <p:cNvPr id="9293" name="AutoShape 77"/>
          <p:cNvSpPr>
            <a:spLocks noChangeArrowheads="1"/>
          </p:cNvSpPr>
          <p:nvPr/>
        </p:nvSpPr>
        <p:spPr bwMode="auto">
          <a:xfrm>
            <a:off x="760298" y="4038759"/>
            <a:ext cx="1371600" cy="1084262"/>
          </a:xfrm>
          <a:prstGeom prst="triangle">
            <a:avLst>
              <a:gd name="adj" fmla="val 50000"/>
            </a:avLst>
          </a:prstGeom>
          <a:solidFill>
            <a:srgbClr val="969696"/>
          </a:solidFill>
          <a:ln w="9525">
            <a:solidFill>
              <a:schemeClr val="tx1"/>
            </a:solidFill>
            <a:miter lim="800000"/>
            <a:headEnd/>
            <a:tailEnd/>
          </a:ln>
          <a:effectLst/>
        </p:spPr>
        <p:txBody>
          <a:bodyPr wrap="none" anchor="ctr"/>
          <a:lstStyle/>
          <a:p>
            <a:endParaRPr lang="en-US"/>
          </a:p>
        </p:txBody>
      </p:sp>
      <p:sp>
        <p:nvSpPr>
          <p:cNvPr id="9299" name="Text Box 83"/>
          <p:cNvSpPr txBox="1">
            <a:spLocks noChangeArrowheads="1"/>
          </p:cNvSpPr>
          <p:nvPr/>
        </p:nvSpPr>
        <p:spPr bwMode="auto">
          <a:xfrm>
            <a:off x="504594" y="2817957"/>
            <a:ext cx="2230293" cy="1015663"/>
          </a:xfrm>
          <a:prstGeom prst="rect">
            <a:avLst/>
          </a:prstGeom>
          <a:noFill/>
          <a:ln w="9525">
            <a:noFill/>
            <a:miter lim="800000"/>
            <a:headEnd/>
            <a:tailEnd/>
          </a:ln>
          <a:effectLst/>
        </p:spPr>
        <p:txBody>
          <a:bodyPr wrap="square">
            <a:spAutoFit/>
          </a:bodyPr>
          <a:lstStyle/>
          <a:p>
            <a:r>
              <a:rPr lang="en-US" sz="2000" dirty="0"/>
              <a:t>Search to cutoff, make best move, wait for reply…</a:t>
            </a:r>
          </a:p>
        </p:txBody>
      </p:sp>
      <p:sp>
        <p:nvSpPr>
          <p:cNvPr id="12" name="AutoShape 80"/>
          <p:cNvSpPr>
            <a:spLocks noChangeArrowheads="1"/>
          </p:cNvSpPr>
          <p:nvPr/>
        </p:nvSpPr>
        <p:spPr bwMode="auto">
          <a:xfrm>
            <a:off x="3064598" y="4044705"/>
            <a:ext cx="2513012" cy="1985962"/>
          </a:xfrm>
          <a:prstGeom prst="triangle">
            <a:avLst>
              <a:gd name="adj" fmla="val 50000"/>
            </a:avLst>
          </a:prstGeom>
          <a:solidFill>
            <a:srgbClr val="C0C0C0"/>
          </a:solidFill>
          <a:ln w="9525">
            <a:solidFill>
              <a:schemeClr val="tx1"/>
            </a:solidFill>
            <a:miter lim="800000"/>
            <a:headEnd/>
            <a:tailEnd/>
          </a:ln>
          <a:effectLst/>
        </p:spPr>
        <p:txBody>
          <a:bodyPr wrap="none" anchor="ctr"/>
          <a:lstStyle/>
          <a:p>
            <a:endParaRPr lang="en-US"/>
          </a:p>
        </p:txBody>
      </p:sp>
      <p:sp>
        <p:nvSpPr>
          <p:cNvPr id="13" name="AutoShape 77"/>
          <p:cNvSpPr>
            <a:spLocks noChangeArrowheads="1"/>
          </p:cNvSpPr>
          <p:nvPr/>
        </p:nvSpPr>
        <p:spPr bwMode="auto">
          <a:xfrm>
            <a:off x="3639273" y="4041530"/>
            <a:ext cx="1371600" cy="1084262"/>
          </a:xfrm>
          <a:prstGeom prst="triangle">
            <a:avLst>
              <a:gd name="adj" fmla="val 50000"/>
            </a:avLst>
          </a:prstGeom>
          <a:solidFill>
            <a:srgbClr val="969696"/>
          </a:solidFill>
          <a:ln w="9525">
            <a:solidFill>
              <a:schemeClr val="tx1"/>
            </a:solidFill>
            <a:miter lim="800000"/>
            <a:headEnd/>
            <a:tailEnd/>
          </a:ln>
          <a:effectLst/>
        </p:spPr>
        <p:txBody>
          <a:bodyPr wrap="none" anchor="ctr"/>
          <a:lstStyle/>
          <a:p>
            <a:endParaRPr lang="en-US"/>
          </a:p>
        </p:txBody>
      </p:sp>
      <p:sp>
        <p:nvSpPr>
          <p:cNvPr id="16" name="AutoShape 77"/>
          <p:cNvSpPr>
            <a:spLocks noChangeArrowheads="1"/>
          </p:cNvSpPr>
          <p:nvPr/>
        </p:nvSpPr>
        <p:spPr bwMode="auto">
          <a:xfrm>
            <a:off x="3758422" y="4335247"/>
            <a:ext cx="1371600" cy="1084262"/>
          </a:xfrm>
          <a:prstGeom prst="triangle">
            <a:avLst>
              <a:gd name="adj" fmla="val 50000"/>
            </a:avLst>
          </a:prstGeom>
          <a:solidFill>
            <a:srgbClr val="969696"/>
          </a:solidFill>
          <a:ln w="9525">
            <a:solidFill>
              <a:schemeClr val="tx1"/>
            </a:solidFill>
            <a:miter lim="800000"/>
            <a:headEnd/>
            <a:tailEnd/>
          </a:ln>
          <a:effectLst/>
        </p:spPr>
        <p:txBody>
          <a:bodyPr wrap="none" anchor="ctr"/>
          <a:lstStyle/>
          <a:p>
            <a:endParaRPr lang="en-US"/>
          </a:p>
        </p:txBody>
      </p:sp>
      <p:sp>
        <p:nvSpPr>
          <p:cNvPr id="19" name="AutoShape 80"/>
          <p:cNvSpPr>
            <a:spLocks noChangeArrowheads="1"/>
          </p:cNvSpPr>
          <p:nvPr/>
        </p:nvSpPr>
        <p:spPr bwMode="auto">
          <a:xfrm>
            <a:off x="6001762" y="4055789"/>
            <a:ext cx="2513012" cy="1985962"/>
          </a:xfrm>
          <a:prstGeom prst="triangle">
            <a:avLst>
              <a:gd name="adj" fmla="val 50000"/>
            </a:avLst>
          </a:prstGeom>
          <a:solidFill>
            <a:srgbClr val="C0C0C0"/>
          </a:solidFill>
          <a:ln w="9525">
            <a:solidFill>
              <a:schemeClr val="tx1"/>
            </a:solidFill>
            <a:miter lim="800000"/>
            <a:headEnd/>
            <a:tailEnd/>
          </a:ln>
          <a:effectLst/>
        </p:spPr>
        <p:txBody>
          <a:bodyPr wrap="none" anchor="ctr"/>
          <a:lstStyle/>
          <a:p>
            <a:endParaRPr lang="en-US"/>
          </a:p>
        </p:txBody>
      </p:sp>
      <p:sp>
        <p:nvSpPr>
          <p:cNvPr id="20" name="AutoShape 77"/>
          <p:cNvSpPr>
            <a:spLocks noChangeArrowheads="1"/>
          </p:cNvSpPr>
          <p:nvPr/>
        </p:nvSpPr>
        <p:spPr bwMode="auto">
          <a:xfrm>
            <a:off x="6576437" y="4052614"/>
            <a:ext cx="1371600" cy="1084262"/>
          </a:xfrm>
          <a:prstGeom prst="triangle">
            <a:avLst>
              <a:gd name="adj" fmla="val 50000"/>
            </a:avLst>
          </a:prstGeom>
          <a:solidFill>
            <a:srgbClr val="969696"/>
          </a:solidFill>
          <a:ln w="9525">
            <a:solidFill>
              <a:schemeClr val="tx1"/>
            </a:solidFill>
            <a:miter lim="800000"/>
            <a:headEnd/>
            <a:tailEnd/>
          </a:ln>
          <a:effectLst/>
        </p:spPr>
        <p:txBody>
          <a:bodyPr wrap="none" anchor="ctr"/>
          <a:lstStyle/>
          <a:p>
            <a:endParaRPr lang="en-US"/>
          </a:p>
        </p:txBody>
      </p:sp>
      <p:sp>
        <p:nvSpPr>
          <p:cNvPr id="21" name="AutoShape 77"/>
          <p:cNvSpPr>
            <a:spLocks noChangeArrowheads="1"/>
          </p:cNvSpPr>
          <p:nvPr/>
        </p:nvSpPr>
        <p:spPr bwMode="auto">
          <a:xfrm>
            <a:off x="6695586" y="4346331"/>
            <a:ext cx="1371600" cy="1084262"/>
          </a:xfrm>
          <a:prstGeom prst="triangle">
            <a:avLst>
              <a:gd name="adj" fmla="val 50000"/>
            </a:avLst>
          </a:prstGeom>
          <a:solidFill>
            <a:srgbClr val="969696"/>
          </a:solidFill>
          <a:ln w="9525">
            <a:solidFill>
              <a:schemeClr val="tx1"/>
            </a:solidFill>
            <a:miter lim="800000"/>
            <a:headEnd/>
            <a:tailEnd/>
          </a:ln>
          <a:effectLst/>
        </p:spPr>
        <p:txBody>
          <a:bodyPr wrap="none" anchor="ctr"/>
          <a:lstStyle/>
          <a:p>
            <a:endParaRPr lang="en-US"/>
          </a:p>
        </p:txBody>
      </p:sp>
      <p:sp>
        <p:nvSpPr>
          <p:cNvPr id="22" name="AutoShape 77"/>
          <p:cNvSpPr>
            <a:spLocks noChangeArrowheads="1"/>
          </p:cNvSpPr>
          <p:nvPr/>
        </p:nvSpPr>
        <p:spPr bwMode="auto">
          <a:xfrm>
            <a:off x="6654022" y="4620652"/>
            <a:ext cx="1371600" cy="1084262"/>
          </a:xfrm>
          <a:prstGeom prst="triangle">
            <a:avLst>
              <a:gd name="adj" fmla="val 50000"/>
            </a:avLst>
          </a:prstGeom>
          <a:solidFill>
            <a:srgbClr val="969696"/>
          </a:solidFill>
          <a:ln w="9525">
            <a:solidFill>
              <a:schemeClr val="tx1"/>
            </a:solidFill>
            <a:miter lim="800000"/>
            <a:headEnd/>
            <a:tailEnd/>
          </a:ln>
          <a:effectLst/>
        </p:spPr>
        <p:txBody>
          <a:bodyPr wrap="none" anchor="ctr"/>
          <a:lstStyle/>
          <a:p>
            <a:endParaRPr lang="en-US"/>
          </a:p>
        </p:txBody>
      </p:sp>
      <p:sp>
        <p:nvSpPr>
          <p:cNvPr id="23" name="Text Box 83"/>
          <p:cNvSpPr txBox="1">
            <a:spLocks noChangeArrowheads="1"/>
          </p:cNvSpPr>
          <p:nvPr/>
        </p:nvSpPr>
        <p:spPr bwMode="auto">
          <a:xfrm>
            <a:off x="3209926" y="2638961"/>
            <a:ext cx="2230293" cy="1323439"/>
          </a:xfrm>
          <a:prstGeom prst="rect">
            <a:avLst/>
          </a:prstGeom>
          <a:noFill/>
          <a:ln w="9525">
            <a:noFill/>
            <a:miter lim="800000"/>
            <a:headEnd/>
            <a:tailEnd/>
          </a:ln>
          <a:effectLst/>
        </p:spPr>
        <p:txBody>
          <a:bodyPr wrap="square">
            <a:spAutoFit/>
          </a:bodyPr>
          <a:lstStyle/>
          <a:p>
            <a:r>
              <a:rPr lang="en-US" sz="2000" dirty="0"/>
              <a:t>After reply, search to cutoff, make best move, wait for reply… </a:t>
            </a:r>
          </a:p>
        </p:txBody>
      </p:sp>
      <p:sp>
        <p:nvSpPr>
          <p:cNvPr id="24" name="Text Box 83"/>
          <p:cNvSpPr txBox="1">
            <a:spLocks noChangeArrowheads="1"/>
          </p:cNvSpPr>
          <p:nvPr/>
        </p:nvSpPr>
        <p:spPr bwMode="auto">
          <a:xfrm>
            <a:off x="6096289" y="2831811"/>
            <a:ext cx="2230293" cy="1323439"/>
          </a:xfrm>
          <a:prstGeom prst="rect">
            <a:avLst/>
          </a:prstGeom>
          <a:noFill/>
          <a:ln w="9525">
            <a:noFill/>
            <a:miter lim="800000"/>
            <a:headEnd/>
            <a:tailEnd/>
          </a:ln>
          <a:effectLst/>
        </p:spPr>
        <p:txBody>
          <a:bodyPr wrap="square">
            <a:spAutoFit/>
          </a:bodyPr>
          <a:lstStyle/>
          <a:p>
            <a:r>
              <a:rPr lang="en-US" sz="2000" dirty="0"/>
              <a:t>After reply, search to cutoff, make best move, wait for reply… </a:t>
            </a:r>
          </a:p>
        </p:txBody>
      </p:sp>
      <p:cxnSp>
        <p:nvCxnSpPr>
          <p:cNvPr id="26" name="Straight Connector 25"/>
          <p:cNvCxnSpPr/>
          <p:nvPr/>
        </p:nvCxnSpPr>
        <p:spPr bwMode="auto">
          <a:xfrm>
            <a:off x="4325073" y="4047880"/>
            <a:ext cx="119149" cy="293717"/>
          </a:xfrm>
          <a:prstGeom prst="line">
            <a:avLst/>
          </a:prstGeom>
          <a:solidFill>
            <a:schemeClr val="accent1"/>
          </a:solidFill>
          <a:ln w="25400" cap="flat" cmpd="sng" algn="ctr">
            <a:solidFill>
              <a:srgbClr val="FFFF00"/>
            </a:solidFill>
            <a:prstDash val="solid"/>
            <a:round/>
            <a:headEnd type="none" w="med" len="med"/>
            <a:tailEnd type="none" w="med" len="med"/>
          </a:ln>
          <a:effectLst/>
        </p:spPr>
      </p:cxnSp>
      <p:cxnSp>
        <p:nvCxnSpPr>
          <p:cNvPr id="32" name="Straight Connector 31"/>
          <p:cNvCxnSpPr/>
          <p:nvPr/>
        </p:nvCxnSpPr>
        <p:spPr bwMode="auto">
          <a:xfrm>
            <a:off x="7258050" y="4059771"/>
            <a:ext cx="119149" cy="293717"/>
          </a:xfrm>
          <a:prstGeom prst="line">
            <a:avLst/>
          </a:prstGeom>
          <a:solidFill>
            <a:schemeClr val="accent1"/>
          </a:solidFill>
          <a:ln w="25400" cap="flat" cmpd="sng" algn="ctr">
            <a:solidFill>
              <a:srgbClr val="FFFF00"/>
            </a:solidFill>
            <a:prstDash val="solid"/>
            <a:round/>
            <a:headEnd type="none" w="med" len="med"/>
            <a:tailEnd type="none" w="med" len="med"/>
          </a:ln>
          <a:effectLst/>
        </p:spPr>
      </p:cxnSp>
      <p:cxnSp>
        <p:nvCxnSpPr>
          <p:cNvPr id="33" name="Straight Connector 32"/>
          <p:cNvCxnSpPr>
            <a:endCxn id="22" idx="0"/>
          </p:cNvCxnSpPr>
          <p:nvPr/>
        </p:nvCxnSpPr>
        <p:spPr bwMode="auto">
          <a:xfrm flipH="1">
            <a:off x="7339822" y="4359029"/>
            <a:ext cx="37377" cy="261623"/>
          </a:xfrm>
          <a:prstGeom prst="line">
            <a:avLst/>
          </a:prstGeom>
          <a:solidFill>
            <a:schemeClr val="accent1"/>
          </a:solidFill>
          <a:ln w="25400" cap="flat" cmpd="sng" algn="ctr">
            <a:solidFill>
              <a:srgbClr val="FFFF00"/>
            </a:solidFill>
            <a:prstDash val="solid"/>
            <a:round/>
            <a:headEnd type="none" w="med" len="med"/>
            <a:tailEnd type="none" w="med" len="med"/>
          </a:ln>
          <a:effectLst/>
        </p:spPr>
      </p:cxnSp>
      <p:sp>
        <p:nvSpPr>
          <p:cNvPr id="18" name="AutoShape 77">
            <a:extLst>
              <a:ext uri="{FF2B5EF4-FFF2-40B4-BE49-F238E27FC236}">
                <a16:creationId xmlns:a16="http://schemas.microsoft.com/office/drawing/2014/main" id="{F7E35F15-2EE0-4682-8374-D096941E483E}"/>
              </a:ext>
            </a:extLst>
          </p:cNvPr>
          <p:cNvSpPr>
            <a:spLocks noChangeArrowheads="1"/>
          </p:cNvSpPr>
          <p:nvPr/>
        </p:nvSpPr>
        <p:spPr bwMode="auto">
          <a:xfrm>
            <a:off x="6722978" y="4818890"/>
            <a:ext cx="1371600" cy="1084262"/>
          </a:xfrm>
          <a:prstGeom prst="triangle">
            <a:avLst>
              <a:gd name="adj" fmla="val 50000"/>
            </a:avLst>
          </a:prstGeom>
          <a:solidFill>
            <a:srgbClr val="969696"/>
          </a:solidFill>
          <a:ln w="9525">
            <a:solidFill>
              <a:schemeClr val="tx1"/>
            </a:solidFill>
            <a:miter lim="800000"/>
            <a:headEnd/>
            <a:tailEnd/>
          </a:ln>
          <a:effectLst/>
        </p:spPr>
        <p:txBody>
          <a:bodyPr wrap="none" anchor="ctr"/>
          <a:lstStyle/>
          <a:p>
            <a:endParaRPr lang="en-US"/>
          </a:p>
        </p:txBody>
      </p:sp>
      <p:cxnSp>
        <p:nvCxnSpPr>
          <p:cNvPr id="25" name="Straight Connector 24">
            <a:extLst>
              <a:ext uri="{FF2B5EF4-FFF2-40B4-BE49-F238E27FC236}">
                <a16:creationId xmlns:a16="http://schemas.microsoft.com/office/drawing/2014/main" id="{98DD4530-068A-4766-B081-83207D2F0D99}"/>
              </a:ext>
            </a:extLst>
          </p:cNvPr>
          <p:cNvCxnSpPr>
            <a:cxnSpLocks/>
            <a:stCxn id="22" idx="0"/>
          </p:cNvCxnSpPr>
          <p:nvPr/>
        </p:nvCxnSpPr>
        <p:spPr bwMode="auto">
          <a:xfrm>
            <a:off x="7339822" y="4620652"/>
            <a:ext cx="69215" cy="203152"/>
          </a:xfrm>
          <a:prstGeom prst="line">
            <a:avLst/>
          </a:prstGeom>
          <a:solidFill>
            <a:schemeClr val="accent1"/>
          </a:solidFill>
          <a:ln w="25400" cap="flat" cmpd="sng" algn="ctr">
            <a:solidFill>
              <a:srgbClr val="FFFF00"/>
            </a:solidFill>
            <a:prstDash val="solid"/>
            <a:round/>
            <a:headEnd type="none" w="med" len="med"/>
            <a:tailEnd type="none" w="med" len="med"/>
          </a:ln>
          <a:effectLst/>
        </p:spPr>
      </p:cxn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1026"/>
          <p:cNvSpPr>
            <a:spLocks noGrp="1" noChangeArrowheads="1"/>
          </p:cNvSpPr>
          <p:nvPr>
            <p:ph type="title"/>
          </p:nvPr>
        </p:nvSpPr>
        <p:spPr>
          <a:xfrm>
            <a:off x="685800" y="-22225"/>
            <a:ext cx="7772400" cy="1143000"/>
          </a:xfrm>
        </p:spPr>
        <p:txBody>
          <a:bodyPr/>
          <a:lstStyle/>
          <a:p>
            <a:r>
              <a:rPr lang="en-US" dirty="0">
                <a:effectLst>
                  <a:outerShdw blurRad="38100" dist="38100" dir="2700000" algn="tl">
                    <a:srgbClr val="000000">
                      <a:alpha val="43137"/>
                    </a:srgbClr>
                  </a:outerShdw>
                </a:effectLst>
              </a:rPr>
              <a:t>Example Utility Functions I</a:t>
            </a:r>
          </a:p>
        </p:txBody>
      </p:sp>
      <p:sp>
        <p:nvSpPr>
          <p:cNvPr id="11267" name="Text Box 1027"/>
          <p:cNvSpPr txBox="1">
            <a:spLocks noChangeArrowheads="1"/>
          </p:cNvSpPr>
          <p:nvPr/>
        </p:nvSpPr>
        <p:spPr bwMode="auto">
          <a:xfrm>
            <a:off x="454025" y="1120775"/>
            <a:ext cx="3384550" cy="822325"/>
          </a:xfrm>
          <a:prstGeom prst="rect">
            <a:avLst/>
          </a:prstGeom>
          <a:noFill/>
          <a:ln w="9525">
            <a:noFill/>
            <a:miter lim="800000"/>
            <a:headEnd/>
            <a:tailEnd/>
          </a:ln>
          <a:effectLst/>
        </p:spPr>
        <p:txBody>
          <a:bodyPr wrap="none">
            <a:spAutoFit/>
          </a:bodyPr>
          <a:lstStyle/>
          <a:p>
            <a:r>
              <a:rPr lang="en-US" b="1"/>
              <a:t>Tic Tac Toe</a:t>
            </a:r>
            <a:endParaRPr lang="en-US"/>
          </a:p>
          <a:p>
            <a:r>
              <a:rPr lang="en-US"/>
              <a:t>Assume Max is using “X”</a:t>
            </a:r>
          </a:p>
        </p:txBody>
      </p:sp>
      <p:sp>
        <p:nvSpPr>
          <p:cNvPr id="11268" name="Text Box 1028"/>
          <p:cNvSpPr txBox="1">
            <a:spLocks noChangeArrowheads="1"/>
          </p:cNvSpPr>
          <p:nvPr/>
        </p:nvSpPr>
        <p:spPr bwMode="auto">
          <a:xfrm>
            <a:off x="415925" y="2238375"/>
            <a:ext cx="5786438" cy="3743325"/>
          </a:xfrm>
          <a:prstGeom prst="rect">
            <a:avLst/>
          </a:prstGeom>
          <a:noFill/>
          <a:ln w="9525">
            <a:noFill/>
            <a:miter lim="800000"/>
            <a:headEnd/>
            <a:tailEnd/>
          </a:ln>
          <a:effectLst/>
        </p:spPr>
        <p:txBody>
          <a:bodyPr>
            <a:spAutoFit/>
          </a:bodyPr>
          <a:lstStyle/>
          <a:p>
            <a:r>
              <a:rPr lang="en-US" i="1" dirty="0"/>
              <a:t>e</a:t>
            </a:r>
            <a:r>
              <a:rPr lang="en-US" dirty="0"/>
              <a:t>(</a:t>
            </a:r>
            <a:r>
              <a:rPr lang="en-US" i="1" dirty="0"/>
              <a:t>n</a:t>
            </a:r>
            <a:r>
              <a:rPr lang="en-US" dirty="0"/>
              <a:t>) = </a:t>
            </a:r>
          </a:p>
          <a:p>
            <a:endParaRPr lang="en-US" dirty="0"/>
          </a:p>
          <a:p>
            <a:pPr lvl="1"/>
            <a:r>
              <a:rPr lang="en-US" dirty="0"/>
              <a:t>if n is win for Max, + </a:t>
            </a:r>
            <a:r>
              <a:rPr lang="en-US" dirty="0">
                <a:sym typeface="Symbol" pitchFamily="18" charset="2"/>
              </a:rPr>
              <a:t></a:t>
            </a:r>
            <a:endParaRPr lang="en-US" dirty="0"/>
          </a:p>
          <a:p>
            <a:pPr lvl="1"/>
            <a:r>
              <a:rPr lang="en-US" dirty="0"/>
              <a:t>if n is win for Min, - </a:t>
            </a:r>
            <a:r>
              <a:rPr lang="en-US" dirty="0">
                <a:sym typeface="Symbol" pitchFamily="18" charset="2"/>
              </a:rPr>
              <a:t></a:t>
            </a:r>
            <a:endParaRPr lang="en-US" dirty="0"/>
          </a:p>
          <a:p>
            <a:endParaRPr lang="en-US" dirty="0"/>
          </a:p>
          <a:p>
            <a:r>
              <a:rPr lang="en-US" dirty="0"/>
              <a:t>else</a:t>
            </a:r>
          </a:p>
          <a:p>
            <a:endParaRPr lang="en-US" dirty="0"/>
          </a:p>
          <a:p>
            <a:pPr lvl="1"/>
            <a:r>
              <a:rPr lang="en-US" dirty="0"/>
              <a:t>(number of rows, columns and diagonals available to Max) - (number of rows, columns and diagonals available to Min) </a:t>
            </a:r>
          </a:p>
        </p:txBody>
      </p:sp>
      <p:grpSp>
        <p:nvGrpSpPr>
          <p:cNvPr id="11269" name="Group 1029"/>
          <p:cNvGrpSpPr>
            <a:grpSpLocks/>
          </p:cNvGrpSpPr>
          <p:nvPr/>
        </p:nvGrpSpPr>
        <p:grpSpPr bwMode="auto">
          <a:xfrm>
            <a:off x="6946900" y="1771650"/>
            <a:ext cx="1384300" cy="1384300"/>
            <a:chOff x="4376" y="1116"/>
            <a:chExt cx="872" cy="872"/>
          </a:xfrm>
        </p:grpSpPr>
        <p:grpSp>
          <p:nvGrpSpPr>
            <p:cNvPr id="11270" name="Group 1030"/>
            <p:cNvGrpSpPr>
              <a:grpSpLocks/>
            </p:cNvGrpSpPr>
            <p:nvPr/>
          </p:nvGrpSpPr>
          <p:grpSpPr bwMode="auto">
            <a:xfrm>
              <a:off x="4376" y="1116"/>
              <a:ext cx="872" cy="872"/>
              <a:chOff x="3576" y="1860"/>
              <a:chExt cx="872" cy="872"/>
            </a:xfrm>
          </p:grpSpPr>
          <p:grpSp>
            <p:nvGrpSpPr>
              <p:cNvPr id="11271" name="Group 1031"/>
              <p:cNvGrpSpPr>
                <a:grpSpLocks/>
              </p:cNvGrpSpPr>
              <p:nvPr/>
            </p:nvGrpSpPr>
            <p:grpSpPr bwMode="auto">
              <a:xfrm>
                <a:off x="3576" y="2160"/>
                <a:ext cx="872" cy="256"/>
                <a:chOff x="3576" y="2160"/>
                <a:chExt cx="872" cy="256"/>
              </a:xfrm>
            </p:grpSpPr>
            <p:sp>
              <p:nvSpPr>
                <p:cNvPr id="11272" name="Line 1032"/>
                <p:cNvSpPr>
                  <a:spLocks noChangeShapeType="1"/>
                </p:cNvSpPr>
                <p:nvPr/>
              </p:nvSpPr>
              <p:spPr bwMode="auto">
                <a:xfrm>
                  <a:off x="3576" y="2160"/>
                  <a:ext cx="872" cy="0"/>
                </a:xfrm>
                <a:prstGeom prst="line">
                  <a:avLst/>
                </a:prstGeom>
                <a:noFill/>
                <a:ln w="9525">
                  <a:solidFill>
                    <a:schemeClr val="tx1"/>
                  </a:solidFill>
                  <a:round/>
                  <a:headEnd/>
                  <a:tailEnd/>
                </a:ln>
                <a:effectLst/>
              </p:spPr>
              <p:txBody>
                <a:bodyPr wrap="none" anchor="ctr"/>
                <a:lstStyle/>
                <a:p>
                  <a:endParaRPr lang="en-US"/>
                </a:p>
              </p:txBody>
            </p:sp>
            <p:sp>
              <p:nvSpPr>
                <p:cNvPr id="11273" name="Line 1033"/>
                <p:cNvSpPr>
                  <a:spLocks noChangeShapeType="1"/>
                </p:cNvSpPr>
                <p:nvPr/>
              </p:nvSpPr>
              <p:spPr bwMode="auto">
                <a:xfrm>
                  <a:off x="3576" y="2416"/>
                  <a:ext cx="872" cy="0"/>
                </a:xfrm>
                <a:prstGeom prst="line">
                  <a:avLst/>
                </a:prstGeom>
                <a:noFill/>
                <a:ln w="9525">
                  <a:solidFill>
                    <a:schemeClr val="tx1"/>
                  </a:solidFill>
                  <a:round/>
                  <a:headEnd/>
                  <a:tailEnd/>
                </a:ln>
                <a:effectLst/>
              </p:spPr>
              <p:txBody>
                <a:bodyPr wrap="none" anchor="ctr"/>
                <a:lstStyle/>
                <a:p>
                  <a:endParaRPr lang="en-US"/>
                </a:p>
              </p:txBody>
            </p:sp>
          </p:grpSp>
          <p:grpSp>
            <p:nvGrpSpPr>
              <p:cNvPr id="11274" name="Group 1034"/>
              <p:cNvGrpSpPr>
                <a:grpSpLocks/>
              </p:cNvGrpSpPr>
              <p:nvPr/>
            </p:nvGrpSpPr>
            <p:grpSpPr bwMode="auto">
              <a:xfrm rot="-5400000">
                <a:off x="3592" y="2168"/>
                <a:ext cx="872" cy="256"/>
                <a:chOff x="3576" y="2160"/>
                <a:chExt cx="872" cy="256"/>
              </a:xfrm>
            </p:grpSpPr>
            <p:sp>
              <p:nvSpPr>
                <p:cNvPr id="11275" name="Line 1035"/>
                <p:cNvSpPr>
                  <a:spLocks noChangeShapeType="1"/>
                </p:cNvSpPr>
                <p:nvPr/>
              </p:nvSpPr>
              <p:spPr bwMode="auto">
                <a:xfrm>
                  <a:off x="3576" y="2160"/>
                  <a:ext cx="872" cy="0"/>
                </a:xfrm>
                <a:prstGeom prst="line">
                  <a:avLst/>
                </a:prstGeom>
                <a:noFill/>
                <a:ln w="9525">
                  <a:solidFill>
                    <a:schemeClr val="tx1"/>
                  </a:solidFill>
                  <a:round/>
                  <a:headEnd/>
                  <a:tailEnd/>
                </a:ln>
                <a:effectLst/>
              </p:spPr>
              <p:txBody>
                <a:bodyPr wrap="none" anchor="ctr"/>
                <a:lstStyle/>
                <a:p>
                  <a:endParaRPr lang="en-US"/>
                </a:p>
              </p:txBody>
            </p:sp>
            <p:sp>
              <p:nvSpPr>
                <p:cNvPr id="11276" name="Line 1036"/>
                <p:cNvSpPr>
                  <a:spLocks noChangeShapeType="1"/>
                </p:cNvSpPr>
                <p:nvPr/>
              </p:nvSpPr>
              <p:spPr bwMode="auto">
                <a:xfrm>
                  <a:off x="3576" y="2416"/>
                  <a:ext cx="872" cy="0"/>
                </a:xfrm>
                <a:prstGeom prst="line">
                  <a:avLst/>
                </a:prstGeom>
                <a:noFill/>
                <a:ln w="9525">
                  <a:solidFill>
                    <a:schemeClr val="tx1"/>
                  </a:solidFill>
                  <a:round/>
                  <a:headEnd/>
                  <a:tailEnd/>
                </a:ln>
                <a:effectLst/>
              </p:spPr>
              <p:txBody>
                <a:bodyPr wrap="none" anchor="ctr"/>
                <a:lstStyle/>
                <a:p>
                  <a:endParaRPr lang="en-US"/>
                </a:p>
              </p:txBody>
            </p:sp>
          </p:grpSp>
        </p:grpSp>
        <p:sp>
          <p:nvSpPr>
            <p:cNvPr id="11277" name="Text Box 1037"/>
            <p:cNvSpPr txBox="1">
              <a:spLocks noChangeArrowheads="1"/>
            </p:cNvSpPr>
            <p:nvPr/>
          </p:nvSpPr>
          <p:spPr bwMode="auto">
            <a:xfrm>
              <a:off x="4694" y="1394"/>
              <a:ext cx="255" cy="288"/>
            </a:xfrm>
            <a:prstGeom prst="rect">
              <a:avLst/>
            </a:prstGeom>
            <a:noFill/>
            <a:ln w="9525">
              <a:noFill/>
              <a:miter lim="800000"/>
              <a:headEnd/>
              <a:tailEnd/>
            </a:ln>
            <a:effectLst/>
          </p:spPr>
          <p:txBody>
            <a:bodyPr wrap="none">
              <a:spAutoFit/>
            </a:bodyPr>
            <a:lstStyle/>
            <a:p>
              <a:r>
                <a:rPr lang="en-US"/>
                <a:t>X</a:t>
              </a:r>
            </a:p>
          </p:txBody>
        </p:sp>
        <p:sp>
          <p:nvSpPr>
            <p:cNvPr id="11278" name="Text Box 1038"/>
            <p:cNvSpPr txBox="1">
              <a:spLocks noChangeArrowheads="1"/>
            </p:cNvSpPr>
            <p:nvPr/>
          </p:nvSpPr>
          <p:spPr bwMode="auto">
            <a:xfrm>
              <a:off x="4990" y="1394"/>
              <a:ext cx="255" cy="288"/>
            </a:xfrm>
            <a:prstGeom prst="rect">
              <a:avLst/>
            </a:prstGeom>
            <a:noFill/>
            <a:ln w="9525">
              <a:noFill/>
              <a:miter lim="800000"/>
              <a:headEnd/>
              <a:tailEnd/>
            </a:ln>
            <a:effectLst/>
          </p:spPr>
          <p:txBody>
            <a:bodyPr wrap="none">
              <a:spAutoFit/>
            </a:bodyPr>
            <a:lstStyle/>
            <a:p>
              <a:r>
                <a:rPr lang="en-US"/>
                <a:t>O</a:t>
              </a:r>
            </a:p>
          </p:txBody>
        </p:sp>
      </p:grpSp>
      <p:grpSp>
        <p:nvGrpSpPr>
          <p:cNvPr id="11279" name="Group 1039"/>
          <p:cNvGrpSpPr>
            <a:grpSpLocks/>
          </p:cNvGrpSpPr>
          <p:nvPr/>
        </p:nvGrpSpPr>
        <p:grpSpPr bwMode="auto">
          <a:xfrm>
            <a:off x="6985000" y="4502150"/>
            <a:ext cx="1384300" cy="1384300"/>
            <a:chOff x="4368" y="3140"/>
            <a:chExt cx="872" cy="872"/>
          </a:xfrm>
        </p:grpSpPr>
        <p:grpSp>
          <p:nvGrpSpPr>
            <p:cNvPr id="11280" name="Group 1040"/>
            <p:cNvGrpSpPr>
              <a:grpSpLocks/>
            </p:cNvGrpSpPr>
            <p:nvPr/>
          </p:nvGrpSpPr>
          <p:grpSpPr bwMode="auto">
            <a:xfrm>
              <a:off x="4368" y="3140"/>
              <a:ext cx="872" cy="872"/>
              <a:chOff x="3576" y="1860"/>
              <a:chExt cx="872" cy="872"/>
            </a:xfrm>
          </p:grpSpPr>
          <p:grpSp>
            <p:nvGrpSpPr>
              <p:cNvPr id="11281" name="Group 1041"/>
              <p:cNvGrpSpPr>
                <a:grpSpLocks/>
              </p:cNvGrpSpPr>
              <p:nvPr/>
            </p:nvGrpSpPr>
            <p:grpSpPr bwMode="auto">
              <a:xfrm>
                <a:off x="3576" y="2160"/>
                <a:ext cx="872" cy="256"/>
                <a:chOff x="3576" y="2160"/>
                <a:chExt cx="872" cy="256"/>
              </a:xfrm>
            </p:grpSpPr>
            <p:sp>
              <p:nvSpPr>
                <p:cNvPr id="11282" name="Line 1042"/>
                <p:cNvSpPr>
                  <a:spLocks noChangeShapeType="1"/>
                </p:cNvSpPr>
                <p:nvPr/>
              </p:nvSpPr>
              <p:spPr bwMode="auto">
                <a:xfrm>
                  <a:off x="3576" y="2160"/>
                  <a:ext cx="872" cy="0"/>
                </a:xfrm>
                <a:prstGeom prst="line">
                  <a:avLst/>
                </a:prstGeom>
                <a:noFill/>
                <a:ln w="9525">
                  <a:solidFill>
                    <a:schemeClr val="tx1"/>
                  </a:solidFill>
                  <a:round/>
                  <a:headEnd/>
                  <a:tailEnd/>
                </a:ln>
                <a:effectLst/>
              </p:spPr>
              <p:txBody>
                <a:bodyPr wrap="none" anchor="ctr"/>
                <a:lstStyle/>
                <a:p>
                  <a:endParaRPr lang="en-US"/>
                </a:p>
              </p:txBody>
            </p:sp>
            <p:sp>
              <p:nvSpPr>
                <p:cNvPr id="11283" name="Line 1043"/>
                <p:cNvSpPr>
                  <a:spLocks noChangeShapeType="1"/>
                </p:cNvSpPr>
                <p:nvPr/>
              </p:nvSpPr>
              <p:spPr bwMode="auto">
                <a:xfrm>
                  <a:off x="3576" y="2416"/>
                  <a:ext cx="872" cy="0"/>
                </a:xfrm>
                <a:prstGeom prst="line">
                  <a:avLst/>
                </a:prstGeom>
                <a:noFill/>
                <a:ln w="9525">
                  <a:solidFill>
                    <a:schemeClr val="tx1"/>
                  </a:solidFill>
                  <a:round/>
                  <a:headEnd/>
                  <a:tailEnd/>
                </a:ln>
                <a:effectLst/>
              </p:spPr>
              <p:txBody>
                <a:bodyPr wrap="none" anchor="ctr"/>
                <a:lstStyle/>
                <a:p>
                  <a:endParaRPr lang="en-US"/>
                </a:p>
              </p:txBody>
            </p:sp>
          </p:grpSp>
          <p:grpSp>
            <p:nvGrpSpPr>
              <p:cNvPr id="11284" name="Group 1044"/>
              <p:cNvGrpSpPr>
                <a:grpSpLocks/>
              </p:cNvGrpSpPr>
              <p:nvPr/>
            </p:nvGrpSpPr>
            <p:grpSpPr bwMode="auto">
              <a:xfrm rot="-5400000">
                <a:off x="3592" y="2168"/>
                <a:ext cx="872" cy="256"/>
                <a:chOff x="3576" y="2160"/>
                <a:chExt cx="872" cy="256"/>
              </a:xfrm>
            </p:grpSpPr>
            <p:sp>
              <p:nvSpPr>
                <p:cNvPr id="11285" name="Line 1045"/>
                <p:cNvSpPr>
                  <a:spLocks noChangeShapeType="1"/>
                </p:cNvSpPr>
                <p:nvPr/>
              </p:nvSpPr>
              <p:spPr bwMode="auto">
                <a:xfrm>
                  <a:off x="3576" y="2160"/>
                  <a:ext cx="872" cy="0"/>
                </a:xfrm>
                <a:prstGeom prst="line">
                  <a:avLst/>
                </a:prstGeom>
                <a:noFill/>
                <a:ln w="9525">
                  <a:solidFill>
                    <a:schemeClr val="tx1"/>
                  </a:solidFill>
                  <a:round/>
                  <a:headEnd/>
                  <a:tailEnd/>
                </a:ln>
                <a:effectLst/>
              </p:spPr>
              <p:txBody>
                <a:bodyPr wrap="none" anchor="ctr"/>
                <a:lstStyle/>
                <a:p>
                  <a:endParaRPr lang="en-US"/>
                </a:p>
              </p:txBody>
            </p:sp>
            <p:sp>
              <p:nvSpPr>
                <p:cNvPr id="11286" name="Line 1046"/>
                <p:cNvSpPr>
                  <a:spLocks noChangeShapeType="1"/>
                </p:cNvSpPr>
                <p:nvPr/>
              </p:nvSpPr>
              <p:spPr bwMode="auto">
                <a:xfrm>
                  <a:off x="3576" y="2416"/>
                  <a:ext cx="872" cy="0"/>
                </a:xfrm>
                <a:prstGeom prst="line">
                  <a:avLst/>
                </a:prstGeom>
                <a:noFill/>
                <a:ln w="9525">
                  <a:solidFill>
                    <a:schemeClr val="tx1"/>
                  </a:solidFill>
                  <a:round/>
                  <a:headEnd/>
                  <a:tailEnd/>
                </a:ln>
                <a:effectLst/>
              </p:spPr>
              <p:txBody>
                <a:bodyPr wrap="none" anchor="ctr"/>
                <a:lstStyle/>
                <a:p>
                  <a:endParaRPr lang="en-US"/>
                </a:p>
              </p:txBody>
            </p:sp>
          </p:grpSp>
        </p:grpSp>
        <p:sp>
          <p:nvSpPr>
            <p:cNvPr id="11287" name="Text Box 1047"/>
            <p:cNvSpPr txBox="1">
              <a:spLocks noChangeArrowheads="1"/>
            </p:cNvSpPr>
            <p:nvPr/>
          </p:nvSpPr>
          <p:spPr bwMode="auto">
            <a:xfrm>
              <a:off x="4686" y="3418"/>
              <a:ext cx="255" cy="288"/>
            </a:xfrm>
            <a:prstGeom prst="rect">
              <a:avLst/>
            </a:prstGeom>
            <a:noFill/>
            <a:ln w="9525">
              <a:noFill/>
              <a:miter lim="800000"/>
              <a:headEnd/>
              <a:tailEnd/>
            </a:ln>
            <a:effectLst/>
          </p:spPr>
          <p:txBody>
            <a:bodyPr wrap="none">
              <a:spAutoFit/>
            </a:bodyPr>
            <a:lstStyle/>
            <a:p>
              <a:r>
                <a:rPr lang="en-US"/>
                <a:t>X</a:t>
              </a:r>
            </a:p>
          </p:txBody>
        </p:sp>
        <p:sp>
          <p:nvSpPr>
            <p:cNvPr id="11288" name="Text Box 1048"/>
            <p:cNvSpPr txBox="1">
              <a:spLocks noChangeArrowheads="1"/>
            </p:cNvSpPr>
            <p:nvPr/>
          </p:nvSpPr>
          <p:spPr bwMode="auto">
            <a:xfrm>
              <a:off x="4686" y="3698"/>
              <a:ext cx="255" cy="288"/>
            </a:xfrm>
            <a:prstGeom prst="rect">
              <a:avLst/>
            </a:prstGeom>
            <a:noFill/>
            <a:ln w="9525">
              <a:noFill/>
              <a:miter lim="800000"/>
              <a:headEnd/>
              <a:tailEnd/>
            </a:ln>
            <a:effectLst/>
          </p:spPr>
          <p:txBody>
            <a:bodyPr wrap="none">
              <a:spAutoFit/>
            </a:bodyPr>
            <a:lstStyle/>
            <a:p>
              <a:r>
                <a:rPr lang="en-US"/>
                <a:t>O</a:t>
              </a:r>
            </a:p>
          </p:txBody>
        </p:sp>
        <p:sp>
          <p:nvSpPr>
            <p:cNvPr id="11289" name="Text Box 1049"/>
            <p:cNvSpPr txBox="1">
              <a:spLocks noChangeArrowheads="1"/>
            </p:cNvSpPr>
            <p:nvPr/>
          </p:nvSpPr>
          <p:spPr bwMode="auto">
            <a:xfrm>
              <a:off x="4958" y="3426"/>
              <a:ext cx="255" cy="288"/>
            </a:xfrm>
            <a:prstGeom prst="rect">
              <a:avLst/>
            </a:prstGeom>
            <a:noFill/>
            <a:ln w="9525">
              <a:noFill/>
              <a:miter lim="800000"/>
              <a:headEnd/>
              <a:tailEnd/>
            </a:ln>
            <a:effectLst/>
          </p:spPr>
          <p:txBody>
            <a:bodyPr wrap="none">
              <a:spAutoFit/>
            </a:bodyPr>
            <a:lstStyle/>
            <a:p>
              <a:r>
                <a:rPr lang="en-US"/>
                <a:t>X</a:t>
              </a:r>
            </a:p>
          </p:txBody>
        </p:sp>
        <p:sp>
          <p:nvSpPr>
            <p:cNvPr id="11290" name="Text Box 1050"/>
            <p:cNvSpPr txBox="1">
              <a:spLocks noChangeArrowheads="1"/>
            </p:cNvSpPr>
            <p:nvPr/>
          </p:nvSpPr>
          <p:spPr bwMode="auto">
            <a:xfrm>
              <a:off x="4422" y="3434"/>
              <a:ext cx="255" cy="288"/>
            </a:xfrm>
            <a:prstGeom prst="rect">
              <a:avLst/>
            </a:prstGeom>
            <a:noFill/>
            <a:ln w="9525">
              <a:noFill/>
              <a:miter lim="800000"/>
              <a:headEnd/>
              <a:tailEnd/>
            </a:ln>
            <a:effectLst/>
          </p:spPr>
          <p:txBody>
            <a:bodyPr wrap="none">
              <a:spAutoFit/>
            </a:bodyPr>
            <a:lstStyle/>
            <a:p>
              <a:r>
                <a:rPr lang="en-US"/>
                <a:t>O</a:t>
              </a:r>
            </a:p>
          </p:txBody>
        </p:sp>
      </p:grpSp>
      <p:sp>
        <p:nvSpPr>
          <p:cNvPr id="11291" name="Rectangle 1051"/>
          <p:cNvSpPr>
            <a:spLocks noChangeArrowheads="1"/>
          </p:cNvSpPr>
          <p:nvPr/>
        </p:nvSpPr>
        <p:spPr bwMode="auto">
          <a:xfrm>
            <a:off x="6756400" y="3321050"/>
            <a:ext cx="2033588" cy="457200"/>
          </a:xfrm>
          <a:prstGeom prst="rect">
            <a:avLst/>
          </a:prstGeom>
          <a:noFill/>
          <a:ln w="9525">
            <a:noFill/>
            <a:miter lim="800000"/>
            <a:headEnd/>
            <a:tailEnd/>
          </a:ln>
          <a:effectLst/>
        </p:spPr>
        <p:txBody>
          <a:bodyPr wrap="none">
            <a:spAutoFit/>
          </a:bodyPr>
          <a:lstStyle/>
          <a:p>
            <a:r>
              <a:rPr lang="en-US" i="1"/>
              <a:t>e</a:t>
            </a:r>
            <a:r>
              <a:rPr lang="en-US"/>
              <a:t>(</a:t>
            </a:r>
            <a:r>
              <a:rPr lang="en-US" i="1"/>
              <a:t>n</a:t>
            </a:r>
            <a:r>
              <a:rPr lang="en-US"/>
              <a:t>) = 6 - 4 = 2</a:t>
            </a:r>
          </a:p>
        </p:txBody>
      </p:sp>
      <p:sp>
        <p:nvSpPr>
          <p:cNvPr id="11292" name="Rectangle 1052"/>
          <p:cNvSpPr>
            <a:spLocks noChangeArrowheads="1"/>
          </p:cNvSpPr>
          <p:nvPr/>
        </p:nvSpPr>
        <p:spPr bwMode="auto">
          <a:xfrm>
            <a:off x="6743700" y="6000750"/>
            <a:ext cx="2033588" cy="457200"/>
          </a:xfrm>
          <a:prstGeom prst="rect">
            <a:avLst/>
          </a:prstGeom>
          <a:noFill/>
          <a:ln w="9525">
            <a:noFill/>
            <a:miter lim="800000"/>
            <a:headEnd/>
            <a:tailEnd/>
          </a:ln>
          <a:effectLst/>
        </p:spPr>
        <p:txBody>
          <a:bodyPr wrap="none">
            <a:spAutoFit/>
          </a:bodyPr>
          <a:lstStyle/>
          <a:p>
            <a:r>
              <a:rPr lang="en-US" i="1"/>
              <a:t>e</a:t>
            </a:r>
            <a:r>
              <a:rPr lang="en-US"/>
              <a:t>(</a:t>
            </a:r>
            <a:r>
              <a:rPr lang="en-US" i="1"/>
              <a:t>n</a:t>
            </a:r>
            <a:r>
              <a:rPr lang="en-US"/>
              <a:t>) = 4 - 3 = 1</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711200" y="0"/>
            <a:ext cx="7772400" cy="1143000"/>
          </a:xfrm>
        </p:spPr>
        <p:txBody>
          <a:bodyPr/>
          <a:lstStyle/>
          <a:p>
            <a:r>
              <a:rPr lang="en-US" dirty="0">
                <a:effectLst>
                  <a:outerShdw blurRad="38100" dist="38100" dir="2700000" algn="tl">
                    <a:srgbClr val="000000">
                      <a:alpha val="43137"/>
                    </a:srgbClr>
                  </a:outerShdw>
                </a:effectLst>
              </a:rPr>
              <a:t>Example Utility Functions II</a:t>
            </a:r>
          </a:p>
        </p:txBody>
      </p:sp>
      <p:sp>
        <p:nvSpPr>
          <p:cNvPr id="10243" name="Text Box 3"/>
          <p:cNvSpPr txBox="1">
            <a:spLocks noChangeArrowheads="1"/>
          </p:cNvSpPr>
          <p:nvPr/>
        </p:nvSpPr>
        <p:spPr bwMode="auto">
          <a:xfrm>
            <a:off x="428625" y="892175"/>
            <a:ext cx="4375150" cy="1187450"/>
          </a:xfrm>
          <a:prstGeom prst="rect">
            <a:avLst/>
          </a:prstGeom>
          <a:noFill/>
          <a:ln w="9525">
            <a:noFill/>
            <a:miter lim="800000"/>
            <a:headEnd/>
            <a:tailEnd/>
          </a:ln>
          <a:effectLst/>
        </p:spPr>
        <p:txBody>
          <a:bodyPr>
            <a:spAutoFit/>
          </a:bodyPr>
          <a:lstStyle/>
          <a:p>
            <a:r>
              <a:rPr lang="en-US" b="1"/>
              <a:t>Chess I</a:t>
            </a:r>
            <a:endParaRPr lang="en-US"/>
          </a:p>
          <a:p>
            <a:r>
              <a:rPr lang="en-US"/>
              <a:t>Assume Max is “White”</a:t>
            </a:r>
          </a:p>
          <a:p>
            <a:endParaRPr lang="en-US"/>
          </a:p>
        </p:txBody>
      </p:sp>
      <p:sp>
        <p:nvSpPr>
          <p:cNvPr id="10244" name="Text Box 4"/>
          <p:cNvSpPr txBox="1">
            <a:spLocks noChangeArrowheads="1"/>
          </p:cNvSpPr>
          <p:nvPr/>
        </p:nvSpPr>
        <p:spPr bwMode="auto">
          <a:xfrm>
            <a:off x="403225" y="1844675"/>
            <a:ext cx="5786438" cy="4893647"/>
          </a:xfrm>
          <a:prstGeom prst="rect">
            <a:avLst/>
          </a:prstGeom>
          <a:noFill/>
          <a:ln w="9525">
            <a:noFill/>
            <a:miter lim="800000"/>
            <a:headEnd/>
            <a:tailEnd/>
          </a:ln>
          <a:effectLst/>
        </p:spPr>
        <p:txBody>
          <a:bodyPr>
            <a:spAutoFit/>
          </a:bodyPr>
          <a:lstStyle/>
          <a:p>
            <a:r>
              <a:rPr lang="en-US" dirty="0"/>
              <a:t>Assume each piece has the following values</a:t>
            </a:r>
            <a:endParaRPr lang="en-US" i="1" dirty="0"/>
          </a:p>
          <a:p>
            <a:pPr lvl="1"/>
            <a:r>
              <a:rPr lang="en-US" dirty="0"/>
              <a:t>pawn 	= 1;</a:t>
            </a:r>
          </a:p>
          <a:p>
            <a:pPr lvl="1"/>
            <a:r>
              <a:rPr lang="en-US" dirty="0"/>
              <a:t>knight 	= 3;</a:t>
            </a:r>
          </a:p>
          <a:p>
            <a:pPr lvl="1"/>
            <a:r>
              <a:rPr lang="en-US" dirty="0"/>
              <a:t>bishop 	= 3;</a:t>
            </a:r>
          </a:p>
          <a:p>
            <a:pPr lvl="1"/>
            <a:r>
              <a:rPr lang="en-US" dirty="0"/>
              <a:t>rook 	= 5;</a:t>
            </a:r>
          </a:p>
          <a:p>
            <a:pPr lvl="1"/>
            <a:r>
              <a:rPr lang="en-US" dirty="0"/>
              <a:t>queen 	= 9;</a:t>
            </a:r>
          </a:p>
          <a:p>
            <a:r>
              <a:rPr lang="en-US" dirty="0"/>
              <a:t>let </a:t>
            </a:r>
            <a:r>
              <a:rPr lang="en-US" i="1" dirty="0"/>
              <a:t>w</a:t>
            </a:r>
            <a:r>
              <a:rPr lang="en-US" dirty="0"/>
              <a:t> = sum of the value of white pieces</a:t>
            </a:r>
          </a:p>
          <a:p>
            <a:r>
              <a:rPr lang="en-US" dirty="0"/>
              <a:t>let </a:t>
            </a:r>
            <a:r>
              <a:rPr lang="en-US" i="1" dirty="0"/>
              <a:t>b</a:t>
            </a:r>
            <a:r>
              <a:rPr lang="en-US" dirty="0"/>
              <a:t> = sum of the value of black pieces</a:t>
            </a:r>
            <a:endParaRPr lang="en-US" i="1" dirty="0"/>
          </a:p>
          <a:p>
            <a:endParaRPr lang="en-US" i="1" dirty="0"/>
          </a:p>
          <a:p>
            <a:r>
              <a:rPr lang="en-US" i="1" dirty="0"/>
              <a:t>e</a:t>
            </a:r>
            <a:r>
              <a:rPr lang="en-US" dirty="0"/>
              <a:t>(</a:t>
            </a:r>
            <a:r>
              <a:rPr lang="en-US" i="1" dirty="0"/>
              <a:t>n</a:t>
            </a:r>
            <a:r>
              <a:rPr lang="en-US" dirty="0"/>
              <a:t>) = 	</a:t>
            </a:r>
            <a:r>
              <a:rPr lang="en-US" i="1" dirty="0"/>
              <a:t>w</a:t>
            </a:r>
            <a:r>
              <a:rPr lang="en-US" dirty="0"/>
              <a:t> - </a:t>
            </a:r>
            <a:r>
              <a:rPr lang="en-US" i="1" dirty="0"/>
              <a:t>b</a:t>
            </a:r>
            <a:endParaRPr lang="en-US" dirty="0"/>
          </a:p>
          <a:p>
            <a:r>
              <a:rPr lang="en-US" dirty="0"/>
              <a:t>	</a:t>
            </a:r>
            <a:r>
              <a:rPr lang="en-US" i="1" dirty="0"/>
              <a:t>w</a:t>
            </a:r>
            <a:r>
              <a:rPr lang="en-US" dirty="0"/>
              <a:t> + </a:t>
            </a:r>
            <a:r>
              <a:rPr lang="en-US" i="1" dirty="0"/>
              <a:t>b</a:t>
            </a:r>
            <a:endParaRPr lang="en-US" dirty="0"/>
          </a:p>
          <a:p>
            <a:endParaRPr lang="en-US" dirty="0"/>
          </a:p>
          <a:p>
            <a:pPr lvl="1"/>
            <a:endParaRPr lang="en-US" dirty="0"/>
          </a:p>
        </p:txBody>
      </p:sp>
      <p:sp>
        <p:nvSpPr>
          <p:cNvPr id="10273" name="Line 33"/>
          <p:cNvSpPr>
            <a:spLocks noChangeShapeType="1"/>
          </p:cNvSpPr>
          <p:nvPr/>
        </p:nvSpPr>
        <p:spPr bwMode="auto">
          <a:xfrm>
            <a:off x="1394460" y="5593080"/>
            <a:ext cx="685800" cy="0"/>
          </a:xfrm>
          <a:prstGeom prst="line">
            <a:avLst/>
          </a:prstGeom>
          <a:noFill/>
          <a:ln w="25400">
            <a:solidFill>
              <a:schemeClr val="tx1"/>
            </a:solidFill>
            <a:round/>
            <a:headEnd/>
            <a:tailEnd/>
          </a:ln>
          <a:effectLst/>
        </p:spPr>
        <p:txBody>
          <a:bodyPr wrap="none" anchor="ctr"/>
          <a:lstStyle/>
          <a:p>
            <a:endParaRPr lang="en-US"/>
          </a:p>
        </p:txBody>
      </p:sp>
      <p:sp>
        <p:nvSpPr>
          <p:cNvPr id="10274" name="Text Box 34"/>
          <p:cNvSpPr txBox="1">
            <a:spLocks noChangeArrowheads="1"/>
          </p:cNvSpPr>
          <p:nvPr/>
        </p:nvSpPr>
        <p:spPr bwMode="auto">
          <a:xfrm>
            <a:off x="2775585" y="5160121"/>
            <a:ext cx="3175000" cy="701675"/>
          </a:xfrm>
          <a:prstGeom prst="rect">
            <a:avLst/>
          </a:prstGeom>
          <a:noFill/>
          <a:ln w="9525">
            <a:noFill/>
            <a:miter lim="800000"/>
            <a:headEnd/>
            <a:tailEnd/>
          </a:ln>
          <a:effectLst/>
        </p:spPr>
        <p:txBody>
          <a:bodyPr>
            <a:spAutoFit/>
          </a:bodyPr>
          <a:lstStyle/>
          <a:p>
            <a:r>
              <a:rPr lang="en-US" sz="2000"/>
              <a:t>Note that this value ranges between 1 and -1</a:t>
            </a:r>
            <a:endParaRPr lang="en-US"/>
          </a:p>
        </p:txBody>
      </p:sp>
      <p:pic>
        <p:nvPicPr>
          <p:cNvPr id="89090" name="Picture 2" descr="http://www.chessusa.com/blog-images/staunton_chess_pieces.jpg"/>
          <p:cNvPicPr>
            <a:picLocks noChangeAspect="1" noChangeArrowheads="1"/>
          </p:cNvPicPr>
          <p:nvPr/>
        </p:nvPicPr>
        <p:blipFill>
          <a:blip r:embed="rId2" cstate="print"/>
          <a:srcRect/>
          <a:stretch>
            <a:fillRect/>
          </a:stretch>
        </p:blipFill>
        <p:spPr bwMode="auto">
          <a:xfrm>
            <a:off x="3152230" y="2400845"/>
            <a:ext cx="3183244" cy="1501431"/>
          </a:xfrm>
          <a:prstGeom prst="rect">
            <a:avLst/>
          </a:prstGeom>
          <a:noFill/>
        </p:spPr>
      </p:pic>
      <p:pic>
        <p:nvPicPr>
          <p:cNvPr id="3074" name="Picture 2" descr="Chess Game Play- Game 1 - YouTube">
            <a:extLst>
              <a:ext uri="{FF2B5EF4-FFF2-40B4-BE49-F238E27FC236}">
                <a16:creationId xmlns:a16="http://schemas.microsoft.com/office/drawing/2014/main" id="{0F599290-F156-4A9A-A51F-9D18E2FAE6E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3113" r="12407"/>
          <a:stretch/>
        </p:blipFill>
        <p:spPr bwMode="auto">
          <a:xfrm>
            <a:off x="6992937" y="1009076"/>
            <a:ext cx="2009775" cy="202382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711200" y="0"/>
            <a:ext cx="7772400" cy="1143000"/>
          </a:xfrm>
        </p:spPr>
        <p:txBody>
          <a:bodyPr/>
          <a:lstStyle/>
          <a:p>
            <a:r>
              <a:rPr lang="en-US" dirty="0">
                <a:effectLst>
                  <a:outerShdw blurRad="38100" dist="38100" dir="2700000" algn="tl">
                    <a:srgbClr val="000000">
                      <a:alpha val="43137"/>
                    </a:srgbClr>
                  </a:outerShdw>
                </a:effectLst>
              </a:rPr>
              <a:t>Example Utility Functions III</a:t>
            </a:r>
          </a:p>
        </p:txBody>
      </p:sp>
      <p:sp>
        <p:nvSpPr>
          <p:cNvPr id="12291" name="Text Box 3"/>
          <p:cNvSpPr txBox="1">
            <a:spLocks noChangeArrowheads="1"/>
          </p:cNvSpPr>
          <p:nvPr/>
        </p:nvSpPr>
        <p:spPr bwMode="auto">
          <a:xfrm>
            <a:off x="428625" y="892175"/>
            <a:ext cx="4375150" cy="457200"/>
          </a:xfrm>
          <a:prstGeom prst="rect">
            <a:avLst/>
          </a:prstGeom>
          <a:noFill/>
          <a:ln w="9525">
            <a:noFill/>
            <a:miter lim="800000"/>
            <a:headEnd/>
            <a:tailEnd/>
          </a:ln>
          <a:effectLst/>
        </p:spPr>
        <p:txBody>
          <a:bodyPr>
            <a:spAutoFit/>
          </a:bodyPr>
          <a:lstStyle/>
          <a:p>
            <a:r>
              <a:rPr lang="en-US" b="1"/>
              <a:t>Chess II </a:t>
            </a:r>
            <a:endParaRPr lang="en-US"/>
          </a:p>
        </p:txBody>
      </p:sp>
      <p:sp>
        <p:nvSpPr>
          <p:cNvPr id="12292" name="Text Box 4"/>
          <p:cNvSpPr txBox="1">
            <a:spLocks noChangeArrowheads="1"/>
          </p:cNvSpPr>
          <p:nvPr/>
        </p:nvSpPr>
        <p:spPr bwMode="auto">
          <a:xfrm>
            <a:off x="403225" y="1400175"/>
            <a:ext cx="5392738" cy="4108450"/>
          </a:xfrm>
          <a:prstGeom prst="rect">
            <a:avLst/>
          </a:prstGeom>
          <a:noFill/>
          <a:ln w="9525">
            <a:noFill/>
            <a:miter lim="800000"/>
            <a:headEnd/>
            <a:tailEnd/>
          </a:ln>
          <a:effectLst/>
        </p:spPr>
        <p:txBody>
          <a:bodyPr>
            <a:spAutoFit/>
          </a:bodyPr>
          <a:lstStyle/>
          <a:p>
            <a:r>
              <a:rPr lang="en-US" dirty="0"/>
              <a:t>The previous evaluation function naively gave the same weight to a piece regardless of its position on the board...</a:t>
            </a:r>
          </a:p>
          <a:p>
            <a:endParaRPr lang="en-US" i="1" dirty="0"/>
          </a:p>
          <a:p>
            <a:r>
              <a:rPr lang="en-US" dirty="0"/>
              <a:t>Let X</a:t>
            </a:r>
            <a:r>
              <a:rPr lang="en-US" baseline="-25000" dirty="0"/>
              <a:t>i</a:t>
            </a:r>
            <a:r>
              <a:rPr lang="en-US" dirty="0"/>
              <a:t> be the number of squares the </a:t>
            </a:r>
            <a:r>
              <a:rPr lang="en-US" dirty="0" err="1"/>
              <a:t>i</a:t>
            </a:r>
            <a:r>
              <a:rPr lang="en-US" baseline="30000" dirty="0" err="1"/>
              <a:t>th</a:t>
            </a:r>
            <a:r>
              <a:rPr lang="en-US" dirty="0"/>
              <a:t>  piece attacks</a:t>
            </a:r>
            <a:endParaRPr lang="en-US" i="1" dirty="0"/>
          </a:p>
          <a:p>
            <a:endParaRPr lang="en-US" i="1" dirty="0"/>
          </a:p>
          <a:p>
            <a:r>
              <a:rPr lang="en-US" i="1" dirty="0"/>
              <a:t>e</a:t>
            </a:r>
            <a:r>
              <a:rPr lang="en-US" dirty="0"/>
              <a:t>(</a:t>
            </a:r>
            <a:r>
              <a:rPr lang="en-US" i="1" dirty="0"/>
              <a:t>n</a:t>
            </a:r>
            <a:r>
              <a:rPr lang="en-US" dirty="0"/>
              <a:t>) = </a:t>
            </a:r>
          </a:p>
          <a:p>
            <a:endParaRPr lang="en-US" dirty="0"/>
          </a:p>
          <a:p>
            <a:r>
              <a:rPr lang="en-US" dirty="0"/>
              <a:t>piece</a:t>
            </a:r>
            <a:r>
              <a:rPr lang="en-US" baseline="-25000" dirty="0"/>
              <a:t>1</a:t>
            </a:r>
            <a:r>
              <a:rPr lang="en-US" dirty="0"/>
              <a:t>value * X</a:t>
            </a:r>
            <a:r>
              <a:rPr lang="en-US" baseline="-25000" dirty="0"/>
              <a:t>1</a:t>
            </a:r>
            <a:r>
              <a:rPr lang="en-US" dirty="0"/>
              <a:t> + piece</a:t>
            </a:r>
            <a:r>
              <a:rPr lang="en-US" baseline="-25000" dirty="0"/>
              <a:t>2</a:t>
            </a:r>
            <a:r>
              <a:rPr lang="en-US" dirty="0"/>
              <a:t>value * X</a:t>
            </a:r>
            <a:r>
              <a:rPr lang="en-US" baseline="-25000" dirty="0"/>
              <a:t>2</a:t>
            </a:r>
            <a:r>
              <a:rPr lang="en-US" dirty="0"/>
              <a:t> + ...</a:t>
            </a:r>
          </a:p>
          <a:p>
            <a:endParaRPr lang="en-US" dirty="0"/>
          </a:p>
        </p:txBody>
      </p:sp>
      <p:pic>
        <p:nvPicPr>
          <p:cNvPr id="12295" name="Picture 7" descr="C:\WINNT\Profiles\eamonn\Desktop\cs170\knight1a.gif"/>
          <p:cNvPicPr>
            <a:picLocks noChangeAspect="1" noChangeArrowheads="1"/>
          </p:cNvPicPr>
          <p:nvPr/>
        </p:nvPicPr>
        <p:blipFill>
          <a:blip r:embed="rId2" cstate="print"/>
          <a:srcRect/>
          <a:stretch>
            <a:fillRect/>
          </a:stretch>
        </p:blipFill>
        <p:spPr bwMode="auto">
          <a:xfrm>
            <a:off x="6254750" y="1022350"/>
            <a:ext cx="2705100" cy="2705100"/>
          </a:xfrm>
          <a:prstGeom prst="rect">
            <a:avLst/>
          </a:prstGeom>
          <a:noFill/>
        </p:spPr>
      </p:pic>
      <p:pic>
        <p:nvPicPr>
          <p:cNvPr id="12296" name="Picture 8" descr="C:\WINNT\Profiles\eamonn\Desktop\cs170\knight1b.gif"/>
          <p:cNvPicPr>
            <a:picLocks noChangeAspect="1" noChangeArrowheads="1"/>
          </p:cNvPicPr>
          <p:nvPr/>
        </p:nvPicPr>
        <p:blipFill>
          <a:blip r:embed="rId3" cstate="print"/>
          <a:srcRect/>
          <a:stretch>
            <a:fillRect/>
          </a:stretch>
        </p:blipFill>
        <p:spPr bwMode="auto">
          <a:xfrm>
            <a:off x="6197600" y="3881438"/>
            <a:ext cx="2743200" cy="1076325"/>
          </a:xfrm>
          <a:prstGeom prst="rect">
            <a:avLst/>
          </a:prstGeom>
          <a:noFill/>
        </p:spPr>
      </p:pic>
      <p:pic>
        <p:nvPicPr>
          <p:cNvPr id="12297" name="Picture 9" descr="C:\WINNT\Profiles\eamonn\Desktop\cs170\knight1c.gif"/>
          <p:cNvPicPr>
            <a:picLocks noChangeAspect="1" noChangeArrowheads="1"/>
          </p:cNvPicPr>
          <p:nvPr/>
        </p:nvPicPr>
        <p:blipFill>
          <a:blip r:embed="rId4" cstate="print"/>
          <a:srcRect/>
          <a:stretch>
            <a:fillRect/>
          </a:stretch>
        </p:blipFill>
        <p:spPr bwMode="auto">
          <a:xfrm>
            <a:off x="7762875" y="5124450"/>
            <a:ext cx="1085850" cy="1104900"/>
          </a:xfrm>
          <a:prstGeom prst="rect">
            <a:avLst/>
          </a:prstGeom>
          <a:noFill/>
        </p:spPr>
      </p:pic>
      <p:sp>
        <p:nvSpPr>
          <p:cNvPr id="12298" name="Text Box 10"/>
          <p:cNvSpPr txBox="1">
            <a:spLocks noChangeArrowheads="1"/>
          </p:cNvSpPr>
          <p:nvPr/>
        </p:nvSpPr>
        <p:spPr bwMode="auto">
          <a:xfrm>
            <a:off x="200025" y="5654675"/>
            <a:ext cx="6481763" cy="1292662"/>
          </a:xfrm>
          <a:prstGeom prst="rect">
            <a:avLst/>
          </a:prstGeom>
          <a:noFill/>
          <a:ln w="9525">
            <a:noFill/>
            <a:miter lim="800000"/>
            <a:headEnd/>
            <a:tailEnd/>
          </a:ln>
          <a:effectLst/>
        </p:spPr>
        <p:txBody>
          <a:bodyPr>
            <a:spAutoFit/>
          </a:bodyPr>
          <a:lstStyle/>
          <a:p>
            <a:r>
              <a:rPr lang="en-US" sz="1800" dirty="0">
                <a:solidFill>
                  <a:schemeClr val="bg2"/>
                </a:solidFill>
              </a:rPr>
              <a:t>I have not finished the equation. The important thing to realize is that the evaluation function can be a weighted linear function of the  pieces value, and its position</a:t>
            </a:r>
          </a:p>
          <a:p>
            <a:r>
              <a:rPr lang="en-US" dirty="0"/>
              <a:t> </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1026"/>
          <p:cNvSpPr>
            <a:spLocks noGrp="1" noChangeArrowheads="1"/>
          </p:cNvSpPr>
          <p:nvPr>
            <p:ph type="title"/>
          </p:nvPr>
        </p:nvSpPr>
        <p:spPr>
          <a:xfrm>
            <a:off x="711200" y="0"/>
            <a:ext cx="7772400" cy="1143000"/>
          </a:xfrm>
        </p:spPr>
        <p:txBody>
          <a:bodyPr/>
          <a:lstStyle/>
          <a:p>
            <a:r>
              <a:rPr lang="en-US" dirty="0">
                <a:effectLst>
                  <a:outerShdw blurRad="38100" dist="38100" dir="2700000" algn="tl">
                    <a:srgbClr val="000000">
                      <a:alpha val="43137"/>
                    </a:srgbClr>
                  </a:outerShdw>
                </a:effectLst>
              </a:rPr>
              <a:t>Utility Functions</a:t>
            </a:r>
          </a:p>
        </p:txBody>
      </p:sp>
      <p:sp>
        <p:nvSpPr>
          <p:cNvPr id="15364" name="Text Box 1028"/>
          <p:cNvSpPr txBox="1">
            <a:spLocks noChangeArrowheads="1"/>
          </p:cNvSpPr>
          <p:nvPr/>
        </p:nvSpPr>
        <p:spPr bwMode="auto">
          <a:xfrm>
            <a:off x="771525" y="1019175"/>
            <a:ext cx="7691438" cy="3046988"/>
          </a:xfrm>
          <a:prstGeom prst="rect">
            <a:avLst/>
          </a:prstGeom>
          <a:noFill/>
          <a:ln w="9525">
            <a:noFill/>
            <a:miter lim="800000"/>
            <a:headEnd/>
            <a:tailEnd/>
          </a:ln>
          <a:effectLst/>
        </p:spPr>
        <p:txBody>
          <a:bodyPr>
            <a:spAutoFit/>
          </a:bodyPr>
          <a:lstStyle/>
          <a:p>
            <a:r>
              <a:rPr lang="en-US" dirty="0"/>
              <a:t>We have seen that the ability to play a good game is highly dependant on the evaluation functions.</a:t>
            </a:r>
          </a:p>
          <a:p>
            <a:r>
              <a:rPr lang="en-US" b="1" dirty="0"/>
              <a:t>How do we come up with good evaluation functions?</a:t>
            </a:r>
          </a:p>
          <a:p>
            <a:endParaRPr lang="en-US" dirty="0"/>
          </a:p>
          <a:p>
            <a:pPr>
              <a:buFontTx/>
              <a:buChar char="•"/>
            </a:pPr>
            <a:r>
              <a:rPr lang="en-US" dirty="0"/>
              <a:t> Interview an expert.</a:t>
            </a:r>
          </a:p>
          <a:p>
            <a:pPr>
              <a:buFontTx/>
              <a:buChar char="•"/>
            </a:pPr>
            <a:endParaRPr lang="en-US" dirty="0"/>
          </a:p>
          <a:p>
            <a:pPr>
              <a:buFontTx/>
              <a:buChar char="•"/>
            </a:pPr>
            <a:r>
              <a:rPr lang="en-US" dirty="0"/>
              <a:t> Machine Learning.  </a:t>
            </a:r>
          </a:p>
          <a:p>
            <a:endParaRPr lang="en-US" dirty="0"/>
          </a:p>
        </p:txBody>
      </p:sp>
      <p:pic>
        <p:nvPicPr>
          <p:cNvPr id="15370" name="Picture 1034"/>
          <p:cNvPicPr>
            <a:picLocks noChangeAspect="1" noChangeArrowheads="1"/>
          </p:cNvPicPr>
          <p:nvPr/>
        </p:nvPicPr>
        <p:blipFill>
          <a:blip r:embed="rId2" cstate="print"/>
          <a:srcRect/>
          <a:stretch>
            <a:fillRect/>
          </a:stretch>
        </p:blipFill>
        <p:spPr bwMode="auto">
          <a:xfrm>
            <a:off x="644525" y="4489450"/>
            <a:ext cx="2860675" cy="1755775"/>
          </a:xfrm>
          <a:prstGeom prst="rect">
            <a:avLst/>
          </a:prstGeom>
          <a:noFill/>
          <a:ln w="9525">
            <a:noFill/>
            <a:miter lim="800000"/>
            <a:headEnd/>
            <a:tailEnd/>
          </a:ln>
          <a:effectLst/>
        </p:spPr>
      </p:pic>
      <p:pic>
        <p:nvPicPr>
          <p:cNvPr id="15393" name="Picture 1057"/>
          <p:cNvPicPr>
            <a:picLocks noChangeAspect="1" noChangeArrowheads="1"/>
          </p:cNvPicPr>
          <p:nvPr/>
        </p:nvPicPr>
        <p:blipFill>
          <a:blip r:embed="rId3" cstate="print"/>
          <a:srcRect/>
          <a:stretch>
            <a:fillRect/>
          </a:stretch>
        </p:blipFill>
        <p:spPr bwMode="auto">
          <a:xfrm>
            <a:off x="4394200" y="3659188"/>
            <a:ext cx="4545013" cy="3011487"/>
          </a:xfrm>
          <a:prstGeom prst="rect">
            <a:avLst/>
          </a:prstGeom>
          <a:noFill/>
          <a:ln w="9525">
            <a:noFill/>
            <a:miter lim="800000"/>
            <a:headEnd/>
            <a:tailEnd/>
          </a:ln>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p:txBody>
          <a:bodyPr/>
          <a:lstStyle/>
          <a:p>
            <a:r>
              <a:rPr lang="en-US" sz="5400" dirty="0">
                <a:effectLst>
                  <a:outerShdw blurRad="38100" dist="38100" dir="2700000" algn="tl">
                    <a:srgbClr val="000000">
                      <a:alpha val="43137"/>
                    </a:srgbClr>
                  </a:outerShdw>
                </a:effectLst>
              </a:rPr>
              <a:t>Adversarial Search</a:t>
            </a:r>
            <a:br>
              <a:rPr lang="en-US" sz="5400" dirty="0">
                <a:effectLst>
                  <a:outerShdw blurRad="38100" dist="38100" dir="2700000" algn="tl">
                    <a:srgbClr val="000000">
                      <a:alpha val="43137"/>
                    </a:srgbClr>
                  </a:outerShdw>
                </a:effectLst>
              </a:rPr>
            </a:br>
            <a:r>
              <a:rPr lang="en-US" sz="3600" dirty="0">
                <a:solidFill>
                  <a:schemeClr val="bg1">
                    <a:lumMod val="65000"/>
                  </a:schemeClr>
                </a:solidFill>
              </a:rPr>
              <a:t>(game playing search)</a:t>
            </a:r>
            <a:endParaRPr lang="en-US" sz="5400" dirty="0">
              <a:solidFill>
                <a:schemeClr val="bg1">
                  <a:lumMod val="65000"/>
                </a:schemeClr>
              </a:solidFill>
            </a:endParaRPr>
          </a:p>
        </p:txBody>
      </p:sp>
      <p:sp>
        <p:nvSpPr>
          <p:cNvPr id="2051" name="Text Box 3"/>
          <p:cNvSpPr txBox="1">
            <a:spLocks noChangeArrowheads="1"/>
          </p:cNvSpPr>
          <p:nvPr/>
        </p:nvSpPr>
        <p:spPr bwMode="auto">
          <a:xfrm>
            <a:off x="441325" y="2327275"/>
            <a:ext cx="8245475" cy="3785652"/>
          </a:xfrm>
          <a:prstGeom prst="rect">
            <a:avLst/>
          </a:prstGeom>
          <a:noFill/>
          <a:ln w="9525">
            <a:noFill/>
            <a:miter lim="800000"/>
            <a:headEnd/>
            <a:tailEnd/>
          </a:ln>
          <a:effectLst/>
        </p:spPr>
        <p:txBody>
          <a:bodyPr>
            <a:spAutoFit/>
          </a:bodyPr>
          <a:lstStyle/>
          <a:p>
            <a:r>
              <a:rPr lang="en-US" sz="3200" dirty="0"/>
              <a:t>We have experience in </a:t>
            </a:r>
            <a:r>
              <a:rPr lang="en-US" sz="3200" i="1" dirty="0"/>
              <a:t>search</a:t>
            </a:r>
            <a:r>
              <a:rPr lang="en-US" sz="3200" dirty="0"/>
              <a:t> where we assume that we are the only intelligent entity and we have explicit control over the “world”.</a:t>
            </a:r>
          </a:p>
          <a:p>
            <a:endParaRPr lang="en-US" sz="3200" dirty="0"/>
          </a:p>
          <a:p>
            <a:r>
              <a:rPr lang="en-US" sz="3200" dirty="0"/>
              <a:t>Let us consider what happens when we relax those assumptions. We have an </a:t>
            </a:r>
            <a:r>
              <a:rPr lang="en-US" sz="3200" i="1" dirty="0"/>
              <a:t>enemy</a:t>
            </a:r>
            <a:r>
              <a:rPr lang="en-US" sz="3200" dirty="0"/>
              <a:t>… </a:t>
            </a:r>
          </a:p>
          <a:p>
            <a:endParaRPr lang="en-US" dirty="0"/>
          </a:p>
          <a:p>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1026"/>
          <p:cNvSpPr>
            <a:spLocks noGrp="1" noChangeArrowheads="1"/>
          </p:cNvSpPr>
          <p:nvPr>
            <p:ph type="title"/>
          </p:nvPr>
        </p:nvSpPr>
        <p:spPr>
          <a:xfrm>
            <a:off x="711200" y="0"/>
            <a:ext cx="7772400" cy="1143000"/>
          </a:xfrm>
        </p:spPr>
        <p:txBody>
          <a:bodyPr/>
          <a:lstStyle/>
          <a:p>
            <a:r>
              <a:rPr lang="en-US" dirty="0">
                <a:effectLst>
                  <a:outerShdw blurRad="38100" dist="38100" dir="2700000" algn="tl">
                    <a:srgbClr val="000000">
                      <a:alpha val="43137"/>
                    </a:srgbClr>
                  </a:outerShdw>
                </a:effectLst>
              </a:rPr>
              <a:t>Take Home Message</a:t>
            </a:r>
          </a:p>
        </p:txBody>
      </p:sp>
      <p:sp>
        <p:nvSpPr>
          <p:cNvPr id="15364" name="Text Box 1028"/>
          <p:cNvSpPr txBox="1">
            <a:spLocks noChangeArrowheads="1"/>
          </p:cNvSpPr>
          <p:nvPr/>
        </p:nvSpPr>
        <p:spPr bwMode="auto">
          <a:xfrm>
            <a:off x="353753" y="1870507"/>
            <a:ext cx="8522828" cy="4524315"/>
          </a:xfrm>
          <a:prstGeom prst="rect">
            <a:avLst/>
          </a:prstGeom>
          <a:noFill/>
          <a:ln w="9525">
            <a:noFill/>
            <a:miter lim="800000"/>
            <a:headEnd/>
            <a:tailEnd/>
          </a:ln>
          <a:effectLst/>
        </p:spPr>
        <p:txBody>
          <a:bodyPr wrap="square">
            <a:spAutoFit/>
          </a:bodyPr>
          <a:lstStyle/>
          <a:p>
            <a:r>
              <a:rPr lang="en-US" dirty="0"/>
              <a:t>We cannot beat Minimax (but see Alpha-Beta below) for </a:t>
            </a:r>
            <a:r>
              <a:rPr lang="en-US" i="1" dirty="0"/>
              <a:t>exact</a:t>
            </a:r>
            <a:r>
              <a:rPr lang="en-US" dirty="0"/>
              <a:t> game playing.</a:t>
            </a:r>
          </a:p>
          <a:p>
            <a:endParaRPr lang="en-US" dirty="0"/>
          </a:p>
          <a:p>
            <a:r>
              <a:rPr lang="en-US" dirty="0"/>
              <a:t>All our time should be spent on better utility functions</a:t>
            </a:r>
          </a:p>
          <a:p>
            <a:endParaRPr lang="en-US" dirty="0"/>
          </a:p>
          <a:p>
            <a:endParaRPr lang="en-US" dirty="0"/>
          </a:p>
          <a:p>
            <a:r>
              <a:rPr lang="en-US" dirty="0">
                <a:solidFill>
                  <a:schemeClr val="bg1">
                    <a:lumMod val="50000"/>
                  </a:schemeClr>
                </a:solidFill>
              </a:rPr>
              <a:t>Just like</a:t>
            </a:r>
          </a:p>
          <a:p>
            <a:endParaRPr lang="en-US" dirty="0">
              <a:solidFill>
                <a:schemeClr val="bg1">
                  <a:lumMod val="50000"/>
                </a:schemeClr>
              </a:solidFill>
            </a:endParaRPr>
          </a:p>
          <a:p>
            <a:r>
              <a:rPr lang="en-US" dirty="0">
                <a:solidFill>
                  <a:schemeClr val="bg1">
                    <a:lumMod val="50000"/>
                  </a:schemeClr>
                </a:solidFill>
              </a:rPr>
              <a:t>We cannot beat A*, all our time should be spent on better heuristic functions</a:t>
            </a:r>
          </a:p>
          <a:p>
            <a:endParaRPr lang="en-US" dirty="0"/>
          </a:p>
          <a:p>
            <a:r>
              <a:rPr lang="en-US" dirty="0"/>
              <a:t>  </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711200" y="0"/>
            <a:ext cx="7772400" cy="1143000"/>
          </a:xfrm>
        </p:spPr>
        <p:txBody>
          <a:bodyPr/>
          <a:lstStyle/>
          <a:p>
            <a:r>
              <a:rPr lang="en-US" dirty="0">
                <a:effectLst>
                  <a:outerShdw blurRad="38100" dist="38100" dir="2700000" algn="tl">
                    <a:srgbClr val="000000">
                      <a:alpha val="43137"/>
                    </a:srgbClr>
                  </a:outerShdw>
                </a:effectLst>
              </a:rPr>
              <a:t>Alpha-Beta Pruning I</a:t>
            </a:r>
          </a:p>
        </p:txBody>
      </p:sp>
      <p:sp>
        <p:nvSpPr>
          <p:cNvPr id="13315" name="Text Box 3"/>
          <p:cNvSpPr txBox="1">
            <a:spLocks noChangeArrowheads="1"/>
          </p:cNvSpPr>
          <p:nvPr/>
        </p:nvSpPr>
        <p:spPr bwMode="auto">
          <a:xfrm>
            <a:off x="288925" y="1108075"/>
            <a:ext cx="4802188" cy="5568950"/>
          </a:xfrm>
          <a:prstGeom prst="rect">
            <a:avLst/>
          </a:prstGeom>
          <a:noFill/>
          <a:ln w="9525">
            <a:noFill/>
            <a:miter lim="800000"/>
            <a:headEnd/>
            <a:tailEnd/>
          </a:ln>
          <a:effectLst/>
        </p:spPr>
        <p:txBody>
          <a:bodyPr>
            <a:spAutoFit/>
          </a:bodyPr>
          <a:lstStyle/>
          <a:p>
            <a:r>
              <a:rPr lang="en-US" dirty="0"/>
              <a:t>We have seen how to use </a:t>
            </a:r>
            <a:r>
              <a:rPr lang="en-US" dirty="0" err="1"/>
              <a:t>Minimax</a:t>
            </a:r>
            <a:r>
              <a:rPr lang="en-US" dirty="0"/>
              <a:t> search to play an optional game. </a:t>
            </a:r>
          </a:p>
          <a:p>
            <a:endParaRPr lang="en-US" dirty="0"/>
          </a:p>
          <a:p>
            <a:r>
              <a:rPr lang="en-US" dirty="0"/>
              <a:t>We have seen that because of time limitations we may have to use a cutoff depth to make the search tractable. Using a cutoff causes problems because of the “horizon”  effect. </a:t>
            </a:r>
          </a:p>
          <a:p>
            <a:endParaRPr lang="en-US" dirty="0"/>
          </a:p>
          <a:p>
            <a:endParaRPr lang="en-US" dirty="0"/>
          </a:p>
          <a:p>
            <a:r>
              <a:rPr lang="en-US" dirty="0"/>
              <a:t>Is there some way we can search deeper in the same amount of time?</a:t>
            </a:r>
          </a:p>
          <a:p>
            <a:endParaRPr lang="en-US" dirty="0"/>
          </a:p>
          <a:p>
            <a:r>
              <a:rPr lang="en-US" dirty="0"/>
              <a:t>Yes! Use Alpha-Beta Pruning...</a:t>
            </a:r>
          </a:p>
        </p:txBody>
      </p:sp>
      <p:grpSp>
        <p:nvGrpSpPr>
          <p:cNvPr id="13316" name="Group 4"/>
          <p:cNvGrpSpPr>
            <a:grpSpLocks/>
          </p:cNvGrpSpPr>
          <p:nvPr/>
        </p:nvGrpSpPr>
        <p:grpSpPr bwMode="auto">
          <a:xfrm>
            <a:off x="5640388" y="1135063"/>
            <a:ext cx="3313112" cy="4859337"/>
            <a:chOff x="4009" y="2843"/>
            <a:chExt cx="1583" cy="1253"/>
          </a:xfrm>
        </p:grpSpPr>
        <p:sp>
          <p:nvSpPr>
            <p:cNvPr id="13317" name="AutoShape 5"/>
            <p:cNvSpPr>
              <a:spLocks noChangeArrowheads="1"/>
            </p:cNvSpPr>
            <p:nvPr/>
          </p:nvSpPr>
          <p:spPr bwMode="auto">
            <a:xfrm>
              <a:off x="4009" y="2845"/>
              <a:ext cx="1583" cy="1251"/>
            </a:xfrm>
            <a:prstGeom prst="triangle">
              <a:avLst>
                <a:gd name="adj" fmla="val 50000"/>
              </a:avLst>
            </a:prstGeom>
            <a:solidFill>
              <a:srgbClr val="C0C0C0"/>
            </a:solidFill>
            <a:ln w="9525">
              <a:solidFill>
                <a:schemeClr val="tx1"/>
              </a:solidFill>
              <a:miter lim="800000"/>
              <a:headEnd/>
              <a:tailEnd/>
            </a:ln>
            <a:effectLst/>
          </p:spPr>
          <p:txBody>
            <a:bodyPr wrap="none" anchor="ctr"/>
            <a:lstStyle/>
            <a:p>
              <a:endParaRPr lang="en-US"/>
            </a:p>
          </p:txBody>
        </p:sp>
        <p:sp>
          <p:nvSpPr>
            <p:cNvPr id="13318" name="AutoShape 6"/>
            <p:cNvSpPr>
              <a:spLocks noChangeArrowheads="1"/>
            </p:cNvSpPr>
            <p:nvPr/>
          </p:nvSpPr>
          <p:spPr bwMode="auto">
            <a:xfrm>
              <a:off x="4371" y="2843"/>
              <a:ext cx="864" cy="683"/>
            </a:xfrm>
            <a:prstGeom prst="triangle">
              <a:avLst>
                <a:gd name="adj" fmla="val 50000"/>
              </a:avLst>
            </a:prstGeom>
            <a:solidFill>
              <a:srgbClr val="969696"/>
            </a:solidFill>
            <a:ln w="9525">
              <a:solidFill>
                <a:schemeClr val="tx1"/>
              </a:solidFill>
              <a:miter lim="800000"/>
              <a:headEnd/>
              <a:tailEnd/>
            </a:ln>
            <a:effectLst/>
          </p:spPr>
          <p:txBody>
            <a:bodyPr wrap="none" anchor="ctr"/>
            <a:lstStyle/>
            <a:p>
              <a:endParaRPr lang="en-US"/>
            </a:p>
          </p:txBody>
        </p:sp>
      </p:grpSp>
      <p:grpSp>
        <p:nvGrpSpPr>
          <p:cNvPr id="13348" name="Group 36"/>
          <p:cNvGrpSpPr>
            <a:grpSpLocks noChangeAspect="1"/>
          </p:cNvGrpSpPr>
          <p:nvPr/>
        </p:nvGrpSpPr>
        <p:grpSpPr bwMode="auto">
          <a:xfrm>
            <a:off x="6418263" y="3503613"/>
            <a:ext cx="695325" cy="898525"/>
            <a:chOff x="927" y="3135"/>
            <a:chExt cx="608" cy="768"/>
          </a:xfrm>
        </p:grpSpPr>
        <p:grpSp>
          <p:nvGrpSpPr>
            <p:cNvPr id="13323" name="Group 11"/>
            <p:cNvGrpSpPr>
              <a:grpSpLocks noChangeAspect="1"/>
            </p:cNvGrpSpPr>
            <p:nvPr/>
          </p:nvGrpSpPr>
          <p:grpSpPr bwMode="auto">
            <a:xfrm>
              <a:off x="1164" y="3135"/>
              <a:ext cx="161" cy="425"/>
              <a:chOff x="2332" y="864"/>
              <a:chExt cx="519" cy="1365"/>
            </a:xfrm>
          </p:grpSpPr>
          <p:sp>
            <p:nvSpPr>
              <p:cNvPr id="13324" name="Oval 12"/>
              <p:cNvSpPr>
                <a:spLocks noChangeAspect="1" noChangeArrowheads="1"/>
              </p:cNvSpPr>
              <p:nvPr/>
            </p:nvSpPr>
            <p:spPr bwMode="auto">
              <a:xfrm>
                <a:off x="2400" y="864"/>
                <a:ext cx="432" cy="432"/>
              </a:xfrm>
              <a:prstGeom prst="ellipse">
                <a:avLst/>
              </a:prstGeom>
              <a:solidFill>
                <a:srgbClr val="C0C0C0">
                  <a:alpha val="50000"/>
                </a:srgbClr>
              </a:solidFill>
              <a:ln w="57150">
                <a:solidFill>
                  <a:schemeClr val="tx1"/>
                </a:solidFill>
                <a:round/>
                <a:headEnd/>
                <a:tailEnd/>
              </a:ln>
              <a:effectLst/>
            </p:spPr>
            <p:txBody>
              <a:bodyPr wrap="none" anchor="ctr"/>
              <a:lstStyle/>
              <a:p>
                <a:endParaRPr lang="en-US"/>
              </a:p>
            </p:txBody>
          </p:sp>
          <p:sp>
            <p:nvSpPr>
              <p:cNvPr id="13325" name="Text Box 13"/>
              <p:cNvSpPr txBox="1">
                <a:spLocks noChangeAspect="1" noChangeArrowheads="1"/>
              </p:cNvSpPr>
              <p:nvPr/>
            </p:nvSpPr>
            <p:spPr bwMode="auto">
              <a:xfrm>
                <a:off x="2332" y="973"/>
                <a:ext cx="519" cy="1256"/>
              </a:xfrm>
              <a:prstGeom prst="rect">
                <a:avLst/>
              </a:prstGeom>
              <a:noFill/>
              <a:ln w="57150">
                <a:noFill/>
                <a:miter lim="800000"/>
                <a:headEnd/>
                <a:tailEnd/>
              </a:ln>
              <a:effectLst/>
            </p:spPr>
            <p:txBody>
              <a:bodyPr wrap="none">
                <a:spAutoFit/>
              </a:bodyPr>
              <a:lstStyle/>
              <a:p>
                <a:pPr algn="ctr"/>
                <a:endParaRPr lang="en-US"/>
              </a:p>
            </p:txBody>
          </p:sp>
        </p:grpSp>
        <p:grpSp>
          <p:nvGrpSpPr>
            <p:cNvPr id="13329" name="Group 17"/>
            <p:cNvGrpSpPr>
              <a:grpSpLocks noChangeAspect="1"/>
            </p:cNvGrpSpPr>
            <p:nvPr/>
          </p:nvGrpSpPr>
          <p:grpSpPr bwMode="auto">
            <a:xfrm>
              <a:off x="1374" y="3479"/>
              <a:ext cx="161" cy="424"/>
              <a:chOff x="2335" y="864"/>
              <a:chExt cx="520" cy="1363"/>
            </a:xfrm>
          </p:grpSpPr>
          <p:sp>
            <p:nvSpPr>
              <p:cNvPr id="13330" name="Oval 18"/>
              <p:cNvSpPr>
                <a:spLocks noChangeAspect="1" noChangeArrowheads="1"/>
              </p:cNvSpPr>
              <p:nvPr/>
            </p:nvSpPr>
            <p:spPr bwMode="auto">
              <a:xfrm>
                <a:off x="2400" y="864"/>
                <a:ext cx="432" cy="432"/>
              </a:xfrm>
              <a:prstGeom prst="ellipse">
                <a:avLst/>
              </a:prstGeom>
              <a:solidFill>
                <a:srgbClr val="C0C0C0">
                  <a:alpha val="50000"/>
                </a:srgbClr>
              </a:solidFill>
              <a:ln w="57150">
                <a:solidFill>
                  <a:schemeClr val="tx1"/>
                </a:solidFill>
                <a:round/>
                <a:headEnd/>
                <a:tailEnd/>
              </a:ln>
              <a:effectLst/>
            </p:spPr>
            <p:txBody>
              <a:bodyPr wrap="none" anchor="ctr"/>
              <a:lstStyle/>
              <a:p>
                <a:endParaRPr lang="en-US"/>
              </a:p>
            </p:txBody>
          </p:sp>
          <p:sp>
            <p:nvSpPr>
              <p:cNvPr id="13331" name="Text Box 19"/>
              <p:cNvSpPr txBox="1">
                <a:spLocks noChangeAspect="1" noChangeArrowheads="1"/>
              </p:cNvSpPr>
              <p:nvPr/>
            </p:nvSpPr>
            <p:spPr bwMode="auto">
              <a:xfrm>
                <a:off x="2335" y="970"/>
                <a:ext cx="520" cy="1257"/>
              </a:xfrm>
              <a:prstGeom prst="rect">
                <a:avLst/>
              </a:prstGeom>
              <a:noFill/>
              <a:ln w="57150">
                <a:noFill/>
                <a:miter lim="800000"/>
                <a:headEnd/>
                <a:tailEnd/>
              </a:ln>
              <a:effectLst/>
            </p:spPr>
            <p:txBody>
              <a:bodyPr wrap="none">
                <a:spAutoFit/>
              </a:bodyPr>
              <a:lstStyle/>
              <a:p>
                <a:pPr algn="ctr"/>
                <a:endParaRPr lang="en-US"/>
              </a:p>
            </p:txBody>
          </p:sp>
        </p:grpSp>
        <p:grpSp>
          <p:nvGrpSpPr>
            <p:cNvPr id="13332" name="Group 20"/>
            <p:cNvGrpSpPr>
              <a:grpSpLocks noChangeAspect="1"/>
            </p:cNvGrpSpPr>
            <p:nvPr/>
          </p:nvGrpSpPr>
          <p:grpSpPr bwMode="auto">
            <a:xfrm>
              <a:off x="927" y="3479"/>
              <a:ext cx="161" cy="424"/>
              <a:chOff x="2339" y="864"/>
              <a:chExt cx="519" cy="1363"/>
            </a:xfrm>
          </p:grpSpPr>
          <p:sp>
            <p:nvSpPr>
              <p:cNvPr id="13333" name="Oval 21"/>
              <p:cNvSpPr>
                <a:spLocks noChangeAspect="1" noChangeArrowheads="1"/>
              </p:cNvSpPr>
              <p:nvPr/>
            </p:nvSpPr>
            <p:spPr bwMode="auto">
              <a:xfrm>
                <a:off x="2400" y="864"/>
                <a:ext cx="432" cy="432"/>
              </a:xfrm>
              <a:prstGeom prst="ellipse">
                <a:avLst/>
              </a:prstGeom>
              <a:solidFill>
                <a:srgbClr val="C0C0C0">
                  <a:alpha val="50000"/>
                </a:srgbClr>
              </a:solidFill>
              <a:ln w="57150">
                <a:solidFill>
                  <a:schemeClr val="tx1"/>
                </a:solidFill>
                <a:round/>
                <a:headEnd/>
                <a:tailEnd/>
              </a:ln>
              <a:effectLst/>
            </p:spPr>
            <p:txBody>
              <a:bodyPr wrap="none" anchor="ctr"/>
              <a:lstStyle/>
              <a:p>
                <a:endParaRPr lang="en-US"/>
              </a:p>
            </p:txBody>
          </p:sp>
          <p:sp>
            <p:nvSpPr>
              <p:cNvPr id="13334" name="Text Box 22"/>
              <p:cNvSpPr txBox="1">
                <a:spLocks noChangeAspect="1" noChangeArrowheads="1"/>
              </p:cNvSpPr>
              <p:nvPr/>
            </p:nvSpPr>
            <p:spPr bwMode="auto">
              <a:xfrm>
                <a:off x="2339" y="970"/>
                <a:ext cx="519" cy="1257"/>
              </a:xfrm>
              <a:prstGeom prst="rect">
                <a:avLst/>
              </a:prstGeom>
              <a:noFill/>
              <a:ln w="57150">
                <a:noFill/>
                <a:miter lim="800000"/>
                <a:headEnd/>
                <a:tailEnd/>
              </a:ln>
              <a:effectLst/>
            </p:spPr>
            <p:txBody>
              <a:bodyPr wrap="none">
                <a:spAutoFit/>
              </a:bodyPr>
              <a:lstStyle/>
              <a:p>
                <a:pPr algn="ctr"/>
                <a:endParaRPr lang="en-US"/>
              </a:p>
            </p:txBody>
          </p:sp>
        </p:grpSp>
        <p:grpSp>
          <p:nvGrpSpPr>
            <p:cNvPr id="13342" name="Group 30"/>
            <p:cNvGrpSpPr>
              <a:grpSpLocks noChangeAspect="1"/>
            </p:cNvGrpSpPr>
            <p:nvPr/>
          </p:nvGrpSpPr>
          <p:grpSpPr bwMode="auto">
            <a:xfrm>
              <a:off x="1045" y="3261"/>
              <a:ext cx="360" cy="242"/>
              <a:chOff x="896" y="1363"/>
              <a:chExt cx="1156" cy="778"/>
            </a:xfrm>
          </p:grpSpPr>
          <p:sp>
            <p:nvSpPr>
              <p:cNvPr id="13343" name="Line 31"/>
              <p:cNvSpPr>
                <a:spLocks noChangeAspect="1" noChangeShapeType="1"/>
              </p:cNvSpPr>
              <p:nvPr/>
            </p:nvSpPr>
            <p:spPr bwMode="auto">
              <a:xfrm flipH="1">
                <a:off x="896" y="1363"/>
                <a:ext cx="534" cy="726"/>
              </a:xfrm>
              <a:prstGeom prst="line">
                <a:avLst/>
              </a:prstGeom>
              <a:noFill/>
              <a:ln w="9525">
                <a:solidFill>
                  <a:schemeClr val="tx1"/>
                </a:solidFill>
                <a:round/>
                <a:headEnd/>
                <a:tailEnd/>
              </a:ln>
              <a:effectLst/>
            </p:spPr>
            <p:txBody>
              <a:bodyPr wrap="none" anchor="ctr"/>
              <a:lstStyle/>
              <a:p>
                <a:endParaRPr lang="en-US"/>
              </a:p>
            </p:txBody>
          </p:sp>
          <p:sp>
            <p:nvSpPr>
              <p:cNvPr id="13344" name="Line 32"/>
              <p:cNvSpPr>
                <a:spLocks noChangeAspect="1" noChangeShapeType="1"/>
              </p:cNvSpPr>
              <p:nvPr/>
            </p:nvSpPr>
            <p:spPr bwMode="auto">
              <a:xfrm>
                <a:off x="1674" y="1378"/>
                <a:ext cx="378" cy="763"/>
              </a:xfrm>
              <a:prstGeom prst="line">
                <a:avLst/>
              </a:prstGeom>
              <a:noFill/>
              <a:ln w="9525">
                <a:solidFill>
                  <a:schemeClr val="tx1"/>
                </a:solidFill>
                <a:round/>
                <a:headEnd/>
                <a:tailEnd/>
              </a:ln>
              <a:effectLst/>
            </p:spPr>
            <p:txBody>
              <a:bodyPr wrap="none" anchor="ctr"/>
              <a:lstStyle/>
              <a:p>
                <a:endParaRPr lang="en-US"/>
              </a:p>
            </p:txBody>
          </p:sp>
        </p:grpSp>
      </p:grpSp>
      <p:sp>
        <p:nvSpPr>
          <p:cNvPr id="13349" name="Line 37"/>
          <p:cNvSpPr>
            <a:spLocks noChangeShapeType="1"/>
          </p:cNvSpPr>
          <p:nvPr/>
        </p:nvSpPr>
        <p:spPr bwMode="auto">
          <a:xfrm flipV="1">
            <a:off x="6819900" y="3302000"/>
            <a:ext cx="76200" cy="190500"/>
          </a:xfrm>
          <a:prstGeom prst="line">
            <a:avLst/>
          </a:prstGeom>
          <a:noFill/>
          <a:ln w="9525">
            <a:solidFill>
              <a:schemeClr val="tx1"/>
            </a:solidFill>
            <a:round/>
            <a:headEnd/>
            <a:tailEnd/>
          </a:ln>
          <a:effectLst/>
        </p:spPr>
        <p:txBody>
          <a:bodyPr wrap="none" anchor="ctr"/>
          <a:lstStyle/>
          <a:p>
            <a:endParaRPr lang="en-US"/>
          </a:p>
        </p:txBody>
      </p:sp>
      <p:grpSp>
        <p:nvGrpSpPr>
          <p:cNvPr id="13351" name="Group 39"/>
          <p:cNvGrpSpPr>
            <a:grpSpLocks noChangeAspect="1"/>
          </p:cNvGrpSpPr>
          <p:nvPr/>
        </p:nvGrpSpPr>
        <p:grpSpPr bwMode="auto">
          <a:xfrm>
            <a:off x="7985125" y="3871913"/>
            <a:ext cx="184150" cy="496887"/>
            <a:chOff x="2332" y="864"/>
            <a:chExt cx="519" cy="1365"/>
          </a:xfrm>
        </p:grpSpPr>
        <p:sp>
          <p:nvSpPr>
            <p:cNvPr id="13352" name="Oval 40"/>
            <p:cNvSpPr>
              <a:spLocks noChangeAspect="1" noChangeArrowheads="1"/>
            </p:cNvSpPr>
            <p:nvPr/>
          </p:nvSpPr>
          <p:spPr bwMode="auto">
            <a:xfrm>
              <a:off x="2400" y="864"/>
              <a:ext cx="432" cy="432"/>
            </a:xfrm>
            <a:prstGeom prst="ellipse">
              <a:avLst/>
            </a:prstGeom>
            <a:solidFill>
              <a:srgbClr val="C0C0C0">
                <a:alpha val="50000"/>
              </a:srgbClr>
            </a:solidFill>
            <a:ln w="57150">
              <a:solidFill>
                <a:schemeClr val="tx1"/>
              </a:solidFill>
              <a:round/>
              <a:headEnd/>
              <a:tailEnd/>
            </a:ln>
            <a:effectLst/>
          </p:spPr>
          <p:txBody>
            <a:bodyPr wrap="none" anchor="ctr"/>
            <a:lstStyle/>
            <a:p>
              <a:endParaRPr lang="en-US"/>
            </a:p>
          </p:txBody>
        </p:sp>
        <p:sp>
          <p:nvSpPr>
            <p:cNvPr id="13353" name="Text Box 41"/>
            <p:cNvSpPr txBox="1">
              <a:spLocks noChangeAspect="1" noChangeArrowheads="1"/>
            </p:cNvSpPr>
            <p:nvPr/>
          </p:nvSpPr>
          <p:spPr bwMode="auto">
            <a:xfrm>
              <a:off x="2332" y="973"/>
              <a:ext cx="519" cy="1256"/>
            </a:xfrm>
            <a:prstGeom prst="rect">
              <a:avLst/>
            </a:prstGeom>
            <a:noFill/>
            <a:ln w="57150">
              <a:noFill/>
              <a:miter lim="800000"/>
              <a:headEnd/>
              <a:tailEnd/>
            </a:ln>
            <a:effectLst/>
          </p:spPr>
          <p:txBody>
            <a:bodyPr wrap="none">
              <a:spAutoFit/>
            </a:bodyPr>
            <a:lstStyle/>
            <a:p>
              <a:pPr algn="ctr"/>
              <a:endParaRPr lang="en-US"/>
            </a:p>
          </p:txBody>
        </p:sp>
      </p:grpSp>
      <p:sp>
        <p:nvSpPr>
          <p:cNvPr id="13363" name="Text Box 51"/>
          <p:cNvSpPr txBox="1">
            <a:spLocks noChangeArrowheads="1"/>
          </p:cNvSpPr>
          <p:nvPr/>
        </p:nvSpPr>
        <p:spPr bwMode="auto">
          <a:xfrm>
            <a:off x="5064125" y="2641600"/>
            <a:ext cx="1625600" cy="641350"/>
          </a:xfrm>
          <a:prstGeom prst="rect">
            <a:avLst/>
          </a:prstGeom>
          <a:noFill/>
          <a:ln w="9525">
            <a:noFill/>
            <a:miter lim="800000"/>
            <a:headEnd/>
            <a:tailEnd/>
          </a:ln>
          <a:effectLst/>
        </p:spPr>
        <p:txBody>
          <a:bodyPr>
            <a:spAutoFit/>
          </a:bodyPr>
          <a:lstStyle/>
          <a:p>
            <a:r>
              <a:rPr lang="en-US" sz="1800"/>
              <a:t>Best move before cutoff...</a:t>
            </a:r>
          </a:p>
        </p:txBody>
      </p:sp>
      <p:sp>
        <p:nvSpPr>
          <p:cNvPr id="13364" name="Line 52"/>
          <p:cNvSpPr>
            <a:spLocks noChangeShapeType="1"/>
          </p:cNvSpPr>
          <p:nvPr/>
        </p:nvSpPr>
        <p:spPr bwMode="auto">
          <a:xfrm>
            <a:off x="5499100" y="3276600"/>
            <a:ext cx="889000" cy="228600"/>
          </a:xfrm>
          <a:prstGeom prst="line">
            <a:avLst/>
          </a:prstGeom>
          <a:noFill/>
          <a:ln w="9525">
            <a:solidFill>
              <a:schemeClr val="tx1"/>
            </a:solidFill>
            <a:round/>
            <a:headEnd/>
            <a:tailEnd type="triangle" w="med" len="med"/>
          </a:ln>
          <a:effectLst/>
        </p:spPr>
        <p:txBody>
          <a:bodyPr wrap="none" anchor="ctr"/>
          <a:lstStyle/>
          <a:p>
            <a:endParaRPr lang="en-US"/>
          </a:p>
        </p:txBody>
      </p:sp>
      <p:sp>
        <p:nvSpPr>
          <p:cNvPr id="13365" name="Text Box 53"/>
          <p:cNvSpPr txBox="1">
            <a:spLocks noChangeArrowheads="1"/>
          </p:cNvSpPr>
          <p:nvPr/>
        </p:nvSpPr>
        <p:spPr bwMode="auto">
          <a:xfrm>
            <a:off x="6334125" y="4838700"/>
            <a:ext cx="1625600" cy="915988"/>
          </a:xfrm>
          <a:prstGeom prst="rect">
            <a:avLst/>
          </a:prstGeom>
          <a:noFill/>
          <a:ln w="9525">
            <a:noFill/>
            <a:miter lim="800000"/>
            <a:headEnd/>
            <a:tailEnd/>
          </a:ln>
          <a:effectLst/>
        </p:spPr>
        <p:txBody>
          <a:bodyPr>
            <a:spAutoFit/>
          </a:bodyPr>
          <a:lstStyle/>
          <a:p>
            <a:r>
              <a:rPr lang="en-US" sz="1800"/>
              <a:t>… but all its children are losing moves</a:t>
            </a:r>
          </a:p>
        </p:txBody>
      </p:sp>
      <p:sp>
        <p:nvSpPr>
          <p:cNvPr id="13366" name="Line 54"/>
          <p:cNvSpPr>
            <a:spLocks noChangeShapeType="1"/>
          </p:cNvSpPr>
          <p:nvPr/>
        </p:nvSpPr>
        <p:spPr bwMode="auto">
          <a:xfrm flipH="1" flipV="1">
            <a:off x="6565900" y="4165600"/>
            <a:ext cx="215900" cy="698500"/>
          </a:xfrm>
          <a:prstGeom prst="line">
            <a:avLst/>
          </a:prstGeom>
          <a:noFill/>
          <a:ln w="9525">
            <a:solidFill>
              <a:schemeClr val="tx1"/>
            </a:solidFill>
            <a:round/>
            <a:headEnd/>
            <a:tailEnd type="triangle" w="med" len="med"/>
          </a:ln>
          <a:effectLst/>
        </p:spPr>
        <p:txBody>
          <a:bodyPr wrap="none" anchor="ctr"/>
          <a:lstStyle/>
          <a:p>
            <a:endParaRPr lang="en-US"/>
          </a:p>
        </p:txBody>
      </p:sp>
      <p:sp>
        <p:nvSpPr>
          <p:cNvPr id="13367" name="Line 55"/>
          <p:cNvSpPr>
            <a:spLocks noChangeShapeType="1"/>
          </p:cNvSpPr>
          <p:nvPr/>
        </p:nvSpPr>
        <p:spPr bwMode="auto">
          <a:xfrm flipV="1">
            <a:off x="6959600" y="4216400"/>
            <a:ext cx="63500" cy="647700"/>
          </a:xfrm>
          <a:prstGeom prst="line">
            <a:avLst/>
          </a:prstGeom>
          <a:noFill/>
          <a:ln w="9525">
            <a:solidFill>
              <a:schemeClr val="tx1"/>
            </a:solidFill>
            <a:round/>
            <a:headEnd/>
            <a:tailEnd type="triangle" w="med" len="med"/>
          </a:ln>
          <a:effectLst/>
        </p:spPr>
        <p:txBody>
          <a:bodyPr wrap="none" anchor="ctr"/>
          <a:lstStyle/>
          <a:p>
            <a:endParaRPr lang="en-US"/>
          </a:p>
        </p:txBody>
      </p:sp>
      <p:sp>
        <p:nvSpPr>
          <p:cNvPr id="13368" name="Line 56"/>
          <p:cNvSpPr>
            <a:spLocks noChangeShapeType="1"/>
          </p:cNvSpPr>
          <p:nvPr/>
        </p:nvSpPr>
        <p:spPr bwMode="auto">
          <a:xfrm flipH="1">
            <a:off x="8331200" y="3276600"/>
            <a:ext cx="419100" cy="508000"/>
          </a:xfrm>
          <a:prstGeom prst="line">
            <a:avLst/>
          </a:prstGeom>
          <a:noFill/>
          <a:ln w="9525">
            <a:solidFill>
              <a:schemeClr val="tx1"/>
            </a:solidFill>
            <a:round/>
            <a:headEnd/>
            <a:tailEnd type="triangle" w="med" len="med"/>
          </a:ln>
          <a:effectLst/>
        </p:spPr>
        <p:txBody>
          <a:bodyPr wrap="none" anchor="ctr"/>
          <a:lstStyle/>
          <a:p>
            <a:endParaRPr lang="en-US"/>
          </a:p>
        </p:txBody>
      </p:sp>
      <p:sp>
        <p:nvSpPr>
          <p:cNvPr id="13369" name="Text Box 57"/>
          <p:cNvSpPr txBox="1">
            <a:spLocks noChangeArrowheads="1"/>
          </p:cNvSpPr>
          <p:nvPr/>
        </p:nvSpPr>
        <p:spPr bwMode="auto">
          <a:xfrm>
            <a:off x="8166100" y="2400300"/>
            <a:ext cx="977900" cy="915988"/>
          </a:xfrm>
          <a:prstGeom prst="rect">
            <a:avLst/>
          </a:prstGeom>
          <a:noFill/>
          <a:ln w="9525">
            <a:noFill/>
            <a:miter lim="800000"/>
            <a:headEnd/>
            <a:tailEnd/>
          </a:ln>
          <a:effectLst/>
        </p:spPr>
        <p:txBody>
          <a:bodyPr>
            <a:spAutoFit/>
          </a:bodyPr>
          <a:lstStyle/>
          <a:p>
            <a:r>
              <a:rPr lang="en-US" sz="1800"/>
              <a:t>Game winning move.</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711200" y="0"/>
            <a:ext cx="7772400" cy="1143000"/>
          </a:xfrm>
        </p:spPr>
        <p:txBody>
          <a:bodyPr/>
          <a:lstStyle/>
          <a:p>
            <a:r>
              <a:rPr lang="en-US" dirty="0">
                <a:effectLst>
                  <a:outerShdw blurRad="38100" dist="38100" dir="2700000" algn="tl">
                    <a:srgbClr val="000000">
                      <a:alpha val="43137"/>
                    </a:srgbClr>
                  </a:outerShdw>
                </a:effectLst>
              </a:rPr>
              <a:t>Alpha-Beta Pruning II</a:t>
            </a:r>
          </a:p>
        </p:txBody>
      </p:sp>
      <p:grpSp>
        <p:nvGrpSpPr>
          <p:cNvPr id="14368" name="Group 32"/>
          <p:cNvGrpSpPr>
            <a:grpSpLocks/>
          </p:cNvGrpSpPr>
          <p:nvPr/>
        </p:nvGrpSpPr>
        <p:grpSpPr bwMode="auto">
          <a:xfrm>
            <a:off x="549275" y="3692527"/>
            <a:ext cx="1825625" cy="1524000"/>
            <a:chOff x="146" y="3024"/>
            <a:chExt cx="1150" cy="960"/>
          </a:xfrm>
        </p:grpSpPr>
        <p:grpSp>
          <p:nvGrpSpPr>
            <p:cNvPr id="14369" name="Group 33"/>
            <p:cNvGrpSpPr>
              <a:grpSpLocks/>
            </p:cNvGrpSpPr>
            <p:nvPr/>
          </p:nvGrpSpPr>
          <p:grpSpPr bwMode="auto">
            <a:xfrm>
              <a:off x="192" y="3024"/>
              <a:ext cx="1104" cy="960"/>
              <a:chOff x="192" y="3024"/>
              <a:chExt cx="1104" cy="960"/>
            </a:xfrm>
          </p:grpSpPr>
          <p:grpSp>
            <p:nvGrpSpPr>
              <p:cNvPr id="14370" name="Group 34"/>
              <p:cNvGrpSpPr>
                <a:grpSpLocks/>
              </p:cNvGrpSpPr>
              <p:nvPr/>
            </p:nvGrpSpPr>
            <p:grpSpPr bwMode="auto">
              <a:xfrm>
                <a:off x="192" y="3792"/>
                <a:ext cx="1104" cy="192"/>
                <a:chOff x="192" y="3792"/>
                <a:chExt cx="1104" cy="192"/>
              </a:xfrm>
            </p:grpSpPr>
            <p:sp>
              <p:nvSpPr>
                <p:cNvPr id="14371" name="AutoShape 35"/>
                <p:cNvSpPr>
                  <a:spLocks noChangeArrowheads="1"/>
                </p:cNvSpPr>
                <p:nvPr/>
              </p:nvSpPr>
              <p:spPr bwMode="auto">
                <a:xfrm>
                  <a:off x="192" y="3792"/>
                  <a:ext cx="192" cy="192"/>
                </a:xfrm>
                <a:prstGeom prst="triangle">
                  <a:avLst>
                    <a:gd name="adj" fmla="val 50000"/>
                  </a:avLst>
                </a:prstGeom>
                <a:solidFill>
                  <a:schemeClr val="accent1"/>
                </a:solidFill>
                <a:ln w="9525">
                  <a:solidFill>
                    <a:schemeClr val="tx1"/>
                  </a:solidFill>
                  <a:miter lim="800000"/>
                  <a:headEnd/>
                  <a:tailEnd/>
                </a:ln>
                <a:effectLst/>
              </p:spPr>
              <p:txBody>
                <a:bodyPr wrap="none" anchor="ctr"/>
                <a:lstStyle/>
                <a:p>
                  <a:endParaRPr lang="en-US"/>
                </a:p>
              </p:txBody>
            </p:sp>
            <p:sp>
              <p:nvSpPr>
                <p:cNvPr id="14372" name="AutoShape 36"/>
                <p:cNvSpPr>
                  <a:spLocks noChangeArrowheads="1"/>
                </p:cNvSpPr>
                <p:nvPr/>
              </p:nvSpPr>
              <p:spPr bwMode="auto">
                <a:xfrm>
                  <a:off x="648" y="3792"/>
                  <a:ext cx="192" cy="192"/>
                </a:xfrm>
                <a:prstGeom prst="triangle">
                  <a:avLst>
                    <a:gd name="adj" fmla="val 50000"/>
                  </a:avLst>
                </a:prstGeom>
                <a:solidFill>
                  <a:schemeClr val="accent1"/>
                </a:solidFill>
                <a:ln w="9525">
                  <a:solidFill>
                    <a:schemeClr val="tx1"/>
                  </a:solidFill>
                  <a:miter lim="800000"/>
                  <a:headEnd/>
                  <a:tailEnd/>
                </a:ln>
                <a:effectLst/>
              </p:spPr>
              <p:txBody>
                <a:bodyPr wrap="none" anchor="ctr"/>
                <a:lstStyle/>
                <a:p>
                  <a:endParaRPr lang="en-US"/>
                </a:p>
              </p:txBody>
            </p:sp>
            <p:sp>
              <p:nvSpPr>
                <p:cNvPr id="14373" name="AutoShape 37"/>
                <p:cNvSpPr>
                  <a:spLocks noChangeArrowheads="1"/>
                </p:cNvSpPr>
                <p:nvPr/>
              </p:nvSpPr>
              <p:spPr bwMode="auto">
                <a:xfrm>
                  <a:off x="1104" y="3792"/>
                  <a:ext cx="192" cy="192"/>
                </a:xfrm>
                <a:prstGeom prst="triangle">
                  <a:avLst>
                    <a:gd name="adj" fmla="val 50000"/>
                  </a:avLst>
                </a:prstGeom>
                <a:solidFill>
                  <a:schemeClr val="accent1"/>
                </a:solidFill>
                <a:ln w="9525">
                  <a:solidFill>
                    <a:schemeClr val="tx1"/>
                  </a:solidFill>
                  <a:miter lim="800000"/>
                  <a:headEnd/>
                  <a:tailEnd/>
                </a:ln>
                <a:effectLst/>
              </p:spPr>
              <p:txBody>
                <a:bodyPr wrap="none" anchor="ctr"/>
                <a:lstStyle/>
                <a:p>
                  <a:endParaRPr lang="en-US"/>
                </a:p>
              </p:txBody>
            </p:sp>
          </p:grpSp>
          <p:sp>
            <p:nvSpPr>
              <p:cNvPr id="14374" name="AutoShape 38"/>
              <p:cNvSpPr>
                <a:spLocks noChangeArrowheads="1"/>
              </p:cNvSpPr>
              <p:nvPr/>
            </p:nvSpPr>
            <p:spPr bwMode="auto">
              <a:xfrm flipV="1">
                <a:off x="648" y="3024"/>
                <a:ext cx="192" cy="192"/>
              </a:xfrm>
              <a:prstGeom prst="triangle">
                <a:avLst>
                  <a:gd name="adj" fmla="val 50000"/>
                </a:avLst>
              </a:prstGeom>
              <a:solidFill>
                <a:schemeClr val="accent1"/>
              </a:solidFill>
              <a:ln w="9525">
                <a:solidFill>
                  <a:schemeClr val="tx1"/>
                </a:solidFill>
                <a:miter lim="800000"/>
                <a:headEnd/>
                <a:tailEnd/>
              </a:ln>
              <a:effectLst/>
            </p:spPr>
            <p:txBody>
              <a:bodyPr wrap="none" anchor="ctr"/>
              <a:lstStyle/>
              <a:p>
                <a:endParaRPr lang="en-US"/>
              </a:p>
            </p:txBody>
          </p:sp>
          <p:sp>
            <p:nvSpPr>
              <p:cNvPr id="14375" name="Line 39"/>
              <p:cNvSpPr>
                <a:spLocks noChangeShapeType="1"/>
              </p:cNvSpPr>
              <p:nvPr/>
            </p:nvSpPr>
            <p:spPr bwMode="auto">
              <a:xfrm flipV="1">
                <a:off x="290" y="3216"/>
                <a:ext cx="454" cy="576"/>
              </a:xfrm>
              <a:prstGeom prst="line">
                <a:avLst/>
              </a:prstGeom>
              <a:noFill/>
              <a:ln w="9525">
                <a:solidFill>
                  <a:schemeClr val="tx1"/>
                </a:solidFill>
                <a:round/>
                <a:headEnd/>
                <a:tailEnd/>
              </a:ln>
              <a:effectLst/>
            </p:spPr>
            <p:txBody>
              <a:bodyPr wrap="none" anchor="ctr"/>
              <a:lstStyle/>
              <a:p>
                <a:endParaRPr lang="en-US"/>
              </a:p>
            </p:txBody>
          </p:sp>
          <p:sp>
            <p:nvSpPr>
              <p:cNvPr id="14376" name="Line 40"/>
              <p:cNvSpPr>
                <a:spLocks noChangeShapeType="1"/>
              </p:cNvSpPr>
              <p:nvPr/>
            </p:nvSpPr>
            <p:spPr bwMode="auto">
              <a:xfrm flipV="1">
                <a:off x="744" y="3216"/>
                <a:ext cx="0" cy="576"/>
              </a:xfrm>
              <a:prstGeom prst="line">
                <a:avLst/>
              </a:prstGeom>
              <a:noFill/>
              <a:ln w="9525">
                <a:solidFill>
                  <a:schemeClr val="tx1"/>
                </a:solidFill>
                <a:round/>
                <a:headEnd/>
                <a:tailEnd/>
              </a:ln>
              <a:effectLst/>
            </p:spPr>
            <p:txBody>
              <a:bodyPr wrap="none" anchor="ctr"/>
              <a:lstStyle/>
              <a:p>
                <a:endParaRPr lang="en-US"/>
              </a:p>
            </p:txBody>
          </p:sp>
          <p:sp>
            <p:nvSpPr>
              <p:cNvPr id="14377" name="Line 41"/>
              <p:cNvSpPr>
                <a:spLocks noChangeShapeType="1"/>
              </p:cNvSpPr>
              <p:nvPr/>
            </p:nvSpPr>
            <p:spPr bwMode="auto">
              <a:xfrm>
                <a:off x="744" y="3216"/>
                <a:ext cx="456" cy="574"/>
              </a:xfrm>
              <a:prstGeom prst="line">
                <a:avLst/>
              </a:prstGeom>
              <a:noFill/>
              <a:ln w="9525">
                <a:solidFill>
                  <a:schemeClr val="tx1"/>
                </a:solidFill>
                <a:round/>
                <a:headEnd/>
                <a:tailEnd/>
              </a:ln>
              <a:effectLst/>
            </p:spPr>
            <p:txBody>
              <a:bodyPr wrap="none" anchor="ctr"/>
              <a:lstStyle/>
              <a:p>
                <a:endParaRPr lang="en-US"/>
              </a:p>
            </p:txBody>
          </p:sp>
        </p:grpSp>
        <p:sp>
          <p:nvSpPr>
            <p:cNvPr id="14381" name="Text Box 45"/>
            <p:cNvSpPr txBox="1">
              <a:spLocks noChangeArrowheads="1"/>
            </p:cNvSpPr>
            <p:nvPr/>
          </p:nvSpPr>
          <p:spPr bwMode="auto">
            <a:xfrm>
              <a:off x="146" y="3542"/>
              <a:ext cx="269" cy="192"/>
            </a:xfrm>
            <a:prstGeom prst="rect">
              <a:avLst/>
            </a:prstGeom>
            <a:noFill/>
            <a:ln w="9525">
              <a:noFill/>
              <a:miter lim="800000"/>
              <a:headEnd/>
              <a:tailEnd/>
            </a:ln>
            <a:effectLst/>
          </p:spPr>
          <p:txBody>
            <a:bodyPr wrap="none">
              <a:spAutoFit/>
            </a:bodyPr>
            <a:lstStyle/>
            <a:p>
              <a:r>
                <a:rPr lang="en-US" sz="1400"/>
                <a:t>A</a:t>
              </a:r>
              <a:r>
                <a:rPr lang="en-US" sz="900"/>
                <a:t>11</a:t>
              </a:r>
              <a:endParaRPr lang="en-US"/>
            </a:p>
          </p:txBody>
        </p:sp>
        <p:sp>
          <p:nvSpPr>
            <p:cNvPr id="14382" name="Text Box 46"/>
            <p:cNvSpPr txBox="1">
              <a:spLocks noChangeArrowheads="1"/>
            </p:cNvSpPr>
            <p:nvPr/>
          </p:nvSpPr>
          <p:spPr bwMode="auto">
            <a:xfrm>
              <a:off x="482" y="3542"/>
              <a:ext cx="269" cy="192"/>
            </a:xfrm>
            <a:prstGeom prst="rect">
              <a:avLst/>
            </a:prstGeom>
            <a:noFill/>
            <a:ln w="9525">
              <a:noFill/>
              <a:miter lim="800000"/>
              <a:headEnd/>
              <a:tailEnd/>
            </a:ln>
            <a:effectLst/>
          </p:spPr>
          <p:txBody>
            <a:bodyPr wrap="none">
              <a:spAutoFit/>
            </a:bodyPr>
            <a:lstStyle/>
            <a:p>
              <a:pPr algn="ctr"/>
              <a:r>
                <a:rPr lang="en-US" sz="1400"/>
                <a:t>A</a:t>
              </a:r>
              <a:r>
                <a:rPr lang="en-US" sz="900"/>
                <a:t>12</a:t>
              </a:r>
              <a:endParaRPr lang="en-US"/>
            </a:p>
          </p:txBody>
        </p:sp>
        <p:sp>
          <p:nvSpPr>
            <p:cNvPr id="14383" name="Text Box 47"/>
            <p:cNvSpPr txBox="1">
              <a:spLocks noChangeArrowheads="1"/>
            </p:cNvSpPr>
            <p:nvPr/>
          </p:nvSpPr>
          <p:spPr bwMode="auto">
            <a:xfrm>
              <a:off x="842" y="3542"/>
              <a:ext cx="269" cy="192"/>
            </a:xfrm>
            <a:prstGeom prst="rect">
              <a:avLst/>
            </a:prstGeom>
            <a:noFill/>
            <a:ln w="9525">
              <a:noFill/>
              <a:miter lim="800000"/>
              <a:headEnd/>
              <a:tailEnd/>
            </a:ln>
            <a:effectLst/>
          </p:spPr>
          <p:txBody>
            <a:bodyPr wrap="none">
              <a:spAutoFit/>
            </a:bodyPr>
            <a:lstStyle/>
            <a:p>
              <a:r>
                <a:rPr lang="en-US" sz="1400"/>
                <a:t>A</a:t>
              </a:r>
              <a:r>
                <a:rPr lang="en-US" sz="900"/>
                <a:t>13</a:t>
              </a:r>
              <a:endParaRPr lang="en-US"/>
            </a:p>
          </p:txBody>
        </p:sp>
      </p:grpSp>
      <p:sp>
        <p:nvSpPr>
          <p:cNvPr id="14388" name="AutoShape 52"/>
          <p:cNvSpPr>
            <a:spLocks noChangeArrowheads="1"/>
          </p:cNvSpPr>
          <p:nvPr/>
        </p:nvSpPr>
        <p:spPr bwMode="auto">
          <a:xfrm>
            <a:off x="3784600" y="4911725"/>
            <a:ext cx="304800" cy="304800"/>
          </a:xfrm>
          <a:prstGeom prst="triangle">
            <a:avLst>
              <a:gd name="adj" fmla="val 50000"/>
            </a:avLst>
          </a:prstGeom>
          <a:solidFill>
            <a:schemeClr val="accent1"/>
          </a:solidFill>
          <a:ln w="9525">
            <a:solidFill>
              <a:schemeClr val="tx1"/>
            </a:solidFill>
            <a:miter lim="800000"/>
            <a:headEnd/>
            <a:tailEnd/>
          </a:ln>
          <a:effectLst/>
        </p:spPr>
        <p:txBody>
          <a:bodyPr wrap="none" anchor="ctr"/>
          <a:lstStyle/>
          <a:p>
            <a:endParaRPr lang="en-US"/>
          </a:p>
        </p:txBody>
      </p:sp>
      <p:sp>
        <p:nvSpPr>
          <p:cNvPr id="14391" name="AutoShape 55"/>
          <p:cNvSpPr>
            <a:spLocks noChangeArrowheads="1"/>
          </p:cNvSpPr>
          <p:nvPr/>
        </p:nvSpPr>
        <p:spPr bwMode="auto">
          <a:xfrm flipV="1">
            <a:off x="4508500" y="3692525"/>
            <a:ext cx="304800" cy="304800"/>
          </a:xfrm>
          <a:prstGeom prst="triangle">
            <a:avLst>
              <a:gd name="adj" fmla="val 50000"/>
            </a:avLst>
          </a:prstGeom>
          <a:solidFill>
            <a:schemeClr val="accent1"/>
          </a:solidFill>
          <a:ln w="9525">
            <a:solidFill>
              <a:schemeClr val="tx1"/>
            </a:solidFill>
            <a:miter lim="800000"/>
            <a:headEnd/>
            <a:tailEnd/>
          </a:ln>
          <a:effectLst/>
        </p:spPr>
        <p:txBody>
          <a:bodyPr wrap="none" anchor="ctr"/>
          <a:lstStyle/>
          <a:p>
            <a:endParaRPr lang="en-US"/>
          </a:p>
        </p:txBody>
      </p:sp>
      <p:sp>
        <p:nvSpPr>
          <p:cNvPr id="14392" name="Line 56"/>
          <p:cNvSpPr>
            <a:spLocks noChangeShapeType="1"/>
          </p:cNvSpPr>
          <p:nvPr/>
        </p:nvSpPr>
        <p:spPr bwMode="auto">
          <a:xfrm flipV="1">
            <a:off x="3940175" y="3997325"/>
            <a:ext cx="720725" cy="914400"/>
          </a:xfrm>
          <a:prstGeom prst="line">
            <a:avLst/>
          </a:prstGeom>
          <a:noFill/>
          <a:ln w="9525">
            <a:solidFill>
              <a:schemeClr val="tx1"/>
            </a:solidFill>
            <a:round/>
            <a:headEnd/>
            <a:tailEnd/>
          </a:ln>
          <a:effectLst/>
        </p:spPr>
        <p:txBody>
          <a:bodyPr wrap="none" anchor="ctr"/>
          <a:lstStyle/>
          <a:p>
            <a:endParaRPr lang="en-US"/>
          </a:p>
        </p:txBody>
      </p:sp>
      <p:sp>
        <p:nvSpPr>
          <p:cNvPr id="14393" name="Line 57"/>
          <p:cNvSpPr>
            <a:spLocks noChangeShapeType="1"/>
          </p:cNvSpPr>
          <p:nvPr/>
        </p:nvSpPr>
        <p:spPr bwMode="auto">
          <a:xfrm flipV="1">
            <a:off x="4660900" y="3997325"/>
            <a:ext cx="0" cy="914400"/>
          </a:xfrm>
          <a:prstGeom prst="line">
            <a:avLst/>
          </a:prstGeom>
          <a:noFill/>
          <a:ln w="9525">
            <a:solidFill>
              <a:schemeClr val="tx1"/>
            </a:solidFill>
            <a:round/>
            <a:headEnd/>
            <a:tailEnd/>
          </a:ln>
          <a:effectLst/>
        </p:spPr>
        <p:txBody>
          <a:bodyPr wrap="none" anchor="ctr"/>
          <a:lstStyle/>
          <a:p>
            <a:endParaRPr lang="en-US"/>
          </a:p>
        </p:txBody>
      </p:sp>
      <p:sp>
        <p:nvSpPr>
          <p:cNvPr id="14394" name="Line 58"/>
          <p:cNvSpPr>
            <a:spLocks noChangeShapeType="1"/>
          </p:cNvSpPr>
          <p:nvPr/>
        </p:nvSpPr>
        <p:spPr bwMode="auto">
          <a:xfrm>
            <a:off x="4660900" y="3997325"/>
            <a:ext cx="723900" cy="911225"/>
          </a:xfrm>
          <a:prstGeom prst="line">
            <a:avLst/>
          </a:prstGeom>
          <a:noFill/>
          <a:ln w="9525">
            <a:solidFill>
              <a:schemeClr val="tx1"/>
            </a:solidFill>
            <a:round/>
            <a:headEnd/>
            <a:tailEnd/>
          </a:ln>
          <a:effectLst/>
        </p:spPr>
        <p:txBody>
          <a:bodyPr wrap="none" anchor="ctr"/>
          <a:lstStyle/>
          <a:p>
            <a:endParaRPr lang="en-US"/>
          </a:p>
        </p:txBody>
      </p:sp>
      <p:sp>
        <p:nvSpPr>
          <p:cNvPr id="14398" name="Text Box 62"/>
          <p:cNvSpPr txBox="1">
            <a:spLocks noChangeArrowheads="1"/>
          </p:cNvSpPr>
          <p:nvPr/>
        </p:nvSpPr>
        <p:spPr bwMode="auto">
          <a:xfrm>
            <a:off x="3711575" y="4514850"/>
            <a:ext cx="427038" cy="304800"/>
          </a:xfrm>
          <a:prstGeom prst="rect">
            <a:avLst/>
          </a:prstGeom>
          <a:noFill/>
          <a:ln w="9525">
            <a:noFill/>
            <a:miter lim="800000"/>
            <a:headEnd/>
            <a:tailEnd/>
          </a:ln>
          <a:effectLst/>
        </p:spPr>
        <p:txBody>
          <a:bodyPr wrap="none">
            <a:spAutoFit/>
          </a:bodyPr>
          <a:lstStyle/>
          <a:p>
            <a:r>
              <a:rPr lang="en-US" sz="1400"/>
              <a:t>A</a:t>
            </a:r>
            <a:r>
              <a:rPr lang="en-US" sz="900"/>
              <a:t>21</a:t>
            </a:r>
            <a:endParaRPr lang="en-US"/>
          </a:p>
        </p:txBody>
      </p:sp>
      <p:sp>
        <p:nvSpPr>
          <p:cNvPr id="14399" name="Text Box 63"/>
          <p:cNvSpPr txBox="1">
            <a:spLocks noChangeArrowheads="1"/>
          </p:cNvSpPr>
          <p:nvPr/>
        </p:nvSpPr>
        <p:spPr bwMode="auto">
          <a:xfrm>
            <a:off x="4244975" y="4514850"/>
            <a:ext cx="427038" cy="304800"/>
          </a:xfrm>
          <a:prstGeom prst="rect">
            <a:avLst/>
          </a:prstGeom>
          <a:noFill/>
          <a:ln w="9525">
            <a:noFill/>
            <a:miter lim="800000"/>
            <a:headEnd/>
            <a:tailEnd/>
          </a:ln>
          <a:effectLst/>
        </p:spPr>
        <p:txBody>
          <a:bodyPr wrap="none">
            <a:spAutoFit/>
          </a:bodyPr>
          <a:lstStyle/>
          <a:p>
            <a:pPr algn="ctr"/>
            <a:r>
              <a:rPr lang="en-US" sz="1400"/>
              <a:t>A</a:t>
            </a:r>
            <a:r>
              <a:rPr lang="en-US" sz="900"/>
              <a:t>22</a:t>
            </a:r>
            <a:endParaRPr lang="en-US"/>
          </a:p>
        </p:txBody>
      </p:sp>
      <p:sp>
        <p:nvSpPr>
          <p:cNvPr id="14400" name="Text Box 64"/>
          <p:cNvSpPr txBox="1">
            <a:spLocks noChangeArrowheads="1"/>
          </p:cNvSpPr>
          <p:nvPr/>
        </p:nvSpPr>
        <p:spPr bwMode="auto">
          <a:xfrm>
            <a:off x="4816475" y="4514850"/>
            <a:ext cx="433388" cy="304800"/>
          </a:xfrm>
          <a:prstGeom prst="rect">
            <a:avLst/>
          </a:prstGeom>
          <a:noFill/>
          <a:ln w="9525">
            <a:noFill/>
            <a:miter lim="800000"/>
            <a:headEnd/>
            <a:tailEnd/>
          </a:ln>
          <a:effectLst/>
        </p:spPr>
        <p:txBody>
          <a:bodyPr wrap="none">
            <a:spAutoFit/>
          </a:bodyPr>
          <a:lstStyle/>
          <a:p>
            <a:r>
              <a:rPr lang="en-US" sz="1400"/>
              <a:t>A</a:t>
            </a:r>
            <a:r>
              <a:rPr lang="en-US" sz="1000"/>
              <a:t>2</a:t>
            </a:r>
            <a:r>
              <a:rPr lang="en-US" sz="900"/>
              <a:t>3</a:t>
            </a:r>
            <a:endParaRPr lang="en-US"/>
          </a:p>
        </p:txBody>
      </p:sp>
      <p:grpSp>
        <p:nvGrpSpPr>
          <p:cNvPr id="14402" name="Group 66"/>
          <p:cNvGrpSpPr>
            <a:grpSpLocks/>
          </p:cNvGrpSpPr>
          <p:nvPr/>
        </p:nvGrpSpPr>
        <p:grpSpPr bwMode="auto">
          <a:xfrm>
            <a:off x="6670675" y="3582988"/>
            <a:ext cx="1825625" cy="1633537"/>
            <a:chOff x="146" y="2955"/>
            <a:chExt cx="1150" cy="1029"/>
          </a:xfrm>
        </p:grpSpPr>
        <p:grpSp>
          <p:nvGrpSpPr>
            <p:cNvPr id="14403" name="Group 67"/>
            <p:cNvGrpSpPr>
              <a:grpSpLocks/>
            </p:cNvGrpSpPr>
            <p:nvPr/>
          </p:nvGrpSpPr>
          <p:grpSpPr bwMode="auto">
            <a:xfrm>
              <a:off x="192" y="3024"/>
              <a:ext cx="1104" cy="960"/>
              <a:chOff x="192" y="3024"/>
              <a:chExt cx="1104" cy="960"/>
            </a:xfrm>
          </p:grpSpPr>
          <p:grpSp>
            <p:nvGrpSpPr>
              <p:cNvPr id="14404" name="Group 68"/>
              <p:cNvGrpSpPr>
                <a:grpSpLocks/>
              </p:cNvGrpSpPr>
              <p:nvPr/>
            </p:nvGrpSpPr>
            <p:grpSpPr bwMode="auto">
              <a:xfrm>
                <a:off x="192" y="3792"/>
                <a:ext cx="1104" cy="192"/>
                <a:chOff x="192" y="3792"/>
                <a:chExt cx="1104" cy="192"/>
              </a:xfrm>
            </p:grpSpPr>
            <p:sp>
              <p:nvSpPr>
                <p:cNvPr id="14405" name="AutoShape 69"/>
                <p:cNvSpPr>
                  <a:spLocks noChangeArrowheads="1"/>
                </p:cNvSpPr>
                <p:nvPr/>
              </p:nvSpPr>
              <p:spPr bwMode="auto">
                <a:xfrm>
                  <a:off x="192" y="3792"/>
                  <a:ext cx="192" cy="192"/>
                </a:xfrm>
                <a:prstGeom prst="triangle">
                  <a:avLst>
                    <a:gd name="adj" fmla="val 50000"/>
                  </a:avLst>
                </a:prstGeom>
                <a:solidFill>
                  <a:schemeClr val="accent1"/>
                </a:solidFill>
                <a:ln w="9525">
                  <a:solidFill>
                    <a:schemeClr val="tx1"/>
                  </a:solidFill>
                  <a:miter lim="800000"/>
                  <a:headEnd/>
                  <a:tailEnd/>
                </a:ln>
                <a:effectLst/>
              </p:spPr>
              <p:txBody>
                <a:bodyPr wrap="none" anchor="ctr"/>
                <a:lstStyle/>
                <a:p>
                  <a:endParaRPr lang="en-US"/>
                </a:p>
              </p:txBody>
            </p:sp>
            <p:sp>
              <p:nvSpPr>
                <p:cNvPr id="14406" name="AutoShape 70"/>
                <p:cNvSpPr>
                  <a:spLocks noChangeArrowheads="1"/>
                </p:cNvSpPr>
                <p:nvPr/>
              </p:nvSpPr>
              <p:spPr bwMode="auto">
                <a:xfrm>
                  <a:off x="648" y="3792"/>
                  <a:ext cx="192" cy="192"/>
                </a:xfrm>
                <a:prstGeom prst="triangle">
                  <a:avLst>
                    <a:gd name="adj" fmla="val 50000"/>
                  </a:avLst>
                </a:prstGeom>
                <a:solidFill>
                  <a:schemeClr val="accent1"/>
                </a:solidFill>
                <a:ln w="9525">
                  <a:solidFill>
                    <a:schemeClr val="tx1"/>
                  </a:solidFill>
                  <a:miter lim="800000"/>
                  <a:headEnd/>
                  <a:tailEnd/>
                </a:ln>
                <a:effectLst/>
              </p:spPr>
              <p:txBody>
                <a:bodyPr wrap="none" anchor="ctr"/>
                <a:lstStyle/>
                <a:p>
                  <a:endParaRPr lang="en-US"/>
                </a:p>
              </p:txBody>
            </p:sp>
            <p:sp>
              <p:nvSpPr>
                <p:cNvPr id="14407" name="AutoShape 71"/>
                <p:cNvSpPr>
                  <a:spLocks noChangeArrowheads="1"/>
                </p:cNvSpPr>
                <p:nvPr/>
              </p:nvSpPr>
              <p:spPr bwMode="auto">
                <a:xfrm>
                  <a:off x="1104" y="3792"/>
                  <a:ext cx="192" cy="192"/>
                </a:xfrm>
                <a:prstGeom prst="triangle">
                  <a:avLst>
                    <a:gd name="adj" fmla="val 50000"/>
                  </a:avLst>
                </a:prstGeom>
                <a:solidFill>
                  <a:schemeClr val="accent1"/>
                </a:solidFill>
                <a:ln w="9525">
                  <a:solidFill>
                    <a:schemeClr val="tx1"/>
                  </a:solidFill>
                  <a:miter lim="800000"/>
                  <a:headEnd/>
                  <a:tailEnd/>
                </a:ln>
                <a:effectLst/>
              </p:spPr>
              <p:txBody>
                <a:bodyPr wrap="none" anchor="ctr"/>
                <a:lstStyle/>
                <a:p>
                  <a:endParaRPr lang="en-US"/>
                </a:p>
              </p:txBody>
            </p:sp>
          </p:grpSp>
          <p:sp>
            <p:nvSpPr>
              <p:cNvPr id="14408" name="AutoShape 72"/>
              <p:cNvSpPr>
                <a:spLocks noChangeArrowheads="1"/>
              </p:cNvSpPr>
              <p:nvPr/>
            </p:nvSpPr>
            <p:spPr bwMode="auto">
              <a:xfrm flipV="1">
                <a:off x="648" y="3024"/>
                <a:ext cx="192" cy="192"/>
              </a:xfrm>
              <a:prstGeom prst="triangle">
                <a:avLst>
                  <a:gd name="adj" fmla="val 50000"/>
                </a:avLst>
              </a:prstGeom>
              <a:solidFill>
                <a:schemeClr val="accent1"/>
              </a:solidFill>
              <a:ln w="9525">
                <a:solidFill>
                  <a:schemeClr val="tx1"/>
                </a:solidFill>
                <a:miter lim="800000"/>
                <a:headEnd/>
                <a:tailEnd/>
              </a:ln>
              <a:effectLst/>
            </p:spPr>
            <p:txBody>
              <a:bodyPr wrap="none" anchor="ctr"/>
              <a:lstStyle/>
              <a:p>
                <a:endParaRPr lang="en-US"/>
              </a:p>
            </p:txBody>
          </p:sp>
          <p:sp>
            <p:nvSpPr>
              <p:cNvPr id="14409" name="Line 73"/>
              <p:cNvSpPr>
                <a:spLocks noChangeShapeType="1"/>
              </p:cNvSpPr>
              <p:nvPr/>
            </p:nvSpPr>
            <p:spPr bwMode="auto">
              <a:xfrm flipV="1">
                <a:off x="290" y="3216"/>
                <a:ext cx="454" cy="576"/>
              </a:xfrm>
              <a:prstGeom prst="line">
                <a:avLst/>
              </a:prstGeom>
              <a:noFill/>
              <a:ln w="9525">
                <a:solidFill>
                  <a:schemeClr val="tx1"/>
                </a:solidFill>
                <a:round/>
                <a:headEnd/>
                <a:tailEnd/>
              </a:ln>
              <a:effectLst/>
            </p:spPr>
            <p:txBody>
              <a:bodyPr wrap="none" anchor="ctr"/>
              <a:lstStyle/>
              <a:p>
                <a:endParaRPr lang="en-US"/>
              </a:p>
            </p:txBody>
          </p:sp>
          <p:sp>
            <p:nvSpPr>
              <p:cNvPr id="14410" name="Line 74"/>
              <p:cNvSpPr>
                <a:spLocks noChangeShapeType="1"/>
              </p:cNvSpPr>
              <p:nvPr/>
            </p:nvSpPr>
            <p:spPr bwMode="auto">
              <a:xfrm flipV="1">
                <a:off x="744" y="3216"/>
                <a:ext cx="0" cy="576"/>
              </a:xfrm>
              <a:prstGeom prst="line">
                <a:avLst/>
              </a:prstGeom>
              <a:noFill/>
              <a:ln w="9525">
                <a:solidFill>
                  <a:schemeClr val="tx1"/>
                </a:solidFill>
                <a:round/>
                <a:headEnd/>
                <a:tailEnd/>
              </a:ln>
              <a:effectLst/>
            </p:spPr>
            <p:txBody>
              <a:bodyPr wrap="none" anchor="ctr"/>
              <a:lstStyle/>
              <a:p>
                <a:endParaRPr lang="en-US"/>
              </a:p>
            </p:txBody>
          </p:sp>
          <p:sp>
            <p:nvSpPr>
              <p:cNvPr id="14411" name="Line 75"/>
              <p:cNvSpPr>
                <a:spLocks noChangeShapeType="1"/>
              </p:cNvSpPr>
              <p:nvPr/>
            </p:nvSpPr>
            <p:spPr bwMode="auto">
              <a:xfrm>
                <a:off x="744" y="3216"/>
                <a:ext cx="456" cy="574"/>
              </a:xfrm>
              <a:prstGeom prst="line">
                <a:avLst/>
              </a:prstGeom>
              <a:noFill/>
              <a:ln w="9525">
                <a:solidFill>
                  <a:schemeClr val="tx1"/>
                </a:solidFill>
                <a:round/>
                <a:headEnd/>
                <a:tailEnd/>
              </a:ln>
              <a:effectLst/>
            </p:spPr>
            <p:txBody>
              <a:bodyPr wrap="none" anchor="ctr"/>
              <a:lstStyle/>
              <a:p>
                <a:endParaRPr lang="en-US"/>
              </a:p>
            </p:txBody>
          </p:sp>
        </p:grpSp>
        <p:sp>
          <p:nvSpPr>
            <p:cNvPr id="14415" name="Text Box 79"/>
            <p:cNvSpPr txBox="1">
              <a:spLocks noChangeArrowheads="1"/>
            </p:cNvSpPr>
            <p:nvPr/>
          </p:nvSpPr>
          <p:spPr bwMode="auto">
            <a:xfrm>
              <a:off x="146" y="3542"/>
              <a:ext cx="269" cy="192"/>
            </a:xfrm>
            <a:prstGeom prst="rect">
              <a:avLst/>
            </a:prstGeom>
            <a:noFill/>
            <a:ln w="9525">
              <a:noFill/>
              <a:miter lim="800000"/>
              <a:headEnd/>
              <a:tailEnd/>
            </a:ln>
            <a:effectLst/>
          </p:spPr>
          <p:txBody>
            <a:bodyPr wrap="none">
              <a:spAutoFit/>
            </a:bodyPr>
            <a:lstStyle/>
            <a:p>
              <a:r>
                <a:rPr lang="en-US" sz="1400"/>
                <a:t>A</a:t>
              </a:r>
              <a:r>
                <a:rPr lang="en-US" sz="900"/>
                <a:t>31</a:t>
              </a:r>
              <a:endParaRPr lang="en-US"/>
            </a:p>
          </p:txBody>
        </p:sp>
        <p:sp>
          <p:nvSpPr>
            <p:cNvPr id="14416" name="Text Box 80"/>
            <p:cNvSpPr txBox="1">
              <a:spLocks noChangeArrowheads="1"/>
            </p:cNvSpPr>
            <p:nvPr/>
          </p:nvSpPr>
          <p:spPr bwMode="auto">
            <a:xfrm>
              <a:off x="482" y="3542"/>
              <a:ext cx="269" cy="192"/>
            </a:xfrm>
            <a:prstGeom prst="rect">
              <a:avLst/>
            </a:prstGeom>
            <a:noFill/>
            <a:ln w="9525">
              <a:noFill/>
              <a:miter lim="800000"/>
              <a:headEnd/>
              <a:tailEnd/>
            </a:ln>
            <a:effectLst/>
          </p:spPr>
          <p:txBody>
            <a:bodyPr wrap="none">
              <a:spAutoFit/>
            </a:bodyPr>
            <a:lstStyle/>
            <a:p>
              <a:pPr algn="ctr"/>
              <a:r>
                <a:rPr lang="en-US" sz="1400"/>
                <a:t>A</a:t>
              </a:r>
              <a:r>
                <a:rPr lang="en-US" sz="900"/>
                <a:t>32</a:t>
              </a:r>
              <a:endParaRPr lang="en-US"/>
            </a:p>
          </p:txBody>
        </p:sp>
        <p:sp>
          <p:nvSpPr>
            <p:cNvPr id="14417" name="Text Box 81"/>
            <p:cNvSpPr txBox="1">
              <a:spLocks noChangeArrowheads="1"/>
            </p:cNvSpPr>
            <p:nvPr/>
          </p:nvSpPr>
          <p:spPr bwMode="auto">
            <a:xfrm>
              <a:off x="842" y="3542"/>
              <a:ext cx="269" cy="192"/>
            </a:xfrm>
            <a:prstGeom prst="rect">
              <a:avLst/>
            </a:prstGeom>
            <a:noFill/>
            <a:ln w="9525">
              <a:noFill/>
              <a:miter lim="800000"/>
              <a:headEnd/>
              <a:tailEnd/>
            </a:ln>
            <a:effectLst/>
          </p:spPr>
          <p:txBody>
            <a:bodyPr wrap="none">
              <a:spAutoFit/>
            </a:bodyPr>
            <a:lstStyle/>
            <a:p>
              <a:r>
                <a:rPr lang="en-US" sz="1400"/>
                <a:t>A</a:t>
              </a:r>
              <a:r>
                <a:rPr lang="en-US" sz="900"/>
                <a:t>33</a:t>
              </a:r>
              <a:endParaRPr lang="en-US"/>
            </a:p>
          </p:txBody>
        </p:sp>
        <p:sp>
          <p:nvSpPr>
            <p:cNvPr id="14418" name="Text Box 82"/>
            <p:cNvSpPr txBox="1">
              <a:spLocks noChangeArrowheads="1"/>
            </p:cNvSpPr>
            <p:nvPr/>
          </p:nvSpPr>
          <p:spPr bwMode="auto">
            <a:xfrm>
              <a:off x="881" y="2955"/>
              <a:ext cx="116" cy="291"/>
            </a:xfrm>
            <a:prstGeom prst="rect">
              <a:avLst/>
            </a:prstGeom>
            <a:noFill/>
            <a:ln w="9525">
              <a:noFill/>
              <a:miter lim="800000"/>
              <a:headEnd/>
              <a:tailEnd/>
            </a:ln>
            <a:effectLst/>
          </p:spPr>
          <p:txBody>
            <a:bodyPr wrap="none">
              <a:spAutoFit/>
            </a:bodyPr>
            <a:lstStyle/>
            <a:p>
              <a:endParaRPr lang="en-US" dirty="0"/>
            </a:p>
          </p:txBody>
        </p:sp>
      </p:grpSp>
      <p:sp>
        <p:nvSpPr>
          <p:cNvPr id="14419" name="Line 83"/>
          <p:cNvSpPr>
            <a:spLocks noChangeShapeType="1"/>
          </p:cNvSpPr>
          <p:nvPr/>
        </p:nvSpPr>
        <p:spPr bwMode="auto">
          <a:xfrm flipV="1">
            <a:off x="1492250" y="2203450"/>
            <a:ext cx="3162300" cy="1485900"/>
          </a:xfrm>
          <a:prstGeom prst="line">
            <a:avLst/>
          </a:prstGeom>
          <a:noFill/>
          <a:ln w="9525">
            <a:solidFill>
              <a:schemeClr val="tx1"/>
            </a:solidFill>
            <a:round/>
            <a:headEnd/>
            <a:tailEnd/>
          </a:ln>
          <a:effectLst/>
        </p:spPr>
        <p:txBody>
          <a:bodyPr wrap="none" anchor="ctr"/>
          <a:lstStyle/>
          <a:p>
            <a:endParaRPr lang="en-US"/>
          </a:p>
        </p:txBody>
      </p:sp>
      <p:sp>
        <p:nvSpPr>
          <p:cNvPr id="14420" name="Line 84"/>
          <p:cNvSpPr>
            <a:spLocks noChangeShapeType="1"/>
          </p:cNvSpPr>
          <p:nvPr/>
        </p:nvSpPr>
        <p:spPr bwMode="auto">
          <a:xfrm flipV="1">
            <a:off x="4660900" y="2203450"/>
            <a:ext cx="0" cy="1492250"/>
          </a:xfrm>
          <a:prstGeom prst="line">
            <a:avLst/>
          </a:prstGeom>
          <a:noFill/>
          <a:ln w="9525">
            <a:solidFill>
              <a:schemeClr val="tx1"/>
            </a:solidFill>
            <a:round/>
            <a:headEnd/>
            <a:tailEnd/>
          </a:ln>
          <a:effectLst/>
        </p:spPr>
        <p:txBody>
          <a:bodyPr wrap="none" anchor="ctr"/>
          <a:lstStyle/>
          <a:p>
            <a:endParaRPr lang="en-US"/>
          </a:p>
        </p:txBody>
      </p:sp>
      <p:sp>
        <p:nvSpPr>
          <p:cNvPr id="14421" name="Line 85"/>
          <p:cNvSpPr>
            <a:spLocks noChangeShapeType="1"/>
          </p:cNvSpPr>
          <p:nvPr/>
        </p:nvSpPr>
        <p:spPr bwMode="auto">
          <a:xfrm>
            <a:off x="4660900" y="2209800"/>
            <a:ext cx="2952750" cy="1479550"/>
          </a:xfrm>
          <a:prstGeom prst="line">
            <a:avLst/>
          </a:prstGeom>
          <a:noFill/>
          <a:ln w="9525">
            <a:solidFill>
              <a:schemeClr val="tx1"/>
            </a:solidFill>
            <a:round/>
            <a:headEnd/>
            <a:tailEnd/>
          </a:ln>
          <a:effectLst/>
        </p:spPr>
        <p:txBody>
          <a:bodyPr wrap="none" anchor="ctr"/>
          <a:lstStyle/>
          <a:p>
            <a:endParaRPr lang="en-US"/>
          </a:p>
        </p:txBody>
      </p:sp>
      <p:sp>
        <p:nvSpPr>
          <p:cNvPr id="14423" name="Text Box 87"/>
          <p:cNvSpPr txBox="1">
            <a:spLocks noChangeArrowheads="1"/>
          </p:cNvSpPr>
          <p:nvPr/>
        </p:nvSpPr>
        <p:spPr bwMode="auto">
          <a:xfrm>
            <a:off x="5965825" y="2578100"/>
            <a:ext cx="438150" cy="366713"/>
          </a:xfrm>
          <a:prstGeom prst="rect">
            <a:avLst/>
          </a:prstGeom>
          <a:noFill/>
          <a:ln w="9525">
            <a:noFill/>
            <a:miter lim="800000"/>
            <a:headEnd/>
            <a:tailEnd/>
          </a:ln>
          <a:effectLst/>
        </p:spPr>
        <p:txBody>
          <a:bodyPr wrap="none">
            <a:spAutoFit/>
          </a:bodyPr>
          <a:lstStyle/>
          <a:p>
            <a:r>
              <a:rPr lang="en-US" sz="1800"/>
              <a:t>A</a:t>
            </a:r>
            <a:r>
              <a:rPr lang="en-US" sz="1400"/>
              <a:t>3</a:t>
            </a:r>
            <a:endParaRPr lang="en-US"/>
          </a:p>
        </p:txBody>
      </p:sp>
      <p:sp>
        <p:nvSpPr>
          <p:cNvPr id="14424" name="Text Box 88"/>
          <p:cNvSpPr txBox="1">
            <a:spLocks noChangeArrowheads="1"/>
          </p:cNvSpPr>
          <p:nvPr/>
        </p:nvSpPr>
        <p:spPr bwMode="auto">
          <a:xfrm>
            <a:off x="4264025" y="2578100"/>
            <a:ext cx="438150" cy="366713"/>
          </a:xfrm>
          <a:prstGeom prst="rect">
            <a:avLst/>
          </a:prstGeom>
          <a:noFill/>
          <a:ln w="9525">
            <a:noFill/>
            <a:miter lim="800000"/>
            <a:headEnd/>
            <a:tailEnd/>
          </a:ln>
          <a:effectLst/>
        </p:spPr>
        <p:txBody>
          <a:bodyPr wrap="none">
            <a:spAutoFit/>
          </a:bodyPr>
          <a:lstStyle/>
          <a:p>
            <a:r>
              <a:rPr lang="en-US" sz="1800"/>
              <a:t>A</a:t>
            </a:r>
            <a:r>
              <a:rPr lang="en-US" sz="1400"/>
              <a:t>2</a:t>
            </a:r>
            <a:endParaRPr lang="en-US"/>
          </a:p>
        </p:txBody>
      </p:sp>
      <p:sp>
        <p:nvSpPr>
          <p:cNvPr id="14425" name="Text Box 89"/>
          <p:cNvSpPr txBox="1">
            <a:spLocks noChangeArrowheads="1"/>
          </p:cNvSpPr>
          <p:nvPr/>
        </p:nvSpPr>
        <p:spPr bwMode="auto">
          <a:xfrm>
            <a:off x="2803525" y="2578100"/>
            <a:ext cx="438150" cy="366713"/>
          </a:xfrm>
          <a:prstGeom prst="rect">
            <a:avLst/>
          </a:prstGeom>
          <a:noFill/>
          <a:ln w="9525">
            <a:noFill/>
            <a:miter lim="800000"/>
            <a:headEnd/>
            <a:tailEnd/>
          </a:ln>
          <a:effectLst/>
        </p:spPr>
        <p:txBody>
          <a:bodyPr wrap="none">
            <a:spAutoFit/>
          </a:bodyPr>
          <a:lstStyle/>
          <a:p>
            <a:r>
              <a:rPr lang="en-US" sz="1800"/>
              <a:t>A</a:t>
            </a:r>
            <a:r>
              <a:rPr lang="en-US" sz="1400"/>
              <a:t>1</a:t>
            </a:r>
            <a:endParaRPr lang="en-US"/>
          </a:p>
        </p:txBody>
      </p:sp>
      <p:sp>
        <p:nvSpPr>
          <p:cNvPr id="14426" name="AutoShape 90"/>
          <p:cNvSpPr>
            <a:spLocks noChangeArrowheads="1"/>
          </p:cNvSpPr>
          <p:nvPr/>
        </p:nvSpPr>
        <p:spPr bwMode="auto">
          <a:xfrm>
            <a:off x="4508500" y="1905000"/>
            <a:ext cx="304800" cy="304800"/>
          </a:xfrm>
          <a:prstGeom prst="triangle">
            <a:avLst>
              <a:gd name="adj" fmla="val 50000"/>
            </a:avLst>
          </a:prstGeom>
          <a:solidFill>
            <a:schemeClr val="accent1"/>
          </a:solidFill>
          <a:ln w="9525">
            <a:solidFill>
              <a:schemeClr val="tx1"/>
            </a:solidFill>
            <a:miter lim="800000"/>
            <a:headEnd/>
            <a:tailEnd/>
          </a:ln>
          <a:effectLst/>
        </p:spPr>
        <p:txBody>
          <a:bodyPr wrap="none" anchor="ctr"/>
          <a:lstStyle/>
          <a:p>
            <a:endParaRPr lang="en-US"/>
          </a:p>
        </p:txBody>
      </p:sp>
      <p:sp>
        <p:nvSpPr>
          <p:cNvPr id="14427" name="Text Box 91"/>
          <p:cNvSpPr txBox="1">
            <a:spLocks noChangeArrowheads="1"/>
          </p:cNvSpPr>
          <p:nvPr/>
        </p:nvSpPr>
        <p:spPr bwMode="auto">
          <a:xfrm>
            <a:off x="339725" y="1006475"/>
            <a:ext cx="8321196" cy="928459"/>
          </a:xfrm>
          <a:prstGeom prst="rect">
            <a:avLst/>
          </a:prstGeom>
          <a:noFill/>
          <a:ln w="9525">
            <a:noFill/>
            <a:miter lim="800000"/>
            <a:headEnd/>
            <a:tailEnd/>
          </a:ln>
          <a:effectLst/>
        </p:spPr>
        <p:txBody>
          <a:bodyPr wrap="square">
            <a:spAutoFit/>
          </a:bodyPr>
          <a:lstStyle/>
          <a:p>
            <a:pPr>
              <a:spcBef>
                <a:spcPts val="500"/>
              </a:spcBef>
              <a:spcAft>
                <a:spcPts val="500"/>
              </a:spcAft>
            </a:pPr>
            <a:r>
              <a:rPr lang="en-US" sz="1800" i="1" dirty="0"/>
              <a:t>If you have an idea that is surely bad, don't take the time to see how truly awful it is.</a:t>
            </a:r>
          </a:p>
          <a:p>
            <a:pPr>
              <a:spcBef>
                <a:spcPts val="500"/>
              </a:spcBef>
              <a:spcAft>
                <a:spcPts val="500"/>
              </a:spcAft>
            </a:pPr>
            <a:r>
              <a:rPr lang="en-US" sz="1800" dirty="0"/>
              <a:t> Pat Winston</a:t>
            </a:r>
            <a:r>
              <a:rPr lang="en-US" sz="2800" dirty="0"/>
              <a:t> </a:t>
            </a:r>
            <a:endParaRPr lang="en-US" dirty="0"/>
          </a:p>
        </p:txBody>
      </p:sp>
      <p:sp>
        <p:nvSpPr>
          <p:cNvPr id="57" name="AutoShape 52">
            <a:extLst>
              <a:ext uri="{FF2B5EF4-FFF2-40B4-BE49-F238E27FC236}">
                <a16:creationId xmlns:a16="http://schemas.microsoft.com/office/drawing/2014/main" id="{C9041ABF-57C6-486C-9877-A551941F0233}"/>
              </a:ext>
            </a:extLst>
          </p:cNvPr>
          <p:cNvSpPr>
            <a:spLocks noChangeArrowheads="1"/>
          </p:cNvSpPr>
          <p:nvPr/>
        </p:nvSpPr>
        <p:spPr bwMode="auto">
          <a:xfrm>
            <a:off x="4505325" y="4911725"/>
            <a:ext cx="304800" cy="304800"/>
          </a:xfrm>
          <a:prstGeom prst="triangle">
            <a:avLst>
              <a:gd name="adj" fmla="val 50000"/>
            </a:avLst>
          </a:prstGeom>
          <a:solidFill>
            <a:schemeClr val="accent1"/>
          </a:solidFill>
          <a:ln w="9525">
            <a:solidFill>
              <a:schemeClr val="tx1"/>
            </a:solidFill>
            <a:miter lim="800000"/>
            <a:headEnd/>
            <a:tailEnd/>
          </a:ln>
          <a:effectLst/>
        </p:spPr>
        <p:txBody>
          <a:bodyPr wrap="none" anchor="ctr"/>
          <a:lstStyle/>
          <a:p>
            <a:endParaRPr lang="en-US"/>
          </a:p>
        </p:txBody>
      </p:sp>
      <p:sp>
        <p:nvSpPr>
          <p:cNvPr id="58" name="AutoShape 52">
            <a:extLst>
              <a:ext uri="{FF2B5EF4-FFF2-40B4-BE49-F238E27FC236}">
                <a16:creationId xmlns:a16="http://schemas.microsoft.com/office/drawing/2014/main" id="{96727C9A-B873-4D4B-B902-FDD115D7CB19}"/>
              </a:ext>
            </a:extLst>
          </p:cNvPr>
          <p:cNvSpPr>
            <a:spLocks noChangeArrowheads="1"/>
          </p:cNvSpPr>
          <p:nvPr/>
        </p:nvSpPr>
        <p:spPr bwMode="auto">
          <a:xfrm>
            <a:off x="5226050" y="4911725"/>
            <a:ext cx="304800" cy="304800"/>
          </a:xfrm>
          <a:prstGeom prst="triangle">
            <a:avLst>
              <a:gd name="adj" fmla="val 50000"/>
            </a:avLst>
          </a:prstGeom>
          <a:solidFill>
            <a:schemeClr val="accent1"/>
          </a:solidFill>
          <a:ln w="9525">
            <a:solidFill>
              <a:schemeClr val="tx1"/>
            </a:solidFill>
            <a:miter lim="800000"/>
            <a:headEnd/>
            <a:tailEnd/>
          </a:ln>
          <a:effectLst/>
        </p:spPr>
        <p:txBody>
          <a:bodyPr wrap="none" anchor="ctr"/>
          <a:lstStyle/>
          <a:p>
            <a:endParaRPr lang="en-US"/>
          </a:p>
        </p:txBody>
      </p:sp>
      <p:sp>
        <p:nvSpPr>
          <p:cNvPr id="2" name="TextBox 1">
            <a:extLst>
              <a:ext uri="{FF2B5EF4-FFF2-40B4-BE49-F238E27FC236}">
                <a16:creationId xmlns:a16="http://schemas.microsoft.com/office/drawing/2014/main" id="{5AC0F0B4-C3A8-4DB7-A501-B2F759030731}"/>
              </a:ext>
            </a:extLst>
          </p:cNvPr>
          <p:cNvSpPr txBox="1"/>
          <p:nvPr/>
        </p:nvSpPr>
        <p:spPr>
          <a:xfrm>
            <a:off x="275661" y="2389275"/>
            <a:ext cx="1725152" cy="369332"/>
          </a:xfrm>
          <a:prstGeom prst="rect">
            <a:avLst/>
          </a:prstGeom>
          <a:noFill/>
        </p:spPr>
        <p:txBody>
          <a:bodyPr wrap="none" rtlCol="0">
            <a:spAutoFit/>
          </a:bodyPr>
          <a:lstStyle/>
          <a:p>
            <a:r>
              <a:rPr lang="en-US" sz="1800" dirty="0" err="1"/>
              <a:t>BestSoFar</a:t>
            </a:r>
            <a:r>
              <a:rPr lang="en-US" sz="1800" dirty="0"/>
              <a:t> = -inf</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711200" y="0"/>
            <a:ext cx="7772400" cy="1143000"/>
          </a:xfrm>
        </p:spPr>
        <p:txBody>
          <a:bodyPr/>
          <a:lstStyle/>
          <a:p>
            <a:r>
              <a:rPr lang="en-US" dirty="0">
                <a:effectLst>
                  <a:outerShdw blurRad="38100" dist="38100" dir="2700000" algn="tl">
                    <a:srgbClr val="000000">
                      <a:alpha val="43137"/>
                    </a:srgbClr>
                  </a:outerShdw>
                </a:effectLst>
              </a:rPr>
              <a:t>Alpha-Beta Pruning II</a:t>
            </a:r>
          </a:p>
        </p:txBody>
      </p:sp>
      <p:grpSp>
        <p:nvGrpSpPr>
          <p:cNvPr id="14368" name="Group 32"/>
          <p:cNvGrpSpPr>
            <a:grpSpLocks/>
          </p:cNvGrpSpPr>
          <p:nvPr/>
        </p:nvGrpSpPr>
        <p:grpSpPr bwMode="auto">
          <a:xfrm>
            <a:off x="549275" y="3692527"/>
            <a:ext cx="1841500" cy="1908175"/>
            <a:chOff x="146" y="3024"/>
            <a:chExt cx="1160" cy="1202"/>
          </a:xfrm>
        </p:grpSpPr>
        <p:grpSp>
          <p:nvGrpSpPr>
            <p:cNvPr id="14369" name="Group 33"/>
            <p:cNvGrpSpPr>
              <a:grpSpLocks/>
            </p:cNvGrpSpPr>
            <p:nvPr/>
          </p:nvGrpSpPr>
          <p:grpSpPr bwMode="auto">
            <a:xfrm>
              <a:off x="192" y="3024"/>
              <a:ext cx="1104" cy="960"/>
              <a:chOff x="192" y="3024"/>
              <a:chExt cx="1104" cy="960"/>
            </a:xfrm>
          </p:grpSpPr>
          <p:grpSp>
            <p:nvGrpSpPr>
              <p:cNvPr id="14370" name="Group 34"/>
              <p:cNvGrpSpPr>
                <a:grpSpLocks/>
              </p:cNvGrpSpPr>
              <p:nvPr/>
            </p:nvGrpSpPr>
            <p:grpSpPr bwMode="auto">
              <a:xfrm>
                <a:off x="192" y="3792"/>
                <a:ext cx="1104" cy="192"/>
                <a:chOff x="192" y="3792"/>
                <a:chExt cx="1104" cy="192"/>
              </a:xfrm>
            </p:grpSpPr>
            <p:sp>
              <p:nvSpPr>
                <p:cNvPr id="14371" name="AutoShape 35"/>
                <p:cNvSpPr>
                  <a:spLocks noChangeArrowheads="1"/>
                </p:cNvSpPr>
                <p:nvPr/>
              </p:nvSpPr>
              <p:spPr bwMode="auto">
                <a:xfrm>
                  <a:off x="192" y="3792"/>
                  <a:ext cx="192" cy="192"/>
                </a:xfrm>
                <a:prstGeom prst="triangle">
                  <a:avLst>
                    <a:gd name="adj" fmla="val 50000"/>
                  </a:avLst>
                </a:prstGeom>
                <a:solidFill>
                  <a:schemeClr val="accent1"/>
                </a:solidFill>
                <a:ln w="9525">
                  <a:solidFill>
                    <a:schemeClr val="tx1"/>
                  </a:solidFill>
                  <a:miter lim="800000"/>
                  <a:headEnd/>
                  <a:tailEnd/>
                </a:ln>
                <a:effectLst/>
              </p:spPr>
              <p:txBody>
                <a:bodyPr wrap="none" anchor="ctr"/>
                <a:lstStyle/>
                <a:p>
                  <a:endParaRPr lang="en-US"/>
                </a:p>
              </p:txBody>
            </p:sp>
            <p:sp>
              <p:nvSpPr>
                <p:cNvPr id="14372" name="AutoShape 36"/>
                <p:cNvSpPr>
                  <a:spLocks noChangeArrowheads="1"/>
                </p:cNvSpPr>
                <p:nvPr/>
              </p:nvSpPr>
              <p:spPr bwMode="auto">
                <a:xfrm>
                  <a:off x="648" y="3792"/>
                  <a:ext cx="192" cy="192"/>
                </a:xfrm>
                <a:prstGeom prst="triangle">
                  <a:avLst>
                    <a:gd name="adj" fmla="val 50000"/>
                  </a:avLst>
                </a:prstGeom>
                <a:solidFill>
                  <a:schemeClr val="accent1"/>
                </a:solidFill>
                <a:ln w="9525">
                  <a:solidFill>
                    <a:schemeClr val="tx1"/>
                  </a:solidFill>
                  <a:miter lim="800000"/>
                  <a:headEnd/>
                  <a:tailEnd/>
                </a:ln>
                <a:effectLst/>
              </p:spPr>
              <p:txBody>
                <a:bodyPr wrap="none" anchor="ctr"/>
                <a:lstStyle/>
                <a:p>
                  <a:endParaRPr lang="en-US"/>
                </a:p>
              </p:txBody>
            </p:sp>
            <p:sp>
              <p:nvSpPr>
                <p:cNvPr id="14373" name="AutoShape 37"/>
                <p:cNvSpPr>
                  <a:spLocks noChangeArrowheads="1"/>
                </p:cNvSpPr>
                <p:nvPr/>
              </p:nvSpPr>
              <p:spPr bwMode="auto">
                <a:xfrm>
                  <a:off x="1104" y="3792"/>
                  <a:ext cx="192" cy="192"/>
                </a:xfrm>
                <a:prstGeom prst="triangle">
                  <a:avLst>
                    <a:gd name="adj" fmla="val 50000"/>
                  </a:avLst>
                </a:prstGeom>
                <a:solidFill>
                  <a:schemeClr val="accent1"/>
                </a:solidFill>
                <a:ln w="9525">
                  <a:solidFill>
                    <a:schemeClr val="tx1"/>
                  </a:solidFill>
                  <a:miter lim="800000"/>
                  <a:headEnd/>
                  <a:tailEnd/>
                </a:ln>
                <a:effectLst/>
              </p:spPr>
              <p:txBody>
                <a:bodyPr wrap="none" anchor="ctr"/>
                <a:lstStyle/>
                <a:p>
                  <a:endParaRPr lang="en-US"/>
                </a:p>
              </p:txBody>
            </p:sp>
          </p:grpSp>
          <p:sp>
            <p:nvSpPr>
              <p:cNvPr id="14374" name="AutoShape 38"/>
              <p:cNvSpPr>
                <a:spLocks noChangeArrowheads="1"/>
              </p:cNvSpPr>
              <p:nvPr/>
            </p:nvSpPr>
            <p:spPr bwMode="auto">
              <a:xfrm flipV="1">
                <a:off x="648" y="3024"/>
                <a:ext cx="192" cy="192"/>
              </a:xfrm>
              <a:prstGeom prst="triangle">
                <a:avLst>
                  <a:gd name="adj" fmla="val 50000"/>
                </a:avLst>
              </a:prstGeom>
              <a:solidFill>
                <a:schemeClr val="accent1"/>
              </a:solidFill>
              <a:ln w="9525">
                <a:solidFill>
                  <a:schemeClr val="tx1"/>
                </a:solidFill>
                <a:miter lim="800000"/>
                <a:headEnd/>
                <a:tailEnd/>
              </a:ln>
              <a:effectLst/>
            </p:spPr>
            <p:txBody>
              <a:bodyPr wrap="none" anchor="ctr"/>
              <a:lstStyle/>
              <a:p>
                <a:endParaRPr lang="en-US"/>
              </a:p>
            </p:txBody>
          </p:sp>
          <p:sp>
            <p:nvSpPr>
              <p:cNvPr id="14375" name="Line 39"/>
              <p:cNvSpPr>
                <a:spLocks noChangeShapeType="1"/>
              </p:cNvSpPr>
              <p:nvPr/>
            </p:nvSpPr>
            <p:spPr bwMode="auto">
              <a:xfrm flipV="1">
                <a:off x="290" y="3216"/>
                <a:ext cx="454" cy="576"/>
              </a:xfrm>
              <a:prstGeom prst="line">
                <a:avLst/>
              </a:prstGeom>
              <a:noFill/>
              <a:ln w="9525">
                <a:solidFill>
                  <a:schemeClr val="tx1"/>
                </a:solidFill>
                <a:round/>
                <a:headEnd/>
                <a:tailEnd/>
              </a:ln>
              <a:effectLst/>
            </p:spPr>
            <p:txBody>
              <a:bodyPr wrap="none" anchor="ctr"/>
              <a:lstStyle/>
              <a:p>
                <a:endParaRPr lang="en-US"/>
              </a:p>
            </p:txBody>
          </p:sp>
          <p:sp>
            <p:nvSpPr>
              <p:cNvPr id="14376" name="Line 40"/>
              <p:cNvSpPr>
                <a:spLocks noChangeShapeType="1"/>
              </p:cNvSpPr>
              <p:nvPr/>
            </p:nvSpPr>
            <p:spPr bwMode="auto">
              <a:xfrm flipV="1">
                <a:off x="744" y="3216"/>
                <a:ext cx="0" cy="576"/>
              </a:xfrm>
              <a:prstGeom prst="line">
                <a:avLst/>
              </a:prstGeom>
              <a:noFill/>
              <a:ln w="9525">
                <a:solidFill>
                  <a:schemeClr val="tx1"/>
                </a:solidFill>
                <a:round/>
                <a:headEnd/>
                <a:tailEnd/>
              </a:ln>
              <a:effectLst/>
            </p:spPr>
            <p:txBody>
              <a:bodyPr wrap="none" anchor="ctr"/>
              <a:lstStyle/>
              <a:p>
                <a:endParaRPr lang="en-US"/>
              </a:p>
            </p:txBody>
          </p:sp>
          <p:sp>
            <p:nvSpPr>
              <p:cNvPr id="14377" name="Line 41"/>
              <p:cNvSpPr>
                <a:spLocks noChangeShapeType="1"/>
              </p:cNvSpPr>
              <p:nvPr/>
            </p:nvSpPr>
            <p:spPr bwMode="auto">
              <a:xfrm>
                <a:off x="744" y="3216"/>
                <a:ext cx="456" cy="574"/>
              </a:xfrm>
              <a:prstGeom prst="line">
                <a:avLst/>
              </a:prstGeom>
              <a:noFill/>
              <a:ln w="9525">
                <a:solidFill>
                  <a:schemeClr val="tx1"/>
                </a:solidFill>
                <a:round/>
                <a:headEnd/>
                <a:tailEnd/>
              </a:ln>
              <a:effectLst/>
            </p:spPr>
            <p:txBody>
              <a:bodyPr wrap="none" anchor="ctr"/>
              <a:lstStyle/>
              <a:p>
                <a:endParaRPr lang="en-US"/>
              </a:p>
            </p:txBody>
          </p:sp>
        </p:grpSp>
        <p:sp>
          <p:nvSpPr>
            <p:cNvPr id="14378" name="Text Box 42"/>
            <p:cNvSpPr txBox="1">
              <a:spLocks noChangeArrowheads="1"/>
            </p:cNvSpPr>
            <p:nvPr/>
          </p:nvSpPr>
          <p:spPr bwMode="auto">
            <a:xfrm>
              <a:off x="167" y="3938"/>
              <a:ext cx="212" cy="288"/>
            </a:xfrm>
            <a:prstGeom prst="rect">
              <a:avLst/>
            </a:prstGeom>
            <a:noFill/>
            <a:ln w="9525">
              <a:noFill/>
              <a:miter lim="800000"/>
              <a:headEnd/>
              <a:tailEnd/>
            </a:ln>
            <a:effectLst/>
          </p:spPr>
          <p:txBody>
            <a:bodyPr wrap="none">
              <a:spAutoFit/>
            </a:bodyPr>
            <a:lstStyle/>
            <a:p>
              <a:r>
                <a:rPr lang="en-US"/>
                <a:t>3</a:t>
              </a:r>
            </a:p>
          </p:txBody>
        </p:sp>
        <p:sp>
          <p:nvSpPr>
            <p:cNvPr id="14379" name="Text Box 43"/>
            <p:cNvSpPr txBox="1">
              <a:spLocks noChangeArrowheads="1"/>
            </p:cNvSpPr>
            <p:nvPr/>
          </p:nvSpPr>
          <p:spPr bwMode="auto">
            <a:xfrm>
              <a:off x="614" y="3938"/>
              <a:ext cx="308" cy="288"/>
            </a:xfrm>
            <a:prstGeom prst="rect">
              <a:avLst/>
            </a:prstGeom>
            <a:noFill/>
            <a:ln w="9525">
              <a:noFill/>
              <a:miter lim="800000"/>
              <a:headEnd/>
              <a:tailEnd/>
            </a:ln>
            <a:effectLst/>
          </p:spPr>
          <p:txBody>
            <a:bodyPr wrap="none">
              <a:spAutoFit/>
            </a:bodyPr>
            <a:lstStyle/>
            <a:p>
              <a:pPr algn="ctr"/>
              <a:r>
                <a:rPr lang="en-US"/>
                <a:t>12</a:t>
              </a:r>
            </a:p>
          </p:txBody>
        </p:sp>
        <p:sp>
          <p:nvSpPr>
            <p:cNvPr id="14380" name="Text Box 44"/>
            <p:cNvSpPr txBox="1">
              <a:spLocks noChangeArrowheads="1"/>
            </p:cNvSpPr>
            <p:nvPr/>
          </p:nvSpPr>
          <p:spPr bwMode="auto">
            <a:xfrm>
              <a:off x="1094" y="3938"/>
              <a:ext cx="212" cy="288"/>
            </a:xfrm>
            <a:prstGeom prst="rect">
              <a:avLst/>
            </a:prstGeom>
            <a:noFill/>
            <a:ln w="9525">
              <a:noFill/>
              <a:miter lim="800000"/>
              <a:headEnd/>
              <a:tailEnd/>
            </a:ln>
            <a:effectLst/>
          </p:spPr>
          <p:txBody>
            <a:bodyPr wrap="none">
              <a:spAutoFit/>
            </a:bodyPr>
            <a:lstStyle/>
            <a:p>
              <a:r>
                <a:rPr lang="en-US"/>
                <a:t>8</a:t>
              </a:r>
            </a:p>
          </p:txBody>
        </p:sp>
        <p:sp>
          <p:nvSpPr>
            <p:cNvPr id="14381" name="Text Box 45"/>
            <p:cNvSpPr txBox="1">
              <a:spLocks noChangeArrowheads="1"/>
            </p:cNvSpPr>
            <p:nvPr/>
          </p:nvSpPr>
          <p:spPr bwMode="auto">
            <a:xfrm>
              <a:off x="146" y="3542"/>
              <a:ext cx="269" cy="192"/>
            </a:xfrm>
            <a:prstGeom prst="rect">
              <a:avLst/>
            </a:prstGeom>
            <a:noFill/>
            <a:ln w="9525">
              <a:noFill/>
              <a:miter lim="800000"/>
              <a:headEnd/>
              <a:tailEnd/>
            </a:ln>
            <a:effectLst/>
          </p:spPr>
          <p:txBody>
            <a:bodyPr wrap="none">
              <a:spAutoFit/>
            </a:bodyPr>
            <a:lstStyle/>
            <a:p>
              <a:r>
                <a:rPr lang="en-US" sz="1400"/>
                <a:t>A</a:t>
              </a:r>
              <a:r>
                <a:rPr lang="en-US" sz="900"/>
                <a:t>11</a:t>
              </a:r>
              <a:endParaRPr lang="en-US"/>
            </a:p>
          </p:txBody>
        </p:sp>
        <p:sp>
          <p:nvSpPr>
            <p:cNvPr id="14382" name="Text Box 46"/>
            <p:cNvSpPr txBox="1">
              <a:spLocks noChangeArrowheads="1"/>
            </p:cNvSpPr>
            <p:nvPr/>
          </p:nvSpPr>
          <p:spPr bwMode="auto">
            <a:xfrm>
              <a:off x="482" y="3542"/>
              <a:ext cx="269" cy="192"/>
            </a:xfrm>
            <a:prstGeom prst="rect">
              <a:avLst/>
            </a:prstGeom>
            <a:noFill/>
            <a:ln w="9525">
              <a:noFill/>
              <a:miter lim="800000"/>
              <a:headEnd/>
              <a:tailEnd/>
            </a:ln>
            <a:effectLst/>
          </p:spPr>
          <p:txBody>
            <a:bodyPr wrap="none">
              <a:spAutoFit/>
            </a:bodyPr>
            <a:lstStyle/>
            <a:p>
              <a:pPr algn="ctr"/>
              <a:r>
                <a:rPr lang="en-US" sz="1400"/>
                <a:t>A</a:t>
              </a:r>
              <a:r>
                <a:rPr lang="en-US" sz="900"/>
                <a:t>12</a:t>
              </a:r>
              <a:endParaRPr lang="en-US"/>
            </a:p>
          </p:txBody>
        </p:sp>
        <p:sp>
          <p:nvSpPr>
            <p:cNvPr id="14383" name="Text Box 47"/>
            <p:cNvSpPr txBox="1">
              <a:spLocks noChangeArrowheads="1"/>
            </p:cNvSpPr>
            <p:nvPr/>
          </p:nvSpPr>
          <p:spPr bwMode="auto">
            <a:xfrm>
              <a:off x="842" y="3542"/>
              <a:ext cx="269" cy="192"/>
            </a:xfrm>
            <a:prstGeom prst="rect">
              <a:avLst/>
            </a:prstGeom>
            <a:noFill/>
            <a:ln w="9525">
              <a:noFill/>
              <a:miter lim="800000"/>
              <a:headEnd/>
              <a:tailEnd/>
            </a:ln>
            <a:effectLst/>
          </p:spPr>
          <p:txBody>
            <a:bodyPr wrap="none">
              <a:spAutoFit/>
            </a:bodyPr>
            <a:lstStyle/>
            <a:p>
              <a:r>
                <a:rPr lang="en-US" sz="1400"/>
                <a:t>A</a:t>
              </a:r>
              <a:r>
                <a:rPr lang="en-US" sz="900"/>
                <a:t>13</a:t>
              </a:r>
              <a:endParaRPr lang="en-US"/>
            </a:p>
          </p:txBody>
        </p:sp>
      </p:grpSp>
      <p:sp>
        <p:nvSpPr>
          <p:cNvPr id="14388" name="AutoShape 52"/>
          <p:cNvSpPr>
            <a:spLocks noChangeArrowheads="1"/>
          </p:cNvSpPr>
          <p:nvPr/>
        </p:nvSpPr>
        <p:spPr bwMode="auto">
          <a:xfrm>
            <a:off x="3784600" y="4911725"/>
            <a:ext cx="304800" cy="304800"/>
          </a:xfrm>
          <a:prstGeom prst="triangle">
            <a:avLst>
              <a:gd name="adj" fmla="val 50000"/>
            </a:avLst>
          </a:prstGeom>
          <a:solidFill>
            <a:schemeClr val="accent1"/>
          </a:solidFill>
          <a:ln w="9525">
            <a:solidFill>
              <a:schemeClr val="tx1"/>
            </a:solidFill>
            <a:miter lim="800000"/>
            <a:headEnd/>
            <a:tailEnd/>
          </a:ln>
          <a:effectLst/>
        </p:spPr>
        <p:txBody>
          <a:bodyPr wrap="none" anchor="ctr"/>
          <a:lstStyle/>
          <a:p>
            <a:endParaRPr lang="en-US"/>
          </a:p>
        </p:txBody>
      </p:sp>
      <p:sp>
        <p:nvSpPr>
          <p:cNvPr id="14391" name="AutoShape 55"/>
          <p:cNvSpPr>
            <a:spLocks noChangeArrowheads="1"/>
          </p:cNvSpPr>
          <p:nvPr/>
        </p:nvSpPr>
        <p:spPr bwMode="auto">
          <a:xfrm flipV="1">
            <a:off x="4508500" y="3692525"/>
            <a:ext cx="304800" cy="304800"/>
          </a:xfrm>
          <a:prstGeom prst="triangle">
            <a:avLst>
              <a:gd name="adj" fmla="val 50000"/>
            </a:avLst>
          </a:prstGeom>
          <a:solidFill>
            <a:schemeClr val="accent1"/>
          </a:solidFill>
          <a:ln w="9525">
            <a:solidFill>
              <a:schemeClr val="tx1"/>
            </a:solidFill>
            <a:miter lim="800000"/>
            <a:headEnd/>
            <a:tailEnd/>
          </a:ln>
          <a:effectLst/>
        </p:spPr>
        <p:txBody>
          <a:bodyPr wrap="none" anchor="ctr"/>
          <a:lstStyle/>
          <a:p>
            <a:endParaRPr lang="en-US"/>
          </a:p>
        </p:txBody>
      </p:sp>
      <p:sp>
        <p:nvSpPr>
          <p:cNvPr id="14392" name="Line 56"/>
          <p:cNvSpPr>
            <a:spLocks noChangeShapeType="1"/>
          </p:cNvSpPr>
          <p:nvPr/>
        </p:nvSpPr>
        <p:spPr bwMode="auto">
          <a:xfrm flipV="1">
            <a:off x="3940175" y="3997325"/>
            <a:ext cx="720725" cy="914400"/>
          </a:xfrm>
          <a:prstGeom prst="line">
            <a:avLst/>
          </a:prstGeom>
          <a:noFill/>
          <a:ln w="9525">
            <a:solidFill>
              <a:schemeClr val="tx1"/>
            </a:solidFill>
            <a:round/>
            <a:headEnd/>
            <a:tailEnd/>
          </a:ln>
          <a:effectLst/>
        </p:spPr>
        <p:txBody>
          <a:bodyPr wrap="none" anchor="ctr"/>
          <a:lstStyle/>
          <a:p>
            <a:endParaRPr lang="en-US"/>
          </a:p>
        </p:txBody>
      </p:sp>
      <p:sp>
        <p:nvSpPr>
          <p:cNvPr id="14393" name="Line 57"/>
          <p:cNvSpPr>
            <a:spLocks noChangeShapeType="1"/>
          </p:cNvSpPr>
          <p:nvPr/>
        </p:nvSpPr>
        <p:spPr bwMode="auto">
          <a:xfrm flipV="1">
            <a:off x="4660900" y="3997325"/>
            <a:ext cx="0" cy="914400"/>
          </a:xfrm>
          <a:prstGeom prst="line">
            <a:avLst/>
          </a:prstGeom>
          <a:noFill/>
          <a:ln w="9525">
            <a:solidFill>
              <a:schemeClr val="tx1"/>
            </a:solidFill>
            <a:round/>
            <a:headEnd/>
            <a:tailEnd/>
          </a:ln>
          <a:effectLst/>
        </p:spPr>
        <p:txBody>
          <a:bodyPr wrap="none" anchor="ctr"/>
          <a:lstStyle/>
          <a:p>
            <a:endParaRPr lang="en-US"/>
          </a:p>
        </p:txBody>
      </p:sp>
      <p:sp>
        <p:nvSpPr>
          <p:cNvPr id="14394" name="Line 58"/>
          <p:cNvSpPr>
            <a:spLocks noChangeShapeType="1"/>
          </p:cNvSpPr>
          <p:nvPr/>
        </p:nvSpPr>
        <p:spPr bwMode="auto">
          <a:xfrm>
            <a:off x="4660900" y="3997325"/>
            <a:ext cx="723900" cy="911225"/>
          </a:xfrm>
          <a:prstGeom prst="line">
            <a:avLst/>
          </a:prstGeom>
          <a:noFill/>
          <a:ln w="9525">
            <a:solidFill>
              <a:schemeClr val="tx1"/>
            </a:solidFill>
            <a:round/>
            <a:headEnd/>
            <a:tailEnd/>
          </a:ln>
          <a:effectLst/>
        </p:spPr>
        <p:txBody>
          <a:bodyPr wrap="none" anchor="ctr"/>
          <a:lstStyle/>
          <a:p>
            <a:endParaRPr lang="en-US"/>
          </a:p>
        </p:txBody>
      </p:sp>
      <p:sp>
        <p:nvSpPr>
          <p:cNvPr id="14398" name="Text Box 62"/>
          <p:cNvSpPr txBox="1">
            <a:spLocks noChangeArrowheads="1"/>
          </p:cNvSpPr>
          <p:nvPr/>
        </p:nvSpPr>
        <p:spPr bwMode="auto">
          <a:xfrm>
            <a:off x="3711575" y="4514850"/>
            <a:ext cx="427038" cy="304800"/>
          </a:xfrm>
          <a:prstGeom prst="rect">
            <a:avLst/>
          </a:prstGeom>
          <a:noFill/>
          <a:ln w="9525">
            <a:noFill/>
            <a:miter lim="800000"/>
            <a:headEnd/>
            <a:tailEnd/>
          </a:ln>
          <a:effectLst/>
        </p:spPr>
        <p:txBody>
          <a:bodyPr wrap="none">
            <a:spAutoFit/>
          </a:bodyPr>
          <a:lstStyle/>
          <a:p>
            <a:r>
              <a:rPr lang="en-US" sz="1400"/>
              <a:t>A</a:t>
            </a:r>
            <a:r>
              <a:rPr lang="en-US" sz="900"/>
              <a:t>21</a:t>
            </a:r>
            <a:endParaRPr lang="en-US"/>
          </a:p>
        </p:txBody>
      </p:sp>
      <p:sp>
        <p:nvSpPr>
          <p:cNvPr id="14399" name="Text Box 63"/>
          <p:cNvSpPr txBox="1">
            <a:spLocks noChangeArrowheads="1"/>
          </p:cNvSpPr>
          <p:nvPr/>
        </p:nvSpPr>
        <p:spPr bwMode="auto">
          <a:xfrm>
            <a:off x="4244975" y="4514850"/>
            <a:ext cx="427038" cy="304800"/>
          </a:xfrm>
          <a:prstGeom prst="rect">
            <a:avLst/>
          </a:prstGeom>
          <a:noFill/>
          <a:ln w="9525">
            <a:noFill/>
            <a:miter lim="800000"/>
            <a:headEnd/>
            <a:tailEnd/>
          </a:ln>
          <a:effectLst/>
        </p:spPr>
        <p:txBody>
          <a:bodyPr wrap="none">
            <a:spAutoFit/>
          </a:bodyPr>
          <a:lstStyle/>
          <a:p>
            <a:pPr algn="ctr"/>
            <a:r>
              <a:rPr lang="en-US" sz="1400"/>
              <a:t>A</a:t>
            </a:r>
            <a:r>
              <a:rPr lang="en-US" sz="900"/>
              <a:t>22</a:t>
            </a:r>
            <a:endParaRPr lang="en-US"/>
          </a:p>
        </p:txBody>
      </p:sp>
      <p:sp>
        <p:nvSpPr>
          <p:cNvPr id="14400" name="Text Box 64"/>
          <p:cNvSpPr txBox="1">
            <a:spLocks noChangeArrowheads="1"/>
          </p:cNvSpPr>
          <p:nvPr/>
        </p:nvSpPr>
        <p:spPr bwMode="auto">
          <a:xfrm>
            <a:off x="4816475" y="4514850"/>
            <a:ext cx="433388" cy="304800"/>
          </a:xfrm>
          <a:prstGeom prst="rect">
            <a:avLst/>
          </a:prstGeom>
          <a:noFill/>
          <a:ln w="9525">
            <a:noFill/>
            <a:miter lim="800000"/>
            <a:headEnd/>
            <a:tailEnd/>
          </a:ln>
          <a:effectLst/>
        </p:spPr>
        <p:txBody>
          <a:bodyPr wrap="none">
            <a:spAutoFit/>
          </a:bodyPr>
          <a:lstStyle/>
          <a:p>
            <a:r>
              <a:rPr lang="en-US" sz="1400"/>
              <a:t>A</a:t>
            </a:r>
            <a:r>
              <a:rPr lang="en-US" sz="1000"/>
              <a:t>2</a:t>
            </a:r>
            <a:r>
              <a:rPr lang="en-US" sz="900"/>
              <a:t>3</a:t>
            </a:r>
            <a:endParaRPr lang="en-US"/>
          </a:p>
        </p:txBody>
      </p:sp>
      <p:grpSp>
        <p:nvGrpSpPr>
          <p:cNvPr id="14402" name="Group 66"/>
          <p:cNvGrpSpPr>
            <a:grpSpLocks/>
          </p:cNvGrpSpPr>
          <p:nvPr/>
        </p:nvGrpSpPr>
        <p:grpSpPr bwMode="auto">
          <a:xfrm>
            <a:off x="6670675" y="3582988"/>
            <a:ext cx="1825625" cy="1633537"/>
            <a:chOff x="146" y="2955"/>
            <a:chExt cx="1150" cy="1029"/>
          </a:xfrm>
        </p:grpSpPr>
        <p:grpSp>
          <p:nvGrpSpPr>
            <p:cNvPr id="14403" name="Group 67"/>
            <p:cNvGrpSpPr>
              <a:grpSpLocks/>
            </p:cNvGrpSpPr>
            <p:nvPr/>
          </p:nvGrpSpPr>
          <p:grpSpPr bwMode="auto">
            <a:xfrm>
              <a:off x="192" y="3024"/>
              <a:ext cx="1104" cy="960"/>
              <a:chOff x="192" y="3024"/>
              <a:chExt cx="1104" cy="960"/>
            </a:xfrm>
          </p:grpSpPr>
          <p:grpSp>
            <p:nvGrpSpPr>
              <p:cNvPr id="14404" name="Group 68"/>
              <p:cNvGrpSpPr>
                <a:grpSpLocks/>
              </p:cNvGrpSpPr>
              <p:nvPr/>
            </p:nvGrpSpPr>
            <p:grpSpPr bwMode="auto">
              <a:xfrm>
                <a:off x="192" y="3792"/>
                <a:ext cx="1104" cy="192"/>
                <a:chOff x="192" y="3792"/>
                <a:chExt cx="1104" cy="192"/>
              </a:xfrm>
            </p:grpSpPr>
            <p:sp>
              <p:nvSpPr>
                <p:cNvPr id="14405" name="AutoShape 69"/>
                <p:cNvSpPr>
                  <a:spLocks noChangeArrowheads="1"/>
                </p:cNvSpPr>
                <p:nvPr/>
              </p:nvSpPr>
              <p:spPr bwMode="auto">
                <a:xfrm>
                  <a:off x="192" y="3792"/>
                  <a:ext cx="192" cy="192"/>
                </a:xfrm>
                <a:prstGeom prst="triangle">
                  <a:avLst>
                    <a:gd name="adj" fmla="val 50000"/>
                  </a:avLst>
                </a:prstGeom>
                <a:solidFill>
                  <a:schemeClr val="accent1"/>
                </a:solidFill>
                <a:ln w="9525">
                  <a:solidFill>
                    <a:schemeClr val="tx1"/>
                  </a:solidFill>
                  <a:miter lim="800000"/>
                  <a:headEnd/>
                  <a:tailEnd/>
                </a:ln>
                <a:effectLst/>
              </p:spPr>
              <p:txBody>
                <a:bodyPr wrap="none" anchor="ctr"/>
                <a:lstStyle/>
                <a:p>
                  <a:endParaRPr lang="en-US"/>
                </a:p>
              </p:txBody>
            </p:sp>
            <p:sp>
              <p:nvSpPr>
                <p:cNvPr id="14406" name="AutoShape 70"/>
                <p:cNvSpPr>
                  <a:spLocks noChangeArrowheads="1"/>
                </p:cNvSpPr>
                <p:nvPr/>
              </p:nvSpPr>
              <p:spPr bwMode="auto">
                <a:xfrm>
                  <a:off x="648" y="3792"/>
                  <a:ext cx="192" cy="192"/>
                </a:xfrm>
                <a:prstGeom prst="triangle">
                  <a:avLst>
                    <a:gd name="adj" fmla="val 50000"/>
                  </a:avLst>
                </a:prstGeom>
                <a:solidFill>
                  <a:schemeClr val="accent1"/>
                </a:solidFill>
                <a:ln w="9525">
                  <a:solidFill>
                    <a:schemeClr val="tx1"/>
                  </a:solidFill>
                  <a:miter lim="800000"/>
                  <a:headEnd/>
                  <a:tailEnd/>
                </a:ln>
                <a:effectLst/>
              </p:spPr>
              <p:txBody>
                <a:bodyPr wrap="none" anchor="ctr"/>
                <a:lstStyle/>
                <a:p>
                  <a:endParaRPr lang="en-US"/>
                </a:p>
              </p:txBody>
            </p:sp>
            <p:sp>
              <p:nvSpPr>
                <p:cNvPr id="14407" name="AutoShape 71"/>
                <p:cNvSpPr>
                  <a:spLocks noChangeArrowheads="1"/>
                </p:cNvSpPr>
                <p:nvPr/>
              </p:nvSpPr>
              <p:spPr bwMode="auto">
                <a:xfrm>
                  <a:off x="1104" y="3792"/>
                  <a:ext cx="192" cy="192"/>
                </a:xfrm>
                <a:prstGeom prst="triangle">
                  <a:avLst>
                    <a:gd name="adj" fmla="val 50000"/>
                  </a:avLst>
                </a:prstGeom>
                <a:solidFill>
                  <a:schemeClr val="accent1"/>
                </a:solidFill>
                <a:ln w="9525">
                  <a:solidFill>
                    <a:schemeClr val="tx1"/>
                  </a:solidFill>
                  <a:miter lim="800000"/>
                  <a:headEnd/>
                  <a:tailEnd/>
                </a:ln>
                <a:effectLst/>
              </p:spPr>
              <p:txBody>
                <a:bodyPr wrap="none" anchor="ctr"/>
                <a:lstStyle/>
                <a:p>
                  <a:endParaRPr lang="en-US"/>
                </a:p>
              </p:txBody>
            </p:sp>
          </p:grpSp>
          <p:sp>
            <p:nvSpPr>
              <p:cNvPr id="14408" name="AutoShape 72"/>
              <p:cNvSpPr>
                <a:spLocks noChangeArrowheads="1"/>
              </p:cNvSpPr>
              <p:nvPr/>
            </p:nvSpPr>
            <p:spPr bwMode="auto">
              <a:xfrm flipV="1">
                <a:off x="648" y="3024"/>
                <a:ext cx="192" cy="192"/>
              </a:xfrm>
              <a:prstGeom prst="triangle">
                <a:avLst>
                  <a:gd name="adj" fmla="val 50000"/>
                </a:avLst>
              </a:prstGeom>
              <a:solidFill>
                <a:schemeClr val="accent1"/>
              </a:solidFill>
              <a:ln w="9525">
                <a:solidFill>
                  <a:schemeClr val="tx1"/>
                </a:solidFill>
                <a:miter lim="800000"/>
                <a:headEnd/>
                <a:tailEnd/>
              </a:ln>
              <a:effectLst/>
            </p:spPr>
            <p:txBody>
              <a:bodyPr wrap="none" anchor="ctr"/>
              <a:lstStyle/>
              <a:p>
                <a:endParaRPr lang="en-US"/>
              </a:p>
            </p:txBody>
          </p:sp>
          <p:sp>
            <p:nvSpPr>
              <p:cNvPr id="14409" name="Line 73"/>
              <p:cNvSpPr>
                <a:spLocks noChangeShapeType="1"/>
              </p:cNvSpPr>
              <p:nvPr/>
            </p:nvSpPr>
            <p:spPr bwMode="auto">
              <a:xfrm flipV="1">
                <a:off x="290" y="3216"/>
                <a:ext cx="454" cy="576"/>
              </a:xfrm>
              <a:prstGeom prst="line">
                <a:avLst/>
              </a:prstGeom>
              <a:noFill/>
              <a:ln w="9525">
                <a:solidFill>
                  <a:schemeClr val="tx1"/>
                </a:solidFill>
                <a:round/>
                <a:headEnd/>
                <a:tailEnd/>
              </a:ln>
              <a:effectLst/>
            </p:spPr>
            <p:txBody>
              <a:bodyPr wrap="none" anchor="ctr"/>
              <a:lstStyle/>
              <a:p>
                <a:endParaRPr lang="en-US"/>
              </a:p>
            </p:txBody>
          </p:sp>
          <p:sp>
            <p:nvSpPr>
              <p:cNvPr id="14410" name="Line 74"/>
              <p:cNvSpPr>
                <a:spLocks noChangeShapeType="1"/>
              </p:cNvSpPr>
              <p:nvPr/>
            </p:nvSpPr>
            <p:spPr bwMode="auto">
              <a:xfrm flipV="1">
                <a:off x="744" y="3216"/>
                <a:ext cx="0" cy="576"/>
              </a:xfrm>
              <a:prstGeom prst="line">
                <a:avLst/>
              </a:prstGeom>
              <a:noFill/>
              <a:ln w="9525">
                <a:solidFill>
                  <a:schemeClr val="tx1"/>
                </a:solidFill>
                <a:round/>
                <a:headEnd/>
                <a:tailEnd/>
              </a:ln>
              <a:effectLst/>
            </p:spPr>
            <p:txBody>
              <a:bodyPr wrap="none" anchor="ctr"/>
              <a:lstStyle/>
              <a:p>
                <a:endParaRPr lang="en-US"/>
              </a:p>
            </p:txBody>
          </p:sp>
          <p:sp>
            <p:nvSpPr>
              <p:cNvPr id="14411" name="Line 75"/>
              <p:cNvSpPr>
                <a:spLocks noChangeShapeType="1"/>
              </p:cNvSpPr>
              <p:nvPr/>
            </p:nvSpPr>
            <p:spPr bwMode="auto">
              <a:xfrm>
                <a:off x="744" y="3216"/>
                <a:ext cx="456" cy="574"/>
              </a:xfrm>
              <a:prstGeom prst="line">
                <a:avLst/>
              </a:prstGeom>
              <a:noFill/>
              <a:ln w="9525">
                <a:solidFill>
                  <a:schemeClr val="tx1"/>
                </a:solidFill>
                <a:round/>
                <a:headEnd/>
                <a:tailEnd/>
              </a:ln>
              <a:effectLst/>
            </p:spPr>
            <p:txBody>
              <a:bodyPr wrap="none" anchor="ctr"/>
              <a:lstStyle/>
              <a:p>
                <a:endParaRPr lang="en-US"/>
              </a:p>
            </p:txBody>
          </p:sp>
        </p:grpSp>
        <p:sp>
          <p:nvSpPr>
            <p:cNvPr id="14415" name="Text Box 79"/>
            <p:cNvSpPr txBox="1">
              <a:spLocks noChangeArrowheads="1"/>
            </p:cNvSpPr>
            <p:nvPr/>
          </p:nvSpPr>
          <p:spPr bwMode="auto">
            <a:xfrm>
              <a:off x="146" y="3542"/>
              <a:ext cx="269" cy="192"/>
            </a:xfrm>
            <a:prstGeom prst="rect">
              <a:avLst/>
            </a:prstGeom>
            <a:noFill/>
            <a:ln w="9525">
              <a:noFill/>
              <a:miter lim="800000"/>
              <a:headEnd/>
              <a:tailEnd/>
            </a:ln>
            <a:effectLst/>
          </p:spPr>
          <p:txBody>
            <a:bodyPr wrap="none">
              <a:spAutoFit/>
            </a:bodyPr>
            <a:lstStyle/>
            <a:p>
              <a:r>
                <a:rPr lang="en-US" sz="1400"/>
                <a:t>A</a:t>
              </a:r>
              <a:r>
                <a:rPr lang="en-US" sz="900"/>
                <a:t>31</a:t>
              </a:r>
              <a:endParaRPr lang="en-US"/>
            </a:p>
          </p:txBody>
        </p:sp>
        <p:sp>
          <p:nvSpPr>
            <p:cNvPr id="14416" name="Text Box 80"/>
            <p:cNvSpPr txBox="1">
              <a:spLocks noChangeArrowheads="1"/>
            </p:cNvSpPr>
            <p:nvPr/>
          </p:nvSpPr>
          <p:spPr bwMode="auto">
            <a:xfrm>
              <a:off x="482" y="3542"/>
              <a:ext cx="269" cy="192"/>
            </a:xfrm>
            <a:prstGeom prst="rect">
              <a:avLst/>
            </a:prstGeom>
            <a:noFill/>
            <a:ln w="9525">
              <a:noFill/>
              <a:miter lim="800000"/>
              <a:headEnd/>
              <a:tailEnd/>
            </a:ln>
            <a:effectLst/>
          </p:spPr>
          <p:txBody>
            <a:bodyPr wrap="none">
              <a:spAutoFit/>
            </a:bodyPr>
            <a:lstStyle/>
            <a:p>
              <a:pPr algn="ctr"/>
              <a:r>
                <a:rPr lang="en-US" sz="1400"/>
                <a:t>A</a:t>
              </a:r>
              <a:r>
                <a:rPr lang="en-US" sz="900"/>
                <a:t>32</a:t>
              </a:r>
              <a:endParaRPr lang="en-US"/>
            </a:p>
          </p:txBody>
        </p:sp>
        <p:sp>
          <p:nvSpPr>
            <p:cNvPr id="14417" name="Text Box 81"/>
            <p:cNvSpPr txBox="1">
              <a:spLocks noChangeArrowheads="1"/>
            </p:cNvSpPr>
            <p:nvPr/>
          </p:nvSpPr>
          <p:spPr bwMode="auto">
            <a:xfrm>
              <a:off x="842" y="3542"/>
              <a:ext cx="269" cy="192"/>
            </a:xfrm>
            <a:prstGeom prst="rect">
              <a:avLst/>
            </a:prstGeom>
            <a:noFill/>
            <a:ln w="9525">
              <a:noFill/>
              <a:miter lim="800000"/>
              <a:headEnd/>
              <a:tailEnd/>
            </a:ln>
            <a:effectLst/>
          </p:spPr>
          <p:txBody>
            <a:bodyPr wrap="none">
              <a:spAutoFit/>
            </a:bodyPr>
            <a:lstStyle/>
            <a:p>
              <a:r>
                <a:rPr lang="en-US" sz="1400"/>
                <a:t>A</a:t>
              </a:r>
              <a:r>
                <a:rPr lang="en-US" sz="900"/>
                <a:t>33</a:t>
              </a:r>
              <a:endParaRPr lang="en-US"/>
            </a:p>
          </p:txBody>
        </p:sp>
        <p:sp>
          <p:nvSpPr>
            <p:cNvPr id="14418" name="Text Box 82"/>
            <p:cNvSpPr txBox="1">
              <a:spLocks noChangeArrowheads="1"/>
            </p:cNvSpPr>
            <p:nvPr/>
          </p:nvSpPr>
          <p:spPr bwMode="auto">
            <a:xfrm>
              <a:off x="881" y="2955"/>
              <a:ext cx="116" cy="291"/>
            </a:xfrm>
            <a:prstGeom prst="rect">
              <a:avLst/>
            </a:prstGeom>
            <a:noFill/>
            <a:ln w="9525">
              <a:noFill/>
              <a:miter lim="800000"/>
              <a:headEnd/>
              <a:tailEnd/>
            </a:ln>
            <a:effectLst/>
          </p:spPr>
          <p:txBody>
            <a:bodyPr wrap="none">
              <a:spAutoFit/>
            </a:bodyPr>
            <a:lstStyle/>
            <a:p>
              <a:endParaRPr lang="en-US" dirty="0"/>
            </a:p>
          </p:txBody>
        </p:sp>
      </p:grpSp>
      <p:sp>
        <p:nvSpPr>
          <p:cNvPr id="14419" name="Line 83"/>
          <p:cNvSpPr>
            <a:spLocks noChangeShapeType="1"/>
          </p:cNvSpPr>
          <p:nvPr/>
        </p:nvSpPr>
        <p:spPr bwMode="auto">
          <a:xfrm flipV="1">
            <a:off x="1492250" y="2203450"/>
            <a:ext cx="3162300" cy="1485900"/>
          </a:xfrm>
          <a:prstGeom prst="line">
            <a:avLst/>
          </a:prstGeom>
          <a:noFill/>
          <a:ln w="9525">
            <a:solidFill>
              <a:schemeClr val="tx1"/>
            </a:solidFill>
            <a:round/>
            <a:headEnd/>
            <a:tailEnd/>
          </a:ln>
          <a:effectLst/>
        </p:spPr>
        <p:txBody>
          <a:bodyPr wrap="none" anchor="ctr"/>
          <a:lstStyle/>
          <a:p>
            <a:endParaRPr lang="en-US"/>
          </a:p>
        </p:txBody>
      </p:sp>
      <p:sp>
        <p:nvSpPr>
          <p:cNvPr id="14420" name="Line 84"/>
          <p:cNvSpPr>
            <a:spLocks noChangeShapeType="1"/>
          </p:cNvSpPr>
          <p:nvPr/>
        </p:nvSpPr>
        <p:spPr bwMode="auto">
          <a:xfrm flipV="1">
            <a:off x="4660900" y="2203450"/>
            <a:ext cx="0" cy="1492250"/>
          </a:xfrm>
          <a:prstGeom prst="line">
            <a:avLst/>
          </a:prstGeom>
          <a:noFill/>
          <a:ln w="9525">
            <a:solidFill>
              <a:schemeClr val="tx1"/>
            </a:solidFill>
            <a:round/>
            <a:headEnd/>
            <a:tailEnd/>
          </a:ln>
          <a:effectLst/>
        </p:spPr>
        <p:txBody>
          <a:bodyPr wrap="none" anchor="ctr"/>
          <a:lstStyle/>
          <a:p>
            <a:endParaRPr lang="en-US"/>
          </a:p>
        </p:txBody>
      </p:sp>
      <p:sp>
        <p:nvSpPr>
          <p:cNvPr id="14421" name="Line 85"/>
          <p:cNvSpPr>
            <a:spLocks noChangeShapeType="1"/>
          </p:cNvSpPr>
          <p:nvPr/>
        </p:nvSpPr>
        <p:spPr bwMode="auto">
          <a:xfrm>
            <a:off x="4660900" y="2209800"/>
            <a:ext cx="2952750" cy="1479550"/>
          </a:xfrm>
          <a:prstGeom prst="line">
            <a:avLst/>
          </a:prstGeom>
          <a:noFill/>
          <a:ln w="9525">
            <a:solidFill>
              <a:schemeClr val="tx1"/>
            </a:solidFill>
            <a:round/>
            <a:headEnd/>
            <a:tailEnd/>
          </a:ln>
          <a:effectLst/>
        </p:spPr>
        <p:txBody>
          <a:bodyPr wrap="none" anchor="ctr"/>
          <a:lstStyle/>
          <a:p>
            <a:endParaRPr lang="en-US"/>
          </a:p>
        </p:txBody>
      </p:sp>
      <p:sp>
        <p:nvSpPr>
          <p:cNvPr id="14423" name="Text Box 87"/>
          <p:cNvSpPr txBox="1">
            <a:spLocks noChangeArrowheads="1"/>
          </p:cNvSpPr>
          <p:nvPr/>
        </p:nvSpPr>
        <p:spPr bwMode="auto">
          <a:xfrm>
            <a:off x="5965825" y="2578100"/>
            <a:ext cx="438150" cy="366713"/>
          </a:xfrm>
          <a:prstGeom prst="rect">
            <a:avLst/>
          </a:prstGeom>
          <a:noFill/>
          <a:ln w="9525">
            <a:noFill/>
            <a:miter lim="800000"/>
            <a:headEnd/>
            <a:tailEnd/>
          </a:ln>
          <a:effectLst/>
        </p:spPr>
        <p:txBody>
          <a:bodyPr wrap="none">
            <a:spAutoFit/>
          </a:bodyPr>
          <a:lstStyle/>
          <a:p>
            <a:r>
              <a:rPr lang="en-US" sz="1800"/>
              <a:t>A</a:t>
            </a:r>
            <a:r>
              <a:rPr lang="en-US" sz="1400"/>
              <a:t>3</a:t>
            </a:r>
            <a:endParaRPr lang="en-US"/>
          </a:p>
        </p:txBody>
      </p:sp>
      <p:sp>
        <p:nvSpPr>
          <p:cNvPr id="14424" name="Text Box 88"/>
          <p:cNvSpPr txBox="1">
            <a:spLocks noChangeArrowheads="1"/>
          </p:cNvSpPr>
          <p:nvPr/>
        </p:nvSpPr>
        <p:spPr bwMode="auto">
          <a:xfrm>
            <a:off x="4264025" y="2578100"/>
            <a:ext cx="438150" cy="366713"/>
          </a:xfrm>
          <a:prstGeom prst="rect">
            <a:avLst/>
          </a:prstGeom>
          <a:noFill/>
          <a:ln w="9525">
            <a:noFill/>
            <a:miter lim="800000"/>
            <a:headEnd/>
            <a:tailEnd/>
          </a:ln>
          <a:effectLst/>
        </p:spPr>
        <p:txBody>
          <a:bodyPr wrap="none">
            <a:spAutoFit/>
          </a:bodyPr>
          <a:lstStyle/>
          <a:p>
            <a:r>
              <a:rPr lang="en-US" sz="1800"/>
              <a:t>A</a:t>
            </a:r>
            <a:r>
              <a:rPr lang="en-US" sz="1400"/>
              <a:t>2</a:t>
            </a:r>
            <a:endParaRPr lang="en-US"/>
          </a:p>
        </p:txBody>
      </p:sp>
      <p:sp>
        <p:nvSpPr>
          <p:cNvPr id="14425" name="Text Box 89"/>
          <p:cNvSpPr txBox="1">
            <a:spLocks noChangeArrowheads="1"/>
          </p:cNvSpPr>
          <p:nvPr/>
        </p:nvSpPr>
        <p:spPr bwMode="auto">
          <a:xfrm>
            <a:off x="2803525" y="2578100"/>
            <a:ext cx="438150" cy="366713"/>
          </a:xfrm>
          <a:prstGeom prst="rect">
            <a:avLst/>
          </a:prstGeom>
          <a:noFill/>
          <a:ln w="9525">
            <a:noFill/>
            <a:miter lim="800000"/>
            <a:headEnd/>
            <a:tailEnd/>
          </a:ln>
          <a:effectLst/>
        </p:spPr>
        <p:txBody>
          <a:bodyPr wrap="none">
            <a:spAutoFit/>
          </a:bodyPr>
          <a:lstStyle/>
          <a:p>
            <a:r>
              <a:rPr lang="en-US" sz="1800"/>
              <a:t>A</a:t>
            </a:r>
            <a:r>
              <a:rPr lang="en-US" sz="1400"/>
              <a:t>1</a:t>
            </a:r>
            <a:endParaRPr lang="en-US"/>
          </a:p>
        </p:txBody>
      </p:sp>
      <p:sp>
        <p:nvSpPr>
          <p:cNvPr id="14426" name="AutoShape 90"/>
          <p:cNvSpPr>
            <a:spLocks noChangeArrowheads="1"/>
          </p:cNvSpPr>
          <p:nvPr/>
        </p:nvSpPr>
        <p:spPr bwMode="auto">
          <a:xfrm>
            <a:off x="4508500" y="1905000"/>
            <a:ext cx="304800" cy="304800"/>
          </a:xfrm>
          <a:prstGeom prst="triangle">
            <a:avLst>
              <a:gd name="adj" fmla="val 50000"/>
            </a:avLst>
          </a:prstGeom>
          <a:solidFill>
            <a:schemeClr val="accent1"/>
          </a:solidFill>
          <a:ln w="9525">
            <a:solidFill>
              <a:schemeClr val="tx1"/>
            </a:solidFill>
            <a:miter lim="800000"/>
            <a:headEnd/>
            <a:tailEnd/>
          </a:ln>
          <a:effectLst/>
        </p:spPr>
        <p:txBody>
          <a:bodyPr wrap="none" anchor="ctr"/>
          <a:lstStyle/>
          <a:p>
            <a:endParaRPr lang="en-US"/>
          </a:p>
        </p:txBody>
      </p:sp>
      <p:sp>
        <p:nvSpPr>
          <p:cNvPr id="14427" name="Text Box 91"/>
          <p:cNvSpPr txBox="1">
            <a:spLocks noChangeArrowheads="1"/>
          </p:cNvSpPr>
          <p:nvPr/>
        </p:nvSpPr>
        <p:spPr bwMode="auto">
          <a:xfrm>
            <a:off x="339725" y="1006475"/>
            <a:ext cx="8321196" cy="928459"/>
          </a:xfrm>
          <a:prstGeom prst="rect">
            <a:avLst/>
          </a:prstGeom>
          <a:noFill/>
          <a:ln w="9525">
            <a:noFill/>
            <a:miter lim="800000"/>
            <a:headEnd/>
            <a:tailEnd/>
          </a:ln>
          <a:effectLst/>
        </p:spPr>
        <p:txBody>
          <a:bodyPr wrap="square">
            <a:spAutoFit/>
          </a:bodyPr>
          <a:lstStyle/>
          <a:p>
            <a:pPr>
              <a:spcBef>
                <a:spcPts val="500"/>
              </a:spcBef>
              <a:spcAft>
                <a:spcPts val="500"/>
              </a:spcAft>
            </a:pPr>
            <a:r>
              <a:rPr lang="en-US" sz="1800" i="1" dirty="0"/>
              <a:t>If you have an idea that is surely bad, don't take the time to see how truly awful it is.</a:t>
            </a:r>
          </a:p>
          <a:p>
            <a:pPr>
              <a:spcBef>
                <a:spcPts val="500"/>
              </a:spcBef>
              <a:spcAft>
                <a:spcPts val="500"/>
              </a:spcAft>
            </a:pPr>
            <a:r>
              <a:rPr lang="en-US" sz="1800" dirty="0"/>
              <a:t> Pat Winston</a:t>
            </a:r>
            <a:r>
              <a:rPr lang="en-US" sz="2800" dirty="0"/>
              <a:t> </a:t>
            </a:r>
            <a:endParaRPr lang="en-US" dirty="0"/>
          </a:p>
        </p:txBody>
      </p:sp>
      <p:sp>
        <p:nvSpPr>
          <p:cNvPr id="50" name="AutoShape 52">
            <a:extLst>
              <a:ext uri="{FF2B5EF4-FFF2-40B4-BE49-F238E27FC236}">
                <a16:creationId xmlns:a16="http://schemas.microsoft.com/office/drawing/2014/main" id="{3B72BD0F-941F-4C40-AFD7-EE1557E30492}"/>
              </a:ext>
            </a:extLst>
          </p:cNvPr>
          <p:cNvSpPr>
            <a:spLocks noChangeArrowheads="1"/>
          </p:cNvSpPr>
          <p:nvPr/>
        </p:nvSpPr>
        <p:spPr bwMode="auto">
          <a:xfrm>
            <a:off x="4505325" y="4911725"/>
            <a:ext cx="304800" cy="304800"/>
          </a:xfrm>
          <a:prstGeom prst="triangle">
            <a:avLst>
              <a:gd name="adj" fmla="val 50000"/>
            </a:avLst>
          </a:prstGeom>
          <a:solidFill>
            <a:schemeClr val="accent1"/>
          </a:solidFill>
          <a:ln w="9525">
            <a:solidFill>
              <a:schemeClr val="tx1"/>
            </a:solidFill>
            <a:miter lim="800000"/>
            <a:headEnd/>
            <a:tailEnd/>
          </a:ln>
          <a:effectLst/>
        </p:spPr>
        <p:txBody>
          <a:bodyPr wrap="none" anchor="ctr"/>
          <a:lstStyle/>
          <a:p>
            <a:endParaRPr lang="en-US"/>
          </a:p>
        </p:txBody>
      </p:sp>
      <p:sp>
        <p:nvSpPr>
          <p:cNvPr id="51" name="AutoShape 52">
            <a:extLst>
              <a:ext uri="{FF2B5EF4-FFF2-40B4-BE49-F238E27FC236}">
                <a16:creationId xmlns:a16="http://schemas.microsoft.com/office/drawing/2014/main" id="{78082E60-B862-44FE-A8A0-FFE3BCC07A81}"/>
              </a:ext>
            </a:extLst>
          </p:cNvPr>
          <p:cNvSpPr>
            <a:spLocks noChangeArrowheads="1"/>
          </p:cNvSpPr>
          <p:nvPr/>
        </p:nvSpPr>
        <p:spPr bwMode="auto">
          <a:xfrm>
            <a:off x="5226050" y="4911725"/>
            <a:ext cx="304800" cy="304800"/>
          </a:xfrm>
          <a:prstGeom prst="triangle">
            <a:avLst>
              <a:gd name="adj" fmla="val 50000"/>
            </a:avLst>
          </a:prstGeom>
          <a:solidFill>
            <a:schemeClr val="accent1"/>
          </a:solidFill>
          <a:ln w="9525">
            <a:solidFill>
              <a:schemeClr val="tx1"/>
            </a:solidFill>
            <a:miter lim="800000"/>
            <a:headEnd/>
            <a:tailEnd/>
          </a:ln>
          <a:effectLst/>
        </p:spPr>
        <p:txBody>
          <a:bodyPr wrap="none" anchor="ctr"/>
          <a:lstStyle/>
          <a:p>
            <a:endParaRPr lang="en-US"/>
          </a:p>
        </p:txBody>
      </p:sp>
      <p:sp>
        <p:nvSpPr>
          <p:cNvPr id="52" name="TextBox 51">
            <a:extLst>
              <a:ext uri="{FF2B5EF4-FFF2-40B4-BE49-F238E27FC236}">
                <a16:creationId xmlns:a16="http://schemas.microsoft.com/office/drawing/2014/main" id="{9B33AD1F-7FB2-459A-BAB5-90168D305427}"/>
              </a:ext>
            </a:extLst>
          </p:cNvPr>
          <p:cNvSpPr txBox="1"/>
          <p:nvPr/>
        </p:nvSpPr>
        <p:spPr>
          <a:xfrm>
            <a:off x="275661" y="2389275"/>
            <a:ext cx="1725152" cy="369332"/>
          </a:xfrm>
          <a:prstGeom prst="rect">
            <a:avLst/>
          </a:prstGeom>
          <a:noFill/>
        </p:spPr>
        <p:txBody>
          <a:bodyPr wrap="none" rtlCol="0">
            <a:spAutoFit/>
          </a:bodyPr>
          <a:lstStyle/>
          <a:p>
            <a:r>
              <a:rPr lang="en-US" sz="1800" dirty="0" err="1"/>
              <a:t>BestSoFar</a:t>
            </a:r>
            <a:r>
              <a:rPr lang="en-US" sz="1800" dirty="0"/>
              <a:t> = -inf</a:t>
            </a:r>
          </a:p>
        </p:txBody>
      </p:sp>
    </p:spTree>
    <p:extLst>
      <p:ext uri="{BB962C8B-B14F-4D97-AF65-F5344CB8AC3E}">
        <p14:creationId xmlns:p14="http://schemas.microsoft.com/office/powerpoint/2010/main" val="352598445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711200" y="0"/>
            <a:ext cx="7772400" cy="1143000"/>
          </a:xfrm>
        </p:spPr>
        <p:txBody>
          <a:bodyPr/>
          <a:lstStyle/>
          <a:p>
            <a:r>
              <a:rPr lang="en-US" dirty="0">
                <a:effectLst>
                  <a:outerShdw blurRad="38100" dist="38100" dir="2700000" algn="tl">
                    <a:srgbClr val="000000">
                      <a:alpha val="43137"/>
                    </a:srgbClr>
                  </a:outerShdw>
                </a:effectLst>
              </a:rPr>
              <a:t>Alpha-Beta Pruning II</a:t>
            </a:r>
          </a:p>
        </p:txBody>
      </p:sp>
      <p:grpSp>
        <p:nvGrpSpPr>
          <p:cNvPr id="14368" name="Group 32"/>
          <p:cNvGrpSpPr>
            <a:grpSpLocks/>
          </p:cNvGrpSpPr>
          <p:nvPr/>
        </p:nvGrpSpPr>
        <p:grpSpPr bwMode="auto">
          <a:xfrm>
            <a:off x="549275" y="3582988"/>
            <a:ext cx="1841500" cy="2017712"/>
            <a:chOff x="146" y="2955"/>
            <a:chExt cx="1160" cy="1271"/>
          </a:xfrm>
        </p:grpSpPr>
        <p:grpSp>
          <p:nvGrpSpPr>
            <p:cNvPr id="14369" name="Group 33"/>
            <p:cNvGrpSpPr>
              <a:grpSpLocks/>
            </p:cNvGrpSpPr>
            <p:nvPr/>
          </p:nvGrpSpPr>
          <p:grpSpPr bwMode="auto">
            <a:xfrm>
              <a:off x="192" y="3024"/>
              <a:ext cx="1104" cy="960"/>
              <a:chOff x="192" y="3024"/>
              <a:chExt cx="1104" cy="960"/>
            </a:xfrm>
          </p:grpSpPr>
          <p:grpSp>
            <p:nvGrpSpPr>
              <p:cNvPr id="14370" name="Group 34"/>
              <p:cNvGrpSpPr>
                <a:grpSpLocks/>
              </p:cNvGrpSpPr>
              <p:nvPr/>
            </p:nvGrpSpPr>
            <p:grpSpPr bwMode="auto">
              <a:xfrm>
                <a:off x="192" y="3792"/>
                <a:ext cx="1104" cy="192"/>
                <a:chOff x="192" y="3792"/>
                <a:chExt cx="1104" cy="192"/>
              </a:xfrm>
            </p:grpSpPr>
            <p:sp>
              <p:nvSpPr>
                <p:cNvPr id="14371" name="AutoShape 35"/>
                <p:cNvSpPr>
                  <a:spLocks noChangeArrowheads="1"/>
                </p:cNvSpPr>
                <p:nvPr/>
              </p:nvSpPr>
              <p:spPr bwMode="auto">
                <a:xfrm>
                  <a:off x="192" y="3792"/>
                  <a:ext cx="192" cy="192"/>
                </a:xfrm>
                <a:prstGeom prst="triangle">
                  <a:avLst>
                    <a:gd name="adj" fmla="val 50000"/>
                  </a:avLst>
                </a:prstGeom>
                <a:solidFill>
                  <a:schemeClr val="accent1"/>
                </a:solidFill>
                <a:ln w="9525">
                  <a:solidFill>
                    <a:schemeClr val="tx1"/>
                  </a:solidFill>
                  <a:miter lim="800000"/>
                  <a:headEnd/>
                  <a:tailEnd/>
                </a:ln>
                <a:effectLst/>
              </p:spPr>
              <p:txBody>
                <a:bodyPr wrap="none" anchor="ctr"/>
                <a:lstStyle/>
                <a:p>
                  <a:endParaRPr lang="en-US"/>
                </a:p>
              </p:txBody>
            </p:sp>
            <p:sp>
              <p:nvSpPr>
                <p:cNvPr id="14372" name="AutoShape 36"/>
                <p:cNvSpPr>
                  <a:spLocks noChangeArrowheads="1"/>
                </p:cNvSpPr>
                <p:nvPr/>
              </p:nvSpPr>
              <p:spPr bwMode="auto">
                <a:xfrm>
                  <a:off x="648" y="3792"/>
                  <a:ext cx="192" cy="192"/>
                </a:xfrm>
                <a:prstGeom prst="triangle">
                  <a:avLst>
                    <a:gd name="adj" fmla="val 50000"/>
                  </a:avLst>
                </a:prstGeom>
                <a:solidFill>
                  <a:schemeClr val="accent1"/>
                </a:solidFill>
                <a:ln w="9525">
                  <a:solidFill>
                    <a:schemeClr val="tx1"/>
                  </a:solidFill>
                  <a:miter lim="800000"/>
                  <a:headEnd/>
                  <a:tailEnd/>
                </a:ln>
                <a:effectLst/>
              </p:spPr>
              <p:txBody>
                <a:bodyPr wrap="none" anchor="ctr"/>
                <a:lstStyle/>
                <a:p>
                  <a:endParaRPr lang="en-US"/>
                </a:p>
              </p:txBody>
            </p:sp>
            <p:sp>
              <p:nvSpPr>
                <p:cNvPr id="14373" name="AutoShape 37"/>
                <p:cNvSpPr>
                  <a:spLocks noChangeArrowheads="1"/>
                </p:cNvSpPr>
                <p:nvPr/>
              </p:nvSpPr>
              <p:spPr bwMode="auto">
                <a:xfrm>
                  <a:off x="1104" y="3792"/>
                  <a:ext cx="192" cy="192"/>
                </a:xfrm>
                <a:prstGeom prst="triangle">
                  <a:avLst>
                    <a:gd name="adj" fmla="val 50000"/>
                  </a:avLst>
                </a:prstGeom>
                <a:solidFill>
                  <a:schemeClr val="accent1"/>
                </a:solidFill>
                <a:ln w="9525">
                  <a:solidFill>
                    <a:schemeClr val="tx1"/>
                  </a:solidFill>
                  <a:miter lim="800000"/>
                  <a:headEnd/>
                  <a:tailEnd/>
                </a:ln>
                <a:effectLst/>
              </p:spPr>
              <p:txBody>
                <a:bodyPr wrap="none" anchor="ctr"/>
                <a:lstStyle/>
                <a:p>
                  <a:endParaRPr lang="en-US"/>
                </a:p>
              </p:txBody>
            </p:sp>
          </p:grpSp>
          <p:sp>
            <p:nvSpPr>
              <p:cNvPr id="14374" name="AutoShape 38"/>
              <p:cNvSpPr>
                <a:spLocks noChangeArrowheads="1"/>
              </p:cNvSpPr>
              <p:nvPr/>
            </p:nvSpPr>
            <p:spPr bwMode="auto">
              <a:xfrm flipV="1">
                <a:off x="648" y="3024"/>
                <a:ext cx="192" cy="192"/>
              </a:xfrm>
              <a:prstGeom prst="triangle">
                <a:avLst>
                  <a:gd name="adj" fmla="val 50000"/>
                </a:avLst>
              </a:prstGeom>
              <a:solidFill>
                <a:schemeClr val="accent1"/>
              </a:solidFill>
              <a:ln w="9525">
                <a:solidFill>
                  <a:schemeClr val="tx1"/>
                </a:solidFill>
                <a:miter lim="800000"/>
                <a:headEnd/>
                <a:tailEnd/>
              </a:ln>
              <a:effectLst/>
            </p:spPr>
            <p:txBody>
              <a:bodyPr wrap="none" anchor="ctr"/>
              <a:lstStyle/>
              <a:p>
                <a:endParaRPr lang="en-US"/>
              </a:p>
            </p:txBody>
          </p:sp>
          <p:sp>
            <p:nvSpPr>
              <p:cNvPr id="14375" name="Line 39"/>
              <p:cNvSpPr>
                <a:spLocks noChangeShapeType="1"/>
              </p:cNvSpPr>
              <p:nvPr/>
            </p:nvSpPr>
            <p:spPr bwMode="auto">
              <a:xfrm flipV="1">
                <a:off x="290" y="3216"/>
                <a:ext cx="454" cy="576"/>
              </a:xfrm>
              <a:prstGeom prst="line">
                <a:avLst/>
              </a:prstGeom>
              <a:noFill/>
              <a:ln w="9525">
                <a:solidFill>
                  <a:schemeClr val="tx1"/>
                </a:solidFill>
                <a:round/>
                <a:headEnd/>
                <a:tailEnd/>
              </a:ln>
              <a:effectLst/>
            </p:spPr>
            <p:txBody>
              <a:bodyPr wrap="none" anchor="ctr"/>
              <a:lstStyle/>
              <a:p>
                <a:endParaRPr lang="en-US"/>
              </a:p>
            </p:txBody>
          </p:sp>
          <p:sp>
            <p:nvSpPr>
              <p:cNvPr id="14376" name="Line 40"/>
              <p:cNvSpPr>
                <a:spLocks noChangeShapeType="1"/>
              </p:cNvSpPr>
              <p:nvPr/>
            </p:nvSpPr>
            <p:spPr bwMode="auto">
              <a:xfrm flipV="1">
                <a:off x="744" y="3216"/>
                <a:ext cx="0" cy="576"/>
              </a:xfrm>
              <a:prstGeom prst="line">
                <a:avLst/>
              </a:prstGeom>
              <a:noFill/>
              <a:ln w="9525">
                <a:solidFill>
                  <a:schemeClr val="tx1"/>
                </a:solidFill>
                <a:round/>
                <a:headEnd/>
                <a:tailEnd/>
              </a:ln>
              <a:effectLst/>
            </p:spPr>
            <p:txBody>
              <a:bodyPr wrap="none" anchor="ctr"/>
              <a:lstStyle/>
              <a:p>
                <a:endParaRPr lang="en-US"/>
              </a:p>
            </p:txBody>
          </p:sp>
          <p:sp>
            <p:nvSpPr>
              <p:cNvPr id="14377" name="Line 41"/>
              <p:cNvSpPr>
                <a:spLocks noChangeShapeType="1"/>
              </p:cNvSpPr>
              <p:nvPr/>
            </p:nvSpPr>
            <p:spPr bwMode="auto">
              <a:xfrm>
                <a:off x="744" y="3216"/>
                <a:ext cx="456" cy="574"/>
              </a:xfrm>
              <a:prstGeom prst="line">
                <a:avLst/>
              </a:prstGeom>
              <a:noFill/>
              <a:ln w="9525">
                <a:solidFill>
                  <a:schemeClr val="tx1"/>
                </a:solidFill>
                <a:round/>
                <a:headEnd/>
                <a:tailEnd/>
              </a:ln>
              <a:effectLst/>
            </p:spPr>
            <p:txBody>
              <a:bodyPr wrap="none" anchor="ctr"/>
              <a:lstStyle/>
              <a:p>
                <a:endParaRPr lang="en-US"/>
              </a:p>
            </p:txBody>
          </p:sp>
        </p:grpSp>
        <p:sp>
          <p:nvSpPr>
            <p:cNvPr id="14378" name="Text Box 42"/>
            <p:cNvSpPr txBox="1">
              <a:spLocks noChangeArrowheads="1"/>
            </p:cNvSpPr>
            <p:nvPr/>
          </p:nvSpPr>
          <p:spPr bwMode="auto">
            <a:xfrm>
              <a:off x="167" y="3938"/>
              <a:ext cx="212" cy="288"/>
            </a:xfrm>
            <a:prstGeom prst="rect">
              <a:avLst/>
            </a:prstGeom>
            <a:noFill/>
            <a:ln w="9525">
              <a:noFill/>
              <a:miter lim="800000"/>
              <a:headEnd/>
              <a:tailEnd/>
            </a:ln>
            <a:effectLst/>
          </p:spPr>
          <p:txBody>
            <a:bodyPr wrap="none">
              <a:spAutoFit/>
            </a:bodyPr>
            <a:lstStyle/>
            <a:p>
              <a:r>
                <a:rPr lang="en-US" dirty="0">
                  <a:solidFill>
                    <a:srgbClr val="C00000"/>
                  </a:solidFill>
                </a:rPr>
                <a:t>3</a:t>
              </a:r>
            </a:p>
          </p:txBody>
        </p:sp>
        <p:sp>
          <p:nvSpPr>
            <p:cNvPr id="14379" name="Text Box 43"/>
            <p:cNvSpPr txBox="1">
              <a:spLocks noChangeArrowheads="1"/>
            </p:cNvSpPr>
            <p:nvPr/>
          </p:nvSpPr>
          <p:spPr bwMode="auto">
            <a:xfrm>
              <a:off x="614" y="3938"/>
              <a:ext cx="308" cy="288"/>
            </a:xfrm>
            <a:prstGeom prst="rect">
              <a:avLst/>
            </a:prstGeom>
            <a:noFill/>
            <a:ln w="9525">
              <a:noFill/>
              <a:miter lim="800000"/>
              <a:headEnd/>
              <a:tailEnd/>
            </a:ln>
            <a:effectLst/>
          </p:spPr>
          <p:txBody>
            <a:bodyPr wrap="none">
              <a:spAutoFit/>
            </a:bodyPr>
            <a:lstStyle/>
            <a:p>
              <a:pPr algn="ctr"/>
              <a:r>
                <a:rPr lang="en-US"/>
                <a:t>12</a:t>
              </a:r>
            </a:p>
          </p:txBody>
        </p:sp>
        <p:sp>
          <p:nvSpPr>
            <p:cNvPr id="14380" name="Text Box 44"/>
            <p:cNvSpPr txBox="1">
              <a:spLocks noChangeArrowheads="1"/>
            </p:cNvSpPr>
            <p:nvPr/>
          </p:nvSpPr>
          <p:spPr bwMode="auto">
            <a:xfrm>
              <a:off x="1094" y="3938"/>
              <a:ext cx="212" cy="288"/>
            </a:xfrm>
            <a:prstGeom prst="rect">
              <a:avLst/>
            </a:prstGeom>
            <a:noFill/>
            <a:ln w="9525">
              <a:noFill/>
              <a:miter lim="800000"/>
              <a:headEnd/>
              <a:tailEnd/>
            </a:ln>
            <a:effectLst/>
          </p:spPr>
          <p:txBody>
            <a:bodyPr wrap="none">
              <a:spAutoFit/>
            </a:bodyPr>
            <a:lstStyle/>
            <a:p>
              <a:r>
                <a:rPr lang="en-US"/>
                <a:t>8</a:t>
              </a:r>
            </a:p>
          </p:txBody>
        </p:sp>
        <p:sp>
          <p:nvSpPr>
            <p:cNvPr id="14381" name="Text Box 45"/>
            <p:cNvSpPr txBox="1">
              <a:spLocks noChangeArrowheads="1"/>
            </p:cNvSpPr>
            <p:nvPr/>
          </p:nvSpPr>
          <p:spPr bwMode="auto">
            <a:xfrm>
              <a:off x="146" y="3542"/>
              <a:ext cx="269" cy="192"/>
            </a:xfrm>
            <a:prstGeom prst="rect">
              <a:avLst/>
            </a:prstGeom>
            <a:noFill/>
            <a:ln w="9525">
              <a:noFill/>
              <a:miter lim="800000"/>
              <a:headEnd/>
              <a:tailEnd/>
            </a:ln>
            <a:effectLst/>
          </p:spPr>
          <p:txBody>
            <a:bodyPr wrap="none">
              <a:spAutoFit/>
            </a:bodyPr>
            <a:lstStyle/>
            <a:p>
              <a:r>
                <a:rPr lang="en-US" sz="1400"/>
                <a:t>A</a:t>
              </a:r>
              <a:r>
                <a:rPr lang="en-US" sz="900"/>
                <a:t>11</a:t>
              </a:r>
              <a:endParaRPr lang="en-US"/>
            </a:p>
          </p:txBody>
        </p:sp>
        <p:sp>
          <p:nvSpPr>
            <p:cNvPr id="14382" name="Text Box 46"/>
            <p:cNvSpPr txBox="1">
              <a:spLocks noChangeArrowheads="1"/>
            </p:cNvSpPr>
            <p:nvPr/>
          </p:nvSpPr>
          <p:spPr bwMode="auto">
            <a:xfrm>
              <a:off x="482" y="3542"/>
              <a:ext cx="269" cy="192"/>
            </a:xfrm>
            <a:prstGeom prst="rect">
              <a:avLst/>
            </a:prstGeom>
            <a:noFill/>
            <a:ln w="9525">
              <a:noFill/>
              <a:miter lim="800000"/>
              <a:headEnd/>
              <a:tailEnd/>
            </a:ln>
            <a:effectLst/>
          </p:spPr>
          <p:txBody>
            <a:bodyPr wrap="none">
              <a:spAutoFit/>
            </a:bodyPr>
            <a:lstStyle/>
            <a:p>
              <a:pPr algn="ctr"/>
              <a:r>
                <a:rPr lang="en-US" sz="1400"/>
                <a:t>A</a:t>
              </a:r>
              <a:r>
                <a:rPr lang="en-US" sz="900"/>
                <a:t>12</a:t>
              </a:r>
              <a:endParaRPr lang="en-US"/>
            </a:p>
          </p:txBody>
        </p:sp>
        <p:sp>
          <p:nvSpPr>
            <p:cNvPr id="14383" name="Text Box 47"/>
            <p:cNvSpPr txBox="1">
              <a:spLocks noChangeArrowheads="1"/>
            </p:cNvSpPr>
            <p:nvPr/>
          </p:nvSpPr>
          <p:spPr bwMode="auto">
            <a:xfrm>
              <a:off x="842" y="3542"/>
              <a:ext cx="269" cy="192"/>
            </a:xfrm>
            <a:prstGeom prst="rect">
              <a:avLst/>
            </a:prstGeom>
            <a:noFill/>
            <a:ln w="9525">
              <a:noFill/>
              <a:miter lim="800000"/>
              <a:headEnd/>
              <a:tailEnd/>
            </a:ln>
            <a:effectLst/>
          </p:spPr>
          <p:txBody>
            <a:bodyPr wrap="none">
              <a:spAutoFit/>
            </a:bodyPr>
            <a:lstStyle/>
            <a:p>
              <a:r>
                <a:rPr lang="en-US" sz="1400"/>
                <a:t>A</a:t>
              </a:r>
              <a:r>
                <a:rPr lang="en-US" sz="900"/>
                <a:t>13</a:t>
              </a:r>
              <a:endParaRPr lang="en-US"/>
            </a:p>
          </p:txBody>
        </p:sp>
        <p:sp>
          <p:nvSpPr>
            <p:cNvPr id="14384" name="Text Box 48"/>
            <p:cNvSpPr txBox="1">
              <a:spLocks noChangeArrowheads="1"/>
            </p:cNvSpPr>
            <p:nvPr/>
          </p:nvSpPr>
          <p:spPr bwMode="auto">
            <a:xfrm>
              <a:off x="881" y="2955"/>
              <a:ext cx="212" cy="288"/>
            </a:xfrm>
            <a:prstGeom prst="rect">
              <a:avLst/>
            </a:prstGeom>
            <a:noFill/>
            <a:ln w="9525">
              <a:noFill/>
              <a:miter lim="800000"/>
              <a:headEnd/>
              <a:tailEnd/>
            </a:ln>
            <a:effectLst/>
          </p:spPr>
          <p:txBody>
            <a:bodyPr wrap="none">
              <a:spAutoFit/>
            </a:bodyPr>
            <a:lstStyle/>
            <a:p>
              <a:r>
                <a:rPr lang="en-US" dirty="0">
                  <a:solidFill>
                    <a:srgbClr val="C00000"/>
                  </a:solidFill>
                </a:rPr>
                <a:t>3</a:t>
              </a:r>
            </a:p>
          </p:txBody>
        </p:sp>
      </p:grpSp>
      <p:sp>
        <p:nvSpPr>
          <p:cNvPr id="14388" name="AutoShape 52"/>
          <p:cNvSpPr>
            <a:spLocks noChangeArrowheads="1"/>
          </p:cNvSpPr>
          <p:nvPr/>
        </p:nvSpPr>
        <p:spPr bwMode="auto">
          <a:xfrm>
            <a:off x="3784600" y="4911725"/>
            <a:ext cx="304800" cy="304800"/>
          </a:xfrm>
          <a:prstGeom prst="triangle">
            <a:avLst>
              <a:gd name="adj" fmla="val 50000"/>
            </a:avLst>
          </a:prstGeom>
          <a:solidFill>
            <a:schemeClr val="accent1"/>
          </a:solidFill>
          <a:ln w="9525">
            <a:solidFill>
              <a:schemeClr val="tx1"/>
            </a:solidFill>
            <a:miter lim="800000"/>
            <a:headEnd/>
            <a:tailEnd/>
          </a:ln>
          <a:effectLst/>
        </p:spPr>
        <p:txBody>
          <a:bodyPr wrap="none" anchor="ctr"/>
          <a:lstStyle/>
          <a:p>
            <a:endParaRPr lang="en-US"/>
          </a:p>
        </p:txBody>
      </p:sp>
      <p:sp>
        <p:nvSpPr>
          <p:cNvPr id="14391" name="AutoShape 55"/>
          <p:cNvSpPr>
            <a:spLocks noChangeArrowheads="1"/>
          </p:cNvSpPr>
          <p:nvPr/>
        </p:nvSpPr>
        <p:spPr bwMode="auto">
          <a:xfrm flipV="1">
            <a:off x="4508500" y="3692525"/>
            <a:ext cx="304800" cy="304800"/>
          </a:xfrm>
          <a:prstGeom prst="triangle">
            <a:avLst>
              <a:gd name="adj" fmla="val 50000"/>
            </a:avLst>
          </a:prstGeom>
          <a:solidFill>
            <a:schemeClr val="accent1"/>
          </a:solidFill>
          <a:ln w="9525">
            <a:solidFill>
              <a:schemeClr val="tx1"/>
            </a:solidFill>
            <a:miter lim="800000"/>
            <a:headEnd/>
            <a:tailEnd/>
          </a:ln>
          <a:effectLst/>
        </p:spPr>
        <p:txBody>
          <a:bodyPr wrap="none" anchor="ctr"/>
          <a:lstStyle/>
          <a:p>
            <a:endParaRPr lang="en-US"/>
          </a:p>
        </p:txBody>
      </p:sp>
      <p:sp>
        <p:nvSpPr>
          <p:cNvPr id="14392" name="Line 56"/>
          <p:cNvSpPr>
            <a:spLocks noChangeShapeType="1"/>
          </p:cNvSpPr>
          <p:nvPr/>
        </p:nvSpPr>
        <p:spPr bwMode="auto">
          <a:xfrm flipV="1">
            <a:off x="3940175" y="3997325"/>
            <a:ext cx="720725" cy="914400"/>
          </a:xfrm>
          <a:prstGeom prst="line">
            <a:avLst/>
          </a:prstGeom>
          <a:noFill/>
          <a:ln w="9525">
            <a:solidFill>
              <a:schemeClr val="tx1"/>
            </a:solidFill>
            <a:round/>
            <a:headEnd/>
            <a:tailEnd/>
          </a:ln>
          <a:effectLst/>
        </p:spPr>
        <p:txBody>
          <a:bodyPr wrap="none" anchor="ctr"/>
          <a:lstStyle/>
          <a:p>
            <a:endParaRPr lang="en-US"/>
          </a:p>
        </p:txBody>
      </p:sp>
      <p:sp>
        <p:nvSpPr>
          <p:cNvPr id="14393" name="Line 57"/>
          <p:cNvSpPr>
            <a:spLocks noChangeShapeType="1"/>
          </p:cNvSpPr>
          <p:nvPr/>
        </p:nvSpPr>
        <p:spPr bwMode="auto">
          <a:xfrm flipV="1">
            <a:off x="4660900" y="3997325"/>
            <a:ext cx="0" cy="914400"/>
          </a:xfrm>
          <a:prstGeom prst="line">
            <a:avLst/>
          </a:prstGeom>
          <a:noFill/>
          <a:ln w="9525">
            <a:solidFill>
              <a:schemeClr val="tx1"/>
            </a:solidFill>
            <a:round/>
            <a:headEnd/>
            <a:tailEnd/>
          </a:ln>
          <a:effectLst/>
        </p:spPr>
        <p:txBody>
          <a:bodyPr wrap="none" anchor="ctr"/>
          <a:lstStyle/>
          <a:p>
            <a:endParaRPr lang="en-US"/>
          </a:p>
        </p:txBody>
      </p:sp>
      <p:sp>
        <p:nvSpPr>
          <p:cNvPr id="14394" name="Line 58"/>
          <p:cNvSpPr>
            <a:spLocks noChangeShapeType="1"/>
          </p:cNvSpPr>
          <p:nvPr/>
        </p:nvSpPr>
        <p:spPr bwMode="auto">
          <a:xfrm>
            <a:off x="4660900" y="3997325"/>
            <a:ext cx="723900" cy="911225"/>
          </a:xfrm>
          <a:prstGeom prst="line">
            <a:avLst/>
          </a:prstGeom>
          <a:noFill/>
          <a:ln w="9525">
            <a:solidFill>
              <a:schemeClr val="tx1"/>
            </a:solidFill>
            <a:round/>
            <a:headEnd/>
            <a:tailEnd/>
          </a:ln>
          <a:effectLst/>
        </p:spPr>
        <p:txBody>
          <a:bodyPr wrap="none" anchor="ctr"/>
          <a:lstStyle/>
          <a:p>
            <a:endParaRPr lang="en-US"/>
          </a:p>
        </p:txBody>
      </p:sp>
      <p:sp>
        <p:nvSpPr>
          <p:cNvPr id="14398" name="Text Box 62"/>
          <p:cNvSpPr txBox="1">
            <a:spLocks noChangeArrowheads="1"/>
          </p:cNvSpPr>
          <p:nvPr/>
        </p:nvSpPr>
        <p:spPr bwMode="auto">
          <a:xfrm>
            <a:off x="3711575" y="4514850"/>
            <a:ext cx="427038" cy="304800"/>
          </a:xfrm>
          <a:prstGeom prst="rect">
            <a:avLst/>
          </a:prstGeom>
          <a:noFill/>
          <a:ln w="9525">
            <a:noFill/>
            <a:miter lim="800000"/>
            <a:headEnd/>
            <a:tailEnd/>
          </a:ln>
          <a:effectLst/>
        </p:spPr>
        <p:txBody>
          <a:bodyPr wrap="none">
            <a:spAutoFit/>
          </a:bodyPr>
          <a:lstStyle/>
          <a:p>
            <a:r>
              <a:rPr lang="en-US" sz="1400"/>
              <a:t>A</a:t>
            </a:r>
            <a:r>
              <a:rPr lang="en-US" sz="900"/>
              <a:t>21</a:t>
            </a:r>
            <a:endParaRPr lang="en-US"/>
          </a:p>
        </p:txBody>
      </p:sp>
      <p:sp>
        <p:nvSpPr>
          <p:cNvPr id="14399" name="Text Box 63"/>
          <p:cNvSpPr txBox="1">
            <a:spLocks noChangeArrowheads="1"/>
          </p:cNvSpPr>
          <p:nvPr/>
        </p:nvSpPr>
        <p:spPr bwMode="auto">
          <a:xfrm>
            <a:off x="4244975" y="4514850"/>
            <a:ext cx="427038" cy="304800"/>
          </a:xfrm>
          <a:prstGeom prst="rect">
            <a:avLst/>
          </a:prstGeom>
          <a:noFill/>
          <a:ln w="9525">
            <a:noFill/>
            <a:miter lim="800000"/>
            <a:headEnd/>
            <a:tailEnd/>
          </a:ln>
          <a:effectLst/>
        </p:spPr>
        <p:txBody>
          <a:bodyPr wrap="none">
            <a:spAutoFit/>
          </a:bodyPr>
          <a:lstStyle/>
          <a:p>
            <a:pPr algn="ctr"/>
            <a:r>
              <a:rPr lang="en-US" sz="1400"/>
              <a:t>A</a:t>
            </a:r>
            <a:r>
              <a:rPr lang="en-US" sz="900"/>
              <a:t>22</a:t>
            </a:r>
            <a:endParaRPr lang="en-US"/>
          </a:p>
        </p:txBody>
      </p:sp>
      <p:sp>
        <p:nvSpPr>
          <p:cNvPr id="14400" name="Text Box 64"/>
          <p:cNvSpPr txBox="1">
            <a:spLocks noChangeArrowheads="1"/>
          </p:cNvSpPr>
          <p:nvPr/>
        </p:nvSpPr>
        <p:spPr bwMode="auto">
          <a:xfrm>
            <a:off x="4816475" y="4514850"/>
            <a:ext cx="433388" cy="304800"/>
          </a:xfrm>
          <a:prstGeom prst="rect">
            <a:avLst/>
          </a:prstGeom>
          <a:noFill/>
          <a:ln w="9525">
            <a:noFill/>
            <a:miter lim="800000"/>
            <a:headEnd/>
            <a:tailEnd/>
          </a:ln>
          <a:effectLst/>
        </p:spPr>
        <p:txBody>
          <a:bodyPr wrap="none">
            <a:spAutoFit/>
          </a:bodyPr>
          <a:lstStyle/>
          <a:p>
            <a:r>
              <a:rPr lang="en-US" sz="1400"/>
              <a:t>A</a:t>
            </a:r>
            <a:r>
              <a:rPr lang="en-US" sz="1000"/>
              <a:t>2</a:t>
            </a:r>
            <a:r>
              <a:rPr lang="en-US" sz="900"/>
              <a:t>3</a:t>
            </a:r>
            <a:endParaRPr lang="en-US"/>
          </a:p>
        </p:txBody>
      </p:sp>
      <p:grpSp>
        <p:nvGrpSpPr>
          <p:cNvPr id="14402" name="Group 66"/>
          <p:cNvGrpSpPr>
            <a:grpSpLocks/>
          </p:cNvGrpSpPr>
          <p:nvPr/>
        </p:nvGrpSpPr>
        <p:grpSpPr bwMode="auto">
          <a:xfrm>
            <a:off x="6670675" y="3582988"/>
            <a:ext cx="1825625" cy="1633537"/>
            <a:chOff x="146" y="2955"/>
            <a:chExt cx="1150" cy="1029"/>
          </a:xfrm>
        </p:grpSpPr>
        <p:grpSp>
          <p:nvGrpSpPr>
            <p:cNvPr id="14403" name="Group 67"/>
            <p:cNvGrpSpPr>
              <a:grpSpLocks/>
            </p:cNvGrpSpPr>
            <p:nvPr/>
          </p:nvGrpSpPr>
          <p:grpSpPr bwMode="auto">
            <a:xfrm>
              <a:off x="192" y="3024"/>
              <a:ext cx="1104" cy="960"/>
              <a:chOff x="192" y="3024"/>
              <a:chExt cx="1104" cy="960"/>
            </a:xfrm>
          </p:grpSpPr>
          <p:grpSp>
            <p:nvGrpSpPr>
              <p:cNvPr id="14404" name="Group 68"/>
              <p:cNvGrpSpPr>
                <a:grpSpLocks/>
              </p:cNvGrpSpPr>
              <p:nvPr/>
            </p:nvGrpSpPr>
            <p:grpSpPr bwMode="auto">
              <a:xfrm>
                <a:off x="192" y="3792"/>
                <a:ext cx="1104" cy="192"/>
                <a:chOff x="192" y="3792"/>
                <a:chExt cx="1104" cy="192"/>
              </a:xfrm>
            </p:grpSpPr>
            <p:sp>
              <p:nvSpPr>
                <p:cNvPr id="14405" name="AutoShape 69"/>
                <p:cNvSpPr>
                  <a:spLocks noChangeArrowheads="1"/>
                </p:cNvSpPr>
                <p:nvPr/>
              </p:nvSpPr>
              <p:spPr bwMode="auto">
                <a:xfrm>
                  <a:off x="192" y="3792"/>
                  <a:ext cx="192" cy="192"/>
                </a:xfrm>
                <a:prstGeom prst="triangle">
                  <a:avLst>
                    <a:gd name="adj" fmla="val 50000"/>
                  </a:avLst>
                </a:prstGeom>
                <a:solidFill>
                  <a:schemeClr val="accent1"/>
                </a:solidFill>
                <a:ln w="9525">
                  <a:solidFill>
                    <a:schemeClr val="tx1"/>
                  </a:solidFill>
                  <a:miter lim="800000"/>
                  <a:headEnd/>
                  <a:tailEnd/>
                </a:ln>
                <a:effectLst/>
              </p:spPr>
              <p:txBody>
                <a:bodyPr wrap="none" anchor="ctr"/>
                <a:lstStyle/>
                <a:p>
                  <a:endParaRPr lang="en-US"/>
                </a:p>
              </p:txBody>
            </p:sp>
            <p:sp>
              <p:nvSpPr>
                <p:cNvPr id="14406" name="AutoShape 70"/>
                <p:cNvSpPr>
                  <a:spLocks noChangeArrowheads="1"/>
                </p:cNvSpPr>
                <p:nvPr/>
              </p:nvSpPr>
              <p:spPr bwMode="auto">
                <a:xfrm>
                  <a:off x="648" y="3792"/>
                  <a:ext cx="192" cy="192"/>
                </a:xfrm>
                <a:prstGeom prst="triangle">
                  <a:avLst>
                    <a:gd name="adj" fmla="val 50000"/>
                  </a:avLst>
                </a:prstGeom>
                <a:solidFill>
                  <a:schemeClr val="accent1"/>
                </a:solidFill>
                <a:ln w="9525">
                  <a:solidFill>
                    <a:schemeClr val="tx1"/>
                  </a:solidFill>
                  <a:miter lim="800000"/>
                  <a:headEnd/>
                  <a:tailEnd/>
                </a:ln>
                <a:effectLst/>
              </p:spPr>
              <p:txBody>
                <a:bodyPr wrap="none" anchor="ctr"/>
                <a:lstStyle/>
                <a:p>
                  <a:endParaRPr lang="en-US"/>
                </a:p>
              </p:txBody>
            </p:sp>
            <p:sp>
              <p:nvSpPr>
                <p:cNvPr id="14407" name="AutoShape 71"/>
                <p:cNvSpPr>
                  <a:spLocks noChangeArrowheads="1"/>
                </p:cNvSpPr>
                <p:nvPr/>
              </p:nvSpPr>
              <p:spPr bwMode="auto">
                <a:xfrm>
                  <a:off x="1104" y="3792"/>
                  <a:ext cx="192" cy="192"/>
                </a:xfrm>
                <a:prstGeom prst="triangle">
                  <a:avLst>
                    <a:gd name="adj" fmla="val 50000"/>
                  </a:avLst>
                </a:prstGeom>
                <a:solidFill>
                  <a:schemeClr val="accent1"/>
                </a:solidFill>
                <a:ln w="9525">
                  <a:solidFill>
                    <a:schemeClr val="tx1"/>
                  </a:solidFill>
                  <a:miter lim="800000"/>
                  <a:headEnd/>
                  <a:tailEnd/>
                </a:ln>
                <a:effectLst/>
              </p:spPr>
              <p:txBody>
                <a:bodyPr wrap="none" anchor="ctr"/>
                <a:lstStyle/>
                <a:p>
                  <a:endParaRPr lang="en-US"/>
                </a:p>
              </p:txBody>
            </p:sp>
          </p:grpSp>
          <p:sp>
            <p:nvSpPr>
              <p:cNvPr id="14408" name="AutoShape 72"/>
              <p:cNvSpPr>
                <a:spLocks noChangeArrowheads="1"/>
              </p:cNvSpPr>
              <p:nvPr/>
            </p:nvSpPr>
            <p:spPr bwMode="auto">
              <a:xfrm flipV="1">
                <a:off x="648" y="3024"/>
                <a:ext cx="192" cy="192"/>
              </a:xfrm>
              <a:prstGeom prst="triangle">
                <a:avLst>
                  <a:gd name="adj" fmla="val 50000"/>
                </a:avLst>
              </a:prstGeom>
              <a:solidFill>
                <a:schemeClr val="accent1"/>
              </a:solidFill>
              <a:ln w="9525">
                <a:solidFill>
                  <a:schemeClr val="tx1"/>
                </a:solidFill>
                <a:miter lim="800000"/>
                <a:headEnd/>
                <a:tailEnd/>
              </a:ln>
              <a:effectLst/>
            </p:spPr>
            <p:txBody>
              <a:bodyPr wrap="none" anchor="ctr"/>
              <a:lstStyle/>
              <a:p>
                <a:endParaRPr lang="en-US"/>
              </a:p>
            </p:txBody>
          </p:sp>
          <p:sp>
            <p:nvSpPr>
              <p:cNvPr id="14409" name="Line 73"/>
              <p:cNvSpPr>
                <a:spLocks noChangeShapeType="1"/>
              </p:cNvSpPr>
              <p:nvPr/>
            </p:nvSpPr>
            <p:spPr bwMode="auto">
              <a:xfrm flipV="1">
                <a:off x="290" y="3216"/>
                <a:ext cx="454" cy="576"/>
              </a:xfrm>
              <a:prstGeom prst="line">
                <a:avLst/>
              </a:prstGeom>
              <a:noFill/>
              <a:ln w="9525">
                <a:solidFill>
                  <a:schemeClr val="tx1"/>
                </a:solidFill>
                <a:round/>
                <a:headEnd/>
                <a:tailEnd/>
              </a:ln>
              <a:effectLst/>
            </p:spPr>
            <p:txBody>
              <a:bodyPr wrap="none" anchor="ctr"/>
              <a:lstStyle/>
              <a:p>
                <a:endParaRPr lang="en-US"/>
              </a:p>
            </p:txBody>
          </p:sp>
          <p:sp>
            <p:nvSpPr>
              <p:cNvPr id="14410" name="Line 74"/>
              <p:cNvSpPr>
                <a:spLocks noChangeShapeType="1"/>
              </p:cNvSpPr>
              <p:nvPr/>
            </p:nvSpPr>
            <p:spPr bwMode="auto">
              <a:xfrm flipV="1">
                <a:off x="744" y="3216"/>
                <a:ext cx="0" cy="576"/>
              </a:xfrm>
              <a:prstGeom prst="line">
                <a:avLst/>
              </a:prstGeom>
              <a:noFill/>
              <a:ln w="9525">
                <a:solidFill>
                  <a:schemeClr val="tx1"/>
                </a:solidFill>
                <a:round/>
                <a:headEnd/>
                <a:tailEnd/>
              </a:ln>
              <a:effectLst/>
            </p:spPr>
            <p:txBody>
              <a:bodyPr wrap="none" anchor="ctr"/>
              <a:lstStyle/>
              <a:p>
                <a:endParaRPr lang="en-US"/>
              </a:p>
            </p:txBody>
          </p:sp>
          <p:sp>
            <p:nvSpPr>
              <p:cNvPr id="14411" name="Line 75"/>
              <p:cNvSpPr>
                <a:spLocks noChangeShapeType="1"/>
              </p:cNvSpPr>
              <p:nvPr/>
            </p:nvSpPr>
            <p:spPr bwMode="auto">
              <a:xfrm>
                <a:off x="744" y="3216"/>
                <a:ext cx="456" cy="574"/>
              </a:xfrm>
              <a:prstGeom prst="line">
                <a:avLst/>
              </a:prstGeom>
              <a:noFill/>
              <a:ln w="9525">
                <a:solidFill>
                  <a:schemeClr val="tx1"/>
                </a:solidFill>
                <a:round/>
                <a:headEnd/>
                <a:tailEnd/>
              </a:ln>
              <a:effectLst/>
            </p:spPr>
            <p:txBody>
              <a:bodyPr wrap="none" anchor="ctr"/>
              <a:lstStyle/>
              <a:p>
                <a:endParaRPr lang="en-US"/>
              </a:p>
            </p:txBody>
          </p:sp>
        </p:grpSp>
        <p:sp>
          <p:nvSpPr>
            <p:cNvPr id="14415" name="Text Box 79"/>
            <p:cNvSpPr txBox="1">
              <a:spLocks noChangeArrowheads="1"/>
            </p:cNvSpPr>
            <p:nvPr/>
          </p:nvSpPr>
          <p:spPr bwMode="auto">
            <a:xfrm>
              <a:off x="146" y="3542"/>
              <a:ext cx="269" cy="192"/>
            </a:xfrm>
            <a:prstGeom prst="rect">
              <a:avLst/>
            </a:prstGeom>
            <a:noFill/>
            <a:ln w="9525">
              <a:noFill/>
              <a:miter lim="800000"/>
              <a:headEnd/>
              <a:tailEnd/>
            </a:ln>
            <a:effectLst/>
          </p:spPr>
          <p:txBody>
            <a:bodyPr wrap="none">
              <a:spAutoFit/>
            </a:bodyPr>
            <a:lstStyle/>
            <a:p>
              <a:r>
                <a:rPr lang="en-US" sz="1400"/>
                <a:t>A</a:t>
              </a:r>
              <a:r>
                <a:rPr lang="en-US" sz="900"/>
                <a:t>31</a:t>
              </a:r>
              <a:endParaRPr lang="en-US"/>
            </a:p>
          </p:txBody>
        </p:sp>
        <p:sp>
          <p:nvSpPr>
            <p:cNvPr id="14416" name="Text Box 80"/>
            <p:cNvSpPr txBox="1">
              <a:spLocks noChangeArrowheads="1"/>
            </p:cNvSpPr>
            <p:nvPr/>
          </p:nvSpPr>
          <p:spPr bwMode="auto">
            <a:xfrm>
              <a:off x="482" y="3542"/>
              <a:ext cx="269" cy="192"/>
            </a:xfrm>
            <a:prstGeom prst="rect">
              <a:avLst/>
            </a:prstGeom>
            <a:noFill/>
            <a:ln w="9525">
              <a:noFill/>
              <a:miter lim="800000"/>
              <a:headEnd/>
              <a:tailEnd/>
            </a:ln>
            <a:effectLst/>
          </p:spPr>
          <p:txBody>
            <a:bodyPr wrap="none">
              <a:spAutoFit/>
            </a:bodyPr>
            <a:lstStyle/>
            <a:p>
              <a:pPr algn="ctr"/>
              <a:r>
                <a:rPr lang="en-US" sz="1400"/>
                <a:t>A</a:t>
              </a:r>
              <a:r>
                <a:rPr lang="en-US" sz="900"/>
                <a:t>32</a:t>
              </a:r>
              <a:endParaRPr lang="en-US"/>
            </a:p>
          </p:txBody>
        </p:sp>
        <p:sp>
          <p:nvSpPr>
            <p:cNvPr id="14417" name="Text Box 81"/>
            <p:cNvSpPr txBox="1">
              <a:spLocks noChangeArrowheads="1"/>
            </p:cNvSpPr>
            <p:nvPr/>
          </p:nvSpPr>
          <p:spPr bwMode="auto">
            <a:xfrm>
              <a:off x="842" y="3542"/>
              <a:ext cx="269" cy="192"/>
            </a:xfrm>
            <a:prstGeom prst="rect">
              <a:avLst/>
            </a:prstGeom>
            <a:noFill/>
            <a:ln w="9525">
              <a:noFill/>
              <a:miter lim="800000"/>
              <a:headEnd/>
              <a:tailEnd/>
            </a:ln>
            <a:effectLst/>
          </p:spPr>
          <p:txBody>
            <a:bodyPr wrap="none">
              <a:spAutoFit/>
            </a:bodyPr>
            <a:lstStyle/>
            <a:p>
              <a:r>
                <a:rPr lang="en-US" sz="1400"/>
                <a:t>A</a:t>
              </a:r>
              <a:r>
                <a:rPr lang="en-US" sz="900"/>
                <a:t>33</a:t>
              </a:r>
              <a:endParaRPr lang="en-US"/>
            </a:p>
          </p:txBody>
        </p:sp>
        <p:sp>
          <p:nvSpPr>
            <p:cNvPr id="14418" name="Text Box 82"/>
            <p:cNvSpPr txBox="1">
              <a:spLocks noChangeArrowheads="1"/>
            </p:cNvSpPr>
            <p:nvPr/>
          </p:nvSpPr>
          <p:spPr bwMode="auto">
            <a:xfrm>
              <a:off x="881" y="2955"/>
              <a:ext cx="116" cy="291"/>
            </a:xfrm>
            <a:prstGeom prst="rect">
              <a:avLst/>
            </a:prstGeom>
            <a:noFill/>
            <a:ln w="9525">
              <a:noFill/>
              <a:miter lim="800000"/>
              <a:headEnd/>
              <a:tailEnd/>
            </a:ln>
            <a:effectLst/>
          </p:spPr>
          <p:txBody>
            <a:bodyPr wrap="none">
              <a:spAutoFit/>
            </a:bodyPr>
            <a:lstStyle/>
            <a:p>
              <a:endParaRPr lang="en-US" dirty="0"/>
            </a:p>
          </p:txBody>
        </p:sp>
      </p:grpSp>
      <p:sp>
        <p:nvSpPr>
          <p:cNvPr id="14419" name="Line 83"/>
          <p:cNvSpPr>
            <a:spLocks noChangeShapeType="1"/>
          </p:cNvSpPr>
          <p:nvPr/>
        </p:nvSpPr>
        <p:spPr bwMode="auto">
          <a:xfrm flipV="1">
            <a:off x="1492250" y="2203450"/>
            <a:ext cx="3162300" cy="1485900"/>
          </a:xfrm>
          <a:prstGeom prst="line">
            <a:avLst/>
          </a:prstGeom>
          <a:noFill/>
          <a:ln w="9525">
            <a:solidFill>
              <a:schemeClr val="tx1"/>
            </a:solidFill>
            <a:round/>
            <a:headEnd/>
            <a:tailEnd/>
          </a:ln>
          <a:effectLst/>
        </p:spPr>
        <p:txBody>
          <a:bodyPr wrap="none" anchor="ctr"/>
          <a:lstStyle/>
          <a:p>
            <a:endParaRPr lang="en-US"/>
          </a:p>
        </p:txBody>
      </p:sp>
      <p:sp>
        <p:nvSpPr>
          <p:cNvPr id="14420" name="Line 84"/>
          <p:cNvSpPr>
            <a:spLocks noChangeShapeType="1"/>
          </p:cNvSpPr>
          <p:nvPr/>
        </p:nvSpPr>
        <p:spPr bwMode="auto">
          <a:xfrm flipV="1">
            <a:off x="4660900" y="2203450"/>
            <a:ext cx="0" cy="1492250"/>
          </a:xfrm>
          <a:prstGeom prst="line">
            <a:avLst/>
          </a:prstGeom>
          <a:noFill/>
          <a:ln w="9525">
            <a:solidFill>
              <a:schemeClr val="tx1"/>
            </a:solidFill>
            <a:round/>
            <a:headEnd/>
            <a:tailEnd/>
          </a:ln>
          <a:effectLst/>
        </p:spPr>
        <p:txBody>
          <a:bodyPr wrap="none" anchor="ctr"/>
          <a:lstStyle/>
          <a:p>
            <a:endParaRPr lang="en-US"/>
          </a:p>
        </p:txBody>
      </p:sp>
      <p:sp>
        <p:nvSpPr>
          <p:cNvPr id="14421" name="Line 85"/>
          <p:cNvSpPr>
            <a:spLocks noChangeShapeType="1"/>
          </p:cNvSpPr>
          <p:nvPr/>
        </p:nvSpPr>
        <p:spPr bwMode="auto">
          <a:xfrm>
            <a:off x="4660900" y="2209800"/>
            <a:ext cx="2952750" cy="1479550"/>
          </a:xfrm>
          <a:prstGeom prst="line">
            <a:avLst/>
          </a:prstGeom>
          <a:noFill/>
          <a:ln w="9525">
            <a:solidFill>
              <a:schemeClr val="tx1"/>
            </a:solidFill>
            <a:round/>
            <a:headEnd/>
            <a:tailEnd/>
          </a:ln>
          <a:effectLst/>
        </p:spPr>
        <p:txBody>
          <a:bodyPr wrap="none" anchor="ctr"/>
          <a:lstStyle/>
          <a:p>
            <a:endParaRPr lang="en-US"/>
          </a:p>
        </p:txBody>
      </p:sp>
      <p:sp>
        <p:nvSpPr>
          <p:cNvPr id="14423" name="Text Box 87"/>
          <p:cNvSpPr txBox="1">
            <a:spLocks noChangeArrowheads="1"/>
          </p:cNvSpPr>
          <p:nvPr/>
        </p:nvSpPr>
        <p:spPr bwMode="auto">
          <a:xfrm>
            <a:off x="5965825" y="2578100"/>
            <a:ext cx="438150" cy="366713"/>
          </a:xfrm>
          <a:prstGeom prst="rect">
            <a:avLst/>
          </a:prstGeom>
          <a:noFill/>
          <a:ln w="9525">
            <a:noFill/>
            <a:miter lim="800000"/>
            <a:headEnd/>
            <a:tailEnd/>
          </a:ln>
          <a:effectLst/>
        </p:spPr>
        <p:txBody>
          <a:bodyPr wrap="none">
            <a:spAutoFit/>
          </a:bodyPr>
          <a:lstStyle/>
          <a:p>
            <a:r>
              <a:rPr lang="en-US" sz="1800"/>
              <a:t>A</a:t>
            </a:r>
            <a:r>
              <a:rPr lang="en-US" sz="1400"/>
              <a:t>3</a:t>
            </a:r>
            <a:endParaRPr lang="en-US"/>
          </a:p>
        </p:txBody>
      </p:sp>
      <p:sp>
        <p:nvSpPr>
          <p:cNvPr id="14424" name="Text Box 88"/>
          <p:cNvSpPr txBox="1">
            <a:spLocks noChangeArrowheads="1"/>
          </p:cNvSpPr>
          <p:nvPr/>
        </p:nvSpPr>
        <p:spPr bwMode="auto">
          <a:xfrm>
            <a:off x="4264025" y="2578100"/>
            <a:ext cx="438150" cy="366713"/>
          </a:xfrm>
          <a:prstGeom prst="rect">
            <a:avLst/>
          </a:prstGeom>
          <a:noFill/>
          <a:ln w="9525">
            <a:noFill/>
            <a:miter lim="800000"/>
            <a:headEnd/>
            <a:tailEnd/>
          </a:ln>
          <a:effectLst/>
        </p:spPr>
        <p:txBody>
          <a:bodyPr wrap="none">
            <a:spAutoFit/>
          </a:bodyPr>
          <a:lstStyle/>
          <a:p>
            <a:r>
              <a:rPr lang="en-US" sz="1800"/>
              <a:t>A</a:t>
            </a:r>
            <a:r>
              <a:rPr lang="en-US" sz="1400"/>
              <a:t>2</a:t>
            </a:r>
            <a:endParaRPr lang="en-US"/>
          </a:p>
        </p:txBody>
      </p:sp>
      <p:sp>
        <p:nvSpPr>
          <p:cNvPr id="14425" name="Text Box 89"/>
          <p:cNvSpPr txBox="1">
            <a:spLocks noChangeArrowheads="1"/>
          </p:cNvSpPr>
          <p:nvPr/>
        </p:nvSpPr>
        <p:spPr bwMode="auto">
          <a:xfrm>
            <a:off x="2803525" y="2578100"/>
            <a:ext cx="438150" cy="366713"/>
          </a:xfrm>
          <a:prstGeom prst="rect">
            <a:avLst/>
          </a:prstGeom>
          <a:noFill/>
          <a:ln w="9525">
            <a:noFill/>
            <a:miter lim="800000"/>
            <a:headEnd/>
            <a:tailEnd/>
          </a:ln>
          <a:effectLst/>
        </p:spPr>
        <p:txBody>
          <a:bodyPr wrap="none">
            <a:spAutoFit/>
          </a:bodyPr>
          <a:lstStyle/>
          <a:p>
            <a:r>
              <a:rPr lang="en-US" sz="1800"/>
              <a:t>A</a:t>
            </a:r>
            <a:r>
              <a:rPr lang="en-US" sz="1400"/>
              <a:t>1</a:t>
            </a:r>
            <a:endParaRPr lang="en-US"/>
          </a:p>
        </p:txBody>
      </p:sp>
      <p:sp>
        <p:nvSpPr>
          <p:cNvPr id="14426" name="AutoShape 90"/>
          <p:cNvSpPr>
            <a:spLocks noChangeArrowheads="1"/>
          </p:cNvSpPr>
          <p:nvPr/>
        </p:nvSpPr>
        <p:spPr bwMode="auto">
          <a:xfrm>
            <a:off x="4508500" y="1905000"/>
            <a:ext cx="304800" cy="304800"/>
          </a:xfrm>
          <a:prstGeom prst="triangle">
            <a:avLst>
              <a:gd name="adj" fmla="val 50000"/>
            </a:avLst>
          </a:prstGeom>
          <a:solidFill>
            <a:schemeClr val="accent1"/>
          </a:solidFill>
          <a:ln w="9525">
            <a:solidFill>
              <a:schemeClr val="tx1"/>
            </a:solidFill>
            <a:miter lim="800000"/>
            <a:headEnd/>
            <a:tailEnd/>
          </a:ln>
          <a:effectLst/>
        </p:spPr>
        <p:txBody>
          <a:bodyPr wrap="none" anchor="ctr"/>
          <a:lstStyle/>
          <a:p>
            <a:endParaRPr lang="en-US"/>
          </a:p>
        </p:txBody>
      </p:sp>
      <p:sp>
        <p:nvSpPr>
          <p:cNvPr id="14427" name="Text Box 91"/>
          <p:cNvSpPr txBox="1">
            <a:spLocks noChangeArrowheads="1"/>
          </p:cNvSpPr>
          <p:nvPr/>
        </p:nvSpPr>
        <p:spPr bwMode="auto">
          <a:xfrm>
            <a:off x="339725" y="1006475"/>
            <a:ext cx="8321196" cy="928459"/>
          </a:xfrm>
          <a:prstGeom prst="rect">
            <a:avLst/>
          </a:prstGeom>
          <a:noFill/>
          <a:ln w="9525">
            <a:noFill/>
            <a:miter lim="800000"/>
            <a:headEnd/>
            <a:tailEnd/>
          </a:ln>
          <a:effectLst/>
        </p:spPr>
        <p:txBody>
          <a:bodyPr wrap="square">
            <a:spAutoFit/>
          </a:bodyPr>
          <a:lstStyle/>
          <a:p>
            <a:pPr>
              <a:spcBef>
                <a:spcPts val="500"/>
              </a:spcBef>
              <a:spcAft>
                <a:spcPts val="500"/>
              </a:spcAft>
            </a:pPr>
            <a:r>
              <a:rPr lang="en-US" sz="1800" i="1" dirty="0"/>
              <a:t>If you have an idea that is surely bad, don't take the time to see how truly awful it is.</a:t>
            </a:r>
          </a:p>
          <a:p>
            <a:pPr>
              <a:spcBef>
                <a:spcPts val="500"/>
              </a:spcBef>
              <a:spcAft>
                <a:spcPts val="500"/>
              </a:spcAft>
            </a:pPr>
            <a:r>
              <a:rPr lang="en-US" sz="1800" dirty="0"/>
              <a:t> Pat Winston</a:t>
            </a:r>
            <a:r>
              <a:rPr lang="en-US" sz="2800" dirty="0"/>
              <a:t> </a:t>
            </a:r>
            <a:endParaRPr lang="en-US" dirty="0"/>
          </a:p>
        </p:txBody>
      </p:sp>
      <p:sp>
        <p:nvSpPr>
          <p:cNvPr id="50" name="AutoShape 52">
            <a:extLst>
              <a:ext uri="{FF2B5EF4-FFF2-40B4-BE49-F238E27FC236}">
                <a16:creationId xmlns:a16="http://schemas.microsoft.com/office/drawing/2014/main" id="{3B72BD0F-941F-4C40-AFD7-EE1557E30492}"/>
              </a:ext>
            </a:extLst>
          </p:cNvPr>
          <p:cNvSpPr>
            <a:spLocks noChangeArrowheads="1"/>
          </p:cNvSpPr>
          <p:nvPr/>
        </p:nvSpPr>
        <p:spPr bwMode="auto">
          <a:xfrm>
            <a:off x="4505325" y="4911725"/>
            <a:ext cx="304800" cy="304800"/>
          </a:xfrm>
          <a:prstGeom prst="triangle">
            <a:avLst>
              <a:gd name="adj" fmla="val 50000"/>
            </a:avLst>
          </a:prstGeom>
          <a:solidFill>
            <a:schemeClr val="accent1"/>
          </a:solidFill>
          <a:ln w="9525">
            <a:solidFill>
              <a:schemeClr val="tx1"/>
            </a:solidFill>
            <a:miter lim="800000"/>
            <a:headEnd/>
            <a:tailEnd/>
          </a:ln>
          <a:effectLst/>
        </p:spPr>
        <p:txBody>
          <a:bodyPr wrap="none" anchor="ctr"/>
          <a:lstStyle/>
          <a:p>
            <a:endParaRPr lang="en-US"/>
          </a:p>
        </p:txBody>
      </p:sp>
      <p:sp>
        <p:nvSpPr>
          <p:cNvPr id="51" name="AutoShape 52">
            <a:extLst>
              <a:ext uri="{FF2B5EF4-FFF2-40B4-BE49-F238E27FC236}">
                <a16:creationId xmlns:a16="http://schemas.microsoft.com/office/drawing/2014/main" id="{78082E60-B862-44FE-A8A0-FFE3BCC07A81}"/>
              </a:ext>
            </a:extLst>
          </p:cNvPr>
          <p:cNvSpPr>
            <a:spLocks noChangeArrowheads="1"/>
          </p:cNvSpPr>
          <p:nvPr/>
        </p:nvSpPr>
        <p:spPr bwMode="auto">
          <a:xfrm>
            <a:off x="5226050" y="4911725"/>
            <a:ext cx="304800" cy="304800"/>
          </a:xfrm>
          <a:prstGeom prst="triangle">
            <a:avLst>
              <a:gd name="adj" fmla="val 50000"/>
            </a:avLst>
          </a:prstGeom>
          <a:solidFill>
            <a:schemeClr val="accent1"/>
          </a:solidFill>
          <a:ln w="9525">
            <a:solidFill>
              <a:schemeClr val="tx1"/>
            </a:solidFill>
            <a:miter lim="800000"/>
            <a:headEnd/>
            <a:tailEnd/>
          </a:ln>
          <a:effectLst/>
        </p:spPr>
        <p:txBody>
          <a:bodyPr wrap="none" anchor="ctr"/>
          <a:lstStyle/>
          <a:p>
            <a:endParaRPr lang="en-US"/>
          </a:p>
        </p:txBody>
      </p:sp>
      <p:sp>
        <p:nvSpPr>
          <p:cNvPr id="52" name="TextBox 51">
            <a:extLst>
              <a:ext uri="{FF2B5EF4-FFF2-40B4-BE49-F238E27FC236}">
                <a16:creationId xmlns:a16="http://schemas.microsoft.com/office/drawing/2014/main" id="{1424C70D-05A9-40E7-B1F2-6D2FD8FE611C}"/>
              </a:ext>
            </a:extLst>
          </p:cNvPr>
          <p:cNvSpPr txBox="1"/>
          <p:nvPr/>
        </p:nvSpPr>
        <p:spPr>
          <a:xfrm>
            <a:off x="275661" y="2389275"/>
            <a:ext cx="1507144" cy="369332"/>
          </a:xfrm>
          <a:prstGeom prst="rect">
            <a:avLst/>
          </a:prstGeom>
          <a:noFill/>
        </p:spPr>
        <p:txBody>
          <a:bodyPr wrap="none" rtlCol="0">
            <a:spAutoFit/>
          </a:bodyPr>
          <a:lstStyle/>
          <a:p>
            <a:r>
              <a:rPr lang="en-US" sz="1800" dirty="0" err="1"/>
              <a:t>BestSoFar</a:t>
            </a:r>
            <a:r>
              <a:rPr lang="en-US" sz="1800" dirty="0"/>
              <a:t> = </a:t>
            </a:r>
            <a:r>
              <a:rPr lang="en-US" sz="1800" dirty="0">
                <a:solidFill>
                  <a:srgbClr val="C00000"/>
                </a:solidFill>
              </a:rPr>
              <a:t>3</a:t>
            </a:r>
          </a:p>
        </p:txBody>
      </p:sp>
    </p:spTree>
    <p:extLst>
      <p:ext uri="{BB962C8B-B14F-4D97-AF65-F5344CB8AC3E}">
        <p14:creationId xmlns:p14="http://schemas.microsoft.com/office/powerpoint/2010/main" val="7449065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711200" y="0"/>
            <a:ext cx="7772400" cy="1143000"/>
          </a:xfrm>
        </p:spPr>
        <p:txBody>
          <a:bodyPr/>
          <a:lstStyle/>
          <a:p>
            <a:r>
              <a:rPr lang="en-US" dirty="0">
                <a:effectLst>
                  <a:outerShdw blurRad="38100" dist="38100" dir="2700000" algn="tl">
                    <a:srgbClr val="000000">
                      <a:alpha val="43137"/>
                    </a:srgbClr>
                  </a:outerShdw>
                </a:effectLst>
              </a:rPr>
              <a:t>Alpha-Beta Pruning II</a:t>
            </a:r>
          </a:p>
        </p:txBody>
      </p:sp>
      <p:grpSp>
        <p:nvGrpSpPr>
          <p:cNvPr id="14368" name="Group 32"/>
          <p:cNvGrpSpPr>
            <a:grpSpLocks/>
          </p:cNvGrpSpPr>
          <p:nvPr/>
        </p:nvGrpSpPr>
        <p:grpSpPr bwMode="auto">
          <a:xfrm>
            <a:off x="549275" y="3582988"/>
            <a:ext cx="1841500" cy="2017712"/>
            <a:chOff x="146" y="2955"/>
            <a:chExt cx="1160" cy="1271"/>
          </a:xfrm>
        </p:grpSpPr>
        <p:grpSp>
          <p:nvGrpSpPr>
            <p:cNvPr id="14369" name="Group 33"/>
            <p:cNvGrpSpPr>
              <a:grpSpLocks/>
            </p:cNvGrpSpPr>
            <p:nvPr/>
          </p:nvGrpSpPr>
          <p:grpSpPr bwMode="auto">
            <a:xfrm>
              <a:off x="192" y="3024"/>
              <a:ext cx="1104" cy="960"/>
              <a:chOff x="192" y="3024"/>
              <a:chExt cx="1104" cy="960"/>
            </a:xfrm>
          </p:grpSpPr>
          <p:grpSp>
            <p:nvGrpSpPr>
              <p:cNvPr id="14370" name="Group 34"/>
              <p:cNvGrpSpPr>
                <a:grpSpLocks/>
              </p:cNvGrpSpPr>
              <p:nvPr/>
            </p:nvGrpSpPr>
            <p:grpSpPr bwMode="auto">
              <a:xfrm>
                <a:off x="192" y="3792"/>
                <a:ext cx="1104" cy="192"/>
                <a:chOff x="192" y="3792"/>
                <a:chExt cx="1104" cy="192"/>
              </a:xfrm>
            </p:grpSpPr>
            <p:sp>
              <p:nvSpPr>
                <p:cNvPr id="14371" name="AutoShape 35"/>
                <p:cNvSpPr>
                  <a:spLocks noChangeArrowheads="1"/>
                </p:cNvSpPr>
                <p:nvPr/>
              </p:nvSpPr>
              <p:spPr bwMode="auto">
                <a:xfrm>
                  <a:off x="192" y="3792"/>
                  <a:ext cx="192" cy="192"/>
                </a:xfrm>
                <a:prstGeom prst="triangle">
                  <a:avLst>
                    <a:gd name="adj" fmla="val 50000"/>
                  </a:avLst>
                </a:prstGeom>
                <a:solidFill>
                  <a:schemeClr val="accent1"/>
                </a:solidFill>
                <a:ln w="9525">
                  <a:solidFill>
                    <a:schemeClr val="tx1"/>
                  </a:solidFill>
                  <a:miter lim="800000"/>
                  <a:headEnd/>
                  <a:tailEnd/>
                </a:ln>
                <a:effectLst/>
              </p:spPr>
              <p:txBody>
                <a:bodyPr wrap="none" anchor="ctr"/>
                <a:lstStyle/>
                <a:p>
                  <a:endParaRPr lang="en-US"/>
                </a:p>
              </p:txBody>
            </p:sp>
            <p:sp>
              <p:nvSpPr>
                <p:cNvPr id="14372" name="AutoShape 36"/>
                <p:cNvSpPr>
                  <a:spLocks noChangeArrowheads="1"/>
                </p:cNvSpPr>
                <p:nvPr/>
              </p:nvSpPr>
              <p:spPr bwMode="auto">
                <a:xfrm>
                  <a:off x="648" y="3792"/>
                  <a:ext cx="192" cy="192"/>
                </a:xfrm>
                <a:prstGeom prst="triangle">
                  <a:avLst>
                    <a:gd name="adj" fmla="val 50000"/>
                  </a:avLst>
                </a:prstGeom>
                <a:solidFill>
                  <a:schemeClr val="accent1"/>
                </a:solidFill>
                <a:ln w="9525">
                  <a:solidFill>
                    <a:schemeClr val="tx1"/>
                  </a:solidFill>
                  <a:miter lim="800000"/>
                  <a:headEnd/>
                  <a:tailEnd/>
                </a:ln>
                <a:effectLst/>
              </p:spPr>
              <p:txBody>
                <a:bodyPr wrap="none" anchor="ctr"/>
                <a:lstStyle/>
                <a:p>
                  <a:endParaRPr lang="en-US"/>
                </a:p>
              </p:txBody>
            </p:sp>
            <p:sp>
              <p:nvSpPr>
                <p:cNvPr id="14373" name="AutoShape 37"/>
                <p:cNvSpPr>
                  <a:spLocks noChangeArrowheads="1"/>
                </p:cNvSpPr>
                <p:nvPr/>
              </p:nvSpPr>
              <p:spPr bwMode="auto">
                <a:xfrm>
                  <a:off x="1104" y="3792"/>
                  <a:ext cx="192" cy="192"/>
                </a:xfrm>
                <a:prstGeom prst="triangle">
                  <a:avLst>
                    <a:gd name="adj" fmla="val 50000"/>
                  </a:avLst>
                </a:prstGeom>
                <a:solidFill>
                  <a:schemeClr val="accent1"/>
                </a:solidFill>
                <a:ln w="9525">
                  <a:solidFill>
                    <a:schemeClr val="tx1"/>
                  </a:solidFill>
                  <a:miter lim="800000"/>
                  <a:headEnd/>
                  <a:tailEnd/>
                </a:ln>
                <a:effectLst/>
              </p:spPr>
              <p:txBody>
                <a:bodyPr wrap="none" anchor="ctr"/>
                <a:lstStyle/>
                <a:p>
                  <a:endParaRPr lang="en-US"/>
                </a:p>
              </p:txBody>
            </p:sp>
          </p:grpSp>
          <p:sp>
            <p:nvSpPr>
              <p:cNvPr id="14374" name="AutoShape 38"/>
              <p:cNvSpPr>
                <a:spLocks noChangeArrowheads="1"/>
              </p:cNvSpPr>
              <p:nvPr/>
            </p:nvSpPr>
            <p:spPr bwMode="auto">
              <a:xfrm flipV="1">
                <a:off x="648" y="3024"/>
                <a:ext cx="192" cy="192"/>
              </a:xfrm>
              <a:prstGeom prst="triangle">
                <a:avLst>
                  <a:gd name="adj" fmla="val 50000"/>
                </a:avLst>
              </a:prstGeom>
              <a:solidFill>
                <a:schemeClr val="accent1"/>
              </a:solidFill>
              <a:ln w="9525">
                <a:solidFill>
                  <a:schemeClr val="tx1"/>
                </a:solidFill>
                <a:miter lim="800000"/>
                <a:headEnd/>
                <a:tailEnd/>
              </a:ln>
              <a:effectLst/>
            </p:spPr>
            <p:txBody>
              <a:bodyPr wrap="none" anchor="ctr"/>
              <a:lstStyle/>
              <a:p>
                <a:endParaRPr lang="en-US"/>
              </a:p>
            </p:txBody>
          </p:sp>
          <p:sp>
            <p:nvSpPr>
              <p:cNvPr id="14375" name="Line 39"/>
              <p:cNvSpPr>
                <a:spLocks noChangeShapeType="1"/>
              </p:cNvSpPr>
              <p:nvPr/>
            </p:nvSpPr>
            <p:spPr bwMode="auto">
              <a:xfrm flipV="1">
                <a:off x="290" y="3216"/>
                <a:ext cx="454" cy="576"/>
              </a:xfrm>
              <a:prstGeom prst="line">
                <a:avLst/>
              </a:prstGeom>
              <a:noFill/>
              <a:ln w="9525">
                <a:solidFill>
                  <a:schemeClr val="tx1"/>
                </a:solidFill>
                <a:round/>
                <a:headEnd/>
                <a:tailEnd/>
              </a:ln>
              <a:effectLst/>
            </p:spPr>
            <p:txBody>
              <a:bodyPr wrap="none" anchor="ctr"/>
              <a:lstStyle/>
              <a:p>
                <a:endParaRPr lang="en-US"/>
              </a:p>
            </p:txBody>
          </p:sp>
          <p:sp>
            <p:nvSpPr>
              <p:cNvPr id="14376" name="Line 40"/>
              <p:cNvSpPr>
                <a:spLocks noChangeShapeType="1"/>
              </p:cNvSpPr>
              <p:nvPr/>
            </p:nvSpPr>
            <p:spPr bwMode="auto">
              <a:xfrm flipV="1">
                <a:off x="744" y="3216"/>
                <a:ext cx="0" cy="576"/>
              </a:xfrm>
              <a:prstGeom prst="line">
                <a:avLst/>
              </a:prstGeom>
              <a:noFill/>
              <a:ln w="9525">
                <a:solidFill>
                  <a:schemeClr val="tx1"/>
                </a:solidFill>
                <a:round/>
                <a:headEnd/>
                <a:tailEnd/>
              </a:ln>
              <a:effectLst/>
            </p:spPr>
            <p:txBody>
              <a:bodyPr wrap="none" anchor="ctr"/>
              <a:lstStyle/>
              <a:p>
                <a:endParaRPr lang="en-US"/>
              </a:p>
            </p:txBody>
          </p:sp>
          <p:sp>
            <p:nvSpPr>
              <p:cNvPr id="14377" name="Line 41"/>
              <p:cNvSpPr>
                <a:spLocks noChangeShapeType="1"/>
              </p:cNvSpPr>
              <p:nvPr/>
            </p:nvSpPr>
            <p:spPr bwMode="auto">
              <a:xfrm>
                <a:off x="744" y="3216"/>
                <a:ext cx="456" cy="574"/>
              </a:xfrm>
              <a:prstGeom prst="line">
                <a:avLst/>
              </a:prstGeom>
              <a:noFill/>
              <a:ln w="9525">
                <a:solidFill>
                  <a:schemeClr val="tx1"/>
                </a:solidFill>
                <a:round/>
                <a:headEnd/>
                <a:tailEnd/>
              </a:ln>
              <a:effectLst/>
            </p:spPr>
            <p:txBody>
              <a:bodyPr wrap="none" anchor="ctr"/>
              <a:lstStyle/>
              <a:p>
                <a:endParaRPr lang="en-US"/>
              </a:p>
            </p:txBody>
          </p:sp>
        </p:grpSp>
        <p:sp>
          <p:nvSpPr>
            <p:cNvPr id="14378" name="Text Box 42"/>
            <p:cNvSpPr txBox="1">
              <a:spLocks noChangeArrowheads="1"/>
            </p:cNvSpPr>
            <p:nvPr/>
          </p:nvSpPr>
          <p:spPr bwMode="auto">
            <a:xfrm>
              <a:off x="167" y="3938"/>
              <a:ext cx="212" cy="288"/>
            </a:xfrm>
            <a:prstGeom prst="rect">
              <a:avLst/>
            </a:prstGeom>
            <a:noFill/>
            <a:ln w="9525">
              <a:noFill/>
              <a:miter lim="800000"/>
              <a:headEnd/>
              <a:tailEnd/>
            </a:ln>
            <a:effectLst/>
          </p:spPr>
          <p:txBody>
            <a:bodyPr wrap="none">
              <a:spAutoFit/>
            </a:bodyPr>
            <a:lstStyle/>
            <a:p>
              <a:r>
                <a:rPr lang="en-US"/>
                <a:t>3</a:t>
              </a:r>
            </a:p>
          </p:txBody>
        </p:sp>
        <p:sp>
          <p:nvSpPr>
            <p:cNvPr id="14379" name="Text Box 43"/>
            <p:cNvSpPr txBox="1">
              <a:spLocks noChangeArrowheads="1"/>
            </p:cNvSpPr>
            <p:nvPr/>
          </p:nvSpPr>
          <p:spPr bwMode="auto">
            <a:xfrm>
              <a:off x="614" y="3938"/>
              <a:ext cx="308" cy="288"/>
            </a:xfrm>
            <a:prstGeom prst="rect">
              <a:avLst/>
            </a:prstGeom>
            <a:noFill/>
            <a:ln w="9525">
              <a:noFill/>
              <a:miter lim="800000"/>
              <a:headEnd/>
              <a:tailEnd/>
            </a:ln>
            <a:effectLst/>
          </p:spPr>
          <p:txBody>
            <a:bodyPr wrap="none">
              <a:spAutoFit/>
            </a:bodyPr>
            <a:lstStyle/>
            <a:p>
              <a:pPr algn="ctr"/>
              <a:r>
                <a:rPr lang="en-US"/>
                <a:t>12</a:t>
              </a:r>
            </a:p>
          </p:txBody>
        </p:sp>
        <p:sp>
          <p:nvSpPr>
            <p:cNvPr id="14380" name="Text Box 44"/>
            <p:cNvSpPr txBox="1">
              <a:spLocks noChangeArrowheads="1"/>
            </p:cNvSpPr>
            <p:nvPr/>
          </p:nvSpPr>
          <p:spPr bwMode="auto">
            <a:xfrm>
              <a:off x="1094" y="3938"/>
              <a:ext cx="212" cy="288"/>
            </a:xfrm>
            <a:prstGeom prst="rect">
              <a:avLst/>
            </a:prstGeom>
            <a:noFill/>
            <a:ln w="9525">
              <a:noFill/>
              <a:miter lim="800000"/>
              <a:headEnd/>
              <a:tailEnd/>
            </a:ln>
            <a:effectLst/>
          </p:spPr>
          <p:txBody>
            <a:bodyPr wrap="none">
              <a:spAutoFit/>
            </a:bodyPr>
            <a:lstStyle/>
            <a:p>
              <a:r>
                <a:rPr lang="en-US"/>
                <a:t>8</a:t>
              </a:r>
            </a:p>
          </p:txBody>
        </p:sp>
        <p:sp>
          <p:nvSpPr>
            <p:cNvPr id="14381" name="Text Box 45"/>
            <p:cNvSpPr txBox="1">
              <a:spLocks noChangeArrowheads="1"/>
            </p:cNvSpPr>
            <p:nvPr/>
          </p:nvSpPr>
          <p:spPr bwMode="auto">
            <a:xfrm>
              <a:off x="146" y="3542"/>
              <a:ext cx="269" cy="192"/>
            </a:xfrm>
            <a:prstGeom prst="rect">
              <a:avLst/>
            </a:prstGeom>
            <a:noFill/>
            <a:ln w="9525">
              <a:noFill/>
              <a:miter lim="800000"/>
              <a:headEnd/>
              <a:tailEnd/>
            </a:ln>
            <a:effectLst/>
          </p:spPr>
          <p:txBody>
            <a:bodyPr wrap="none">
              <a:spAutoFit/>
            </a:bodyPr>
            <a:lstStyle/>
            <a:p>
              <a:r>
                <a:rPr lang="en-US" sz="1400"/>
                <a:t>A</a:t>
              </a:r>
              <a:r>
                <a:rPr lang="en-US" sz="900"/>
                <a:t>11</a:t>
              </a:r>
              <a:endParaRPr lang="en-US"/>
            </a:p>
          </p:txBody>
        </p:sp>
        <p:sp>
          <p:nvSpPr>
            <p:cNvPr id="14382" name="Text Box 46"/>
            <p:cNvSpPr txBox="1">
              <a:spLocks noChangeArrowheads="1"/>
            </p:cNvSpPr>
            <p:nvPr/>
          </p:nvSpPr>
          <p:spPr bwMode="auto">
            <a:xfrm>
              <a:off x="482" y="3542"/>
              <a:ext cx="269" cy="192"/>
            </a:xfrm>
            <a:prstGeom prst="rect">
              <a:avLst/>
            </a:prstGeom>
            <a:noFill/>
            <a:ln w="9525">
              <a:noFill/>
              <a:miter lim="800000"/>
              <a:headEnd/>
              <a:tailEnd/>
            </a:ln>
            <a:effectLst/>
          </p:spPr>
          <p:txBody>
            <a:bodyPr wrap="none">
              <a:spAutoFit/>
            </a:bodyPr>
            <a:lstStyle/>
            <a:p>
              <a:pPr algn="ctr"/>
              <a:r>
                <a:rPr lang="en-US" sz="1400"/>
                <a:t>A</a:t>
              </a:r>
              <a:r>
                <a:rPr lang="en-US" sz="900"/>
                <a:t>12</a:t>
              </a:r>
              <a:endParaRPr lang="en-US"/>
            </a:p>
          </p:txBody>
        </p:sp>
        <p:sp>
          <p:nvSpPr>
            <p:cNvPr id="14383" name="Text Box 47"/>
            <p:cNvSpPr txBox="1">
              <a:spLocks noChangeArrowheads="1"/>
            </p:cNvSpPr>
            <p:nvPr/>
          </p:nvSpPr>
          <p:spPr bwMode="auto">
            <a:xfrm>
              <a:off x="842" y="3542"/>
              <a:ext cx="269" cy="192"/>
            </a:xfrm>
            <a:prstGeom prst="rect">
              <a:avLst/>
            </a:prstGeom>
            <a:noFill/>
            <a:ln w="9525">
              <a:noFill/>
              <a:miter lim="800000"/>
              <a:headEnd/>
              <a:tailEnd/>
            </a:ln>
            <a:effectLst/>
          </p:spPr>
          <p:txBody>
            <a:bodyPr wrap="none">
              <a:spAutoFit/>
            </a:bodyPr>
            <a:lstStyle/>
            <a:p>
              <a:r>
                <a:rPr lang="en-US" sz="1400"/>
                <a:t>A</a:t>
              </a:r>
              <a:r>
                <a:rPr lang="en-US" sz="900"/>
                <a:t>13</a:t>
              </a:r>
              <a:endParaRPr lang="en-US"/>
            </a:p>
          </p:txBody>
        </p:sp>
        <p:sp>
          <p:nvSpPr>
            <p:cNvPr id="14384" name="Text Box 48"/>
            <p:cNvSpPr txBox="1">
              <a:spLocks noChangeArrowheads="1"/>
            </p:cNvSpPr>
            <p:nvPr/>
          </p:nvSpPr>
          <p:spPr bwMode="auto">
            <a:xfrm>
              <a:off x="881" y="2955"/>
              <a:ext cx="212" cy="288"/>
            </a:xfrm>
            <a:prstGeom prst="rect">
              <a:avLst/>
            </a:prstGeom>
            <a:noFill/>
            <a:ln w="9525">
              <a:noFill/>
              <a:miter lim="800000"/>
              <a:headEnd/>
              <a:tailEnd/>
            </a:ln>
            <a:effectLst/>
          </p:spPr>
          <p:txBody>
            <a:bodyPr wrap="none">
              <a:spAutoFit/>
            </a:bodyPr>
            <a:lstStyle/>
            <a:p>
              <a:r>
                <a:rPr lang="en-US"/>
                <a:t>3</a:t>
              </a:r>
            </a:p>
          </p:txBody>
        </p:sp>
      </p:grpSp>
      <p:sp>
        <p:nvSpPr>
          <p:cNvPr id="14388" name="AutoShape 52"/>
          <p:cNvSpPr>
            <a:spLocks noChangeArrowheads="1"/>
          </p:cNvSpPr>
          <p:nvPr/>
        </p:nvSpPr>
        <p:spPr bwMode="auto">
          <a:xfrm>
            <a:off x="3784600" y="4911725"/>
            <a:ext cx="304800" cy="304800"/>
          </a:xfrm>
          <a:prstGeom prst="triangle">
            <a:avLst>
              <a:gd name="adj" fmla="val 50000"/>
            </a:avLst>
          </a:prstGeom>
          <a:solidFill>
            <a:schemeClr val="accent1"/>
          </a:solidFill>
          <a:ln w="9525">
            <a:solidFill>
              <a:schemeClr val="tx1"/>
            </a:solidFill>
            <a:miter lim="800000"/>
            <a:headEnd/>
            <a:tailEnd/>
          </a:ln>
          <a:effectLst/>
        </p:spPr>
        <p:txBody>
          <a:bodyPr wrap="none" anchor="ctr"/>
          <a:lstStyle/>
          <a:p>
            <a:endParaRPr lang="en-US"/>
          </a:p>
        </p:txBody>
      </p:sp>
      <p:sp>
        <p:nvSpPr>
          <p:cNvPr id="14391" name="AutoShape 55"/>
          <p:cNvSpPr>
            <a:spLocks noChangeArrowheads="1"/>
          </p:cNvSpPr>
          <p:nvPr/>
        </p:nvSpPr>
        <p:spPr bwMode="auto">
          <a:xfrm flipV="1">
            <a:off x="4508500" y="3692525"/>
            <a:ext cx="304800" cy="304800"/>
          </a:xfrm>
          <a:prstGeom prst="triangle">
            <a:avLst>
              <a:gd name="adj" fmla="val 50000"/>
            </a:avLst>
          </a:prstGeom>
          <a:solidFill>
            <a:schemeClr val="accent1"/>
          </a:solidFill>
          <a:ln w="9525">
            <a:solidFill>
              <a:schemeClr val="tx1"/>
            </a:solidFill>
            <a:miter lim="800000"/>
            <a:headEnd/>
            <a:tailEnd/>
          </a:ln>
          <a:effectLst/>
        </p:spPr>
        <p:txBody>
          <a:bodyPr wrap="none" anchor="ctr"/>
          <a:lstStyle/>
          <a:p>
            <a:endParaRPr lang="en-US"/>
          </a:p>
        </p:txBody>
      </p:sp>
      <p:sp>
        <p:nvSpPr>
          <p:cNvPr id="14392" name="Line 56"/>
          <p:cNvSpPr>
            <a:spLocks noChangeShapeType="1"/>
          </p:cNvSpPr>
          <p:nvPr/>
        </p:nvSpPr>
        <p:spPr bwMode="auto">
          <a:xfrm flipV="1">
            <a:off x="3940175" y="3997325"/>
            <a:ext cx="720725" cy="914400"/>
          </a:xfrm>
          <a:prstGeom prst="line">
            <a:avLst/>
          </a:prstGeom>
          <a:noFill/>
          <a:ln w="9525">
            <a:solidFill>
              <a:schemeClr val="tx1"/>
            </a:solidFill>
            <a:round/>
            <a:headEnd/>
            <a:tailEnd/>
          </a:ln>
          <a:effectLst/>
        </p:spPr>
        <p:txBody>
          <a:bodyPr wrap="none" anchor="ctr"/>
          <a:lstStyle/>
          <a:p>
            <a:endParaRPr lang="en-US"/>
          </a:p>
        </p:txBody>
      </p:sp>
      <p:sp>
        <p:nvSpPr>
          <p:cNvPr id="14393" name="Line 57"/>
          <p:cNvSpPr>
            <a:spLocks noChangeShapeType="1"/>
          </p:cNvSpPr>
          <p:nvPr/>
        </p:nvSpPr>
        <p:spPr bwMode="auto">
          <a:xfrm flipV="1">
            <a:off x="4660900" y="3997325"/>
            <a:ext cx="0" cy="914400"/>
          </a:xfrm>
          <a:prstGeom prst="line">
            <a:avLst/>
          </a:prstGeom>
          <a:noFill/>
          <a:ln w="9525">
            <a:solidFill>
              <a:schemeClr val="tx1"/>
            </a:solidFill>
            <a:round/>
            <a:headEnd/>
            <a:tailEnd/>
          </a:ln>
          <a:effectLst/>
        </p:spPr>
        <p:txBody>
          <a:bodyPr wrap="none" anchor="ctr"/>
          <a:lstStyle/>
          <a:p>
            <a:endParaRPr lang="en-US"/>
          </a:p>
        </p:txBody>
      </p:sp>
      <p:sp>
        <p:nvSpPr>
          <p:cNvPr id="14394" name="Line 58"/>
          <p:cNvSpPr>
            <a:spLocks noChangeShapeType="1"/>
          </p:cNvSpPr>
          <p:nvPr/>
        </p:nvSpPr>
        <p:spPr bwMode="auto">
          <a:xfrm>
            <a:off x="4660900" y="3997325"/>
            <a:ext cx="723900" cy="911225"/>
          </a:xfrm>
          <a:prstGeom prst="line">
            <a:avLst/>
          </a:prstGeom>
          <a:noFill/>
          <a:ln w="9525">
            <a:solidFill>
              <a:schemeClr val="tx1"/>
            </a:solidFill>
            <a:round/>
            <a:headEnd/>
            <a:tailEnd/>
          </a:ln>
          <a:effectLst/>
        </p:spPr>
        <p:txBody>
          <a:bodyPr wrap="none" anchor="ctr"/>
          <a:lstStyle/>
          <a:p>
            <a:endParaRPr lang="en-US"/>
          </a:p>
        </p:txBody>
      </p:sp>
      <p:sp>
        <p:nvSpPr>
          <p:cNvPr id="14395" name="Text Box 59"/>
          <p:cNvSpPr txBox="1">
            <a:spLocks noChangeArrowheads="1"/>
          </p:cNvSpPr>
          <p:nvPr/>
        </p:nvSpPr>
        <p:spPr bwMode="auto">
          <a:xfrm>
            <a:off x="3744913" y="5143500"/>
            <a:ext cx="336550" cy="457200"/>
          </a:xfrm>
          <a:prstGeom prst="rect">
            <a:avLst/>
          </a:prstGeom>
          <a:noFill/>
          <a:ln w="9525">
            <a:noFill/>
            <a:miter lim="800000"/>
            <a:headEnd/>
            <a:tailEnd/>
          </a:ln>
          <a:effectLst/>
        </p:spPr>
        <p:txBody>
          <a:bodyPr wrap="none">
            <a:spAutoFit/>
          </a:bodyPr>
          <a:lstStyle/>
          <a:p>
            <a:r>
              <a:rPr lang="en-US"/>
              <a:t>2</a:t>
            </a:r>
          </a:p>
        </p:txBody>
      </p:sp>
      <p:sp>
        <p:nvSpPr>
          <p:cNvPr id="14398" name="Text Box 62"/>
          <p:cNvSpPr txBox="1">
            <a:spLocks noChangeArrowheads="1"/>
          </p:cNvSpPr>
          <p:nvPr/>
        </p:nvSpPr>
        <p:spPr bwMode="auto">
          <a:xfrm>
            <a:off x="3711575" y="4514850"/>
            <a:ext cx="427038" cy="304800"/>
          </a:xfrm>
          <a:prstGeom prst="rect">
            <a:avLst/>
          </a:prstGeom>
          <a:noFill/>
          <a:ln w="9525">
            <a:noFill/>
            <a:miter lim="800000"/>
            <a:headEnd/>
            <a:tailEnd/>
          </a:ln>
          <a:effectLst/>
        </p:spPr>
        <p:txBody>
          <a:bodyPr wrap="none">
            <a:spAutoFit/>
          </a:bodyPr>
          <a:lstStyle/>
          <a:p>
            <a:r>
              <a:rPr lang="en-US" sz="1400"/>
              <a:t>A</a:t>
            </a:r>
            <a:r>
              <a:rPr lang="en-US" sz="900"/>
              <a:t>21</a:t>
            </a:r>
            <a:endParaRPr lang="en-US"/>
          </a:p>
        </p:txBody>
      </p:sp>
      <p:sp>
        <p:nvSpPr>
          <p:cNvPr id="14399" name="Text Box 63"/>
          <p:cNvSpPr txBox="1">
            <a:spLocks noChangeArrowheads="1"/>
          </p:cNvSpPr>
          <p:nvPr/>
        </p:nvSpPr>
        <p:spPr bwMode="auto">
          <a:xfrm>
            <a:off x="4244975" y="4514850"/>
            <a:ext cx="427038" cy="304800"/>
          </a:xfrm>
          <a:prstGeom prst="rect">
            <a:avLst/>
          </a:prstGeom>
          <a:noFill/>
          <a:ln w="9525">
            <a:noFill/>
            <a:miter lim="800000"/>
            <a:headEnd/>
            <a:tailEnd/>
          </a:ln>
          <a:effectLst/>
        </p:spPr>
        <p:txBody>
          <a:bodyPr wrap="none">
            <a:spAutoFit/>
          </a:bodyPr>
          <a:lstStyle/>
          <a:p>
            <a:pPr algn="ctr"/>
            <a:r>
              <a:rPr lang="en-US" sz="1400"/>
              <a:t>A</a:t>
            </a:r>
            <a:r>
              <a:rPr lang="en-US" sz="900"/>
              <a:t>22</a:t>
            </a:r>
            <a:endParaRPr lang="en-US"/>
          </a:p>
        </p:txBody>
      </p:sp>
      <p:sp>
        <p:nvSpPr>
          <p:cNvPr id="14400" name="Text Box 64"/>
          <p:cNvSpPr txBox="1">
            <a:spLocks noChangeArrowheads="1"/>
          </p:cNvSpPr>
          <p:nvPr/>
        </p:nvSpPr>
        <p:spPr bwMode="auto">
          <a:xfrm>
            <a:off x="4816475" y="4514850"/>
            <a:ext cx="433388" cy="304800"/>
          </a:xfrm>
          <a:prstGeom prst="rect">
            <a:avLst/>
          </a:prstGeom>
          <a:noFill/>
          <a:ln w="9525">
            <a:noFill/>
            <a:miter lim="800000"/>
            <a:headEnd/>
            <a:tailEnd/>
          </a:ln>
          <a:effectLst/>
        </p:spPr>
        <p:txBody>
          <a:bodyPr wrap="none">
            <a:spAutoFit/>
          </a:bodyPr>
          <a:lstStyle/>
          <a:p>
            <a:r>
              <a:rPr lang="en-US" sz="1400"/>
              <a:t>A</a:t>
            </a:r>
            <a:r>
              <a:rPr lang="en-US" sz="1000"/>
              <a:t>2</a:t>
            </a:r>
            <a:r>
              <a:rPr lang="en-US" sz="900"/>
              <a:t>3</a:t>
            </a:r>
            <a:endParaRPr lang="en-US"/>
          </a:p>
        </p:txBody>
      </p:sp>
      <p:sp>
        <p:nvSpPr>
          <p:cNvPr id="14401" name="Text Box 65"/>
          <p:cNvSpPr txBox="1">
            <a:spLocks noChangeArrowheads="1"/>
          </p:cNvSpPr>
          <p:nvPr/>
        </p:nvSpPr>
        <p:spPr bwMode="auto">
          <a:xfrm>
            <a:off x="4878388" y="3582988"/>
            <a:ext cx="857250" cy="457200"/>
          </a:xfrm>
          <a:prstGeom prst="rect">
            <a:avLst/>
          </a:prstGeom>
          <a:noFill/>
          <a:ln w="9525">
            <a:noFill/>
            <a:miter lim="800000"/>
            <a:headEnd/>
            <a:tailEnd/>
          </a:ln>
          <a:effectLst/>
        </p:spPr>
        <p:txBody>
          <a:bodyPr>
            <a:spAutoFit/>
          </a:bodyPr>
          <a:lstStyle/>
          <a:p>
            <a:r>
              <a:rPr lang="en-US">
                <a:sym typeface="Symbol" pitchFamily="18" charset="2"/>
              </a:rPr>
              <a:t> </a:t>
            </a:r>
            <a:r>
              <a:rPr lang="en-US"/>
              <a:t>2</a:t>
            </a:r>
          </a:p>
        </p:txBody>
      </p:sp>
      <p:grpSp>
        <p:nvGrpSpPr>
          <p:cNvPr id="14402" name="Group 66"/>
          <p:cNvGrpSpPr>
            <a:grpSpLocks/>
          </p:cNvGrpSpPr>
          <p:nvPr/>
        </p:nvGrpSpPr>
        <p:grpSpPr bwMode="auto">
          <a:xfrm>
            <a:off x="6670675" y="3692526"/>
            <a:ext cx="1825625" cy="1912937"/>
            <a:chOff x="146" y="3024"/>
            <a:chExt cx="1150" cy="1205"/>
          </a:xfrm>
        </p:grpSpPr>
        <p:grpSp>
          <p:nvGrpSpPr>
            <p:cNvPr id="14403" name="Group 67"/>
            <p:cNvGrpSpPr>
              <a:grpSpLocks/>
            </p:cNvGrpSpPr>
            <p:nvPr/>
          </p:nvGrpSpPr>
          <p:grpSpPr bwMode="auto">
            <a:xfrm>
              <a:off x="192" y="3024"/>
              <a:ext cx="1104" cy="960"/>
              <a:chOff x="192" y="3024"/>
              <a:chExt cx="1104" cy="960"/>
            </a:xfrm>
          </p:grpSpPr>
          <p:grpSp>
            <p:nvGrpSpPr>
              <p:cNvPr id="14404" name="Group 68"/>
              <p:cNvGrpSpPr>
                <a:grpSpLocks/>
              </p:cNvGrpSpPr>
              <p:nvPr/>
            </p:nvGrpSpPr>
            <p:grpSpPr bwMode="auto">
              <a:xfrm>
                <a:off x="192" y="3792"/>
                <a:ext cx="1104" cy="192"/>
                <a:chOff x="192" y="3792"/>
                <a:chExt cx="1104" cy="192"/>
              </a:xfrm>
            </p:grpSpPr>
            <p:sp>
              <p:nvSpPr>
                <p:cNvPr id="14405" name="AutoShape 69"/>
                <p:cNvSpPr>
                  <a:spLocks noChangeArrowheads="1"/>
                </p:cNvSpPr>
                <p:nvPr/>
              </p:nvSpPr>
              <p:spPr bwMode="auto">
                <a:xfrm>
                  <a:off x="192" y="3792"/>
                  <a:ext cx="192" cy="192"/>
                </a:xfrm>
                <a:prstGeom prst="triangle">
                  <a:avLst>
                    <a:gd name="adj" fmla="val 50000"/>
                  </a:avLst>
                </a:prstGeom>
                <a:solidFill>
                  <a:schemeClr val="accent1"/>
                </a:solidFill>
                <a:ln w="9525">
                  <a:solidFill>
                    <a:schemeClr val="tx1"/>
                  </a:solidFill>
                  <a:miter lim="800000"/>
                  <a:headEnd/>
                  <a:tailEnd/>
                </a:ln>
                <a:effectLst/>
              </p:spPr>
              <p:txBody>
                <a:bodyPr wrap="none" anchor="ctr"/>
                <a:lstStyle/>
                <a:p>
                  <a:endParaRPr lang="en-US"/>
                </a:p>
              </p:txBody>
            </p:sp>
            <p:sp>
              <p:nvSpPr>
                <p:cNvPr id="14406" name="AutoShape 70"/>
                <p:cNvSpPr>
                  <a:spLocks noChangeArrowheads="1"/>
                </p:cNvSpPr>
                <p:nvPr/>
              </p:nvSpPr>
              <p:spPr bwMode="auto">
                <a:xfrm>
                  <a:off x="648" y="3792"/>
                  <a:ext cx="192" cy="192"/>
                </a:xfrm>
                <a:prstGeom prst="triangle">
                  <a:avLst>
                    <a:gd name="adj" fmla="val 50000"/>
                  </a:avLst>
                </a:prstGeom>
                <a:solidFill>
                  <a:schemeClr val="accent1"/>
                </a:solidFill>
                <a:ln w="9525">
                  <a:solidFill>
                    <a:schemeClr val="tx1"/>
                  </a:solidFill>
                  <a:miter lim="800000"/>
                  <a:headEnd/>
                  <a:tailEnd/>
                </a:ln>
                <a:effectLst/>
              </p:spPr>
              <p:txBody>
                <a:bodyPr wrap="none" anchor="ctr"/>
                <a:lstStyle/>
                <a:p>
                  <a:endParaRPr lang="en-US"/>
                </a:p>
              </p:txBody>
            </p:sp>
            <p:sp>
              <p:nvSpPr>
                <p:cNvPr id="14407" name="AutoShape 71"/>
                <p:cNvSpPr>
                  <a:spLocks noChangeArrowheads="1"/>
                </p:cNvSpPr>
                <p:nvPr/>
              </p:nvSpPr>
              <p:spPr bwMode="auto">
                <a:xfrm>
                  <a:off x="1104" y="3792"/>
                  <a:ext cx="192" cy="192"/>
                </a:xfrm>
                <a:prstGeom prst="triangle">
                  <a:avLst>
                    <a:gd name="adj" fmla="val 50000"/>
                  </a:avLst>
                </a:prstGeom>
                <a:solidFill>
                  <a:schemeClr val="accent1"/>
                </a:solidFill>
                <a:ln w="9525">
                  <a:solidFill>
                    <a:schemeClr val="tx1"/>
                  </a:solidFill>
                  <a:miter lim="800000"/>
                  <a:headEnd/>
                  <a:tailEnd/>
                </a:ln>
                <a:effectLst/>
              </p:spPr>
              <p:txBody>
                <a:bodyPr wrap="none" anchor="ctr"/>
                <a:lstStyle/>
                <a:p>
                  <a:endParaRPr lang="en-US"/>
                </a:p>
              </p:txBody>
            </p:sp>
          </p:grpSp>
          <p:sp>
            <p:nvSpPr>
              <p:cNvPr id="14408" name="AutoShape 72"/>
              <p:cNvSpPr>
                <a:spLocks noChangeArrowheads="1"/>
              </p:cNvSpPr>
              <p:nvPr/>
            </p:nvSpPr>
            <p:spPr bwMode="auto">
              <a:xfrm flipV="1">
                <a:off x="648" y="3024"/>
                <a:ext cx="192" cy="192"/>
              </a:xfrm>
              <a:prstGeom prst="triangle">
                <a:avLst>
                  <a:gd name="adj" fmla="val 50000"/>
                </a:avLst>
              </a:prstGeom>
              <a:solidFill>
                <a:schemeClr val="accent1"/>
              </a:solidFill>
              <a:ln w="9525">
                <a:solidFill>
                  <a:schemeClr val="tx1"/>
                </a:solidFill>
                <a:miter lim="800000"/>
                <a:headEnd/>
                <a:tailEnd/>
              </a:ln>
              <a:effectLst/>
            </p:spPr>
            <p:txBody>
              <a:bodyPr wrap="none" anchor="ctr"/>
              <a:lstStyle/>
              <a:p>
                <a:endParaRPr lang="en-US"/>
              </a:p>
            </p:txBody>
          </p:sp>
          <p:sp>
            <p:nvSpPr>
              <p:cNvPr id="14409" name="Line 73"/>
              <p:cNvSpPr>
                <a:spLocks noChangeShapeType="1"/>
              </p:cNvSpPr>
              <p:nvPr/>
            </p:nvSpPr>
            <p:spPr bwMode="auto">
              <a:xfrm flipV="1">
                <a:off x="290" y="3216"/>
                <a:ext cx="454" cy="576"/>
              </a:xfrm>
              <a:prstGeom prst="line">
                <a:avLst/>
              </a:prstGeom>
              <a:noFill/>
              <a:ln w="9525">
                <a:solidFill>
                  <a:schemeClr val="tx1"/>
                </a:solidFill>
                <a:round/>
                <a:headEnd/>
                <a:tailEnd/>
              </a:ln>
              <a:effectLst/>
            </p:spPr>
            <p:txBody>
              <a:bodyPr wrap="none" anchor="ctr"/>
              <a:lstStyle/>
              <a:p>
                <a:endParaRPr lang="en-US"/>
              </a:p>
            </p:txBody>
          </p:sp>
          <p:sp>
            <p:nvSpPr>
              <p:cNvPr id="14410" name="Line 74"/>
              <p:cNvSpPr>
                <a:spLocks noChangeShapeType="1"/>
              </p:cNvSpPr>
              <p:nvPr/>
            </p:nvSpPr>
            <p:spPr bwMode="auto">
              <a:xfrm flipV="1">
                <a:off x="744" y="3216"/>
                <a:ext cx="0" cy="576"/>
              </a:xfrm>
              <a:prstGeom prst="line">
                <a:avLst/>
              </a:prstGeom>
              <a:noFill/>
              <a:ln w="9525">
                <a:solidFill>
                  <a:schemeClr val="tx1"/>
                </a:solidFill>
                <a:round/>
                <a:headEnd/>
                <a:tailEnd/>
              </a:ln>
              <a:effectLst/>
            </p:spPr>
            <p:txBody>
              <a:bodyPr wrap="none" anchor="ctr"/>
              <a:lstStyle/>
              <a:p>
                <a:endParaRPr lang="en-US"/>
              </a:p>
            </p:txBody>
          </p:sp>
          <p:sp>
            <p:nvSpPr>
              <p:cNvPr id="14411" name="Line 75"/>
              <p:cNvSpPr>
                <a:spLocks noChangeShapeType="1"/>
              </p:cNvSpPr>
              <p:nvPr/>
            </p:nvSpPr>
            <p:spPr bwMode="auto">
              <a:xfrm>
                <a:off x="744" y="3216"/>
                <a:ext cx="456" cy="574"/>
              </a:xfrm>
              <a:prstGeom prst="line">
                <a:avLst/>
              </a:prstGeom>
              <a:noFill/>
              <a:ln w="9525">
                <a:solidFill>
                  <a:schemeClr val="tx1"/>
                </a:solidFill>
                <a:round/>
                <a:headEnd/>
                <a:tailEnd/>
              </a:ln>
              <a:effectLst/>
            </p:spPr>
            <p:txBody>
              <a:bodyPr wrap="none" anchor="ctr"/>
              <a:lstStyle/>
              <a:p>
                <a:endParaRPr lang="en-US"/>
              </a:p>
            </p:txBody>
          </p:sp>
        </p:grpSp>
        <p:sp>
          <p:nvSpPr>
            <p:cNvPr id="14412" name="Text Box 76"/>
            <p:cNvSpPr txBox="1">
              <a:spLocks noChangeArrowheads="1"/>
            </p:cNvSpPr>
            <p:nvPr/>
          </p:nvSpPr>
          <p:spPr bwMode="auto">
            <a:xfrm>
              <a:off x="167" y="3938"/>
              <a:ext cx="116" cy="291"/>
            </a:xfrm>
            <a:prstGeom prst="rect">
              <a:avLst/>
            </a:prstGeom>
            <a:noFill/>
            <a:ln w="9525">
              <a:noFill/>
              <a:miter lim="800000"/>
              <a:headEnd/>
              <a:tailEnd/>
            </a:ln>
            <a:effectLst/>
          </p:spPr>
          <p:txBody>
            <a:bodyPr wrap="none">
              <a:spAutoFit/>
            </a:bodyPr>
            <a:lstStyle/>
            <a:p>
              <a:endParaRPr lang="en-US" dirty="0"/>
            </a:p>
          </p:txBody>
        </p:sp>
        <p:sp>
          <p:nvSpPr>
            <p:cNvPr id="14413" name="Text Box 77"/>
            <p:cNvSpPr txBox="1">
              <a:spLocks noChangeArrowheads="1"/>
            </p:cNvSpPr>
            <p:nvPr/>
          </p:nvSpPr>
          <p:spPr bwMode="auto">
            <a:xfrm>
              <a:off x="710" y="3938"/>
              <a:ext cx="116" cy="291"/>
            </a:xfrm>
            <a:prstGeom prst="rect">
              <a:avLst/>
            </a:prstGeom>
            <a:noFill/>
            <a:ln w="9525">
              <a:noFill/>
              <a:miter lim="800000"/>
              <a:headEnd/>
              <a:tailEnd/>
            </a:ln>
            <a:effectLst/>
          </p:spPr>
          <p:txBody>
            <a:bodyPr wrap="none">
              <a:spAutoFit/>
            </a:bodyPr>
            <a:lstStyle/>
            <a:p>
              <a:pPr algn="ctr"/>
              <a:endParaRPr lang="en-US" dirty="0"/>
            </a:p>
          </p:txBody>
        </p:sp>
        <p:sp>
          <p:nvSpPr>
            <p:cNvPr id="14414" name="Text Box 78"/>
            <p:cNvSpPr txBox="1">
              <a:spLocks noChangeArrowheads="1"/>
            </p:cNvSpPr>
            <p:nvPr/>
          </p:nvSpPr>
          <p:spPr bwMode="auto">
            <a:xfrm>
              <a:off x="1094" y="3938"/>
              <a:ext cx="116" cy="291"/>
            </a:xfrm>
            <a:prstGeom prst="rect">
              <a:avLst/>
            </a:prstGeom>
            <a:noFill/>
            <a:ln w="9525">
              <a:noFill/>
              <a:miter lim="800000"/>
              <a:headEnd/>
              <a:tailEnd/>
            </a:ln>
            <a:effectLst/>
          </p:spPr>
          <p:txBody>
            <a:bodyPr wrap="none">
              <a:spAutoFit/>
            </a:bodyPr>
            <a:lstStyle/>
            <a:p>
              <a:endParaRPr lang="en-US" dirty="0"/>
            </a:p>
          </p:txBody>
        </p:sp>
        <p:sp>
          <p:nvSpPr>
            <p:cNvPr id="14415" name="Text Box 79"/>
            <p:cNvSpPr txBox="1">
              <a:spLocks noChangeArrowheads="1"/>
            </p:cNvSpPr>
            <p:nvPr/>
          </p:nvSpPr>
          <p:spPr bwMode="auto">
            <a:xfrm>
              <a:off x="146" y="3542"/>
              <a:ext cx="269" cy="192"/>
            </a:xfrm>
            <a:prstGeom prst="rect">
              <a:avLst/>
            </a:prstGeom>
            <a:noFill/>
            <a:ln w="9525">
              <a:noFill/>
              <a:miter lim="800000"/>
              <a:headEnd/>
              <a:tailEnd/>
            </a:ln>
            <a:effectLst/>
          </p:spPr>
          <p:txBody>
            <a:bodyPr wrap="none">
              <a:spAutoFit/>
            </a:bodyPr>
            <a:lstStyle/>
            <a:p>
              <a:r>
                <a:rPr lang="en-US" sz="1400"/>
                <a:t>A</a:t>
              </a:r>
              <a:r>
                <a:rPr lang="en-US" sz="900"/>
                <a:t>31</a:t>
              </a:r>
              <a:endParaRPr lang="en-US"/>
            </a:p>
          </p:txBody>
        </p:sp>
        <p:sp>
          <p:nvSpPr>
            <p:cNvPr id="14416" name="Text Box 80"/>
            <p:cNvSpPr txBox="1">
              <a:spLocks noChangeArrowheads="1"/>
            </p:cNvSpPr>
            <p:nvPr/>
          </p:nvSpPr>
          <p:spPr bwMode="auto">
            <a:xfrm>
              <a:off x="482" y="3542"/>
              <a:ext cx="269" cy="192"/>
            </a:xfrm>
            <a:prstGeom prst="rect">
              <a:avLst/>
            </a:prstGeom>
            <a:noFill/>
            <a:ln w="9525">
              <a:noFill/>
              <a:miter lim="800000"/>
              <a:headEnd/>
              <a:tailEnd/>
            </a:ln>
            <a:effectLst/>
          </p:spPr>
          <p:txBody>
            <a:bodyPr wrap="none">
              <a:spAutoFit/>
            </a:bodyPr>
            <a:lstStyle/>
            <a:p>
              <a:pPr algn="ctr"/>
              <a:r>
                <a:rPr lang="en-US" sz="1400"/>
                <a:t>A</a:t>
              </a:r>
              <a:r>
                <a:rPr lang="en-US" sz="900"/>
                <a:t>32</a:t>
              </a:r>
              <a:endParaRPr lang="en-US"/>
            </a:p>
          </p:txBody>
        </p:sp>
        <p:sp>
          <p:nvSpPr>
            <p:cNvPr id="14417" name="Text Box 81"/>
            <p:cNvSpPr txBox="1">
              <a:spLocks noChangeArrowheads="1"/>
            </p:cNvSpPr>
            <p:nvPr/>
          </p:nvSpPr>
          <p:spPr bwMode="auto">
            <a:xfrm>
              <a:off x="842" y="3542"/>
              <a:ext cx="269" cy="192"/>
            </a:xfrm>
            <a:prstGeom prst="rect">
              <a:avLst/>
            </a:prstGeom>
            <a:noFill/>
            <a:ln w="9525">
              <a:noFill/>
              <a:miter lim="800000"/>
              <a:headEnd/>
              <a:tailEnd/>
            </a:ln>
            <a:effectLst/>
          </p:spPr>
          <p:txBody>
            <a:bodyPr wrap="none">
              <a:spAutoFit/>
            </a:bodyPr>
            <a:lstStyle/>
            <a:p>
              <a:r>
                <a:rPr lang="en-US" sz="1400"/>
                <a:t>A</a:t>
              </a:r>
              <a:r>
                <a:rPr lang="en-US" sz="900"/>
                <a:t>33</a:t>
              </a:r>
              <a:endParaRPr lang="en-US"/>
            </a:p>
          </p:txBody>
        </p:sp>
      </p:grpSp>
      <p:sp>
        <p:nvSpPr>
          <p:cNvPr id="14419" name="Line 83"/>
          <p:cNvSpPr>
            <a:spLocks noChangeShapeType="1"/>
          </p:cNvSpPr>
          <p:nvPr/>
        </p:nvSpPr>
        <p:spPr bwMode="auto">
          <a:xfrm flipV="1">
            <a:off x="1492250" y="2203450"/>
            <a:ext cx="3162300" cy="1485900"/>
          </a:xfrm>
          <a:prstGeom prst="line">
            <a:avLst/>
          </a:prstGeom>
          <a:noFill/>
          <a:ln w="9525">
            <a:solidFill>
              <a:schemeClr val="tx1"/>
            </a:solidFill>
            <a:round/>
            <a:headEnd/>
            <a:tailEnd/>
          </a:ln>
          <a:effectLst/>
        </p:spPr>
        <p:txBody>
          <a:bodyPr wrap="none" anchor="ctr"/>
          <a:lstStyle/>
          <a:p>
            <a:endParaRPr lang="en-US"/>
          </a:p>
        </p:txBody>
      </p:sp>
      <p:sp>
        <p:nvSpPr>
          <p:cNvPr id="14420" name="Line 84"/>
          <p:cNvSpPr>
            <a:spLocks noChangeShapeType="1"/>
          </p:cNvSpPr>
          <p:nvPr/>
        </p:nvSpPr>
        <p:spPr bwMode="auto">
          <a:xfrm flipV="1">
            <a:off x="4660900" y="2203450"/>
            <a:ext cx="0" cy="1492250"/>
          </a:xfrm>
          <a:prstGeom prst="line">
            <a:avLst/>
          </a:prstGeom>
          <a:noFill/>
          <a:ln w="9525">
            <a:solidFill>
              <a:schemeClr val="tx1"/>
            </a:solidFill>
            <a:round/>
            <a:headEnd/>
            <a:tailEnd/>
          </a:ln>
          <a:effectLst/>
        </p:spPr>
        <p:txBody>
          <a:bodyPr wrap="none" anchor="ctr"/>
          <a:lstStyle/>
          <a:p>
            <a:endParaRPr lang="en-US"/>
          </a:p>
        </p:txBody>
      </p:sp>
      <p:sp>
        <p:nvSpPr>
          <p:cNvPr id="14421" name="Line 85"/>
          <p:cNvSpPr>
            <a:spLocks noChangeShapeType="1"/>
          </p:cNvSpPr>
          <p:nvPr/>
        </p:nvSpPr>
        <p:spPr bwMode="auto">
          <a:xfrm>
            <a:off x="4660900" y="2209800"/>
            <a:ext cx="2952750" cy="1479550"/>
          </a:xfrm>
          <a:prstGeom prst="line">
            <a:avLst/>
          </a:prstGeom>
          <a:noFill/>
          <a:ln w="9525">
            <a:solidFill>
              <a:schemeClr val="tx1"/>
            </a:solidFill>
            <a:round/>
            <a:headEnd/>
            <a:tailEnd/>
          </a:ln>
          <a:effectLst/>
        </p:spPr>
        <p:txBody>
          <a:bodyPr wrap="none" anchor="ctr"/>
          <a:lstStyle/>
          <a:p>
            <a:endParaRPr lang="en-US"/>
          </a:p>
        </p:txBody>
      </p:sp>
      <p:sp>
        <p:nvSpPr>
          <p:cNvPr id="14423" name="Text Box 87"/>
          <p:cNvSpPr txBox="1">
            <a:spLocks noChangeArrowheads="1"/>
          </p:cNvSpPr>
          <p:nvPr/>
        </p:nvSpPr>
        <p:spPr bwMode="auto">
          <a:xfrm>
            <a:off x="5965825" y="2578100"/>
            <a:ext cx="438150" cy="366713"/>
          </a:xfrm>
          <a:prstGeom prst="rect">
            <a:avLst/>
          </a:prstGeom>
          <a:noFill/>
          <a:ln w="9525">
            <a:noFill/>
            <a:miter lim="800000"/>
            <a:headEnd/>
            <a:tailEnd/>
          </a:ln>
          <a:effectLst/>
        </p:spPr>
        <p:txBody>
          <a:bodyPr wrap="none">
            <a:spAutoFit/>
          </a:bodyPr>
          <a:lstStyle/>
          <a:p>
            <a:r>
              <a:rPr lang="en-US" sz="1800"/>
              <a:t>A</a:t>
            </a:r>
            <a:r>
              <a:rPr lang="en-US" sz="1400"/>
              <a:t>3</a:t>
            </a:r>
            <a:endParaRPr lang="en-US"/>
          </a:p>
        </p:txBody>
      </p:sp>
      <p:sp>
        <p:nvSpPr>
          <p:cNvPr id="14424" name="Text Box 88"/>
          <p:cNvSpPr txBox="1">
            <a:spLocks noChangeArrowheads="1"/>
          </p:cNvSpPr>
          <p:nvPr/>
        </p:nvSpPr>
        <p:spPr bwMode="auto">
          <a:xfrm>
            <a:off x="4264025" y="2578100"/>
            <a:ext cx="438150" cy="366713"/>
          </a:xfrm>
          <a:prstGeom prst="rect">
            <a:avLst/>
          </a:prstGeom>
          <a:noFill/>
          <a:ln w="9525">
            <a:noFill/>
            <a:miter lim="800000"/>
            <a:headEnd/>
            <a:tailEnd/>
          </a:ln>
          <a:effectLst/>
        </p:spPr>
        <p:txBody>
          <a:bodyPr wrap="none">
            <a:spAutoFit/>
          </a:bodyPr>
          <a:lstStyle/>
          <a:p>
            <a:r>
              <a:rPr lang="en-US" sz="1800"/>
              <a:t>A</a:t>
            </a:r>
            <a:r>
              <a:rPr lang="en-US" sz="1400"/>
              <a:t>2</a:t>
            </a:r>
            <a:endParaRPr lang="en-US"/>
          </a:p>
        </p:txBody>
      </p:sp>
      <p:sp>
        <p:nvSpPr>
          <p:cNvPr id="14425" name="Text Box 89"/>
          <p:cNvSpPr txBox="1">
            <a:spLocks noChangeArrowheads="1"/>
          </p:cNvSpPr>
          <p:nvPr/>
        </p:nvSpPr>
        <p:spPr bwMode="auto">
          <a:xfrm>
            <a:off x="2803525" y="2578100"/>
            <a:ext cx="438150" cy="366713"/>
          </a:xfrm>
          <a:prstGeom prst="rect">
            <a:avLst/>
          </a:prstGeom>
          <a:noFill/>
          <a:ln w="9525">
            <a:noFill/>
            <a:miter lim="800000"/>
            <a:headEnd/>
            <a:tailEnd/>
          </a:ln>
          <a:effectLst/>
        </p:spPr>
        <p:txBody>
          <a:bodyPr wrap="none">
            <a:spAutoFit/>
          </a:bodyPr>
          <a:lstStyle/>
          <a:p>
            <a:r>
              <a:rPr lang="en-US" sz="1800"/>
              <a:t>A</a:t>
            </a:r>
            <a:r>
              <a:rPr lang="en-US" sz="1400"/>
              <a:t>1</a:t>
            </a:r>
            <a:endParaRPr lang="en-US"/>
          </a:p>
        </p:txBody>
      </p:sp>
      <p:sp>
        <p:nvSpPr>
          <p:cNvPr id="14426" name="AutoShape 90"/>
          <p:cNvSpPr>
            <a:spLocks noChangeArrowheads="1"/>
          </p:cNvSpPr>
          <p:nvPr/>
        </p:nvSpPr>
        <p:spPr bwMode="auto">
          <a:xfrm>
            <a:off x="4508500" y="1905000"/>
            <a:ext cx="304800" cy="304800"/>
          </a:xfrm>
          <a:prstGeom prst="triangle">
            <a:avLst>
              <a:gd name="adj" fmla="val 50000"/>
            </a:avLst>
          </a:prstGeom>
          <a:solidFill>
            <a:schemeClr val="accent1"/>
          </a:solidFill>
          <a:ln w="9525">
            <a:solidFill>
              <a:schemeClr val="tx1"/>
            </a:solidFill>
            <a:miter lim="800000"/>
            <a:headEnd/>
            <a:tailEnd/>
          </a:ln>
          <a:effectLst/>
        </p:spPr>
        <p:txBody>
          <a:bodyPr wrap="none" anchor="ctr"/>
          <a:lstStyle/>
          <a:p>
            <a:endParaRPr lang="en-US"/>
          </a:p>
        </p:txBody>
      </p:sp>
      <p:sp>
        <p:nvSpPr>
          <p:cNvPr id="14427" name="Text Box 91"/>
          <p:cNvSpPr txBox="1">
            <a:spLocks noChangeArrowheads="1"/>
          </p:cNvSpPr>
          <p:nvPr/>
        </p:nvSpPr>
        <p:spPr bwMode="auto">
          <a:xfrm>
            <a:off x="339725" y="1006475"/>
            <a:ext cx="8321196" cy="928459"/>
          </a:xfrm>
          <a:prstGeom prst="rect">
            <a:avLst/>
          </a:prstGeom>
          <a:noFill/>
          <a:ln w="9525">
            <a:noFill/>
            <a:miter lim="800000"/>
            <a:headEnd/>
            <a:tailEnd/>
          </a:ln>
          <a:effectLst/>
        </p:spPr>
        <p:txBody>
          <a:bodyPr wrap="square">
            <a:spAutoFit/>
          </a:bodyPr>
          <a:lstStyle/>
          <a:p>
            <a:pPr>
              <a:spcBef>
                <a:spcPts val="500"/>
              </a:spcBef>
              <a:spcAft>
                <a:spcPts val="500"/>
              </a:spcAft>
            </a:pPr>
            <a:r>
              <a:rPr lang="en-US" sz="1800" i="1" dirty="0"/>
              <a:t>If you have an idea that is surely bad, don't take the time to see how truly awful it is.</a:t>
            </a:r>
          </a:p>
          <a:p>
            <a:pPr>
              <a:spcBef>
                <a:spcPts val="500"/>
              </a:spcBef>
              <a:spcAft>
                <a:spcPts val="500"/>
              </a:spcAft>
            </a:pPr>
            <a:r>
              <a:rPr lang="en-US" sz="1800" dirty="0"/>
              <a:t> Pat Winston</a:t>
            </a:r>
            <a:r>
              <a:rPr lang="en-US" sz="2800" dirty="0"/>
              <a:t> </a:t>
            </a:r>
            <a:endParaRPr lang="en-US" dirty="0"/>
          </a:p>
        </p:txBody>
      </p:sp>
      <p:sp>
        <p:nvSpPr>
          <p:cNvPr id="56" name="Rectangle 55"/>
          <p:cNvSpPr/>
          <p:nvPr/>
        </p:nvSpPr>
        <p:spPr>
          <a:xfrm>
            <a:off x="117446" y="5984841"/>
            <a:ext cx="9026554" cy="769441"/>
          </a:xfrm>
          <a:prstGeom prst="rect">
            <a:avLst/>
          </a:prstGeom>
        </p:spPr>
        <p:txBody>
          <a:bodyPr wrap="square">
            <a:spAutoFit/>
          </a:bodyPr>
          <a:lstStyle/>
          <a:p>
            <a:r>
              <a:rPr lang="en-US" sz="2000" dirty="0">
                <a:solidFill>
                  <a:schemeClr val="bg1">
                    <a:lumMod val="50000"/>
                  </a:schemeClr>
                </a:solidFill>
              </a:rPr>
              <a:t>Stops completely evaluating a move when at least one possibility has been found that proves the move to be worse than a previously examined move</a:t>
            </a:r>
            <a:r>
              <a:rPr lang="en-US" dirty="0">
                <a:solidFill>
                  <a:schemeClr val="bg1">
                    <a:lumMod val="50000"/>
                  </a:schemeClr>
                </a:solidFill>
              </a:rPr>
              <a:t>. </a:t>
            </a:r>
          </a:p>
        </p:txBody>
      </p:sp>
      <p:sp>
        <p:nvSpPr>
          <p:cNvPr id="57" name="TextBox 56">
            <a:extLst>
              <a:ext uri="{FF2B5EF4-FFF2-40B4-BE49-F238E27FC236}">
                <a16:creationId xmlns:a16="http://schemas.microsoft.com/office/drawing/2014/main" id="{EDDD34FD-A0D5-419E-B69B-33C8503226F6}"/>
              </a:ext>
            </a:extLst>
          </p:cNvPr>
          <p:cNvSpPr txBox="1"/>
          <p:nvPr/>
        </p:nvSpPr>
        <p:spPr>
          <a:xfrm>
            <a:off x="275661" y="2389275"/>
            <a:ext cx="1507144" cy="369332"/>
          </a:xfrm>
          <a:prstGeom prst="rect">
            <a:avLst/>
          </a:prstGeom>
          <a:noFill/>
        </p:spPr>
        <p:txBody>
          <a:bodyPr wrap="none" rtlCol="0">
            <a:spAutoFit/>
          </a:bodyPr>
          <a:lstStyle/>
          <a:p>
            <a:r>
              <a:rPr lang="en-US" sz="1800" dirty="0" err="1"/>
              <a:t>BestSoFar</a:t>
            </a:r>
            <a:r>
              <a:rPr lang="en-US" sz="1800" dirty="0"/>
              <a:t> = </a:t>
            </a:r>
            <a:r>
              <a:rPr lang="en-US" sz="1800" dirty="0">
                <a:solidFill>
                  <a:srgbClr val="C00000"/>
                </a:solidFill>
              </a:rPr>
              <a:t>3</a:t>
            </a:r>
          </a:p>
        </p:txBody>
      </p:sp>
    </p:spTree>
    <p:extLst>
      <p:ext uri="{BB962C8B-B14F-4D97-AF65-F5344CB8AC3E}">
        <p14:creationId xmlns:p14="http://schemas.microsoft.com/office/powerpoint/2010/main" val="24762773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711200" y="0"/>
            <a:ext cx="7772400" cy="1143000"/>
          </a:xfrm>
        </p:spPr>
        <p:txBody>
          <a:bodyPr/>
          <a:lstStyle/>
          <a:p>
            <a:r>
              <a:rPr lang="en-US" dirty="0">
                <a:effectLst>
                  <a:outerShdw blurRad="38100" dist="38100" dir="2700000" algn="tl">
                    <a:srgbClr val="000000">
                      <a:alpha val="43137"/>
                    </a:srgbClr>
                  </a:outerShdw>
                </a:effectLst>
              </a:rPr>
              <a:t>Alpha-Beta Pruning II</a:t>
            </a:r>
          </a:p>
        </p:txBody>
      </p:sp>
      <p:grpSp>
        <p:nvGrpSpPr>
          <p:cNvPr id="14368" name="Group 32"/>
          <p:cNvGrpSpPr>
            <a:grpSpLocks/>
          </p:cNvGrpSpPr>
          <p:nvPr/>
        </p:nvGrpSpPr>
        <p:grpSpPr bwMode="auto">
          <a:xfrm>
            <a:off x="549275" y="3582988"/>
            <a:ext cx="1841500" cy="2017712"/>
            <a:chOff x="146" y="2955"/>
            <a:chExt cx="1160" cy="1271"/>
          </a:xfrm>
        </p:grpSpPr>
        <p:grpSp>
          <p:nvGrpSpPr>
            <p:cNvPr id="14369" name="Group 33"/>
            <p:cNvGrpSpPr>
              <a:grpSpLocks/>
            </p:cNvGrpSpPr>
            <p:nvPr/>
          </p:nvGrpSpPr>
          <p:grpSpPr bwMode="auto">
            <a:xfrm>
              <a:off x="192" y="3024"/>
              <a:ext cx="1104" cy="960"/>
              <a:chOff x="192" y="3024"/>
              <a:chExt cx="1104" cy="960"/>
            </a:xfrm>
          </p:grpSpPr>
          <p:grpSp>
            <p:nvGrpSpPr>
              <p:cNvPr id="14370" name="Group 34"/>
              <p:cNvGrpSpPr>
                <a:grpSpLocks/>
              </p:cNvGrpSpPr>
              <p:nvPr/>
            </p:nvGrpSpPr>
            <p:grpSpPr bwMode="auto">
              <a:xfrm>
                <a:off x="192" y="3792"/>
                <a:ext cx="1104" cy="192"/>
                <a:chOff x="192" y="3792"/>
                <a:chExt cx="1104" cy="192"/>
              </a:xfrm>
            </p:grpSpPr>
            <p:sp>
              <p:nvSpPr>
                <p:cNvPr id="14371" name="AutoShape 35"/>
                <p:cNvSpPr>
                  <a:spLocks noChangeArrowheads="1"/>
                </p:cNvSpPr>
                <p:nvPr/>
              </p:nvSpPr>
              <p:spPr bwMode="auto">
                <a:xfrm>
                  <a:off x="192" y="3792"/>
                  <a:ext cx="192" cy="192"/>
                </a:xfrm>
                <a:prstGeom prst="triangle">
                  <a:avLst>
                    <a:gd name="adj" fmla="val 50000"/>
                  </a:avLst>
                </a:prstGeom>
                <a:solidFill>
                  <a:schemeClr val="accent1"/>
                </a:solidFill>
                <a:ln w="9525">
                  <a:solidFill>
                    <a:schemeClr val="tx1"/>
                  </a:solidFill>
                  <a:miter lim="800000"/>
                  <a:headEnd/>
                  <a:tailEnd/>
                </a:ln>
                <a:effectLst/>
              </p:spPr>
              <p:txBody>
                <a:bodyPr wrap="none" anchor="ctr"/>
                <a:lstStyle/>
                <a:p>
                  <a:endParaRPr lang="en-US"/>
                </a:p>
              </p:txBody>
            </p:sp>
            <p:sp>
              <p:nvSpPr>
                <p:cNvPr id="14372" name="AutoShape 36"/>
                <p:cNvSpPr>
                  <a:spLocks noChangeArrowheads="1"/>
                </p:cNvSpPr>
                <p:nvPr/>
              </p:nvSpPr>
              <p:spPr bwMode="auto">
                <a:xfrm>
                  <a:off x="648" y="3792"/>
                  <a:ext cx="192" cy="192"/>
                </a:xfrm>
                <a:prstGeom prst="triangle">
                  <a:avLst>
                    <a:gd name="adj" fmla="val 50000"/>
                  </a:avLst>
                </a:prstGeom>
                <a:solidFill>
                  <a:schemeClr val="accent1"/>
                </a:solidFill>
                <a:ln w="9525">
                  <a:solidFill>
                    <a:schemeClr val="tx1"/>
                  </a:solidFill>
                  <a:miter lim="800000"/>
                  <a:headEnd/>
                  <a:tailEnd/>
                </a:ln>
                <a:effectLst/>
              </p:spPr>
              <p:txBody>
                <a:bodyPr wrap="none" anchor="ctr"/>
                <a:lstStyle/>
                <a:p>
                  <a:endParaRPr lang="en-US"/>
                </a:p>
              </p:txBody>
            </p:sp>
            <p:sp>
              <p:nvSpPr>
                <p:cNvPr id="14373" name="AutoShape 37"/>
                <p:cNvSpPr>
                  <a:spLocks noChangeArrowheads="1"/>
                </p:cNvSpPr>
                <p:nvPr/>
              </p:nvSpPr>
              <p:spPr bwMode="auto">
                <a:xfrm>
                  <a:off x="1104" y="3792"/>
                  <a:ext cx="192" cy="192"/>
                </a:xfrm>
                <a:prstGeom prst="triangle">
                  <a:avLst>
                    <a:gd name="adj" fmla="val 50000"/>
                  </a:avLst>
                </a:prstGeom>
                <a:solidFill>
                  <a:schemeClr val="accent1"/>
                </a:solidFill>
                <a:ln w="9525">
                  <a:solidFill>
                    <a:schemeClr val="tx1"/>
                  </a:solidFill>
                  <a:miter lim="800000"/>
                  <a:headEnd/>
                  <a:tailEnd/>
                </a:ln>
                <a:effectLst/>
              </p:spPr>
              <p:txBody>
                <a:bodyPr wrap="none" anchor="ctr"/>
                <a:lstStyle/>
                <a:p>
                  <a:endParaRPr lang="en-US"/>
                </a:p>
              </p:txBody>
            </p:sp>
          </p:grpSp>
          <p:sp>
            <p:nvSpPr>
              <p:cNvPr id="14374" name="AutoShape 38"/>
              <p:cNvSpPr>
                <a:spLocks noChangeArrowheads="1"/>
              </p:cNvSpPr>
              <p:nvPr/>
            </p:nvSpPr>
            <p:spPr bwMode="auto">
              <a:xfrm flipV="1">
                <a:off x="648" y="3024"/>
                <a:ext cx="192" cy="192"/>
              </a:xfrm>
              <a:prstGeom prst="triangle">
                <a:avLst>
                  <a:gd name="adj" fmla="val 50000"/>
                </a:avLst>
              </a:prstGeom>
              <a:solidFill>
                <a:schemeClr val="accent1"/>
              </a:solidFill>
              <a:ln w="9525">
                <a:solidFill>
                  <a:schemeClr val="tx1"/>
                </a:solidFill>
                <a:miter lim="800000"/>
                <a:headEnd/>
                <a:tailEnd/>
              </a:ln>
              <a:effectLst/>
            </p:spPr>
            <p:txBody>
              <a:bodyPr wrap="none" anchor="ctr"/>
              <a:lstStyle/>
              <a:p>
                <a:endParaRPr lang="en-US"/>
              </a:p>
            </p:txBody>
          </p:sp>
          <p:sp>
            <p:nvSpPr>
              <p:cNvPr id="14375" name="Line 39"/>
              <p:cNvSpPr>
                <a:spLocks noChangeShapeType="1"/>
              </p:cNvSpPr>
              <p:nvPr/>
            </p:nvSpPr>
            <p:spPr bwMode="auto">
              <a:xfrm flipV="1">
                <a:off x="290" y="3216"/>
                <a:ext cx="454" cy="576"/>
              </a:xfrm>
              <a:prstGeom prst="line">
                <a:avLst/>
              </a:prstGeom>
              <a:noFill/>
              <a:ln w="9525">
                <a:solidFill>
                  <a:schemeClr val="tx1"/>
                </a:solidFill>
                <a:round/>
                <a:headEnd/>
                <a:tailEnd/>
              </a:ln>
              <a:effectLst/>
            </p:spPr>
            <p:txBody>
              <a:bodyPr wrap="none" anchor="ctr"/>
              <a:lstStyle/>
              <a:p>
                <a:endParaRPr lang="en-US"/>
              </a:p>
            </p:txBody>
          </p:sp>
          <p:sp>
            <p:nvSpPr>
              <p:cNvPr id="14376" name="Line 40"/>
              <p:cNvSpPr>
                <a:spLocks noChangeShapeType="1"/>
              </p:cNvSpPr>
              <p:nvPr/>
            </p:nvSpPr>
            <p:spPr bwMode="auto">
              <a:xfrm flipV="1">
                <a:off x="744" y="3216"/>
                <a:ext cx="0" cy="576"/>
              </a:xfrm>
              <a:prstGeom prst="line">
                <a:avLst/>
              </a:prstGeom>
              <a:noFill/>
              <a:ln w="9525">
                <a:solidFill>
                  <a:schemeClr val="tx1"/>
                </a:solidFill>
                <a:round/>
                <a:headEnd/>
                <a:tailEnd/>
              </a:ln>
              <a:effectLst/>
            </p:spPr>
            <p:txBody>
              <a:bodyPr wrap="none" anchor="ctr"/>
              <a:lstStyle/>
              <a:p>
                <a:endParaRPr lang="en-US"/>
              </a:p>
            </p:txBody>
          </p:sp>
          <p:sp>
            <p:nvSpPr>
              <p:cNvPr id="14377" name="Line 41"/>
              <p:cNvSpPr>
                <a:spLocks noChangeShapeType="1"/>
              </p:cNvSpPr>
              <p:nvPr/>
            </p:nvSpPr>
            <p:spPr bwMode="auto">
              <a:xfrm>
                <a:off x="744" y="3216"/>
                <a:ext cx="456" cy="574"/>
              </a:xfrm>
              <a:prstGeom prst="line">
                <a:avLst/>
              </a:prstGeom>
              <a:noFill/>
              <a:ln w="9525">
                <a:solidFill>
                  <a:schemeClr val="tx1"/>
                </a:solidFill>
                <a:round/>
                <a:headEnd/>
                <a:tailEnd/>
              </a:ln>
              <a:effectLst/>
            </p:spPr>
            <p:txBody>
              <a:bodyPr wrap="none" anchor="ctr"/>
              <a:lstStyle/>
              <a:p>
                <a:endParaRPr lang="en-US"/>
              </a:p>
            </p:txBody>
          </p:sp>
        </p:grpSp>
        <p:sp>
          <p:nvSpPr>
            <p:cNvPr id="14378" name="Text Box 42"/>
            <p:cNvSpPr txBox="1">
              <a:spLocks noChangeArrowheads="1"/>
            </p:cNvSpPr>
            <p:nvPr/>
          </p:nvSpPr>
          <p:spPr bwMode="auto">
            <a:xfrm>
              <a:off x="167" y="3938"/>
              <a:ext cx="212" cy="288"/>
            </a:xfrm>
            <a:prstGeom prst="rect">
              <a:avLst/>
            </a:prstGeom>
            <a:noFill/>
            <a:ln w="9525">
              <a:noFill/>
              <a:miter lim="800000"/>
              <a:headEnd/>
              <a:tailEnd/>
            </a:ln>
            <a:effectLst/>
          </p:spPr>
          <p:txBody>
            <a:bodyPr wrap="none">
              <a:spAutoFit/>
            </a:bodyPr>
            <a:lstStyle/>
            <a:p>
              <a:r>
                <a:rPr lang="en-US"/>
                <a:t>3</a:t>
              </a:r>
            </a:p>
          </p:txBody>
        </p:sp>
        <p:sp>
          <p:nvSpPr>
            <p:cNvPr id="14379" name="Text Box 43"/>
            <p:cNvSpPr txBox="1">
              <a:spLocks noChangeArrowheads="1"/>
            </p:cNvSpPr>
            <p:nvPr/>
          </p:nvSpPr>
          <p:spPr bwMode="auto">
            <a:xfrm>
              <a:off x="614" y="3938"/>
              <a:ext cx="308" cy="288"/>
            </a:xfrm>
            <a:prstGeom prst="rect">
              <a:avLst/>
            </a:prstGeom>
            <a:noFill/>
            <a:ln w="9525">
              <a:noFill/>
              <a:miter lim="800000"/>
              <a:headEnd/>
              <a:tailEnd/>
            </a:ln>
            <a:effectLst/>
          </p:spPr>
          <p:txBody>
            <a:bodyPr wrap="none">
              <a:spAutoFit/>
            </a:bodyPr>
            <a:lstStyle/>
            <a:p>
              <a:pPr algn="ctr"/>
              <a:r>
                <a:rPr lang="en-US"/>
                <a:t>12</a:t>
              </a:r>
            </a:p>
          </p:txBody>
        </p:sp>
        <p:sp>
          <p:nvSpPr>
            <p:cNvPr id="14380" name="Text Box 44"/>
            <p:cNvSpPr txBox="1">
              <a:spLocks noChangeArrowheads="1"/>
            </p:cNvSpPr>
            <p:nvPr/>
          </p:nvSpPr>
          <p:spPr bwMode="auto">
            <a:xfrm>
              <a:off x="1094" y="3938"/>
              <a:ext cx="212" cy="288"/>
            </a:xfrm>
            <a:prstGeom prst="rect">
              <a:avLst/>
            </a:prstGeom>
            <a:noFill/>
            <a:ln w="9525">
              <a:noFill/>
              <a:miter lim="800000"/>
              <a:headEnd/>
              <a:tailEnd/>
            </a:ln>
            <a:effectLst/>
          </p:spPr>
          <p:txBody>
            <a:bodyPr wrap="none">
              <a:spAutoFit/>
            </a:bodyPr>
            <a:lstStyle/>
            <a:p>
              <a:r>
                <a:rPr lang="en-US"/>
                <a:t>8</a:t>
              </a:r>
            </a:p>
          </p:txBody>
        </p:sp>
        <p:sp>
          <p:nvSpPr>
            <p:cNvPr id="14381" name="Text Box 45"/>
            <p:cNvSpPr txBox="1">
              <a:spLocks noChangeArrowheads="1"/>
            </p:cNvSpPr>
            <p:nvPr/>
          </p:nvSpPr>
          <p:spPr bwMode="auto">
            <a:xfrm>
              <a:off x="146" y="3542"/>
              <a:ext cx="269" cy="192"/>
            </a:xfrm>
            <a:prstGeom prst="rect">
              <a:avLst/>
            </a:prstGeom>
            <a:noFill/>
            <a:ln w="9525">
              <a:noFill/>
              <a:miter lim="800000"/>
              <a:headEnd/>
              <a:tailEnd/>
            </a:ln>
            <a:effectLst/>
          </p:spPr>
          <p:txBody>
            <a:bodyPr wrap="none">
              <a:spAutoFit/>
            </a:bodyPr>
            <a:lstStyle/>
            <a:p>
              <a:r>
                <a:rPr lang="en-US" sz="1400"/>
                <a:t>A</a:t>
              </a:r>
              <a:r>
                <a:rPr lang="en-US" sz="900"/>
                <a:t>11</a:t>
              </a:r>
              <a:endParaRPr lang="en-US"/>
            </a:p>
          </p:txBody>
        </p:sp>
        <p:sp>
          <p:nvSpPr>
            <p:cNvPr id="14382" name="Text Box 46"/>
            <p:cNvSpPr txBox="1">
              <a:spLocks noChangeArrowheads="1"/>
            </p:cNvSpPr>
            <p:nvPr/>
          </p:nvSpPr>
          <p:spPr bwMode="auto">
            <a:xfrm>
              <a:off x="482" y="3542"/>
              <a:ext cx="269" cy="192"/>
            </a:xfrm>
            <a:prstGeom prst="rect">
              <a:avLst/>
            </a:prstGeom>
            <a:noFill/>
            <a:ln w="9525">
              <a:noFill/>
              <a:miter lim="800000"/>
              <a:headEnd/>
              <a:tailEnd/>
            </a:ln>
            <a:effectLst/>
          </p:spPr>
          <p:txBody>
            <a:bodyPr wrap="none">
              <a:spAutoFit/>
            </a:bodyPr>
            <a:lstStyle/>
            <a:p>
              <a:pPr algn="ctr"/>
              <a:r>
                <a:rPr lang="en-US" sz="1400"/>
                <a:t>A</a:t>
              </a:r>
              <a:r>
                <a:rPr lang="en-US" sz="900"/>
                <a:t>12</a:t>
              </a:r>
              <a:endParaRPr lang="en-US"/>
            </a:p>
          </p:txBody>
        </p:sp>
        <p:sp>
          <p:nvSpPr>
            <p:cNvPr id="14383" name="Text Box 47"/>
            <p:cNvSpPr txBox="1">
              <a:spLocks noChangeArrowheads="1"/>
            </p:cNvSpPr>
            <p:nvPr/>
          </p:nvSpPr>
          <p:spPr bwMode="auto">
            <a:xfrm>
              <a:off x="842" y="3542"/>
              <a:ext cx="269" cy="192"/>
            </a:xfrm>
            <a:prstGeom prst="rect">
              <a:avLst/>
            </a:prstGeom>
            <a:noFill/>
            <a:ln w="9525">
              <a:noFill/>
              <a:miter lim="800000"/>
              <a:headEnd/>
              <a:tailEnd/>
            </a:ln>
            <a:effectLst/>
          </p:spPr>
          <p:txBody>
            <a:bodyPr wrap="none">
              <a:spAutoFit/>
            </a:bodyPr>
            <a:lstStyle/>
            <a:p>
              <a:r>
                <a:rPr lang="en-US" sz="1400"/>
                <a:t>A</a:t>
              </a:r>
              <a:r>
                <a:rPr lang="en-US" sz="900"/>
                <a:t>13</a:t>
              </a:r>
              <a:endParaRPr lang="en-US"/>
            </a:p>
          </p:txBody>
        </p:sp>
        <p:sp>
          <p:nvSpPr>
            <p:cNvPr id="14384" name="Text Box 48"/>
            <p:cNvSpPr txBox="1">
              <a:spLocks noChangeArrowheads="1"/>
            </p:cNvSpPr>
            <p:nvPr/>
          </p:nvSpPr>
          <p:spPr bwMode="auto">
            <a:xfrm>
              <a:off x="881" y="2955"/>
              <a:ext cx="212" cy="288"/>
            </a:xfrm>
            <a:prstGeom prst="rect">
              <a:avLst/>
            </a:prstGeom>
            <a:noFill/>
            <a:ln w="9525">
              <a:noFill/>
              <a:miter lim="800000"/>
              <a:headEnd/>
              <a:tailEnd/>
            </a:ln>
            <a:effectLst/>
          </p:spPr>
          <p:txBody>
            <a:bodyPr wrap="none">
              <a:spAutoFit/>
            </a:bodyPr>
            <a:lstStyle/>
            <a:p>
              <a:r>
                <a:rPr lang="en-US"/>
                <a:t>3</a:t>
              </a:r>
            </a:p>
          </p:txBody>
        </p:sp>
      </p:grpSp>
      <p:sp>
        <p:nvSpPr>
          <p:cNvPr id="14388" name="AutoShape 52"/>
          <p:cNvSpPr>
            <a:spLocks noChangeArrowheads="1"/>
          </p:cNvSpPr>
          <p:nvPr/>
        </p:nvSpPr>
        <p:spPr bwMode="auto">
          <a:xfrm>
            <a:off x="3784600" y="4911725"/>
            <a:ext cx="304800" cy="304800"/>
          </a:xfrm>
          <a:prstGeom prst="triangle">
            <a:avLst>
              <a:gd name="adj" fmla="val 50000"/>
            </a:avLst>
          </a:prstGeom>
          <a:solidFill>
            <a:schemeClr val="accent1"/>
          </a:solidFill>
          <a:ln w="9525">
            <a:solidFill>
              <a:schemeClr val="tx1"/>
            </a:solidFill>
            <a:miter lim="800000"/>
            <a:headEnd/>
            <a:tailEnd/>
          </a:ln>
          <a:effectLst/>
        </p:spPr>
        <p:txBody>
          <a:bodyPr wrap="none" anchor="ctr"/>
          <a:lstStyle/>
          <a:p>
            <a:endParaRPr lang="en-US"/>
          </a:p>
        </p:txBody>
      </p:sp>
      <p:sp>
        <p:nvSpPr>
          <p:cNvPr id="14391" name="AutoShape 55"/>
          <p:cNvSpPr>
            <a:spLocks noChangeArrowheads="1"/>
          </p:cNvSpPr>
          <p:nvPr/>
        </p:nvSpPr>
        <p:spPr bwMode="auto">
          <a:xfrm flipV="1">
            <a:off x="4508500" y="3692525"/>
            <a:ext cx="304800" cy="304800"/>
          </a:xfrm>
          <a:prstGeom prst="triangle">
            <a:avLst>
              <a:gd name="adj" fmla="val 50000"/>
            </a:avLst>
          </a:prstGeom>
          <a:solidFill>
            <a:schemeClr val="accent1"/>
          </a:solidFill>
          <a:ln w="9525">
            <a:solidFill>
              <a:schemeClr val="tx1"/>
            </a:solidFill>
            <a:miter lim="800000"/>
            <a:headEnd/>
            <a:tailEnd/>
          </a:ln>
          <a:effectLst/>
        </p:spPr>
        <p:txBody>
          <a:bodyPr wrap="none" anchor="ctr"/>
          <a:lstStyle/>
          <a:p>
            <a:endParaRPr lang="en-US"/>
          </a:p>
        </p:txBody>
      </p:sp>
      <p:sp>
        <p:nvSpPr>
          <p:cNvPr id="14392" name="Line 56"/>
          <p:cNvSpPr>
            <a:spLocks noChangeShapeType="1"/>
          </p:cNvSpPr>
          <p:nvPr/>
        </p:nvSpPr>
        <p:spPr bwMode="auto">
          <a:xfrm flipV="1">
            <a:off x="3940175" y="3997325"/>
            <a:ext cx="720725" cy="914400"/>
          </a:xfrm>
          <a:prstGeom prst="line">
            <a:avLst/>
          </a:prstGeom>
          <a:noFill/>
          <a:ln w="9525">
            <a:solidFill>
              <a:schemeClr val="tx1"/>
            </a:solidFill>
            <a:round/>
            <a:headEnd/>
            <a:tailEnd/>
          </a:ln>
          <a:effectLst/>
        </p:spPr>
        <p:txBody>
          <a:bodyPr wrap="none" anchor="ctr"/>
          <a:lstStyle/>
          <a:p>
            <a:endParaRPr lang="en-US"/>
          </a:p>
        </p:txBody>
      </p:sp>
      <p:sp>
        <p:nvSpPr>
          <p:cNvPr id="14393" name="Line 57"/>
          <p:cNvSpPr>
            <a:spLocks noChangeShapeType="1"/>
          </p:cNvSpPr>
          <p:nvPr/>
        </p:nvSpPr>
        <p:spPr bwMode="auto">
          <a:xfrm flipV="1">
            <a:off x="4660900" y="3997325"/>
            <a:ext cx="0" cy="914400"/>
          </a:xfrm>
          <a:prstGeom prst="line">
            <a:avLst/>
          </a:prstGeom>
          <a:noFill/>
          <a:ln w="9525">
            <a:solidFill>
              <a:schemeClr val="tx1"/>
            </a:solidFill>
            <a:round/>
            <a:headEnd/>
            <a:tailEnd/>
          </a:ln>
          <a:effectLst/>
        </p:spPr>
        <p:txBody>
          <a:bodyPr wrap="none" anchor="ctr"/>
          <a:lstStyle/>
          <a:p>
            <a:endParaRPr lang="en-US"/>
          </a:p>
        </p:txBody>
      </p:sp>
      <p:sp>
        <p:nvSpPr>
          <p:cNvPr id="14394" name="Line 58"/>
          <p:cNvSpPr>
            <a:spLocks noChangeShapeType="1"/>
          </p:cNvSpPr>
          <p:nvPr/>
        </p:nvSpPr>
        <p:spPr bwMode="auto">
          <a:xfrm>
            <a:off x="4660900" y="3997325"/>
            <a:ext cx="723900" cy="911225"/>
          </a:xfrm>
          <a:prstGeom prst="line">
            <a:avLst/>
          </a:prstGeom>
          <a:noFill/>
          <a:ln w="9525">
            <a:solidFill>
              <a:schemeClr val="tx1"/>
            </a:solidFill>
            <a:round/>
            <a:headEnd/>
            <a:tailEnd/>
          </a:ln>
          <a:effectLst/>
        </p:spPr>
        <p:txBody>
          <a:bodyPr wrap="none" anchor="ctr"/>
          <a:lstStyle/>
          <a:p>
            <a:endParaRPr lang="en-US"/>
          </a:p>
        </p:txBody>
      </p:sp>
      <p:sp>
        <p:nvSpPr>
          <p:cNvPr id="14395" name="Text Box 59"/>
          <p:cNvSpPr txBox="1">
            <a:spLocks noChangeArrowheads="1"/>
          </p:cNvSpPr>
          <p:nvPr/>
        </p:nvSpPr>
        <p:spPr bwMode="auto">
          <a:xfrm>
            <a:off x="3744913" y="5143500"/>
            <a:ext cx="336550" cy="457200"/>
          </a:xfrm>
          <a:prstGeom prst="rect">
            <a:avLst/>
          </a:prstGeom>
          <a:noFill/>
          <a:ln w="9525">
            <a:noFill/>
            <a:miter lim="800000"/>
            <a:headEnd/>
            <a:tailEnd/>
          </a:ln>
          <a:effectLst/>
        </p:spPr>
        <p:txBody>
          <a:bodyPr wrap="none">
            <a:spAutoFit/>
          </a:bodyPr>
          <a:lstStyle/>
          <a:p>
            <a:r>
              <a:rPr lang="en-US"/>
              <a:t>2</a:t>
            </a:r>
          </a:p>
        </p:txBody>
      </p:sp>
      <p:sp>
        <p:nvSpPr>
          <p:cNvPr id="14398" name="Text Box 62"/>
          <p:cNvSpPr txBox="1">
            <a:spLocks noChangeArrowheads="1"/>
          </p:cNvSpPr>
          <p:nvPr/>
        </p:nvSpPr>
        <p:spPr bwMode="auto">
          <a:xfrm>
            <a:off x="3711575" y="4514850"/>
            <a:ext cx="427038" cy="304800"/>
          </a:xfrm>
          <a:prstGeom prst="rect">
            <a:avLst/>
          </a:prstGeom>
          <a:noFill/>
          <a:ln w="9525">
            <a:noFill/>
            <a:miter lim="800000"/>
            <a:headEnd/>
            <a:tailEnd/>
          </a:ln>
          <a:effectLst/>
        </p:spPr>
        <p:txBody>
          <a:bodyPr wrap="none">
            <a:spAutoFit/>
          </a:bodyPr>
          <a:lstStyle/>
          <a:p>
            <a:r>
              <a:rPr lang="en-US" sz="1400"/>
              <a:t>A</a:t>
            </a:r>
            <a:r>
              <a:rPr lang="en-US" sz="900"/>
              <a:t>21</a:t>
            </a:r>
            <a:endParaRPr lang="en-US"/>
          </a:p>
        </p:txBody>
      </p:sp>
      <p:sp>
        <p:nvSpPr>
          <p:cNvPr id="14399" name="Text Box 63"/>
          <p:cNvSpPr txBox="1">
            <a:spLocks noChangeArrowheads="1"/>
          </p:cNvSpPr>
          <p:nvPr/>
        </p:nvSpPr>
        <p:spPr bwMode="auto">
          <a:xfrm>
            <a:off x="4244975" y="4514850"/>
            <a:ext cx="427038" cy="304800"/>
          </a:xfrm>
          <a:prstGeom prst="rect">
            <a:avLst/>
          </a:prstGeom>
          <a:noFill/>
          <a:ln w="9525">
            <a:noFill/>
            <a:miter lim="800000"/>
            <a:headEnd/>
            <a:tailEnd/>
          </a:ln>
          <a:effectLst/>
        </p:spPr>
        <p:txBody>
          <a:bodyPr wrap="none">
            <a:spAutoFit/>
          </a:bodyPr>
          <a:lstStyle/>
          <a:p>
            <a:pPr algn="ctr"/>
            <a:r>
              <a:rPr lang="en-US" sz="1400"/>
              <a:t>A</a:t>
            </a:r>
            <a:r>
              <a:rPr lang="en-US" sz="900"/>
              <a:t>22</a:t>
            </a:r>
            <a:endParaRPr lang="en-US"/>
          </a:p>
        </p:txBody>
      </p:sp>
      <p:sp>
        <p:nvSpPr>
          <p:cNvPr id="14400" name="Text Box 64"/>
          <p:cNvSpPr txBox="1">
            <a:spLocks noChangeArrowheads="1"/>
          </p:cNvSpPr>
          <p:nvPr/>
        </p:nvSpPr>
        <p:spPr bwMode="auto">
          <a:xfrm>
            <a:off x="4816475" y="4514850"/>
            <a:ext cx="433388" cy="304800"/>
          </a:xfrm>
          <a:prstGeom prst="rect">
            <a:avLst/>
          </a:prstGeom>
          <a:noFill/>
          <a:ln w="9525">
            <a:noFill/>
            <a:miter lim="800000"/>
            <a:headEnd/>
            <a:tailEnd/>
          </a:ln>
          <a:effectLst/>
        </p:spPr>
        <p:txBody>
          <a:bodyPr wrap="none">
            <a:spAutoFit/>
          </a:bodyPr>
          <a:lstStyle/>
          <a:p>
            <a:r>
              <a:rPr lang="en-US" sz="1400"/>
              <a:t>A</a:t>
            </a:r>
            <a:r>
              <a:rPr lang="en-US" sz="1000"/>
              <a:t>2</a:t>
            </a:r>
            <a:r>
              <a:rPr lang="en-US" sz="900"/>
              <a:t>3</a:t>
            </a:r>
            <a:endParaRPr lang="en-US"/>
          </a:p>
        </p:txBody>
      </p:sp>
      <p:sp>
        <p:nvSpPr>
          <p:cNvPr id="14401" name="Text Box 65"/>
          <p:cNvSpPr txBox="1">
            <a:spLocks noChangeArrowheads="1"/>
          </p:cNvSpPr>
          <p:nvPr/>
        </p:nvSpPr>
        <p:spPr bwMode="auto">
          <a:xfrm>
            <a:off x="4878388" y="3582988"/>
            <a:ext cx="857250" cy="457200"/>
          </a:xfrm>
          <a:prstGeom prst="rect">
            <a:avLst/>
          </a:prstGeom>
          <a:noFill/>
          <a:ln w="9525">
            <a:noFill/>
            <a:miter lim="800000"/>
            <a:headEnd/>
            <a:tailEnd/>
          </a:ln>
          <a:effectLst/>
        </p:spPr>
        <p:txBody>
          <a:bodyPr>
            <a:spAutoFit/>
          </a:bodyPr>
          <a:lstStyle/>
          <a:p>
            <a:r>
              <a:rPr lang="en-US">
                <a:sym typeface="Symbol" pitchFamily="18" charset="2"/>
              </a:rPr>
              <a:t> </a:t>
            </a:r>
            <a:r>
              <a:rPr lang="en-US"/>
              <a:t>2</a:t>
            </a:r>
          </a:p>
        </p:txBody>
      </p:sp>
      <p:grpSp>
        <p:nvGrpSpPr>
          <p:cNvPr id="14402" name="Group 66"/>
          <p:cNvGrpSpPr>
            <a:grpSpLocks/>
          </p:cNvGrpSpPr>
          <p:nvPr/>
        </p:nvGrpSpPr>
        <p:grpSpPr bwMode="auto">
          <a:xfrm>
            <a:off x="6670675" y="3582988"/>
            <a:ext cx="1841500" cy="2017712"/>
            <a:chOff x="146" y="2955"/>
            <a:chExt cx="1160" cy="1271"/>
          </a:xfrm>
        </p:grpSpPr>
        <p:grpSp>
          <p:nvGrpSpPr>
            <p:cNvPr id="14403" name="Group 67"/>
            <p:cNvGrpSpPr>
              <a:grpSpLocks/>
            </p:cNvGrpSpPr>
            <p:nvPr/>
          </p:nvGrpSpPr>
          <p:grpSpPr bwMode="auto">
            <a:xfrm>
              <a:off x="192" y="3024"/>
              <a:ext cx="1104" cy="960"/>
              <a:chOff x="192" y="3024"/>
              <a:chExt cx="1104" cy="960"/>
            </a:xfrm>
          </p:grpSpPr>
          <p:grpSp>
            <p:nvGrpSpPr>
              <p:cNvPr id="14404" name="Group 68"/>
              <p:cNvGrpSpPr>
                <a:grpSpLocks/>
              </p:cNvGrpSpPr>
              <p:nvPr/>
            </p:nvGrpSpPr>
            <p:grpSpPr bwMode="auto">
              <a:xfrm>
                <a:off x="192" y="3792"/>
                <a:ext cx="1104" cy="192"/>
                <a:chOff x="192" y="3792"/>
                <a:chExt cx="1104" cy="192"/>
              </a:xfrm>
            </p:grpSpPr>
            <p:sp>
              <p:nvSpPr>
                <p:cNvPr id="14405" name="AutoShape 69"/>
                <p:cNvSpPr>
                  <a:spLocks noChangeArrowheads="1"/>
                </p:cNvSpPr>
                <p:nvPr/>
              </p:nvSpPr>
              <p:spPr bwMode="auto">
                <a:xfrm>
                  <a:off x="192" y="3792"/>
                  <a:ext cx="192" cy="192"/>
                </a:xfrm>
                <a:prstGeom prst="triangle">
                  <a:avLst>
                    <a:gd name="adj" fmla="val 50000"/>
                  </a:avLst>
                </a:prstGeom>
                <a:solidFill>
                  <a:schemeClr val="accent1"/>
                </a:solidFill>
                <a:ln w="9525">
                  <a:solidFill>
                    <a:schemeClr val="tx1"/>
                  </a:solidFill>
                  <a:miter lim="800000"/>
                  <a:headEnd/>
                  <a:tailEnd/>
                </a:ln>
                <a:effectLst/>
              </p:spPr>
              <p:txBody>
                <a:bodyPr wrap="none" anchor="ctr"/>
                <a:lstStyle/>
                <a:p>
                  <a:endParaRPr lang="en-US"/>
                </a:p>
              </p:txBody>
            </p:sp>
            <p:sp>
              <p:nvSpPr>
                <p:cNvPr id="14406" name="AutoShape 70"/>
                <p:cNvSpPr>
                  <a:spLocks noChangeArrowheads="1"/>
                </p:cNvSpPr>
                <p:nvPr/>
              </p:nvSpPr>
              <p:spPr bwMode="auto">
                <a:xfrm>
                  <a:off x="648" y="3792"/>
                  <a:ext cx="192" cy="192"/>
                </a:xfrm>
                <a:prstGeom prst="triangle">
                  <a:avLst>
                    <a:gd name="adj" fmla="val 50000"/>
                  </a:avLst>
                </a:prstGeom>
                <a:solidFill>
                  <a:schemeClr val="accent1"/>
                </a:solidFill>
                <a:ln w="9525">
                  <a:solidFill>
                    <a:schemeClr val="tx1"/>
                  </a:solidFill>
                  <a:miter lim="800000"/>
                  <a:headEnd/>
                  <a:tailEnd/>
                </a:ln>
                <a:effectLst/>
              </p:spPr>
              <p:txBody>
                <a:bodyPr wrap="none" anchor="ctr"/>
                <a:lstStyle/>
                <a:p>
                  <a:endParaRPr lang="en-US"/>
                </a:p>
              </p:txBody>
            </p:sp>
            <p:sp>
              <p:nvSpPr>
                <p:cNvPr id="14407" name="AutoShape 71"/>
                <p:cNvSpPr>
                  <a:spLocks noChangeArrowheads="1"/>
                </p:cNvSpPr>
                <p:nvPr/>
              </p:nvSpPr>
              <p:spPr bwMode="auto">
                <a:xfrm>
                  <a:off x="1104" y="3792"/>
                  <a:ext cx="192" cy="192"/>
                </a:xfrm>
                <a:prstGeom prst="triangle">
                  <a:avLst>
                    <a:gd name="adj" fmla="val 50000"/>
                  </a:avLst>
                </a:prstGeom>
                <a:solidFill>
                  <a:schemeClr val="accent1"/>
                </a:solidFill>
                <a:ln w="9525">
                  <a:solidFill>
                    <a:schemeClr val="tx1"/>
                  </a:solidFill>
                  <a:miter lim="800000"/>
                  <a:headEnd/>
                  <a:tailEnd/>
                </a:ln>
                <a:effectLst/>
              </p:spPr>
              <p:txBody>
                <a:bodyPr wrap="none" anchor="ctr"/>
                <a:lstStyle/>
                <a:p>
                  <a:endParaRPr lang="en-US"/>
                </a:p>
              </p:txBody>
            </p:sp>
          </p:grpSp>
          <p:sp>
            <p:nvSpPr>
              <p:cNvPr id="14408" name="AutoShape 72"/>
              <p:cNvSpPr>
                <a:spLocks noChangeArrowheads="1"/>
              </p:cNvSpPr>
              <p:nvPr/>
            </p:nvSpPr>
            <p:spPr bwMode="auto">
              <a:xfrm flipV="1">
                <a:off x="648" y="3024"/>
                <a:ext cx="192" cy="192"/>
              </a:xfrm>
              <a:prstGeom prst="triangle">
                <a:avLst>
                  <a:gd name="adj" fmla="val 50000"/>
                </a:avLst>
              </a:prstGeom>
              <a:solidFill>
                <a:schemeClr val="accent1"/>
              </a:solidFill>
              <a:ln w="9525">
                <a:solidFill>
                  <a:schemeClr val="tx1"/>
                </a:solidFill>
                <a:miter lim="800000"/>
                <a:headEnd/>
                <a:tailEnd/>
              </a:ln>
              <a:effectLst/>
            </p:spPr>
            <p:txBody>
              <a:bodyPr wrap="none" anchor="ctr"/>
              <a:lstStyle/>
              <a:p>
                <a:endParaRPr lang="en-US"/>
              </a:p>
            </p:txBody>
          </p:sp>
          <p:sp>
            <p:nvSpPr>
              <p:cNvPr id="14409" name="Line 73"/>
              <p:cNvSpPr>
                <a:spLocks noChangeShapeType="1"/>
              </p:cNvSpPr>
              <p:nvPr/>
            </p:nvSpPr>
            <p:spPr bwMode="auto">
              <a:xfrm flipV="1">
                <a:off x="290" y="3216"/>
                <a:ext cx="454" cy="576"/>
              </a:xfrm>
              <a:prstGeom prst="line">
                <a:avLst/>
              </a:prstGeom>
              <a:noFill/>
              <a:ln w="9525">
                <a:solidFill>
                  <a:schemeClr val="tx1"/>
                </a:solidFill>
                <a:round/>
                <a:headEnd/>
                <a:tailEnd/>
              </a:ln>
              <a:effectLst/>
            </p:spPr>
            <p:txBody>
              <a:bodyPr wrap="none" anchor="ctr"/>
              <a:lstStyle/>
              <a:p>
                <a:endParaRPr lang="en-US"/>
              </a:p>
            </p:txBody>
          </p:sp>
          <p:sp>
            <p:nvSpPr>
              <p:cNvPr id="14410" name="Line 74"/>
              <p:cNvSpPr>
                <a:spLocks noChangeShapeType="1"/>
              </p:cNvSpPr>
              <p:nvPr/>
            </p:nvSpPr>
            <p:spPr bwMode="auto">
              <a:xfrm flipV="1">
                <a:off x="744" y="3216"/>
                <a:ext cx="0" cy="576"/>
              </a:xfrm>
              <a:prstGeom prst="line">
                <a:avLst/>
              </a:prstGeom>
              <a:noFill/>
              <a:ln w="9525">
                <a:solidFill>
                  <a:schemeClr val="tx1"/>
                </a:solidFill>
                <a:round/>
                <a:headEnd/>
                <a:tailEnd/>
              </a:ln>
              <a:effectLst/>
            </p:spPr>
            <p:txBody>
              <a:bodyPr wrap="none" anchor="ctr"/>
              <a:lstStyle/>
              <a:p>
                <a:endParaRPr lang="en-US"/>
              </a:p>
            </p:txBody>
          </p:sp>
          <p:sp>
            <p:nvSpPr>
              <p:cNvPr id="14411" name="Line 75"/>
              <p:cNvSpPr>
                <a:spLocks noChangeShapeType="1"/>
              </p:cNvSpPr>
              <p:nvPr/>
            </p:nvSpPr>
            <p:spPr bwMode="auto">
              <a:xfrm>
                <a:off x="744" y="3216"/>
                <a:ext cx="456" cy="574"/>
              </a:xfrm>
              <a:prstGeom prst="line">
                <a:avLst/>
              </a:prstGeom>
              <a:noFill/>
              <a:ln w="9525">
                <a:solidFill>
                  <a:schemeClr val="tx1"/>
                </a:solidFill>
                <a:round/>
                <a:headEnd/>
                <a:tailEnd/>
              </a:ln>
              <a:effectLst/>
            </p:spPr>
            <p:txBody>
              <a:bodyPr wrap="none" anchor="ctr"/>
              <a:lstStyle/>
              <a:p>
                <a:endParaRPr lang="en-US"/>
              </a:p>
            </p:txBody>
          </p:sp>
        </p:grpSp>
        <p:sp>
          <p:nvSpPr>
            <p:cNvPr id="14412" name="Text Box 76"/>
            <p:cNvSpPr txBox="1">
              <a:spLocks noChangeArrowheads="1"/>
            </p:cNvSpPr>
            <p:nvPr/>
          </p:nvSpPr>
          <p:spPr bwMode="auto">
            <a:xfrm>
              <a:off x="167" y="3938"/>
              <a:ext cx="308" cy="288"/>
            </a:xfrm>
            <a:prstGeom prst="rect">
              <a:avLst/>
            </a:prstGeom>
            <a:noFill/>
            <a:ln w="9525">
              <a:noFill/>
              <a:miter lim="800000"/>
              <a:headEnd/>
              <a:tailEnd/>
            </a:ln>
            <a:effectLst/>
          </p:spPr>
          <p:txBody>
            <a:bodyPr wrap="none">
              <a:spAutoFit/>
            </a:bodyPr>
            <a:lstStyle/>
            <a:p>
              <a:r>
                <a:rPr lang="en-US"/>
                <a:t>14</a:t>
              </a:r>
            </a:p>
          </p:txBody>
        </p:sp>
        <p:sp>
          <p:nvSpPr>
            <p:cNvPr id="14413" name="Text Box 77"/>
            <p:cNvSpPr txBox="1">
              <a:spLocks noChangeArrowheads="1"/>
            </p:cNvSpPr>
            <p:nvPr/>
          </p:nvSpPr>
          <p:spPr bwMode="auto">
            <a:xfrm>
              <a:off x="662" y="3938"/>
              <a:ext cx="212" cy="288"/>
            </a:xfrm>
            <a:prstGeom prst="rect">
              <a:avLst/>
            </a:prstGeom>
            <a:noFill/>
            <a:ln w="9525">
              <a:noFill/>
              <a:miter lim="800000"/>
              <a:headEnd/>
              <a:tailEnd/>
            </a:ln>
            <a:effectLst/>
          </p:spPr>
          <p:txBody>
            <a:bodyPr wrap="none">
              <a:spAutoFit/>
            </a:bodyPr>
            <a:lstStyle/>
            <a:p>
              <a:pPr algn="ctr"/>
              <a:r>
                <a:rPr lang="en-US"/>
                <a:t>5</a:t>
              </a:r>
            </a:p>
          </p:txBody>
        </p:sp>
        <p:sp>
          <p:nvSpPr>
            <p:cNvPr id="14414" name="Text Box 78"/>
            <p:cNvSpPr txBox="1">
              <a:spLocks noChangeArrowheads="1"/>
            </p:cNvSpPr>
            <p:nvPr/>
          </p:nvSpPr>
          <p:spPr bwMode="auto">
            <a:xfrm>
              <a:off x="1094" y="3938"/>
              <a:ext cx="212" cy="288"/>
            </a:xfrm>
            <a:prstGeom prst="rect">
              <a:avLst/>
            </a:prstGeom>
            <a:noFill/>
            <a:ln w="9525">
              <a:noFill/>
              <a:miter lim="800000"/>
              <a:headEnd/>
              <a:tailEnd/>
            </a:ln>
            <a:effectLst/>
          </p:spPr>
          <p:txBody>
            <a:bodyPr wrap="none">
              <a:spAutoFit/>
            </a:bodyPr>
            <a:lstStyle/>
            <a:p>
              <a:r>
                <a:rPr lang="en-US"/>
                <a:t>2</a:t>
              </a:r>
            </a:p>
          </p:txBody>
        </p:sp>
        <p:sp>
          <p:nvSpPr>
            <p:cNvPr id="14415" name="Text Box 79"/>
            <p:cNvSpPr txBox="1">
              <a:spLocks noChangeArrowheads="1"/>
            </p:cNvSpPr>
            <p:nvPr/>
          </p:nvSpPr>
          <p:spPr bwMode="auto">
            <a:xfrm>
              <a:off x="146" y="3542"/>
              <a:ext cx="269" cy="192"/>
            </a:xfrm>
            <a:prstGeom prst="rect">
              <a:avLst/>
            </a:prstGeom>
            <a:noFill/>
            <a:ln w="9525">
              <a:noFill/>
              <a:miter lim="800000"/>
              <a:headEnd/>
              <a:tailEnd/>
            </a:ln>
            <a:effectLst/>
          </p:spPr>
          <p:txBody>
            <a:bodyPr wrap="none">
              <a:spAutoFit/>
            </a:bodyPr>
            <a:lstStyle/>
            <a:p>
              <a:r>
                <a:rPr lang="en-US" sz="1400"/>
                <a:t>A</a:t>
              </a:r>
              <a:r>
                <a:rPr lang="en-US" sz="900"/>
                <a:t>31</a:t>
              </a:r>
              <a:endParaRPr lang="en-US"/>
            </a:p>
          </p:txBody>
        </p:sp>
        <p:sp>
          <p:nvSpPr>
            <p:cNvPr id="14416" name="Text Box 80"/>
            <p:cNvSpPr txBox="1">
              <a:spLocks noChangeArrowheads="1"/>
            </p:cNvSpPr>
            <p:nvPr/>
          </p:nvSpPr>
          <p:spPr bwMode="auto">
            <a:xfrm>
              <a:off x="482" y="3542"/>
              <a:ext cx="269" cy="192"/>
            </a:xfrm>
            <a:prstGeom prst="rect">
              <a:avLst/>
            </a:prstGeom>
            <a:noFill/>
            <a:ln w="9525">
              <a:noFill/>
              <a:miter lim="800000"/>
              <a:headEnd/>
              <a:tailEnd/>
            </a:ln>
            <a:effectLst/>
          </p:spPr>
          <p:txBody>
            <a:bodyPr wrap="none">
              <a:spAutoFit/>
            </a:bodyPr>
            <a:lstStyle/>
            <a:p>
              <a:pPr algn="ctr"/>
              <a:r>
                <a:rPr lang="en-US" sz="1400"/>
                <a:t>A</a:t>
              </a:r>
              <a:r>
                <a:rPr lang="en-US" sz="900"/>
                <a:t>32</a:t>
              </a:r>
              <a:endParaRPr lang="en-US"/>
            </a:p>
          </p:txBody>
        </p:sp>
        <p:sp>
          <p:nvSpPr>
            <p:cNvPr id="14417" name="Text Box 81"/>
            <p:cNvSpPr txBox="1">
              <a:spLocks noChangeArrowheads="1"/>
            </p:cNvSpPr>
            <p:nvPr/>
          </p:nvSpPr>
          <p:spPr bwMode="auto">
            <a:xfrm>
              <a:off x="842" y="3542"/>
              <a:ext cx="269" cy="192"/>
            </a:xfrm>
            <a:prstGeom prst="rect">
              <a:avLst/>
            </a:prstGeom>
            <a:noFill/>
            <a:ln w="9525">
              <a:noFill/>
              <a:miter lim="800000"/>
              <a:headEnd/>
              <a:tailEnd/>
            </a:ln>
            <a:effectLst/>
          </p:spPr>
          <p:txBody>
            <a:bodyPr wrap="none">
              <a:spAutoFit/>
            </a:bodyPr>
            <a:lstStyle/>
            <a:p>
              <a:r>
                <a:rPr lang="en-US" sz="1400"/>
                <a:t>A</a:t>
              </a:r>
              <a:r>
                <a:rPr lang="en-US" sz="900"/>
                <a:t>33</a:t>
              </a:r>
              <a:endParaRPr lang="en-US"/>
            </a:p>
          </p:txBody>
        </p:sp>
        <p:sp>
          <p:nvSpPr>
            <p:cNvPr id="14418" name="Text Box 82"/>
            <p:cNvSpPr txBox="1">
              <a:spLocks noChangeArrowheads="1"/>
            </p:cNvSpPr>
            <p:nvPr/>
          </p:nvSpPr>
          <p:spPr bwMode="auto">
            <a:xfrm>
              <a:off x="881" y="2955"/>
              <a:ext cx="212" cy="288"/>
            </a:xfrm>
            <a:prstGeom prst="rect">
              <a:avLst/>
            </a:prstGeom>
            <a:noFill/>
            <a:ln w="9525">
              <a:noFill/>
              <a:miter lim="800000"/>
              <a:headEnd/>
              <a:tailEnd/>
            </a:ln>
            <a:effectLst/>
          </p:spPr>
          <p:txBody>
            <a:bodyPr wrap="none">
              <a:spAutoFit/>
            </a:bodyPr>
            <a:lstStyle/>
            <a:p>
              <a:r>
                <a:rPr lang="en-US"/>
                <a:t>2</a:t>
              </a:r>
            </a:p>
          </p:txBody>
        </p:sp>
      </p:grpSp>
      <p:sp>
        <p:nvSpPr>
          <p:cNvPr id="14419" name="Line 83"/>
          <p:cNvSpPr>
            <a:spLocks noChangeShapeType="1"/>
          </p:cNvSpPr>
          <p:nvPr/>
        </p:nvSpPr>
        <p:spPr bwMode="auto">
          <a:xfrm flipV="1">
            <a:off x="1492250" y="2203450"/>
            <a:ext cx="3162300" cy="1485900"/>
          </a:xfrm>
          <a:prstGeom prst="line">
            <a:avLst/>
          </a:prstGeom>
          <a:noFill/>
          <a:ln w="9525">
            <a:solidFill>
              <a:schemeClr val="tx1"/>
            </a:solidFill>
            <a:round/>
            <a:headEnd/>
            <a:tailEnd/>
          </a:ln>
          <a:effectLst/>
        </p:spPr>
        <p:txBody>
          <a:bodyPr wrap="none" anchor="ctr"/>
          <a:lstStyle/>
          <a:p>
            <a:endParaRPr lang="en-US"/>
          </a:p>
        </p:txBody>
      </p:sp>
      <p:sp>
        <p:nvSpPr>
          <p:cNvPr id="14420" name="Line 84"/>
          <p:cNvSpPr>
            <a:spLocks noChangeShapeType="1"/>
          </p:cNvSpPr>
          <p:nvPr/>
        </p:nvSpPr>
        <p:spPr bwMode="auto">
          <a:xfrm flipV="1">
            <a:off x="4660900" y="2203450"/>
            <a:ext cx="0" cy="1492250"/>
          </a:xfrm>
          <a:prstGeom prst="line">
            <a:avLst/>
          </a:prstGeom>
          <a:noFill/>
          <a:ln w="9525">
            <a:solidFill>
              <a:schemeClr val="tx1"/>
            </a:solidFill>
            <a:round/>
            <a:headEnd/>
            <a:tailEnd/>
          </a:ln>
          <a:effectLst/>
        </p:spPr>
        <p:txBody>
          <a:bodyPr wrap="none" anchor="ctr"/>
          <a:lstStyle/>
          <a:p>
            <a:endParaRPr lang="en-US"/>
          </a:p>
        </p:txBody>
      </p:sp>
      <p:sp>
        <p:nvSpPr>
          <p:cNvPr id="14421" name="Line 85"/>
          <p:cNvSpPr>
            <a:spLocks noChangeShapeType="1"/>
          </p:cNvSpPr>
          <p:nvPr/>
        </p:nvSpPr>
        <p:spPr bwMode="auto">
          <a:xfrm>
            <a:off x="4660900" y="2209800"/>
            <a:ext cx="2952750" cy="1479550"/>
          </a:xfrm>
          <a:prstGeom prst="line">
            <a:avLst/>
          </a:prstGeom>
          <a:noFill/>
          <a:ln w="9525">
            <a:solidFill>
              <a:schemeClr val="tx1"/>
            </a:solidFill>
            <a:round/>
            <a:headEnd/>
            <a:tailEnd/>
          </a:ln>
          <a:effectLst/>
        </p:spPr>
        <p:txBody>
          <a:bodyPr wrap="none" anchor="ctr"/>
          <a:lstStyle/>
          <a:p>
            <a:endParaRPr lang="en-US"/>
          </a:p>
        </p:txBody>
      </p:sp>
      <p:sp>
        <p:nvSpPr>
          <p:cNvPr id="14422" name="Text Box 86"/>
          <p:cNvSpPr txBox="1">
            <a:spLocks noChangeArrowheads="1"/>
          </p:cNvSpPr>
          <p:nvPr/>
        </p:nvSpPr>
        <p:spPr bwMode="auto">
          <a:xfrm>
            <a:off x="4860925" y="1844675"/>
            <a:ext cx="336550" cy="457200"/>
          </a:xfrm>
          <a:prstGeom prst="rect">
            <a:avLst/>
          </a:prstGeom>
          <a:noFill/>
          <a:ln w="9525">
            <a:noFill/>
            <a:miter lim="800000"/>
            <a:headEnd/>
            <a:tailEnd/>
          </a:ln>
          <a:effectLst/>
        </p:spPr>
        <p:txBody>
          <a:bodyPr wrap="none">
            <a:spAutoFit/>
          </a:bodyPr>
          <a:lstStyle/>
          <a:p>
            <a:r>
              <a:rPr lang="en-US"/>
              <a:t>3</a:t>
            </a:r>
          </a:p>
        </p:txBody>
      </p:sp>
      <p:sp>
        <p:nvSpPr>
          <p:cNvPr id="14423" name="Text Box 87"/>
          <p:cNvSpPr txBox="1">
            <a:spLocks noChangeArrowheads="1"/>
          </p:cNvSpPr>
          <p:nvPr/>
        </p:nvSpPr>
        <p:spPr bwMode="auto">
          <a:xfrm>
            <a:off x="5965825" y="2578100"/>
            <a:ext cx="438150" cy="366713"/>
          </a:xfrm>
          <a:prstGeom prst="rect">
            <a:avLst/>
          </a:prstGeom>
          <a:noFill/>
          <a:ln w="9525">
            <a:noFill/>
            <a:miter lim="800000"/>
            <a:headEnd/>
            <a:tailEnd/>
          </a:ln>
          <a:effectLst/>
        </p:spPr>
        <p:txBody>
          <a:bodyPr wrap="none">
            <a:spAutoFit/>
          </a:bodyPr>
          <a:lstStyle/>
          <a:p>
            <a:r>
              <a:rPr lang="en-US" sz="1800"/>
              <a:t>A</a:t>
            </a:r>
            <a:r>
              <a:rPr lang="en-US" sz="1400"/>
              <a:t>3</a:t>
            </a:r>
            <a:endParaRPr lang="en-US"/>
          </a:p>
        </p:txBody>
      </p:sp>
      <p:sp>
        <p:nvSpPr>
          <p:cNvPr id="14424" name="Text Box 88"/>
          <p:cNvSpPr txBox="1">
            <a:spLocks noChangeArrowheads="1"/>
          </p:cNvSpPr>
          <p:nvPr/>
        </p:nvSpPr>
        <p:spPr bwMode="auto">
          <a:xfrm>
            <a:off x="4264025" y="2578100"/>
            <a:ext cx="438150" cy="366713"/>
          </a:xfrm>
          <a:prstGeom prst="rect">
            <a:avLst/>
          </a:prstGeom>
          <a:noFill/>
          <a:ln w="9525">
            <a:noFill/>
            <a:miter lim="800000"/>
            <a:headEnd/>
            <a:tailEnd/>
          </a:ln>
          <a:effectLst/>
        </p:spPr>
        <p:txBody>
          <a:bodyPr wrap="none">
            <a:spAutoFit/>
          </a:bodyPr>
          <a:lstStyle/>
          <a:p>
            <a:r>
              <a:rPr lang="en-US" sz="1800"/>
              <a:t>A</a:t>
            </a:r>
            <a:r>
              <a:rPr lang="en-US" sz="1400"/>
              <a:t>2</a:t>
            </a:r>
            <a:endParaRPr lang="en-US"/>
          </a:p>
        </p:txBody>
      </p:sp>
      <p:sp>
        <p:nvSpPr>
          <p:cNvPr id="14425" name="Text Box 89"/>
          <p:cNvSpPr txBox="1">
            <a:spLocks noChangeArrowheads="1"/>
          </p:cNvSpPr>
          <p:nvPr/>
        </p:nvSpPr>
        <p:spPr bwMode="auto">
          <a:xfrm>
            <a:off x="2803525" y="2578100"/>
            <a:ext cx="438150" cy="366713"/>
          </a:xfrm>
          <a:prstGeom prst="rect">
            <a:avLst/>
          </a:prstGeom>
          <a:noFill/>
          <a:ln w="9525">
            <a:noFill/>
            <a:miter lim="800000"/>
            <a:headEnd/>
            <a:tailEnd/>
          </a:ln>
          <a:effectLst/>
        </p:spPr>
        <p:txBody>
          <a:bodyPr wrap="none">
            <a:spAutoFit/>
          </a:bodyPr>
          <a:lstStyle/>
          <a:p>
            <a:r>
              <a:rPr lang="en-US" sz="1800"/>
              <a:t>A</a:t>
            </a:r>
            <a:r>
              <a:rPr lang="en-US" sz="1400"/>
              <a:t>1</a:t>
            </a:r>
            <a:endParaRPr lang="en-US"/>
          </a:p>
        </p:txBody>
      </p:sp>
      <p:sp>
        <p:nvSpPr>
          <p:cNvPr id="14426" name="AutoShape 90"/>
          <p:cNvSpPr>
            <a:spLocks noChangeArrowheads="1"/>
          </p:cNvSpPr>
          <p:nvPr/>
        </p:nvSpPr>
        <p:spPr bwMode="auto">
          <a:xfrm>
            <a:off x="4508500" y="1905000"/>
            <a:ext cx="304800" cy="304800"/>
          </a:xfrm>
          <a:prstGeom prst="triangle">
            <a:avLst>
              <a:gd name="adj" fmla="val 50000"/>
            </a:avLst>
          </a:prstGeom>
          <a:solidFill>
            <a:schemeClr val="accent1"/>
          </a:solidFill>
          <a:ln w="9525">
            <a:solidFill>
              <a:schemeClr val="tx1"/>
            </a:solidFill>
            <a:miter lim="800000"/>
            <a:headEnd/>
            <a:tailEnd/>
          </a:ln>
          <a:effectLst/>
        </p:spPr>
        <p:txBody>
          <a:bodyPr wrap="none" anchor="ctr"/>
          <a:lstStyle/>
          <a:p>
            <a:endParaRPr lang="en-US"/>
          </a:p>
        </p:txBody>
      </p:sp>
      <p:sp>
        <p:nvSpPr>
          <p:cNvPr id="14427" name="Text Box 91"/>
          <p:cNvSpPr txBox="1">
            <a:spLocks noChangeArrowheads="1"/>
          </p:cNvSpPr>
          <p:nvPr/>
        </p:nvSpPr>
        <p:spPr bwMode="auto">
          <a:xfrm>
            <a:off x="339725" y="1006475"/>
            <a:ext cx="8321196" cy="1361911"/>
          </a:xfrm>
          <a:prstGeom prst="rect">
            <a:avLst/>
          </a:prstGeom>
          <a:noFill/>
          <a:ln w="9525">
            <a:noFill/>
            <a:miter lim="800000"/>
            <a:headEnd/>
            <a:tailEnd/>
          </a:ln>
          <a:effectLst/>
        </p:spPr>
        <p:txBody>
          <a:bodyPr wrap="square">
            <a:spAutoFit/>
          </a:bodyPr>
          <a:lstStyle/>
          <a:p>
            <a:pPr>
              <a:spcBef>
                <a:spcPts val="500"/>
              </a:spcBef>
              <a:spcAft>
                <a:spcPts val="500"/>
              </a:spcAft>
            </a:pPr>
            <a:r>
              <a:rPr lang="en-US" sz="1800" i="1" dirty="0"/>
              <a:t>If you have an idea that is surely bad, don't take the time to see how truly awful it is.</a:t>
            </a:r>
          </a:p>
          <a:p>
            <a:pPr>
              <a:spcBef>
                <a:spcPts val="500"/>
              </a:spcBef>
              <a:spcAft>
                <a:spcPts val="500"/>
              </a:spcAft>
            </a:pPr>
            <a:r>
              <a:rPr lang="en-US" sz="1800" dirty="0"/>
              <a:t> Pat Winston</a:t>
            </a:r>
            <a:r>
              <a:rPr lang="en-US" sz="2800" dirty="0"/>
              <a:t> </a:t>
            </a:r>
          </a:p>
          <a:p>
            <a:endParaRPr lang="en-US" dirty="0"/>
          </a:p>
        </p:txBody>
      </p:sp>
      <p:sp>
        <p:nvSpPr>
          <p:cNvPr id="56" name="Rectangle 55"/>
          <p:cNvSpPr/>
          <p:nvPr/>
        </p:nvSpPr>
        <p:spPr>
          <a:xfrm>
            <a:off x="117446" y="5984841"/>
            <a:ext cx="9026554" cy="769441"/>
          </a:xfrm>
          <a:prstGeom prst="rect">
            <a:avLst/>
          </a:prstGeom>
        </p:spPr>
        <p:txBody>
          <a:bodyPr wrap="square">
            <a:spAutoFit/>
          </a:bodyPr>
          <a:lstStyle/>
          <a:p>
            <a:r>
              <a:rPr lang="en-US" sz="2000" dirty="0">
                <a:solidFill>
                  <a:schemeClr val="bg1">
                    <a:lumMod val="50000"/>
                  </a:schemeClr>
                </a:solidFill>
              </a:rPr>
              <a:t>Stops completely evaluating a move when at least one possibility has been found that proves the move to be worse than a previously examined move</a:t>
            </a:r>
            <a:r>
              <a:rPr lang="en-US" dirty="0">
                <a:solidFill>
                  <a:schemeClr val="bg1">
                    <a:lumMod val="50000"/>
                  </a:schemeClr>
                </a:solidFill>
              </a:rPr>
              <a:t>. </a:t>
            </a:r>
          </a:p>
        </p:txBody>
      </p:sp>
      <p:sp>
        <p:nvSpPr>
          <p:cNvPr id="57" name="TextBox 56">
            <a:extLst>
              <a:ext uri="{FF2B5EF4-FFF2-40B4-BE49-F238E27FC236}">
                <a16:creationId xmlns:a16="http://schemas.microsoft.com/office/drawing/2014/main" id="{11DC7033-151F-4DF8-996A-07F2ADCC7409}"/>
              </a:ext>
            </a:extLst>
          </p:cNvPr>
          <p:cNvSpPr txBox="1"/>
          <p:nvPr/>
        </p:nvSpPr>
        <p:spPr>
          <a:xfrm>
            <a:off x="275661" y="2389275"/>
            <a:ext cx="1507144" cy="369332"/>
          </a:xfrm>
          <a:prstGeom prst="rect">
            <a:avLst/>
          </a:prstGeom>
          <a:noFill/>
        </p:spPr>
        <p:txBody>
          <a:bodyPr wrap="none" rtlCol="0">
            <a:spAutoFit/>
          </a:bodyPr>
          <a:lstStyle/>
          <a:p>
            <a:r>
              <a:rPr lang="en-US" sz="1800" dirty="0" err="1"/>
              <a:t>BestSoFar</a:t>
            </a:r>
            <a:r>
              <a:rPr lang="en-US" sz="1800" dirty="0"/>
              <a:t> = </a:t>
            </a:r>
            <a:r>
              <a:rPr lang="en-US" sz="1800" dirty="0">
                <a:solidFill>
                  <a:srgbClr val="C00000"/>
                </a:solidFill>
              </a:rPr>
              <a:t>3</a:t>
            </a:r>
          </a:p>
        </p:txBody>
      </p:sp>
    </p:spTree>
    <p:extLst>
      <p:ext uri="{BB962C8B-B14F-4D97-AF65-F5344CB8AC3E}">
        <p14:creationId xmlns:p14="http://schemas.microsoft.com/office/powerpoint/2010/main" val="317699132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711200" y="0"/>
            <a:ext cx="7772400" cy="1143000"/>
          </a:xfrm>
        </p:spPr>
        <p:txBody>
          <a:bodyPr/>
          <a:lstStyle/>
          <a:p>
            <a:r>
              <a:rPr lang="en-US" dirty="0">
                <a:effectLst>
                  <a:outerShdw blurRad="38100" dist="38100" dir="2700000" algn="tl">
                    <a:srgbClr val="000000">
                      <a:alpha val="43137"/>
                    </a:srgbClr>
                  </a:outerShdw>
                </a:effectLst>
              </a:rPr>
              <a:t>Alpha-Beta Pruning III</a:t>
            </a:r>
          </a:p>
        </p:txBody>
      </p:sp>
      <p:sp>
        <p:nvSpPr>
          <p:cNvPr id="16439" name="Text Box 55"/>
          <p:cNvSpPr txBox="1">
            <a:spLocks noChangeArrowheads="1"/>
          </p:cNvSpPr>
          <p:nvPr/>
        </p:nvSpPr>
        <p:spPr bwMode="auto">
          <a:xfrm>
            <a:off x="339725" y="1095375"/>
            <a:ext cx="8550275" cy="5819542"/>
          </a:xfrm>
          <a:prstGeom prst="rect">
            <a:avLst/>
          </a:prstGeom>
          <a:noFill/>
          <a:ln w="9525">
            <a:noFill/>
            <a:miter lim="800000"/>
            <a:headEnd/>
            <a:tailEnd/>
          </a:ln>
          <a:effectLst/>
        </p:spPr>
        <p:txBody>
          <a:bodyPr>
            <a:spAutoFit/>
          </a:bodyPr>
          <a:lstStyle/>
          <a:p>
            <a:pPr lvl="3">
              <a:spcBef>
                <a:spcPts val="500"/>
              </a:spcBef>
              <a:spcAft>
                <a:spcPts val="500"/>
              </a:spcAft>
            </a:pPr>
            <a:r>
              <a:rPr lang="en-US" sz="2000" b="1" dirty="0"/>
              <a:t>Effectiveness of Alpha-Beta</a:t>
            </a:r>
          </a:p>
          <a:p>
            <a:pPr>
              <a:spcBef>
                <a:spcPts val="500"/>
              </a:spcBef>
              <a:spcAft>
                <a:spcPts val="500"/>
              </a:spcAft>
              <a:buFont typeface="Symbol" pitchFamily="18" charset="2"/>
              <a:buChar char="·"/>
            </a:pPr>
            <a:r>
              <a:rPr lang="en-US" sz="2000" dirty="0"/>
              <a:t> Alpha-Beta is guaranteed to compute the same Minimax value for the root node as computed by Minimax </a:t>
            </a:r>
          </a:p>
          <a:p>
            <a:pPr>
              <a:spcBef>
                <a:spcPts val="500"/>
              </a:spcBef>
              <a:spcAft>
                <a:spcPts val="500"/>
              </a:spcAft>
              <a:buFont typeface="Symbol" pitchFamily="18" charset="2"/>
              <a:buChar char="·"/>
            </a:pPr>
            <a:r>
              <a:rPr lang="en-US" sz="2000" dirty="0"/>
              <a:t> In the worst case Alpha-Beta does NO pruning, examining </a:t>
            </a:r>
            <a:r>
              <a:rPr lang="en-US" sz="2000" i="1" dirty="0" err="1"/>
              <a:t>b</a:t>
            </a:r>
            <a:r>
              <a:rPr lang="en-US" sz="2000" i="1" baseline="30000" dirty="0" err="1"/>
              <a:t>d</a:t>
            </a:r>
            <a:r>
              <a:rPr lang="en-US" sz="2000" dirty="0"/>
              <a:t> leaf nodes, where each node has </a:t>
            </a:r>
            <a:r>
              <a:rPr lang="en-US" sz="2000" i="1" dirty="0"/>
              <a:t>b</a:t>
            </a:r>
            <a:r>
              <a:rPr lang="en-US" sz="2000" dirty="0"/>
              <a:t> children and a </a:t>
            </a:r>
            <a:r>
              <a:rPr lang="en-US" sz="2000" i="1" dirty="0"/>
              <a:t>d</a:t>
            </a:r>
            <a:r>
              <a:rPr lang="en-US" sz="2000" dirty="0"/>
              <a:t>-ply search is performed </a:t>
            </a:r>
          </a:p>
          <a:p>
            <a:pPr>
              <a:spcBef>
                <a:spcPts val="500"/>
              </a:spcBef>
              <a:spcAft>
                <a:spcPts val="500"/>
              </a:spcAft>
              <a:buFont typeface="Symbol" pitchFamily="18" charset="2"/>
              <a:buChar char="·"/>
            </a:pPr>
            <a:r>
              <a:rPr lang="en-US" sz="2000" dirty="0"/>
              <a:t> In the best case, Alpha-Beta will examine only </a:t>
            </a:r>
            <a:r>
              <a:rPr lang="en-US" sz="2000" i="1" dirty="0"/>
              <a:t>2b</a:t>
            </a:r>
            <a:r>
              <a:rPr lang="en-US" sz="2000" i="1" baseline="30000" dirty="0"/>
              <a:t>d/2</a:t>
            </a:r>
            <a:r>
              <a:rPr lang="en-US" sz="2000" dirty="0"/>
              <a:t> leaf nodes. Hence if you hold fixed the number of leaf nodes then you can search twice as deep as </a:t>
            </a:r>
            <a:r>
              <a:rPr lang="en-US" sz="2000" dirty="0" err="1"/>
              <a:t>Minimax</a:t>
            </a:r>
            <a:r>
              <a:rPr lang="en-US" sz="2000" dirty="0"/>
              <a:t>! </a:t>
            </a:r>
          </a:p>
          <a:p>
            <a:pPr>
              <a:spcBef>
                <a:spcPts val="500"/>
              </a:spcBef>
              <a:spcAft>
                <a:spcPts val="500"/>
              </a:spcAft>
              <a:buFont typeface="Symbol" pitchFamily="18" charset="2"/>
              <a:buChar char="·"/>
            </a:pPr>
            <a:r>
              <a:rPr lang="en-US" sz="2000" dirty="0"/>
              <a:t>The best case occurs when each player's best move is the leftmost alternative (i.e., the first child generated). So, at MAX nodes the child with the largest value is generated first, and at MIN nodes the child with the smallest value is generated first. This suggest that we should order the operators carefully...</a:t>
            </a:r>
          </a:p>
          <a:p>
            <a:pPr>
              <a:spcBef>
                <a:spcPts val="500"/>
              </a:spcBef>
              <a:spcAft>
                <a:spcPts val="500"/>
              </a:spcAft>
              <a:buFont typeface="Symbol" pitchFamily="18" charset="2"/>
              <a:buChar char="·"/>
            </a:pPr>
            <a:endParaRPr lang="en-US" sz="2000" dirty="0"/>
          </a:p>
          <a:p>
            <a:pPr>
              <a:spcBef>
                <a:spcPts val="500"/>
              </a:spcBef>
              <a:spcAft>
                <a:spcPts val="500"/>
              </a:spcAft>
              <a:buFont typeface="Symbol" pitchFamily="18" charset="2"/>
              <a:buNone/>
            </a:pPr>
            <a:r>
              <a:rPr lang="en-US" sz="1800" dirty="0"/>
              <a:t>In the chess program Deep Blue, they found empirically that Alpha-Beta pruning meant that the average branching factor at each node was about 6 instead of about 35-40</a:t>
            </a:r>
            <a:r>
              <a:rPr lang="en-US" sz="2000" dirty="0"/>
              <a:t> </a:t>
            </a:r>
          </a:p>
          <a:p>
            <a:endParaRPr lang="en-US" sz="2000"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Isosceles Triangle 5"/>
          <p:cNvSpPr/>
          <p:nvPr/>
        </p:nvSpPr>
        <p:spPr>
          <a:xfrm>
            <a:off x="3962400" y="1981200"/>
            <a:ext cx="457200" cy="304800"/>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p:cNvCxnSpPr>
            <a:stCxn id="6" idx="3"/>
          </p:cNvCxnSpPr>
          <p:nvPr/>
        </p:nvCxnSpPr>
        <p:spPr>
          <a:xfrm flipH="1">
            <a:off x="2362200" y="2286000"/>
            <a:ext cx="1828800" cy="762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a:stCxn id="6" idx="3"/>
          </p:cNvCxnSpPr>
          <p:nvPr/>
        </p:nvCxnSpPr>
        <p:spPr>
          <a:xfrm>
            <a:off x="4191000" y="2286000"/>
            <a:ext cx="152400" cy="762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4191000" y="2286000"/>
            <a:ext cx="2971800" cy="838200"/>
          </a:xfrm>
          <a:prstGeom prst="line">
            <a:avLst/>
          </a:prstGeom>
        </p:spPr>
        <p:style>
          <a:lnRef idx="1">
            <a:schemeClr val="accent1"/>
          </a:lnRef>
          <a:fillRef idx="0">
            <a:schemeClr val="accent1"/>
          </a:fillRef>
          <a:effectRef idx="0">
            <a:schemeClr val="accent1"/>
          </a:effectRef>
          <a:fontRef idx="minor">
            <a:schemeClr val="tx1"/>
          </a:fontRef>
        </p:style>
      </p:cxnSp>
      <p:sp>
        <p:nvSpPr>
          <p:cNvPr id="13" name="Isosceles Triangle 12"/>
          <p:cNvSpPr/>
          <p:nvPr/>
        </p:nvSpPr>
        <p:spPr>
          <a:xfrm flipV="1">
            <a:off x="2133600" y="3048000"/>
            <a:ext cx="457200" cy="304800"/>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Isosceles Triangle 13"/>
          <p:cNvSpPr/>
          <p:nvPr/>
        </p:nvSpPr>
        <p:spPr>
          <a:xfrm flipV="1">
            <a:off x="4114800" y="3048000"/>
            <a:ext cx="457200" cy="304800"/>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p:cNvSpPr/>
          <p:nvPr/>
        </p:nvSpPr>
        <p:spPr>
          <a:xfrm flipV="1">
            <a:off x="6934200" y="3124200"/>
            <a:ext cx="457200" cy="304800"/>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p:cNvSpPr txBox="1"/>
          <p:nvPr/>
        </p:nvSpPr>
        <p:spPr>
          <a:xfrm>
            <a:off x="3657600" y="1905000"/>
            <a:ext cx="317716" cy="369332"/>
          </a:xfrm>
          <a:prstGeom prst="rect">
            <a:avLst/>
          </a:prstGeom>
          <a:noFill/>
        </p:spPr>
        <p:txBody>
          <a:bodyPr wrap="none" rtlCol="0">
            <a:spAutoFit/>
          </a:bodyPr>
          <a:lstStyle/>
          <a:p>
            <a:r>
              <a:rPr lang="en-US" dirty="0"/>
              <a:t>A</a:t>
            </a:r>
          </a:p>
        </p:txBody>
      </p:sp>
      <p:sp>
        <p:nvSpPr>
          <p:cNvPr id="52" name="TextBox 51"/>
          <p:cNvSpPr txBox="1"/>
          <p:nvPr/>
        </p:nvSpPr>
        <p:spPr>
          <a:xfrm>
            <a:off x="1752600" y="3364468"/>
            <a:ext cx="620683" cy="369332"/>
          </a:xfrm>
          <a:prstGeom prst="rect">
            <a:avLst/>
          </a:prstGeom>
          <a:noFill/>
        </p:spPr>
        <p:txBody>
          <a:bodyPr wrap="none" rtlCol="0">
            <a:spAutoFit/>
          </a:bodyPr>
          <a:lstStyle/>
          <a:p>
            <a:r>
              <a:rPr lang="en-US" dirty="0"/>
              <a:t>B (5)</a:t>
            </a:r>
          </a:p>
        </p:txBody>
      </p:sp>
      <p:sp>
        <p:nvSpPr>
          <p:cNvPr id="53" name="TextBox 52"/>
          <p:cNvSpPr txBox="1"/>
          <p:nvPr/>
        </p:nvSpPr>
        <p:spPr>
          <a:xfrm>
            <a:off x="3810000" y="3364468"/>
            <a:ext cx="853119" cy="369332"/>
          </a:xfrm>
          <a:prstGeom prst="rect">
            <a:avLst/>
          </a:prstGeom>
          <a:noFill/>
        </p:spPr>
        <p:txBody>
          <a:bodyPr wrap="none" rtlCol="0">
            <a:spAutoFit/>
          </a:bodyPr>
          <a:lstStyle/>
          <a:p>
            <a:r>
              <a:rPr lang="en-US" dirty="0"/>
              <a:t>C (100)</a:t>
            </a:r>
          </a:p>
        </p:txBody>
      </p:sp>
      <p:sp>
        <p:nvSpPr>
          <p:cNvPr id="54" name="TextBox 53"/>
          <p:cNvSpPr txBox="1"/>
          <p:nvPr/>
        </p:nvSpPr>
        <p:spPr>
          <a:xfrm>
            <a:off x="6629400" y="3364468"/>
            <a:ext cx="761747" cy="369332"/>
          </a:xfrm>
          <a:prstGeom prst="rect">
            <a:avLst/>
          </a:prstGeom>
          <a:noFill/>
        </p:spPr>
        <p:txBody>
          <a:bodyPr wrap="none" rtlCol="0">
            <a:spAutoFit/>
          </a:bodyPr>
          <a:lstStyle/>
          <a:p>
            <a:r>
              <a:rPr lang="en-US" dirty="0"/>
              <a:t>D  (-7)</a:t>
            </a:r>
          </a:p>
        </p:txBody>
      </p:sp>
      <p:sp>
        <p:nvSpPr>
          <p:cNvPr id="67" name="Rectangle 66"/>
          <p:cNvSpPr/>
          <p:nvPr/>
        </p:nvSpPr>
        <p:spPr>
          <a:xfrm>
            <a:off x="228600" y="228600"/>
            <a:ext cx="5340565" cy="1477328"/>
          </a:xfrm>
          <a:prstGeom prst="rect">
            <a:avLst/>
          </a:prstGeom>
        </p:spPr>
        <p:txBody>
          <a:bodyPr wrap="none">
            <a:spAutoFit/>
          </a:bodyPr>
          <a:lstStyle/>
          <a:p>
            <a:r>
              <a:rPr lang="en-US" dirty="0"/>
              <a:t>Here is a trivial, but legal example.</a:t>
            </a:r>
          </a:p>
          <a:p>
            <a:endParaRPr lang="en-US" dirty="0"/>
          </a:p>
          <a:p>
            <a:r>
              <a:rPr lang="en-US" dirty="0"/>
              <a:t>Max makes a move, and the game is immediately over!</a:t>
            </a:r>
          </a:p>
          <a:p>
            <a:endParaRPr lang="en-US" dirty="0"/>
          </a:p>
          <a:p>
            <a:r>
              <a:rPr lang="en-US" dirty="0"/>
              <a:t>What should Max do?</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Isosceles Triangle 5"/>
          <p:cNvSpPr/>
          <p:nvPr/>
        </p:nvSpPr>
        <p:spPr>
          <a:xfrm>
            <a:off x="3962400" y="1981200"/>
            <a:ext cx="457200" cy="304800"/>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p:cNvCxnSpPr>
            <a:stCxn id="6" idx="3"/>
          </p:cNvCxnSpPr>
          <p:nvPr/>
        </p:nvCxnSpPr>
        <p:spPr>
          <a:xfrm flipH="1">
            <a:off x="2362200" y="2286000"/>
            <a:ext cx="1828800" cy="762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a:stCxn id="6" idx="3"/>
          </p:cNvCxnSpPr>
          <p:nvPr/>
        </p:nvCxnSpPr>
        <p:spPr>
          <a:xfrm>
            <a:off x="4191000" y="2286000"/>
            <a:ext cx="152400" cy="76200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4191000" y="2286000"/>
            <a:ext cx="2971800" cy="838200"/>
          </a:xfrm>
          <a:prstGeom prst="line">
            <a:avLst/>
          </a:prstGeom>
        </p:spPr>
        <p:style>
          <a:lnRef idx="1">
            <a:schemeClr val="accent1"/>
          </a:lnRef>
          <a:fillRef idx="0">
            <a:schemeClr val="accent1"/>
          </a:fillRef>
          <a:effectRef idx="0">
            <a:schemeClr val="accent1"/>
          </a:effectRef>
          <a:fontRef idx="minor">
            <a:schemeClr val="tx1"/>
          </a:fontRef>
        </p:style>
      </p:cxnSp>
      <p:sp>
        <p:nvSpPr>
          <p:cNvPr id="13" name="Isosceles Triangle 12"/>
          <p:cNvSpPr/>
          <p:nvPr/>
        </p:nvSpPr>
        <p:spPr>
          <a:xfrm flipV="1">
            <a:off x="2133600" y="3048000"/>
            <a:ext cx="457200" cy="304800"/>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Isosceles Triangle 13"/>
          <p:cNvSpPr/>
          <p:nvPr/>
        </p:nvSpPr>
        <p:spPr>
          <a:xfrm flipV="1">
            <a:off x="4114800" y="3048000"/>
            <a:ext cx="457200" cy="304800"/>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p:cNvSpPr/>
          <p:nvPr/>
        </p:nvSpPr>
        <p:spPr>
          <a:xfrm flipV="1">
            <a:off x="6934200" y="3124200"/>
            <a:ext cx="457200" cy="304800"/>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p:cNvSpPr txBox="1"/>
          <p:nvPr/>
        </p:nvSpPr>
        <p:spPr>
          <a:xfrm>
            <a:off x="3657600" y="1905000"/>
            <a:ext cx="317716" cy="369332"/>
          </a:xfrm>
          <a:prstGeom prst="rect">
            <a:avLst/>
          </a:prstGeom>
          <a:noFill/>
        </p:spPr>
        <p:txBody>
          <a:bodyPr wrap="none" rtlCol="0">
            <a:spAutoFit/>
          </a:bodyPr>
          <a:lstStyle/>
          <a:p>
            <a:r>
              <a:rPr lang="en-US" dirty="0"/>
              <a:t>A</a:t>
            </a:r>
          </a:p>
        </p:txBody>
      </p:sp>
      <p:sp>
        <p:nvSpPr>
          <p:cNvPr id="52" name="TextBox 51"/>
          <p:cNvSpPr txBox="1"/>
          <p:nvPr/>
        </p:nvSpPr>
        <p:spPr>
          <a:xfrm>
            <a:off x="1752600" y="3364468"/>
            <a:ext cx="620683" cy="369332"/>
          </a:xfrm>
          <a:prstGeom prst="rect">
            <a:avLst/>
          </a:prstGeom>
          <a:noFill/>
        </p:spPr>
        <p:txBody>
          <a:bodyPr wrap="none" rtlCol="0">
            <a:spAutoFit/>
          </a:bodyPr>
          <a:lstStyle/>
          <a:p>
            <a:r>
              <a:rPr lang="en-US" dirty="0"/>
              <a:t>B (5)</a:t>
            </a:r>
          </a:p>
        </p:txBody>
      </p:sp>
      <p:sp>
        <p:nvSpPr>
          <p:cNvPr id="53" name="TextBox 52"/>
          <p:cNvSpPr txBox="1"/>
          <p:nvPr/>
        </p:nvSpPr>
        <p:spPr>
          <a:xfrm>
            <a:off x="3810000" y="3364468"/>
            <a:ext cx="853119" cy="369332"/>
          </a:xfrm>
          <a:prstGeom prst="rect">
            <a:avLst/>
          </a:prstGeom>
          <a:noFill/>
        </p:spPr>
        <p:txBody>
          <a:bodyPr wrap="none" rtlCol="0">
            <a:spAutoFit/>
          </a:bodyPr>
          <a:lstStyle/>
          <a:p>
            <a:r>
              <a:rPr lang="en-US" dirty="0"/>
              <a:t>C (100)</a:t>
            </a:r>
          </a:p>
        </p:txBody>
      </p:sp>
      <p:sp>
        <p:nvSpPr>
          <p:cNvPr id="54" name="TextBox 53"/>
          <p:cNvSpPr txBox="1"/>
          <p:nvPr/>
        </p:nvSpPr>
        <p:spPr>
          <a:xfrm>
            <a:off x="6629400" y="3364468"/>
            <a:ext cx="761747" cy="369332"/>
          </a:xfrm>
          <a:prstGeom prst="rect">
            <a:avLst/>
          </a:prstGeom>
          <a:noFill/>
        </p:spPr>
        <p:txBody>
          <a:bodyPr wrap="none" rtlCol="0">
            <a:spAutoFit/>
          </a:bodyPr>
          <a:lstStyle/>
          <a:p>
            <a:r>
              <a:rPr lang="en-US" dirty="0"/>
              <a:t>D  (-7)</a:t>
            </a:r>
          </a:p>
        </p:txBody>
      </p:sp>
      <p:sp>
        <p:nvSpPr>
          <p:cNvPr id="67" name="Rectangle 66"/>
          <p:cNvSpPr/>
          <p:nvPr/>
        </p:nvSpPr>
        <p:spPr>
          <a:xfrm>
            <a:off x="228600" y="228600"/>
            <a:ext cx="4213205" cy="369332"/>
          </a:xfrm>
          <a:prstGeom prst="rect">
            <a:avLst/>
          </a:prstGeom>
        </p:spPr>
        <p:txBody>
          <a:bodyPr wrap="none">
            <a:spAutoFit/>
          </a:bodyPr>
          <a:lstStyle/>
          <a:p>
            <a:r>
              <a:rPr lang="en-US" dirty="0"/>
              <a:t>Max should move to C, and win 100 dollars</a:t>
            </a:r>
          </a:p>
        </p:txBody>
      </p:sp>
      <p:sp>
        <p:nvSpPr>
          <p:cNvPr id="16" name="Rectangle 15"/>
          <p:cNvSpPr/>
          <p:nvPr/>
        </p:nvSpPr>
        <p:spPr>
          <a:xfrm>
            <a:off x="4343400" y="1828800"/>
            <a:ext cx="651140" cy="461665"/>
          </a:xfrm>
          <a:prstGeom prst="rect">
            <a:avLst/>
          </a:prstGeom>
        </p:spPr>
        <p:txBody>
          <a:bodyPr wrap="none">
            <a:spAutoFit/>
          </a:bodyPr>
          <a:lstStyle/>
          <a:p>
            <a:r>
              <a:rPr lang="en-US" sz="2400" dirty="0">
                <a:solidFill>
                  <a:srgbClr val="FF0000"/>
                </a:solidFill>
              </a:rPr>
              <a:t>100</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0"/>
            <a:ext cx="8229600" cy="765991"/>
          </a:xfrm>
        </p:spPr>
        <p:txBody>
          <a:bodyPr/>
          <a:lstStyle/>
          <a:p>
            <a:r>
              <a:rPr lang="en-US" sz="5400" dirty="0">
                <a:effectLst>
                  <a:outerShdw blurRad="38100" dist="38100" dir="2700000" algn="tl">
                    <a:srgbClr val="000000">
                      <a:alpha val="43137"/>
                    </a:srgbClr>
                  </a:outerShdw>
                </a:effectLst>
              </a:rPr>
              <a:t>Types of Games</a:t>
            </a:r>
          </a:p>
        </p:txBody>
      </p:sp>
      <p:graphicFrame>
        <p:nvGraphicFramePr>
          <p:cNvPr id="5" name="Content Placeholder 3"/>
          <p:cNvGraphicFramePr>
            <a:graphicFrameLocks/>
          </p:cNvGraphicFramePr>
          <p:nvPr>
            <p:extLst>
              <p:ext uri="{D42A27DB-BD31-4B8C-83A1-F6EECF244321}">
                <p14:modId xmlns:p14="http://schemas.microsoft.com/office/powerpoint/2010/main" val="2904280697"/>
              </p:ext>
            </p:extLst>
          </p:nvPr>
        </p:nvGraphicFramePr>
        <p:xfrm>
          <a:off x="111760" y="1194660"/>
          <a:ext cx="8363630" cy="5663338"/>
        </p:xfrm>
        <a:graphic>
          <a:graphicData uri="http://schemas.openxmlformats.org/drawingml/2006/table">
            <a:tbl>
              <a:tblPr firstRow="1" bandRow="1">
                <a:tableStyleId>{5C22544A-7EE6-4342-B048-85BDC9FD1C3A}</a:tableStyleId>
              </a:tblPr>
              <a:tblGrid>
                <a:gridCol w="3108960">
                  <a:extLst>
                    <a:ext uri="{9D8B030D-6E8A-4147-A177-3AD203B41FA5}">
                      <a16:colId xmlns:a16="http://schemas.microsoft.com/office/drawing/2014/main" val="20000"/>
                    </a:ext>
                  </a:extLst>
                </a:gridCol>
                <a:gridCol w="2466794">
                  <a:extLst>
                    <a:ext uri="{9D8B030D-6E8A-4147-A177-3AD203B41FA5}">
                      <a16:colId xmlns:a16="http://schemas.microsoft.com/office/drawing/2014/main" val="20001"/>
                    </a:ext>
                  </a:extLst>
                </a:gridCol>
                <a:gridCol w="2787876">
                  <a:extLst>
                    <a:ext uri="{9D8B030D-6E8A-4147-A177-3AD203B41FA5}">
                      <a16:colId xmlns:a16="http://schemas.microsoft.com/office/drawing/2014/main" val="20002"/>
                    </a:ext>
                  </a:extLst>
                </a:gridCol>
              </a:tblGrid>
              <a:tr h="1172319">
                <a:tc>
                  <a:txBody>
                    <a:bodyPr/>
                    <a:lstStyle/>
                    <a:p>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800" dirty="0">
                          <a:solidFill>
                            <a:schemeClr val="tx1"/>
                          </a:solidFill>
                        </a:rPr>
                        <a:t>Deterministic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800" dirty="0">
                          <a:solidFill>
                            <a:schemeClr val="tx1"/>
                          </a:solidFill>
                        </a:rPr>
                        <a:t>Stochastic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1864319">
                <a:tc>
                  <a:txBody>
                    <a:bodyPr/>
                    <a:lstStyle/>
                    <a:p>
                      <a:r>
                        <a:rPr lang="en-US" sz="2400" b="1" dirty="0"/>
                        <a:t>Perfect</a:t>
                      </a:r>
                      <a:r>
                        <a:rPr lang="en-US" sz="2400" b="1" baseline="0" dirty="0"/>
                        <a:t> information</a:t>
                      </a:r>
                      <a:br>
                        <a:rPr lang="en-US" sz="2400" baseline="0" dirty="0"/>
                      </a:br>
                      <a:r>
                        <a:rPr lang="en-US" sz="2400" baseline="0" dirty="0"/>
                        <a:t>(fully observable)</a:t>
                      </a:r>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a:solidFill>
                            <a:schemeClr val="tx1"/>
                          </a:solidFill>
                        </a:rPr>
                        <a:t>Chess, checkers, Go, Tic-Tac-Toe, Connect-Four, Hex</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a:solidFill>
                            <a:schemeClr val="tx1"/>
                          </a:solidFill>
                        </a:rPr>
                        <a:t>Backgammon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1688594">
                <a:tc>
                  <a:txBody>
                    <a:bodyPr/>
                    <a:lstStyle/>
                    <a:p>
                      <a:r>
                        <a:rPr lang="en-US" sz="2400" b="1" dirty="0"/>
                        <a:t>Imperfect information</a:t>
                      </a:r>
                    </a:p>
                    <a:p>
                      <a:r>
                        <a:rPr lang="en-US" sz="2400" dirty="0"/>
                        <a:t>(partially observable)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a:solidFill>
                            <a:schemeClr val="tx1"/>
                          </a:solidFill>
                        </a:rPr>
                        <a:t>Battleships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a:solidFill>
                            <a:schemeClr val="tx1"/>
                          </a:solidFill>
                        </a:rPr>
                        <a:t>Scrabble, poker, bridge, Monopoly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938106">
                <a:tc>
                  <a:txBody>
                    <a:bodyPr/>
                    <a:lstStyle/>
                    <a:p>
                      <a:endParaRPr lang="en-US" sz="24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sp>
        <p:nvSpPr>
          <p:cNvPr id="6" name="TextBox 5"/>
          <p:cNvSpPr txBox="1"/>
          <p:nvPr/>
        </p:nvSpPr>
        <p:spPr>
          <a:xfrm>
            <a:off x="0" y="6077084"/>
            <a:ext cx="8853054" cy="830997"/>
          </a:xfrm>
          <a:prstGeom prst="rect">
            <a:avLst/>
          </a:prstGeom>
          <a:noFill/>
        </p:spPr>
        <p:txBody>
          <a:bodyPr wrap="square" rtlCol="0">
            <a:spAutoFit/>
          </a:bodyPr>
          <a:lstStyle/>
          <a:p>
            <a:r>
              <a:rPr lang="en-US" dirty="0"/>
              <a:t>Games can also be one, two or multi-player </a:t>
            </a:r>
            <a:r>
              <a:rPr lang="en-US" sz="1400" dirty="0">
                <a:solidFill>
                  <a:schemeClr val="bg1">
                    <a:lumMod val="50000"/>
                  </a:schemeClr>
                </a:solidFill>
              </a:rPr>
              <a:t>(we focus on two player)</a:t>
            </a:r>
          </a:p>
          <a:p>
            <a:r>
              <a:rPr lang="en-US" dirty="0"/>
              <a:t>Games can be cooperative or competitive </a:t>
            </a:r>
            <a:r>
              <a:rPr lang="en-US" sz="1400" dirty="0">
                <a:solidFill>
                  <a:schemeClr val="bg1">
                    <a:lumMod val="50000"/>
                  </a:schemeClr>
                </a:solidFill>
              </a:rPr>
              <a:t>(we focus on competitive, or zero-sum, games) </a:t>
            </a:r>
            <a:endParaRPr lang="en-US" sz="2000" dirty="0"/>
          </a:p>
        </p:txBody>
      </p:sp>
      <p:pic>
        <p:nvPicPr>
          <p:cNvPr id="7" name="Picture 2" descr="http://assets.wopc.co.uk/images/subjects/alfcooke/universe-100.jpg">
            <a:extLst>
              <a:ext uri="{FF2B5EF4-FFF2-40B4-BE49-F238E27FC236}">
                <a16:creationId xmlns:a16="http://schemas.microsoft.com/office/drawing/2014/main" id="{4025CF06-A9D2-4A7A-AB76-D41972E93BD6}"/>
              </a:ext>
            </a:extLst>
          </p:cNvPr>
          <p:cNvPicPr>
            <a:picLocks noChangeAspect="1" noChangeArrowheads="1"/>
          </p:cNvPicPr>
          <p:nvPr/>
        </p:nvPicPr>
        <p:blipFill>
          <a:blip r:embed="rId2" cstate="print"/>
          <a:srcRect l="24111" r="50391" b="50900"/>
          <a:stretch>
            <a:fillRect/>
          </a:stretch>
        </p:blipFill>
        <p:spPr bwMode="auto">
          <a:xfrm>
            <a:off x="7446999" y="1223099"/>
            <a:ext cx="615199" cy="804572"/>
          </a:xfrm>
          <a:prstGeom prst="rect">
            <a:avLst/>
          </a:prstGeom>
          <a:noFill/>
        </p:spPr>
      </p:pic>
      <p:pic>
        <p:nvPicPr>
          <p:cNvPr id="8" name="Picture 2" descr="http://assets.wopc.co.uk/images/subjects/alfcooke/universe-100.jpg">
            <a:extLst>
              <a:ext uri="{FF2B5EF4-FFF2-40B4-BE49-F238E27FC236}">
                <a16:creationId xmlns:a16="http://schemas.microsoft.com/office/drawing/2014/main" id="{CEC4A1B8-672D-48E4-93D6-F422B7D7BC59}"/>
              </a:ext>
            </a:extLst>
          </p:cNvPr>
          <p:cNvPicPr>
            <a:picLocks noChangeAspect="1" noChangeArrowheads="1"/>
          </p:cNvPicPr>
          <p:nvPr/>
        </p:nvPicPr>
        <p:blipFill>
          <a:blip r:embed="rId2" cstate="print"/>
          <a:srcRect l="50174" t="49100" r="24588" b="-52"/>
          <a:stretch>
            <a:fillRect/>
          </a:stretch>
        </p:blipFill>
        <p:spPr bwMode="auto">
          <a:xfrm>
            <a:off x="7794476" y="1257359"/>
            <a:ext cx="608921" cy="834912"/>
          </a:xfrm>
          <a:prstGeom prst="rect">
            <a:avLst/>
          </a:prstGeom>
          <a:noFill/>
        </p:spPr>
      </p:pic>
      <p:pic>
        <p:nvPicPr>
          <p:cNvPr id="1026" name="Picture 2" descr="Download HD Red Dice Png Download Image - Red Dice Png Transparent PNG  Image - NicePNG.com">
            <a:extLst>
              <a:ext uri="{FF2B5EF4-FFF2-40B4-BE49-F238E27FC236}">
                <a16:creationId xmlns:a16="http://schemas.microsoft.com/office/drawing/2014/main" id="{D4AA7BBC-28B5-4A01-955C-3568D131BAEF}"/>
              </a:ext>
            </a:extLst>
          </p:cNvPr>
          <p:cNvPicPr>
            <a:picLocks noChangeAspect="1" noChangeArrowheads="1"/>
          </p:cNvPicPr>
          <p:nvPr/>
        </p:nvPicPr>
        <p:blipFill>
          <a:blip r:embed="rId3" cstate="print">
            <a:clrChange>
              <a:clrFrom>
                <a:srgbClr val="F6F6F6"/>
              </a:clrFrom>
              <a:clrTo>
                <a:srgbClr val="F6F6F6">
                  <a:alpha val="0"/>
                </a:srgbClr>
              </a:clrTo>
            </a:clrChange>
            <a:extLst>
              <a:ext uri="{28A0092B-C50C-407E-A947-70E740481C1C}">
                <a14:useLocalDpi xmlns:a14="http://schemas.microsoft.com/office/drawing/2010/main" val="0"/>
              </a:ext>
            </a:extLst>
          </a:blip>
          <a:srcRect/>
          <a:stretch>
            <a:fillRect/>
          </a:stretch>
        </p:blipFill>
        <p:spPr bwMode="auto">
          <a:xfrm>
            <a:off x="5956888" y="1674815"/>
            <a:ext cx="635712" cy="48298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TANGON Classic Battleship Game Strategy Board Game Sea Battle Toy Retro  Series For Kids - Walmart.com">
            <a:extLst>
              <a:ext uri="{FF2B5EF4-FFF2-40B4-BE49-F238E27FC236}">
                <a16:creationId xmlns:a16="http://schemas.microsoft.com/office/drawing/2014/main" id="{481602D8-2884-47E9-BC81-31B412386AC1}"/>
              </a:ext>
            </a:extLst>
          </p:cNvPr>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45790" y="4800164"/>
            <a:ext cx="1349894" cy="1349894"/>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http://assets.wopc.co.uk/images/subjects/alfcooke/universe-100.jpg">
            <a:extLst>
              <a:ext uri="{FF2B5EF4-FFF2-40B4-BE49-F238E27FC236}">
                <a16:creationId xmlns:a16="http://schemas.microsoft.com/office/drawing/2014/main" id="{50DBD048-8646-4DD6-8075-9B2362D54DF4}"/>
              </a:ext>
            </a:extLst>
          </p:cNvPr>
          <p:cNvPicPr>
            <a:picLocks noChangeAspect="1" noChangeArrowheads="1"/>
          </p:cNvPicPr>
          <p:nvPr/>
        </p:nvPicPr>
        <p:blipFill>
          <a:blip r:embed="rId2" cstate="print"/>
          <a:srcRect l="24111" r="50391" b="50900"/>
          <a:stretch>
            <a:fillRect/>
          </a:stretch>
        </p:blipFill>
        <p:spPr bwMode="auto">
          <a:xfrm rot="10800000">
            <a:off x="2290964" y="5043022"/>
            <a:ext cx="615199" cy="804572"/>
          </a:xfrm>
          <a:prstGeom prst="rect">
            <a:avLst/>
          </a:prstGeom>
          <a:noFill/>
        </p:spPr>
      </p:pic>
      <p:pic>
        <p:nvPicPr>
          <p:cNvPr id="1032" name="Picture 8" descr="Antique play card. Photo shows an antique playing card back designs. |  CanStock">
            <a:extLst>
              <a:ext uri="{FF2B5EF4-FFF2-40B4-BE49-F238E27FC236}">
                <a16:creationId xmlns:a16="http://schemas.microsoft.com/office/drawing/2014/main" id="{637E5AC0-61A2-4411-86C6-3EBFF1C4F51D}"/>
              </a:ext>
            </a:extLst>
          </p:cNvPr>
          <p:cNvPicPr>
            <a:picLocks noChangeAspect="1" noChangeArrowheads="1"/>
          </p:cNvPicPr>
          <p:nvPr/>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b="5396"/>
          <a:stretch/>
        </p:blipFill>
        <p:spPr bwMode="auto">
          <a:xfrm>
            <a:off x="2532305" y="5068064"/>
            <a:ext cx="550007" cy="804572"/>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ERITAGE CHESS EBONY V BOXWOOD | Luxury Chess Boards">
            <a:extLst>
              <a:ext uri="{FF2B5EF4-FFF2-40B4-BE49-F238E27FC236}">
                <a16:creationId xmlns:a16="http://schemas.microsoft.com/office/drawing/2014/main" id="{42D4B877-8B86-4503-B894-D6DA383998D2}"/>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18133" b="22848"/>
          <a:stretch/>
        </p:blipFill>
        <p:spPr bwMode="auto">
          <a:xfrm>
            <a:off x="142240" y="3339334"/>
            <a:ext cx="1408009" cy="830997"/>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Tic Tac Toe Game Stock Illustration - Download Image Now - iStock">
            <a:extLst>
              <a:ext uri="{FF2B5EF4-FFF2-40B4-BE49-F238E27FC236}">
                <a16:creationId xmlns:a16="http://schemas.microsoft.com/office/drawing/2014/main" id="{325C7245-4A7F-468B-9C35-2FD488E07A16}"/>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272260" y="1710375"/>
            <a:ext cx="578380" cy="578380"/>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Deep Reinforcement Learning and Monte Carlo Tree Search With Connect 4 | by  Gilad Wisney | Towards Data Science">
            <a:extLst>
              <a:ext uri="{FF2B5EF4-FFF2-40B4-BE49-F238E27FC236}">
                <a16:creationId xmlns:a16="http://schemas.microsoft.com/office/drawing/2014/main" id="{C7BEF010-9400-4C6A-9FC7-BD96AF583056}"/>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572000" y="1630895"/>
            <a:ext cx="657860" cy="65786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4" descr="Deep Reinforcement Learning and Monte Carlo Tree Search With Connect 4 | by  Gilad Wisney | Towards Data Science">
            <a:extLst>
              <a:ext uri="{FF2B5EF4-FFF2-40B4-BE49-F238E27FC236}">
                <a16:creationId xmlns:a16="http://schemas.microsoft.com/office/drawing/2014/main" id="{1D74FAAA-764D-4F5F-8E67-36C747405404}"/>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580729" y="3405928"/>
            <a:ext cx="755776" cy="75577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Isosceles Triangle 5"/>
          <p:cNvSpPr/>
          <p:nvPr/>
        </p:nvSpPr>
        <p:spPr>
          <a:xfrm>
            <a:off x="3962400" y="1981200"/>
            <a:ext cx="457200" cy="304800"/>
          </a:xfrm>
          <a:prstGeom prst="triangl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p:cNvCxnSpPr>
            <a:stCxn id="6" idx="3"/>
          </p:cNvCxnSpPr>
          <p:nvPr/>
        </p:nvCxnSpPr>
        <p:spPr>
          <a:xfrm flipH="1">
            <a:off x="2362200" y="2286000"/>
            <a:ext cx="1828800" cy="762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a:stCxn id="6" idx="3"/>
          </p:cNvCxnSpPr>
          <p:nvPr/>
        </p:nvCxnSpPr>
        <p:spPr>
          <a:xfrm>
            <a:off x="4191000" y="2286000"/>
            <a:ext cx="152400" cy="762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4191000" y="2286000"/>
            <a:ext cx="2971800" cy="838200"/>
          </a:xfrm>
          <a:prstGeom prst="line">
            <a:avLst/>
          </a:prstGeom>
        </p:spPr>
        <p:style>
          <a:lnRef idx="1">
            <a:schemeClr val="accent1"/>
          </a:lnRef>
          <a:fillRef idx="0">
            <a:schemeClr val="accent1"/>
          </a:fillRef>
          <a:effectRef idx="0">
            <a:schemeClr val="accent1"/>
          </a:effectRef>
          <a:fontRef idx="minor">
            <a:schemeClr val="tx1"/>
          </a:fontRef>
        </p:style>
      </p:cxnSp>
      <p:sp>
        <p:nvSpPr>
          <p:cNvPr id="13" name="Isosceles Triangle 12"/>
          <p:cNvSpPr/>
          <p:nvPr/>
        </p:nvSpPr>
        <p:spPr>
          <a:xfrm flipV="1">
            <a:off x="2133600" y="3048000"/>
            <a:ext cx="457200" cy="304800"/>
          </a:xfrm>
          <a:prstGeom prst="triangl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Isosceles Triangle 13"/>
          <p:cNvSpPr/>
          <p:nvPr/>
        </p:nvSpPr>
        <p:spPr>
          <a:xfrm flipV="1">
            <a:off x="4114800" y="3048000"/>
            <a:ext cx="457200" cy="304800"/>
          </a:xfrm>
          <a:prstGeom prst="triangl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p:cNvSpPr/>
          <p:nvPr/>
        </p:nvSpPr>
        <p:spPr>
          <a:xfrm flipV="1">
            <a:off x="6934200" y="3124200"/>
            <a:ext cx="457200" cy="304800"/>
          </a:xfrm>
          <a:prstGeom prst="triangl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Isosceles Triangle 19"/>
          <p:cNvSpPr/>
          <p:nvPr/>
        </p:nvSpPr>
        <p:spPr>
          <a:xfrm>
            <a:off x="1600200" y="4114800"/>
            <a:ext cx="457200" cy="304800"/>
          </a:xfrm>
          <a:prstGeom prst="triangl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Isosceles Triangle 20"/>
          <p:cNvSpPr/>
          <p:nvPr/>
        </p:nvSpPr>
        <p:spPr>
          <a:xfrm>
            <a:off x="2514600" y="4114800"/>
            <a:ext cx="457200" cy="304800"/>
          </a:xfrm>
          <a:prstGeom prst="triangl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Isosceles Triangle 21"/>
          <p:cNvSpPr/>
          <p:nvPr/>
        </p:nvSpPr>
        <p:spPr>
          <a:xfrm>
            <a:off x="3429000" y="4114800"/>
            <a:ext cx="457200" cy="304800"/>
          </a:xfrm>
          <a:prstGeom prst="triangl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Isosceles Triangle 22"/>
          <p:cNvSpPr/>
          <p:nvPr/>
        </p:nvSpPr>
        <p:spPr>
          <a:xfrm>
            <a:off x="4267200" y="4114800"/>
            <a:ext cx="457200" cy="304800"/>
          </a:xfrm>
          <a:prstGeom prst="triangl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Isosceles Triangle 23"/>
          <p:cNvSpPr/>
          <p:nvPr/>
        </p:nvSpPr>
        <p:spPr>
          <a:xfrm>
            <a:off x="5715000" y="4114800"/>
            <a:ext cx="457200" cy="304800"/>
          </a:xfrm>
          <a:prstGeom prst="triangl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Isosceles Triangle 24"/>
          <p:cNvSpPr/>
          <p:nvPr/>
        </p:nvSpPr>
        <p:spPr>
          <a:xfrm>
            <a:off x="6781800" y="4114800"/>
            <a:ext cx="457200" cy="304800"/>
          </a:xfrm>
          <a:prstGeom prst="triangl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Isosceles Triangle 25"/>
          <p:cNvSpPr/>
          <p:nvPr/>
        </p:nvSpPr>
        <p:spPr>
          <a:xfrm>
            <a:off x="7543800" y="4114800"/>
            <a:ext cx="457200" cy="304800"/>
          </a:xfrm>
          <a:prstGeom prst="triangl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8" name="Straight Connector 27"/>
          <p:cNvCxnSpPr>
            <a:stCxn id="13" idx="0"/>
            <a:endCxn id="20" idx="0"/>
          </p:cNvCxnSpPr>
          <p:nvPr/>
        </p:nvCxnSpPr>
        <p:spPr>
          <a:xfrm flipH="1">
            <a:off x="1828800" y="3352800"/>
            <a:ext cx="533400" cy="762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p:cNvCxnSpPr>
            <a:stCxn id="13" idx="0"/>
            <a:endCxn id="21" idx="0"/>
          </p:cNvCxnSpPr>
          <p:nvPr/>
        </p:nvCxnSpPr>
        <p:spPr>
          <a:xfrm>
            <a:off x="2362200" y="3352800"/>
            <a:ext cx="381000" cy="762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Straight Connector 31"/>
          <p:cNvCxnSpPr>
            <a:stCxn id="14" idx="0"/>
            <a:endCxn id="22" idx="0"/>
          </p:cNvCxnSpPr>
          <p:nvPr/>
        </p:nvCxnSpPr>
        <p:spPr>
          <a:xfrm flipH="1">
            <a:off x="3657600" y="3352800"/>
            <a:ext cx="685800" cy="762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p:cNvCxnSpPr>
            <a:stCxn id="14" idx="0"/>
            <a:endCxn id="23" idx="0"/>
          </p:cNvCxnSpPr>
          <p:nvPr/>
        </p:nvCxnSpPr>
        <p:spPr>
          <a:xfrm>
            <a:off x="4343400" y="3352800"/>
            <a:ext cx="152400" cy="762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Straight Connector 35"/>
          <p:cNvCxnSpPr>
            <a:stCxn id="14" idx="0"/>
            <a:endCxn id="24" idx="0"/>
          </p:cNvCxnSpPr>
          <p:nvPr/>
        </p:nvCxnSpPr>
        <p:spPr>
          <a:xfrm>
            <a:off x="4343400" y="3352800"/>
            <a:ext cx="1600200" cy="762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Straight Connector 47"/>
          <p:cNvCxnSpPr>
            <a:stCxn id="15" idx="0"/>
            <a:endCxn id="25" idx="0"/>
          </p:cNvCxnSpPr>
          <p:nvPr/>
        </p:nvCxnSpPr>
        <p:spPr>
          <a:xfrm flipH="1">
            <a:off x="7010400" y="3429000"/>
            <a:ext cx="152400" cy="685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0" name="Straight Connector 49"/>
          <p:cNvCxnSpPr>
            <a:stCxn id="15" idx="0"/>
            <a:endCxn id="26" idx="0"/>
          </p:cNvCxnSpPr>
          <p:nvPr/>
        </p:nvCxnSpPr>
        <p:spPr>
          <a:xfrm>
            <a:off x="7162800" y="3429000"/>
            <a:ext cx="609600" cy="685800"/>
          </a:xfrm>
          <a:prstGeom prst="line">
            <a:avLst/>
          </a:prstGeom>
        </p:spPr>
        <p:style>
          <a:lnRef idx="1">
            <a:schemeClr val="accent1"/>
          </a:lnRef>
          <a:fillRef idx="0">
            <a:schemeClr val="accent1"/>
          </a:fillRef>
          <a:effectRef idx="0">
            <a:schemeClr val="accent1"/>
          </a:effectRef>
          <a:fontRef idx="minor">
            <a:schemeClr val="tx1"/>
          </a:fontRef>
        </p:style>
      </p:cxnSp>
      <p:sp>
        <p:nvSpPr>
          <p:cNvPr id="51" name="TextBox 50"/>
          <p:cNvSpPr txBox="1"/>
          <p:nvPr/>
        </p:nvSpPr>
        <p:spPr>
          <a:xfrm>
            <a:off x="3657600" y="1905000"/>
            <a:ext cx="317716" cy="369332"/>
          </a:xfrm>
          <a:prstGeom prst="rect">
            <a:avLst/>
          </a:prstGeom>
          <a:noFill/>
        </p:spPr>
        <p:txBody>
          <a:bodyPr wrap="none" rtlCol="0">
            <a:spAutoFit/>
          </a:bodyPr>
          <a:lstStyle/>
          <a:p>
            <a:r>
              <a:rPr lang="en-US" dirty="0"/>
              <a:t>A</a:t>
            </a:r>
          </a:p>
        </p:txBody>
      </p:sp>
      <p:sp>
        <p:nvSpPr>
          <p:cNvPr id="52" name="TextBox 51"/>
          <p:cNvSpPr txBox="1"/>
          <p:nvPr/>
        </p:nvSpPr>
        <p:spPr>
          <a:xfrm>
            <a:off x="1828800" y="2971800"/>
            <a:ext cx="317716" cy="369332"/>
          </a:xfrm>
          <a:prstGeom prst="rect">
            <a:avLst/>
          </a:prstGeom>
          <a:noFill/>
        </p:spPr>
        <p:txBody>
          <a:bodyPr wrap="none" rtlCol="0">
            <a:spAutoFit/>
          </a:bodyPr>
          <a:lstStyle/>
          <a:p>
            <a:r>
              <a:rPr lang="en-US" dirty="0"/>
              <a:t>B</a:t>
            </a:r>
          </a:p>
        </p:txBody>
      </p:sp>
      <p:sp>
        <p:nvSpPr>
          <p:cNvPr id="53" name="TextBox 52"/>
          <p:cNvSpPr txBox="1"/>
          <p:nvPr/>
        </p:nvSpPr>
        <p:spPr>
          <a:xfrm>
            <a:off x="3810000" y="3048000"/>
            <a:ext cx="317716" cy="369332"/>
          </a:xfrm>
          <a:prstGeom prst="rect">
            <a:avLst/>
          </a:prstGeom>
          <a:noFill/>
        </p:spPr>
        <p:txBody>
          <a:bodyPr wrap="none" rtlCol="0">
            <a:spAutoFit/>
          </a:bodyPr>
          <a:lstStyle/>
          <a:p>
            <a:r>
              <a:rPr lang="en-US" dirty="0"/>
              <a:t>C</a:t>
            </a:r>
          </a:p>
        </p:txBody>
      </p:sp>
      <p:sp>
        <p:nvSpPr>
          <p:cNvPr id="54" name="TextBox 53"/>
          <p:cNvSpPr txBox="1"/>
          <p:nvPr/>
        </p:nvSpPr>
        <p:spPr>
          <a:xfrm>
            <a:off x="6629400" y="3048000"/>
            <a:ext cx="327334" cy="369332"/>
          </a:xfrm>
          <a:prstGeom prst="rect">
            <a:avLst/>
          </a:prstGeom>
          <a:noFill/>
        </p:spPr>
        <p:txBody>
          <a:bodyPr wrap="none" rtlCol="0">
            <a:spAutoFit/>
          </a:bodyPr>
          <a:lstStyle/>
          <a:p>
            <a:r>
              <a:rPr lang="en-US" dirty="0"/>
              <a:t>D</a:t>
            </a:r>
          </a:p>
        </p:txBody>
      </p:sp>
      <p:sp>
        <p:nvSpPr>
          <p:cNvPr id="55" name="TextBox 54"/>
          <p:cNvSpPr txBox="1"/>
          <p:nvPr/>
        </p:nvSpPr>
        <p:spPr>
          <a:xfrm>
            <a:off x="1371600" y="4419600"/>
            <a:ext cx="660758" cy="369332"/>
          </a:xfrm>
          <a:prstGeom prst="rect">
            <a:avLst/>
          </a:prstGeom>
          <a:noFill/>
        </p:spPr>
        <p:txBody>
          <a:bodyPr wrap="none" rtlCol="0">
            <a:spAutoFit/>
          </a:bodyPr>
          <a:lstStyle/>
          <a:p>
            <a:r>
              <a:rPr lang="en-US" dirty="0"/>
              <a:t>E  (4)</a:t>
            </a:r>
          </a:p>
        </p:txBody>
      </p:sp>
      <p:sp>
        <p:nvSpPr>
          <p:cNvPr id="56" name="TextBox 55"/>
          <p:cNvSpPr txBox="1"/>
          <p:nvPr/>
        </p:nvSpPr>
        <p:spPr>
          <a:xfrm>
            <a:off x="2590800" y="4419600"/>
            <a:ext cx="601447" cy="369332"/>
          </a:xfrm>
          <a:prstGeom prst="rect">
            <a:avLst/>
          </a:prstGeom>
          <a:noFill/>
        </p:spPr>
        <p:txBody>
          <a:bodyPr wrap="none" rtlCol="0">
            <a:spAutoFit/>
          </a:bodyPr>
          <a:lstStyle/>
          <a:p>
            <a:r>
              <a:rPr lang="en-US" dirty="0"/>
              <a:t>F (5)</a:t>
            </a:r>
          </a:p>
        </p:txBody>
      </p:sp>
      <p:sp>
        <p:nvSpPr>
          <p:cNvPr id="57" name="TextBox 56"/>
          <p:cNvSpPr txBox="1"/>
          <p:nvPr/>
        </p:nvSpPr>
        <p:spPr>
          <a:xfrm>
            <a:off x="3429000" y="4419600"/>
            <a:ext cx="588623" cy="369332"/>
          </a:xfrm>
          <a:prstGeom prst="rect">
            <a:avLst/>
          </a:prstGeom>
          <a:noFill/>
        </p:spPr>
        <p:txBody>
          <a:bodyPr wrap="none" rtlCol="0">
            <a:spAutoFit/>
          </a:bodyPr>
          <a:lstStyle/>
          <a:p>
            <a:r>
              <a:rPr lang="en-US" dirty="0"/>
              <a:t>G(6)</a:t>
            </a:r>
          </a:p>
        </p:txBody>
      </p:sp>
      <p:sp>
        <p:nvSpPr>
          <p:cNvPr id="58" name="TextBox 57"/>
          <p:cNvSpPr txBox="1"/>
          <p:nvPr/>
        </p:nvSpPr>
        <p:spPr>
          <a:xfrm>
            <a:off x="4343400" y="4419600"/>
            <a:ext cx="639919" cy="369332"/>
          </a:xfrm>
          <a:prstGeom prst="rect">
            <a:avLst/>
          </a:prstGeom>
          <a:noFill/>
        </p:spPr>
        <p:txBody>
          <a:bodyPr wrap="none" rtlCol="0">
            <a:spAutoFit/>
          </a:bodyPr>
          <a:lstStyle/>
          <a:p>
            <a:r>
              <a:rPr lang="en-US" dirty="0"/>
              <a:t>H (2)</a:t>
            </a:r>
          </a:p>
        </p:txBody>
      </p:sp>
      <p:sp>
        <p:nvSpPr>
          <p:cNvPr id="63" name="TextBox 62"/>
          <p:cNvSpPr txBox="1"/>
          <p:nvPr/>
        </p:nvSpPr>
        <p:spPr>
          <a:xfrm>
            <a:off x="6781800" y="4419600"/>
            <a:ext cx="615874" cy="369332"/>
          </a:xfrm>
          <a:prstGeom prst="rect">
            <a:avLst/>
          </a:prstGeom>
          <a:noFill/>
        </p:spPr>
        <p:txBody>
          <a:bodyPr wrap="none" rtlCol="0">
            <a:spAutoFit/>
          </a:bodyPr>
          <a:lstStyle/>
          <a:p>
            <a:r>
              <a:rPr lang="en-US" dirty="0"/>
              <a:t>K (3)</a:t>
            </a:r>
          </a:p>
        </p:txBody>
      </p:sp>
      <p:sp>
        <p:nvSpPr>
          <p:cNvPr id="64" name="TextBox 63"/>
          <p:cNvSpPr txBox="1"/>
          <p:nvPr/>
        </p:nvSpPr>
        <p:spPr>
          <a:xfrm>
            <a:off x="7620000" y="4419600"/>
            <a:ext cx="593432" cy="369332"/>
          </a:xfrm>
          <a:prstGeom prst="rect">
            <a:avLst/>
          </a:prstGeom>
          <a:noFill/>
        </p:spPr>
        <p:txBody>
          <a:bodyPr wrap="none" rtlCol="0">
            <a:spAutoFit/>
          </a:bodyPr>
          <a:lstStyle/>
          <a:p>
            <a:r>
              <a:rPr lang="en-US" dirty="0"/>
              <a:t>L (8)</a:t>
            </a:r>
          </a:p>
        </p:txBody>
      </p:sp>
      <p:sp>
        <p:nvSpPr>
          <p:cNvPr id="65" name="TextBox 64"/>
          <p:cNvSpPr txBox="1"/>
          <p:nvPr/>
        </p:nvSpPr>
        <p:spPr>
          <a:xfrm>
            <a:off x="5562600" y="4419600"/>
            <a:ext cx="686406" cy="369332"/>
          </a:xfrm>
          <a:prstGeom prst="rect">
            <a:avLst/>
          </a:prstGeom>
          <a:noFill/>
        </p:spPr>
        <p:txBody>
          <a:bodyPr wrap="none" rtlCol="0">
            <a:spAutoFit/>
          </a:bodyPr>
          <a:lstStyle/>
          <a:p>
            <a:r>
              <a:rPr lang="en-US" dirty="0"/>
              <a:t>J (45)</a:t>
            </a:r>
          </a:p>
        </p:txBody>
      </p:sp>
      <p:sp>
        <p:nvSpPr>
          <p:cNvPr id="49" name="Rectangle 48"/>
          <p:cNvSpPr/>
          <p:nvPr/>
        </p:nvSpPr>
        <p:spPr>
          <a:xfrm>
            <a:off x="228600" y="152400"/>
            <a:ext cx="8743950" cy="2308324"/>
          </a:xfrm>
          <a:prstGeom prst="rect">
            <a:avLst/>
          </a:prstGeom>
        </p:spPr>
        <p:txBody>
          <a:bodyPr wrap="square">
            <a:spAutoFit/>
          </a:bodyPr>
          <a:lstStyle/>
          <a:p>
            <a:r>
              <a:rPr lang="en-US" dirty="0"/>
              <a:t>A more interesting game</a:t>
            </a:r>
          </a:p>
          <a:p>
            <a:endParaRPr lang="en-US" dirty="0"/>
          </a:p>
          <a:p>
            <a:r>
              <a:rPr lang="en-US" dirty="0"/>
              <a:t>Max has three choices, and depending on what he does, Min has 2 or 3 choices of a reply</a:t>
            </a:r>
          </a:p>
          <a:p>
            <a:endParaRPr lang="en-US" dirty="0"/>
          </a:p>
          <a:p>
            <a:r>
              <a:rPr lang="en-US" dirty="0"/>
              <a:t>What should Max do?</a:t>
            </a:r>
          </a:p>
        </p:txBody>
      </p:sp>
      <p:sp>
        <p:nvSpPr>
          <p:cNvPr id="35" name="Rectangle 34"/>
          <p:cNvSpPr/>
          <p:nvPr/>
        </p:nvSpPr>
        <p:spPr>
          <a:xfrm>
            <a:off x="667529" y="5589030"/>
            <a:ext cx="7115859" cy="584775"/>
          </a:xfrm>
          <a:prstGeom prst="rect">
            <a:avLst/>
          </a:prstGeom>
        </p:spPr>
        <p:txBody>
          <a:bodyPr wrap="none">
            <a:spAutoFit/>
          </a:bodyPr>
          <a:lstStyle/>
          <a:p>
            <a:r>
              <a:rPr lang="en-US" sz="3200" dirty="0"/>
              <a:t>Let us use Alpha-Beta pruning to find out.</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Isosceles Triangle 5"/>
          <p:cNvSpPr/>
          <p:nvPr/>
        </p:nvSpPr>
        <p:spPr>
          <a:xfrm>
            <a:off x="3962400" y="1981200"/>
            <a:ext cx="457200" cy="304800"/>
          </a:xfrm>
          <a:prstGeom prst="triangl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p:cNvCxnSpPr>
            <a:stCxn id="6" idx="3"/>
          </p:cNvCxnSpPr>
          <p:nvPr/>
        </p:nvCxnSpPr>
        <p:spPr>
          <a:xfrm flipH="1">
            <a:off x="2362200" y="2286000"/>
            <a:ext cx="1828800" cy="762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a:stCxn id="6" idx="3"/>
          </p:cNvCxnSpPr>
          <p:nvPr/>
        </p:nvCxnSpPr>
        <p:spPr>
          <a:xfrm>
            <a:off x="4191000" y="2286000"/>
            <a:ext cx="152400" cy="762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4191000" y="2286000"/>
            <a:ext cx="2971800" cy="838200"/>
          </a:xfrm>
          <a:prstGeom prst="line">
            <a:avLst/>
          </a:prstGeom>
        </p:spPr>
        <p:style>
          <a:lnRef idx="1">
            <a:schemeClr val="accent1"/>
          </a:lnRef>
          <a:fillRef idx="0">
            <a:schemeClr val="accent1"/>
          </a:fillRef>
          <a:effectRef idx="0">
            <a:schemeClr val="accent1"/>
          </a:effectRef>
          <a:fontRef idx="minor">
            <a:schemeClr val="tx1"/>
          </a:fontRef>
        </p:style>
      </p:cxnSp>
      <p:sp>
        <p:nvSpPr>
          <p:cNvPr id="13" name="Isosceles Triangle 12"/>
          <p:cNvSpPr/>
          <p:nvPr/>
        </p:nvSpPr>
        <p:spPr>
          <a:xfrm flipV="1">
            <a:off x="2133600" y="3048000"/>
            <a:ext cx="457200" cy="304800"/>
          </a:xfrm>
          <a:prstGeom prst="triangl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Isosceles Triangle 13"/>
          <p:cNvSpPr/>
          <p:nvPr/>
        </p:nvSpPr>
        <p:spPr>
          <a:xfrm flipV="1">
            <a:off x="4114800" y="3048000"/>
            <a:ext cx="457200" cy="304800"/>
          </a:xfrm>
          <a:prstGeom prst="triangl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p:cNvSpPr/>
          <p:nvPr/>
        </p:nvSpPr>
        <p:spPr>
          <a:xfrm flipV="1">
            <a:off x="6934200" y="3124200"/>
            <a:ext cx="457200" cy="304800"/>
          </a:xfrm>
          <a:prstGeom prst="triangl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Isosceles Triangle 19"/>
          <p:cNvSpPr/>
          <p:nvPr/>
        </p:nvSpPr>
        <p:spPr>
          <a:xfrm>
            <a:off x="1600200" y="4114800"/>
            <a:ext cx="457200" cy="304800"/>
          </a:xfrm>
          <a:prstGeom prst="triangl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Isosceles Triangle 20"/>
          <p:cNvSpPr/>
          <p:nvPr/>
        </p:nvSpPr>
        <p:spPr>
          <a:xfrm>
            <a:off x="2514600" y="4114800"/>
            <a:ext cx="457200" cy="304800"/>
          </a:xfrm>
          <a:prstGeom prst="triangl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Isosceles Triangle 21"/>
          <p:cNvSpPr/>
          <p:nvPr/>
        </p:nvSpPr>
        <p:spPr>
          <a:xfrm>
            <a:off x="3429000" y="4114800"/>
            <a:ext cx="457200" cy="304800"/>
          </a:xfrm>
          <a:prstGeom prst="triangl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Isosceles Triangle 22"/>
          <p:cNvSpPr/>
          <p:nvPr/>
        </p:nvSpPr>
        <p:spPr>
          <a:xfrm>
            <a:off x="4267200" y="4114800"/>
            <a:ext cx="457200" cy="304800"/>
          </a:xfrm>
          <a:prstGeom prst="triangl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Isosceles Triangle 23"/>
          <p:cNvSpPr/>
          <p:nvPr/>
        </p:nvSpPr>
        <p:spPr>
          <a:xfrm>
            <a:off x="5715000" y="4114800"/>
            <a:ext cx="457200" cy="304800"/>
          </a:xfrm>
          <a:prstGeom prst="triangl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Isosceles Triangle 24"/>
          <p:cNvSpPr/>
          <p:nvPr/>
        </p:nvSpPr>
        <p:spPr>
          <a:xfrm>
            <a:off x="6781800" y="4114800"/>
            <a:ext cx="457200" cy="304800"/>
          </a:xfrm>
          <a:prstGeom prst="triangl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Isosceles Triangle 25"/>
          <p:cNvSpPr/>
          <p:nvPr/>
        </p:nvSpPr>
        <p:spPr>
          <a:xfrm>
            <a:off x="7543800" y="4114800"/>
            <a:ext cx="457200" cy="304800"/>
          </a:xfrm>
          <a:prstGeom prst="triangl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8" name="Straight Connector 27"/>
          <p:cNvCxnSpPr>
            <a:stCxn id="13" idx="0"/>
            <a:endCxn id="20" idx="0"/>
          </p:cNvCxnSpPr>
          <p:nvPr/>
        </p:nvCxnSpPr>
        <p:spPr>
          <a:xfrm flipH="1">
            <a:off x="1828800" y="3352800"/>
            <a:ext cx="533400" cy="762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p:cNvCxnSpPr>
            <a:stCxn id="13" idx="0"/>
            <a:endCxn id="21" idx="0"/>
          </p:cNvCxnSpPr>
          <p:nvPr/>
        </p:nvCxnSpPr>
        <p:spPr>
          <a:xfrm>
            <a:off x="2362200" y="3352800"/>
            <a:ext cx="381000" cy="762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Straight Connector 31"/>
          <p:cNvCxnSpPr>
            <a:stCxn id="14" idx="0"/>
            <a:endCxn id="22" idx="0"/>
          </p:cNvCxnSpPr>
          <p:nvPr/>
        </p:nvCxnSpPr>
        <p:spPr>
          <a:xfrm flipH="1">
            <a:off x="3657600" y="3352800"/>
            <a:ext cx="685800" cy="762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p:cNvCxnSpPr>
            <a:stCxn id="14" idx="0"/>
            <a:endCxn id="23" idx="0"/>
          </p:cNvCxnSpPr>
          <p:nvPr/>
        </p:nvCxnSpPr>
        <p:spPr>
          <a:xfrm>
            <a:off x="4343400" y="3352800"/>
            <a:ext cx="152400" cy="762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Straight Connector 35"/>
          <p:cNvCxnSpPr>
            <a:stCxn id="14" idx="0"/>
            <a:endCxn id="24" idx="0"/>
          </p:cNvCxnSpPr>
          <p:nvPr/>
        </p:nvCxnSpPr>
        <p:spPr>
          <a:xfrm>
            <a:off x="4343400" y="3352800"/>
            <a:ext cx="1600200" cy="762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Straight Connector 47"/>
          <p:cNvCxnSpPr>
            <a:stCxn id="15" idx="0"/>
            <a:endCxn id="25" idx="0"/>
          </p:cNvCxnSpPr>
          <p:nvPr/>
        </p:nvCxnSpPr>
        <p:spPr>
          <a:xfrm flipH="1">
            <a:off x="7010400" y="3429000"/>
            <a:ext cx="152400" cy="685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0" name="Straight Connector 49"/>
          <p:cNvCxnSpPr>
            <a:stCxn id="15" idx="0"/>
            <a:endCxn id="26" idx="0"/>
          </p:cNvCxnSpPr>
          <p:nvPr/>
        </p:nvCxnSpPr>
        <p:spPr>
          <a:xfrm>
            <a:off x="7162800" y="3429000"/>
            <a:ext cx="609600" cy="685800"/>
          </a:xfrm>
          <a:prstGeom prst="line">
            <a:avLst/>
          </a:prstGeom>
        </p:spPr>
        <p:style>
          <a:lnRef idx="1">
            <a:schemeClr val="accent1"/>
          </a:lnRef>
          <a:fillRef idx="0">
            <a:schemeClr val="accent1"/>
          </a:fillRef>
          <a:effectRef idx="0">
            <a:schemeClr val="accent1"/>
          </a:effectRef>
          <a:fontRef idx="minor">
            <a:schemeClr val="tx1"/>
          </a:fontRef>
        </p:style>
      </p:cxnSp>
      <p:sp>
        <p:nvSpPr>
          <p:cNvPr id="51" name="TextBox 50"/>
          <p:cNvSpPr txBox="1"/>
          <p:nvPr/>
        </p:nvSpPr>
        <p:spPr>
          <a:xfrm>
            <a:off x="3657600" y="1905000"/>
            <a:ext cx="317716" cy="369332"/>
          </a:xfrm>
          <a:prstGeom prst="rect">
            <a:avLst/>
          </a:prstGeom>
          <a:noFill/>
        </p:spPr>
        <p:txBody>
          <a:bodyPr wrap="none" rtlCol="0">
            <a:spAutoFit/>
          </a:bodyPr>
          <a:lstStyle/>
          <a:p>
            <a:r>
              <a:rPr lang="en-US" dirty="0"/>
              <a:t>A</a:t>
            </a:r>
          </a:p>
        </p:txBody>
      </p:sp>
      <p:sp>
        <p:nvSpPr>
          <p:cNvPr id="52" name="TextBox 51"/>
          <p:cNvSpPr txBox="1"/>
          <p:nvPr/>
        </p:nvSpPr>
        <p:spPr>
          <a:xfrm>
            <a:off x="1752600" y="2971800"/>
            <a:ext cx="317716" cy="369332"/>
          </a:xfrm>
          <a:prstGeom prst="rect">
            <a:avLst/>
          </a:prstGeom>
          <a:noFill/>
        </p:spPr>
        <p:txBody>
          <a:bodyPr wrap="none" rtlCol="0">
            <a:spAutoFit/>
          </a:bodyPr>
          <a:lstStyle/>
          <a:p>
            <a:r>
              <a:rPr lang="en-US" dirty="0"/>
              <a:t>B</a:t>
            </a:r>
          </a:p>
        </p:txBody>
      </p:sp>
      <p:sp>
        <p:nvSpPr>
          <p:cNvPr id="53" name="TextBox 52"/>
          <p:cNvSpPr txBox="1"/>
          <p:nvPr/>
        </p:nvSpPr>
        <p:spPr>
          <a:xfrm>
            <a:off x="3810000" y="3048000"/>
            <a:ext cx="317716" cy="369332"/>
          </a:xfrm>
          <a:prstGeom prst="rect">
            <a:avLst/>
          </a:prstGeom>
          <a:noFill/>
        </p:spPr>
        <p:txBody>
          <a:bodyPr wrap="none" rtlCol="0">
            <a:spAutoFit/>
          </a:bodyPr>
          <a:lstStyle/>
          <a:p>
            <a:r>
              <a:rPr lang="en-US" dirty="0"/>
              <a:t>C</a:t>
            </a:r>
          </a:p>
        </p:txBody>
      </p:sp>
      <p:sp>
        <p:nvSpPr>
          <p:cNvPr id="54" name="TextBox 53"/>
          <p:cNvSpPr txBox="1"/>
          <p:nvPr/>
        </p:nvSpPr>
        <p:spPr>
          <a:xfrm>
            <a:off x="6629400" y="3048000"/>
            <a:ext cx="327334" cy="369332"/>
          </a:xfrm>
          <a:prstGeom prst="rect">
            <a:avLst/>
          </a:prstGeom>
          <a:noFill/>
        </p:spPr>
        <p:txBody>
          <a:bodyPr wrap="none" rtlCol="0">
            <a:spAutoFit/>
          </a:bodyPr>
          <a:lstStyle/>
          <a:p>
            <a:r>
              <a:rPr lang="en-US" dirty="0"/>
              <a:t>D</a:t>
            </a:r>
          </a:p>
        </p:txBody>
      </p:sp>
      <p:sp>
        <p:nvSpPr>
          <p:cNvPr id="55" name="TextBox 54"/>
          <p:cNvSpPr txBox="1"/>
          <p:nvPr/>
        </p:nvSpPr>
        <p:spPr>
          <a:xfrm>
            <a:off x="1371600" y="4419600"/>
            <a:ext cx="660758" cy="369332"/>
          </a:xfrm>
          <a:prstGeom prst="rect">
            <a:avLst/>
          </a:prstGeom>
          <a:noFill/>
        </p:spPr>
        <p:txBody>
          <a:bodyPr wrap="none" rtlCol="0">
            <a:spAutoFit/>
          </a:bodyPr>
          <a:lstStyle/>
          <a:p>
            <a:r>
              <a:rPr lang="en-US" dirty="0"/>
              <a:t>E  (4)</a:t>
            </a:r>
          </a:p>
        </p:txBody>
      </p:sp>
      <p:sp>
        <p:nvSpPr>
          <p:cNvPr id="56" name="TextBox 55"/>
          <p:cNvSpPr txBox="1"/>
          <p:nvPr/>
        </p:nvSpPr>
        <p:spPr>
          <a:xfrm>
            <a:off x="2590800" y="4419600"/>
            <a:ext cx="601447" cy="369332"/>
          </a:xfrm>
          <a:prstGeom prst="rect">
            <a:avLst/>
          </a:prstGeom>
          <a:noFill/>
        </p:spPr>
        <p:txBody>
          <a:bodyPr wrap="none" rtlCol="0">
            <a:spAutoFit/>
          </a:bodyPr>
          <a:lstStyle/>
          <a:p>
            <a:r>
              <a:rPr lang="en-US" dirty="0"/>
              <a:t>F (5)</a:t>
            </a:r>
          </a:p>
        </p:txBody>
      </p:sp>
      <p:sp>
        <p:nvSpPr>
          <p:cNvPr id="57" name="TextBox 56"/>
          <p:cNvSpPr txBox="1"/>
          <p:nvPr/>
        </p:nvSpPr>
        <p:spPr>
          <a:xfrm>
            <a:off x="3429000" y="4419600"/>
            <a:ext cx="588623" cy="369332"/>
          </a:xfrm>
          <a:prstGeom prst="rect">
            <a:avLst/>
          </a:prstGeom>
          <a:noFill/>
        </p:spPr>
        <p:txBody>
          <a:bodyPr wrap="none" rtlCol="0">
            <a:spAutoFit/>
          </a:bodyPr>
          <a:lstStyle/>
          <a:p>
            <a:r>
              <a:rPr lang="en-US" dirty="0"/>
              <a:t>G(6)</a:t>
            </a:r>
          </a:p>
        </p:txBody>
      </p:sp>
      <p:sp>
        <p:nvSpPr>
          <p:cNvPr id="58" name="TextBox 57"/>
          <p:cNvSpPr txBox="1"/>
          <p:nvPr/>
        </p:nvSpPr>
        <p:spPr>
          <a:xfrm>
            <a:off x="4343400" y="4419600"/>
            <a:ext cx="639919" cy="369332"/>
          </a:xfrm>
          <a:prstGeom prst="rect">
            <a:avLst/>
          </a:prstGeom>
          <a:noFill/>
        </p:spPr>
        <p:txBody>
          <a:bodyPr wrap="none" rtlCol="0">
            <a:spAutoFit/>
          </a:bodyPr>
          <a:lstStyle/>
          <a:p>
            <a:r>
              <a:rPr lang="en-US" dirty="0"/>
              <a:t>H (2)</a:t>
            </a:r>
          </a:p>
        </p:txBody>
      </p:sp>
      <p:sp>
        <p:nvSpPr>
          <p:cNvPr id="63" name="TextBox 62"/>
          <p:cNvSpPr txBox="1"/>
          <p:nvPr/>
        </p:nvSpPr>
        <p:spPr>
          <a:xfrm>
            <a:off x="6781800" y="4419600"/>
            <a:ext cx="615874" cy="369332"/>
          </a:xfrm>
          <a:prstGeom prst="rect">
            <a:avLst/>
          </a:prstGeom>
          <a:noFill/>
        </p:spPr>
        <p:txBody>
          <a:bodyPr wrap="none" rtlCol="0">
            <a:spAutoFit/>
          </a:bodyPr>
          <a:lstStyle/>
          <a:p>
            <a:r>
              <a:rPr lang="en-US" dirty="0"/>
              <a:t>K (3)</a:t>
            </a:r>
          </a:p>
        </p:txBody>
      </p:sp>
      <p:sp>
        <p:nvSpPr>
          <p:cNvPr id="64" name="TextBox 63"/>
          <p:cNvSpPr txBox="1"/>
          <p:nvPr/>
        </p:nvSpPr>
        <p:spPr>
          <a:xfrm>
            <a:off x="7620000" y="4419600"/>
            <a:ext cx="593432" cy="369332"/>
          </a:xfrm>
          <a:prstGeom prst="rect">
            <a:avLst/>
          </a:prstGeom>
          <a:noFill/>
        </p:spPr>
        <p:txBody>
          <a:bodyPr wrap="none" rtlCol="0">
            <a:spAutoFit/>
          </a:bodyPr>
          <a:lstStyle/>
          <a:p>
            <a:r>
              <a:rPr lang="en-US" dirty="0"/>
              <a:t>L (8)</a:t>
            </a:r>
          </a:p>
        </p:txBody>
      </p:sp>
      <p:sp>
        <p:nvSpPr>
          <p:cNvPr id="65" name="TextBox 64"/>
          <p:cNvSpPr txBox="1"/>
          <p:nvPr/>
        </p:nvSpPr>
        <p:spPr>
          <a:xfrm>
            <a:off x="5562600" y="4419600"/>
            <a:ext cx="686406" cy="369332"/>
          </a:xfrm>
          <a:prstGeom prst="rect">
            <a:avLst/>
          </a:prstGeom>
          <a:noFill/>
        </p:spPr>
        <p:txBody>
          <a:bodyPr wrap="none" rtlCol="0">
            <a:spAutoFit/>
          </a:bodyPr>
          <a:lstStyle/>
          <a:p>
            <a:r>
              <a:rPr lang="en-US" dirty="0"/>
              <a:t>J (45)</a:t>
            </a:r>
          </a:p>
        </p:txBody>
      </p:sp>
      <p:sp>
        <p:nvSpPr>
          <p:cNvPr id="49" name="Rectangle 48"/>
          <p:cNvSpPr/>
          <p:nvPr/>
        </p:nvSpPr>
        <p:spPr>
          <a:xfrm>
            <a:off x="228600" y="152400"/>
            <a:ext cx="6334042" cy="1292662"/>
          </a:xfrm>
          <a:prstGeom prst="rect">
            <a:avLst/>
          </a:prstGeom>
        </p:spPr>
        <p:txBody>
          <a:bodyPr wrap="none">
            <a:spAutoFit/>
          </a:bodyPr>
          <a:lstStyle/>
          <a:p>
            <a:r>
              <a:rPr lang="en-US" dirty="0"/>
              <a:t>First we explore the </a:t>
            </a:r>
            <a:r>
              <a:rPr lang="en-US" dirty="0" err="1"/>
              <a:t>subtree</a:t>
            </a:r>
            <a:r>
              <a:rPr lang="en-US" dirty="0"/>
              <a:t> under B</a:t>
            </a:r>
          </a:p>
          <a:p>
            <a:r>
              <a:rPr lang="en-US" dirty="0"/>
              <a:t>If we moved there, Min could give us 4 dollars, or 5 dollars</a:t>
            </a:r>
          </a:p>
          <a:p>
            <a:r>
              <a:rPr lang="en-US" dirty="0"/>
              <a:t>If we assume that Min in rational, the expected payoff is </a:t>
            </a:r>
            <a:r>
              <a:rPr lang="en-US" sz="2400" dirty="0">
                <a:solidFill>
                  <a:srgbClr val="FF0000"/>
                </a:solidFill>
              </a:rPr>
              <a:t>4</a:t>
            </a:r>
            <a:r>
              <a:rPr lang="en-US" dirty="0"/>
              <a:t> dollars</a:t>
            </a:r>
          </a:p>
          <a:p>
            <a:endParaRPr lang="en-US" dirty="0"/>
          </a:p>
        </p:txBody>
      </p:sp>
      <p:sp>
        <p:nvSpPr>
          <p:cNvPr id="66" name="TextBox 65"/>
          <p:cNvSpPr txBox="1"/>
          <p:nvPr/>
        </p:nvSpPr>
        <p:spPr>
          <a:xfrm>
            <a:off x="1905000" y="2590800"/>
            <a:ext cx="301686" cy="461665"/>
          </a:xfrm>
          <a:prstGeom prst="rect">
            <a:avLst/>
          </a:prstGeom>
          <a:noFill/>
        </p:spPr>
        <p:txBody>
          <a:bodyPr wrap="square" rtlCol="0">
            <a:spAutoFit/>
          </a:bodyPr>
          <a:lstStyle/>
          <a:p>
            <a:r>
              <a:rPr lang="en-US" sz="2400" dirty="0">
                <a:solidFill>
                  <a:srgbClr val="FF0000"/>
                </a:solidFill>
              </a:rPr>
              <a:t>4</a:t>
            </a:r>
          </a:p>
        </p:txBody>
      </p:sp>
      <p:sp>
        <p:nvSpPr>
          <p:cNvPr id="67" name="Rectangle 66"/>
          <p:cNvSpPr/>
          <p:nvPr/>
        </p:nvSpPr>
        <p:spPr>
          <a:xfrm>
            <a:off x="114300" y="5334505"/>
            <a:ext cx="8458200" cy="1015663"/>
          </a:xfrm>
          <a:prstGeom prst="rect">
            <a:avLst/>
          </a:prstGeom>
        </p:spPr>
        <p:txBody>
          <a:bodyPr wrap="square">
            <a:spAutoFit/>
          </a:bodyPr>
          <a:lstStyle/>
          <a:p>
            <a:r>
              <a:rPr lang="en-US" dirty="0"/>
              <a:t>Note that some people would write here </a:t>
            </a:r>
            <a:r>
              <a:rPr lang="en-US" sz="2400" dirty="0">
                <a:solidFill>
                  <a:srgbClr val="FF0000"/>
                </a:solidFill>
              </a:rPr>
              <a:t>&lt;=4</a:t>
            </a:r>
            <a:r>
              <a:rPr lang="en-US" dirty="0"/>
              <a:t> dollars.</a:t>
            </a:r>
          </a:p>
          <a:p>
            <a:r>
              <a:rPr lang="en-US" dirty="0"/>
              <a:t>That is to say, they would label </a:t>
            </a:r>
            <a:r>
              <a:rPr lang="en-US" dirty="0" err="1"/>
              <a:t>subtree</a:t>
            </a:r>
            <a:r>
              <a:rPr lang="en-US" dirty="0"/>
              <a:t> B as four dollars or greater</a:t>
            </a:r>
          </a:p>
          <a:p>
            <a:r>
              <a:rPr lang="en-US" dirty="0"/>
              <a:t>If Max is rational, that is unnecessary</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Isosceles Triangle 5"/>
          <p:cNvSpPr/>
          <p:nvPr/>
        </p:nvSpPr>
        <p:spPr>
          <a:xfrm>
            <a:off x="3962400" y="1981200"/>
            <a:ext cx="457200" cy="304800"/>
          </a:xfrm>
          <a:prstGeom prst="triangl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p:cNvCxnSpPr>
            <a:stCxn id="6" idx="3"/>
          </p:cNvCxnSpPr>
          <p:nvPr/>
        </p:nvCxnSpPr>
        <p:spPr>
          <a:xfrm flipH="1">
            <a:off x="2362200" y="2286000"/>
            <a:ext cx="1828800" cy="762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a:stCxn id="6" idx="3"/>
          </p:cNvCxnSpPr>
          <p:nvPr/>
        </p:nvCxnSpPr>
        <p:spPr>
          <a:xfrm>
            <a:off x="4191000" y="2286000"/>
            <a:ext cx="152400" cy="762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4191000" y="2286000"/>
            <a:ext cx="2971800" cy="838200"/>
          </a:xfrm>
          <a:prstGeom prst="line">
            <a:avLst/>
          </a:prstGeom>
        </p:spPr>
        <p:style>
          <a:lnRef idx="1">
            <a:schemeClr val="accent1"/>
          </a:lnRef>
          <a:fillRef idx="0">
            <a:schemeClr val="accent1"/>
          </a:fillRef>
          <a:effectRef idx="0">
            <a:schemeClr val="accent1"/>
          </a:effectRef>
          <a:fontRef idx="minor">
            <a:schemeClr val="tx1"/>
          </a:fontRef>
        </p:style>
      </p:cxnSp>
      <p:sp>
        <p:nvSpPr>
          <p:cNvPr id="13" name="Isosceles Triangle 12"/>
          <p:cNvSpPr/>
          <p:nvPr/>
        </p:nvSpPr>
        <p:spPr>
          <a:xfrm flipV="1">
            <a:off x="2133600" y="3048000"/>
            <a:ext cx="457200" cy="304800"/>
          </a:xfrm>
          <a:prstGeom prst="triangl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Isosceles Triangle 13"/>
          <p:cNvSpPr/>
          <p:nvPr/>
        </p:nvSpPr>
        <p:spPr>
          <a:xfrm flipV="1">
            <a:off x="4114800" y="3048000"/>
            <a:ext cx="457200" cy="304800"/>
          </a:xfrm>
          <a:prstGeom prst="triangl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p:cNvSpPr/>
          <p:nvPr/>
        </p:nvSpPr>
        <p:spPr>
          <a:xfrm flipV="1">
            <a:off x="6934200" y="3124200"/>
            <a:ext cx="457200" cy="304800"/>
          </a:xfrm>
          <a:prstGeom prst="triangl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Isosceles Triangle 19"/>
          <p:cNvSpPr/>
          <p:nvPr/>
        </p:nvSpPr>
        <p:spPr>
          <a:xfrm>
            <a:off x="1600200" y="4114800"/>
            <a:ext cx="457200" cy="304800"/>
          </a:xfrm>
          <a:prstGeom prst="triangl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Isosceles Triangle 20"/>
          <p:cNvSpPr/>
          <p:nvPr/>
        </p:nvSpPr>
        <p:spPr>
          <a:xfrm>
            <a:off x="2514600" y="4114800"/>
            <a:ext cx="457200" cy="304800"/>
          </a:xfrm>
          <a:prstGeom prst="triangl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Isosceles Triangle 21"/>
          <p:cNvSpPr/>
          <p:nvPr/>
        </p:nvSpPr>
        <p:spPr>
          <a:xfrm>
            <a:off x="3429000" y="4114800"/>
            <a:ext cx="457200" cy="304800"/>
          </a:xfrm>
          <a:prstGeom prst="triangl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Isosceles Triangle 22"/>
          <p:cNvSpPr/>
          <p:nvPr/>
        </p:nvSpPr>
        <p:spPr>
          <a:xfrm>
            <a:off x="4267200" y="4114800"/>
            <a:ext cx="457200" cy="304800"/>
          </a:xfrm>
          <a:prstGeom prst="triangl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Isosceles Triangle 23"/>
          <p:cNvSpPr/>
          <p:nvPr/>
        </p:nvSpPr>
        <p:spPr>
          <a:xfrm>
            <a:off x="5715000" y="4114800"/>
            <a:ext cx="457200" cy="304800"/>
          </a:xfrm>
          <a:prstGeom prst="triangl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Isosceles Triangle 24"/>
          <p:cNvSpPr/>
          <p:nvPr/>
        </p:nvSpPr>
        <p:spPr>
          <a:xfrm>
            <a:off x="6781800" y="4114800"/>
            <a:ext cx="457200" cy="304800"/>
          </a:xfrm>
          <a:prstGeom prst="triangl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Isosceles Triangle 25"/>
          <p:cNvSpPr/>
          <p:nvPr/>
        </p:nvSpPr>
        <p:spPr>
          <a:xfrm>
            <a:off x="7543800" y="4114800"/>
            <a:ext cx="457200" cy="304800"/>
          </a:xfrm>
          <a:prstGeom prst="triangl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8" name="Straight Connector 27"/>
          <p:cNvCxnSpPr>
            <a:stCxn id="13" idx="0"/>
            <a:endCxn id="20" idx="0"/>
          </p:cNvCxnSpPr>
          <p:nvPr/>
        </p:nvCxnSpPr>
        <p:spPr>
          <a:xfrm flipH="1">
            <a:off x="1828800" y="3352800"/>
            <a:ext cx="533400" cy="762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p:cNvCxnSpPr>
            <a:stCxn id="13" idx="0"/>
            <a:endCxn id="21" idx="0"/>
          </p:cNvCxnSpPr>
          <p:nvPr/>
        </p:nvCxnSpPr>
        <p:spPr>
          <a:xfrm>
            <a:off x="2362200" y="3352800"/>
            <a:ext cx="381000" cy="762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Straight Connector 31"/>
          <p:cNvCxnSpPr>
            <a:stCxn id="14" idx="0"/>
            <a:endCxn id="22" idx="0"/>
          </p:cNvCxnSpPr>
          <p:nvPr/>
        </p:nvCxnSpPr>
        <p:spPr>
          <a:xfrm flipH="1">
            <a:off x="3657600" y="3352800"/>
            <a:ext cx="685800" cy="762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p:cNvCxnSpPr>
            <a:stCxn id="14" idx="0"/>
            <a:endCxn id="23" idx="0"/>
          </p:cNvCxnSpPr>
          <p:nvPr/>
        </p:nvCxnSpPr>
        <p:spPr>
          <a:xfrm>
            <a:off x="4343400" y="3352800"/>
            <a:ext cx="152400" cy="762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Straight Connector 35"/>
          <p:cNvCxnSpPr>
            <a:stCxn id="14" idx="0"/>
            <a:endCxn id="24" idx="0"/>
          </p:cNvCxnSpPr>
          <p:nvPr/>
        </p:nvCxnSpPr>
        <p:spPr>
          <a:xfrm>
            <a:off x="4343400" y="3352800"/>
            <a:ext cx="1600200" cy="762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Straight Connector 47"/>
          <p:cNvCxnSpPr>
            <a:stCxn id="15" idx="0"/>
            <a:endCxn id="25" idx="0"/>
          </p:cNvCxnSpPr>
          <p:nvPr/>
        </p:nvCxnSpPr>
        <p:spPr>
          <a:xfrm flipH="1">
            <a:off x="7010400" y="3429000"/>
            <a:ext cx="152400" cy="685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0" name="Straight Connector 49"/>
          <p:cNvCxnSpPr>
            <a:stCxn id="15" idx="0"/>
            <a:endCxn id="26" idx="0"/>
          </p:cNvCxnSpPr>
          <p:nvPr/>
        </p:nvCxnSpPr>
        <p:spPr>
          <a:xfrm>
            <a:off x="7162800" y="3429000"/>
            <a:ext cx="609600" cy="685800"/>
          </a:xfrm>
          <a:prstGeom prst="line">
            <a:avLst/>
          </a:prstGeom>
        </p:spPr>
        <p:style>
          <a:lnRef idx="1">
            <a:schemeClr val="accent1"/>
          </a:lnRef>
          <a:fillRef idx="0">
            <a:schemeClr val="accent1"/>
          </a:fillRef>
          <a:effectRef idx="0">
            <a:schemeClr val="accent1"/>
          </a:effectRef>
          <a:fontRef idx="minor">
            <a:schemeClr val="tx1"/>
          </a:fontRef>
        </p:style>
      </p:cxnSp>
      <p:sp>
        <p:nvSpPr>
          <p:cNvPr id="51" name="TextBox 50"/>
          <p:cNvSpPr txBox="1"/>
          <p:nvPr/>
        </p:nvSpPr>
        <p:spPr>
          <a:xfrm>
            <a:off x="3657600" y="1905000"/>
            <a:ext cx="317716" cy="369332"/>
          </a:xfrm>
          <a:prstGeom prst="rect">
            <a:avLst/>
          </a:prstGeom>
          <a:noFill/>
        </p:spPr>
        <p:txBody>
          <a:bodyPr wrap="none" rtlCol="0">
            <a:spAutoFit/>
          </a:bodyPr>
          <a:lstStyle/>
          <a:p>
            <a:r>
              <a:rPr lang="en-US" dirty="0"/>
              <a:t>A</a:t>
            </a:r>
          </a:p>
        </p:txBody>
      </p:sp>
      <p:sp>
        <p:nvSpPr>
          <p:cNvPr id="52" name="TextBox 51"/>
          <p:cNvSpPr txBox="1"/>
          <p:nvPr/>
        </p:nvSpPr>
        <p:spPr>
          <a:xfrm>
            <a:off x="1752600" y="2971800"/>
            <a:ext cx="317716" cy="369332"/>
          </a:xfrm>
          <a:prstGeom prst="rect">
            <a:avLst/>
          </a:prstGeom>
          <a:noFill/>
        </p:spPr>
        <p:txBody>
          <a:bodyPr wrap="none" rtlCol="0">
            <a:spAutoFit/>
          </a:bodyPr>
          <a:lstStyle/>
          <a:p>
            <a:r>
              <a:rPr lang="en-US" dirty="0"/>
              <a:t>B</a:t>
            </a:r>
          </a:p>
        </p:txBody>
      </p:sp>
      <p:sp>
        <p:nvSpPr>
          <p:cNvPr id="53" name="TextBox 52"/>
          <p:cNvSpPr txBox="1"/>
          <p:nvPr/>
        </p:nvSpPr>
        <p:spPr>
          <a:xfrm>
            <a:off x="3810000" y="3048000"/>
            <a:ext cx="317716" cy="369332"/>
          </a:xfrm>
          <a:prstGeom prst="rect">
            <a:avLst/>
          </a:prstGeom>
          <a:noFill/>
        </p:spPr>
        <p:txBody>
          <a:bodyPr wrap="none" rtlCol="0">
            <a:spAutoFit/>
          </a:bodyPr>
          <a:lstStyle/>
          <a:p>
            <a:r>
              <a:rPr lang="en-US" dirty="0"/>
              <a:t>C</a:t>
            </a:r>
          </a:p>
        </p:txBody>
      </p:sp>
      <p:sp>
        <p:nvSpPr>
          <p:cNvPr id="54" name="TextBox 53"/>
          <p:cNvSpPr txBox="1"/>
          <p:nvPr/>
        </p:nvSpPr>
        <p:spPr>
          <a:xfrm>
            <a:off x="6629400" y="3048000"/>
            <a:ext cx="327334" cy="369332"/>
          </a:xfrm>
          <a:prstGeom prst="rect">
            <a:avLst/>
          </a:prstGeom>
          <a:noFill/>
        </p:spPr>
        <p:txBody>
          <a:bodyPr wrap="none" rtlCol="0">
            <a:spAutoFit/>
          </a:bodyPr>
          <a:lstStyle/>
          <a:p>
            <a:r>
              <a:rPr lang="en-US" dirty="0"/>
              <a:t>D</a:t>
            </a:r>
          </a:p>
        </p:txBody>
      </p:sp>
      <p:sp>
        <p:nvSpPr>
          <p:cNvPr id="55" name="TextBox 54"/>
          <p:cNvSpPr txBox="1"/>
          <p:nvPr/>
        </p:nvSpPr>
        <p:spPr>
          <a:xfrm>
            <a:off x="1371600" y="4419600"/>
            <a:ext cx="660758" cy="369332"/>
          </a:xfrm>
          <a:prstGeom prst="rect">
            <a:avLst/>
          </a:prstGeom>
          <a:noFill/>
        </p:spPr>
        <p:txBody>
          <a:bodyPr wrap="none" rtlCol="0">
            <a:spAutoFit/>
          </a:bodyPr>
          <a:lstStyle/>
          <a:p>
            <a:r>
              <a:rPr lang="en-US" dirty="0"/>
              <a:t>E  (4)</a:t>
            </a:r>
          </a:p>
        </p:txBody>
      </p:sp>
      <p:sp>
        <p:nvSpPr>
          <p:cNvPr id="56" name="TextBox 55"/>
          <p:cNvSpPr txBox="1"/>
          <p:nvPr/>
        </p:nvSpPr>
        <p:spPr>
          <a:xfrm>
            <a:off x="2590800" y="4419600"/>
            <a:ext cx="601447" cy="369332"/>
          </a:xfrm>
          <a:prstGeom prst="rect">
            <a:avLst/>
          </a:prstGeom>
          <a:noFill/>
        </p:spPr>
        <p:txBody>
          <a:bodyPr wrap="none" rtlCol="0">
            <a:spAutoFit/>
          </a:bodyPr>
          <a:lstStyle/>
          <a:p>
            <a:r>
              <a:rPr lang="en-US" dirty="0"/>
              <a:t>F (5)</a:t>
            </a:r>
          </a:p>
        </p:txBody>
      </p:sp>
      <p:sp>
        <p:nvSpPr>
          <p:cNvPr id="57" name="TextBox 56"/>
          <p:cNvSpPr txBox="1"/>
          <p:nvPr/>
        </p:nvSpPr>
        <p:spPr>
          <a:xfrm>
            <a:off x="3429000" y="4419600"/>
            <a:ext cx="588623" cy="369332"/>
          </a:xfrm>
          <a:prstGeom prst="rect">
            <a:avLst/>
          </a:prstGeom>
          <a:noFill/>
        </p:spPr>
        <p:txBody>
          <a:bodyPr wrap="none" rtlCol="0">
            <a:spAutoFit/>
          </a:bodyPr>
          <a:lstStyle/>
          <a:p>
            <a:r>
              <a:rPr lang="en-US" dirty="0"/>
              <a:t>G(6)</a:t>
            </a:r>
          </a:p>
        </p:txBody>
      </p:sp>
      <p:sp>
        <p:nvSpPr>
          <p:cNvPr id="58" name="TextBox 57"/>
          <p:cNvSpPr txBox="1"/>
          <p:nvPr/>
        </p:nvSpPr>
        <p:spPr>
          <a:xfrm>
            <a:off x="4343400" y="4419600"/>
            <a:ext cx="639919" cy="369332"/>
          </a:xfrm>
          <a:prstGeom prst="rect">
            <a:avLst/>
          </a:prstGeom>
          <a:noFill/>
        </p:spPr>
        <p:txBody>
          <a:bodyPr wrap="none" rtlCol="0">
            <a:spAutoFit/>
          </a:bodyPr>
          <a:lstStyle/>
          <a:p>
            <a:r>
              <a:rPr lang="en-US" dirty="0"/>
              <a:t>H (2)</a:t>
            </a:r>
          </a:p>
        </p:txBody>
      </p:sp>
      <p:sp>
        <p:nvSpPr>
          <p:cNvPr id="63" name="TextBox 62"/>
          <p:cNvSpPr txBox="1"/>
          <p:nvPr/>
        </p:nvSpPr>
        <p:spPr>
          <a:xfrm>
            <a:off x="6781800" y="4419600"/>
            <a:ext cx="615874" cy="369332"/>
          </a:xfrm>
          <a:prstGeom prst="rect">
            <a:avLst/>
          </a:prstGeom>
          <a:noFill/>
        </p:spPr>
        <p:txBody>
          <a:bodyPr wrap="none" rtlCol="0">
            <a:spAutoFit/>
          </a:bodyPr>
          <a:lstStyle/>
          <a:p>
            <a:r>
              <a:rPr lang="en-US" dirty="0"/>
              <a:t>K (3)</a:t>
            </a:r>
          </a:p>
        </p:txBody>
      </p:sp>
      <p:sp>
        <p:nvSpPr>
          <p:cNvPr id="64" name="TextBox 63"/>
          <p:cNvSpPr txBox="1"/>
          <p:nvPr/>
        </p:nvSpPr>
        <p:spPr>
          <a:xfrm>
            <a:off x="7620000" y="4419600"/>
            <a:ext cx="593432" cy="369332"/>
          </a:xfrm>
          <a:prstGeom prst="rect">
            <a:avLst/>
          </a:prstGeom>
          <a:noFill/>
        </p:spPr>
        <p:txBody>
          <a:bodyPr wrap="none" rtlCol="0">
            <a:spAutoFit/>
          </a:bodyPr>
          <a:lstStyle/>
          <a:p>
            <a:r>
              <a:rPr lang="en-US" dirty="0"/>
              <a:t>L (8)</a:t>
            </a:r>
          </a:p>
        </p:txBody>
      </p:sp>
      <p:sp>
        <p:nvSpPr>
          <p:cNvPr id="65" name="TextBox 64"/>
          <p:cNvSpPr txBox="1"/>
          <p:nvPr/>
        </p:nvSpPr>
        <p:spPr>
          <a:xfrm>
            <a:off x="5562600" y="4419600"/>
            <a:ext cx="686406" cy="369332"/>
          </a:xfrm>
          <a:prstGeom prst="rect">
            <a:avLst/>
          </a:prstGeom>
          <a:noFill/>
        </p:spPr>
        <p:txBody>
          <a:bodyPr wrap="none" rtlCol="0">
            <a:spAutoFit/>
          </a:bodyPr>
          <a:lstStyle/>
          <a:p>
            <a:r>
              <a:rPr lang="en-US" dirty="0"/>
              <a:t>J (45)</a:t>
            </a:r>
          </a:p>
        </p:txBody>
      </p:sp>
      <p:sp>
        <p:nvSpPr>
          <p:cNvPr id="49" name="Rectangle 48"/>
          <p:cNvSpPr/>
          <p:nvPr/>
        </p:nvSpPr>
        <p:spPr>
          <a:xfrm>
            <a:off x="228600" y="152400"/>
            <a:ext cx="8620125" cy="2708434"/>
          </a:xfrm>
          <a:prstGeom prst="rect">
            <a:avLst/>
          </a:prstGeom>
        </p:spPr>
        <p:txBody>
          <a:bodyPr wrap="square">
            <a:spAutoFit/>
          </a:bodyPr>
          <a:lstStyle/>
          <a:p>
            <a:r>
              <a:rPr lang="en-US" dirty="0"/>
              <a:t>Now we begin to explore the </a:t>
            </a:r>
            <a:r>
              <a:rPr lang="en-US" dirty="0" err="1"/>
              <a:t>subtree</a:t>
            </a:r>
            <a:r>
              <a:rPr lang="en-US" dirty="0"/>
              <a:t> under C, beginning with G</a:t>
            </a:r>
          </a:p>
          <a:p>
            <a:endParaRPr lang="en-US" dirty="0"/>
          </a:p>
          <a:p>
            <a:r>
              <a:rPr lang="en-US" sz="1800" dirty="0"/>
              <a:t>If we moved to C, and Min moved us to G, we would get </a:t>
            </a:r>
            <a:r>
              <a:rPr lang="en-US" sz="1800" dirty="0">
                <a:solidFill>
                  <a:srgbClr val="0070C0"/>
                </a:solidFill>
              </a:rPr>
              <a:t>6</a:t>
            </a:r>
            <a:r>
              <a:rPr lang="en-US" sz="1800" dirty="0"/>
              <a:t> dollars, which is better than </a:t>
            </a:r>
            <a:r>
              <a:rPr lang="en-US" sz="1800" dirty="0">
                <a:solidFill>
                  <a:srgbClr val="FF0000"/>
                </a:solidFill>
              </a:rPr>
              <a:t>4</a:t>
            </a:r>
            <a:endParaRPr lang="en-US" sz="1800" dirty="0"/>
          </a:p>
          <a:p>
            <a:r>
              <a:rPr lang="en-US" sz="1800" dirty="0"/>
              <a:t>This looks promising, so we keep exploring, visiting H</a:t>
            </a:r>
          </a:p>
          <a:p>
            <a:r>
              <a:rPr lang="en-US" sz="1800" dirty="0"/>
              <a:t>If we moved to C, and Min moved us to H, we would get </a:t>
            </a:r>
            <a:r>
              <a:rPr lang="en-US" sz="1800" dirty="0">
                <a:solidFill>
                  <a:srgbClr val="0070C0"/>
                </a:solidFill>
              </a:rPr>
              <a:t>2</a:t>
            </a:r>
            <a:r>
              <a:rPr lang="en-US" sz="1800" dirty="0"/>
              <a:t> dollars, which is worse than </a:t>
            </a:r>
            <a:r>
              <a:rPr lang="en-US" sz="1800" dirty="0">
                <a:solidFill>
                  <a:srgbClr val="FF0000"/>
                </a:solidFill>
              </a:rPr>
              <a:t>4</a:t>
            </a:r>
            <a:endParaRPr lang="en-US" sz="1800" dirty="0"/>
          </a:p>
          <a:p>
            <a:endParaRPr lang="en-US" sz="2000" dirty="0"/>
          </a:p>
          <a:p>
            <a:endParaRPr lang="en-US" dirty="0"/>
          </a:p>
          <a:p>
            <a:endParaRPr lang="en-US" dirty="0"/>
          </a:p>
        </p:txBody>
      </p:sp>
      <p:sp>
        <p:nvSpPr>
          <p:cNvPr id="66" name="TextBox 65"/>
          <p:cNvSpPr txBox="1"/>
          <p:nvPr/>
        </p:nvSpPr>
        <p:spPr>
          <a:xfrm>
            <a:off x="1905000" y="2590800"/>
            <a:ext cx="301686" cy="461665"/>
          </a:xfrm>
          <a:prstGeom prst="rect">
            <a:avLst/>
          </a:prstGeom>
          <a:noFill/>
        </p:spPr>
        <p:txBody>
          <a:bodyPr wrap="square" rtlCol="0">
            <a:spAutoFit/>
          </a:bodyPr>
          <a:lstStyle/>
          <a:p>
            <a:r>
              <a:rPr lang="en-US" sz="2400" dirty="0">
                <a:solidFill>
                  <a:srgbClr val="FF0000"/>
                </a:solidFill>
              </a:rPr>
              <a:t>4</a:t>
            </a:r>
          </a:p>
        </p:txBody>
      </p:sp>
      <p:sp>
        <p:nvSpPr>
          <p:cNvPr id="37" name="Equal 36"/>
          <p:cNvSpPr/>
          <p:nvPr/>
        </p:nvSpPr>
        <p:spPr>
          <a:xfrm rot="18406956">
            <a:off x="4577976" y="3557287"/>
            <a:ext cx="1600200" cy="533400"/>
          </a:xfrm>
          <a:prstGeom prst="mathEqual">
            <a:avLst>
              <a:gd name="adj1" fmla="val 7933"/>
              <a:gd name="adj2" fmla="val 3621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9" name="Rectangle 38"/>
          <p:cNvSpPr/>
          <p:nvPr/>
        </p:nvSpPr>
        <p:spPr>
          <a:xfrm>
            <a:off x="304800" y="5842337"/>
            <a:ext cx="6739217" cy="1015663"/>
          </a:xfrm>
          <a:prstGeom prst="rect">
            <a:avLst/>
          </a:prstGeom>
        </p:spPr>
        <p:txBody>
          <a:bodyPr wrap="none">
            <a:spAutoFit/>
          </a:bodyPr>
          <a:lstStyle/>
          <a:p>
            <a:r>
              <a:rPr lang="en-US" dirty="0"/>
              <a:t>Given this, we don’t care what is in J, we can prune it</a:t>
            </a:r>
          </a:p>
          <a:p>
            <a:r>
              <a:rPr lang="en-US" dirty="0"/>
              <a:t>We push </a:t>
            </a:r>
            <a:r>
              <a:rPr lang="en-US" sz="2400" dirty="0">
                <a:solidFill>
                  <a:srgbClr val="0070C0"/>
                </a:solidFill>
              </a:rPr>
              <a:t>less than or equal to 2 </a:t>
            </a:r>
            <a:r>
              <a:rPr lang="en-US" dirty="0"/>
              <a:t>up the </a:t>
            </a:r>
            <a:r>
              <a:rPr lang="en-US" dirty="0" err="1"/>
              <a:t>subtree</a:t>
            </a:r>
            <a:r>
              <a:rPr lang="en-US" dirty="0"/>
              <a:t> to label node C</a:t>
            </a:r>
          </a:p>
          <a:p>
            <a:endParaRPr lang="en-US" dirty="0"/>
          </a:p>
        </p:txBody>
      </p:sp>
      <p:sp>
        <p:nvSpPr>
          <p:cNvPr id="40" name="Rectangle 39"/>
          <p:cNvSpPr/>
          <p:nvPr/>
        </p:nvSpPr>
        <p:spPr>
          <a:xfrm>
            <a:off x="4572000" y="2819400"/>
            <a:ext cx="647934" cy="461665"/>
          </a:xfrm>
          <a:prstGeom prst="rect">
            <a:avLst/>
          </a:prstGeom>
        </p:spPr>
        <p:txBody>
          <a:bodyPr wrap="none">
            <a:spAutoFit/>
          </a:bodyPr>
          <a:lstStyle/>
          <a:p>
            <a:r>
              <a:rPr lang="en-US" sz="2400" dirty="0">
                <a:solidFill>
                  <a:srgbClr val="0070C0"/>
                </a:solidFill>
              </a:rPr>
              <a:t>&lt;=2</a:t>
            </a:r>
            <a:endParaRPr lang="en-US" sz="2400"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Isosceles Triangle 5"/>
          <p:cNvSpPr/>
          <p:nvPr/>
        </p:nvSpPr>
        <p:spPr>
          <a:xfrm>
            <a:off x="3962400" y="1981200"/>
            <a:ext cx="457200" cy="304800"/>
          </a:xfrm>
          <a:prstGeom prst="triangl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p:cNvCxnSpPr>
            <a:stCxn id="6" idx="3"/>
          </p:cNvCxnSpPr>
          <p:nvPr/>
        </p:nvCxnSpPr>
        <p:spPr>
          <a:xfrm flipH="1">
            <a:off x="2362200" y="2286000"/>
            <a:ext cx="1828800" cy="762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a:stCxn id="6" idx="3"/>
          </p:cNvCxnSpPr>
          <p:nvPr/>
        </p:nvCxnSpPr>
        <p:spPr>
          <a:xfrm>
            <a:off x="4191000" y="2286000"/>
            <a:ext cx="152400" cy="762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4191000" y="2286000"/>
            <a:ext cx="2971800" cy="838200"/>
          </a:xfrm>
          <a:prstGeom prst="line">
            <a:avLst/>
          </a:prstGeom>
        </p:spPr>
        <p:style>
          <a:lnRef idx="1">
            <a:schemeClr val="accent1"/>
          </a:lnRef>
          <a:fillRef idx="0">
            <a:schemeClr val="accent1"/>
          </a:fillRef>
          <a:effectRef idx="0">
            <a:schemeClr val="accent1"/>
          </a:effectRef>
          <a:fontRef idx="minor">
            <a:schemeClr val="tx1"/>
          </a:fontRef>
        </p:style>
      </p:cxnSp>
      <p:sp>
        <p:nvSpPr>
          <p:cNvPr id="13" name="Isosceles Triangle 12"/>
          <p:cNvSpPr/>
          <p:nvPr/>
        </p:nvSpPr>
        <p:spPr>
          <a:xfrm flipV="1">
            <a:off x="2133600" y="3048000"/>
            <a:ext cx="457200" cy="304800"/>
          </a:xfrm>
          <a:prstGeom prst="triangl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Isosceles Triangle 13"/>
          <p:cNvSpPr/>
          <p:nvPr/>
        </p:nvSpPr>
        <p:spPr>
          <a:xfrm flipV="1">
            <a:off x="4114800" y="3048000"/>
            <a:ext cx="457200" cy="304800"/>
          </a:xfrm>
          <a:prstGeom prst="triangl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p:cNvSpPr/>
          <p:nvPr/>
        </p:nvSpPr>
        <p:spPr>
          <a:xfrm flipV="1">
            <a:off x="6934200" y="3124200"/>
            <a:ext cx="457200" cy="304800"/>
          </a:xfrm>
          <a:prstGeom prst="triangl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Isosceles Triangle 19"/>
          <p:cNvSpPr/>
          <p:nvPr/>
        </p:nvSpPr>
        <p:spPr>
          <a:xfrm>
            <a:off x="1600200" y="4114800"/>
            <a:ext cx="457200" cy="304800"/>
          </a:xfrm>
          <a:prstGeom prst="triangl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Isosceles Triangle 20"/>
          <p:cNvSpPr/>
          <p:nvPr/>
        </p:nvSpPr>
        <p:spPr>
          <a:xfrm>
            <a:off x="2514600" y="4114800"/>
            <a:ext cx="457200" cy="304800"/>
          </a:xfrm>
          <a:prstGeom prst="triangl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Isosceles Triangle 21"/>
          <p:cNvSpPr/>
          <p:nvPr/>
        </p:nvSpPr>
        <p:spPr>
          <a:xfrm>
            <a:off x="3429000" y="4114800"/>
            <a:ext cx="457200" cy="304800"/>
          </a:xfrm>
          <a:prstGeom prst="triangl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Isosceles Triangle 22"/>
          <p:cNvSpPr/>
          <p:nvPr/>
        </p:nvSpPr>
        <p:spPr>
          <a:xfrm>
            <a:off x="4267200" y="4114800"/>
            <a:ext cx="457200" cy="304800"/>
          </a:xfrm>
          <a:prstGeom prst="triangl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Isosceles Triangle 23"/>
          <p:cNvSpPr/>
          <p:nvPr/>
        </p:nvSpPr>
        <p:spPr>
          <a:xfrm>
            <a:off x="5715000" y="4114800"/>
            <a:ext cx="457200" cy="304800"/>
          </a:xfrm>
          <a:prstGeom prst="triangl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Isosceles Triangle 24"/>
          <p:cNvSpPr/>
          <p:nvPr/>
        </p:nvSpPr>
        <p:spPr>
          <a:xfrm>
            <a:off x="6781800" y="4114800"/>
            <a:ext cx="457200" cy="304800"/>
          </a:xfrm>
          <a:prstGeom prst="triangl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Isosceles Triangle 25"/>
          <p:cNvSpPr/>
          <p:nvPr/>
        </p:nvSpPr>
        <p:spPr>
          <a:xfrm>
            <a:off x="7543800" y="4114800"/>
            <a:ext cx="457200" cy="304800"/>
          </a:xfrm>
          <a:prstGeom prst="triangl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8" name="Straight Connector 27"/>
          <p:cNvCxnSpPr>
            <a:stCxn id="13" idx="0"/>
            <a:endCxn id="20" idx="0"/>
          </p:cNvCxnSpPr>
          <p:nvPr/>
        </p:nvCxnSpPr>
        <p:spPr>
          <a:xfrm flipH="1">
            <a:off x="1828800" y="3352800"/>
            <a:ext cx="533400" cy="762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p:cNvCxnSpPr>
            <a:stCxn id="13" idx="0"/>
            <a:endCxn id="21" idx="0"/>
          </p:cNvCxnSpPr>
          <p:nvPr/>
        </p:nvCxnSpPr>
        <p:spPr>
          <a:xfrm>
            <a:off x="2362200" y="3352800"/>
            <a:ext cx="381000" cy="762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Straight Connector 31"/>
          <p:cNvCxnSpPr>
            <a:stCxn id="14" idx="0"/>
            <a:endCxn id="22" idx="0"/>
          </p:cNvCxnSpPr>
          <p:nvPr/>
        </p:nvCxnSpPr>
        <p:spPr>
          <a:xfrm flipH="1">
            <a:off x="3657600" y="3352800"/>
            <a:ext cx="685800" cy="762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p:cNvCxnSpPr>
            <a:stCxn id="14" idx="0"/>
            <a:endCxn id="23" idx="0"/>
          </p:cNvCxnSpPr>
          <p:nvPr/>
        </p:nvCxnSpPr>
        <p:spPr>
          <a:xfrm>
            <a:off x="4343400" y="3352800"/>
            <a:ext cx="152400" cy="762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Straight Connector 35"/>
          <p:cNvCxnSpPr>
            <a:stCxn id="14" idx="0"/>
            <a:endCxn id="24" idx="0"/>
          </p:cNvCxnSpPr>
          <p:nvPr/>
        </p:nvCxnSpPr>
        <p:spPr>
          <a:xfrm>
            <a:off x="4343400" y="3352800"/>
            <a:ext cx="1600200" cy="762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Straight Connector 47"/>
          <p:cNvCxnSpPr>
            <a:stCxn id="15" idx="0"/>
            <a:endCxn id="25" idx="0"/>
          </p:cNvCxnSpPr>
          <p:nvPr/>
        </p:nvCxnSpPr>
        <p:spPr>
          <a:xfrm flipH="1">
            <a:off x="7010400" y="3429000"/>
            <a:ext cx="152400" cy="685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0" name="Straight Connector 49"/>
          <p:cNvCxnSpPr>
            <a:stCxn id="15" idx="0"/>
            <a:endCxn id="26" idx="0"/>
          </p:cNvCxnSpPr>
          <p:nvPr/>
        </p:nvCxnSpPr>
        <p:spPr>
          <a:xfrm>
            <a:off x="7162800" y="3429000"/>
            <a:ext cx="609600" cy="685800"/>
          </a:xfrm>
          <a:prstGeom prst="line">
            <a:avLst/>
          </a:prstGeom>
        </p:spPr>
        <p:style>
          <a:lnRef idx="1">
            <a:schemeClr val="accent1"/>
          </a:lnRef>
          <a:fillRef idx="0">
            <a:schemeClr val="accent1"/>
          </a:fillRef>
          <a:effectRef idx="0">
            <a:schemeClr val="accent1"/>
          </a:effectRef>
          <a:fontRef idx="minor">
            <a:schemeClr val="tx1"/>
          </a:fontRef>
        </p:style>
      </p:cxnSp>
      <p:sp>
        <p:nvSpPr>
          <p:cNvPr id="51" name="TextBox 50"/>
          <p:cNvSpPr txBox="1"/>
          <p:nvPr/>
        </p:nvSpPr>
        <p:spPr>
          <a:xfrm>
            <a:off x="3657600" y="1905000"/>
            <a:ext cx="317716" cy="369332"/>
          </a:xfrm>
          <a:prstGeom prst="rect">
            <a:avLst/>
          </a:prstGeom>
          <a:noFill/>
        </p:spPr>
        <p:txBody>
          <a:bodyPr wrap="none" rtlCol="0">
            <a:spAutoFit/>
          </a:bodyPr>
          <a:lstStyle/>
          <a:p>
            <a:r>
              <a:rPr lang="en-US" dirty="0"/>
              <a:t>A</a:t>
            </a:r>
          </a:p>
        </p:txBody>
      </p:sp>
      <p:sp>
        <p:nvSpPr>
          <p:cNvPr id="52" name="TextBox 51"/>
          <p:cNvSpPr txBox="1"/>
          <p:nvPr/>
        </p:nvSpPr>
        <p:spPr>
          <a:xfrm>
            <a:off x="1752600" y="2971800"/>
            <a:ext cx="317716" cy="369332"/>
          </a:xfrm>
          <a:prstGeom prst="rect">
            <a:avLst/>
          </a:prstGeom>
          <a:noFill/>
        </p:spPr>
        <p:txBody>
          <a:bodyPr wrap="none" rtlCol="0">
            <a:spAutoFit/>
          </a:bodyPr>
          <a:lstStyle/>
          <a:p>
            <a:r>
              <a:rPr lang="en-US" dirty="0"/>
              <a:t>B</a:t>
            </a:r>
          </a:p>
        </p:txBody>
      </p:sp>
      <p:sp>
        <p:nvSpPr>
          <p:cNvPr id="53" name="TextBox 52"/>
          <p:cNvSpPr txBox="1"/>
          <p:nvPr/>
        </p:nvSpPr>
        <p:spPr>
          <a:xfrm>
            <a:off x="3810000" y="3048000"/>
            <a:ext cx="317716" cy="369332"/>
          </a:xfrm>
          <a:prstGeom prst="rect">
            <a:avLst/>
          </a:prstGeom>
          <a:noFill/>
        </p:spPr>
        <p:txBody>
          <a:bodyPr wrap="none" rtlCol="0">
            <a:spAutoFit/>
          </a:bodyPr>
          <a:lstStyle/>
          <a:p>
            <a:r>
              <a:rPr lang="en-US" dirty="0"/>
              <a:t>C</a:t>
            </a:r>
          </a:p>
        </p:txBody>
      </p:sp>
      <p:sp>
        <p:nvSpPr>
          <p:cNvPr id="54" name="TextBox 53"/>
          <p:cNvSpPr txBox="1"/>
          <p:nvPr/>
        </p:nvSpPr>
        <p:spPr>
          <a:xfrm>
            <a:off x="6629400" y="3048000"/>
            <a:ext cx="327334" cy="369332"/>
          </a:xfrm>
          <a:prstGeom prst="rect">
            <a:avLst/>
          </a:prstGeom>
          <a:noFill/>
        </p:spPr>
        <p:txBody>
          <a:bodyPr wrap="none" rtlCol="0">
            <a:spAutoFit/>
          </a:bodyPr>
          <a:lstStyle/>
          <a:p>
            <a:r>
              <a:rPr lang="en-US" dirty="0"/>
              <a:t>D</a:t>
            </a:r>
          </a:p>
        </p:txBody>
      </p:sp>
      <p:sp>
        <p:nvSpPr>
          <p:cNvPr id="55" name="TextBox 54"/>
          <p:cNvSpPr txBox="1"/>
          <p:nvPr/>
        </p:nvSpPr>
        <p:spPr>
          <a:xfrm>
            <a:off x="1371600" y="4419600"/>
            <a:ext cx="660758" cy="369332"/>
          </a:xfrm>
          <a:prstGeom prst="rect">
            <a:avLst/>
          </a:prstGeom>
          <a:noFill/>
        </p:spPr>
        <p:txBody>
          <a:bodyPr wrap="none" rtlCol="0">
            <a:spAutoFit/>
          </a:bodyPr>
          <a:lstStyle/>
          <a:p>
            <a:r>
              <a:rPr lang="en-US" dirty="0"/>
              <a:t>E  (4)</a:t>
            </a:r>
          </a:p>
        </p:txBody>
      </p:sp>
      <p:sp>
        <p:nvSpPr>
          <p:cNvPr id="56" name="TextBox 55"/>
          <p:cNvSpPr txBox="1"/>
          <p:nvPr/>
        </p:nvSpPr>
        <p:spPr>
          <a:xfrm>
            <a:off x="2590800" y="4419600"/>
            <a:ext cx="601447" cy="369332"/>
          </a:xfrm>
          <a:prstGeom prst="rect">
            <a:avLst/>
          </a:prstGeom>
          <a:noFill/>
        </p:spPr>
        <p:txBody>
          <a:bodyPr wrap="none" rtlCol="0">
            <a:spAutoFit/>
          </a:bodyPr>
          <a:lstStyle/>
          <a:p>
            <a:r>
              <a:rPr lang="en-US" dirty="0"/>
              <a:t>F (5)</a:t>
            </a:r>
          </a:p>
        </p:txBody>
      </p:sp>
      <p:sp>
        <p:nvSpPr>
          <p:cNvPr id="57" name="TextBox 56"/>
          <p:cNvSpPr txBox="1"/>
          <p:nvPr/>
        </p:nvSpPr>
        <p:spPr>
          <a:xfrm>
            <a:off x="3429000" y="4419600"/>
            <a:ext cx="588623" cy="369332"/>
          </a:xfrm>
          <a:prstGeom prst="rect">
            <a:avLst/>
          </a:prstGeom>
          <a:noFill/>
        </p:spPr>
        <p:txBody>
          <a:bodyPr wrap="none" rtlCol="0">
            <a:spAutoFit/>
          </a:bodyPr>
          <a:lstStyle/>
          <a:p>
            <a:r>
              <a:rPr lang="en-US" dirty="0"/>
              <a:t>G(6)</a:t>
            </a:r>
          </a:p>
        </p:txBody>
      </p:sp>
      <p:sp>
        <p:nvSpPr>
          <p:cNvPr id="58" name="TextBox 57"/>
          <p:cNvSpPr txBox="1"/>
          <p:nvPr/>
        </p:nvSpPr>
        <p:spPr>
          <a:xfrm>
            <a:off x="4343400" y="4419600"/>
            <a:ext cx="639919" cy="369332"/>
          </a:xfrm>
          <a:prstGeom prst="rect">
            <a:avLst/>
          </a:prstGeom>
          <a:noFill/>
        </p:spPr>
        <p:txBody>
          <a:bodyPr wrap="none" rtlCol="0">
            <a:spAutoFit/>
          </a:bodyPr>
          <a:lstStyle/>
          <a:p>
            <a:r>
              <a:rPr lang="en-US" dirty="0"/>
              <a:t>H (2)</a:t>
            </a:r>
          </a:p>
        </p:txBody>
      </p:sp>
      <p:sp>
        <p:nvSpPr>
          <p:cNvPr id="63" name="TextBox 62"/>
          <p:cNvSpPr txBox="1"/>
          <p:nvPr/>
        </p:nvSpPr>
        <p:spPr>
          <a:xfrm>
            <a:off x="6781800" y="4419600"/>
            <a:ext cx="615874" cy="369332"/>
          </a:xfrm>
          <a:prstGeom prst="rect">
            <a:avLst/>
          </a:prstGeom>
          <a:noFill/>
        </p:spPr>
        <p:txBody>
          <a:bodyPr wrap="none" rtlCol="0">
            <a:spAutoFit/>
          </a:bodyPr>
          <a:lstStyle/>
          <a:p>
            <a:r>
              <a:rPr lang="en-US" dirty="0"/>
              <a:t>K (3)</a:t>
            </a:r>
          </a:p>
        </p:txBody>
      </p:sp>
      <p:sp>
        <p:nvSpPr>
          <p:cNvPr id="64" name="TextBox 63"/>
          <p:cNvSpPr txBox="1"/>
          <p:nvPr/>
        </p:nvSpPr>
        <p:spPr>
          <a:xfrm>
            <a:off x="7620000" y="4419600"/>
            <a:ext cx="593432" cy="369332"/>
          </a:xfrm>
          <a:prstGeom prst="rect">
            <a:avLst/>
          </a:prstGeom>
          <a:noFill/>
        </p:spPr>
        <p:txBody>
          <a:bodyPr wrap="none" rtlCol="0">
            <a:spAutoFit/>
          </a:bodyPr>
          <a:lstStyle/>
          <a:p>
            <a:r>
              <a:rPr lang="en-US" dirty="0"/>
              <a:t>L (8)</a:t>
            </a:r>
          </a:p>
        </p:txBody>
      </p:sp>
      <p:sp>
        <p:nvSpPr>
          <p:cNvPr id="65" name="TextBox 64"/>
          <p:cNvSpPr txBox="1"/>
          <p:nvPr/>
        </p:nvSpPr>
        <p:spPr>
          <a:xfrm>
            <a:off x="5562600" y="4419600"/>
            <a:ext cx="686406" cy="369332"/>
          </a:xfrm>
          <a:prstGeom prst="rect">
            <a:avLst/>
          </a:prstGeom>
          <a:noFill/>
        </p:spPr>
        <p:txBody>
          <a:bodyPr wrap="none" rtlCol="0">
            <a:spAutoFit/>
          </a:bodyPr>
          <a:lstStyle/>
          <a:p>
            <a:r>
              <a:rPr lang="en-US" dirty="0"/>
              <a:t>J (45)</a:t>
            </a:r>
          </a:p>
        </p:txBody>
      </p:sp>
      <p:sp>
        <p:nvSpPr>
          <p:cNvPr id="49" name="Rectangle 48"/>
          <p:cNvSpPr/>
          <p:nvPr/>
        </p:nvSpPr>
        <p:spPr>
          <a:xfrm>
            <a:off x="228599" y="152400"/>
            <a:ext cx="8601075" cy="2031325"/>
          </a:xfrm>
          <a:prstGeom prst="rect">
            <a:avLst/>
          </a:prstGeom>
        </p:spPr>
        <p:txBody>
          <a:bodyPr wrap="square">
            <a:spAutoFit/>
          </a:bodyPr>
          <a:lstStyle/>
          <a:p>
            <a:r>
              <a:rPr lang="en-US" dirty="0"/>
              <a:t>Finally we begin to explore the </a:t>
            </a:r>
            <a:r>
              <a:rPr lang="en-US" dirty="0" err="1"/>
              <a:t>subtree</a:t>
            </a:r>
            <a:r>
              <a:rPr lang="en-US" dirty="0"/>
              <a:t> under D, beginning with K</a:t>
            </a:r>
          </a:p>
          <a:p>
            <a:endParaRPr lang="en-US" sz="1800" dirty="0"/>
          </a:p>
          <a:p>
            <a:r>
              <a:rPr lang="en-US" sz="1800" dirty="0"/>
              <a:t>If we moved to D, and Min moved us to K, we would get </a:t>
            </a:r>
            <a:r>
              <a:rPr lang="en-US" sz="1800" dirty="0">
                <a:solidFill>
                  <a:srgbClr val="008000"/>
                </a:solidFill>
              </a:rPr>
              <a:t>3</a:t>
            </a:r>
            <a:r>
              <a:rPr lang="en-US" sz="1800" dirty="0"/>
              <a:t> dollars, which is worst than </a:t>
            </a:r>
            <a:r>
              <a:rPr lang="en-US" sz="1800" dirty="0">
                <a:solidFill>
                  <a:srgbClr val="FF0000"/>
                </a:solidFill>
              </a:rPr>
              <a:t>4</a:t>
            </a:r>
            <a:endParaRPr lang="en-US" sz="1800" dirty="0"/>
          </a:p>
          <a:p>
            <a:r>
              <a:rPr lang="en-US" sz="1800" dirty="0"/>
              <a:t>Given that, we don’t care what is in L, we can prune it.</a:t>
            </a:r>
          </a:p>
          <a:p>
            <a:endParaRPr lang="en-US" dirty="0"/>
          </a:p>
          <a:p>
            <a:endParaRPr lang="en-US" dirty="0"/>
          </a:p>
        </p:txBody>
      </p:sp>
      <p:sp>
        <p:nvSpPr>
          <p:cNvPr id="66" name="TextBox 65"/>
          <p:cNvSpPr txBox="1"/>
          <p:nvPr/>
        </p:nvSpPr>
        <p:spPr>
          <a:xfrm>
            <a:off x="1905000" y="2590800"/>
            <a:ext cx="301686" cy="461665"/>
          </a:xfrm>
          <a:prstGeom prst="rect">
            <a:avLst/>
          </a:prstGeom>
          <a:noFill/>
        </p:spPr>
        <p:txBody>
          <a:bodyPr wrap="square" rtlCol="0">
            <a:spAutoFit/>
          </a:bodyPr>
          <a:lstStyle/>
          <a:p>
            <a:r>
              <a:rPr lang="en-US" sz="2400" dirty="0">
                <a:solidFill>
                  <a:srgbClr val="FF0000"/>
                </a:solidFill>
              </a:rPr>
              <a:t>4</a:t>
            </a:r>
          </a:p>
        </p:txBody>
      </p:sp>
      <p:sp>
        <p:nvSpPr>
          <p:cNvPr id="37" name="Equal 36"/>
          <p:cNvSpPr/>
          <p:nvPr/>
        </p:nvSpPr>
        <p:spPr>
          <a:xfrm rot="18406956">
            <a:off x="4577976" y="3557287"/>
            <a:ext cx="1600200" cy="533400"/>
          </a:xfrm>
          <a:prstGeom prst="mathEqual">
            <a:avLst>
              <a:gd name="adj1" fmla="val 7933"/>
              <a:gd name="adj2" fmla="val 3621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9" name="Rectangle 38"/>
          <p:cNvSpPr/>
          <p:nvPr/>
        </p:nvSpPr>
        <p:spPr>
          <a:xfrm>
            <a:off x="304800" y="5842337"/>
            <a:ext cx="6739217" cy="1015663"/>
          </a:xfrm>
          <a:prstGeom prst="rect">
            <a:avLst/>
          </a:prstGeom>
        </p:spPr>
        <p:txBody>
          <a:bodyPr wrap="none">
            <a:spAutoFit/>
          </a:bodyPr>
          <a:lstStyle/>
          <a:p>
            <a:r>
              <a:rPr lang="en-US" dirty="0"/>
              <a:t>Given this, we don’t care what is in J, we can prune it</a:t>
            </a:r>
          </a:p>
          <a:p>
            <a:r>
              <a:rPr lang="en-US" dirty="0"/>
              <a:t>We push </a:t>
            </a:r>
            <a:r>
              <a:rPr lang="en-US" sz="2400" dirty="0">
                <a:solidFill>
                  <a:srgbClr val="008000"/>
                </a:solidFill>
              </a:rPr>
              <a:t>less than or equal to 3 </a:t>
            </a:r>
            <a:r>
              <a:rPr lang="en-US" dirty="0"/>
              <a:t>up the </a:t>
            </a:r>
            <a:r>
              <a:rPr lang="en-US" dirty="0" err="1"/>
              <a:t>subtree</a:t>
            </a:r>
            <a:r>
              <a:rPr lang="en-US" dirty="0"/>
              <a:t> to label node D</a:t>
            </a:r>
          </a:p>
          <a:p>
            <a:endParaRPr lang="en-US" dirty="0"/>
          </a:p>
        </p:txBody>
      </p:sp>
      <p:sp>
        <p:nvSpPr>
          <p:cNvPr id="40" name="Rectangle 39"/>
          <p:cNvSpPr/>
          <p:nvPr/>
        </p:nvSpPr>
        <p:spPr>
          <a:xfrm>
            <a:off x="4572000" y="2819400"/>
            <a:ext cx="647934" cy="461665"/>
          </a:xfrm>
          <a:prstGeom prst="rect">
            <a:avLst/>
          </a:prstGeom>
        </p:spPr>
        <p:txBody>
          <a:bodyPr wrap="none">
            <a:spAutoFit/>
          </a:bodyPr>
          <a:lstStyle/>
          <a:p>
            <a:r>
              <a:rPr lang="en-US" sz="2400" dirty="0">
                <a:solidFill>
                  <a:srgbClr val="0070C0"/>
                </a:solidFill>
              </a:rPr>
              <a:t>&lt;=2</a:t>
            </a:r>
            <a:endParaRPr lang="en-US" sz="2400" dirty="0"/>
          </a:p>
        </p:txBody>
      </p:sp>
      <p:sp>
        <p:nvSpPr>
          <p:cNvPr id="41" name="Equal 40"/>
          <p:cNvSpPr/>
          <p:nvPr/>
        </p:nvSpPr>
        <p:spPr>
          <a:xfrm rot="18923545">
            <a:off x="6876757" y="3551216"/>
            <a:ext cx="1253278" cy="533400"/>
          </a:xfrm>
          <a:prstGeom prst="mathEqual">
            <a:avLst>
              <a:gd name="adj1" fmla="val 7933"/>
              <a:gd name="adj2" fmla="val 3621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2" name="Rectangle 41"/>
          <p:cNvSpPr/>
          <p:nvPr/>
        </p:nvSpPr>
        <p:spPr>
          <a:xfrm>
            <a:off x="7239000" y="2743200"/>
            <a:ext cx="647934" cy="461665"/>
          </a:xfrm>
          <a:prstGeom prst="rect">
            <a:avLst/>
          </a:prstGeom>
        </p:spPr>
        <p:txBody>
          <a:bodyPr wrap="none">
            <a:spAutoFit/>
          </a:bodyPr>
          <a:lstStyle/>
          <a:p>
            <a:r>
              <a:rPr lang="en-US" sz="2400" dirty="0">
                <a:solidFill>
                  <a:srgbClr val="008000"/>
                </a:solidFill>
              </a:rPr>
              <a:t>&lt;=3</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Isosceles Triangle 5"/>
          <p:cNvSpPr/>
          <p:nvPr/>
        </p:nvSpPr>
        <p:spPr>
          <a:xfrm>
            <a:off x="3962400" y="1981200"/>
            <a:ext cx="457200" cy="304800"/>
          </a:xfrm>
          <a:prstGeom prst="triangl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p:cNvCxnSpPr>
            <a:stCxn id="6" idx="3"/>
          </p:cNvCxnSpPr>
          <p:nvPr/>
        </p:nvCxnSpPr>
        <p:spPr>
          <a:xfrm flipH="1">
            <a:off x="2362200" y="2286000"/>
            <a:ext cx="1828800" cy="76200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a:stCxn id="6" idx="3"/>
          </p:cNvCxnSpPr>
          <p:nvPr/>
        </p:nvCxnSpPr>
        <p:spPr>
          <a:xfrm>
            <a:off x="4191000" y="2286000"/>
            <a:ext cx="152400" cy="762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4191000" y="2286000"/>
            <a:ext cx="2971800" cy="838200"/>
          </a:xfrm>
          <a:prstGeom prst="line">
            <a:avLst/>
          </a:prstGeom>
        </p:spPr>
        <p:style>
          <a:lnRef idx="1">
            <a:schemeClr val="accent1"/>
          </a:lnRef>
          <a:fillRef idx="0">
            <a:schemeClr val="accent1"/>
          </a:fillRef>
          <a:effectRef idx="0">
            <a:schemeClr val="accent1"/>
          </a:effectRef>
          <a:fontRef idx="minor">
            <a:schemeClr val="tx1"/>
          </a:fontRef>
        </p:style>
      </p:cxnSp>
      <p:sp>
        <p:nvSpPr>
          <p:cNvPr id="13" name="Isosceles Triangle 12"/>
          <p:cNvSpPr/>
          <p:nvPr/>
        </p:nvSpPr>
        <p:spPr>
          <a:xfrm flipV="1">
            <a:off x="2133600" y="3048000"/>
            <a:ext cx="457200" cy="304800"/>
          </a:xfrm>
          <a:prstGeom prst="triangl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Isosceles Triangle 13"/>
          <p:cNvSpPr/>
          <p:nvPr/>
        </p:nvSpPr>
        <p:spPr>
          <a:xfrm flipV="1">
            <a:off x="4114800" y="3048000"/>
            <a:ext cx="457200" cy="304800"/>
          </a:xfrm>
          <a:prstGeom prst="triangl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p:cNvSpPr/>
          <p:nvPr/>
        </p:nvSpPr>
        <p:spPr>
          <a:xfrm flipV="1">
            <a:off x="6934200" y="3124200"/>
            <a:ext cx="457200" cy="304800"/>
          </a:xfrm>
          <a:prstGeom prst="triangl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Isosceles Triangle 19"/>
          <p:cNvSpPr/>
          <p:nvPr/>
        </p:nvSpPr>
        <p:spPr>
          <a:xfrm>
            <a:off x="1600200" y="4114800"/>
            <a:ext cx="457200" cy="304800"/>
          </a:xfrm>
          <a:prstGeom prst="triangl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Isosceles Triangle 20"/>
          <p:cNvSpPr/>
          <p:nvPr/>
        </p:nvSpPr>
        <p:spPr>
          <a:xfrm>
            <a:off x="2514600" y="4114800"/>
            <a:ext cx="457200" cy="304800"/>
          </a:xfrm>
          <a:prstGeom prst="triangl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Isosceles Triangle 21"/>
          <p:cNvSpPr/>
          <p:nvPr/>
        </p:nvSpPr>
        <p:spPr>
          <a:xfrm>
            <a:off x="3429000" y="4114800"/>
            <a:ext cx="457200" cy="304800"/>
          </a:xfrm>
          <a:prstGeom prst="triangl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Isosceles Triangle 22"/>
          <p:cNvSpPr/>
          <p:nvPr/>
        </p:nvSpPr>
        <p:spPr>
          <a:xfrm>
            <a:off x="4267200" y="4114800"/>
            <a:ext cx="457200" cy="304800"/>
          </a:xfrm>
          <a:prstGeom prst="triangl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Isosceles Triangle 23"/>
          <p:cNvSpPr/>
          <p:nvPr/>
        </p:nvSpPr>
        <p:spPr>
          <a:xfrm>
            <a:off x="5715000" y="4114800"/>
            <a:ext cx="457200" cy="304800"/>
          </a:xfrm>
          <a:prstGeom prst="triangl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Isosceles Triangle 24"/>
          <p:cNvSpPr/>
          <p:nvPr/>
        </p:nvSpPr>
        <p:spPr>
          <a:xfrm>
            <a:off x="6781800" y="4114800"/>
            <a:ext cx="457200" cy="304800"/>
          </a:xfrm>
          <a:prstGeom prst="triangl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Isosceles Triangle 25"/>
          <p:cNvSpPr/>
          <p:nvPr/>
        </p:nvSpPr>
        <p:spPr>
          <a:xfrm>
            <a:off x="7543800" y="4114800"/>
            <a:ext cx="457200" cy="304800"/>
          </a:xfrm>
          <a:prstGeom prst="triangl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8" name="Straight Connector 27"/>
          <p:cNvCxnSpPr>
            <a:stCxn id="13" idx="0"/>
            <a:endCxn id="20" idx="0"/>
          </p:cNvCxnSpPr>
          <p:nvPr/>
        </p:nvCxnSpPr>
        <p:spPr>
          <a:xfrm flipH="1">
            <a:off x="1828800" y="3352800"/>
            <a:ext cx="533400" cy="76200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a:stCxn id="13" idx="0"/>
            <a:endCxn id="21" idx="0"/>
          </p:cNvCxnSpPr>
          <p:nvPr/>
        </p:nvCxnSpPr>
        <p:spPr>
          <a:xfrm>
            <a:off x="2362200" y="3352800"/>
            <a:ext cx="381000" cy="762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Straight Connector 31"/>
          <p:cNvCxnSpPr>
            <a:stCxn id="14" idx="0"/>
            <a:endCxn id="22" idx="0"/>
          </p:cNvCxnSpPr>
          <p:nvPr/>
        </p:nvCxnSpPr>
        <p:spPr>
          <a:xfrm flipH="1">
            <a:off x="3657600" y="3352800"/>
            <a:ext cx="685800" cy="762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p:cNvCxnSpPr>
            <a:stCxn id="14" idx="0"/>
            <a:endCxn id="23" idx="0"/>
          </p:cNvCxnSpPr>
          <p:nvPr/>
        </p:nvCxnSpPr>
        <p:spPr>
          <a:xfrm>
            <a:off x="4343400" y="3352800"/>
            <a:ext cx="152400" cy="762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Straight Connector 35"/>
          <p:cNvCxnSpPr>
            <a:stCxn id="14" idx="0"/>
            <a:endCxn id="24" idx="0"/>
          </p:cNvCxnSpPr>
          <p:nvPr/>
        </p:nvCxnSpPr>
        <p:spPr>
          <a:xfrm>
            <a:off x="4343400" y="3352800"/>
            <a:ext cx="1600200" cy="762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Straight Connector 47"/>
          <p:cNvCxnSpPr>
            <a:stCxn id="15" idx="0"/>
            <a:endCxn id="25" idx="0"/>
          </p:cNvCxnSpPr>
          <p:nvPr/>
        </p:nvCxnSpPr>
        <p:spPr>
          <a:xfrm flipH="1">
            <a:off x="7010400" y="3429000"/>
            <a:ext cx="152400" cy="685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0" name="Straight Connector 49"/>
          <p:cNvCxnSpPr>
            <a:stCxn id="15" idx="0"/>
            <a:endCxn id="26" idx="0"/>
          </p:cNvCxnSpPr>
          <p:nvPr/>
        </p:nvCxnSpPr>
        <p:spPr>
          <a:xfrm>
            <a:off x="7162800" y="3429000"/>
            <a:ext cx="609600" cy="685800"/>
          </a:xfrm>
          <a:prstGeom prst="line">
            <a:avLst/>
          </a:prstGeom>
        </p:spPr>
        <p:style>
          <a:lnRef idx="1">
            <a:schemeClr val="accent1"/>
          </a:lnRef>
          <a:fillRef idx="0">
            <a:schemeClr val="accent1"/>
          </a:fillRef>
          <a:effectRef idx="0">
            <a:schemeClr val="accent1"/>
          </a:effectRef>
          <a:fontRef idx="minor">
            <a:schemeClr val="tx1"/>
          </a:fontRef>
        </p:style>
      </p:cxnSp>
      <p:sp>
        <p:nvSpPr>
          <p:cNvPr id="51" name="TextBox 50"/>
          <p:cNvSpPr txBox="1"/>
          <p:nvPr/>
        </p:nvSpPr>
        <p:spPr>
          <a:xfrm>
            <a:off x="3657600" y="1905000"/>
            <a:ext cx="317716" cy="369332"/>
          </a:xfrm>
          <a:prstGeom prst="rect">
            <a:avLst/>
          </a:prstGeom>
          <a:noFill/>
        </p:spPr>
        <p:txBody>
          <a:bodyPr wrap="none" rtlCol="0">
            <a:spAutoFit/>
          </a:bodyPr>
          <a:lstStyle/>
          <a:p>
            <a:r>
              <a:rPr lang="en-US" dirty="0"/>
              <a:t>A</a:t>
            </a:r>
          </a:p>
        </p:txBody>
      </p:sp>
      <p:sp>
        <p:nvSpPr>
          <p:cNvPr id="52" name="TextBox 51"/>
          <p:cNvSpPr txBox="1"/>
          <p:nvPr/>
        </p:nvSpPr>
        <p:spPr>
          <a:xfrm>
            <a:off x="1752600" y="2971800"/>
            <a:ext cx="317716" cy="369332"/>
          </a:xfrm>
          <a:prstGeom prst="rect">
            <a:avLst/>
          </a:prstGeom>
          <a:noFill/>
        </p:spPr>
        <p:txBody>
          <a:bodyPr wrap="none" rtlCol="0">
            <a:spAutoFit/>
          </a:bodyPr>
          <a:lstStyle/>
          <a:p>
            <a:r>
              <a:rPr lang="en-US" dirty="0"/>
              <a:t>B</a:t>
            </a:r>
          </a:p>
        </p:txBody>
      </p:sp>
      <p:sp>
        <p:nvSpPr>
          <p:cNvPr id="53" name="TextBox 52"/>
          <p:cNvSpPr txBox="1"/>
          <p:nvPr/>
        </p:nvSpPr>
        <p:spPr>
          <a:xfrm>
            <a:off x="3810000" y="3048000"/>
            <a:ext cx="317716" cy="369332"/>
          </a:xfrm>
          <a:prstGeom prst="rect">
            <a:avLst/>
          </a:prstGeom>
          <a:noFill/>
        </p:spPr>
        <p:txBody>
          <a:bodyPr wrap="none" rtlCol="0">
            <a:spAutoFit/>
          </a:bodyPr>
          <a:lstStyle/>
          <a:p>
            <a:r>
              <a:rPr lang="en-US" dirty="0"/>
              <a:t>C</a:t>
            </a:r>
          </a:p>
        </p:txBody>
      </p:sp>
      <p:sp>
        <p:nvSpPr>
          <p:cNvPr id="54" name="TextBox 53"/>
          <p:cNvSpPr txBox="1"/>
          <p:nvPr/>
        </p:nvSpPr>
        <p:spPr>
          <a:xfrm>
            <a:off x="6629400" y="3048000"/>
            <a:ext cx="327334" cy="369332"/>
          </a:xfrm>
          <a:prstGeom prst="rect">
            <a:avLst/>
          </a:prstGeom>
          <a:noFill/>
        </p:spPr>
        <p:txBody>
          <a:bodyPr wrap="none" rtlCol="0">
            <a:spAutoFit/>
          </a:bodyPr>
          <a:lstStyle/>
          <a:p>
            <a:r>
              <a:rPr lang="en-US" dirty="0"/>
              <a:t>D</a:t>
            </a:r>
          </a:p>
        </p:txBody>
      </p:sp>
      <p:sp>
        <p:nvSpPr>
          <p:cNvPr id="55" name="TextBox 54"/>
          <p:cNvSpPr txBox="1"/>
          <p:nvPr/>
        </p:nvSpPr>
        <p:spPr>
          <a:xfrm>
            <a:off x="1371600" y="4419600"/>
            <a:ext cx="660758" cy="369332"/>
          </a:xfrm>
          <a:prstGeom prst="rect">
            <a:avLst/>
          </a:prstGeom>
          <a:noFill/>
        </p:spPr>
        <p:txBody>
          <a:bodyPr wrap="none" rtlCol="0">
            <a:spAutoFit/>
          </a:bodyPr>
          <a:lstStyle/>
          <a:p>
            <a:r>
              <a:rPr lang="en-US" dirty="0"/>
              <a:t>E  (4)</a:t>
            </a:r>
          </a:p>
        </p:txBody>
      </p:sp>
      <p:sp>
        <p:nvSpPr>
          <p:cNvPr id="56" name="TextBox 55"/>
          <p:cNvSpPr txBox="1"/>
          <p:nvPr/>
        </p:nvSpPr>
        <p:spPr>
          <a:xfrm>
            <a:off x="2590800" y="4419600"/>
            <a:ext cx="601447" cy="369332"/>
          </a:xfrm>
          <a:prstGeom prst="rect">
            <a:avLst/>
          </a:prstGeom>
          <a:noFill/>
        </p:spPr>
        <p:txBody>
          <a:bodyPr wrap="none" rtlCol="0">
            <a:spAutoFit/>
          </a:bodyPr>
          <a:lstStyle/>
          <a:p>
            <a:r>
              <a:rPr lang="en-US" dirty="0"/>
              <a:t>F (5)</a:t>
            </a:r>
          </a:p>
        </p:txBody>
      </p:sp>
      <p:sp>
        <p:nvSpPr>
          <p:cNvPr id="57" name="TextBox 56"/>
          <p:cNvSpPr txBox="1"/>
          <p:nvPr/>
        </p:nvSpPr>
        <p:spPr>
          <a:xfrm>
            <a:off x="3429000" y="4419600"/>
            <a:ext cx="588623" cy="369332"/>
          </a:xfrm>
          <a:prstGeom prst="rect">
            <a:avLst/>
          </a:prstGeom>
          <a:noFill/>
        </p:spPr>
        <p:txBody>
          <a:bodyPr wrap="none" rtlCol="0">
            <a:spAutoFit/>
          </a:bodyPr>
          <a:lstStyle/>
          <a:p>
            <a:r>
              <a:rPr lang="en-US" dirty="0"/>
              <a:t>G(6)</a:t>
            </a:r>
          </a:p>
        </p:txBody>
      </p:sp>
      <p:sp>
        <p:nvSpPr>
          <p:cNvPr id="58" name="TextBox 57"/>
          <p:cNvSpPr txBox="1"/>
          <p:nvPr/>
        </p:nvSpPr>
        <p:spPr>
          <a:xfrm>
            <a:off x="4343400" y="4419600"/>
            <a:ext cx="639919" cy="369332"/>
          </a:xfrm>
          <a:prstGeom prst="rect">
            <a:avLst/>
          </a:prstGeom>
          <a:noFill/>
        </p:spPr>
        <p:txBody>
          <a:bodyPr wrap="none" rtlCol="0">
            <a:spAutoFit/>
          </a:bodyPr>
          <a:lstStyle/>
          <a:p>
            <a:r>
              <a:rPr lang="en-US" dirty="0"/>
              <a:t>H (2)</a:t>
            </a:r>
          </a:p>
        </p:txBody>
      </p:sp>
      <p:sp>
        <p:nvSpPr>
          <p:cNvPr id="63" name="TextBox 62"/>
          <p:cNvSpPr txBox="1"/>
          <p:nvPr/>
        </p:nvSpPr>
        <p:spPr>
          <a:xfrm>
            <a:off x="6781800" y="4419600"/>
            <a:ext cx="615874" cy="369332"/>
          </a:xfrm>
          <a:prstGeom prst="rect">
            <a:avLst/>
          </a:prstGeom>
          <a:noFill/>
        </p:spPr>
        <p:txBody>
          <a:bodyPr wrap="none" rtlCol="0">
            <a:spAutoFit/>
          </a:bodyPr>
          <a:lstStyle/>
          <a:p>
            <a:r>
              <a:rPr lang="en-US" dirty="0"/>
              <a:t>K (3)</a:t>
            </a:r>
          </a:p>
        </p:txBody>
      </p:sp>
      <p:sp>
        <p:nvSpPr>
          <p:cNvPr id="64" name="TextBox 63"/>
          <p:cNvSpPr txBox="1"/>
          <p:nvPr/>
        </p:nvSpPr>
        <p:spPr>
          <a:xfrm>
            <a:off x="7620000" y="4419600"/>
            <a:ext cx="593432" cy="369332"/>
          </a:xfrm>
          <a:prstGeom prst="rect">
            <a:avLst/>
          </a:prstGeom>
          <a:noFill/>
        </p:spPr>
        <p:txBody>
          <a:bodyPr wrap="none" rtlCol="0">
            <a:spAutoFit/>
          </a:bodyPr>
          <a:lstStyle/>
          <a:p>
            <a:r>
              <a:rPr lang="en-US" dirty="0"/>
              <a:t>L (8)</a:t>
            </a:r>
          </a:p>
        </p:txBody>
      </p:sp>
      <p:sp>
        <p:nvSpPr>
          <p:cNvPr id="65" name="TextBox 64"/>
          <p:cNvSpPr txBox="1"/>
          <p:nvPr/>
        </p:nvSpPr>
        <p:spPr>
          <a:xfrm>
            <a:off x="5562600" y="4419600"/>
            <a:ext cx="686406" cy="369332"/>
          </a:xfrm>
          <a:prstGeom prst="rect">
            <a:avLst/>
          </a:prstGeom>
          <a:noFill/>
        </p:spPr>
        <p:txBody>
          <a:bodyPr wrap="none" rtlCol="0">
            <a:spAutoFit/>
          </a:bodyPr>
          <a:lstStyle/>
          <a:p>
            <a:r>
              <a:rPr lang="en-US" dirty="0"/>
              <a:t>J (45)</a:t>
            </a:r>
          </a:p>
        </p:txBody>
      </p:sp>
      <p:sp>
        <p:nvSpPr>
          <p:cNvPr id="49" name="Rectangle 48"/>
          <p:cNvSpPr/>
          <p:nvPr/>
        </p:nvSpPr>
        <p:spPr>
          <a:xfrm>
            <a:off x="228600" y="152400"/>
            <a:ext cx="5709320" cy="1015663"/>
          </a:xfrm>
          <a:prstGeom prst="rect">
            <a:avLst/>
          </a:prstGeom>
        </p:spPr>
        <p:txBody>
          <a:bodyPr wrap="none">
            <a:spAutoFit/>
          </a:bodyPr>
          <a:lstStyle/>
          <a:p>
            <a:r>
              <a:rPr lang="en-US" dirty="0"/>
              <a:t>So Max’s best move is to B, and he expects to win </a:t>
            </a:r>
            <a:r>
              <a:rPr lang="en-US" sz="2400" dirty="0">
                <a:solidFill>
                  <a:srgbClr val="FF0000"/>
                </a:solidFill>
              </a:rPr>
              <a:t>4</a:t>
            </a:r>
            <a:r>
              <a:rPr lang="en-US" dirty="0"/>
              <a:t> dollars</a:t>
            </a:r>
          </a:p>
          <a:p>
            <a:endParaRPr lang="en-US" dirty="0"/>
          </a:p>
          <a:p>
            <a:endParaRPr lang="en-US" dirty="0"/>
          </a:p>
        </p:txBody>
      </p:sp>
      <p:sp>
        <p:nvSpPr>
          <p:cNvPr id="66" name="TextBox 65"/>
          <p:cNvSpPr txBox="1"/>
          <p:nvPr/>
        </p:nvSpPr>
        <p:spPr>
          <a:xfrm>
            <a:off x="1905000" y="2590800"/>
            <a:ext cx="301686" cy="461665"/>
          </a:xfrm>
          <a:prstGeom prst="rect">
            <a:avLst/>
          </a:prstGeom>
          <a:noFill/>
        </p:spPr>
        <p:txBody>
          <a:bodyPr wrap="square" rtlCol="0">
            <a:spAutoFit/>
          </a:bodyPr>
          <a:lstStyle/>
          <a:p>
            <a:r>
              <a:rPr lang="en-US" sz="2400" dirty="0">
                <a:solidFill>
                  <a:srgbClr val="FF0000"/>
                </a:solidFill>
              </a:rPr>
              <a:t>4</a:t>
            </a:r>
          </a:p>
        </p:txBody>
      </p:sp>
      <p:sp>
        <p:nvSpPr>
          <p:cNvPr id="37" name="Equal 36"/>
          <p:cNvSpPr/>
          <p:nvPr/>
        </p:nvSpPr>
        <p:spPr>
          <a:xfrm rot="18406956">
            <a:off x="4577976" y="3557287"/>
            <a:ext cx="1600200" cy="533400"/>
          </a:xfrm>
          <a:prstGeom prst="mathEqual">
            <a:avLst>
              <a:gd name="adj1" fmla="val 7933"/>
              <a:gd name="adj2" fmla="val 3621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0" name="Rectangle 39"/>
          <p:cNvSpPr/>
          <p:nvPr/>
        </p:nvSpPr>
        <p:spPr>
          <a:xfrm>
            <a:off x="4572000" y="2819400"/>
            <a:ext cx="647934" cy="461665"/>
          </a:xfrm>
          <a:prstGeom prst="rect">
            <a:avLst/>
          </a:prstGeom>
        </p:spPr>
        <p:txBody>
          <a:bodyPr wrap="none">
            <a:spAutoFit/>
          </a:bodyPr>
          <a:lstStyle/>
          <a:p>
            <a:r>
              <a:rPr lang="en-US" sz="2400" dirty="0">
                <a:solidFill>
                  <a:srgbClr val="0070C0"/>
                </a:solidFill>
              </a:rPr>
              <a:t>&lt;=2</a:t>
            </a:r>
            <a:endParaRPr lang="en-US" sz="2400" dirty="0"/>
          </a:p>
        </p:txBody>
      </p:sp>
      <p:sp>
        <p:nvSpPr>
          <p:cNvPr id="41" name="Equal 40"/>
          <p:cNvSpPr/>
          <p:nvPr/>
        </p:nvSpPr>
        <p:spPr>
          <a:xfrm rot="18923545">
            <a:off x="6876757" y="3551216"/>
            <a:ext cx="1253278" cy="533400"/>
          </a:xfrm>
          <a:prstGeom prst="mathEqual">
            <a:avLst>
              <a:gd name="adj1" fmla="val 7933"/>
              <a:gd name="adj2" fmla="val 3621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2" name="Rectangle 41"/>
          <p:cNvSpPr/>
          <p:nvPr/>
        </p:nvSpPr>
        <p:spPr>
          <a:xfrm>
            <a:off x="7239000" y="2743200"/>
            <a:ext cx="647934" cy="461665"/>
          </a:xfrm>
          <a:prstGeom prst="rect">
            <a:avLst/>
          </a:prstGeom>
        </p:spPr>
        <p:txBody>
          <a:bodyPr wrap="none">
            <a:spAutoFit/>
          </a:bodyPr>
          <a:lstStyle/>
          <a:p>
            <a:r>
              <a:rPr lang="en-US" sz="2400" dirty="0">
                <a:solidFill>
                  <a:srgbClr val="008000"/>
                </a:solidFill>
              </a:rPr>
              <a:t>&lt;=3</a:t>
            </a:r>
          </a:p>
        </p:txBody>
      </p:sp>
      <p:sp>
        <p:nvSpPr>
          <p:cNvPr id="43" name="TextBox 42"/>
          <p:cNvSpPr txBox="1"/>
          <p:nvPr/>
        </p:nvSpPr>
        <p:spPr>
          <a:xfrm>
            <a:off x="4343400" y="1828800"/>
            <a:ext cx="301686" cy="461665"/>
          </a:xfrm>
          <a:prstGeom prst="rect">
            <a:avLst/>
          </a:prstGeom>
          <a:noFill/>
        </p:spPr>
        <p:txBody>
          <a:bodyPr wrap="square" rtlCol="0">
            <a:spAutoFit/>
          </a:bodyPr>
          <a:lstStyle/>
          <a:p>
            <a:r>
              <a:rPr lang="en-US" sz="2400" dirty="0">
                <a:solidFill>
                  <a:srgbClr val="FF0000"/>
                </a:solidFill>
              </a:rPr>
              <a:t>4</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Isosceles Triangle 5"/>
          <p:cNvSpPr/>
          <p:nvPr/>
        </p:nvSpPr>
        <p:spPr>
          <a:xfrm>
            <a:off x="3962400" y="1981200"/>
            <a:ext cx="457200" cy="3048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p:cNvCxnSpPr>
            <a:stCxn id="6" idx="3"/>
          </p:cNvCxnSpPr>
          <p:nvPr/>
        </p:nvCxnSpPr>
        <p:spPr>
          <a:xfrm flipH="1">
            <a:off x="2362200" y="2286000"/>
            <a:ext cx="1828800" cy="762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a:stCxn id="6" idx="3"/>
          </p:cNvCxnSpPr>
          <p:nvPr/>
        </p:nvCxnSpPr>
        <p:spPr>
          <a:xfrm>
            <a:off x="4191000" y="2286000"/>
            <a:ext cx="152400" cy="762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4191000" y="2286000"/>
            <a:ext cx="2971800" cy="838200"/>
          </a:xfrm>
          <a:prstGeom prst="line">
            <a:avLst/>
          </a:prstGeom>
        </p:spPr>
        <p:style>
          <a:lnRef idx="1">
            <a:schemeClr val="accent1"/>
          </a:lnRef>
          <a:fillRef idx="0">
            <a:schemeClr val="accent1"/>
          </a:fillRef>
          <a:effectRef idx="0">
            <a:schemeClr val="accent1"/>
          </a:effectRef>
          <a:fontRef idx="minor">
            <a:schemeClr val="tx1"/>
          </a:fontRef>
        </p:style>
      </p:cxnSp>
      <p:sp>
        <p:nvSpPr>
          <p:cNvPr id="13" name="Isosceles Triangle 12"/>
          <p:cNvSpPr/>
          <p:nvPr/>
        </p:nvSpPr>
        <p:spPr>
          <a:xfrm flipV="1">
            <a:off x="2133600" y="3048000"/>
            <a:ext cx="457200" cy="3048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Isosceles Triangle 13"/>
          <p:cNvSpPr/>
          <p:nvPr/>
        </p:nvSpPr>
        <p:spPr>
          <a:xfrm flipV="1">
            <a:off x="4114800" y="3048000"/>
            <a:ext cx="457200" cy="3048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p:cNvSpPr/>
          <p:nvPr/>
        </p:nvSpPr>
        <p:spPr>
          <a:xfrm flipV="1">
            <a:off x="6934200" y="3124200"/>
            <a:ext cx="457200" cy="3048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Isosceles Triangle 15"/>
          <p:cNvSpPr/>
          <p:nvPr/>
        </p:nvSpPr>
        <p:spPr>
          <a:xfrm flipV="1">
            <a:off x="3810000" y="5105400"/>
            <a:ext cx="457200" cy="3048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Isosceles Triangle 16"/>
          <p:cNvSpPr/>
          <p:nvPr/>
        </p:nvSpPr>
        <p:spPr>
          <a:xfrm flipV="1">
            <a:off x="4648200" y="5105400"/>
            <a:ext cx="457200" cy="3048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Isosceles Triangle 17"/>
          <p:cNvSpPr/>
          <p:nvPr/>
        </p:nvSpPr>
        <p:spPr>
          <a:xfrm flipV="1">
            <a:off x="5410200" y="5105400"/>
            <a:ext cx="457200" cy="3048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Isosceles Triangle 18"/>
          <p:cNvSpPr/>
          <p:nvPr/>
        </p:nvSpPr>
        <p:spPr>
          <a:xfrm flipV="1">
            <a:off x="6096000" y="5105400"/>
            <a:ext cx="457200" cy="3048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Isosceles Triangle 19"/>
          <p:cNvSpPr/>
          <p:nvPr/>
        </p:nvSpPr>
        <p:spPr>
          <a:xfrm>
            <a:off x="1600200" y="4114800"/>
            <a:ext cx="457200" cy="3048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Isosceles Triangle 20"/>
          <p:cNvSpPr/>
          <p:nvPr/>
        </p:nvSpPr>
        <p:spPr>
          <a:xfrm>
            <a:off x="2514600" y="4114800"/>
            <a:ext cx="457200" cy="3048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Isosceles Triangle 21"/>
          <p:cNvSpPr/>
          <p:nvPr/>
        </p:nvSpPr>
        <p:spPr>
          <a:xfrm>
            <a:off x="3429000" y="4114800"/>
            <a:ext cx="457200" cy="3048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Isosceles Triangle 22"/>
          <p:cNvSpPr/>
          <p:nvPr/>
        </p:nvSpPr>
        <p:spPr>
          <a:xfrm>
            <a:off x="4267200" y="4114800"/>
            <a:ext cx="457200" cy="3048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Isosceles Triangle 23"/>
          <p:cNvSpPr/>
          <p:nvPr/>
        </p:nvSpPr>
        <p:spPr>
          <a:xfrm>
            <a:off x="5715000" y="4114800"/>
            <a:ext cx="457200" cy="3048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Isosceles Triangle 24"/>
          <p:cNvSpPr/>
          <p:nvPr/>
        </p:nvSpPr>
        <p:spPr>
          <a:xfrm>
            <a:off x="6781800" y="4114800"/>
            <a:ext cx="457200" cy="3048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Isosceles Triangle 25"/>
          <p:cNvSpPr/>
          <p:nvPr/>
        </p:nvSpPr>
        <p:spPr>
          <a:xfrm>
            <a:off x="7543800" y="4114800"/>
            <a:ext cx="457200" cy="3048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8" name="Straight Connector 27"/>
          <p:cNvCxnSpPr>
            <a:stCxn id="13" idx="0"/>
            <a:endCxn id="20" idx="0"/>
          </p:cNvCxnSpPr>
          <p:nvPr/>
        </p:nvCxnSpPr>
        <p:spPr>
          <a:xfrm flipH="1">
            <a:off x="1828800" y="3352800"/>
            <a:ext cx="533400" cy="762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p:cNvCxnSpPr>
            <a:stCxn id="13" idx="0"/>
            <a:endCxn id="21" idx="0"/>
          </p:cNvCxnSpPr>
          <p:nvPr/>
        </p:nvCxnSpPr>
        <p:spPr>
          <a:xfrm>
            <a:off x="2362200" y="3352800"/>
            <a:ext cx="381000" cy="762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Straight Connector 31"/>
          <p:cNvCxnSpPr>
            <a:stCxn id="14" idx="0"/>
            <a:endCxn id="22" idx="0"/>
          </p:cNvCxnSpPr>
          <p:nvPr/>
        </p:nvCxnSpPr>
        <p:spPr>
          <a:xfrm flipH="1">
            <a:off x="3657600" y="3352800"/>
            <a:ext cx="685800" cy="762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p:cNvCxnSpPr>
            <a:stCxn id="14" idx="0"/>
            <a:endCxn id="23" idx="0"/>
          </p:cNvCxnSpPr>
          <p:nvPr/>
        </p:nvCxnSpPr>
        <p:spPr>
          <a:xfrm>
            <a:off x="4343400" y="3352800"/>
            <a:ext cx="152400" cy="762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Straight Connector 35"/>
          <p:cNvCxnSpPr>
            <a:stCxn id="14" idx="0"/>
            <a:endCxn id="24" idx="0"/>
          </p:cNvCxnSpPr>
          <p:nvPr/>
        </p:nvCxnSpPr>
        <p:spPr>
          <a:xfrm>
            <a:off x="4343400" y="3352800"/>
            <a:ext cx="1600200" cy="762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8" name="Straight Connector 37"/>
          <p:cNvCxnSpPr>
            <a:stCxn id="23" idx="3"/>
            <a:endCxn id="16" idx="3"/>
          </p:cNvCxnSpPr>
          <p:nvPr/>
        </p:nvCxnSpPr>
        <p:spPr>
          <a:xfrm flipH="1">
            <a:off x="4038600" y="4419600"/>
            <a:ext cx="457200" cy="685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p:cNvCxnSpPr>
            <a:stCxn id="23" idx="3"/>
            <a:endCxn id="17" idx="3"/>
          </p:cNvCxnSpPr>
          <p:nvPr/>
        </p:nvCxnSpPr>
        <p:spPr>
          <a:xfrm>
            <a:off x="4495800" y="4419600"/>
            <a:ext cx="381000" cy="685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2" name="Straight Connector 41"/>
          <p:cNvCxnSpPr>
            <a:stCxn id="24" idx="3"/>
            <a:endCxn id="18" idx="3"/>
          </p:cNvCxnSpPr>
          <p:nvPr/>
        </p:nvCxnSpPr>
        <p:spPr>
          <a:xfrm flipH="1">
            <a:off x="5638800" y="4419600"/>
            <a:ext cx="304800" cy="685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4" name="Straight Connector 43"/>
          <p:cNvCxnSpPr>
            <a:stCxn id="24" idx="3"/>
            <a:endCxn id="19" idx="3"/>
          </p:cNvCxnSpPr>
          <p:nvPr/>
        </p:nvCxnSpPr>
        <p:spPr>
          <a:xfrm>
            <a:off x="5943600" y="4419600"/>
            <a:ext cx="381000" cy="685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Straight Connector 47"/>
          <p:cNvCxnSpPr>
            <a:stCxn id="15" idx="0"/>
            <a:endCxn id="25" idx="0"/>
          </p:cNvCxnSpPr>
          <p:nvPr/>
        </p:nvCxnSpPr>
        <p:spPr>
          <a:xfrm flipH="1">
            <a:off x="7010400" y="3429000"/>
            <a:ext cx="152400" cy="685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0" name="Straight Connector 49"/>
          <p:cNvCxnSpPr>
            <a:stCxn id="15" idx="0"/>
            <a:endCxn id="26" idx="0"/>
          </p:cNvCxnSpPr>
          <p:nvPr/>
        </p:nvCxnSpPr>
        <p:spPr>
          <a:xfrm>
            <a:off x="7162800" y="3429000"/>
            <a:ext cx="609600" cy="685800"/>
          </a:xfrm>
          <a:prstGeom prst="line">
            <a:avLst/>
          </a:prstGeom>
        </p:spPr>
        <p:style>
          <a:lnRef idx="1">
            <a:schemeClr val="accent1"/>
          </a:lnRef>
          <a:fillRef idx="0">
            <a:schemeClr val="accent1"/>
          </a:fillRef>
          <a:effectRef idx="0">
            <a:schemeClr val="accent1"/>
          </a:effectRef>
          <a:fontRef idx="minor">
            <a:schemeClr val="tx1"/>
          </a:fontRef>
        </p:style>
      </p:cxnSp>
      <p:sp>
        <p:nvSpPr>
          <p:cNvPr id="51" name="TextBox 50"/>
          <p:cNvSpPr txBox="1"/>
          <p:nvPr/>
        </p:nvSpPr>
        <p:spPr>
          <a:xfrm>
            <a:off x="3657600" y="1905000"/>
            <a:ext cx="317716" cy="369332"/>
          </a:xfrm>
          <a:prstGeom prst="rect">
            <a:avLst/>
          </a:prstGeom>
          <a:noFill/>
        </p:spPr>
        <p:txBody>
          <a:bodyPr wrap="none" rtlCol="0">
            <a:spAutoFit/>
          </a:bodyPr>
          <a:lstStyle/>
          <a:p>
            <a:r>
              <a:rPr lang="en-US" dirty="0"/>
              <a:t>A</a:t>
            </a:r>
          </a:p>
        </p:txBody>
      </p:sp>
      <p:sp>
        <p:nvSpPr>
          <p:cNvPr id="52" name="TextBox 51"/>
          <p:cNvSpPr txBox="1"/>
          <p:nvPr/>
        </p:nvSpPr>
        <p:spPr>
          <a:xfrm>
            <a:off x="1752600" y="2971800"/>
            <a:ext cx="317716" cy="369332"/>
          </a:xfrm>
          <a:prstGeom prst="rect">
            <a:avLst/>
          </a:prstGeom>
          <a:noFill/>
        </p:spPr>
        <p:txBody>
          <a:bodyPr wrap="none" rtlCol="0">
            <a:spAutoFit/>
          </a:bodyPr>
          <a:lstStyle/>
          <a:p>
            <a:r>
              <a:rPr lang="en-US" dirty="0"/>
              <a:t>B</a:t>
            </a:r>
          </a:p>
        </p:txBody>
      </p:sp>
      <p:sp>
        <p:nvSpPr>
          <p:cNvPr id="53" name="TextBox 52"/>
          <p:cNvSpPr txBox="1"/>
          <p:nvPr/>
        </p:nvSpPr>
        <p:spPr>
          <a:xfrm>
            <a:off x="3810000" y="3048000"/>
            <a:ext cx="317716" cy="369332"/>
          </a:xfrm>
          <a:prstGeom prst="rect">
            <a:avLst/>
          </a:prstGeom>
          <a:noFill/>
        </p:spPr>
        <p:txBody>
          <a:bodyPr wrap="none" rtlCol="0">
            <a:spAutoFit/>
          </a:bodyPr>
          <a:lstStyle/>
          <a:p>
            <a:r>
              <a:rPr lang="en-US" dirty="0"/>
              <a:t>C</a:t>
            </a:r>
          </a:p>
        </p:txBody>
      </p:sp>
      <p:sp>
        <p:nvSpPr>
          <p:cNvPr id="54" name="TextBox 53"/>
          <p:cNvSpPr txBox="1"/>
          <p:nvPr/>
        </p:nvSpPr>
        <p:spPr>
          <a:xfrm>
            <a:off x="6629400" y="3048000"/>
            <a:ext cx="327334" cy="369332"/>
          </a:xfrm>
          <a:prstGeom prst="rect">
            <a:avLst/>
          </a:prstGeom>
          <a:noFill/>
        </p:spPr>
        <p:txBody>
          <a:bodyPr wrap="none" rtlCol="0">
            <a:spAutoFit/>
          </a:bodyPr>
          <a:lstStyle/>
          <a:p>
            <a:r>
              <a:rPr lang="en-US" dirty="0"/>
              <a:t>D</a:t>
            </a:r>
          </a:p>
        </p:txBody>
      </p:sp>
      <p:sp>
        <p:nvSpPr>
          <p:cNvPr id="55" name="TextBox 54"/>
          <p:cNvSpPr txBox="1"/>
          <p:nvPr/>
        </p:nvSpPr>
        <p:spPr>
          <a:xfrm>
            <a:off x="1371600" y="4419600"/>
            <a:ext cx="660758" cy="369332"/>
          </a:xfrm>
          <a:prstGeom prst="rect">
            <a:avLst/>
          </a:prstGeom>
          <a:noFill/>
        </p:spPr>
        <p:txBody>
          <a:bodyPr wrap="none" rtlCol="0">
            <a:spAutoFit/>
          </a:bodyPr>
          <a:lstStyle/>
          <a:p>
            <a:r>
              <a:rPr lang="en-US" dirty="0"/>
              <a:t>E  (4)</a:t>
            </a:r>
          </a:p>
        </p:txBody>
      </p:sp>
      <p:sp>
        <p:nvSpPr>
          <p:cNvPr id="56" name="TextBox 55"/>
          <p:cNvSpPr txBox="1"/>
          <p:nvPr/>
        </p:nvSpPr>
        <p:spPr>
          <a:xfrm>
            <a:off x="2590800" y="4419600"/>
            <a:ext cx="718466" cy="369332"/>
          </a:xfrm>
          <a:prstGeom prst="rect">
            <a:avLst/>
          </a:prstGeom>
          <a:noFill/>
        </p:spPr>
        <p:txBody>
          <a:bodyPr wrap="none" rtlCol="0">
            <a:spAutoFit/>
          </a:bodyPr>
          <a:lstStyle/>
          <a:p>
            <a:r>
              <a:rPr lang="en-US" dirty="0"/>
              <a:t>F (99)</a:t>
            </a:r>
          </a:p>
        </p:txBody>
      </p:sp>
      <p:sp>
        <p:nvSpPr>
          <p:cNvPr id="57" name="TextBox 56"/>
          <p:cNvSpPr txBox="1"/>
          <p:nvPr/>
        </p:nvSpPr>
        <p:spPr>
          <a:xfrm>
            <a:off x="3429000" y="4419600"/>
            <a:ext cx="588623" cy="369332"/>
          </a:xfrm>
          <a:prstGeom prst="rect">
            <a:avLst/>
          </a:prstGeom>
          <a:noFill/>
        </p:spPr>
        <p:txBody>
          <a:bodyPr wrap="none" rtlCol="0">
            <a:spAutoFit/>
          </a:bodyPr>
          <a:lstStyle/>
          <a:p>
            <a:r>
              <a:rPr lang="en-US" dirty="0"/>
              <a:t>G(6)</a:t>
            </a:r>
          </a:p>
        </p:txBody>
      </p:sp>
      <p:sp>
        <p:nvSpPr>
          <p:cNvPr id="58" name="TextBox 57"/>
          <p:cNvSpPr txBox="1"/>
          <p:nvPr/>
        </p:nvSpPr>
        <p:spPr>
          <a:xfrm>
            <a:off x="4572000" y="3962400"/>
            <a:ext cx="328936" cy="369332"/>
          </a:xfrm>
          <a:prstGeom prst="rect">
            <a:avLst/>
          </a:prstGeom>
          <a:noFill/>
        </p:spPr>
        <p:txBody>
          <a:bodyPr wrap="none" rtlCol="0">
            <a:spAutoFit/>
          </a:bodyPr>
          <a:lstStyle/>
          <a:p>
            <a:r>
              <a:rPr lang="en-US" dirty="0"/>
              <a:t>H</a:t>
            </a:r>
          </a:p>
        </p:txBody>
      </p:sp>
      <p:sp>
        <p:nvSpPr>
          <p:cNvPr id="59" name="TextBox 58"/>
          <p:cNvSpPr txBox="1"/>
          <p:nvPr/>
        </p:nvSpPr>
        <p:spPr>
          <a:xfrm>
            <a:off x="3810000" y="5486400"/>
            <a:ext cx="692818" cy="369332"/>
          </a:xfrm>
          <a:prstGeom prst="rect">
            <a:avLst/>
          </a:prstGeom>
          <a:noFill/>
        </p:spPr>
        <p:txBody>
          <a:bodyPr wrap="none" rtlCol="0">
            <a:spAutoFit/>
          </a:bodyPr>
          <a:lstStyle/>
          <a:p>
            <a:r>
              <a:rPr lang="en-US" dirty="0"/>
              <a:t>M (3)</a:t>
            </a:r>
          </a:p>
        </p:txBody>
      </p:sp>
      <p:sp>
        <p:nvSpPr>
          <p:cNvPr id="60" name="TextBox 59"/>
          <p:cNvSpPr txBox="1"/>
          <p:nvPr/>
        </p:nvSpPr>
        <p:spPr>
          <a:xfrm>
            <a:off x="4648200" y="5486400"/>
            <a:ext cx="644728" cy="369332"/>
          </a:xfrm>
          <a:prstGeom prst="rect">
            <a:avLst/>
          </a:prstGeom>
          <a:noFill/>
        </p:spPr>
        <p:txBody>
          <a:bodyPr wrap="none" rtlCol="0">
            <a:spAutoFit/>
          </a:bodyPr>
          <a:lstStyle/>
          <a:p>
            <a:r>
              <a:rPr lang="en-US" dirty="0"/>
              <a:t>N (4)</a:t>
            </a:r>
          </a:p>
        </p:txBody>
      </p:sp>
      <p:sp>
        <p:nvSpPr>
          <p:cNvPr id="61" name="TextBox 60"/>
          <p:cNvSpPr txBox="1"/>
          <p:nvPr/>
        </p:nvSpPr>
        <p:spPr>
          <a:xfrm>
            <a:off x="5410200" y="5486400"/>
            <a:ext cx="647934" cy="369332"/>
          </a:xfrm>
          <a:prstGeom prst="rect">
            <a:avLst/>
          </a:prstGeom>
          <a:noFill/>
        </p:spPr>
        <p:txBody>
          <a:bodyPr wrap="none" rtlCol="0">
            <a:spAutoFit/>
          </a:bodyPr>
          <a:lstStyle/>
          <a:p>
            <a:r>
              <a:rPr lang="en-US" dirty="0"/>
              <a:t>O (7)</a:t>
            </a:r>
          </a:p>
        </p:txBody>
      </p:sp>
      <p:sp>
        <p:nvSpPr>
          <p:cNvPr id="62" name="TextBox 61"/>
          <p:cNvSpPr txBox="1"/>
          <p:nvPr/>
        </p:nvSpPr>
        <p:spPr>
          <a:xfrm>
            <a:off x="6096000" y="5486400"/>
            <a:ext cx="614271" cy="369332"/>
          </a:xfrm>
          <a:prstGeom prst="rect">
            <a:avLst/>
          </a:prstGeom>
          <a:noFill/>
        </p:spPr>
        <p:txBody>
          <a:bodyPr wrap="none" rtlCol="0">
            <a:spAutoFit/>
          </a:bodyPr>
          <a:lstStyle/>
          <a:p>
            <a:r>
              <a:rPr lang="en-US" dirty="0"/>
              <a:t>P (9)</a:t>
            </a:r>
          </a:p>
        </p:txBody>
      </p:sp>
      <p:sp>
        <p:nvSpPr>
          <p:cNvPr id="63" name="TextBox 62"/>
          <p:cNvSpPr txBox="1"/>
          <p:nvPr/>
        </p:nvSpPr>
        <p:spPr>
          <a:xfrm>
            <a:off x="6781800" y="4419600"/>
            <a:ext cx="615874" cy="369332"/>
          </a:xfrm>
          <a:prstGeom prst="rect">
            <a:avLst/>
          </a:prstGeom>
          <a:noFill/>
        </p:spPr>
        <p:txBody>
          <a:bodyPr wrap="none" rtlCol="0">
            <a:spAutoFit/>
          </a:bodyPr>
          <a:lstStyle/>
          <a:p>
            <a:r>
              <a:rPr lang="en-US" dirty="0"/>
              <a:t>K (3)</a:t>
            </a:r>
          </a:p>
        </p:txBody>
      </p:sp>
      <p:sp>
        <p:nvSpPr>
          <p:cNvPr id="64" name="TextBox 63"/>
          <p:cNvSpPr txBox="1"/>
          <p:nvPr/>
        </p:nvSpPr>
        <p:spPr>
          <a:xfrm>
            <a:off x="7620000" y="4419600"/>
            <a:ext cx="593432" cy="369332"/>
          </a:xfrm>
          <a:prstGeom prst="rect">
            <a:avLst/>
          </a:prstGeom>
          <a:noFill/>
        </p:spPr>
        <p:txBody>
          <a:bodyPr wrap="none" rtlCol="0">
            <a:spAutoFit/>
          </a:bodyPr>
          <a:lstStyle/>
          <a:p>
            <a:r>
              <a:rPr lang="en-US" dirty="0"/>
              <a:t>L (8)</a:t>
            </a:r>
          </a:p>
        </p:txBody>
      </p:sp>
      <p:sp>
        <p:nvSpPr>
          <p:cNvPr id="65" name="TextBox 64"/>
          <p:cNvSpPr txBox="1"/>
          <p:nvPr/>
        </p:nvSpPr>
        <p:spPr>
          <a:xfrm>
            <a:off x="6096000" y="3962400"/>
            <a:ext cx="258404" cy="369332"/>
          </a:xfrm>
          <a:prstGeom prst="rect">
            <a:avLst/>
          </a:prstGeom>
          <a:noFill/>
        </p:spPr>
        <p:txBody>
          <a:bodyPr wrap="none" rtlCol="0">
            <a:spAutoFit/>
          </a:bodyPr>
          <a:lstStyle/>
          <a:p>
            <a:r>
              <a:rPr lang="en-US" dirty="0"/>
              <a:t>J</a:t>
            </a:r>
          </a:p>
        </p:txBody>
      </p:sp>
      <p:sp>
        <p:nvSpPr>
          <p:cNvPr id="49" name="Rectangle 48"/>
          <p:cNvSpPr/>
          <p:nvPr/>
        </p:nvSpPr>
        <p:spPr>
          <a:xfrm>
            <a:off x="228600" y="152400"/>
            <a:ext cx="8791575" cy="1938992"/>
          </a:xfrm>
          <a:prstGeom prst="rect">
            <a:avLst/>
          </a:prstGeom>
        </p:spPr>
        <p:txBody>
          <a:bodyPr wrap="square">
            <a:spAutoFit/>
          </a:bodyPr>
          <a:lstStyle/>
          <a:p>
            <a:r>
              <a:rPr lang="en-US" dirty="0"/>
              <a:t>Here is more complex game tree, the depth and branching factors depend on how we play</a:t>
            </a:r>
          </a:p>
          <a:p>
            <a:endParaRPr lang="en-US" dirty="0"/>
          </a:p>
          <a:p>
            <a:r>
              <a:rPr lang="en-US" dirty="0"/>
              <a:t>As before, we will start exploring </a:t>
            </a:r>
            <a:r>
              <a:rPr lang="en-US" dirty="0" err="1"/>
              <a:t>subtree</a:t>
            </a:r>
            <a:r>
              <a:rPr lang="en-US" dirty="0"/>
              <a:t> B..</a:t>
            </a:r>
          </a:p>
          <a:p>
            <a:endParaRPr lang="en-US"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Isosceles Triangle 5"/>
          <p:cNvSpPr/>
          <p:nvPr/>
        </p:nvSpPr>
        <p:spPr>
          <a:xfrm>
            <a:off x="3962400" y="1981200"/>
            <a:ext cx="457200" cy="3048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p:cNvCxnSpPr>
            <a:stCxn id="6" idx="3"/>
          </p:cNvCxnSpPr>
          <p:nvPr/>
        </p:nvCxnSpPr>
        <p:spPr>
          <a:xfrm flipH="1">
            <a:off x="2362200" y="2286000"/>
            <a:ext cx="1828800" cy="762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a:stCxn id="6" idx="3"/>
          </p:cNvCxnSpPr>
          <p:nvPr/>
        </p:nvCxnSpPr>
        <p:spPr>
          <a:xfrm>
            <a:off x="4191000" y="2286000"/>
            <a:ext cx="152400" cy="762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4191000" y="2286000"/>
            <a:ext cx="2971800" cy="838200"/>
          </a:xfrm>
          <a:prstGeom prst="line">
            <a:avLst/>
          </a:prstGeom>
        </p:spPr>
        <p:style>
          <a:lnRef idx="1">
            <a:schemeClr val="accent1"/>
          </a:lnRef>
          <a:fillRef idx="0">
            <a:schemeClr val="accent1"/>
          </a:fillRef>
          <a:effectRef idx="0">
            <a:schemeClr val="accent1"/>
          </a:effectRef>
          <a:fontRef idx="minor">
            <a:schemeClr val="tx1"/>
          </a:fontRef>
        </p:style>
      </p:cxnSp>
      <p:sp>
        <p:nvSpPr>
          <p:cNvPr id="13" name="Isosceles Triangle 12"/>
          <p:cNvSpPr/>
          <p:nvPr/>
        </p:nvSpPr>
        <p:spPr>
          <a:xfrm flipV="1">
            <a:off x="2133600" y="3048000"/>
            <a:ext cx="457200" cy="3048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Isosceles Triangle 13"/>
          <p:cNvSpPr/>
          <p:nvPr/>
        </p:nvSpPr>
        <p:spPr>
          <a:xfrm flipV="1">
            <a:off x="4114800" y="3048000"/>
            <a:ext cx="457200" cy="3048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p:cNvSpPr/>
          <p:nvPr/>
        </p:nvSpPr>
        <p:spPr>
          <a:xfrm flipV="1">
            <a:off x="6934200" y="3124200"/>
            <a:ext cx="457200" cy="3048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Isosceles Triangle 15"/>
          <p:cNvSpPr/>
          <p:nvPr/>
        </p:nvSpPr>
        <p:spPr>
          <a:xfrm flipV="1">
            <a:off x="3810000" y="5105400"/>
            <a:ext cx="457200" cy="3048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Isosceles Triangle 16"/>
          <p:cNvSpPr/>
          <p:nvPr/>
        </p:nvSpPr>
        <p:spPr>
          <a:xfrm flipV="1">
            <a:off x="4648200" y="5105400"/>
            <a:ext cx="457200" cy="3048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Isosceles Triangle 17"/>
          <p:cNvSpPr/>
          <p:nvPr/>
        </p:nvSpPr>
        <p:spPr>
          <a:xfrm flipV="1">
            <a:off x="5410200" y="5105400"/>
            <a:ext cx="457200" cy="3048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Isosceles Triangle 18"/>
          <p:cNvSpPr/>
          <p:nvPr/>
        </p:nvSpPr>
        <p:spPr>
          <a:xfrm flipV="1">
            <a:off x="6096000" y="5105400"/>
            <a:ext cx="457200" cy="3048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Isosceles Triangle 19"/>
          <p:cNvSpPr/>
          <p:nvPr/>
        </p:nvSpPr>
        <p:spPr>
          <a:xfrm>
            <a:off x="1600200" y="4114800"/>
            <a:ext cx="457200" cy="3048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Isosceles Triangle 20"/>
          <p:cNvSpPr/>
          <p:nvPr/>
        </p:nvSpPr>
        <p:spPr>
          <a:xfrm>
            <a:off x="2514600" y="4114800"/>
            <a:ext cx="457200" cy="3048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Isosceles Triangle 21"/>
          <p:cNvSpPr/>
          <p:nvPr/>
        </p:nvSpPr>
        <p:spPr>
          <a:xfrm>
            <a:off x="3429000" y="4114800"/>
            <a:ext cx="457200" cy="3048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Isosceles Triangle 22"/>
          <p:cNvSpPr/>
          <p:nvPr/>
        </p:nvSpPr>
        <p:spPr>
          <a:xfrm>
            <a:off x="4267200" y="4114800"/>
            <a:ext cx="457200" cy="3048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Isosceles Triangle 23"/>
          <p:cNvSpPr/>
          <p:nvPr/>
        </p:nvSpPr>
        <p:spPr>
          <a:xfrm>
            <a:off x="5715000" y="4114800"/>
            <a:ext cx="457200" cy="3048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Isosceles Triangle 24"/>
          <p:cNvSpPr/>
          <p:nvPr/>
        </p:nvSpPr>
        <p:spPr>
          <a:xfrm>
            <a:off x="6781800" y="4114800"/>
            <a:ext cx="457200" cy="3048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Isosceles Triangle 25"/>
          <p:cNvSpPr/>
          <p:nvPr/>
        </p:nvSpPr>
        <p:spPr>
          <a:xfrm>
            <a:off x="7543800" y="4114800"/>
            <a:ext cx="457200" cy="3048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8" name="Straight Connector 27"/>
          <p:cNvCxnSpPr>
            <a:stCxn id="13" idx="0"/>
            <a:endCxn id="20" idx="0"/>
          </p:cNvCxnSpPr>
          <p:nvPr/>
        </p:nvCxnSpPr>
        <p:spPr>
          <a:xfrm flipH="1">
            <a:off x="1828800" y="3352800"/>
            <a:ext cx="533400" cy="762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p:cNvCxnSpPr>
            <a:stCxn id="13" idx="0"/>
            <a:endCxn id="21" idx="0"/>
          </p:cNvCxnSpPr>
          <p:nvPr/>
        </p:nvCxnSpPr>
        <p:spPr>
          <a:xfrm>
            <a:off x="2362200" y="3352800"/>
            <a:ext cx="381000" cy="762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Straight Connector 31"/>
          <p:cNvCxnSpPr>
            <a:stCxn id="14" idx="0"/>
            <a:endCxn id="22" idx="0"/>
          </p:cNvCxnSpPr>
          <p:nvPr/>
        </p:nvCxnSpPr>
        <p:spPr>
          <a:xfrm flipH="1">
            <a:off x="3657600" y="3352800"/>
            <a:ext cx="685800" cy="762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p:cNvCxnSpPr>
            <a:stCxn id="14" idx="0"/>
            <a:endCxn id="23" idx="0"/>
          </p:cNvCxnSpPr>
          <p:nvPr/>
        </p:nvCxnSpPr>
        <p:spPr>
          <a:xfrm>
            <a:off x="4343400" y="3352800"/>
            <a:ext cx="152400" cy="762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Straight Connector 35"/>
          <p:cNvCxnSpPr>
            <a:stCxn id="14" idx="0"/>
            <a:endCxn id="24" idx="0"/>
          </p:cNvCxnSpPr>
          <p:nvPr/>
        </p:nvCxnSpPr>
        <p:spPr>
          <a:xfrm>
            <a:off x="4343400" y="3352800"/>
            <a:ext cx="1600200" cy="762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8" name="Straight Connector 37"/>
          <p:cNvCxnSpPr>
            <a:stCxn id="23" idx="3"/>
            <a:endCxn id="16" idx="3"/>
          </p:cNvCxnSpPr>
          <p:nvPr/>
        </p:nvCxnSpPr>
        <p:spPr>
          <a:xfrm flipH="1">
            <a:off x="4038600" y="4419600"/>
            <a:ext cx="457200" cy="685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p:cNvCxnSpPr>
            <a:stCxn id="23" idx="3"/>
            <a:endCxn id="17" idx="3"/>
          </p:cNvCxnSpPr>
          <p:nvPr/>
        </p:nvCxnSpPr>
        <p:spPr>
          <a:xfrm>
            <a:off x="4495800" y="4419600"/>
            <a:ext cx="381000" cy="685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2" name="Straight Connector 41"/>
          <p:cNvCxnSpPr>
            <a:stCxn id="24" idx="3"/>
            <a:endCxn id="18" idx="3"/>
          </p:cNvCxnSpPr>
          <p:nvPr/>
        </p:nvCxnSpPr>
        <p:spPr>
          <a:xfrm flipH="1">
            <a:off x="5638800" y="4419600"/>
            <a:ext cx="304800" cy="685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4" name="Straight Connector 43"/>
          <p:cNvCxnSpPr>
            <a:stCxn id="24" idx="3"/>
            <a:endCxn id="19" idx="3"/>
          </p:cNvCxnSpPr>
          <p:nvPr/>
        </p:nvCxnSpPr>
        <p:spPr>
          <a:xfrm>
            <a:off x="5943600" y="4419600"/>
            <a:ext cx="381000" cy="685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Straight Connector 47"/>
          <p:cNvCxnSpPr>
            <a:stCxn id="15" idx="0"/>
            <a:endCxn id="25" idx="0"/>
          </p:cNvCxnSpPr>
          <p:nvPr/>
        </p:nvCxnSpPr>
        <p:spPr>
          <a:xfrm flipH="1">
            <a:off x="7010400" y="3429000"/>
            <a:ext cx="152400" cy="685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0" name="Straight Connector 49"/>
          <p:cNvCxnSpPr>
            <a:stCxn id="15" idx="0"/>
            <a:endCxn id="26" idx="0"/>
          </p:cNvCxnSpPr>
          <p:nvPr/>
        </p:nvCxnSpPr>
        <p:spPr>
          <a:xfrm>
            <a:off x="7162800" y="3429000"/>
            <a:ext cx="609600" cy="685800"/>
          </a:xfrm>
          <a:prstGeom prst="line">
            <a:avLst/>
          </a:prstGeom>
        </p:spPr>
        <p:style>
          <a:lnRef idx="1">
            <a:schemeClr val="accent1"/>
          </a:lnRef>
          <a:fillRef idx="0">
            <a:schemeClr val="accent1"/>
          </a:fillRef>
          <a:effectRef idx="0">
            <a:schemeClr val="accent1"/>
          </a:effectRef>
          <a:fontRef idx="minor">
            <a:schemeClr val="tx1"/>
          </a:fontRef>
        </p:style>
      </p:cxnSp>
      <p:sp>
        <p:nvSpPr>
          <p:cNvPr id="51" name="TextBox 50"/>
          <p:cNvSpPr txBox="1"/>
          <p:nvPr/>
        </p:nvSpPr>
        <p:spPr>
          <a:xfrm>
            <a:off x="3657600" y="1905000"/>
            <a:ext cx="317716" cy="369332"/>
          </a:xfrm>
          <a:prstGeom prst="rect">
            <a:avLst/>
          </a:prstGeom>
          <a:noFill/>
        </p:spPr>
        <p:txBody>
          <a:bodyPr wrap="none" rtlCol="0">
            <a:spAutoFit/>
          </a:bodyPr>
          <a:lstStyle/>
          <a:p>
            <a:r>
              <a:rPr lang="en-US" dirty="0"/>
              <a:t>A</a:t>
            </a:r>
          </a:p>
        </p:txBody>
      </p:sp>
      <p:sp>
        <p:nvSpPr>
          <p:cNvPr id="52" name="TextBox 51"/>
          <p:cNvSpPr txBox="1"/>
          <p:nvPr/>
        </p:nvSpPr>
        <p:spPr>
          <a:xfrm>
            <a:off x="1752600" y="2971800"/>
            <a:ext cx="317716" cy="369332"/>
          </a:xfrm>
          <a:prstGeom prst="rect">
            <a:avLst/>
          </a:prstGeom>
          <a:noFill/>
        </p:spPr>
        <p:txBody>
          <a:bodyPr wrap="none" rtlCol="0">
            <a:spAutoFit/>
          </a:bodyPr>
          <a:lstStyle/>
          <a:p>
            <a:r>
              <a:rPr lang="en-US" dirty="0"/>
              <a:t>B</a:t>
            </a:r>
          </a:p>
        </p:txBody>
      </p:sp>
      <p:sp>
        <p:nvSpPr>
          <p:cNvPr id="53" name="TextBox 52"/>
          <p:cNvSpPr txBox="1"/>
          <p:nvPr/>
        </p:nvSpPr>
        <p:spPr>
          <a:xfrm>
            <a:off x="3810000" y="3048000"/>
            <a:ext cx="317716" cy="369332"/>
          </a:xfrm>
          <a:prstGeom prst="rect">
            <a:avLst/>
          </a:prstGeom>
          <a:noFill/>
        </p:spPr>
        <p:txBody>
          <a:bodyPr wrap="none" rtlCol="0">
            <a:spAutoFit/>
          </a:bodyPr>
          <a:lstStyle/>
          <a:p>
            <a:r>
              <a:rPr lang="en-US" dirty="0"/>
              <a:t>C</a:t>
            </a:r>
          </a:p>
        </p:txBody>
      </p:sp>
      <p:sp>
        <p:nvSpPr>
          <p:cNvPr id="54" name="TextBox 53"/>
          <p:cNvSpPr txBox="1"/>
          <p:nvPr/>
        </p:nvSpPr>
        <p:spPr>
          <a:xfrm>
            <a:off x="6629400" y="3048000"/>
            <a:ext cx="327334" cy="369332"/>
          </a:xfrm>
          <a:prstGeom prst="rect">
            <a:avLst/>
          </a:prstGeom>
          <a:noFill/>
        </p:spPr>
        <p:txBody>
          <a:bodyPr wrap="none" rtlCol="0">
            <a:spAutoFit/>
          </a:bodyPr>
          <a:lstStyle/>
          <a:p>
            <a:r>
              <a:rPr lang="en-US" dirty="0"/>
              <a:t>D</a:t>
            </a:r>
          </a:p>
        </p:txBody>
      </p:sp>
      <p:sp>
        <p:nvSpPr>
          <p:cNvPr id="55" name="TextBox 54"/>
          <p:cNvSpPr txBox="1"/>
          <p:nvPr/>
        </p:nvSpPr>
        <p:spPr>
          <a:xfrm>
            <a:off x="1371600" y="4419600"/>
            <a:ext cx="660758" cy="369332"/>
          </a:xfrm>
          <a:prstGeom prst="rect">
            <a:avLst/>
          </a:prstGeom>
          <a:noFill/>
        </p:spPr>
        <p:txBody>
          <a:bodyPr wrap="none" rtlCol="0">
            <a:spAutoFit/>
          </a:bodyPr>
          <a:lstStyle/>
          <a:p>
            <a:r>
              <a:rPr lang="en-US" dirty="0"/>
              <a:t>E  (4)</a:t>
            </a:r>
          </a:p>
        </p:txBody>
      </p:sp>
      <p:sp>
        <p:nvSpPr>
          <p:cNvPr id="56" name="TextBox 55"/>
          <p:cNvSpPr txBox="1"/>
          <p:nvPr/>
        </p:nvSpPr>
        <p:spPr>
          <a:xfrm>
            <a:off x="2590800" y="4419600"/>
            <a:ext cx="718466" cy="369332"/>
          </a:xfrm>
          <a:prstGeom prst="rect">
            <a:avLst/>
          </a:prstGeom>
          <a:noFill/>
        </p:spPr>
        <p:txBody>
          <a:bodyPr wrap="none" rtlCol="0">
            <a:spAutoFit/>
          </a:bodyPr>
          <a:lstStyle/>
          <a:p>
            <a:r>
              <a:rPr lang="en-US" dirty="0"/>
              <a:t>F (99)</a:t>
            </a:r>
          </a:p>
        </p:txBody>
      </p:sp>
      <p:sp>
        <p:nvSpPr>
          <p:cNvPr id="57" name="TextBox 56"/>
          <p:cNvSpPr txBox="1"/>
          <p:nvPr/>
        </p:nvSpPr>
        <p:spPr>
          <a:xfrm>
            <a:off x="3429000" y="4419600"/>
            <a:ext cx="588623" cy="369332"/>
          </a:xfrm>
          <a:prstGeom prst="rect">
            <a:avLst/>
          </a:prstGeom>
          <a:noFill/>
        </p:spPr>
        <p:txBody>
          <a:bodyPr wrap="none" rtlCol="0">
            <a:spAutoFit/>
          </a:bodyPr>
          <a:lstStyle/>
          <a:p>
            <a:r>
              <a:rPr lang="en-US" dirty="0"/>
              <a:t>G(</a:t>
            </a:r>
            <a:r>
              <a:rPr lang="en-US" dirty="0">
                <a:solidFill>
                  <a:srgbClr val="FFC000"/>
                </a:solidFill>
              </a:rPr>
              <a:t>6</a:t>
            </a:r>
            <a:r>
              <a:rPr lang="en-US" dirty="0"/>
              <a:t>)</a:t>
            </a:r>
          </a:p>
        </p:txBody>
      </p:sp>
      <p:sp>
        <p:nvSpPr>
          <p:cNvPr id="58" name="TextBox 57"/>
          <p:cNvSpPr txBox="1"/>
          <p:nvPr/>
        </p:nvSpPr>
        <p:spPr>
          <a:xfrm>
            <a:off x="4572000" y="3962400"/>
            <a:ext cx="328936" cy="369332"/>
          </a:xfrm>
          <a:prstGeom prst="rect">
            <a:avLst/>
          </a:prstGeom>
          <a:noFill/>
        </p:spPr>
        <p:txBody>
          <a:bodyPr wrap="none" rtlCol="0">
            <a:spAutoFit/>
          </a:bodyPr>
          <a:lstStyle/>
          <a:p>
            <a:r>
              <a:rPr lang="en-US" dirty="0"/>
              <a:t>H</a:t>
            </a:r>
          </a:p>
        </p:txBody>
      </p:sp>
      <p:sp>
        <p:nvSpPr>
          <p:cNvPr id="59" name="TextBox 58"/>
          <p:cNvSpPr txBox="1"/>
          <p:nvPr/>
        </p:nvSpPr>
        <p:spPr>
          <a:xfrm>
            <a:off x="3810000" y="5486400"/>
            <a:ext cx="692818" cy="369332"/>
          </a:xfrm>
          <a:prstGeom prst="rect">
            <a:avLst/>
          </a:prstGeom>
          <a:noFill/>
        </p:spPr>
        <p:txBody>
          <a:bodyPr wrap="none" rtlCol="0">
            <a:spAutoFit/>
          </a:bodyPr>
          <a:lstStyle/>
          <a:p>
            <a:r>
              <a:rPr lang="en-US" dirty="0"/>
              <a:t>M (3)</a:t>
            </a:r>
          </a:p>
        </p:txBody>
      </p:sp>
      <p:sp>
        <p:nvSpPr>
          <p:cNvPr id="60" name="TextBox 59"/>
          <p:cNvSpPr txBox="1"/>
          <p:nvPr/>
        </p:nvSpPr>
        <p:spPr>
          <a:xfrm>
            <a:off x="4648200" y="5486400"/>
            <a:ext cx="644728" cy="369332"/>
          </a:xfrm>
          <a:prstGeom prst="rect">
            <a:avLst/>
          </a:prstGeom>
          <a:noFill/>
        </p:spPr>
        <p:txBody>
          <a:bodyPr wrap="none" rtlCol="0">
            <a:spAutoFit/>
          </a:bodyPr>
          <a:lstStyle/>
          <a:p>
            <a:r>
              <a:rPr lang="en-US" dirty="0"/>
              <a:t>N (4)</a:t>
            </a:r>
          </a:p>
        </p:txBody>
      </p:sp>
      <p:sp>
        <p:nvSpPr>
          <p:cNvPr id="61" name="TextBox 60"/>
          <p:cNvSpPr txBox="1"/>
          <p:nvPr/>
        </p:nvSpPr>
        <p:spPr>
          <a:xfrm>
            <a:off x="5410200" y="5486400"/>
            <a:ext cx="647934" cy="369332"/>
          </a:xfrm>
          <a:prstGeom prst="rect">
            <a:avLst/>
          </a:prstGeom>
          <a:noFill/>
        </p:spPr>
        <p:txBody>
          <a:bodyPr wrap="none" rtlCol="0">
            <a:spAutoFit/>
          </a:bodyPr>
          <a:lstStyle/>
          <a:p>
            <a:r>
              <a:rPr lang="en-US" dirty="0"/>
              <a:t>O (7)</a:t>
            </a:r>
          </a:p>
        </p:txBody>
      </p:sp>
      <p:sp>
        <p:nvSpPr>
          <p:cNvPr id="62" name="TextBox 61"/>
          <p:cNvSpPr txBox="1"/>
          <p:nvPr/>
        </p:nvSpPr>
        <p:spPr>
          <a:xfrm>
            <a:off x="6096000" y="5486400"/>
            <a:ext cx="614271" cy="369332"/>
          </a:xfrm>
          <a:prstGeom prst="rect">
            <a:avLst/>
          </a:prstGeom>
          <a:noFill/>
        </p:spPr>
        <p:txBody>
          <a:bodyPr wrap="none" rtlCol="0">
            <a:spAutoFit/>
          </a:bodyPr>
          <a:lstStyle/>
          <a:p>
            <a:r>
              <a:rPr lang="en-US" dirty="0"/>
              <a:t>P (9)</a:t>
            </a:r>
          </a:p>
        </p:txBody>
      </p:sp>
      <p:sp>
        <p:nvSpPr>
          <p:cNvPr id="63" name="TextBox 62"/>
          <p:cNvSpPr txBox="1"/>
          <p:nvPr/>
        </p:nvSpPr>
        <p:spPr>
          <a:xfrm>
            <a:off x="6781800" y="4419600"/>
            <a:ext cx="615874" cy="369332"/>
          </a:xfrm>
          <a:prstGeom prst="rect">
            <a:avLst/>
          </a:prstGeom>
          <a:noFill/>
        </p:spPr>
        <p:txBody>
          <a:bodyPr wrap="none" rtlCol="0">
            <a:spAutoFit/>
          </a:bodyPr>
          <a:lstStyle/>
          <a:p>
            <a:r>
              <a:rPr lang="en-US" dirty="0"/>
              <a:t>K (3)</a:t>
            </a:r>
          </a:p>
        </p:txBody>
      </p:sp>
      <p:sp>
        <p:nvSpPr>
          <p:cNvPr id="64" name="TextBox 63"/>
          <p:cNvSpPr txBox="1"/>
          <p:nvPr/>
        </p:nvSpPr>
        <p:spPr>
          <a:xfrm>
            <a:off x="7620000" y="4419600"/>
            <a:ext cx="593432" cy="369332"/>
          </a:xfrm>
          <a:prstGeom prst="rect">
            <a:avLst/>
          </a:prstGeom>
          <a:noFill/>
        </p:spPr>
        <p:txBody>
          <a:bodyPr wrap="none" rtlCol="0">
            <a:spAutoFit/>
          </a:bodyPr>
          <a:lstStyle/>
          <a:p>
            <a:r>
              <a:rPr lang="en-US" dirty="0"/>
              <a:t>L (8)</a:t>
            </a:r>
          </a:p>
        </p:txBody>
      </p:sp>
      <p:sp>
        <p:nvSpPr>
          <p:cNvPr id="65" name="TextBox 64"/>
          <p:cNvSpPr txBox="1"/>
          <p:nvPr/>
        </p:nvSpPr>
        <p:spPr>
          <a:xfrm>
            <a:off x="6096000" y="3962400"/>
            <a:ext cx="258404" cy="369332"/>
          </a:xfrm>
          <a:prstGeom prst="rect">
            <a:avLst/>
          </a:prstGeom>
          <a:noFill/>
        </p:spPr>
        <p:txBody>
          <a:bodyPr wrap="none" rtlCol="0">
            <a:spAutoFit/>
          </a:bodyPr>
          <a:lstStyle/>
          <a:p>
            <a:r>
              <a:rPr lang="en-US" dirty="0"/>
              <a:t>J</a:t>
            </a:r>
          </a:p>
        </p:txBody>
      </p:sp>
      <p:sp>
        <p:nvSpPr>
          <p:cNvPr id="49" name="Rectangle 48"/>
          <p:cNvSpPr/>
          <p:nvPr/>
        </p:nvSpPr>
        <p:spPr>
          <a:xfrm>
            <a:off x="228600" y="152400"/>
            <a:ext cx="8915400" cy="1661993"/>
          </a:xfrm>
          <a:prstGeom prst="rect">
            <a:avLst/>
          </a:prstGeom>
        </p:spPr>
        <p:txBody>
          <a:bodyPr wrap="square">
            <a:spAutoFit/>
          </a:bodyPr>
          <a:lstStyle/>
          <a:p>
            <a:r>
              <a:rPr lang="en-US" dirty="0"/>
              <a:t>Playing  B guarantees me </a:t>
            </a:r>
            <a:r>
              <a:rPr lang="en-US" sz="2400" dirty="0">
                <a:solidFill>
                  <a:srgbClr val="FF0000"/>
                </a:solidFill>
              </a:rPr>
              <a:t>4</a:t>
            </a:r>
            <a:r>
              <a:rPr lang="en-US" dirty="0"/>
              <a:t> dollars</a:t>
            </a:r>
          </a:p>
          <a:p>
            <a:endParaRPr lang="en-US" dirty="0"/>
          </a:p>
          <a:p>
            <a:r>
              <a:rPr lang="en-US" dirty="0"/>
              <a:t>If Max pays C and Min tried G, that would be a </a:t>
            </a:r>
            <a:r>
              <a:rPr lang="en-US" dirty="0">
                <a:solidFill>
                  <a:srgbClr val="FFC000"/>
                </a:solidFill>
              </a:rPr>
              <a:t>6</a:t>
            </a:r>
            <a:r>
              <a:rPr lang="en-US" dirty="0"/>
              <a:t> dollar payoff, better than </a:t>
            </a:r>
            <a:r>
              <a:rPr lang="en-US" sz="2400" dirty="0">
                <a:solidFill>
                  <a:srgbClr val="FF0000"/>
                </a:solidFill>
              </a:rPr>
              <a:t>4</a:t>
            </a:r>
            <a:r>
              <a:rPr lang="en-US" dirty="0"/>
              <a:t>, so we must keep exploring the C </a:t>
            </a:r>
            <a:r>
              <a:rPr lang="en-US" dirty="0" err="1"/>
              <a:t>subtree</a:t>
            </a:r>
            <a:r>
              <a:rPr lang="en-US" dirty="0"/>
              <a:t>…</a:t>
            </a:r>
          </a:p>
          <a:p>
            <a:endParaRPr lang="en-US" dirty="0"/>
          </a:p>
        </p:txBody>
      </p:sp>
      <p:sp>
        <p:nvSpPr>
          <p:cNvPr id="66" name="TextBox 65"/>
          <p:cNvSpPr txBox="1"/>
          <p:nvPr/>
        </p:nvSpPr>
        <p:spPr>
          <a:xfrm>
            <a:off x="1905000" y="2590800"/>
            <a:ext cx="301686" cy="461665"/>
          </a:xfrm>
          <a:prstGeom prst="rect">
            <a:avLst/>
          </a:prstGeom>
          <a:noFill/>
        </p:spPr>
        <p:txBody>
          <a:bodyPr wrap="square" rtlCol="0">
            <a:spAutoFit/>
          </a:bodyPr>
          <a:lstStyle/>
          <a:p>
            <a:r>
              <a:rPr lang="en-US" sz="2400" dirty="0">
                <a:solidFill>
                  <a:srgbClr val="FF0000"/>
                </a:solidFill>
              </a:rPr>
              <a:t>4</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Isosceles Triangle 5"/>
          <p:cNvSpPr/>
          <p:nvPr/>
        </p:nvSpPr>
        <p:spPr>
          <a:xfrm>
            <a:off x="3962400" y="1981200"/>
            <a:ext cx="457200" cy="3048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p:cNvCxnSpPr>
            <a:stCxn id="6" idx="3"/>
          </p:cNvCxnSpPr>
          <p:nvPr/>
        </p:nvCxnSpPr>
        <p:spPr>
          <a:xfrm flipH="1">
            <a:off x="2362200" y="2286000"/>
            <a:ext cx="1828800" cy="762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a:stCxn id="6" idx="3"/>
          </p:cNvCxnSpPr>
          <p:nvPr/>
        </p:nvCxnSpPr>
        <p:spPr>
          <a:xfrm>
            <a:off x="4191000" y="2286000"/>
            <a:ext cx="152400" cy="762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4191000" y="2286000"/>
            <a:ext cx="2971800" cy="838200"/>
          </a:xfrm>
          <a:prstGeom prst="line">
            <a:avLst/>
          </a:prstGeom>
        </p:spPr>
        <p:style>
          <a:lnRef idx="1">
            <a:schemeClr val="accent1"/>
          </a:lnRef>
          <a:fillRef idx="0">
            <a:schemeClr val="accent1"/>
          </a:fillRef>
          <a:effectRef idx="0">
            <a:schemeClr val="accent1"/>
          </a:effectRef>
          <a:fontRef idx="minor">
            <a:schemeClr val="tx1"/>
          </a:fontRef>
        </p:style>
      </p:cxnSp>
      <p:sp>
        <p:nvSpPr>
          <p:cNvPr id="13" name="Isosceles Triangle 12"/>
          <p:cNvSpPr/>
          <p:nvPr/>
        </p:nvSpPr>
        <p:spPr>
          <a:xfrm flipV="1">
            <a:off x="2133600" y="3048000"/>
            <a:ext cx="457200" cy="3048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Isosceles Triangle 13"/>
          <p:cNvSpPr/>
          <p:nvPr/>
        </p:nvSpPr>
        <p:spPr>
          <a:xfrm flipV="1">
            <a:off x="4114800" y="3048000"/>
            <a:ext cx="457200" cy="3048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p:cNvSpPr/>
          <p:nvPr/>
        </p:nvSpPr>
        <p:spPr>
          <a:xfrm flipV="1">
            <a:off x="6934200" y="3124200"/>
            <a:ext cx="457200" cy="3048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Isosceles Triangle 15"/>
          <p:cNvSpPr/>
          <p:nvPr/>
        </p:nvSpPr>
        <p:spPr>
          <a:xfrm flipV="1">
            <a:off x="3810000" y="5105400"/>
            <a:ext cx="457200" cy="3048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Isosceles Triangle 16"/>
          <p:cNvSpPr/>
          <p:nvPr/>
        </p:nvSpPr>
        <p:spPr>
          <a:xfrm flipV="1">
            <a:off x="4648200" y="5105400"/>
            <a:ext cx="457200" cy="3048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Isosceles Triangle 17"/>
          <p:cNvSpPr/>
          <p:nvPr/>
        </p:nvSpPr>
        <p:spPr>
          <a:xfrm flipV="1">
            <a:off x="5410200" y="5105400"/>
            <a:ext cx="457200" cy="3048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Isosceles Triangle 18"/>
          <p:cNvSpPr/>
          <p:nvPr/>
        </p:nvSpPr>
        <p:spPr>
          <a:xfrm flipV="1">
            <a:off x="6096000" y="5105400"/>
            <a:ext cx="457200" cy="3048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Isosceles Triangle 19"/>
          <p:cNvSpPr/>
          <p:nvPr/>
        </p:nvSpPr>
        <p:spPr>
          <a:xfrm>
            <a:off x="1600200" y="4114800"/>
            <a:ext cx="457200" cy="3048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Isosceles Triangle 20"/>
          <p:cNvSpPr/>
          <p:nvPr/>
        </p:nvSpPr>
        <p:spPr>
          <a:xfrm>
            <a:off x="2514600" y="4114800"/>
            <a:ext cx="457200" cy="3048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Isosceles Triangle 21"/>
          <p:cNvSpPr/>
          <p:nvPr/>
        </p:nvSpPr>
        <p:spPr>
          <a:xfrm>
            <a:off x="3429000" y="4114800"/>
            <a:ext cx="457200" cy="3048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Isosceles Triangle 22"/>
          <p:cNvSpPr/>
          <p:nvPr/>
        </p:nvSpPr>
        <p:spPr>
          <a:xfrm>
            <a:off x="4267200" y="4114800"/>
            <a:ext cx="457200" cy="3048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Isosceles Triangle 23"/>
          <p:cNvSpPr/>
          <p:nvPr/>
        </p:nvSpPr>
        <p:spPr>
          <a:xfrm>
            <a:off x="5715000" y="4114800"/>
            <a:ext cx="457200" cy="3048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Isosceles Triangle 24"/>
          <p:cNvSpPr/>
          <p:nvPr/>
        </p:nvSpPr>
        <p:spPr>
          <a:xfrm>
            <a:off x="6781800" y="4114800"/>
            <a:ext cx="457200" cy="3048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Isosceles Triangle 25"/>
          <p:cNvSpPr/>
          <p:nvPr/>
        </p:nvSpPr>
        <p:spPr>
          <a:xfrm>
            <a:off x="7543800" y="4114800"/>
            <a:ext cx="457200" cy="3048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8" name="Straight Connector 27"/>
          <p:cNvCxnSpPr>
            <a:stCxn id="13" idx="0"/>
            <a:endCxn id="20" idx="0"/>
          </p:cNvCxnSpPr>
          <p:nvPr/>
        </p:nvCxnSpPr>
        <p:spPr>
          <a:xfrm flipH="1">
            <a:off x="1828800" y="3352800"/>
            <a:ext cx="533400" cy="762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p:cNvCxnSpPr>
            <a:stCxn id="13" idx="0"/>
            <a:endCxn id="21" idx="0"/>
          </p:cNvCxnSpPr>
          <p:nvPr/>
        </p:nvCxnSpPr>
        <p:spPr>
          <a:xfrm>
            <a:off x="2362200" y="3352800"/>
            <a:ext cx="381000" cy="762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Straight Connector 31"/>
          <p:cNvCxnSpPr>
            <a:stCxn id="14" idx="0"/>
            <a:endCxn id="22" idx="0"/>
          </p:cNvCxnSpPr>
          <p:nvPr/>
        </p:nvCxnSpPr>
        <p:spPr>
          <a:xfrm flipH="1">
            <a:off x="3657600" y="3352800"/>
            <a:ext cx="685800" cy="762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p:cNvCxnSpPr>
            <a:stCxn id="14" idx="0"/>
            <a:endCxn id="23" idx="0"/>
          </p:cNvCxnSpPr>
          <p:nvPr/>
        </p:nvCxnSpPr>
        <p:spPr>
          <a:xfrm>
            <a:off x="4343400" y="3352800"/>
            <a:ext cx="152400" cy="762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Straight Connector 35"/>
          <p:cNvCxnSpPr>
            <a:stCxn id="14" idx="0"/>
            <a:endCxn id="24" idx="0"/>
          </p:cNvCxnSpPr>
          <p:nvPr/>
        </p:nvCxnSpPr>
        <p:spPr>
          <a:xfrm>
            <a:off x="4343400" y="3352800"/>
            <a:ext cx="1600200" cy="762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8" name="Straight Connector 37"/>
          <p:cNvCxnSpPr>
            <a:stCxn id="23" idx="3"/>
            <a:endCxn id="16" idx="3"/>
          </p:cNvCxnSpPr>
          <p:nvPr/>
        </p:nvCxnSpPr>
        <p:spPr>
          <a:xfrm flipH="1">
            <a:off x="4038600" y="4419600"/>
            <a:ext cx="457200" cy="685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p:cNvCxnSpPr>
            <a:stCxn id="23" idx="3"/>
            <a:endCxn id="17" idx="3"/>
          </p:cNvCxnSpPr>
          <p:nvPr/>
        </p:nvCxnSpPr>
        <p:spPr>
          <a:xfrm>
            <a:off x="4495800" y="4419600"/>
            <a:ext cx="381000" cy="685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2" name="Straight Connector 41"/>
          <p:cNvCxnSpPr>
            <a:stCxn id="24" idx="3"/>
            <a:endCxn id="18" idx="3"/>
          </p:cNvCxnSpPr>
          <p:nvPr/>
        </p:nvCxnSpPr>
        <p:spPr>
          <a:xfrm flipH="1">
            <a:off x="5638800" y="4419600"/>
            <a:ext cx="304800" cy="685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4" name="Straight Connector 43"/>
          <p:cNvCxnSpPr>
            <a:stCxn id="24" idx="3"/>
            <a:endCxn id="19" idx="3"/>
          </p:cNvCxnSpPr>
          <p:nvPr/>
        </p:nvCxnSpPr>
        <p:spPr>
          <a:xfrm>
            <a:off x="5943600" y="4419600"/>
            <a:ext cx="381000" cy="685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Straight Connector 47"/>
          <p:cNvCxnSpPr>
            <a:stCxn id="15" idx="0"/>
            <a:endCxn id="25" idx="0"/>
          </p:cNvCxnSpPr>
          <p:nvPr/>
        </p:nvCxnSpPr>
        <p:spPr>
          <a:xfrm flipH="1">
            <a:off x="7010400" y="3429000"/>
            <a:ext cx="152400" cy="685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0" name="Straight Connector 49"/>
          <p:cNvCxnSpPr>
            <a:stCxn id="15" idx="0"/>
            <a:endCxn id="26" idx="0"/>
          </p:cNvCxnSpPr>
          <p:nvPr/>
        </p:nvCxnSpPr>
        <p:spPr>
          <a:xfrm>
            <a:off x="7162800" y="3429000"/>
            <a:ext cx="609600" cy="685800"/>
          </a:xfrm>
          <a:prstGeom prst="line">
            <a:avLst/>
          </a:prstGeom>
        </p:spPr>
        <p:style>
          <a:lnRef idx="1">
            <a:schemeClr val="accent1"/>
          </a:lnRef>
          <a:fillRef idx="0">
            <a:schemeClr val="accent1"/>
          </a:fillRef>
          <a:effectRef idx="0">
            <a:schemeClr val="accent1"/>
          </a:effectRef>
          <a:fontRef idx="minor">
            <a:schemeClr val="tx1"/>
          </a:fontRef>
        </p:style>
      </p:cxnSp>
      <p:sp>
        <p:nvSpPr>
          <p:cNvPr id="51" name="TextBox 50"/>
          <p:cNvSpPr txBox="1"/>
          <p:nvPr/>
        </p:nvSpPr>
        <p:spPr>
          <a:xfrm>
            <a:off x="3657600" y="1905000"/>
            <a:ext cx="317716" cy="369332"/>
          </a:xfrm>
          <a:prstGeom prst="rect">
            <a:avLst/>
          </a:prstGeom>
          <a:noFill/>
        </p:spPr>
        <p:txBody>
          <a:bodyPr wrap="none" rtlCol="0">
            <a:spAutoFit/>
          </a:bodyPr>
          <a:lstStyle/>
          <a:p>
            <a:r>
              <a:rPr lang="en-US" dirty="0"/>
              <a:t>A</a:t>
            </a:r>
          </a:p>
        </p:txBody>
      </p:sp>
      <p:sp>
        <p:nvSpPr>
          <p:cNvPr id="52" name="TextBox 51"/>
          <p:cNvSpPr txBox="1"/>
          <p:nvPr/>
        </p:nvSpPr>
        <p:spPr>
          <a:xfrm>
            <a:off x="1752600" y="2971800"/>
            <a:ext cx="317716" cy="369332"/>
          </a:xfrm>
          <a:prstGeom prst="rect">
            <a:avLst/>
          </a:prstGeom>
          <a:noFill/>
        </p:spPr>
        <p:txBody>
          <a:bodyPr wrap="none" rtlCol="0">
            <a:spAutoFit/>
          </a:bodyPr>
          <a:lstStyle/>
          <a:p>
            <a:r>
              <a:rPr lang="en-US" dirty="0"/>
              <a:t>B</a:t>
            </a:r>
          </a:p>
        </p:txBody>
      </p:sp>
      <p:sp>
        <p:nvSpPr>
          <p:cNvPr id="53" name="TextBox 52"/>
          <p:cNvSpPr txBox="1"/>
          <p:nvPr/>
        </p:nvSpPr>
        <p:spPr>
          <a:xfrm>
            <a:off x="3810000" y="3048000"/>
            <a:ext cx="317716" cy="369332"/>
          </a:xfrm>
          <a:prstGeom prst="rect">
            <a:avLst/>
          </a:prstGeom>
          <a:noFill/>
        </p:spPr>
        <p:txBody>
          <a:bodyPr wrap="none" rtlCol="0">
            <a:spAutoFit/>
          </a:bodyPr>
          <a:lstStyle/>
          <a:p>
            <a:r>
              <a:rPr lang="en-US" dirty="0"/>
              <a:t>C</a:t>
            </a:r>
          </a:p>
        </p:txBody>
      </p:sp>
      <p:sp>
        <p:nvSpPr>
          <p:cNvPr id="54" name="TextBox 53"/>
          <p:cNvSpPr txBox="1"/>
          <p:nvPr/>
        </p:nvSpPr>
        <p:spPr>
          <a:xfrm>
            <a:off x="6629400" y="3048000"/>
            <a:ext cx="327334" cy="369332"/>
          </a:xfrm>
          <a:prstGeom prst="rect">
            <a:avLst/>
          </a:prstGeom>
          <a:noFill/>
        </p:spPr>
        <p:txBody>
          <a:bodyPr wrap="none" rtlCol="0">
            <a:spAutoFit/>
          </a:bodyPr>
          <a:lstStyle/>
          <a:p>
            <a:r>
              <a:rPr lang="en-US" dirty="0"/>
              <a:t>D</a:t>
            </a:r>
          </a:p>
        </p:txBody>
      </p:sp>
      <p:sp>
        <p:nvSpPr>
          <p:cNvPr id="55" name="TextBox 54"/>
          <p:cNvSpPr txBox="1"/>
          <p:nvPr/>
        </p:nvSpPr>
        <p:spPr>
          <a:xfrm>
            <a:off x="1371600" y="4419600"/>
            <a:ext cx="660758" cy="369332"/>
          </a:xfrm>
          <a:prstGeom prst="rect">
            <a:avLst/>
          </a:prstGeom>
          <a:noFill/>
        </p:spPr>
        <p:txBody>
          <a:bodyPr wrap="none" rtlCol="0">
            <a:spAutoFit/>
          </a:bodyPr>
          <a:lstStyle/>
          <a:p>
            <a:r>
              <a:rPr lang="en-US" dirty="0"/>
              <a:t>E  (4)</a:t>
            </a:r>
          </a:p>
        </p:txBody>
      </p:sp>
      <p:sp>
        <p:nvSpPr>
          <p:cNvPr id="56" name="TextBox 55"/>
          <p:cNvSpPr txBox="1"/>
          <p:nvPr/>
        </p:nvSpPr>
        <p:spPr>
          <a:xfrm>
            <a:off x="2590800" y="4419600"/>
            <a:ext cx="718466" cy="369332"/>
          </a:xfrm>
          <a:prstGeom prst="rect">
            <a:avLst/>
          </a:prstGeom>
          <a:noFill/>
        </p:spPr>
        <p:txBody>
          <a:bodyPr wrap="none" rtlCol="0">
            <a:spAutoFit/>
          </a:bodyPr>
          <a:lstStyle/>
          <a:p>
            <a:r>
              <a:rPr lang="en-US" dirty="0"/>
              <a:t>F (99)</a:t>
            </a:r>
          </a:p>
        </p:txBody>
      </p:sp>
      <p:sp>
        <p:nvSpPr>
          <p:cNvPr id="57" name="TextBox 56"/>
          <p:cNvSpPr txBox="1"/>
          <p:nvPr/>
        </p:nvSpPr>
        <p:spPr>
          <a:xfrm>
            <a:off x="3429000" y="4419600"/>
            <a:ext cx="588623" cy="369332"/>
          </a:xfrm>
          <a:prstGeom prst="rect">
            <a:avLst/>
          </a:prstGeom>
          <a:noFill/>
        </p:spPr>
        <p:txBody>
          <a:bodyPr wrap="none" rtlCol="0">
            <a:spAutoFit/>
          </a:bodyPr>
          <a:lstStyle/>
          <a:p>
            <a:r>
              <a:rPr lang="en-US" dirty="0"/>
              <a:t>G(</a:t>
            </a:r>
            <a:r>
              <a:rPr lang="en-US" dirty="0">
                <a:solidFill>
                  <a:srgbClr val="FFC000"/>
                </a:solidFill>
              </a:rPr>
              <a:t>6</a:t>
            </a:r>
            <a:r>
              <a:rPr lang="en-US" dirty="0"/>
              <a:t>)</a:t>
            </a:r>
          </a:p>
        </p:txBody>
      </p:sp>
      <p:sp>
        <p:nvSpPr>
          <p:cNvPr id="58" name="TextBox 57"/>
          <p:cNvSpPr txBox="1"/>
          <p:nvPr/>
        </p:nvSpPr>
        <p:spPr>
          <a:xfrm>
            <a:off x="4572000" y="3962400"/>
            <a:ext cx="328936" cy="369332"/>
          </a:xfrm>
          <a:prstGeom prst="rect">
            <a:avLst/>
          </a:prstGeom>
          <a:noFill/>
        </p:spPr>
        <p:txBody>
          <a:bodyPr wrap="none" rtlCol="0">
            <a:spAutoFit/>
          </a:bodyPr>
          <a:lstStyle/>
          <a:p>
            <a:r>
              <a:rPr lang="en-US" dirty="0"/>
              <a:t>H</a:t>
            </a:r>
          </a:p>
        </p:txBody>
      </p:sp>
      <p:sp>
        <p:nvSpPr>
          <p:cNvPr id="59" name="TextBox 58"/>
          <p:cNvSpPr txBox="1"/>
          <p:nvPr/>
        </p:nvSpPr>
        <p:spPr>
          <a:xfrm>
            <a:off x="3810000" y="5486400"/>
            <a:ext cx="692818" cy="369332"/>
          </a:xfrm>
          <a:prstGeom prst="rect">
            <a:avLst/>
          </a:prstGeom>
          <a:noFill/>
        </p:spPr>
        <p:txBody>
          <a:bodyPr wrap="none" rtlCol="0">
            <a:spAutoFit/>
          </a:bodyPr>
          <a:lstStyle/>
          <a:p>
            <a:r>
              <a:rPr lang="en-US" dirty="0"/>
              <a:t>M (</a:t>
            </a:r>
            <a:r>
              <a:rPr lang="en-US" dirty="0">
                <a:solidFill>
                  <a:schemeClr val="accent4">
                    <a:lumMod val="60000"/>
                    <a:lumOff val="40000"/>
                  </a:schemeClr>
                </a:solidFill>
              </a:rPr>
              <a:t>3</a:t>
            </a:r>
            <a:r>
              <a:rPr lang="en-US" dirty="0"/>
              <a:t>)</a:t>
            </a:r>
          </a:p>
        </p:txBody>
      </p:sp>
      <p:sp>
        <p:nvSpPr>
          <p:cNvPr id="60" name="TextBox 59"/>
          <p:cNvSpPr txBox="1"/>
          <p:nvPr/>
        </p:nvSpPr>
        <p:spPr>
          <a:xfrm>
            <a:off x="4648200" y="5486400"/>
            <a:ext cx="644728" cy="369332"/>
          </a:xfrm>
          <a:prstGeom prst="rect">
            <a:avLst/>
          </a:prstGeom>
          <a:noFill/>
        </p:spPr>
        <p:txBody>
          <a:bodyPr wrap="none" rtlCol="0">
            <a:spAutoFit/>
          </a:bodyPr>
          <a:lstStyle/>
          <a:p>
            <a:r>
              <a:rPr lang="en-US" dirty="0"/>
              <a:t>N (4)</a:t>
            </a:r>
          </a:p>
        </p:txBody>
      </p:sp>
      <p:sp>
        <p:nvSpPr>
          <p:cNvPr id="61" name="TextBox 60"/>
          <p:cNvSpPr txBox="1"/>
          <p:nvPr/>
        </p:nvSpPr>
        <p:spPr>
          <a:xfrm>
            <a:off x="5410200" y="5486400"/>
            <a:ext cx="647934" cy="369332"/>
          </a:xfrm>
          <a:prstGeom prst="rect">
            <a:avLst/>
          </a:prstGeom>
          <a:noFill/>
        </p:spPr>
        <p:txBody>
          <a:bodyPr wrap="none" rtlCol="0">
            <a:spAutoFit/>
          </a:bodyPr>
          <a:lstStyle/>
          <a:p>
            <a:r>
              <a:rPr lang="en-US" dirty="0"/>
              <a:t>O (7)</a:t>
            </a:r>
          </a:p>
        </p:txBody>
      </p:sp>
      <p:sp>
        <p:nvSpPr>
          <p:cNvPr id="62" name="TextBox 61"/>
          <p:cNvSpPr txBox="1"/>
          <p:nvPr/>
        </p:nvSpPr>
        <p:spPr>
          <a:xfrm>
            <a:off x="6096000" y="5486400"/>
            <a:ext cx="614271" cy="369332"/>
          </a:xfrm>
          <a:prstGeom prst="rect">
            <a:avLst/>
          </a:prstGeom>
          <a:noFill/>
        </p:spPr>
        <p:txBody>
          <a:bodyPr wrap="none" rtlCol="0">
            <a:spAutoFit/>
          </a:bodyPr>
          <a:lstStyle/>
          <a:p>
            <a:r>
              <a:rPr lang="en-US" dirty="0"/>
              <a:t>P (9)</a:t>
            </a:r>
          </a:p>
        </p:txBody>
      </p:sp>
      <p:sp>
        <p:nvSpPr>
          <p:cNvPr id="63" name="TextBox 62"/>
          <p:cNvSpPr txBox="1"/>
          <p:nvPr/>
        </p:nvSpPr>
        <p:spPr>
          <a:xfrm>
            <a:off x="6781800" y="4419600"/>
            <a:ext cx="615874" cy="369332"/>
          </a:xfrm>
          <a:prstGeom prst="rect">
            <a:avLst/>
          </a:prstGeom>
          <a:noFill/>
        </p:spPr>
        <p:txBody>
          <a:bodyPr wrap="none" rtlCol="0">
            <a:spAutoFit/>
          </a:bodyPr>
          <a:lstStyle/>
          <a:p>
            <a:r>
              <a:rPr lang="en-US" dirty="0"/>
              <a:t>K (3)</a:t>
            </a:r>
          </a:p>
        </p:txBody>
      </p:sp>
      <p:sp>
        <p:nvSpPr>
          <p:cNvPr id="64" name="TextBox 63"/>
          <p:cNvSpPr txBox="1"/>
          <p:nvPr/>
        </p:nvSpPr>
        <p:spPr>
          <a:xfrm>
            <a:off x="7620000" y="4419600"/>
            <a:ext cx="593432" cy="369332"/>
          </a:xfrm>
          <a:prstGeom prst="rect">
            <a:avLst/>
          </a:prstGeom>
          <a:noFill/>
        </p:spPr>
        <p:txBody>
          <a:bodyPr wrap="none" rtlCol="0">
            <a:spAutoFit/>
          </a:bodyPr>
          <a:lstStyle/>
          <a:p>
            <a:r>
              <a:rPr lang="en-US" dirty="0"/>
              <a:t>L (8)</a:t>
            </a:r>
          </a:p>
        </p:txBody>
      </p:sp>
      <p:sp>
        <p:nvSpPr>
          <p:cNvPr id="65" name="TextBox 64"/>
          <p:cNvSpPr txBox="1"/>
          <p:nvPr/>
        </p:nvSpPr>
        <p:spPr>
          <a:xfrm>
            <a:off x="6096000" y="3962400"/>
            <a:ext cx="258404" cy="369332"/>
          </a:xfrm>
          <a:prstGeom prst="rect">
            <a:avLst/>
          </a:prstGeom>
          <a:noFill/>
        </p:spPr>
        <p:txBody>
          <a:bodyPr wrap="none" rtlCol="0">
            <a:spAutoFit/>
          </a:bodyPr>
          <a:lstStyle/>
          <a:p>
            <a:r>
              <a:rPr lang="en-US" dirty="0"/>
              <a:t>J</a:t>
            </a:r>
          </a:p>
        </p:txBody>
      </p:sp>
      <p:sp>
        <p:nvSpPr>
          <p:cNvPr id="49" name="Rectangle 48"/>
          <p:cNvSpPr/>
          <p:nvPr/>
        </p:nvSpPr>
        <p:spPr>
          <a:xfrm>
            <a:off x="228600" y="152400"/>
            <a:ext cx="8915400" cy="2185214"/>
          </a:xfrm>
          <a:prstGeom prst="rect">
            <a:avLst/>
          </a:prstGeom>
        </p:spPr>
        <p:txBody>
          <a:bodyPr wrap="square">
            <a:spAutoFit/>
          </a:bodyPr>
          <a:lstStyle/>
          <a:p>
            <a:r>
              <a:rPr lang="en-US" dirty="0"/>
              <a:t>If Max pays C and Min tried H, then there are two choices for Max</a:t>
            </a:r>
          </a:p>
          <a:p>
            <a:r>
              <a:rPr lang="en-US" sz="2000" dirty="0"/>
              <a:t>The first is M, it only pays </a:t>
            </a:r>
            <a:r>
              <a:rPr lang="en-US" sz="2000" dirty="0">
                <a:solidFill>
                  <a:schemeClr val="accent4">
                    <a:lumMod val="60000"/>
                    <a:lumOff val="40000"/>
                  </a:schemeClr>
                </a:solidFill>
              </a:rPr>
              <a:t>3</a:t>
            </a:r>
            <a:r>
              <a:rPr lang="en-US" sz="2000" dirty="0"/>
              <a:t> dollars</a:t>
            </a:r>
          </a:p>
          <a:p>
            <a:r>
              <a:rPr lang="en-US" sz="2000" dirty="0"/>
              <a:t>But suppose that N paid 10000 dollars!  (actually, anything better than 4 would do)</a:t>
            </a:r>
          </a:p>
          <a:p>
            <a:r>
              <a:rPr lang="en-US" sz="2000" dirty="0"/>
              <a:t>We need to find out, so we go to N, and find </a:t>
            </a:r>
            <a:r>
              <a:rPr lang="en-US" sz="2000" dirty="0">
                <a:solidFill>
                  <a:srgbClr val="FF00FF"/>
                </a:solidFill>
              </a:rPr>
              <a:t>4</a:t>
            </a:r>
          </a:p>
          <a:p>
            <a:endParaRPr lang="en-US" dirty="0"/>
          </a:p>
          <a:p>
            <a:endParaRPr lang="en-US" dirty="0"/>
          </a:p>
        </p:txBody>
      </p:sp>
      <p:sp>
        <p:nvSpPr>
          <p:cNvPr id="66" name="TextBox 65"/>
          <p:cNvSpPr txBox="1"/>
          <p:nvPr/>
        </p:nvSpPr>
        <p:spPr>
          <a:xfrm>
            <a:off x="1905000" y="2590800"/>
            <a:ext cx="301686" cy="461665"/>
          </a:xfrm>
          <a:prstGeom prst="rect">
            <a:avLst/>
          </a:prstGeom>
          <a:noFill/>
        </p:spPr>
        <p:txBody>
          <a:bodyPr wrap="square" rtlCol="0">
            <a:spAutoFit/>
          </a:bodyPr>
          <a:lstStyle/>
          <a:p>
            <a:r>
              <a:rPr lang="en-US" sz="2400" dirty="0">
                <a:solidFill>
                  <a:srgbClr val="FF0000"/>
                </a:solidFill>
              </a:rPr>
              <a:t>4</a:t>
            </a:r>
          </a:p>
        </p:txBody>
      </p:sp>
      <p:sp>
        <p:nvSpPr>
          <p:cNvPr id="67" name="Rectangle 66"/>
          <p:cNvSpPr/>
          <p:nvPr/>
        </p:nvSpPr>
        <p:spPr>
          <a:xfrm>
            <a:off x="4800600" y="4191000"/>
            <a:ext cx="340158" cy="461665"/>
          </a:xfrm>
          <a:prstGeom prst="rect">
            <a:avLst/>
          </a:prstGeom>
        </p:spPr>
        <p:txBody>
          <a:bodyPr wrap="none">
            <a:spAutoFit/>
          </a:bodyPr>
          <a:lstStyle/>
          <a:p>
            <a:r>
              <a:rPr lang="en-US" sz="2400" dirty="0">
                <a:solidFill>
                  <a:srgbClr val="FF00FF"/>
                </a:solidFill>
              </a:rPr>
              <a:t>4</a:t>
            </a:r>
            <a:endParaRPr lang="en-US" sz="2400"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Isosceles Triangle 5"/>
          <p:cNvSpPr/>
          <p:nvPr/>
        </p:nvSpPr>
        <p:spPr>
          <a:xfrm>
            <a:off x="3962400" y="1981200"/>
            <a:ext cx="457200" cy="3048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p:cNvCxnSpPr>
            <a:stCxn id="6" idx="3"/>
          </p:cNvCxnSpPr>
          <p:nvPr/>
        </p:nvCxnSpPr>
        <p:spPr>
          <a:xfrm flipH="1">
            <a:off x="2362200" y="2286000"/>
            <a:ext cx="1828800" cy="762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a:stCxn id="6" idx="3"/>
          </p:cNvCxnSpPr>
          <p:nvPr/>
        </p:nvCxnSpPr>
        <p:spPr>
          <a:xfrm>
            <a:off x="4191000" y="2286000"/>
            <a:ext cx="152400" cy="762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4191000" y="2286000"/>
            <a:ext cx="2971800" cy="838200"/>
          </a:xfrm>
          <a:prstGeom prst="line">
            <a:avLst/>
          </a:prstGeom>
        </p:spPr>
        <p:style>
          <a:lnRef idx="1">
            <a:schemeClr val="accent1"/>
          </a:lnRef>
          <a:fillRef idx="0">
            <a:schemeClr val="accent1"/>
          </a:fillRef>
          <a:effectRef idx="0">
            <a:schemeClr val="accent1"/>
          </a:effectRef>
          <a:fontRef idx="minor">
            <a:schemeClr val="tx1"/>
          </a:fontRef>
        </p:style>
      </p:cxnSp>
      <p:sp>
        <p:nvSpPr>
          <p:cNvPr id="13" name="Isosceles Triangle 12"/>
          <p:cNvSpPr/>
          <p:nvPr/>
        </p:nvSpPr>
        <p:spPr>
          <a:xfrm flipV="1">
            <a:off x="2133600" y="3048000"/>
            <a:ext cx="457200" cy="3048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Isosceles Triangle 13"/>
          <p:cNvSpPr/>
          <p:nvPr/>
        </p:nvSpPr>
        <p:spPr>
          <a:xfrm flipV="1">
            <a:off x="4114800" y="3048000"/>
            <a:ext cx="457200" cy="3048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p:cNvSpPr/>
          <p:nvPr/>
        </p:nvSpPr>
        <p:spPr>
          <a:xfrm flipV="1">
            <a:off x="6934200" y="3124200"/>
            <a:ext cx="457200" cy="3048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Isosceles Triangle 15"/>
          <p:cNvSpPr/>
          <p:nvPr/>
        </p:nvSpPr>
        <p:spPr>
          <a:xfrm flipV="1">
            <a:off x="3810000" y="5105400"/>
            <a:ext cx="457200" cy="3048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Isosceles Triangle 16"/>
          <p:cNvSpPr/>
          <p:nvPr/>
        </p:nvSpPr>
        <p:spPr>
          <a:xfrm flipV="1">
            <a:off x="4648200" y="5105400"/>
            <a:ext cx="457200" cy="3048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Isosceles Triangle 17"/>
          <p:cNvSpPr/>
          <p:nvPr/>
        </p:nvSpPr>
        <p:spPr>
          <a:xfrm flipV="1">
            <a:off x="5410200" y="5105400"/>
            <a:ext cx="457200" cy="3048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Isosceles Triangle 18"/>
          <p:cNvSpPr/>
          <p:nvPr/>
        </p:nvSpPr>
        <p:spPr>
          <a:xfrm flipV="1">
            <a:off x="6096000" y="5105400"/>
            <a:ext cx="457200" cy="3048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Isosceles Triangle 19"/>
          <p:cNvSpPr/>
          <p:nvPr/>
        </p:nvSpPr>
        <p:spPr>
          <a:xfrm>
            <a:off x="1600200" y="4114800"/>
            <a:ext cx="457200" cy="3048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Isosceles Triangle 20"/>
          <p:cNvSpPr/>
          <p:nvPr/>
        </p:nvSpPr>
        <p:spPr>
          <a:xfrm>
            <a:off x="2514600" y="4114800"/>
            <a:ext cx="457200" cy="3048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Isosceles Triangle 21"/>
          <p:cNvSpPr/>
          <p:nvPr/>
        </p:nvSpPr>
        <p:spPr>
          <a:xfrm>
            <a:off x="3429000" y="4114800"/>
            <a:ext cx="457200" cy="3048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Isosceles Triangle 22"/>
          <p:cNvSpPr/>
          <p:nvPr/>
        </p:nvSpPr>
        <p:spPr>
          <a:xfrm>
            <a:off x="4267200" y="4114800"/>
            <a:ext cx="457200" cy="3048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Isosceles Triangle 23"/>
          <p:cNvSpPr/>
          <p:nvPr/>
        </p:nvSpPr>
        <p:spPr>
          <a:xfrm>
            <a:off x="5715000" y="4114800"/>
            <a:ext cx="457200" cy="3048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Isosceles Triangle 24"/>
          <p:cNvSpPr/>
          <p:nvPr/>
        </p:nvSpPr>
        <p:spPr>
          <a:xfrm>
            <a:off x="6781800" y="4114800"/>
            <a:ext cx="457200" cy="3048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Isosceles Triangle 25"/>
          <p:cNvSpPr/>
          <p:nvPr/>
        </p:nvSpPr>
        <p:spPr>
          <a:xfrm>
            <a:off x="7543800" y="4114800"/>
            <a:ext cx="457200" cy="3048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8" name="Straight Connector 27"/>
          <p:cNvCxnSpPr>
            <a:stCxn id="13" idx="0"/>
            <a:endCxn id="20" idx="0"/>
          </p:cNvCxnSpPr>
          <p:nvPr/>
        </p:nvCxnSpPr>
        <p:spPr>
          <a:xfrm flipH="1">
            <a:off x="1828800" y="3352800"/>
            <a:ext cx="533400" cy="762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p:cNvCxnSpPr>
            <a:stCxn id="13" idx="0"/>
            <a:endCxn id="21" idx="0"/>
          </p:cNvCxnSpPr>
          <p:nvPr/>
        </p:nvCxnSpPr>
        <p:spPr>
          <a:xfrm>
            <a:off x="2362200" y="3352800"/>
            <a:ext cx="381000" cy="762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Straight Connector 31"/>
          <p:cNvCxnSpPr>
            <a:stCxn id="14" idx="0"/>
            <a:endCxn id="22" idx="0"/>
          </p:cNvCxnSpPr>
          <p:nvPr/>
        </p:nvCxnSpPr>
        <p:spPr>
          <a:xfrm flipH="1">
            <a:off x="3657600" y="3352800"/>
            <a:ext cx="685800" cy="762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p:cNvCxnSpPr>
            <a:stCxn id="14" idx="0"/>
            <a:endCxn id="23" idx="0"/>
          </p:cNvCxnSpPr>
          <p:nvPr/>
        </p:nvCxnSpPr>
        <p:spPr>
          <a:xfrm>
            <a:off x="4343400" y="3352800"/>
            <a:ext cx="152400" cy="762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Straight Connector 35"/>
          <p:cNvCxnSpPr>
            <a:stCxn id="14" idx="0"/>
            <a:endCxn id="24" idx="0"/>
          </p:cNvCxnSpPr>
          <p:nvPr/>
        </p:nvCxnSpPr>
        <p:spPr>
          <a:xfrm>
            <a:off x="4343400" y="3352800"/>
            <a:ext cx="1600200" cy="762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8" name="Straight Connector 37"/>
          <p:cNvCxnSpPr>
            <a:stCxn id="23" idx="3"/>
            <a:endCxn id="16" idx="3"/>
          </p:cNvCxnSpPr>
          <p:nvPr/>
        </p:nvCxnSpPr>
        <p:spPr>
          <a:xfrm flipH="1">
            <a:off x="4038600" y="4419600"/>
            <a:ext cx="457200" cy="685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p:cNvCxnSpPr>
            <a:stCxn id="23" idx="3"/>
            <a:endCxn id="17" idx="3"/>
          </p:cNvCxnSpPr>
          <p:nvPr/>
        </p:nvCxnSpPr>
        <p:spPr>
          <a:xfrm>
            <a:off x="4495800" y="4419600"/>
            <a:ext cx="381000" cy="685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2" name="Straight Connector 41"/>
          <p:cNvCxnSpPr>
            <a:stCxn id="24" idx="3"/>
            <a:endCxn id="18" idx="3"/>
          </p:cNvCxnSpPr>
          <p:nvPr/>
        </p:nvCxnSpPr>
        <p:spPr>
          <a:xfrm flipH="1">
            <a:off x="5638800" y="4419600"/>
            <a:ext cx="304800" cy="685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4" name="Straight Connector 43"/>
          <p:cNvCxnSpPr>
            <a:stCxn id="24" idx="3"/>
            <a:endCxn id="19" idx="3"/>
          </p:cNvCxnSpPr>
          <p:nvPr/>
        </p:nvCxnSpPr>
        <p:spPr>
          <a:xfrm>
            <a:off x="5943600" y="4419600"/>
            <a:ext cx="381000" cy="685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Straight Connector 47"/>
          <p:cNvCxnSpPr>
            <a:stCxn id="15" idx="0"/>
            <a:endCxn id="25" idx="0"/>
          </p:cNvCxnSpPr>
          <p:nvPr/>
        </p:nvCxnSpPr>
        <p:spPr>
          <a:xfrm flipH="1">
            <a:off x="7010400" y="3429000"/>
            <a:ext cx="152400" cy="685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0" name="Straight Connector 49"/>
          <p:cNvCxnSpPr>
            <a:stCxn id="15" idx="0"/>
            <a:endCxn id="26" idx="0"/>
          </p:cNvCxnSpPr>
          <p:nvPr/>
        </p:nvCxnSpPr>
        <p:spPr>
          <a:xfrm>
            <a:off x="7162800" y="3429000"/>
            <a:ext cx="609600" cy="685800"/>
          </a:xfrm>
          <a:prstGeom prst="line">
            <a:avLst/>
          </a:prstGeom>
        </p:spPr>
        <p:style>
          <a:lnRef idx="1">
            <a:schemeClr val="accent1"/>
          </a:lnRef>
          <a:fillRef idx="0">
            <a:schemeClr val="accent1"/>
          </a:fillRef>
          <a:effectRef idx="0">
            <a:schemeClr val="accent1"/>
          </a:effectRef>
          <a:fontRef idx="minor">
            <a:schemeClr val="tx1"/>
          </a:fontRef>
        </p:style>
      </p:cxnSp>
      <p:sp>
        <p:nvSpPr>
          <p:cNvPr id="51" name="TextBox 50"/>
          <p:cNvSpPr txBox="1"/>
          <p:nvPr/>
        </p:nvSpPr>
        <p:spPr>
          <a:xfrm>
            <a:off x="3657600" y="1905000"/>
            <a:ext cx="317716" cy="369332"/>
          </a:xfrm>
          <a:prstGeom prst="rect">
            <a:avLst/>
          </a:prstGeom>
          <a:noFill/>
        </p:spPr>
        <p:txBody>
          <a:bodyPr wrap="none" rtlCol="0">
            <a:spAutoFit/>
          </a:bodyPr>
          <a:lstStyle/>
          <a:p>
            <a:r>
              <a:rPr lang="en-US" dirty="0"/>
              <a:t>A</a:t>
            </a:r>
          </a:p>
        </p:txBody>
      </p:sp>
      <p:sp>
        <p:nvSpPr>
          <p:cNvPr id="52" name="TextBox 51"/>
          <p:cNvSpPr txBox="1"/>
          <p:nvPr/>
        </p:nvSpPr>
        <p:spPr>
          <a:xfrm>
            <a:off x="1752600" y="2971800"/>
            <a:ext cx="317716" cy="369332"/>
          </a:xfrm>
          <a:prstGeom prst="rect">
            <a:avLst/>
          </a:prstGeom>
          <a:noFill/>
        </p:spPr>
        <p:txBody>
          <a:bodyPr wrap="none" rtlCol="0">
            <a:spAutoFit/>
          </a:bodyPr>
          <a:lstStyle/>
          <a:p>
            <a:r>
              <a:rPr lang="en-US" dirty="0"/>
              <a:t>B</a:t>
            </a:r>
          </a:p>
        </p:txBody>
      </p:sp>
      <p:sp>
        <p:nvSpPr>
          <p:cNvPr id="53" name="TextBox 52"/>
          <p:cNvSpPr txBox="1"/>
          <p:nvPr/>
        </p:nvSpPr>
        <p:spPr>
          <a:xfrm>
            <a:off x="3810000" y="3048000"/>
            <a:ext cx="317716" cy="369332"/>
          </a:xfrm>
          <a:prstGeom prst="rect">
            <a:avLst/>
          </a:prstGeom>
          <a:noFill/>
        </p:spPr>
        <p:txBody>
          <a:bodyPr wrap="none" rtlCol="0">
            <a:spAutoFit/>
          </a:bodyPr>
          <a:lstStyle/>
          <a:p>
            <a:r>
              <a:rPr lang="en-US" dirty="0"/>
              <a:t>C</a:t>
            </a:r>
          </a:p>
        </p:txBody>
      </p:sp>
      <p:sp>
        <p:nvSpPr>
          <p:cNvPr id="54" name="TextBox 53"/>
          <p:cNvSpPr txBox="1"/>
          <p:nvPr/>
        </p:nvSpPr>
        <p:spPr>
          <a:xfrm>
            <a:off x="6629400" y="3048000"/>
            <a:ext cx="327334" cy="369332"/>
          </a:xfrm>
          <a:prstGeom prst="rect">
            <a:avLst/>
          </a:prstGeom>
          <a:noFill/>
        </p:spPr>
        <p:txBody>
          <a:bodyPr wrap="none" rtlCol="0">
            <a:spAutoFit/>
          </a:bodyPr>
          <a:lstStyle/>
          <a:p>
            <a:r>
              <a:rPr lang="en-US" dirty="0"/>
              <a:t>D</a:t>
            </a:r>
          </a:p>
        </p:txBody>
      </p:sp>
      <p:sp>
        <p:nvSpPr>
          <p:cNvPr id="55" name="TextBox 54"/>
          <p:cNvSpPr txBox="1"/>
          <p:nvPr/>
        </p:nvSpPr>
        <p:spPr>
          <a:xfrm>
            <a:off x="1371600" y="4419600"/>
            <a:ext cx="660758" cy="369332"/>
          </a:xfrm>
          <a:prstGeom prst="rect">
            <a:avLst/>
          </a:prstGeom>
          <a:noFill/>
        </p:spPr>
        <p:txBody>
          <a:bodyPr wrap="none" rtlCol="0">
            <a:spAutoFit/>
          </a:bodyPr>
          <a:lstStyle/>
          <a:p>
            <a:r>
              <a:rPr lang="en-US" dirty="0"/>
              <a:t>E  (4)</a:t>
            </a:r>
          </a:p>
        </p:txBody>
      </p:sp>
      <p:sp>
        <p:nvSpPr>
          <p:cNvPr id="56" name="TextBox 55"/>
          <p:cNvSpPr txBox="1"/>
          <p:nvPr/>
        </p:nvSpPr>
        <p:spPr>
          <a:xfrm>
            <a:off x="2590800" y="4419600"/>
            <a:ext cx="718466" cy="369332"/>
          </a:xfrm>
          <a:prstGeom prst="rect">
            <a:avLst/>
          </a:prstGeom>
          <a:noFill/>
        </p:spPr>
        <p:txBody>
          <a:bodyPr wrap="none" rtlCol="0">
            <a:spAutoFit/>
          </a:bodyPr>
          <a:lstStyle/>
          <a:p>
            <a:r>
              <a:rPr lang="en-US" dirty="0"/>
              <a:t>F (99)</a:t>
            </a:r>
          </a:p>
        </p:txBody>
      </p:sp>
      <p:sp>
        <p:nvSpPr>
          <p:cNvPr id="57" name="TextBox 56"/>
          <p:cNvSpPr txBox="1"/>
          <p:nvPr/>
        </p:nvSpPr>
        <p:spPr>
          <a:xfrm>
            <a:off x="3429000" y="4419600"/>
            <a:ext cx="588623" cy="369332"/>
          </a:xfrm>
          <a:prstGeom prst="rect">
            <a:avLst/>
          </a:prstGeom>
          <a:noFill/>
        </p:spPr>
        <p:txBody>
          <a:bodyPr wrap="none" rtlCol="0">
            <a:spAutoFit/>
          </a:bodyPr>
          <a:lstStyle/>
          <a:p>
            <a:r>
              <a:rPr lang="en-US" dirty="0"/>
              <a:t>G(</a:t>
            </a:r>
            <a:r>
              <a:rPr lang="en-US" dirty="0">
                <a:solidFill>
                  <a:srgbClr val="FFC000"/>
                </a:solidFill>
              </a:rPr>
              <a:t>6</a:t>
            </a:r>
            <a:r>
              <a:rPr lang="en-US" dirty="0"/>
              <a:t>)</a:t>
            </a:r>
          </a:p>
        </p:txBody>
      </p:sp>
      <p:sp>
        <p:nvSpPr>
          <p:cNvPr id="58" name="TextBox 57"/>
          <p:cNvSpPr txBox="1"/>
          <p:nvPr/>
        </p:nvSpPr>
        <p:spPr>
          <a:xfrm>
            <a:off x="4572000" y="3962400"/>
            <a:ext cx="328936" cy="369332"/>
          </a:xfrm>
          <a:prstGeom prst="rect">
            <a:avLst/>
          </a:prstGeom>
          <a:noFill/>
        </p:spPr>
        <p:txBody>
          <a:bodyPr wrap="none" rtlCol="0">
            <a:spAutoFit/>
          </a:bodyPr>
          <a:lstStyle/>
          <a:p>
            <a:r>
              <a:rPr lang="en-US" dirty="0"/>
              <a:t>H</a:t>
            </a:r>
          </a:p>
        </p:txBody>
      </p:sp>
      <p:sp>
        <p:nvSpPr>
          <p:cNvPr id="59" name="TextBox 58"/>
          <p:cNvSpPr txBox="1"/>
          <p:nvPr/>
        </p:nvSpPr>
        <p:spPr>
          <a:xfrm>
            <a:off x="3810000" y="5486400"/>
            <a:ext cx="692818" cy="369332"/>
          </a:xfrm>
          <a:prstGeom prst="rect">
            <a:avLst/>
          </a:prstGeom>
          <a:noFill/>
        </p:spPr>
        <p:txBody>
          <a:bodyPr wrap="none" rtlCol="0">
            <a:spAutoFit/>
          </a:bodyPr>
          <a:lstStyle/>
          <a:p>
            <a:r>
              <a:rPr lang="en-US" dirty="0"/>
              <a:t>M (</a:t>
            </a:r>
            <a:r>
              <a:rPr lang="en-US" dirty="0">
                <a:solidFill>
                  <a:schemeClr val="accent4">
                    <a:lumMod val="60000"/>
                    <a:lumOff val="40000"/>
                  </a:schemeClr>
                </a:solidFill>
              </a:rPr>
              <a:t>3</a:t>
            </a:r>
            <a:r>
              <a:rPr lang="en-US" dirty="0"/>
              <a:t>)</a:t>
            </a:r>
          </a:p>
        </p:txBody>
      </p:sp>
      <p:sp>
        <p:nvSpPr>
          <p:cNvPr id="60" name="TextBox 59"/>
          <p:cNvSpPr txBox="1"/>
          <p:nvPr/>
        </p:nvSpPr>
        <p:spPr>
          <a:xfrm>
            <a:off x="4648200" y="5486400"/>
            <a:ext cx="644728" cy="369332"/>
          </a:xfrm>
          <a:prstGeom prst="rect">
            <a:avLst/>
          </a:prstGeom>
          <a:noFill/>
        </p:spPr>
        <p:txBody>
          <a:bodyPr wrap="none" rtlCol="0">
            <a:spAutoFit/>
          </a:bodyPr>
          <a:lstStyle/>
          <a:p>
            <a:r>
              <a:rPr lang="en-US" dirty="0"/>
              <a:t>N (4)</a:t>
            </a:r>
          </a:p>
        </p:txBody>
      </p:sp>
      <p:sp>
        <p:nvSpPr>
          <p:cNvPr id="61" name="TextBox 60"/>
          <p:cNvSpPr txBox="1"/>
          <p:nvPr/>
        </p:nvSpPr>
        <p:spPr>
          <a:xfrm>
            <a:off x="5410200" y="5486400"/>
            <a:ext cx="647934" cy="369332"/>
          </a:xfrm>
          <a:prstGeom prst="rect">
            <a:avLst/>
          </a:prstGeom>
          <a:noFill/>
        </p:spPr>
        <p:txBody>
          <a:bodyPr wrap="none" rtlCol="0">
            <a:spAutoFit/>
          </a:bodyPr>
          <a:lstStyle/>
          <a:p>
            <a:r>
              <a:rPr lang="en-US" dirty="0"/>
              <a:t>O (7)</a:t>
            </a:r>
          </a:p>
        </p:txBody>
      </p:sp>
      <p:sp>
        <p:nvSpPr>
          <p:cNvPr id="62" name="TextBox 61"/>
          <p:cNvSpPr txBox="1"/>
          <p:nvPr/>
        </p:nvSpPr>
        <p:spPr>
          <a:xfrm>
            <a:off x="6096000" y="5486400"/>
            <a:ext cx="614271" cy="369332"/>
          </a:xfrm>
          <a:prstGeom prst="rect">
            <a:avLst/>
          </a:prstGeom>
          <a:noFill/>
        </p:spPr>
        <p:txBody>
          <a:bodyPr wrap="none" rtlCol="0">
            <a:spAutoFit/>
          </a:bodyPr>
          <a:lstStyle/>
          <a:p>
            <a:r>
              <a:rPr lang="en-US" dirty="0"/>
              <a:t>P (9)</a:t>
            </a:r>
          </a:p>
        </p:txBody>
      </p:sp>
      <p:sp>
        <p:nvSpPr>
          <p:cNvPr id="63" name="TextBox 62"/>
          <p:cNvSpPr txBox="1"/>
          <p:nvPr/>
        </p:nvSpPr>
        <p:spPr>
          <a:xfrm>
            <a:off x="6781800" y="4419600"/>
            <a:ext cx="615874" cy="369332"/>
          </a:xfrm>
          <a:prstGeom prst="rect">
            <a:avLst/>
          </a:prstGeom>
          <a:noFill/>
        </p:spPr>
        <p:txBody>
          <a:bodyPr wrap="none" rtlCol="0">
            <a:spAutoFit/>
          </a:bodyPr>
          <a:lstStyle/>
          <a:p>
            <a:r>
              <a:rPr lang="en-US" dirty="0"/>
              <a:t>K (3)</a:t>
            </a:r>
          </a:p>
        </p:txBody>
      </p:sp>
      <p:sp>
        <p:nvSpPr>
          <p:cNvPr id="64" name="TextBox 63"/>
          <p:cNvSpPr txBox="1"/>
          <p:nvPr/>
        </p:nvSpPr>
        <p:spPr>
          <a:xfrm>
            <a:off x="7620000" y="4419600"/>
            <a:ext cx="593432" cy="369332"/>
          </a:xfrm>
          <a:prstGeom prst="rect">
            <a:avLst/>
          </a:prstGeom>
          <a:noFill/>
        </p:spPr>
        <p:txBody>
          <a:bodyPr wrap="none" rtlCol="0">
            <a:spAutoFit/>
          </a:bodyPr>
          <a:lstStyle/>
          <a:p>
            <a:r>
              <a:rPr lang="en-US" dirty="0"/>
              <a:t>L (8)</a:t>
            </a:r>
          </a:p>
        </p:txBody>
      </p:sp>
      <p:sp>
        <p:nvSpPr>
          <p:cNvPr id="65" name="TextBox 64"/>
          <p:cNvSpPr txBox="1"/>
          <p:nvPr/>
        </p:nvSpPr>
        <p:spPr>
          <a:xfrm>
            <a:off x="6096000" y="3962400"/>
            <a:ext cx="258404" cy="369332"/>
          </a:xfrm>
          <a:prstGeom prst="rect">
            <a:avLst/>
          </a:prstGeom>
          <a:noFill/>
        </p:spPr>
        <p:txBody>
          <a:bodyPr wrap="none" rtlCol="0">
            <a:spAutoFit/>
          </a:bodyPr>
          <a:lstStyle/>
          <a:p>
            <a:r>
              <a:rPr lang="en-US" dirty="0"/>
              <a:t>J</a:t>
            </a:r>
          </a:p>
        </p:txBody>
      </p:sp>
      <p:sp>
        <p:nvSpPr>
          <p:cNvPr id="49" name="Rectangle 48"/>
          <p:cNvSpPr/>
          <p:nvPr/>
        </p:nvSpPr>
        <p:spPr>
          <a:xfrm>
            <a:off x="228600" y="152400"/>
            <a:ext cx="8915400" cy="1661993"/>
          </a:xfrm>
          <a:prstGeom prst="rect">
            <a:avLst/>
          </a:prstGeom>
        </p:spPr>
        <p:txBody>
          <a:bodyPr wrap="square">
            <a:spAutoFit/>
          </a:bodyPr>
          <a:lstStyle/>
          <a:p>
            <a:r>
              <a:rPr lang="en-US" dirty="0"/>
              <a:t>…we need to find out, so we go to N, and find </a:t>
            </a:r>
            <a:r>
              <a:rPr lang="en-US" sz="2400" dirty="0">
                <a:solidFill>
                  <a:srgbClr val="FF00FF"/>
                </a:solidFill>
              </a:rPr>
              <a:t>4</a:t>
            </a:r>
          </a:p>
          <a:p>
            <a:endParaRPr lang="en-US" sz="2400" dirty="0">
              <a:solidFill>
                <a:srgbClr val="FF00FF"/>
              </a:solidFill>
            </a:endParaRPr>
          </a:p>
          <a:p>
            <a:r>
              <a:rPr lang="en-US" dirty="0"/>
              <a:t>At this, I can prune the J </a:t>
            </a:r>
            <a:r>
              <a:rPr lang="en-US" dirty="0" err="1"/>
              <a:t>subtree</a:t>
            </a:r>
            <a:r>
              <a:rPr lang="en-US" dirty="0"/>
              <a:t>. It does not help me to know what the values there are</a:t>
            </a:r>
          </a:p>
          <a:p>
            <a:endParaRPr lang="en-US" dirty="0"/>
          </a:p>
          <a:p>
            <a:endParaRPr lang="en-US" dirty="0"/>
          </a:p>
        </p:txBody>
      </p:sp>
      <p:sp>
        <p:nvSpPr>
          <p:cNvPr id="66" name="TextBox 65"/>
          <p:cNvSpPr txBox="1"/>
          <p:nvPr/>
        </p:nvSpPr>
        <p:spPr>
          <a:xfrm>
            <a:off x="1905000" y="2590800"/>
            <a:ext cx="301686" cy="461665"/>
          </a:xfrm>
          <a:prstGeom prst="rect">
            <a:avLst/>
          </a:prstGeom>
          <a:noFill/>
        </p:spPr>
        <p:txBody>
          <a:bodyPr wrap="square" rtlCol="0">
            <a:spAutoFit/>
          </a:bodyPr>
          <a:lstStyle/>
          <a:p>
            <a:r>
              <a:rPr lang="en-US" sz="2400" dirty="0">
                <a:solidFill>
                  <a:srgbClr val="FF0000"/>
                </a:solidFill>
              </a:rPr>
              <a:t>4</a:t>
            </a:r>
          </a:p>
        </p:txBody>
      </p:sp>
      <p:sp>
        <p:nvSpPr>
          <p:cNvPr id="67" name="Rectangle 66"/>
          <p:cNvSpPr/>
          <p:nvPr/>
        </p:nvSpPr>
        <p:spPr>
          <a:xfrm>
            <a:off x="4800600" y="4191000"/>
            <a:ext cx="340158" cy="461665"/>
          </a:xfrm>
          <a:prstGeom prst="rect">
            <a:avLst/>
          </a:prstGeom>
        </p:spPr>
        <p:txBody>
          <a:bodyPr wrap="none">
            <a:spAutoFit/>
          </a:bodyPr>
          <a:lstStyle/>
          <a:p>
            <a:r>
              <a:rPr lang="en-US" sz="2400" dirty="0">
                <a:solidFill>
                  <a:srgbClr val="FF00FF"/>
                </a:solidFill>
              </a:rPr>
              <a:t>4</a:t>
            </a:r>
            <a:endParaRPr lang="en-US" sz="2400" dirty="0"/>
          </a:p>
        </p:txBody>
      </p:sp>
      <p:sp>
        <p:nvSpPr>
          <p:cNvPr id="68" name="Rectangle 67"/>
          <p:cNvSpPr/>
          <p:nvPr/>
        </p:nvSpPr>
        <p:spPr>
          <a:xfrm>
            <a:off x="4495800" y="2895600"/>
            <a:ext cx="647934" cy="461665"/>
          </a:xfrm>
          <a:prstGeom prst="rect">
            <a:avLst/>
          </a:prstGeom>
        </p:spPr>
        <p:txBody>
          <a:bodyPr wrap="none">
            <a:spAutoFit/>
          </a:bodyPr>
          <a:lstStyle/>
          <a:p>
            <a:r>
              <a:rPr lang="en-US" sz="2400" dirty="0">
                <a:solidFill>
                  <a:srgbClr val="FF00FF"/>
                </a:solidFill>
              </a:rPr>
              <a:t>&lt;=4</a:t>
            </a:r>
            <a:endParaRPr lang="en-US" sz="2400" dirty="0"/>
          </a:p>
        </p:txBody>
      </p:sp>
      <p:sp>
        <p:nvSpPr>
          <p:cNvPr id="69" name="Equal 68"/>
          <p:cNvSpPr/>
          <p:nvPr/>
        </p:nvSpPr>
        <p:spPr>
          <a:xfrm rot="18406956">
            <a:off x="4577976" y="3557287"/>
            <a:ext cx="1600200" cy="533400"/>
          </a:xfrm>
          <a:prstGeom prst="mathEqual">
            <a:avLst>
              <a:gd name="adj1" fmla="val 7933"/>
              <a:gd name="adj2" fmla="val 36215"/>
            </a:avLst>
          </a:prstGeom>
          <a:solidFill>
            <a:srgbClr val="92D050"/>
          </a:solidFill>
          <a:ln w="3175">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Isosceles Triangle 5"/>
          <p:cNvSpPr/>
          <p:nvPr/>
        </p:nvSpPr>
        <p:spPr>
          <a:xfrm>
            <a:off x="3962400" y="1981200"/>
            <a:ext cx="457200" cy="3048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p:cNvCxnSpPr>
            <a:stCxn id="6" idx="3"/>
          </p:cNvCxnSpPr>
          <p:nvPr/>
        </p:nvCxnSpPr>
        <p:spPr>
          <a:xfrm flipH="1">
            <a:off x="2362200" y="2286000"/>
            <a:ext cx="1828800" cy="762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a:stCxn id="6" idx="3"/>
          </p:cNvCxnSpPr>
          <p:nvPr/>
        </p:nvCxnSpPr>
        <p:spPr>
          <a:xfrm>
            <a:off x="4191000" y="2286000"/>
            <a:ext cx="152400" cy="762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4191000" y="2286000"/>
            <a:ext cx="2971800" cy="838200"/>
          </a:xfrm>
          <a:prstGeom prst="line">
            <a:avLst/>
          </a:prstGeom>
        </p:spPr>
        <p:style>
          <a:lnRef idx="1">
            <a:schemeClr val="accent1"/>
          </a:lnRef>
          <a:fillRef idx="0">
            <a:schemeClr val="accent1"/>
          </a:fillRef>
          <a:effectRef idx="0">
            <a:schemeClr val="accent1"/>
          </a:effectRef>
          <a:fontRef idx="minor">
            <a:schemeClr val="tx1"/>
          </a:fontRef>
        </p:style>
      </p:cxnSp>
      <p:sp>
        <p:nvSpPr>
          <p:cNvPr id="13" name="Isosceles Triangle 12"/>
          <p:cNvSpPr/>
          <p:nvPr/>
        </p:nvSpPr>
        <p:spPr>
          <a:xfrm flipV="1">
            <a:off x="2133600" y="3048000"/>
            <a:ext cx="457200" cy="3048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Isosceles Triangle 13"/>
          <p:cNvSpPr/>
          <p:nvPr/>
        </p:nvSpPr>
        <p:spPr>
          <a:xfrm flipV="1">
            <a:off x="4114800" y="3048000"/>
            <a:ext cx="457200" cy="3048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p:cNvSpPr/>
          <p:nvPr/>
        </p:nvSpPr>
        <p:spPr>
          <a:xfrm flipV="1">
            <a:off x="6934200" y="3124200"/>
            <a:ext cx="457200" cy="3048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Isosceles Triangle 15"/>
          <p:cNvSpPr/>
          <p:nvPr/>
        </p:nvSpPr>
        <p:spPr>
          <a:xfrm flipV="1">
            <a:off x="3810000" y="5105400"/>
            <a:ext cx="457200" cy="3048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Isosceles Triangle 16"/>
          <p:cNvSpPr/>
          <p:nvPr/>
        </p:nvSpPr>
        <p:spPr>
          <a:xfrm flipV="1">
            <a:off x="4648200" y="5105400"/>
            <a:ext cx="457200" cy="3048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Isosceles Triangle 17"/>
          <p:cNvSpPr/>
          <p:nvPr/>
        </p:nvSpPr>
        <p:spPr>
          <a:xfrm flipV="1">
            <a:off x="5410200" y="5105400"/>
            <a:ext cx="457200" cy="3048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Isosceles Triangle 18"/>
          <p:cNvSpPr/>
          <p:nvPr/>
        </p:nvSpPr>
        <p:spPr>
          <a:xfrm flipV="1">
            <a:off x="6096000" y="5105400"/>
            <a:ext cx="457200" cy="3048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Isosceles Triangle 19"/>
          <p:cNvSpPr/>
          <p:nvPr/>
        </p:nvSpPr>
        <p:spPr>
          <a:xfrm>
            <a:off x="1600200" y="4114800"/>
            <a:ext cx="457200" cy="3048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Isosceles Triangle 20"/>
          <p:cNvSpPr/>
          <p:nvPr/>
        </p:nvSpPr>
        <p:spPr>
          <a:xfrm>
            <a:off x="2514600" y="4114800"/>
            <a:ext cx="457200" cy="3048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Isosceles Triangle 21"/>
          <p:cNvSpPr/>
          <p:nvPr/>
        </p:nvSpPr>
        <p:spPr>
          <a:xfrm>
            <a:off x="3429000" y="4114800"/>
            <a:ext cx="457200" cy="3048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Isosceles Triangle 22"/>
          <p:cNvSpPr/>
          <p:nvPr/>
        </p:nvSpPr>
        <p:spPr>
          <a:xfrm>
            <a:off x="4267200" y="4114800"/>
            <a:ext cx="457200" cy="3048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Isosceles Triangle 23"/>
          <p:cNvSpPr/>
          <p:nvPr/>
        </p:nvSpPr>
        <p:spPr>
          <a:xfrm>
            <a:off x="5715000" y="4114800"/>
            <a:ext cx="457200" cy="3048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Isosceles Triangle 24"/>
          <p:cNvSpPr/>
          <p:nvPr/>
        </p:nvSpPr>
        <p:spPr>
          <a:xfrm>
            <a:off x="6781800" y="4114800"/>
            <a:ext cx="457200" cy="3048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Isosceles Triangle 25"/>
          <p:cNvSpPr/>
          <p:nvPr/>
        </p:nvSpPr>
        <p:spPr>
          <a:xfrm>
            <a:off x="7543800" y="4114800"/>
            <a:ext cx="457200" cy="3048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8" name="Straight Connector 27"/>
          <p:cNvCxnSpPr>
            <a:stCxn id="13" idx="0"/>
            <a:endCxn id="20" idx="0"/>
          </p:cNvCxnSpPr>
          <p:nvPr/>
        </p:nvCxnSpPr>
        <p:spPr>
          <a:xfrm flipH="1">
            <a:off x="1828800" y="3352800"/>
            <a:ext cx="533400" cy="762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p:cNvCxnSpPr>
            <a:stCxn id="13" idx="0"/>
            <a:endCxn id="21" idx="0"/>
          </p:cNvCxnSpPr>
          <p:nvPr/>
        </p:nvCxnSpPr>
        <p:spPr>
          <a:xfrm>
            <a:off x="2362200" y="3352800"/>
            <a:ext cx="381000" cy="762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Straight Connector 31"/>
          <p:cNvCxnSpPr>
            <a:stCxn id="14" idx="0"/>
            <a:endCxn id="22" idx="0"/>
          </p:cNvCxnSpPr>
          <p:nvPr/>
        </p:nvCxnSpPr>
        <p:spPr>
          <a:xfrm flipH="1">
            <a:off x="3657600" y="3352800"/>
            <a:ext cx="685800" cy="762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p:cNvCxnSpPr>
            <a:stCxn id="14" idx="0"/>
            <a:endCxn id="23" idx="0"/>
          </p:cNvCxnSpPr>
          <p:nvPr/>
        </p:nvCxnSpPr>
        <p:spPr>
          <a:xfrm>
            <a:off x="4343400" y="3352800"/>
            <a:ext cx="152400" cy="762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Straight Connector 35"/>
          <p:cNvCxnSpPr>
            <a:stCxn id="14" idx="0"/>
            <a:endCxn id="24" idx="0"/>
          </p:cNvCxnSpPr>
          <p:nvPr/>
        </p:nvCxnSpPr>
        <p:spPr>
          <a:xfrm>
            <a:off x="4343400" y="3352800"/>
            <a:ext cx="1600200" cy="762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8" name="Straight Connector 37"/>
          <p:cNvCxnSpPr>
            <a:stCxn id="23" idx="3"/>
            <a:endCxn id="16" idx="3"/>
          </p:cNvCxnSpPr>
          <p:nvPr/>
        </p:nvCxnSpPr>
        <p:spPr>
          <a:xfrm flipH="1">
            <a:off x="4038600" y="4419600"/>
            <a:ext cx="457200" cy="685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p:cNvCxnSpPr>
            <a:stCxn id="23" idx="3"/>
            <a:endCxn id="17" idx="3"/>
          </p:cNvCxnSpPr>
          <p:nvPr/>
        </p:nvCxnSpPr>
        <p:spPr>
          <a:xfrm>
            <a:off x="4495800" y="4419600"/>
            <a:ext cx="381000" cy="685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2" name="Straight Connector 41"/>
          <p:cNvCxnSpPr>
            <a:stCxn id="24" idx="3"/>
            <a:endCxn id="18" idx="3"/>
          </p:cNvCxnSpPr>
          <p:nvPr/>
        </p:nvCxnSpPr>
        <p:spPr>
          <a:xfrm flipH="1">
            <a:off x="5638800" y="4419600"/>
            <a:ext cx="304800" cy="685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4" name="Straight Connector 43"/>
          <p:cNvCxnSpPr>
            <a:stCxn id="24" idx="3"/>
            <a:endCxn id="19" idx="3"/>
          </p:cNvCxnSpPr>
          <p:nvPr/>
        </p:nvCxnSpPr>
        <p:spPr>
          <a:xfrm>
            <a:off x="5943600" y="4419600"/>
            <a:ext cx="381000" cy="685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Straight Connector 47"/>
          <p:cNvCxnSpPr>
            <a:stCxn id="15" idx="0"/>
            <a:endCxn id="25" idx="0"/>
          </p:cNvCxnSpPr>
          <p:nvPr/>
        </p:nvCxnSpPr>
        <p:spPr>
          <a:xfrm flipH="1">
            <a:off x="7010400" y="3429000"/>
            <a:ext cx="152400" cy="685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0" name="Straight Connector 49"/>
          <p:cNvCxnSpPr>
            <a:stCxn id="15" idx="0"/>
            <a:endCxn id="26" idx="0"/>
          </p:cNvCxnSpPr>
          <p:nvPr/>
        </p:nvCxnSpPr>
        <p:spPr>
          <a:xfrm>
            <a:off x="7162800" y="3429000"/>
            <a:ext cx="609600" cy="685800"/>
          </a:xfrm>
          <a:prstGeom prst="line">
            <a:avLst/>
          </a:prstGeom>
        </p:spPr>
        <p:style>
          <a:lnRef idx="1">
            <a:schemeClr val="accent1"/>
          </a:lnRef>
          <a:fillRef idx="0">
            <a:schemeClr val="accent1"/>
          </a:fillRef>
          <a:effectRef idx="0">
            <a:schemeClr val="accent1"/>
          </a:effectRef>
          <a:fontRef idx="minor">
            <a:schemeClr val="tx1"/>
          </a:fontRef>
        </p:style>
      </p:cxnSp>
      <p:sp>
        <p:nvSpPr>
          <p:cNvPr id="51" name="TextBox 50"/>
          <p:cNvSpPr txBox="1"/>
          <p:nvPr/>
        </p:nvSpPr>
        <p:spPr>
          <a:xfrm>
            <a:off x="3657600" y="1905000"/>
            <a:ext cx="317716" cy="369332"/>
          </a:xfrm>
          <a:prstGeom prst="rect">
            <a:avLst/>
          </a:prstGeom>
          <a:noFill/>
        </p:spPr>
        <p:txBody>
          <a:bodyPr wrap="none" rtlCol="0">
            <a:spAutoFit/>
          </a:bodyPr>
          <a:lstStyle/>
          <a:p>
            <a:r>
              <a:rPr lang="en-US" dirty="0"/>
              <a:t>A</a:t>
            </a:r>
          </a:p>
        </p:txBody>
      </p:sp>
      <p:sp>
        <p:nvSpPr>
          <p:cNvPr id="52" name="TextBox 51"/>
          <p:cNvSpPr txBox="1"/>
          <p:nvPr/>
        </p:nvSpPr>
        <p:spPr>
          <a:xfrm>
            <a:off x="1752600" y="2971800"/>
            <a:ext cx="317716" cy="369332"/>
          </a:xfrm>
          <a:prstGeom prst="rect">
            <a:avLst/>
          </a:prstGeom>
          <a:noFill/>
        </p:spPr>
        <p:txBody>
          <a:bodyPr wrap="none" rtlCol="0">
            <a:spAutoFit/>
          </a:bodyPr>
          <a:lstStyle/>
          <a:p>
            <a:r>
              <a:rPr lang="en-US" dirty="0"/>
              <a:t>B</a:t>
            </a:r>
          </a:p>
        </p:txBody>
      </p:sp>
      <p:sp>
        <p:nvSpPr>
          <p:cNvPr id="53" name="TextBox 52"/>
          <p:cNvSpPr txBox="1"/>
          <p:nvPr/>
        </p:nvSpPr>
        <p:spPr>
          <a:xfrm>
            <a:off x="3810000" y="3048000"/>
            <a:ext cx="317716" cy="369332"/>
          </a:xfrm>
          <a:prstGeom prst="rect">
            <a:avLst/>
          </a:prstGeom>
          <a:noFill/>
        </p:spPr>
        <p:txBody>
          <a:bodyPr wrap="none" rtlCol="0">
            <a:spAutoFit/>
          </a:bodyPr>
          <a:lstStyle/>
          <a:p>
            <a:r>
              <a:rPr lang="en-US" dirty="0"/>
              <a:t>C</a:t>
            </a:r>
          </a:p>
        </p:txBody>
      </p:sp>
      <p:sp>
        <p:nvSpPr>
          <p:cNvPr id="54" name="TextBox 53"/>
          <p:cNvSpPr txBox="1"/>
          <p:nvPr/>
        </p:nvSpPr>
        <p:spPr>
          <a:xfrm>
            <a:off x="6629400" y="3048000"/>
            <a:ext cx="327334" cy="369332"/>
          </a:xfrm>
          <a:prstGeom prst="rect">
            <a:avLst/>
          </a:prstGeom>
          <a:noFill/>
        </p:spPr>
        <p:txBody>
          <a:bodyPr wrap="none" rtlCol="0">
            <a:spAutoFit/>
          </a:bodyPr>
          <a:lstStyle/>
          <a:p>
            <a:r>
              <a:rPr lang="en-US" dirty="0"/>
              <a:t>D</a:t>
            </a:r>
          </a:p>
        </p:txBody>
      </p:sp>
      <p:sp>
        <p:nvSpPr>
          <p:cNvPr id="55" name="TextBox 54"/>
          <p:cNvSpPr txBox="1"/>
          <p:nvPr/>
        </p:nvSpPr>
        <p:spPr>
          <a:xfrm>
            <a:off x="1371600" y="4419600"/>
            <a:ext cx="660758" cy="369332"/>
          </a:xfrm>
          <a:prstGeom prst="rect">
            <a:avLst/>
          </a:prstGeom>
          <a:noFill/>
        </p:spPr>
        <p:txBody>
          <a:bodyPr wrap="none" rtlCol="0">
            <a:spAutoFit/>
          </a:bodyPr>
          <a:lstStyle/>
          <a:p>
            <a:r>
              <a:rPr lang="en-US" dirty="0"/>
              <a:t>E  (4)</a:t>
            </a:r>
          </a:p>
        </p:txBody>
      </p:sp>
      <p:sp>
        <p:nvSpPr>
          <p:cNvPr id="56" name="TextBox 55"/>
          <p:cNvSpPr txBox="1"/>
          <p:nvPr/>
        </p:nvSpPr>
        <p:spPr>
          <a:xfrm>
            <a:off x="2590800" y="4419600"/>
            <a:ext cx="718466" cy="369332"/>
          </a:xfrm>
          <a:prstGeom prst="rect">
            <a:avLst/>
          </a:prstGeom>
          <a:noFill/>
        </p:spPr>
        <p:txBody>
          <a:bodyPr wrap="none" rtlCol="0">
            <a:spAutoFit/>
          </a:bodyPr>
          <a:lstStyle/>
          <a:p>
            <a:r>
              <a:rPr lang="en-US" dirty="0"/>
              <a:t>F (99)</a:t>
            </a:r>
          </a:p>
        </p:txBody>
      </p:sp>
      <p:sp>
        <p:nvSpPr>
          <p:cNvPr id="57" name="TextBox 56"/>
          <p:cNvSpPr txBox="1"/>
          <p:nvPr/>
        </p:nvSpPr>
        <p:spPr>
          <a:xfrm>
            <a:off x="3429000" y="4419600"/>
            <a:ext cx="588623" cy="369332"/>
          </a:xfrm>
          <a:prstGeom prst="rect">
            <a:avLst/>
          </a:prstGeom>
          <a:noFill/>
        </p:spPr>
        <p:txBody>
          <a:bodyPr wrap="none" rtlCol="0">
            <a:spAutoFit/>
          </a:bodyPr>
          <a:lstStyle/>
          <a:p>
            <a:r>
              <a:rPr lang="en-US" dirty="0"/>
              <a:t>G(</a:t>
            </a:r>
            <a:r>
              <a:rPr lang="en-US" dirty="0">
                <a:solidFill>
                  <a:srgbClr val="FFC000"/>
                </a:solidFill>
              </a:rPr>
              <a:t>6</a:t>
            </a:r>
            <a:r>
              <a:rPr lang="en-US" dirty="0"/>
              <a:t>)</a:t>
            </a:r>
          </a:p>
        </p:txBody>
      </p:sp>
      <p:sp>
        <p:nvSpPr>
          <p:cNvPr id="58" name="TextBox 57"/>
          <p:cNvSpPr txBox="1"/>
          <p:nvPr/>
        </p:nvSpPr>
        <p:spPr>
          <a:xfrm>
            <a:off x="4572000" y="3962400"/>
            <a:ext cx="328936" cy="369332"/>
          </a:xfrm>
          <a:prstGeom prst="rect">
            <a:avLst/>
          </a:prstGeom>
          <a:noFill/>
        </p:spPr>
        <p:txBody>
          <a:bodyPr wrap="none" rtlCol="0">
            <a:spAutoFit/>
          </a:bodyPr>
          <a:lstStyle/>
          <a:p>
            <a:r>
              <a:rPr lang="en-US" dirty="0"/>
              <a:t>H</a:t>
            </a:r>
          </a:p>
        </p:txBody>
      </p:sp>
      <p:sp>
        <p:nvSpPr>
          <p:cNvPr id="59" name="TextBox 58"/>
          <p:cNvSpPr txBox="1"/>
          <p:nvPr/>
        </p:nvSpPr>
        <p:spPr>
          <a:xfrm>
            <a:off x="3810000" y="5486400"/>
            <a:ext cx="692818" cy="369332"/>
          </a:xfrm>
          <a:prstGeom prst="rect">
            <a:avLst/>
          </a:prstGeom>
          <a:noFill/>
        </p:spPr>
        <p:txBody>
          <a:bodyPr wrap="none" rtlCol="0">
            <a:spAutoFit/>
          </a:bodyPr>
          <a:lstStyle/>
          <a:p>
            <a:r>
              <a:rPr lang="en-US" dirty="0"/>
              <a:t>M (</a:t>
            </a:r>
            <a:r>
              <a:rPr lang="en-US" dirty="0">
                <a:solidFill>
                  <a:schemeClr val="accent4">
                    <a:lumMod val="60000"/>
                    <a:lumOff val="40000"/>
                  </a:schemeClr>
                </a:solidFill>
              </a:rPr>
              <a:t>3</a:t>
            </a:r>
            <a:r>
              <a:rPr lang="en-US" dirty="0"/>
              <a:t>)</a:t>
            </a:r>
          </a:p>
        </p:txBody>
      </p:sp>
      <p:sp>
        <p:nvSpPr>
          <p:cNvPr id="60" name="TextBox 59"/>
          <p:cNvSpPr txBox="1"/>
          <p:nvPr/>
        </p:nvSpPr>
        <p:spPr>
          <a:xfrm>
            <a:off x="4648200" y="5486400"/>
            <a:ext cx="644728" cy="369332"/>
          </a:xfrm>
          <a:prstGeom prst="rect">
            <a:avLst/>
          </a:prstGeom>
          <a:noFill/>
        </p:spPr>
        <p:txBody>
          <a:bodyPr wrap="none" rtlCol="0">
            <a:spAutoFit/>
          </a:bodyPr>
          <a:lstStyle/>
          <a:p>
            <a:r>
              <a:rPr lang="en-US" dirty="0"/>
              <a:t>N (4)</a:t>
            </a:r>
          </a:p>
        </p:txBody>
      </p:sp>
      <p:sp>
        <p:nvSpPr>
          <p:cNvPr id="61" name="TextBox 60"/>
          <p:cNvSpPr txBox="1"/>
          <p:nvPr/>
        </p:nvSpPr>
        <p:spPr>
          <a:xfrm>
            <a:off x="5410200" y="5486400"/>
            <a:ext cx="647934" cy="369332"/>
          </a:xfrm>
          <a:prstGeom prst="rect">
            <a:avLst/>
          </a:prstGeom>
          <a:noFill/>
        </p:spPr>
        <p:txBody>
          <a:bodyPr wrap="none" rtlCol="0">
            <a:spAutoFit/>
          </a:bodyPr>
          <a:lstStyle/>
          <a:p>
            <a:r>
              <a:rPr lang="en-US" dirty="0"/>
              <a:t>O (7)</a:t>
            </a:r>
          </a:p>
        </p:txBody>
      </p:sp>
      <p:sp>
        <p:nvSpPr>
          <p:cNvPr id="62" name="TextBox 61"/>
          <p:cNvSpPr txBox="1"/>
          <p:nvPr/>
        </p:nvSpPr>
        <p:spPr>
          <a:xfrm>
            <a:off x="6096000" y="5486400"/>
            <a:ext cx="614271" cy="369332"/>
          </a:xfrm>
          <a:prstGeom prst="rect">
            <a:avLst/>
          </a:prstGeom>
          <a:noFill/>
        </p:spPr>
        <p:txBody>
          <a:bodyPr wrap="none" rtlCol="0">
            <a:spAutoFit/>
          </a:bodyPr>
          <a:lstStyle/>
          <a:p>
            <a:r>
              <a:rPr lang="en-US" dirty="0"/>
              <a:t>P (9)</a:t>
            </a:r>
          </a:p>
        </p:txBody>
      </p:sp>
      <p:sp>
        <p:nvSpPr>
          <p:cNvPr id="63" name="TextBox 62"/>
          <p:cNvSpPr txBox="1"/>
          <p:nvPr/>
        </p:nvSpPr>
        <p:spPr>
          <a:xfrm>
            <a:off x="6781800" y="4419600"/>
            <a:ext cx="615874" cy="369332"/>
          </a:xfrm>
          <a:prstGeom prst="rect">
            <a:avLst/>
          </a:prstGeom>
          <a:noFill/>
        </p:spPr>
        <p:txBody>
          <a:bodyPr wrap="none" rtlCol="0">
            <a:spAutoFit/>
          </a:bodyPr>
          <a:lstStyle/>
          <a:p>
            <a:r>
              <a:rPr lang="en-US" dirty="0"/>
              <a:t>K (3)</a:t>
            </a:r>
          </a:p>
        </p:txBody>
      </p:sp>
      <p:sp>
        <p:nvSpPr>
          <p:cNvPr id="64" name="TextBox 63"/>
          <p:cNvSpPr txBox="1"/>
          <p:nvPr/>
        </p:nvSpPr>
        <p:spPr>
          <a:xfrm>
            <a:off x="7620000" y="4419600"/>
            <a:ext cx="593432" cy="369332"/>
          </a:xfrm>
          <a:prstGeom prst="rect">
            <a:avLst/>
          </a:prstGeom>
          <a:noFill/>
        </p:spPr>
        <p:txBody>
          <a:bodyPr wrap="none" rtlCol="0">
            <a:spAutoFit/>
          </a:bodyPr>
          <a:lstStyle/>
          <a:p>
            <a:r>
              <a:rPr lang="en-US" dirty="0"/>
              <a:t>L (8)</a:t>
            </a:r>
          </a:p>
        </p:txBody>
      </p:sp>
      <p:sp>
        <p:nvSpPr>
          <p:cNvPr id="65" name="TextBox 64"/>
          <p:cNvSpPr txBox="1"/>
          <p:nvPr/>
        </p:nvSpPr>
        <p:spPr>
          <a:xfrm>
            <a:off x="6096000" y="3962400"/>
            <a:ext cx="258404" cy="369332"/>
          </a:xfrm>
          <a:prstGeom prst="rect">
            <a:avLst/>
          </a:prstGeom>
          <a:noFill/>
        </p:spPr>
        <p:txBody>
          <a:bodyPr wrap="none" rtlCol="0">
            <a:spAutoFit/>
          </a:bodyPr>
          <a:lstStyle/>
          <a:p>
            <a:r>
              <a:rPr lang="en-US" dirty="0"/>
              <a:t>J</a:t>
            </a:r>
          </a:p>
        </p:txBody>
      </p:sp>
      <p:sp>
        <p:nvSpPr>
          <p:cNvPr id="49" name="Rectangle 48"/>
          <p:cNvSpPr/>
          <p:nvPr/>
        </p:nvSpPr>
        <p:spPr>
          <a:xfrm>
            <a:off x="228600" y="152400"/>
            <a:ext cx="8915400" cy="1200329"/>
          </a:xfrm>
          <a:prstGeom prst="rect">
            <a:avLst/>
          </a:prstGeom>
        </p:spPr>
        <p:txBody>
          <a:bodyPr wrap="square">
            <a:spAutoFit/>
          </a:bodyPr>
          <a:lstStyle/>
          <a:p>
            <a:r>
              <a:rPr lang="en-US" dirty="0"/>
              <a:t>Finally , we need to visit the D </a:t>
            </a:r>
            <a:r>
              <a:rPr lang="en-US" dirty="0" err="1"/>
              <a:t>subtree</a:t>
            </a:r>
            <a:endParaRPr lang="en-US" dirty="0"/>
          </a:p>
          <a:p>
            <a:r>
              <a:rPr lang="en-US" dirty="0"/>
              <a:t>As soon as we explore K and find its value is 3 we can prune the rest of the </a:t>
            </a:r>
            <a:r>
              <a:rPr lang="en-US" dirty="0" err="1"/>
              <a:t>subtree</a:t>
            </a:r>
            <a:endParaRPr lang="en-US" dirty="0"/>
          </a:p>
          <a:p>
            <a:endParaRPr lang="en-US" dirty="0"/>
          </a:p>
          <a:p>
            <a:endParaRPr lang="en-US" dirty="0"/>
          </a:p>
        </p:txBody>
      </p:sp>
      <p:sp>
        <p:nvSpPr>
          <p:cNvPr id="66" name="TextBox 65"/>
          <p:cNvSpPr txBox="1"/>
          <p:nvPr/>
        </p:nvSpPr>
        <p:spPr>
          <a:xfrm>
            <a:off x="1905000" y="2590800"/>
            <a:ext cx="301686" cy="461665"/>
          </a:xfrm>
          <a:prstGeom prst="rect">
            <a:avLst/>
          </a:prstGeom>
          <a:noFill/>
        </p:spPr>
        <p:txBody>
          <a:bodyPr wrap="square" rtlCol="0">
            <a:spAutoFit/>
          </a:bodyPr>
          <a:lstStyle/>
          <a:p>
            <a:r>
              <a:rPr lang="en-US" sz="2400" dirty="0">
                <a:solidFill>
                  <a:srgbClr val="FF0000"/>
                </a:solidFill>
              </a:rPr>
              <a:t>4</a:t>
            </a:r>
          </a:p>
        </p:txBody>
      </p:sp>
      <p:sp>
        <p:nvSpPr>
          <p:cNvPr id="67" name="Rectangle 66"/>
          <p:cNvSpPr/>
          <p:nvPr/>
        </p:nvSpPr>
        <p:spPr>
          <a:xfrm>
            <a:off x="4800600" y="4191000"/>
            <a:ext cx="340158" cy="461665"/>
          </a:xfrm>
          <a:prstGeom prst="rect">
            <a:avLst/>
          </a:prstGeom>
        </p:spPr>
        <p:txBody>
          <a:bodyPr wrap="none">
            <a:spAutoFit/>
          </a:bodyPr>
          <a:lstStyle/>
          <a:p>
            <a:r>
              <a:rPr lang="en-US" sz="2400" dirty="0">
                <a:solidFill>
                  <a:srgbClr val="FF00FF"/>
                </a:solidFill>
              </a:rPr>
              <a:t>4</a:t>
            </a:r>
            <a:endParaRPr lang="en-US" sz="2400" dirty="0"/>
          </a:p>
        </p:txBody>
      </p:sp>
      <p:sp>
        <p:nvSpPr>
          <p:cNvPr id="68" name="Rectangle 67"/>
          <p:cNvSpPr/>
          <p:nvPr/>
        </p:nvSpPr>
        <p:spPr>
          <a:xfrm>
            <a:off x="4495800" y="2895600"/>
            <a:ext cx="647934" cy="461665"/>
          </a:xfrm>
          <a:prstGeom prst="rect">
            <a:avLst/>
          </a:prstGeom>
        </p:spPr>
        <p:txBody>
          <a:bodyPr wrap="none">
            <a:spAutoFit/>
          </a:bodyPr>
          <a:lstStyle/>
          <a:p>
            <a:r>
              <a:rPr lang="en-US" sz="2400" dirty="0">
                <a:solidFill>
                  <a:srgbClr val="FF00FF"/>
                </a:solidFill>
              </a:rPr>
              <a:t>&lt;=4</a:t>
            </a:r>
            <a:endParaRPr lang="en-US" sz="2400" dirty="0"/>
          </a:p>
        </p:txBody>
      </p:sp>
      <p:sp>
        <p:nvSpPr>
          <p:cNvPr id="69" name="Equal 68"/>
          <p:cNvSpPr/>
          <p:nvPr/>
        </p:nvSpPr>
        <p:spPr>
          <a:xfrm rot="18406956">
            <a:off x="4577976" y="3557287"/>
            <a:ext cx="1600200" cy="533400"/>
          </a:xfrm>
          <a:prstGeom prst="mathEqual">
            <a:avLst>
              <a:gd name="adj1" fmla="val 7933"/>
              <a:gd name="adj2" fmla="val 36215"/>
            </a:avLst>
          </a:prstGeom>
          <a:solidFill>
            <a:srgbClr val="92D050"/>
          </a:solidFill>
          <a:ln w="3175">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0" name="Equal 69"/>
          <p:cNvSpPr/>
          <p:nvPr/>
        </p:nvSpPr>
        <p:spPr>
          <a:xfrm rot="19057796">
            <a:off x="7156465" y="3540800"/>
            <a:ext cx="764663" cy="533400"/>
          </a:xfrm>
          <a:prstGeom prst="mathEqual">
            <a:avLst>
              <a:gd name="adj1" fmla="val 7933"/>
              <a:gd name="adj2" fmla="val 36215"/>
            </a:avLst>
          </a:prstGeom>
          <a:solidFill>
            <a:srgbClr val="92D050"/>
          </a:solidFill>
          <a:ln w="3175">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1" name="Rectangle 70"/>
          <p:cNvSpPr/>
          <p:nvPr/>
        </p:nvSpPr>
        <p:spPr>
          <a:xfrm>
            <a:off x="7543800" y="2971800"/>
            <a:ext cx="647934" cy="461665"/>
          </a:xfrm>
          <a:prstGeom prst="rect">
            <a:avLst/>
          </a:prstGeom>
        </p:spPr>
        <p:txBody>
          <a:bodyPr wrap="none">
            <a:spAutoFit/>
          </a:bodyPr>
          <a:lstStyle/>
          <a:p>
            <a:r>
              <a:rPr lang="en-US" sz="2400" dirty="0">
                <a:solidFill>
                  <a:srgbClr val="0070C0"/>
                </a:solidFill>
              </a:rPr>
              <a:t>&lt;=3</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430" name="Picture 6" descr="http://img.costumecraze.com/images/vendors/disguise/58791-Classic-Red-Minnie-Mouse-Costume-large.jpg"/>
          <p:cNvPicPr>
            <a:picLocks noChangeAspect="1" noChangeArrowheads="1"/>
          </p:cNvPicPr>
          <p:nvPr/>
        </p:nvPicPr>
        <p:blipFill>
          <a:blip r:embed="rId2" cstate="print"/>
          <a:srcRect/>
          <a:stretch>
            <a:fillRect/>
          </a:stretch>
        </p:blipFill>
        <p:spPr bwMode="auto">
          <a:xfrm>
            <a:off x="7343609" y="928112"/>
            <a:ext cx="1301828" cy="2534532"/>
          </a:xfrm>
          <a:prstGeom prst="rect">
            <a:avLst/>
          </a:prstGeom>
          <a:noFill/>
        </p:spPr>
      </p:pic>
      <p:sp>
        <p:nvSpPr>
          <p:cNvPr id="3074" name="Rectangle 2"/>
          <p:cNvSpPr>
            <a:spLocks noGrp="1" noChangeArrowheads="1"/>
          </p:cNvSpPr>
          <p:nvPr>
            <p:ph type="title"/>
          </p:nvPr>
        </p:nvSpPr>
        <p:spPr>
          <a:xfrm>
            <a:off x="71233" y="43844"/>
            <a:ext cx="8224869" cy="998261"/>
          </a:xfrm>
        </p:spPr>
        <p:txBody>
          <a:bodyPr/>
          <a:lstStyle/>
          <a:p>
            <a:r>
              <a:rPr lang="en-US" dirty="0">
                <a:effectLst>
                  <a:outerShdw blurRad="38100" dist="38100" dir="2700000" algn="tl">
                    <a:srgbClr val="000000">
                      <a:alpha val="43137"/>
                    </a:srgbClr>
                  </a:outerShdw>
                </a:effectLst>
              </a:rPr>
              <a:t>Two Player Games </a:t>
            </a:r>
            <a:r>
              <a:rPr lang="en-US" sz="1800" dirty="0"/>
              <a:t>(</a:t>
            </a:r>
            <a:r>
              <a:rPr lang="en-US" sz="1800" dirty="0">
                <a:solidFill>
                  <a:schemeClr val="tx1"/>
                </a:solidFill>
              </a:rPr>
              <a:t>Deterministic , </a:t>
            </a:r>
            <a:r>
              <a:rPr lang="en-US" sz="1800" dirty="0"/>
              <a:t>fully observable)</a:t>
            </a:r>
            <a:endParaRPr lang="en-US" sz="4800" dirty="0"/>
          </a:p>
        </p:txBody>
      </p:sp>
      <p:sp>
        <p:nvSpPr>
          <p:cNvPr id="3075" name="Text Box 3"/>
          <p:cNvSpPr txBox="1">
            <a:spLocks noChangeArrowheads="1"/>
          </p:cNvSpPr>
          <p:nvPr/>
        </p:nvSpPr>
        <p:spPr bwMode="auto">
          <a:xfrm>
            <a:off x="399962" y="1452000"/>
            <a:ext cx="8245475" cy="5139869"/>
          </a:xfrm>
          <a:prstGeom prst="rect">
            <a:avLst/>
          </a:prstGeom>
          <a:noFill/>
          <a:ln w="9525">
            <a:noFill/>
            <a:miter lim="800000"/>
            <a:headEnd/>
            <a:tailEnd/>
          </a:ln>
          <a:effectLst/>
        </p:spPr>
        <p:txBody>
          <a:bodyPr>
            <a:spAutoFit/>
          </a:bodyPr>
          <a:lstStyle/>
          <a:p>
            <a:r>
              <a:rPr lang="en-US" i="1" dirty="0"/>
              <a:t>Max</a:t>
            </a:r>
            <a:r>
              <a:rPr lang="en-US" dirty="0"/>
              <a:t> always moves first.</a:t>
            </a:r>
          </a:p>
          <a:p>
            <a:r>
              <a:rPr lang="en-US" i="1" dirty="0"/>
              <a:t>Min</a:t>
            </a:r>
            <a:r>
              <a:rPr lang="en-US" dirty="0"/>
              <a:t> is the opponent.</a:t>
            </a:r>
          </a:p>
          <a:p>
            <a:endParaRPr lang="en-US" dirty="0"/>
          </a:p>
          <a:p>
            <a:r>
              <a:rPr lang="en-US" dirty="0"/>
              <a:t>We have </a:t>
            </a:r>
          </a:p>
          <a:p>
            <a:r>
              <a:rPr lang="en-US" dirty="0"/>
              <a:t> </a:t>
            </a:r>
          </a:p>
          <a:p>
            <a:pPr lvl="1">
              <a:buFontTx/>
              <a:buChar char="•"/>
            </a:pPr>
            <a:r>
              <a:rPr lang="en-US" dirty="0"/>
              <a:t> An initial state. </a:t>
            </a:r>
          </a:p>
          <a:p>
            <a:pPr lvl="1">
              <a:buFontTx/>
              <a:buChar char="•"/>
            </a:pPr>
            <a:r>
              <a:rPr lang="en-US" dirty="0"/>
              <a:t> A set of operators.</a:t>
            </a:r>
          </a:p>
          <a:p>
            <a:pPr lvl="1">
              <a:buFontTx/>
              <a:buChar char="•"/>
            </a:pPr>
            <a:r>
              <a:rPr lang="en-US" dirty="0"/>
              <a:t> A terminal test (which tells us when the game is over).</a:t>
            </a:r>
          </a:p>
          <a:p>
            <a:pPr lvl="1">
              <a:buFontTx/>
              <a:buChar char="•"/>
            </a:pPr>
            <a:r>
              <a:rPr lang="en-US" dirty="0"/>
              <a:t> A utility function (evaluation function). </a:t>
            </a:r>
          </a:p>
          <a:p>
            <a:endParaRPr lang="en-US" sz="2000" dirty="0"/>
          </a:p>
          <a:p>
            <a:r>
              <a:rPr lang="en-US" sz="1800" dirty="0"/>
              <a:t>The utility function is like the heuristic function we have seen in the past, except it evaluates a node in terms of how </a:t>
            </a:r>
            <a:r>
              <a:rPr lang="en-US" sz="1800" i="1" dirty="0"/>
              <a:t>good</a:t>
            </a:r>
            <a:r>
              <a:rPr lang="en-US" sz="1800" dirty="0"/>
              <a:t> it is for each player. Positive values indicate states advantageous for Max, negative values indicate states advantageous for Min.</a:t>
            </a:r>
          </a:p>
          <a:p>
            <a:r>
              <a:rPr lang="en-US" sz="1800" dirty="0"/>
              <a:t>Normally the closer to 1, the better things look for Max, the closer to -1, the better things look for Min</a:t>
            </a:r>
            <a:r>
              <a:rPr lang="en-US" sz="2000" dirty="0"/>
              <a:t>.  </a:t>
            </a:r>
          </a:p>
        </p:txBody>
      </p:sp>
      <p:sp>
        <p:nvSpPr>
          <p:cNvPr id="3077" name="Text Box 5"/>
          <p:cNvSpPr txBox="1">
            <a:spLocks noChangeArrowheads="1"/>
          </p:cNvSpPr>
          <p:nvPr/>
        </p:nvSpPr>
        <p:spPr bwMode="auto">
          <a:xfrm>
            <a:off x="5244044" y="3340201"/>
            <a:ext cx="3459280" cy="646331"/>
          </a:xfrm>
          <a:prstGeom prst="rect">
            <a:avLst/>
          </a:prstGeom>
          <a:noFill/>
          <a:ln w="9525">
            <a:noFill/>
            <a:miter lim="800000"/>
            <a:headEnd/>
            <a:tailEnd/>
          </a:ln>
          <a:effectLst/>
        </p:spPr>
        <p:txBody>
          <a:bodyPr wrap="none">
            <a:spAutoFit/>
          </a:bodyPr>
          <a:lstStyle/>
          <a:p>
            <a:r>
              <a:rPr lang="en-US" sz="3600" dirty="0"/>
              <a:t>Max    Vs.    Min</a:t>
            </a:r>
          </a:p>
        </p:txBody>
      </p:sp>
      <p:pic>
        <p:nvPicPr>
          <p:cNvPr id="103426" name="Picture 2" descr="https://theologiansinc.files.wordpress.com/2012/09/h4160317-max_planck_german_physicist-spl.jpg"/>
          <p:cNvPicPr>
            <a:picLocks noChangeAspect="1" noChangeArrowheads="1"/>
          </p:cNvPicPr>
          <p:nvPr/>
        </p:nvPicPr>
        <p:blipFill>
          <a:blip r:embed="rId3" cstate="print"/>
          <a:srcRect/>
          <a:stretch>
            <a:fillRect/>
          </a:stretch>
        </p:blipFill>
        <p:spPr bwMode="auto">
          <a:xfrm>
            <a:off x="5210355" y="963726"/>
            <a:ext cx="1727895" cy="2372500"/>
          </a:xfrm>
          <a:prstGeom prst="rect">
            <a:avLst/>
          </a:prstGeom>
          <a:noFill/>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Isosceles Triangle 5"/>
          <p:cNvSpPr/>
          <p:nvPr/>
        </p:nvSpPr>
        <p:spPr>
          <a:xfrm>
            <a:off x="3962400" y="1981200"/>
            <a:ext cx="457200" cy="3048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p:cNvCxnSpPr>
            <a:stCxn id="6" idx="3"/>
          </p:cNvCxnSpPr>
          <p:nvPr/>
        </p:nvCxnSpPr>
        <p:spPr>
          <a:xfrm flipH="1">
            <a:off x="2362200" y="2286000"/>
            <a:ext cx="1828800" cy="76200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a:stCxn id="6" idx="3"/>
          </p:cNvCxnSpPr>
          <p:nvPr/>
        </p:nvCxnSpPr>
        <p:spPr>
          <a:xfrm>
            <a:off x="4191000" y="2286000"/>
            <a:ext cx="152400" cy="762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4191000" y="2286000"/>
            <a:ext cx="2971800" cy="838200"/>
          </a:xfrm>
          <a:prstGeom prst="line">
            <a:avLst/>
          </a:prstGeom>
        </p:spPr>
        <p:style>
          <a:lnRef idx="1">
            <a:schemeClr val="accent1"/>
          </a:lnRef>
          <a:fillRef idx="0">
            <a:schemeClr val="accent1"/>
          </a:fillRef>
          <a:effectRef idx="0">
            <a:schemeClr val="accent1"/>
          </a:effectRef>
          <a:fontRef idx="minor">
            <a:schemeClr val="tx1"/>
          </a:fontRef>
        </p:style>
      </p:cxnSp>
      <p:sp>
        <p:nvSpPr>
          <p:cNvPr id="13" name="Isosceles Triangle 12"/>
          <p:cNvSpPr/>
          <p:nvPr/>
        </p:nvSpPr>
        <p:spPr>
          <a:xfrm flipV="1">
            <a:off x="2133600" y="3048000"/>
            <a:ext cx="457200" cy="3048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Isosceles Triangle 13"/>
          <p:cNvSpPr/>
          <p:nvPr/>
        </p:nvSpPr>
        <p:spPr>
          <a:xfrm flipV="1">
            <a:off x="4114800" y="3048000"/>
            <a:ext cx="457200" cy="3048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p:cNvSpPr/>
          <p:nvPr/>
        </p:nvSpPr>
        <p:spPr>
          <a:xfrm flipV="1">
            <a:off x="6934200" y="3124200"/>
            <a:ext cx="457200" cy="3048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Isosceles Triangle 15"/>
          <p:cNvSpPr/>
          <p:nvPr/>
        </p:nvSpPr>
        <p:spPr>
          <a:xfrm flipV="1">
            <a:off x="3810000" y="5105400"/>
            <a:ext cx="457200" cy="3048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Isosceles Triangle 16"/>
          <p:cNvSpPr/>
          <p:nvPr/>
        </p:nvSpPr>
        <p:spPr>
          <a:xfrm flipV="1">
            <a:off x="4648200" y="5105400"/>
            <a:ext cx="457200" cy="3048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Isosceles Triangle 17"/>
          <p:cNvSpPr/>
          <p:nvPr/>
        </p:nvSpPr>
        <p:spPr>
          <a:xfrm flipV="1">
            <a:off x="5410200" y="5105400"/>
            <a:ext cx="457200" cy="3048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Isosceles Triangle 18"/>
          <p:cNvSpPr/>
          <p:nvPr/>
        </p:nvSpPr>
        <p:spPr>
          <a:xfrm flipV="1">
            <a:off x="6096000" y="5105400"/>
            <a:ext cx="457200" cy="3048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Isosceles Triangle 19"/>
          <p:cNvSpPr/>
          <p:nvPr/>
        </p:nvSpPr>
        <p:spPr>
          <a:xfrm>
            <a:off x="1600200" y="4114800"/>
            <a:ext cx="457200" cy="3048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Isosceles Triangle 20"/>
          <p:cNvSpPr/>
          <p:nvPr/>
        </p:nvSpPr>
        <p:spPr>
          <a:xfrm>
            <a:off x="2514600" y="4114800"/>
            <a:ext cx="457200" cy="3048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Isosceles Triangle 21"/>
          <p:cNvSpPr/>
          <p:nvPr/>
        </p:nvSpPr>
        <p:spPr>
          <a:xfrm>
            <a:off x="3429000" y="4114800"/>
            <a:ext cx="457200" cy="3048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Isosceles Triangle 22"/>
          <p:cNvSpPr/>
          <p:nvPr/>
        </p:nvSpPr>
        <p:spPr>
          <a:xfrm>
            <a:off x="4267200" y="4114800"/>
            <a:ext cx="457200" cy="3048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Isosceles Triangle 23"/>
          <p:cNvSpPr/>
          <p:nvPr/>
        </p:nvSpPr>
        <p:spPr>
          <a:xfrm>
            <a:off x="5715000" y="4114800"/>
            <a:ext cx="457200" cy="3048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Isosceles Triangle 24"/>
          <p:cNvSpPr/>
          <p:nvPr/>
        </p:nvSpPr>
        <p:spPr>
          <a:xfrm>
            <a:off x="6781800" y="4114800"/>
            <a:ext cx="457200" cy="3048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Isosceles Triangle 25"/>
          <p:cNvSpPr/>
          <p:nvPr/>
        </p:nvSpPr>
        <p:spPr>
          <a:xfrm>
            <a:off x="7543800" y="4114800"/>
            <a:ext cx="457200" cy="3048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8" name="Straight Connector 27"/>
          <p:cNvCxnSpPr>
            <a:stCxn id="13" idx="0"/>
            <a:endCxn id="20" idx="0"/>
          </p:cNvCxnSpPr>
          <p:nvPr/>
        </p:nvCxnSpPr>
        <p:spPr>
          <a:xfrm flipH="1">
            <a:off x="1828800" y="3352800"/>
            <a:ext cx="533400" cy="76200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a:stCxn id="13" idx="0"/>
            <a:endCxn id="21" idx="0"/>
          </p:cNvCxnSpPr>
          <p:nvPr/>
        </p:nvCxnSpPr>
        <p:spPr>
          <a:xfrm>
            <a:off x="2362200" y="3352800"/>
            <a:ext cx="381000" cy="762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Straight Connector 31"/>
          <p:cNvCxnSpPr>
            <a:stCxn id="14" idx="0"/>
            <a:endCxn id="22" idx="0"/>
          </p:cNvCxnSpPr>
          <p:nvPr/>
        </p:nvCxnSpPr>
        <p:spPr>
          <a:xfrm flipH="1">
            <a:off x="3657600" y="3352800"/>
            <a:ext cx="685800" cy="762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p:cNvCxnSpPr>
            <a:stCxn id="14" idx="0"/>
            <a:endCxn id="23" idx="0"/>
          </p:cNvCxnSpPr>
          <p:nvPr/>
        </p:nvCxnSpPr>
        <p:spPr>
          <a:xfrm>
            <a:off x="4343400" y="3352800"/>
            <a:ext cx="152400" cy="762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Straight Connector 35"/>
          <p:cNvCxnSpPr>
            <a:stCxn id="14" idx="0"/>
            <a:endCxn id="24" idx="0"/>
          </p:cNvCxnSpPr>
          <p:nvPr/>
        </p:nvCxnSpPr>
        <p:spPr>
          <a:xfrm>
            <a:off x="4343400" y="3352800"/>
            <a:ext cx="1600200" cy="762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8" name="Straight Connector 37"/>
          <p:cNvCxnSpPr>
            <a:stCxn id="23" idx="3"/>
            <a:endCxn id="16" idx="3"/>
          </p:cNvCxnSpPr>
          <p:nvPr/>
        </p:nvCxnSpPr>
        <p:spPr>
          <a:xfrm flipH="1">
            <a:off x="4038600" y="4419600"/>
            <a:ext cx="457200" cy="685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p:cNvCxnSpPr>
            <a:stCxn id="23" idx="3"/>
            <a:endCxn id="17" idx="3"/>
          </p:cNvCxnSpPr>
          <p:nvPr/>
        </p:nvCxnSpPr>
        <p:spPr>
          <a:xfrm>
            <a:off x="4495800" y="4419600"/>
            <a:ext cx="381000" cy="685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2" name="Straight Connector 41"/>
          <p:cNvCxnSpPr>
            <a:stCxn id="24" idx="3"/>
            <a:endCxn id="18" idx="3"/>
          </p:cNvCxnSpPr>
          <p:nvPr/>
        </p:nvCxnSpPr>
        <p:spPr>
          <a:xfrm flipH="1">
            <a:off x="5638800" y="4419600"/>
            <a:ext cx="304800" cy="685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4" name="Straight Connector 43"/>
          <p:cNvCxnSpPr>
            <a:stCxn id="24" idx="3"/>
            <a:endCxn id="19" idx="3"/>
          </p:cNvCxnSpPr>
          <p:nvPr/>
        </p:nvCxnSpPr>
        <p:spPr>
          <a:xfrm>
            <a:off x="5943600" y="4419600"/>
            <a:ext cx="381000" cy="685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Straight Connector 47"/>
          <p:cNvCxnSpPr>
            <a:stCxn id="15" idx="0"/>
            <a:endCxn id="25" idx="0"/>
          </p:cNvCxnSpPr>
          <p:nvPr/>
        </p:nvCxnSpPr>
        <p:spPr>
          <a:xfrm flipH="1">
            <a:off x="7010400" y="3429000"/>
            <a:ext cx="152400" cy="685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0" name="Straight Connector 49"/>
          <p:cNvCxnSpPr>
            <a:stCxn id="15" idx="0"/>
            <a:endCxn id="26" idx="0"/>
          </p:cNvCxnSpPr>
          <p:nvPr/>
        </p:nvCxnSpPr>
        <p:spPr>
          <a:xfrm>
            <a:off x="7162800" y="3429000"/>
            <a:ext cx="609600" cy="685800"/>
          </a:xfrm>
          <a:prstGeom prst="line">
            <a:avLst/>
          </a:prstGeom>
        </p:spPr>
        <p:style>
          <a:lnRef idx="1">
            <a:schemeClr val="accent1"/>
          </a:lnRef>
          <a:fillRef idx="0">
            <a:schemeClr val="accent1"/>
          </a:fillRef>
          <a:effectRef idx="0">
            <a:schemeClr val="accent1"/>
          </a:effectRef>
          <a:fontRef idx="minor">
            <a:schemeClr val="tx1"/>
          </a:fontRef>
        </p:style>
      </p:cxnSp>
      <p:sp>
        <p:nvSpPr>
          <p:cNvPr id="51" name="TextBox 50"/>
          <p:cNvSpPr txBox="1"/>
          <p:nvPr/>
        </p:nvSpPr>
        <p:spPr>
          <a:xfrm>
            <a:off x="3657600" y="1905000"/>
            <a:ext cx="317716" cy="369332"/>
          </a:xfrm>
          <a:prstGeom prst="rect">
            <a:avLst/>
          </a:prstGeom>
          <a:noFill/>
        </p:spPr>
        <p:txBody>
          <a:bodyPr wrap="none" rtlCol="0">
            <a:spAutoFit/>
          </a:bodyPr>
          <a:lstStyle/>
          <a:p>
            <a:r>
              <a:rPr lang="en-US" dirty="0"/>
              <a:t>A</a:t>
            </a:r>
          </a:p>
        </p:txBody>
      </p:sp>
      <p:sp>
        <p:nvSpPr>
          <p:cNvPr id="52" name="TextBox 51"/>
          <p:cNvSpPr txBox="1"/>
          <p:nvPr/>
        </p:nvSpPr>
        <p:spPr>
          <a:xfrm>
            <a:off x="1752600" y="2971800"/>
            <a:ext cx="317716" cy="369332"/>
          </a:xfrm>
          <a:prstGeom prst="rect">
            <a:avLst/>
          </a:prstGeom>
          <a:noFill/>
        </p:spPr>
        <p:txBody>
          <a:bodyPr wrap="none" rtlCol="0">
            <a:spAutoFit/>
          </a:bodyPr>
          <a:lstStyle/>
          <a:p>
            <a:r>
              <a:rPr lang="en-US" dirty="0"/>
              <a:t>B</a:t>
            </a:r>
          </a:p>
        </p:txBody>
      </p:sp>
      <p:sp>
        <p:nvSpPr>
          <p:cNvPr id="53" name="TextBox 52"/>
          <p:cNvSpPr txBox="1"/>
          <p:nvPr/>
        </p:nvSpPr>
        <p:spPr>
          <a:xfrm>
            <a:off x="3810000" y="3048000"/>
            <a:ext cx="317716" cy="369332"/>
          </a:xfrm>
          <a:prstGeom prst="rect">
            <a:avLst/>
          </a:prstGeom>
          <a:noFill/>
        </p:spPr>
        <p:txBody>
          <a:bodyPr wrap="none" rtlCol="0">
            <a:spAutoFit/>
          </a:bodyPr>
          <a:lstStyle/>
          <a:p>
            <a:r>
              <a:rPr lang="en-US" dirty="0"/>
              <a:t>C</a:t>
            </a:r>
          </a:p>
        </p:txBody>
      </p:sp>
      <p:sp>
        <p:nvSpPr>
          <p:cNvPr id="54" name="TextBox 53"/>
          <p:cNvSpPr txBox="1"/>
          <p:nvPr/>
        </p:nvSpPr>
        <p:spPr>
          <a:xfrm>
            <a:off x="6629400" y="3048000"/>
            <a:ext cx="327334" cy="369332"/>
          </a:xfrm>
          <a:prstGeom prst="rect">
            <a:avLst/>
          </a:prstGeom>
          <a:noFill/>
        </p:spPr>
        <p:txBody>
          <a:bodyPr wrap="none" rtlCol="0">
            <a:spAutoFit/>
          </a:bodyPr>
          <a:lstStyle/>
          <a:p>
            <a:r>
              <a:rPr lang="en-US" dirty="0"/>
              <a:t>D</a:t>
            </a:r>
          </a:p>
        </p:txBody>
      </p:sp>
      <p:sp>
        <p:nvSpPr>
          <p:cNvPr id="55" name="TextBox 54"/>
          <p:cNvSpPr txBox="1"/>
          <p:nvPr/>
        </p:nvSpPr>
        <p:spPr>
          <a:xfrm>
            <a:off x="1371600" y="4419600"/>
            <a:ext cx="660758" cy="369332"/>
          </a:xfrm>
          <a:prstGeom prst="rect">
            <a:avLst/>
          </a:prstGeom>
          <a:noFill/>
        </p:spPr>
        <p:txBody>
          <a:bodyPr wrap="none" rtlCol="0">
            <a:spAutoFit/>
          </a:bodyPr>
          <a:lstStyle/>
          <a:p>
            <a:r>
              <a:rPr lang="en-US" dirty="0"/>
              <a:t>E  (4)</a:t>
            </a:r>
          </a:p>
        </p:txBody>
      </p:sp>
      <p:sp>
        <p:nvSpPr>
          <p:cNvPr id="56" name="TextBox 55"/>
          <p:cNvSpPr txBox="1"/>
          <p:nvPr/>
        </p:nvSpPr>
        <p:spPr>
          <a:xfrm>
            <a:off x="2590800" y="4419600"/>
            <a:ext cx="718466" cy="369332"/>
          </a:xfrm>
          <a:prstGeom prst="rect">
            <a:avLst/>
          </a:prstGeom>
          <a:noFill/>
        </p:spPr>
        <p:txBody>
          <a:bodyPr wrap="none" rtlCol="0">
            <a:spAutoFit/>
          </a:bodyPr>
          <a:lstStyle/>
          <a:p>
            <a:r>
              <a:rPr lang="en-US" dirty="0"/>
              <a:t>F (99)</a:t>
            </a:r>
          </a:p>
        </p:txBody>
      </p:sp>
      <p:sp>
        <p:nvSpPr>
          <p:cNvPr id="57" name="TextBox 56"/>
          <p:cNvSpPr txBox="1"/>
          <p:nvPr/>
        </p:nvSpPr>
        <p:spPr>
          <a:xfrm>
            <a:off x="3429000" y="4419600"/>
            <a:ext cx="588623" cy="369332"/>
          </a:xfrm>
          <a:prstGeom prst="rect">
            <a:avLst/>
          </a:prstGeom>
          <a:noFill/>
        </p:spPr>
        <p:txBody>
          <a:bodyPr wrap="none" rtlCol="0">
            <a:spAutoFit/>
          </a:bodyPr>
          <a:lstStyle/>
          <a:p>
            <a:r>
              <a:rPr lang="en-US" dirty="0"/>
              <a:t>G(</a:t>
            </a:r>
            <a:r>
              <a:rPr lang="en-US" dirty="0">
                <a:solidFill>
                  <a:srgbClr val="FFC000"/>
                </a:solidFill>
              </a:rPr>
              <a:t>6</a:t>
            </a:r>
            <a:r>
              <a:rPr lang="en-US" dirty="0"/>
              <a:t>)</a:t>
            </a:r>
          </a:p>
        </p:txBody>
      </p:sp>
      <p:sp>
        <p:nvSpPr>
          <p:cNvPr id="58" name="TextBox 57"/>
          <p:cNvSpPr txBox="1"/>
          <p:nvPr/>
        </p:nvSpPr>
        <p:spPr>
          <a:xfrm>
            <a:off x="4572000" y="3962400"/>
            <a:ext cx="328936" cy="369332"/>
          </a:xfrm>
          <a:prstGeom prst="rect">
            <a:avLst/>
          </a:prstGeom>
          <a:noFill/>
        </p:spPr>
        <p:txBody>
          <a:bodyPr wrap="none" rtlCol="0">
            <a:spAutoFit/>
          </a:bodyPr>
          <a:lstStyle/>
          <a:p>
            <a:r>
              <a:rPr lang="en-US" dirty="0"/>
              <a:t>H</a:t>
            </a:r>
          </a:p>
        </p:txBody>
      </p:sp>
      <p:sp>
        <p:nvSpPr>
          <p:cNvPr id="59" name="TextBox 58"/>
          <p:cNvSpPr txBox="1"/>
          <p:nvPr/>
        </p:nvSpPr>
        <p:spPr>
          <a:xfrm>
            <a:off x="3810000" y="5486400"/>
            <a:ext cx="692818" cy="369332"/>
          </a:xfrm>
          <a:prstGeom prst="rect">
            <a:avLst/>
          </a:prstGeom>
          <a:noFill/>
        </p:spPr>
        <p:txBody>
          <a:bodyPr wrap="none" rtlCol="0">
            <a:spAutoFit/>
          </a:bodyPr>
          <a:lstStyle/>
          <a:p>
            <a:r>
              <a:rPr lang="en-US" dirty="0"/>
              <a:t>M (</a:t>
            </a:r>
            <a:r>
              <a:rPr lang="en-US" dirty="0">
                <a:solidFill>
                  <a:schemeClr val="accent4">
                    <a:lumMod val="60000"/>
                    <a:lumOff val="40000"/>
                  </a:schemeClr>
                </a:solidFill>
              </a:rPr>
              <a:t>3</a:t>
            </a:r>
            <a:r>
              <a:rPr lang="en-US" dirty="0"/>
              <a:t>)</a:t>
            </a:r>
          </a:p>
        </p:txBody>
      </p:sp>
      <p:sp>
        <p:nvSpPr>
          <p:cNvPr id="60" name="TextBox 59"/>
          <p:cNvSpPr txBox="1"/>
          <p:nvPr/>
        </p:nvSpPr>
        <p:spPr>
          <a:xfrm>
            <a:off x="4648200" y="5486400"/>
            <a:ext cx="644728" cy="369332"/>
          </a:xfrm>
          <a:prstGeom prst="rect">
            <a:avLst/>
          </a:prstGeom>
          <a:noFill/>
        </p:spPr>
        <p:txBody>
          <a:bodyPr wrap="none" rtlCol="0">
            <a:spAutoFit/>
          </a:bodyPr>
          <a:lstStyle/>
          <a:p>
            <a:r>
              <a:rPr lang="en-US" dirty="0"/>
              <a:t>N (4)</a:t>
            </a:r>
          </a:p>
        </p:txBody>
      </p:sp>
      <p:sp>
        <p:nvSpPr>
          <p:cNvPr id="61" name="TextBox 60"/>
          <p:cNvSpPr txBox="1"/>
          <p:nvPr/>
        </p:nvSpPr>
        <p:spPr>
          <a:xfrm>
            <a:off x="5410200" y="5486400"/>
            <a:ext cx="647934" cy="369332"/>
          </a:xfrm>
          <a:prstGeom prst="rect">
            <a:avLst/>
          </a:prstGeom>
          <a:noFill/>
        </p:spPr>
        <p:txBody>
          <a:bodyPr wrap="none" rtlCol="0">
            <a:spAutoFit/>
          </a:bodyPr>
          <a:lstStyle/>
          <a:p>
            <a:r>
              <a:rPr lang="en-US" dirty="0"/>
              <a:t>O (7)</a:t>
            </a:r>
          </a:p>
        </p:txBody>
      </p:sp>
      <p:sp>
        <p:nvSpPr>
          <p:cNvPr id="62" name="TextBox 61"/>
          <p:cNvSpPr txBox="1"/>
          <p:nvPr/>
        </p:nvSpPr>
        <p:spPr>
          <a:xfrm>
            <a:off x="6096000" y="5486400"/>
            <a:ext cx="614271" cy="369332"/>
          </a:xfrm>
          <a:prstGeom prst="rect">
            <a:avLst/>
          </a:prstGeom>
          <a:noFill/>
        </p:spPr>
        <p:txBody>
          <a:bodyPr wrap="none" rtlCol="0">
            <a:spAutoFit/>
          </a:bodyPr>
          <a:lstStyle/>
          <a:p>
            <a:r>
              <a:rPr lang="en-US" dirty="0"/>
              <a:t>P (9)</a:t>
            </a:r>
          </a:p>
        </p:txBody>
      </p:sp>
      <p:sp>
        <p:nvSpPr>
          <p:cNvPr id="63" name="TextBox 62"/>
          <p:cNvSpPr txBox="1"/>
          <p:nvPr/>
        </p:nvSpPr>
        <p:spPr>
          <a:xfrm>
            <a:off x="6781800" y="4419600"/>
            <a:ext cx="615874" cy="369332"/>
          </a:xfrm>
          <a:prstGeom prst="rect">
            <a:avLst/>
          </a:prstGeom>
          <a:noFill/>
        </p:spPr>
        <p:txBody>
          <a:bodyPr wrap="none" rtlCol="0">
            <a:spAutoFit/>
          </a:bodyPr>
          <a:lstStyle/>
          <a:p>
            <a:r>
              <a:rPr lang="en-US" dirty="0"/>
              <a:t>K (3)</a:t>
            </a:r>
          </a:p>
        </p:txBody>
      </p:sp>
      <p:sp>
        <p:nvSpPr>
          <p:cNvPr id="64" name="TextBox 63"/>
          <p:cNvSpPr txBox="1"/>
          <p:nvPr/>
        </p:nvSpPr>
        <p:spPr>
          <a:xfrm>
            <a:off x="7620000" y="4419600"/>
            <a:ext cx="593432" cy="369332"/>
          </a:xfrm>
          <a:prstGeom prst="rect">
            <a:avLst/>
          </a:prstGeom>
          <a:noFill/>
        </p:spPr>
        <p:txBody>
          <a:bodyPr wrap="none" rtlCol="0">
            <a:spAutoFit/>
          </a:bodyPr>
          <a:lstStyle/>
          <a:p>
            <a:r>
              <a:rPr lang="en-US" dirty="0"/>
              <a:t>L (8)</a:t>
            </a:r>
          </a:p>
        </p:txBody>
      </p:sp>
      <p:sp>
        <p:nvSpPr>
          <p:cNvPr id="65" name="TextBox 64"/>
          <p:cNvSpPr txBox="1"/>
          <p:nvPr/>
        </p:nvSpPr>
        <p:spPr>
          <a:xfrm>
            <a:off x="6096000" y="3962400"/>
            <a:ext cx="258404" cy="369332"/>
          </a:xfrm>
          <a:prstGeom prst="rect">
            <a:avLst/>
          </a:prstGeom>
          <a:noFill/>
        </p:spPr>
        <p:txBody>
          <a:bodyPr wrap="none" rtlCol="0">
            <a:spAutoFit/>
          </a:bodyPr>
          <a:lstStyle/>
          <a:p>
            <a:r>
              <a:rPr lang="en-US" dirty="0"/>
              <a:t>J</a:t>
            </a:r>
          </a:p>
        </p:txBody>
      </p:sp>
      <p:sp>
        <p:nvSpPr>
          <p:cNvPr id="49" name="Rectangle 48"/>
          <p:cNvSpPr/>
          <p:nvPr/>
        </p:nvSpPr>
        <p:spPr>
          <a:xfrm>
            <a:off x="228600" y="152400"/>
            <a:ext cx="8915400" cy="1015663"/>
          </a:xfrm>
          <a:prstGeom prst="rect">
            <a:avLst/>
          </a:prstGeom>
        </p:spPr>
        <p:txBody>
          <a:bodyPr wrap="square">
            <a:spAutoFit/>
          </a:bodyPr>
          <a:lstStyle/>
          <a:p>
            <a:r>
              <a:rPr lang="en-US" dirty="0"/>
              <a:t>Thus Max’s best move is to pay B, and he expects to win </a:t>
            </a:r>
            <a:r>
              <a:rPr lang="en-US" sz="2400" dirty="0">
                <a:solidFill>
                  <a:srgbClr val="FF0000"/>
                </a:solidFill>
              </a:rPr>
              <a:t>4</a:t>
            </a:r>
            <a:r>
              <a:rPr lang="en-US" dirty="0"/>
              <a:t> dollars</a:t>
            </a:r>
          </a:p>
          <a:p>
            <a:endParaRPr lang="en-US" dirty="0"/>
          </a:p>
          <a:p>
            <a:endParaRPr lang="en-US" dirty="0"/>
          </a:p>
        </p:txBody>
      </p:sp>
      <p:sp>
        <p:nvSpPr>
          <p:cNvPr id="66" name="TextBox 65"/>
          <p:cNvSpPr txBox="1"/>
          <p:nvPr/>
        </p:nvSpPr>
        <p:spPr>
          <a:xfrm>
            <a:off x="1905000" y="2590800"/>
            <a:ext cx="301686" cy="461665"/>
          </a:xfrm>
          <a:prstGeom prst="rect">
            <a:avLst/>
          </a:prstGeom>
          <a:noFill/>
        </p:spPr>
        <p:txBody>
          <a:bodyPr wrap="square" rtlCol="0">
            <a:spAutoFit/>
          </a:bodyPr>
          <a:lstStyle/>
          <a:p>
            <a:r>
              <a:rPr lang="en-US" sz="2400" dirty="0">
                <a:solidFill>
                  <a:srgbClr val="FF0000"/>
                </a:solidFill>
              </a:rPr>
              <a:t>4</a:t>
            </a:r>
          </a:p>
        </p:txBody>
      </p:sp>
      <p:sp>
        <p:nvSpPr>
          <p:cNvPr id="67" name="Rectangle 66"/>
          <p:cNvSpPr/>
          <p:nvPr/>
        </p:nvSpPr>
        <p:spPr>
          <a:xfrm>
            <a:off x="4800600" y="4191000"/>
            <a:ext cx="340158" cy="461665"/>
          </a:xfrm>
          <a:prstGeom prst="rect">
            <a:avLst/>
          </a:prstGeom>
        </p:spPr>
        <p:txBody>
          <a:bodyPr wrap="none">
            <a:spAutoFit/>
          </a:bodyPr>
          <a:lstStyle/>
          <a:p>
            <a:r>
              <a:rPr lang="en-US" sz="2400" dirty="0">
                <a:solidFill>
                  <a:srgbClr val="FF00FF"/>
                </a:solidFill>
              </a:rPr>
              <a:t>4</a:t>
            </a:r>
            <a:endParaRPr lang="en-US" sz="2400" dirty="0"/>
          </a:p>
        </p:txBody>
      </p:sp>
      <p:sp>
        <p:nvSpPr>
          <p:cNvPr id="68" name="Rectangle 67"/>
          <p:cNvSpPr/>
          <p:nvPr/>
        </p:nvSpPr>
        <p:spPr>
          <a:xfrm>
            <a:off x="4495800" y="2895600"/>
            <a:ext cx="647934" cy="461665"/>
          </a:xfrm>
          <a:prstGeom prst="rect">
            <a:avLst/>
          </a:prstGeom>
        </p:spPr>
        <p:txBody>
          <a:bodyPr wrap="none">
            <a:spAutoFit/>
          </a:bodyPr>
          <a:lstStyle/>
          <a:p>
            <a:r>
              <a:rPr lang="en-US" sz="2400" dirty="0">
                <a:solidFill>
                  <a:srgbClr val="FF00FF"/>
                </a:solidFill>
              </a:rPr>
              <a:t>&lt;=4</a:t>
            </a:r>
            <a:endParaRPr lang="en-US" sz="2400" dirty="0"/>
          </a:p>
        </p:txBody>
      </p:sp>
      <p:sp>
        <p:nvSpPr>
          <p:cNvPr id="69" name="Equal 68"/>
          <p:cNvSpPr/>
          <p:nvPr/>
        </p:nvSpPr>
        <p:spPr>
          <a:xfrm rot="18406956">
            <a:off x="4577976" y="3557287"/>
            <a:ext cx="1600200" cy="533400"/>
          </a:xfrm>
          <a:prstGeom prst="mathEqual">
            <a:avLst>
              <a:gd name="adj1" fmla="val 7933"/>
              <a:gd name="adj2" fmla="val 36215"/>
            </a:avLst>
          </a:prstGeom>
          <a:solidFill>
            <a:srgbClr val="92D050"/>
          </a:solidFill>
          <a:ln w="3175">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0" name="Equal 69"/>
          <p:cNvSpPr/>
          <p:nvPr/>
        </p:nvSpPr>
        <p:spPr>
          <a:xfrm rot="19057796">
            <a:off x="7156465" y="3540800"/>
            <a:ext cx="764663" cy="533400"/>
          </a:xfrm>
          <a:prstGeom prst="mathEqual">
            <a:avLst>
              <a:gd name="adj1" fmla="val 7933"/>
              <a:gd name="adj2" fmla="val 36215"/>
            </a:avLst>
          </a:prstGeom>
          <a:solidFill>
            <a:srgbClr val="92D050"/>
          </a:solidFill>
          <a:ln w="3175">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1" name="Rectangle 70"/>
          <p:cNvSpPr/>
          <p:nvPr/>
        </p:nvSpPr>
        <p:spPr>
          <a:xfrm>
            <a:off x="7543800" y="2971800"/>
            <a:ext cx="647934" cy="461665"/>
          </a:xfrm>
          <a:prstGeom prst="rect">
            <a:avLst/>
          </a:prstGeom>
        </p:spPr>
        <p:txBody>
          <a:bodyPr wrap="none">
            <a:spAutoFit/>
          </a:bodyPr>
          <a:lstStyle/>
          <a:p>
            <a:r>
              <a:rPr lang="en-US" sz="2400" dirty="0">
                <a:solidFill>
                  <a:srgbClr val="0070C0"/>
                </a:solidFill>
              </a:rPr>
              <a:t>&lt;=3</a:t>
            </a:r>
          </a:p>
        </p:txBody>
      </p:sp>
      <p:sp>
        <p:nvSpPr>
          <p:cNvPr id="72" name="TextBox 71"/>
          <p:cNvSpPr txBox="1"/>
          <p:nvPr/>
        </p:nvSpPr>
        <p:spPr>
          <a:xfrm>
            <a:off x="4343400" y="1828800"/>
            <a:ext cx="301686" cy="461665"/>
          </a:xfrm>
          <a:prstGeom prst="rect">
            <a:avLst/>
          </a:prstGeom>
          <a:noFill/>
        </p:spPr>
        <p:txBody>
          <a:bodyPr wrap="square" rtlCol="0">
            <a:spAutoFit/>
          </a:bodyPr>
          <a:lstStyle/>
          <a:p>
            <a:r>
              <a:rPr lang="en-US" sz="2400" dirty="0">
                <a:solidFill>
                  <a:srgbClr val="FF0000"/>
                </a:solidFill>
              </a:rPr>
              <a:t>4</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Text Box 3"/>
          <p:cNvSpPr txBox="1">
            <a:spLocks noChangeArrowheads="1"/>
          </p:cNvSpPr>
          <p:nvPr/>
        </p:nvSpPr>
        <p:spPr bwMode="auto">
          <a:xfrm>
            <a:off x="5209928" y="304066"/>
            <a:ext cx="4053548" cy="830997"/>
          </a:xfrm>
          <a:prstGeom prst="rect">
            <a:avLst/>
          </a:prstGeom>
          <a:noFill/>
          <a:ln w="9525">
            <a:noFill/>
            <a:miter lim="800000"/>
            <a:headEnd/>
            <a:tailEnd/>
          </a:ln>
          <a:effectLst/>
        </p:spPr>
        <p:txBody>
          <a:bodyPr wrap="square">
            <a:spAutoFit/>
          </a:bodyPr>
          <a:lstStyle/>
          <a:p>
            <a:r>
              <a:rPr lang="en-US" dirty="0"/>
              <a:t>Use Minimax or Alpha-Beta, but don’t search so deep…</a:t>
            </a:r>
          </a:p>
        </p:txBody>
      </p:sp>
      <p:sp>
        <p:nvSpPr>
          <p:cNvPr id="13317" name="AutoShape 5"/>
          <p:cNvSpPr>
            <a:spLocks noChangeArrowheads="1"/>
          </p:cNvSpPr>
          <p:nvPr/>
        </p:nvSpPr>
        <p:spPr bwMode="auto">
          <a:xfrm>
            <a:off x="6280469" y="3001513"/>
            <a:ext cx="2248390" cy="3726457"/>
          </a:xfrm>
          <a:prstGeom prst="triangle">
            <a:avLst>
              <a:gd name="adj" fmla="val 50000"/>
            </a:avLst>
          </a:prstGeom>
          <a:solidFill>
            <a:srgbClr val="C0C0C0"/>
          </a:solidFill>
          <a:ln w="9525">
            <a:solidFill>
              <a:schemeClr val="tx1"/>
            </a:solidFill>
            <a:miter lim="800000"/>
            <a:headEnd/>
            <a:tailEnd/>
          </a:ln>
          <a:effectLst/>
        </p:spPr>
        <p:txBody>
          <a:bodyPr wrap="none" anchor="ctr"/>
          <a:lstStyle/>
          <a:p>
            <a:endParaRPr lang="en-US"/>
          </a:p>
        </p:txBody>
      </p:sp>
      <p:sp>
        <p:nvSpPr>
          <p:cNvPr id="13318" name="AutoShape 6"/>
          <p:cNvSpPr>
            <a:spLocks noChangeArrowheads="1"/>
          </p:cNvSpPr>
          <p:nvPr/>
        </p:nvSpPr>
        <p:spPr bwMode="auto">
          <a:xfrm>
            <a:off x="7201904" y="3001513"/>
            <a:ext cx="412505" cy="683887"/>
          </a:xfrm>
          <a:prstGeom prst="triangle">
            <a:avLst>
              <a:gd name="adj" fmla="val 50000"/>
            </a:avLst>
          </a:prstGeom>
          <a:solidFill>
            <a:srgbClr val="969696"/>
          </a:solidFill>
          <a:ln w="9525">
            <a:solidFill>
              <a:schemeClr val="tx1"/>
            </a:solidFill>
            <a:miter lim="800000"/>
            <a:headEnd/>
            <a:tailEnd/>
          </a:ln>
          <a:effectLst/>
        </p:spPr>
        <p:txBody>
          <a:bodyPr wrap="none" anchor="ctr"/>
          <a:lstStyle/>
          <a:p>
            <a:endParaRPr lang="en-US"/>
          </a:p>
        </p:txBody>
      </p:sp>
      <p:pic>
        <p:nvPicPr>
          <p:cNvPr id="3" name="Picture 2"/>
          <p:cNvPicPr>
            <a:picLocks noChangeAspect="1"/>
          </p:cNvPicPr>
          <p:nvPr/>
        </p:nvPicPr>
        <p:blipFill>
          <a:blip r:embed="rId2"/>
          <a:stretch>
            <a:fillRect/>
          </a:stretch>
        </p:blipFill>
        <p:spPr>
          <a:xfrm>
            <a:off x="105914" y="123048"/>
            <a:ext cx="4524275" cy="2786605"/>
          </a:xfrm>
          <a:prstGeom prst="rect">
            <a:avLst/>
          </a:prstGeom>
        </p:spPr>
      </p:pic>
      <p:sp>
        <p:nvSpPr>
          <p:cNvPr id="34" name="AutoShape 5"/>
          <p:cNvSpPr>
            <a:spLocks noChangeArrowheads="1"/>
          </p:cNvSpPr>
          <p:nvPr/>
        </p:nvSpPr>
        <p:spPr bwMode="auto">
          <a:xfrm>
            <a:off x="3382098" y="2998535"/>
            <a:ext cx="2248390" cy="3726457"/>
          </a:xfrm>
          <a:prstGeom prst="triangle">
            <a:avLst>
              <a:gd name="adj" fmla="val 50000"/>
            </a:avLst>
          </a:prstGeom>
          <a:solidFill>
            <a:srgbClr val="C0C0C0"/>
          </a:solidFill>
          <a:ln w="9525">
            <a:solidFill>
              <a:schemeClr val="tx1"/>
            </a:solidFill>
            <a:miter lim="800000"/>
            <a:headEnd/>
            <a:tailEnd/>
          </a:ln>
          <a:effectLst/>
        </p:spPr>
        <p:txBody>
          <a:bodyPr wrap="none" anchor="ctr"/>
          <a:lstStyle/>
          <a:p>
            <a:endParaRPr lang="en-US"/>
          </a:p>
        </p:txBody>
      </p:sp>
      <p:sp>
        <p:nvSpPr>
          <p:cNvPr id="35" name="AutoShape 6"/>
          <p:cNvSpPr>
            <a:spLocks noChangeArrowheads="1"/>
          </p:cNvSpPr>
          <p:nvPr/>
        </p:nvSpPr>
        <p:spPr bwMode="auto">
          <a:xfrm>
            <a:off x="4064923" y="2992577"/>
            <a:ext cx="889462" cy="1463045"/>
          </a:xfrm>
          <a:prstGeom prst="triangle">
            <a:avLst>
              <a:gd name="adj" fmla="val 50000"/>
            </a:avLst>
          </a:prstGeom>
          <a:solidFill>
            <a:srgbClr val="969696"/>
          </a:solidFill>
          <a:ln w="9525">
            <a:solidFill>
              <a:schemeClr val="tx1"/>
            </a:solidFill>
            <a:miter lim="800000"/>
            <a:headEnd/>
            <a:tailEnd/>
          </a:ln>
          <a:effectLst/>
        </p:spPr>
        <p:txBody>
          <a:bodyPr wrap="none" anchor="ctr"/>
          <a:lstStyle/>
          <a:p>
            <a:endParaRPr lang="en-US"/>
          </a:p>
        </p:txBody>
      </p:sp>
      <p:grpSp>
        <p:nvGrpSpPr>
          <p:cNvPr id="36" name="Group 4"/>
          <p:cNvGrpSpPr>
            <a:grpSpLocks/>
          </p:cNvGrpSpPr>
          <p:nvPr/>
        </p:nvGrpSpPr>
        <p:grpSpPr bwMode="auto">
          <a:xfrm>
            <a:off x="298107" y="3001513"/>
            <a:ext cx="2248390" cy="3732415"/>
            <a:chOff x="4009" y="2843"/>
            <a:chExt cx="1583" cy="1253"/>
          </a:xfrm>
        </p:grpSpPr>
        <p:sp>
          <p:nvSpPr>
            <p:cNvPr id="37" name="AutoShape 5"/>
            <p:cNvSpPr>
              <a:spLocks noChangeArrowheads="1"/>
            </p:cNvSpPr>
            <p:nvPr/>
          </p:nvSpPr>
          <p:spPr bwMode="auto">
            <a:xfrm>
              <a:off x="4009" y="2845"/>
              <a:ext cx="1583" cy="1251"/>
            </a:xfrm>
            <a:prstGeom prst="triangle">
              <a:avLst>
                <a:gd name="adj" fmla="val 50000"/>
              </a:avLst>
            </a:prstGeom>
            <a:solidFill>
              <a:srgbClr val="C0C0C0"/>
            </a:solidFill>
            <a:ln w="9525">
              <a:solidFill>
                <a:schemeClr val="tx1"/>
              </a:solidFill>
              <a:miter lim="800000"/>
              <a:headEnd/>
              <a:tailEnd/>
            </a:ln>
            <a:effectLst/>
          </p:spPr>
          <p:txBody>
            <a:bodyPr wrap="none" anchor="ctr"/>
            <a:lstStyle/>
            <a:p>
              <a:endParaRPr lang="en-US"/>
            </a:p>
          </p:txBody>
        </p:sp>
        <p:sp>
          <p:nvSpPr>
            <p:cNvPr id="38" name="AutoShape 6"/>
            <p:cNvSpPr>
              <a:spLocks noChangeArrowheads="1"/>
            </p:cNvSpPr>
            <p:nvPr/>
          </p:nvSpPr>
          <p:spPr bwMode="auto">
            <a:xfrm>
              <a:off x="4371" y="2843"/>
              <a:ext cx="864" cy="683"/>
            </a:xfrm>
            <a:prstGeom prst="triangle">
              <a:avLst>
                <a:gd name="adj" fmla="val 50000"/>
              </a:avLst>
            </a:prstGeom>
            <a:solidFill>
              <a:srgbClr val="969696"/>
            </a:solidFill>
            <a:ln w="9525">
              <a:solidFill>
                <a:schemeClr val="tx1"/>
              </a:solidFill>
              <a:miter lim="800000"/>
              <a:headEnd/>
              <a:tailEnd/>
            </a:ln>
            <a:effectLst/>
          </p:spPr>
          <p:txBody>
            <a:bodyPr wrap="none" anchor="ctr"/>
            <a:lstStyle/>
            <a:p>
              <a:endParaRPr lang="en-US"/>
            </a:p>
          </p:txBody>
        </p:sp>
      </p:grpSp>
      <p:sp>
        <p:nvSpPr>
          <p:cNvPr id="4" name="TextBox 3"/>
          <p:cNvSpPr txBox="1"/>
          <p:nvPr/>
        </p:nvSpPr>
        <p:spPr>
          <a:xfrm>
            <a:off x="1608856" y="3112623"/>
            <a:ext cx="1773242" cy="461665"/>
          </a:xfrm>
          <a:prstGeom prst="rect">
            <a:avLst/>
          </a:prstGeom>
          <a:noFill/>
        </p:spPr>
        <p:txBody>
          <a:bodyPr wrap="none" rtlCol="0">
            <a:spAutoFit/>
          </a:bodyPr>
          <a:lstStyle/>
          <a:p>
            <a:r>
              <a:rPr lang="en-US" dirty="0"/>
              <a:t>Grandmaster</a:t>
            </a:r>
          </a:p>
        </p:txBody>
      </p:sp>
      <p:sp>
        <p:nvSpPr>
          <p:cNvPr id="40" name="TextBox 39"/>
          <p:cNvSpPr txBox="1"/>
          <p:nvPr/>
        </p:nvSpPr>
        <p:spPr>
          <a:xfrm>
            <a:off x="4690394" y="3112623"/>
            <a:ext cx="1039067" cy="461665"/>
          </a:xfrm>
          <a:prstGeom prst="rect">
            <a:avLst/>
          </a:prstGeom>
          <a:noFill/>
        </p:spPr>
        <p:txBody>
          <a:bodyPr wrap="none" rtlCol="0">
            <a:spAutoFit/>
          </a:bodyPr>
          <a:lstStyle/>
          <a:p>
            <a:r>
              <a:rPr lang="en-US" dirty="0"/>
              <a:t>Master</a:t>
            </a:r>
          </a:p>
        </p:txBody>
      </p:sp>
      <p:sp>
        <p:nvSpPr>
          <p:cNvPr id="41" name="TextBox 40"/>
          <p:cNvSpPr txBox="1"/>
          <p:nvPr/>
        </p:nvSpPr>
        <p:spPr>
          <a:xfrm>
            <a:off x="7655974" y="3112623"/>
            <a:ext cx="1311578" cy="461665"/>
          </a:xfrm>
          <a:prstGeom prst="rect">
            <a:avLst/>
          </a:prstGeom>
          <a:noFill/>
        </p:spPr>
        <p:txBody>
          <a:bodyPr wrap="none" rtlCol="0">
            <a:spAutoFit/>
          </a:bodyPr>
          <a:lstStyle/>
          <a:p>
            <a:r>
              <a:rPr lang="en-US" dirty="0"/>
              <a:t>Beginner</a:t>
            </a:r>
          </a:p>
        </p:txBody>
      </p:sp>
      <p:sp>
        <p:nvSpPr>
          <p:cNvPr id="2" name="Rectangle 1">
            <a:extLst>
              <a:ext uri="{FF2B5EF4-FFF2-40B4-BE49-F238E27FC236}">
                <a16:creationId xmlns:a16="http://schemas.microsoft.com/office/drawing/2014/main" id="{1AE912E4-D706-430C-93D2-8B33F444F7DC}"/>
              </a:ext>
            </a:extLst>
          </p:cNvPr>
          <p:cNvSpPr/>
          <p:nvPr/>
        </p:nvSpPr>
        <p:spPr>
          <a:xfrm>
            <a:off x="5128552" y="1492625"/>
            <a:ext cx="4053547" cy="830997"/>
          </a:xfrm>
          <a:prstGeom prst="rect">
            <a:avLst/>
          </a:prstGeom>
        </p:spPr>
        <p:txBody>
          <a:bodyPr wrap="square">
            <a:spAutoFit/>
          </a:bodyPr>
          <a:lstStyle/>
          <a:p>
            <a:r>
              <a:rPr lang="en-US" sz="1600" dirty="0"/>
              <a:t>4-ply ≈ human novice  </a:t>
            </a:r>
          </a:p>
          <a:p>
            <a:r>
              <a:rPr lang="en-US" sz="1600" dirty="0"/>
              <a:t>8-ply ≈ typical PC, human master/grandmaster</a:t>
            </a:r>
          </a:p>
          <a:p>
            <a:r>
              <a:rPr lang="en-US" sz="1600" dirty="0"/>
              <a:t>12-ply ≈ Deep Blue, Kasparov </a:t>
            </a:r>
          </a:p>
        </p:txBody>
      </p:sp>
    </p:spTree>
    <p:extLst>
      <p:ext uri="{BB962C8B-B14F-4D97-AF65-F5344CB8AC3E}">
        <p14:creationId xmlns:p14="http://schemas.microsoft.com/office/powerpoint/2010/main" val="50312150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0"/>
            <a:ext cx="7772400" cy="698500"/>
          </a:xfrm>
        </p:spPr>
        <p:txBody>
          <a:bodyPr/>
          <a:lstStyle/>
          <a:p>
            <a:r>
              <a:rPr lang="en-US" dirty="0">
                <a:effectLst>
                  <a:outerShdw blurRad="38100" dist="38100" dir="2700000" algn="tl">
                    <a:srgbClr val="000000">
                      <a:alpha val="43137"/>
                    </a:srgbClr>
                  </a:outerShdw>
                </a:effectLst>
              </a:rPr>
              <a:t>Solved Games</a:t>
            </a:r>
          </a:p>
        </p:txBody>
      </p:sp>
      <p:sp>
        <p:nvSpPr>
          <p:cNvPr id="3" name="TextBox 2"/>
          <p:cNvSpPr txBox="1"/>
          <p:nvPr/>
        </p:nvSpPr>
        <p:spPr>
          <a:xfrm>
            <a:off x="416560" y="955675"/>
            <a:ext cx="8483600" cy="5724644"/>
          </a:xfrm>
          <a:prstGeom prst="rect">
            <a:avLst/>
          </a:prstGeom>
          <a:noFill/>
        </p:spPr>
        <p:txBody>
          <a:bodyPr wrap="square" rtlCol="0">
            <a:spAutoFit/>
          </a:bodyPr>
          <a:lstStyle/>
          <a:p>
            <a:pPr>
              <a:spcAft>
                <a:spcPts val="1200"/>
              </a:spcAft>
            </a:pPr>
            <a:r>
              <a:rPr lang="en-US" dirty="0"/>
              <a:t>A </a:t>
            </a:r>
            <a:r>
              <a:rPr lang="en-US" b="1" dirty="0"/>
              <a:t>solved game</a:t>
            </a:r>
            <a:r>
              <a:rPr lang="en-US" dirty="0"/>
              <a:t> is a game whose outcome (win, lose, draw, infinite) can be correctly predicted from any position, given that both players play perfectly. Games which have not been solved are said to be "unsolved".</a:t>
            </a:r>
          </a:p>
          <a:p>
            <a:pPr>
              <a:spcAft>
                <a:spcPts val="1200"/>
              </a:spcAft>
            </a:pPr>
            <a:endParaRPr lang="en-US" dirty="0"/>
          </a:p>
          <a:p>
            <a:pPr>
              <a:spcAft>
                <a:spcPts val="1200"/>
              </a:spcAft>
            </a:pPr>
            <a:r>
              <a:rPr lang="en-US" dirty="0"/>
              <a:t>The most obvious way to solve a game, is to run the </a:t>
            </a:r>
            <a:r>
              <a:rPr lang="en-US" dirty="0" err="1"/>
              <a:t>Minimax</a:t>
            </a:r>
            <a:r>
              <a:rPr lang="en-US" dirty="0"/>
              <a:t> Algorithm all the way to the leaf nodes, and back up the scores to the root node. At that point, there are only four options:</a:t>
            </a:r>
          </a:p>
          <a:p>
            <a:pPr lvl="2">
              <a:spcAft>
                <a:spcPts val="1200"/>
              </a:spcAft>
              <a:buFont typeface="Arial" pitchFamily="34" charset="0"/>
              <a:buChar char="•"/>
            </a:pPr>
            <a:r>
              <a:rPr lang="en-US" sz="2000" dirty="0"/>
              <a:t> It is a win for first player.</a:t>
            </a:r>
          </a:p>
          <a:p>
            <a:pPr lvl="2">
              <a:spcAft>
                <a:spcPts val="1200"/>
              </a:spcAft>
              <a:buFont typeface="Arial" pitchFamily="34" charset="0"/>
              <a:buChar char="•"/>
            </a:pPr>
            <a:r>
              <a:rPr lang="en-US" sz="2000" dirty="0"/>
              <a:t> It is a win for second player.</a:t>
            </a:r>
          </a:p>
          <a:p>
            <a:pPr lvl="2">
              <a:spcAft>
                <a:spcPts val="1200"/>
              </a:spcAft>
              <a:buFont typeface="Arial" pitchFamily="34" charset="0"/>
              <a:buChar char="•"/>
            </a:pPr>
            <a:r>
              <a:rPr lang="en-US" sz="2000" dirty="0"/>
              <a:t> It is a draw.</a:t>
            </a:r>
          </a:p>
          <a:p>
            <a:pPr lvl="2">
              <a:spcAft>
                <a:spcPts val="1200"/>
              </a:spcAft>
              <a:buFont typeface="Arial" pitchFamily="34" charset="0"/>
              <a:buChar char="•"/>
            </a:pPr>
            <a:r>
              <a:rPr lang="en-US" sz="2000" dirty="0"/>
              <a:t> The game can be played forever, with no winner.</a:t>
            </a:r>
          </a:p>
          <a:p>
            <a:pPr>
              <a:spcAft>
                <a:spcPts val="1200"/>
              </a:spcAft>
            </a:pPr>
            <a:r>
              <a:rPr lang="en-US" dirty="0"/>
              <a:t>It is rare we can actually do this full search to the leaf nodes.</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2" descr="http://www.netdotstuff.com/tictactoe/images/logosub.gif"/>
          <p:cNvPicPr>
            <a:picLocks noChangeAspect="1" noChangeArrowheads="1"/>
          </p:cNvPicPr>
          <p:nvPr/>
        </p:nvPicPr>
        <p:blipFill>
          <a:blip r:embed="rId2" cstate="print"/>
          <a:srcRect/>
          <a:stretch>
            <a:fillRect/>
          </a:stretch>
        </p:blipFill>
        <p:spPr bwMode="auto">
          <a:xfrm>
            <a:off x="271029" y="4878631"/>
            <a:ext cx="1582093" cy="1823174"/>
          </a:xfrm>
          <a:prstGeom prst="rect">
            <a:avLst/>
          </a:prstGeom>
          <a:noFill/>
        </p:spPr>
      </p:pic>
      <p:pic>
        <p:nvPicPr>
          <p:cNvPr id="56323" name="Picture 3"/>
          <p:cNvPicPr>
            <a:picLocks noChangeAspect="1" noChangeArrowheads="1"/>
          </p:cNvPicPr>
          <p:nvPr/>
        </p:nvPicPr>
        <p:blipFill>
          <a:blip r:embed="rId3" cstate="print"/>
          <a:srcRect/>
          <a:stretch>
            <a:fillRect/>
          </a:stretch>
        </p:blipFill>
        <p:spPr bwMode="auto">
          <a:xfrm>
            <a:off x="2859600" y="2622786"/>
            <a:ext cx="5968538" cy="3970954"/>
          </a:xfrm>
          <a:prstGeom prst="rect">
            <a:avLst/>
          </a:prstGeom>
          <a:noFill/>
          <a:ln w="9525">
            <a:noFill/>
            <a:miter lim="800000"/>
            <a:headEnd/>
            <a:tailEnd/>
          </a:ln>
        </p:spPr>
      </p:pic>
      <p:sp>
        <p:nvSpPr>
          <p:cNvPr id="6" name="AutoShape 90"/>
          <p:cNvSpPr>
            <a:spLocks noChangeArrowheads="1"/>
          </p:cNvSpPr>
          <p:nvPr/>
        </p:nvSpPr>
        <p:spPr bwMode="auto">
          <a:xfrm>
            <a:off x="5514362" y="2208535"/>
            <a:ext cx="429260" cy="414251"/>
          </a:xfrm>
          <a:prstGeom prst="triangle">
            <a:avLst>
              <a:gd name="adj" fmla="val 50000"/>
            </a:avLst>
          </a:prstGeom>
          <a:solidFill>
            <a:schemeClr val="accent1"/>
          </a:solidFill>
          <a:ln w="9525">
            <a:solidFill>
              <a:schemeClr val="tx1"/>
            </a:solidFill>
            <a:miter lim="800000"/>
            <a:headEnd/>
            <a:tailEnd/>
          </a:ln>
          <a:effectLst/>
        </p:spPr>
        <p:txBody>
          <a:bodyPr wrap="none" anchor="ctr"/>
          <a:lstStyle/>
          <a:p>
            <a:endParaRPr lang="en-US"/>
          </a:p>
        </p:txBody>
      </p:sp>
      <p:sp>
        <p:nvSpPr>
          <p:cNvPr id="7" name="TextBox 6"/>
          <p:cNvSpPr txBox="1"/>
          <p:nvPr/>
        </p:nvSpPr>
        <p:spPr>
          <a:xfrm>
            <a:off x="5943622" y="2208535"/>
            <a:ext cx="338554" cy="461665"/>
          </a:xfrm>
          <a:prstGeom prst="rect">
            <a:avLst/>
          </a:prstGeom>
          <a:noFill/>
        </p:spPr>
        <p:txBody>
          <a:bodyPr wrap="none" rtlCol="0">
            <a:spAutoFit/>
          </a:bodyPr>
          <a:lstStyle/>
          <a:p>
            <a:r>
              <a:rPr lang="en-US" dirty="0"/>
              <a:t>0</a:t>
            </a:r>
          </a:p>
        </p:txBody>
      </p:sp>
      <p:sp>
        <p:nvSpPr>
          <p:cNvPr id="8" name="Text Box 3"/>
          <p:cNvSpPr txBox="1">
            <a:spLocks noChangeArrowheads="1"/>
          </p:cNvSpPr>
          <p:nvPr/>
        </p:nvSpPr>
        <p:spPr bwMode="auto">
          <a:xfrm>
            <a:off x="271028" y="108065"/>
            <a:ext cx="8715029" cy="2308324"/>
          </a:xfrm>
          <a:prstGeom prst="rect">
            <a:avLst/>
          </a:prstGeom>
          <a:noFill/>
          <a:ln w="9525">
            <a:noFill/>
            <a:miter lim="800000"/>
            <a:headEnd/>
            <a:tailEnd/>
          </a:ln>
          <a:effectLst/>
        </p:spPr>
        <p:txBody>
          <a:bodyPr wrap="square">
            <a:spAutoFit/>
          </a:bodyPr>
          <a:lstStyle/>
          <a:p>
            <a:r>
              <a:rPr lang="en-US" dirty="0"/>
              <a:t>The backed-up utility function (evaluation function) for Tic-tac-toe is zero. In other words, it is a solved game, and a </a:t>
            </a:r>
            <a:r>
              <a:rPr lang="en-US" b="1" dirty="0"/>
              <a:t>draw</a:t>
            </a:r>
            <a:r>
              <a:rPr lang="en-US" dirty="0"/>
              <a:t>.</a:t>
            </a:r>
          </a:p>
          <a:p>
            <a:endParaRPr lang="en-US" dirty="0"/>
          </a:p>
          <a:p>
            <a:r>
              <a:rPr lang="en-US" dirty="0"/>
              <a:t>To put it another way, if god </a:t>
            </a:r>
            <a:r>
              <a:rPr lang="en-US" b="1" dirty="0"/>
              <a:t>A</a:t>
            </a:r>
            <a:r>
              <a:rPr lang="en-US" dirty="0"/>
              <a:t> played this game with god </a:t>
            </a:r>
            <a:r>
              <a:rPr lang="en-US" b="1" dirty="0"/>
              <a:t>B</a:t>
            </a:r>
            <a:r>
              <a:rPr lang="en-US" dirty="0"/>
              <a:t> a trillion times, the outcome would </a:t>
            </a:r>
            <a:r>
              <a:rPr lang="en-US" i="1" dirty="0"/>
              <a:t>always</a:t>
            </a:r>
            <a:r>
              <a:rPr lang="en-US" dirty="0"/>
              <a:t> be a draw.  </a:t>
            </a:r>
          </a:p>
          <a:p>
            <a:endParaRPr lang="en-US" dirty="0"/>
          </a:p>
        </p:txBody>
      </p:sp>
      <p:sp>
        <p:nvSpPr>
          <p:cNvPr id="9" name="Text Box 3"/>
          <p:cNvSpPr txBox="1">
            <a:spLocks noChangeArrowheads="1"/>
          </p:cNvSpPr>
          <p:nvPr/>
        </p:nvSpPr>
        <p:spPr bwMode="auto">
          <a:xfrm>
            <a:off x="271028" y="2439367"/>
            <a:ext cx="4455622" cy="461665"/>
          </a:xfrm>
          <a:prstGeom prst="rect">
            <a:avLst/>
          </a:prstGeom>
          <a:noFill/>
          <a:ln w="9525">
            <a:noFill/>
            <a:miter lim="800000"/>
            <a:headEnd/>
            <a:tailEnd/>
          </a:ln>
          <a:effectLst/>
        </p:spPr>
        <p:txBody>
          <a:bodyPr wrap="square">
            <a:spAutoFit/>
          </a:bodyPr>
          <a:lstStyle/>
          <a:p>
            <a:r>
              <a:rPr lang="en-US" dirty="0"/>
              <a:t>Thus we say, Tic-tac-toe is </a:t>
            </a:r>
            <a:r>
              <a:rPr lang="en-US" b="1" dirty="0"/>
              <a:t>solved</a:t>
            </a:r>
            <a:endParaRPr lang="en-US" dirty="0"/>
          </a:p>
        </p:txBody>
      </p:sp>
      <p:sp>
        <p:nvSpPr>
          <p:cNvPr id="10" name="Rectangle 9"/>
          <p:cNvSpPr/>
          <p:nvPr/>
        </p:nvSpPr>
        <p:spPr>
          <a:xfrm>
            <a:off x="271028" y="3124075"/>
            <a:ext cx="3953813" cy="1200329"/>
          </a:xfrm>
          <a:prstGeom prst="rect">
            <a:avLst/>
          </a:prstGeom>
        </p:spPr>
        <p:txBody>
          <a:bodyPr wrap="square">
            <a:spAutoFit/>
          </a:bodyPr>
          <a:lstStyle/>
          <a:p>
            <a:r>
              <a:rPr lang="en-US" sz="1800" dirty="0"/>
              <a:t>A solved game is a game whose outcome (win, lose, or draw) can be correctly predicted from any position, given that both players play perfectly.</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64"/>
          <p:cNvGrpSpPr>
            <a:grpSpLocks/>
          </p:cNvGrpSpPr>
          <p:nvPr/>
        </p:nvGrpSpPr>
        <p:grpSpPr bwMode="auto">
          <a:xfrm>
            <a:off x="574675" y="2964763"/>
            <a:ext cx="7962900" cy="3756025"/>
            <a:chOff x="370" y="1034"/>
            <a:chExt cx="5016" cy="2366"/>
          </a:xfrm>
        </p:grpSpPr>
        <p:grpSp>
          <p:nvGrpSpPr>
            <p:cNvPr id="3" name="Group 5"/>
            <p:cNvGrpSpPr>
              <a:grpSpLocks/>
            </p:cNvGrpSpPr>
            <p:nvPr/>
          </p:nvGrpSpPr>
          <p:grpSpPr bwMode="auto">
            <a:xfrm>
              <a:off x="370" y="2129"/>
              <a:ext cx="1160" cy="1271"/>
              <a:chOff x="146" y="2955"/>
              <a:chExt cx="1160" cy="1271"/>
            </a:xfrm>
          </p:grpSpPr>
          <p:grpSp>
            <p:nvGrpSpPr>
              <p:cNvPr id="4" name="Group 6"/>
              <p:cNvGrpSpPr>
                <a:grpSpLocks/>
              </p:cNvGrpSpPr>
              <p:nvPr/>
            </p:nvGrpSpPr>
            <p:grpSpPr bwMode="auto">
              <a:xfrm>
                <a:off x="192" y="3024"/>
                <a:ext cx="1104" cy="960"/>
                <a:chOff x="192" y="3024"/>
                <a:chExt cx="1104" cy="960"/>
              </a:xfrm>
            </p:grpSpPr>
            <p:grpSp>
              <p:nvGrpSpPr>
                <p:cNvPr id="5" name="Group 7"/>
                <p:cNvGrpSpPr>
                  <a:grpSpLocks/>
                </p:cNvGrpSpPr>
                <p:nvPr/>
              </p:nvGrpSpPr>
              <p:grpSpPr bwMode="auto">
                <a:xfrm>
                  <a:off x="192" y="3792"/>
                  <a:ext cx="1104" cy="192"/>
                  <a:chOff x="192" y="3792"/>
                  <a:chExt cx="1104" cy="192"/>
                </a:xfrm>
              </p:grpSpPr>
              <p:sp>
                <p:nvSpPr>
                  <p:cNvPr id="7176" name="AutoShape 8"/>
                  <p:cNvSpPr>
                    <a:spLocks noChangeArrowheads="1"/>
                  </p:cNvSpPr>
                  <p:nvPr/>
                </p:nvSpPr>
                <p:spPr bwMode="auto">
                  <a:xfrm>
                    <a:off x="192" y="3792"/>
                    <a:ext cx="192" cy="192"/>
                  </a:xfrm>
                  <a:prstGeom prst="triangle">
                    <a:avLst>
                      <a:gd name="adj" fmla="val 50000"/>
                    </a:avLst>
                  </a:prstGeom>
                  <a:solidFill>
                    <a:schemeClr val="accent1"/>
                  </a:solidFill>
                  <a:ln w="9525">
                    <a:solidFill>
                      <a:schemeClr val="tx1"/>
                    </a:solidFill>
                    <a:miter lim="800000"/>
                    <a:headEnd/>
                    <a:tailEnd/>
                  </a:ln>
                  <a:effectLst/>
                </p:spPr>
                <p:txBody>
                  <a:bodyPr wrap="none" anchor="ctr"/>
                  <a:lstStyle/>
                  <a:p>
                    <a:endParaRPr lang="en-US"/>
                  </a:p>
                </p:txBody>
              </p:sp>
              <p:sp>
                <p:nvSpPr>
                  <p:cNvPr id="7177" name="AutoShape 9"/>
                  <p:cNvSpPr>
                    <a:spLocks noChangeArrowheads="1"/>
                  </p:cNvSpPr>
                  <p:nvPr/>
                </p:nvSpPr>
                <p:spPr bwMode="auto">
                  <a:xfrm>
                    <a:off x="648" y="3792"/>
                    <a:ext cx="192" cy="192"/>
                  </a:xfrm>
                  <a:prstGeom prst="triangle">
                    <a:avLst>
                      <a:gd name="adj" fmla="val 50000"/>
                    </a:avLst>
                  </a:prstGeom>
                  <a:solidFill>
                    <a:schemeClr val="accent1"/>
                  </a:solidFill>
                  <a:ln w="9525">
                    <a:solidFill>
                      <a:schemeClr val="tx1"/>
                    </a:solidFill>
                    <a:miter lim="800000"/>
                    <a:headEnd/>
                    <a:tailEnd/>
                  </a:ln>
                  <a:effectLst/>
                </p:spPr>
                <p:txBody>
                  <a:bodyPr wrap="none" anchor="ctr"/>
                  <a:lstStyle/>
                  <a:p>
                    <a:endParaRPr lang="en-US"/>
                  </a:p>
                </p:txBody>
              </p:sp>
              <p:sp>
                <p:nvSpPr>
                  <p:cNvPr id="7178" name="AutoShape 10"/>
                  <p:cNvSpPr>
                    <a:spLocks noChangeArrowheads="1"/>
                  </p:cNvSpPr>
                  <p:nvPr/>
                </p:nvSpPr>
                <p:spPr bwMode="auto">
                  <a:xfrm>
                    <a:off x="1104" y="3792"/>
                    <a:ext cx="192" cy="192"/>
                  </a:xfrm>
                  <a:prstGeom prst="triangle">
                    <a:avLst>
                      <a:gd name="adj" fmla="val 50000"/>
                    </a:avLst>
                  </a:prstGeom>
                  <a:solidFill>
                    <a:schemeClr val="accent1"/>
                  </a:solidFill>
                  <a:ln w="9525">
                    <a:solidFill>
                      <a:schemeClr val="tx1"/>
                    </a:solidFill>
                    <a:miter lim="800000"/>
                    <a:headEnd/>
                    <a:tailEnd/>
                  </a:ln>
                  <a:effectLst/>
                </p:spPr>
                <p:txBody>
                  <a:bodyPr wrap="none" anchor="ctr"/>
                  <a:lstStyle/>
                  <a:p>
                    <a:endParaRPr lang="en-US"/>
                  </a:p>
                </p:txBody>
              </p:sp>
            </p:grpSp>
            <p:sp>
              <p:nvSpPr>
                <p:cNvPr id="7179" name="AutoShape 11"/>
                <p:cNvSpPr>
                  <a:spLocks noChangeArrowheads="1"/>
                </p:cNvSpPr>
                <p:nvPr/>
              </p:nvSpPr>
              <p:spPr bwMode="auto">
                <a:xfrm flipV="1">
                  <a:off x="648" y="3024"/>
                  <a:ext cx="192" cy="192"/>
                </a:xfrm>
                <a:prstGeom prst="triangle">
                  <a:avLst>
                    <a:gd name="adj" fmla="val 50000"/>
                  </a:avLst>
                </a:prstGeom>
                <a:solidFill>
                  <a:schemeClr val="accent1"/>
                </a:solidFill>
                <a:ln w="9525">
                  <a:solidFill>
                    <a:schemeClr val="tx1"/>
                  </a:solidFill>
                  <a:miter lim="800000"/>
                  <a:headEnd/>
                  <a:tailEnd/>
                </a:ln>
                <a:effectLst/>
              </p:spPr>
              <p:txBody>
                <a:bodyPr wrap="none" anchor="ctr"/>
                <a:lstStyle/>
                <a:p>
                  <a:endParaRPr lang="en-US"/>
                </a:p>
              </p:txBody>
            </p:sp>
            <p:sp>
              <p:nvSpPr>
                <p:cNvPr id="7180" name="Line 12"/>
                <p:cNvSpPr>
                  <a:spLocks noChangeShapeType="1"/>
                </p:cNvSpPr>
                <p:nvPr/>
              </p:nvSpPr>
              <p:spPr bwMode="auto">
                <a:xfrm flipV="1">
                  <a:off x="290" y="3216"/>
                  <a:ext cx="454" cy="576"/>
                </a:xfrm>
                <a:prstGeom prst="line">
                  <a:avLst/>
                </a:prstGeom>
                <a:noFill/>
                <a:ln w="9525">
                  <a:solidFill>
                    <a:schemeClr val="tx1"/>
                  </a:solidFill>
                  <a:round/>
                  <a:headEnd/>
                  <a:tailEnd/>
                </a:ln>
                <a:effectLst/>
              </p:spPr>
              <p:txBody>
                <a:bodyPr wrap="none" anchor="ctr"/>
                <a:lstStyle/>
                <a:p>
                  <a:endParaRPr lang="en-US"/>
                </a:p>
              </p:txBody>
            </p:sp>
            <p:sp>
              <p:nvSpPr>
                <p:cNvPr id="7181" name="Line 13"/>
                <p:cNvSpPr>
                  <a:spLocks noChangeShapeType="1"/>
                </p:cNvSpPr>
                <p:nvPr/>
              </p:nvSpPr>
              <p:spPr bwMode="auto">
                <a:xfrm flipV="1">
                  <a:off x="744" y="3216"/>
                  <a:ext cx="0" cy="576"/>
                </a:xfrm>
                <a:prstGeom prst="line">
                  <a:avLst/>
                </a:prstGeom>
                <a:noFill/>
                <a:ln w="9525">
                  <a:solidFill>
                    <a:schemeClr val="tx1"/>
                  </a:solidFill>
                  <a:round/>
                  <a:headEnd/>
                  <a:tailEnd/>
                </a:ln>
                <a:effectLst/>
              </p:spPr>
              <p:txBody>
                <a:bodyPr wrap="none" anchor="ctr"/>
                <a:lstStyle/>
                <a:p>
                  <a:endParaRPr lang="en-US"/>
                </a:p>
              </p:txBody>
            </p:sp>
            <p:sp>
              <p:nvSpPr>
                <p:cNvPr id="7182" name="Line 14"/>
                <p:cNvSpPr>
                  <a:spLocks noChangeShapeType="1"/>
                </p:cNvSpPr>
                <p:nvPr/>
              </p:nvSpPr>
              <p:spPr bwMode="auto">
                <a:xfrm>
                  <a:off x="744" y="3216"/>
                  <a:ext cx="456" cy="574"/>
                </a:xfrm>
                <a:prstGeom prst="line">
                  <a:avLst/>
                </a:prstGeom>
                <a:noFill/>
                <a:ln w="9525">
                  <a:solidFill>
                    <a:schemeClr val="tx1"/>
                  </a:solidFill>
                  <a:round/>
                  <a:headEnd/>
                  <a:tailEnd/>
                </a:ln>
                <a:effectLst/>
              </p:spPr>
              <p:txBody>
                <a:bodyPr wrap="none" anchor="ctr"/>
                <a:lstStyle/>
                <a:p>
                  <a:endParaRPr lang="en-US"/>
                </a:p>
              </p:txBody>
            </p:sp>
          </p:grpSp>
          <p:sp>
            <p:nvSpPr>
              <p:cNvPr id="7183" name="Text Box 15"/>
              <p:cNvSpPr txBox="1">
                <a:spLocks noChangeArrowheads="1"/>
              </p:cNvSpPr>
              <p:nvPr/>
            </p:nvSpPr>
            <p:spPr bwMode="auto">
              <a:xfrm>
                <a:off x="167" y="3938"/>
                <a:ext cx="212" cy="288"/>
              </a:xfrm>
              <a:prstGeom prst="rect">
                <a:avLst/>
              </a:prstGeom>
              <a:noFill/>
              <a:ln w="9525">
                <a:noFill/>
                <a:miter lim="800000"/>
                <a:headEnd/>
                <a:tailEnd/>
              </a:ln>
              <a:effectLst/>
            </p:spPr>
            <p:txBody>
              <a:bodyPr wrap="none">
                <a:spAutoFit/>
              </a:bodyPr>
              <a:lstStyle/>
              <a:p>
                <a:r>
                  <a:rPr lang="en-US"/>
                  <a:t>3</a:t>
                </a:r>
              </a:p>
            </p:txBody>
          </p:sp>
          <p:sp>
            <p:nvSpPr>
              <p:cNvPr id="7184" name="Text Box 16"/>
              <p:cNvSpPr txBox="1">
                <a:spLocks noChangeArrowheads="1"/>
              </p:cNvSpPr>
              <p:nvPr/>
            </p:nvSpPr>
            <p:spPr bwMode="auto">
              <a:xfrm>
                <a:off x="614" y="3938"/>
                <a:ext cx="308" cy="288"/>
              </a:xfrm>
              <a:prstGeom prst="rect">
                <a:avLst/>
              </a:prstGeom>
              <a:noFill/>
              <a:ln w="9525">
                <a:noFill/>
                <a:miter lim="800000"/>
                <a:headEnd/>
                <a:tailEnd/>
              </a:ln>
              <a:effectLst/>
            </p:spPr>
            <p:txBody>
              <a:bodyPr wrap="none">
                <a:spAutoFit/>
              </a:bodyPr>
              <a:lstStyle/>
              <a:p>
                <a:pPr algn="ctr"/>
                <a:r>
                  <a:rPr lang="en-US"/>
                  <a:t>12</a:t>
                </a:r>
              </a:p>
            </p:txBody>
          </p:sp>
          <p:sp>
            <p:nvSpPr>
              <p:cNvPr id="7185" name="Text Box 17"/>
              <p:cNvSpPr txBox="1">
                <a:spLocks noChangeArrowheads="1"/>
              </p:cNvSpPr>
              <p:nvPr/>
            </p:nvSpPr>
            <p:spPr bwMode="auto">
              <a:xfrm>
                <a:off x="1094" y="3938"/>
                <a:ext cx="212" cy="288"/>
              </a:xfrm>
              <a:prstGeom prst="rect">
                <a:avLst/>
              </a:prstGeom>
              <a:noFill/>
              <a:ln w="9525">
                <a:noFill/>
                <a:miter lim="800000"/>
                <a:headEnd/>
                <a:tailEnd/>
              </a:ln>
              <a:effectLst/>
            </p:spPr>
            <p:txBody>
              <a:bodyPr wrap="none">
                <a:spAutoFit/>
              </a:bodyPr>
              <a:lstStyle/>
              <a:p>
                <a:r>
                  <a:rPr lang="en-US"/>
                  <a:t>8</a:t>
                </a:r>
              </a:p>
            </p:txBody>
          </p:sp>
          <p:sp>
            <p:nvSpPr>
              <p:cNvPr id="7186" name="Text Box 18"/>
              <p:cNvSpPr txBox="1">
                <a:spLocks noChangeArrowheads="1"/>
              </p:cNvSpPr>
              <p:nvPr/>
            </p:nvSpPr>
            <p:spPr bwMode="auto">
              <a:xfrm>
                <a:off x="146" y="3542"/>
                <a:ext cx="269" cy="192"/>
              </a:xfrm>
              <a:prstGeom prst="rect">
                <a:avLst/>
              </a:prstGeom>
              <a:noFill/>
              <a:ln w="9525">
                <a:noFill/>
                <a:miter lim="800000"/>
                <a:headEnd/>
                <a:tailEnd/>
              </a:ln>
              <a:effectLst/>
            </p:spPr>
            <p:txBody>
              <a:bodyPr wrap="none">
                <a:spAutoFit/>
              </a:bodyPr>
              <a:lstStyle/>
              <a:p>
                <a:r>
                  <a:rPr lang="en-US" sz="1400"/>
                  <a:t>A</a:t>
                </a:r>
                <a:r>
                  <a:rPr lang="en-US" sz="900"/>
                  <a:t>11</a:t>
                </a:r>
                <a:endParaRPr lang="en-US"/>
              </a:p>
            </p:txBody>
          </p:sp>
          <p:sp>
            <p:nvSpPr>
              <p:cNvPr id="7187" name="Text Box 19"/>
              <p:cNvSpPr txBox="1">
                <a:spLocks noChangeArrowheads="1"/>
              </p:cNvSpPr>
              <p:nvPr/>
            </p:nvSpPr>
            <p:spPr bwMode="auto">
              <a:xfrm>
                <a:off x="482" y="3542"/>
                <a:ext cx="269" cy="192"/>
              </a:xfrm>
              <a:prstGeom prst="rect">
                <a:avLst/>
              </a:prstGeom>
              <a:noFill/>
              <a:ln w="9525">
                <a:noFill/>
                <a:miter lim="800000"/>
                <a:headEnd/>
                <a:tailEnd/>
              </a:ln>
              <a:effectLst/>
            </p:spPr>
            <p:txBody>
              <a:bodyPr wrap="none">
                <a:spAutoFit/>
              </a:bodyPr>
              <a:lstStyle/>
              <a:p>
                <a:pPr algn="ctr"/>
                <a:r>
                  <a:rPr lang="en-US" sz="1400"/>
                  <a:t>A</a:t>
                </a:r>
                <a:r>
                  <a:rPr lang="en-US" sz="900"/>
                  <a:t>12</a:t>
                </a:r>
                <a:endParaRPr lang="en-US"/>
              </a:p>
            </p:txBody>
          </p:sp>
          <p:sp>
            <p:nvSpPr>
              <p:cNvPr id="7188" name="Text Box 20"/>
              <p:cNvSpPr txBox="1">
                <a:spLocks noChangeArrowheads="1"/>
              </p:cNvSpPr>
              <p:nvPr/>
            </p:nvSpPr>
            <p:spPr bwMode="auto">
              <a:xfrm>
                <a:off x="842" y="3542"/>
                <a:ext cx="269" cy="192"/>
              </a:xfrm>
              <a:prstGeom prst="rect">
                <a:avLst/>
              </a:prstGeom>
              <a:noFill/>
              <a:ln w="9525">
                <a:noFill/>
                <a:miter lim="800000"/>
                <a:headEnd/>
                <a:tailEnd/>
              </a:ln>
              <a:effectLst/>
            </p:spPr>
            <p:txBody>
              <a:bodyPr wrap="none">
                <a:spAutoFit/>
              </a:bodyPr>
              <a:lstStyle/>
              <a:p>
                <a:r>
                  <a:rPr lang="en-US" sz="1400"/>
                  <a:t>A</a:t>
                </a:r>
                <a:r>
                  <a:rPr lang="en-US" sz="900"/>
                  <a:t>13</a:t>
                </a:r>
                <a:endParaRPr lang="en-US"/>
              </a:p>
            </p:txBody>
          </p:sp>
          <p:sp>
            <p:nvSpPr>
              <p:cNvPr id="7189" name="Text Box 21"/>
              <p:cNvSpPr txBox="1">
                <a:spLocks noChangeArrowheads="1"/>
              </p:cNvSpPr>
              <p:nvPr/>
            </p:nvSpPr>
            <p:spPr bwMode="auto">
              <a:xfrm>
                <a:off x="881" y="2955"/>
                <a:ext cx="212" cy="288"/>
              </a:xfrm>
              <a:prstGeom prst="rect">
                <a:avLst/>
              </a:prstGeom>
              <a:noFill/>
              <a:ln w="9525">
                <a:noFill/>
                <a:miter lim="800000"/>
                <a:headEnd/>
                <a:tailEnd/>
              </a:ln>
              <a:effectLst/>
            </p:spPr>
            <p:txBody>
              <a:bodyPr wrap="none">
                <a:spAutoFit/>
              </a:bodyPr>
              <a:lstStyle/>
              <a:p>
                <a:r>
                  <a:rPr lang="en-US"/>
                  <a:t>3</a:t>
                </a:r>
              </a:p>
            </p:txBody>
          </p:sp>
        </p:grpSp>
        <p:grpSp>
          <p:nvGrpSpPr>
            <p:cNvPr id="6" name="Group 22"/>
            <p:cNvGrpSpPr>
              <a:grpSpLocks/>
            </p:cNvGrpSpPr>
            <p:nvPr/>
          </p:nvGrpSpPr>
          <p:grpSpPr bwMode="auto">
            <a:xfrm>
              <a:off x="2362" y="2129"/>
              <a:ext cx="1160" cy="1271"/>
              <a:chOff x="146" y="2955"/>
              <a:chExt cx="1160" cy="1271"/>
            </a:xfrm>
          </p:grpSpPr>
          <p:grpSp>
            <p:nvGrpSpPr>
              <p:cNvPr id="7" name="Group 23"/>
              <p:cNvGrpSpPr>
                <a:grpSpLocks/>
              </p:cNvGrpSpPr>
              <p:nvPr/>
            </p:nvGrpSpPr>
            <p:grpSpPr bwMode="auto">
              <a:xfrm>
                <a:off x="192" y="3024"/>
                <a:ext cx="1104" cy="960"/>
                <a:chOff x="192" y="3024"/>
                <a:chExt cx="1104" cy="960"/>
              </a:xfrm>
            </p:grpSpPr>
            <p:grpSp>
              <p:nvGrpSpPr>
                <p:cNvPr id="8" name="Group 24"/>
                <p:cNvGrpSpPr>
                  <a:grpSpLocks/>
                </p:cNvGrpSpPr>
                <p:nvPr/>
              </p:nvGrpSpPr>
              <p:grpSpPr bwMode="auto">
                <a:xfrm>
                  <a:off x="192" y="3792"/>
                  <a:ext cx="1104" cy="192"/>
                  <a:chOff x="192" y="3792"/>
                  <a:chExt cx="1104" cy="192"/>
                </a:xfrm>
              </p:grpSpPr>
              <p:sp>
                <p:nvSpPr>
                  <p:cNvPr id="7193" name="AutoShape 25"/>
                  <p:cNvSpPr>
                    <a:spLocks noChangeArrowheads="1"/>
                  </p:cNvSpPr>
                  <p:nvPr/>
                </p:nvSpPr>
                <p:spPr bwMode="auto">
                  <a:xfrm>
                    <a:off x="192" y="3792"/>
                    <a:ext cx="192" cy="192"/>
                  </a:xfrm>
                  <a:prstGeom prst="triangle">
                    <a:avLst>
                      <a:gd name="adj" fmla="val 50000"/>
                    </a:avLst>
                  </a:prstGeom>
                  <a:solidFill>
                    <a:schemeClr val="accent1"/>
                  </a:solidFill>
                  <a:ln w="9525">
                    <a:solidFill>
                      <a:schemeClr val="tx1"/>
                    </a:solidFill>
                    <a:miter lim="800000"/>
                    <a:headEnd/>
                    <a:tailEnd/>
                  </a:ln>
                  <a:effectLst/>
                </p:spPr>
                <p:txBody>
                  <a:bodyPr wrap="none" anchor="ctr"/>
                  <a:lstStyle/>
                  <a:p>
                    <a:endParaRPr lang="en-US"/>
                  </a:p>
                </p:txBody>
              </p:sp>
              <p:sp>
                <p:nvSpPr>
                  <p:cNvPr id="7194" name="AutoShape 26"/>
                  <p:cNvSpPr>
                    <a:spLocks noChangeArrowheads="1"/>
                  </p:cNvSpPr>
                  <p:nvPr/>
                </p:nvSpPr>
                <p:spPr bwMode="auto">
                  <a:xfrm>
                    <a:off x="648" y="3792"/>
                    <a:ext cx="192" cy="192"/>
                  </a:xfrm>
                  <a:prstGeom prst="triangle">
                    <a:avLst>
                      <a:gd name="adj" fmla="val 50000"/>
                    </a:avLst>
                  </a:prstGeom>
                  <a:solidFill>
                    <a:schemeClr val="accent1"/>
                  </a:solidFill>
                  <a:ln w="9525">
                    <a:solidFill>
                      <a:schemeClr val="tx1"/>
                    </a:solidFill>
                    <a:miter lim="800000"/>
                    <a:headEnd/>
                    <a:tailEnd/>
                  </a:ln>
                  <a:effectLst/>
                </p:spPr>
                <p:txBody>
                  <a:bodyPr wrap="none" anchor="ctr"/>
                  <a:lstStyle/>
                  <a:p>
                    <a:endParaRPr lang="en-US"/>
                  </a:p>
                </p:txBody>
              </p:sp>
              <p:sp>
                <p:nvSpPr>
                  <p:cNvPr id="7195" name="AutoShape 27"/>
                  <p:cNvSpPr>
                    <a:spLocks noChangeArrowheads="1"/>
                  </p:cNvSpPr>
                  <p:nvPr/>
                </p:nvSpPr>
                <p:spPr bwMode="auto">
                  <a:xfrm>
                    <a:off x="1104" y="3792"/>
                    <a:ext cx="192" cy="192"/>
                  </a:xfrm>
                  <a:prstGeom prst="triangle">
                    <a:avLst>
                      <a:gd name="adj" fmla="val 50000"/>
                    </a:avLst>
                  </a:prstGeom>
                  <a:solidFill>
                    <a:schemeClr val="accent1"/>
                  </a:solidFill>
                  <a:ln w="9525">
                    <a:solidFill>
                      <a:schemeClr val="tx1"/>
                    </a:solidFill>
                    <a:miter lim="800000"/>
                    <a:headEnd/>
                    <a:tailEnd/>
                  </a:ln>
                  <a:effectLst/>
                </p:spPr>
                <p:txBody>
                  <a:bodyPr wrap="none" anchor="ctr"/>
                  <a:lstStyle/>
                  <a:p>
                    <a:endParaRPr lang="en-US"/>
                  </a:p>
                </p:txBody>
              </p:sp>
            </p:grpSp>
            <p:sp>
              <p:nvSpPr>
                <p:cNvPr id="7196" name="AutoShape 28"/>
                <p:cNvSpPr>
                  <a:spLocks noChangeArrowheads="1"/>
                </p:cNvSpPr>
                <p:nvPr/>
              </p:nvSpPr>
              <p:spPr bwMode="auto">
                <a:xfrm flipV="1">
                  <a:off x="648" y="3024"/>
                  <a:ext cx="192" cy="192"/>
                </a:xfrm>
                <a:prstGeom prst="triangle">
                  <a:avLst>
                    <a:gd name="adj" fmla="val 50000"/>
                  </a:avLst>
                </a:prstGeom>
                <a:solidFill>
                  <a:schemeClr val="accent1"/>
                </a:solidFill>
                <a:ln w="9525">
                  <a:solidFill>
                    <a:schemeClr val="tx1"/>
                  </a:solidFill>
                  <a:miter lim="800000"/>
                  <a:headEnd/>
                  <a:tailEnd/>
                </a:ln>
                <a:effectLst/>
              </p:spPr>
              <p:txBody>
                <a:bodyPr wrap="none" anchor="ctr"/>
                <a:lstStyle/>
                <a:p>
                  <a:endParaRPr lang="en-US"/>
                </a:p>
              </p:txBody>
            </p:sp>
            <p:sp>
              <p:nvSpPr>
                <p:cNvPr id="7197" name="Line 29"/>
                <p:cNvSpPr>
                  <a:spLocks noChangeShapeType="1"/>
                </p:cNvSpPr>
                <p:nvPr/>
              </p:nvSpPr>
              <p:spPr bwMode="auto">
                <a:xfrm flipV="1">
                  <a:off x="290" y="3216"/>
                  <a:ext cx="454" cy="576"/>
                </a:xfrm>
                <a:prstGeom prst="line">
                  <a:avLst/>
                </a:prstGeom>
                <a:noFill/>
                <a:ln w="9525">
                  <a:solidFill>
                    <a:schemeClr val="tx1"/>
                  </a:solidFill>
                  <a:round/>
                  <a:headEnd/>
                  <a:tailEnd/>
                </a:ln>
                <a:effectLst/>
              </p:spPr>
              <p:txBody>
                <a:bodyPr wrap="none" anchor="ctr"/>
                <a:lstStyle/>
                <a:p>
                  <a:endParaRPr lang="en-US"/>
                </a:p>
              </p:txBody>
            </p:sp>
            <p:sp>
              <p:nvSpPr>
                <p:cNvPr id="7198" name="Line 30"/>
                <p:cNvSpPr>
                  <a:spLocks noChangeShapeType="1"/>
                </p:cNvSpPr>
                <p:nvPr/>
              </p:nvSpPr>
              <p:spPr bwMode="auto">
                <a:xfrm flipV="1">
                  <a:off x="744" y="3216"/>
                  <a:ext cx="0" cy="576"/>
                </a:xfrm>
                <a:prstGeom prst="line">
                  <a:avLst/>
                </a:prstGeom>
                <a:noFill/>
                <a:ln w="9525">
                  <a:solidFill>
                    <a:schemeClr val="tx1"/>
                  </a:solidFill>
                  <a:round/>
                  <a:headEnd/>
                  <a:tailEnd/>
                </a:ln>
                <a:effectLst/>
              </p:spPr>
              <p:txBody>
                <a:bodyPr wrap="none" anchor="ctr"/>
                <a:lstStyle/>
                <a:p>
                  <a:endParaRPr lang="en-US"/>
                </a:p>
              </p:txBody>
            </p:sp>
            <p:sp>
              <p:nvSpPr>
                <p:cNvPr id="7199" name="Line 31"/>
                <p:cNvSpPr>
                  <a:spLocks noChangeShapeType="1"/>
                </p:cNvSpPr>
                <p:nvPr/>
              </p:nvSpPr>
              <p:spPr bwMode="auto">
                <a:xfrm>
                  <a:off x="744" y="3216"/>
                  <a:ext cx="456" cy="574"/>
                </a:xfrm>
                <a:prstGeom prst="line">
                  <a:avLst/>
                </a:prstGeom>
                <a:noFill/>
                <a:ln w="9525">
                  <a:solidFill>
                    <a:schemeClr val="tx1"/>
                  </a:solidFill>
                  <a:round/>
                  <a:headEnd/>
                  <a:tailEnd/>
                </a:ln>
                <a:effectLst/>
              </p:spPr>
              <p:txBody>
                <a:bodyPr wrap="none" anchor="ctr"/>
                <a:lstStyle/>
                <a:p>
                  <a:endParaRPr lang="en-US"/>
                </a:p>
              </p:txBody>
            </p:sp>
          </p:grpSp>
          <p:sp>
            <p:nvSpPr>
              <p:cNvPr id="7200" name="Text Box 32"/>
              <p:cNvSpPr txBox="1">
                <a:spLocks noChangeArrowheads="1"/>
              </p:cNvSpPr>
              <p:nvPr/>
            </p:nvSpPr>
            <p:spPr bwMode="auto">
              <a:xfrm>
                <a:off x="167" y="3938"/>
                <a:ext cx="212" cy="288"/>
              </a:xfrm>
              <a:prstGeom prst="rect">
                <a:avLst/>
              </a:prstGeom>
              <a:noFill/>
              <a:ln w="9525">
                <a:noFill/>
                <a:miter lim="800000"/>
                <a:headEnd/>
                <a:tailEnd/>
              </a:ln>
              <a:effectLst/>
            </p:spPr>
            <p:txBody>
              <a:bodyPr wrap="none">
                <a:spAutoFit/>
              </a:bodyPr>
              <a:lstStyle/>
              <a:p>
                <a:r>
                  <a:rPr lang="en-US"/>
                  <a:t>2</a:t>
                </a:r>
              </a:p>
            </p:txBody>
          </p:sp>
          <p:sp>
            <p:nvSpPr>
              <p:cNvPr id="7201" name="Text Box 33"/>
              <p:cNvSpPr txBox="1">
                <a:spLocks noChangeArrowheads="1"/>
              </p:cNvSpPr>
              <p:nvPr/>
            </p:nvSpPr>
            <p:spPr bwMode="auto">
              <a:xfrm>
                <a:off x="662" y="3938"/>
                <a:ext cx="212" cy="288"/>
              </a:xfrm>
              <a:prstGeom prst="rect">
                <a:avLst/>
              </a:prstGeom>
              <a:noFill/>
              <a:ln w="9525">
                <a:noFill/>
                <a:miter lim="800000"/>
                <a:headEnd/>
                <a:tailEnd/>
              </a:ln>
              <a:effectLst/>
            </p:spPr>
            <p:txBody>
              <a:bodyPr wrap="none">
                <a:spAutoFit/>
              </a:bodyPr>
              <a:lstStyle/>
              <a:p>
                <a:pPr algn="ctr"/>
                <a:r>
                  <a:rPr lang="en-US"/>
                  <a:t>4</a:t>
                </a:r>
              </a:p>
            </p:txBody>
          </p:sp>
          <p:sp>
            <p:nvSpPr>
              <p:cNvPr id="7202" name="Text Box 34"/>
              <p:cNvSpPr txBox="1">
                <a:spLocks noChangeArrowheads="1"/>
              </p:cNvSpPr>
              <p:nvPr/>
            </p:nvSpPr>
            <p:spPr bwMode="auto">
              <a:xfrm>
                <a:off x="1094" y="3938"/>
                <a:ext cx="212" cy="288"/>
              </a:xfrm>
              <a:prstGeom prst="rect">
                <a:avLst/>
              </a:prstGeom>
              <a:noFill/>
              <a:ln w="9525">
                <a:noFill/>
                <a:miter lim="800000"/>
                <a:headEnd/>
                <a:tailEnd/>
              </a:ln>
              <a:effectLst/>
            </p:spPr>
            <p:txBody>
              <a:bodyPr wrap="none">
                <a:spAutoFit/>
              </a:bodyPr>
              <a:lstStyle/>
              <a:p>
                <a:r>
                  <a:rPr lang="en-US"/>
                  <a:t>6</a:t>
                </a:r>
              </a:p>
            </p:txBody>
          </p:sp>
          <p:sp>
            <p:nvSpPr>
              <p:cNvPr id="7203" name="Text Box 35"/>
              <p:cNvSpPr txBox="1">
                <a:spLocks noChangeArrowheads="1"/>
              </p:cNvSpPr>
              <p:nvPr/>
            </p:nvSpPr>
            <p:spPr bwMode="auto">
              <a:xfrm>
                <a:off x="146" y="3542"/>
                <a:ext cx="269" cy="192"/>
              </a:xfrm>
              <a:prstGeom prst="rect">
                <a:avLst/>
              </a:prstGeom>
              <a:noFill/>
              <a:ln w="9525">
                <a:noFill/>
                <a:miter lim="800000"/>
                <a:headEnd/>
                <a:tailEnd/>
              </a:ln>
              <a:effectLst/>
            </p:spPr>
            <p:txBody>
              <a:bodyPr wrap="none">
                <a:spAutoFit/>
              </a:bodyPr>
              <a:lstStyle/>
              <a:p>
                <a:r>
                  <a:rPr lang="en-US" sz="1400"/>
                  <a:t>A</a:t>
                </a:r>
                <a:r>
                  <a:rPr lang="en-US" sz="900"/>
                  <a:t>21</a:t>
                </a:r>
                <a:endParaRPr lang="en-US"/>
              </a:p>
            </p:txBody>
          </p:sp>
          <p:sp>
            <p:nvSpPr>
              <p:cNvPr id="7204" name="Text Box 36"/>
              <p:cNvSpPr txBox="1">
                <a:spLocks noChangeArrowheads="1"/>
              </p:cNvSpPr>
              <p:nvPr/>
            </p:nvSpPr>
            <p:spPr bwMode="auto">
              <a:xfrm>
                <a:off x="482" y="3542"/>
                <a:ext cx="269" cy="192"/>
              </a:xfrm>
              <a:prstGeom prst="rect">
                <a:avLst/>
              </a:prstGeom>
              <a:noFill/>
              <a:ln w="9525">
                <a:noFill/>
                <a:miter lim="800000"/>
                <a:headEnd/>
                <a:tailEnd/>
              </a:ln>
              <a:effectLst/>
            </p:spPr>
            <p:txBody>
              <a:bodyPr wrap="none">
                <a:spAutoFit/>
              </a:bodyPr>
              <a:lstStyle/>
              <a:p>
                <a:pPr algn="ctr"/>
                <a:r>
                  <a:rPr lang="en-US" sz="1400"/>
                  <a:t>A</a:t>
                </a:r>
                <a:r>
                  <a:rPr lang="en-US" sz="900"/>
                  <a:t>22</a:t>
                </a:r>
                <a:endParaRPr lang="en-US"/>
              </a:p>
            </p:txBody>
          </p:sp>
          <p:sp>
            <p:nvSpPr>
              <p:cNvPr id="7205" name="Text Box 37"/>
              <p:cNvSpPr txBox="1">
                <a:spLocks noChangeArrowheads="1"/>
              </p:cNvSpPr>
              <p:nvPr/>
            </p:nvSpPr>
            <p:spPr bwMode="auto">
              <a:xfrm>
                <a:off x="842" y="3542"/>
                <a:ext cx="273" cy="192"/>
              </a:xfrm>
              <a:prstGeom prst="rect">
                <a:avLst/>
              </a:prstGeom>
              <a:noFill/>
              <a:ln w="9525">
                <a:noFill/>
                <a:miter lim="800000"/>
                <a:headEnd/>
                <a:tailEnd/>
              </a:ln>
              <a:effectLst/>
            </p:spPr>
            <p:txBody>
              <a:bodyPr wrap="none">
                <a:spAutoFit/>
              </a:bodyPr>
              <a:lstStyle/>
              <a:p>
                <a:r>
                  <a:rPr lang="en-US" sz="1400"/>
                  <a:t>A</a:t>
                </a:r>
                <a:r>
                  <a:rPr lang="en-US" sz="1000"/>
                  <a:t>2</a:t>
                </a:r>
                <a:r>
                  <a:rPr lang="en-US" sz="900"/>
                  <a:t>3</a:t>
                </a:r>
                <a:endParaRPr lang="en-US"/>
              </a:p>
            </p:txBody>
          </p:sp>
          <p:sp>
            <p:nvSpPr>
              <p:cNvPr id="7206" name="Text Box 38"/>
              <p:cNvSpPr txBox="1">
                <a:spLocks noChangeArrowheads="1"/>
              </p:cNvSpPr>
              <p:nvPr/>
            </p:nvSpPr>
            <p:spPr bwMode="auto">
              <a:xfrm>
                <a:off x="881" y="2955"/>
                <a:ext cx="212" cy="288"/>
              </a:xfrm>
              <a:prstGeom prst="rect">
                <a:avLst/>
              </a:prstGeom>
              <a:noFill/>
              <a:ln w="9525">
                <a:noFill/>
                <a:miter lim="800000"/>
                <a:headEnd/>
                <a:tailEnd/>
              </a:ln>
              <a:effectLst/>
            </p:spPr>
            <p:txBody>
              <a:bodyPr wrap="none">
                <a:spAutoFit/>
              </a:bodyPr>
              <a:lstStyle/>
              <a:p>
                <a:r>
                  <a:rPr lang="en-US"/>
                  <a:t>2</a:t>
                </a:r>
              </a:p>
            </p:txBody>
          </p:sp>
        </p:grpSp>
        <p:grpSp>
          <p:nvGrpSpPr>
            <p:cNvPr id="9" name="Group 39"/>
            <p:cNvGrpSpPr>
              <a:grpSpLocks/>
            </p:cNvGrpSpPr>
            <p:nvPr/>
          </p:nvGrpSpPr>
          <p:grpSpPr bwMode="auto">
            <a:xfrm>
              <a:off x="4226" y="2129"/>
              <a:ext cx="1160" cy="1271"/>
              <a:chOff x="146" y="2955"/>
              <a:chExt cx="1160" cy="1271"/>
            </a:xfrm>
          </p:grpSpPr>
          <p:grpSp>
            <p:nvGrpSpPr>
              <p:cNvPr id="10" name="Group 40"/>
              <p:cNvGrpSpPr>
                <a:grpSpLocks/>
              </p:cNvGrpSpPr>
              <p:nvPr/>
            </p:nvGrpSpPr>
            <p:grpSpPr bwMode="auto">
              <a:xfrm>
                <a:off x="192" y="3024"/>
                <a:ext cx="1104" cy="960"/>
                <a:chOff x="192" y="3024"/>
                <a:chExt cx="1104" cy="960"/>
              </a:xfrm>
            </p:grpSpPr>
            <p:grpSp>
              <p:nvGrpSpPr>
                <p:cNvPr id="11" name="Group 41"/>
                <p:cNvGrpSpPr>
                  <a:grpSpLocks/>
                </p:cNvGrpSpPr>
                <p:nvPr/>
              </p:nvGrpSpPr>
              <p:grpSpPr bwMode="auto">
                <a:xfrm>
                  <a:off x="192" y="3792"/>
                  <a:ext cx="1104" cy="192"/>
                  <a:chOff x="192" y="3792"/>
                  <a:chExt cx="1104" cy="192"/>
                </a:xfrm>
              </p:grpSpPr>
              <p:sp>
                <p:nvSpPr>
                  <p:cNvPr id="7210" name="AutoShape 42"/>
                  <p:cNvSpPr>
                    <a:spLocks noChangeArrowheads="1"/>
                  </p:cNvSpPr>
                  <p:nvPr/>
                </p:nvSpPr>
                <p:spPr bwMode="auto">
                  <a:xfrm>
                    <a:off x="192" y="3792"/>
                    <a:ext cx="192" cy="192"/>
                  </a:xfrm>
                  <a:prstGeom prst="triangle">
                    <a:avLst>
                      <a:gd name="adj" fmla="val 50000"/>
                    </a:avLst>
                  </a:prstGeom>
                  <a:solidFill>
                    <a:schemeClr val="accent1"/>
                  </a:solidFill>
                  <a:ln w="9525">
                    <a:solidFill>
                      <a:schemeClr val="tx1"/>
                    </a:solidFill>
                    <a:miter lim="800000"/>
                    <a:headEnd/>
                    <a:tailEnd/>
                  </a:ln>
                  <a:effectLst/>
                </p:spPr>
                <p:txBody>
                  <a:bodyPr wrap="none" anchor="ctr"/>
                  <a:lstStyle/>
                  <a:p>
                    <a:endParaRPr lang="en-US"/>
                  </a:p>
                </p:txBody>
              </p:sp>
              <p:sp>
                <p:nvSpPr>
                  <p:cNvPr id="7211" name="AutoShape 43"/>
                  <p:cNvSpPr>
                    <a:spLocks noChangeArrowheads="1"/>
                  </p:cNvSpPr>
                  <p:nvPr/>
                </p:nvSpPr>
                <p:spPr bwMode="auto">
                  <a:xfrm>
                    <a:off x="648" y="3792"/>
                    <a:ext cx="192" cy="192"/>
                  </a:xfrm>
                  <a:prstGeom prst="triangle">
                    <a:avLst>
                      <a:gd name="adj" fmla="val 50000"/>
                    </a:avLst>
                  </a:prstGeom>
                  <a:solidFill>
                    <a:schemeClr val="accent1"/>
                  </a:solidFill>
                  <a:ln w="9525">
                    <a:solidFill>
                      <a:schemeClr val="tx1"/>
                    </a:solidFill>
                    <a:miter lim="800000"/>
                    <a:headEnd/>
                    <a:tailEnd/>
                  </a:ln>
                  <a:effectLst/>
                </p:spPr>
                <p:txBody>
                  <a:bodyPr wrap="none" anchor="ctr"/>
                  <a:lstStyle/>
                  <a:p>
                    <a:endParaRPr lang="en-US"/>
                  </a:p>
                </p:txBody>
              </p:sp>
              <p:sp>
                <p:nvSpPr>
                  <p:cNvPr id="7212" name="AutoShape 44"/>
                  <p:cNvSpPr>
                    <a:spLocks noChangeArrowheads="1"/>
                  </p:cNvSpPr>
                  <p:nvPr/>
                </p:nvSpPr>
                <p:spPr bwMode="auto">
                  <a:xfrm>
                    <a:off x="1104" y="3792"/>
                    <a:ext cx="192" cy="192"/>
                  </a:xfrm>
                  <a:prstGeom prst="triangle">
                    <a:avLst>
                      <a:gd name="adj" fmla="val 50000"/>
                    </a:avLst>
                  </a:prstGeom>
                  <a:solidFill>
                    <a:schemeClr val="accent1"/>
                  </a:solidFill>
                  <a:ln w="9525">
                    <a:solidFill>
                      <a:schemeClr val="tx1"/>
                    </a:solidFill>
                    <a:miter lim="800000"/>
                    <a:headEnd/>
                    <a:tailEnd/>
                  </a:ln>
                  <a:effectLst/>
                </p:spPr>
                <p:txBody>
                  <a:bodyPr wrap="none" anchor="ctr"/>
                  <a:lstStyle/>
                  <a:p>
                    <a:endParaRPr lang="en-US"/>
                  </a:p>
                </p:txBody>
              </p:sp>
            </p:grpSp>
            <p:sp>
              <p:nvSpPr>
                <p:cNvPr id="7213" name="AutoShape 45"/>
                <p:cNvSpPr>
                  <a:spLocks noChangeArrowheads="1"/>
                </p:cNvSpPr>
                <p:nvPr/>
              </p:nvSpPr>
              <p:spPr bwMode="auto">
                <a:xfrm flipV="1">
                  <a:off x="648" y="3024"/>
                  <a:ext cx="192" cy="192"/>
                </a:xfrm>
                <a:prstGeom prst="triangle">
                  <a:avLst>
                    <a:gd name="adj" fmla="val 50000"/>
                  </a:avLst>
                </a:prstGeom>
                <a:solidFill>
                  <a:schemeClr val="accent1"/>
                </a:solidFill>
                <a:ln w="9525">
                  <a:solidFill>
                    <a:schemeClr val="tx1"/>
                  </a:solidFill>
                  <a:miter lim="800000"/>
                  <a:headEnd/>
                  <a:tailEnd/>
                </a:ln>
                <a:effectLst/>
              </p:spPr>
              <p:txBody>
                <a:bodyPr wrap="none" anchor="ctr"/>
                <a:lstStyle/>
                <a:p>
                  <a:endParaRPr lang="en-US"/>
                </a:p>
              </p:txBody>
            </p:sp>
            <p:sp>
              <p:nvSpPr>
                <p:cNvPr id="7214" name="Line 46"/>
                <p:cNvSpPr>
                  <a:spLocks noChangeShapeType="1"/>
                </p:cNvSpPr>
                <p:nvPr/>
              </p:nvSpPr>
              <p:spPr bwMode="auto">
                <a:xfrm flipV="1">
                  <a:off x="290" y="3216"/>
                  <a:ext cx="454" cy="576"/>
                </a:xfrm>
                <a:prstGeom prst="line">
                  <a:avLst/>
                </a:prstGeom>
                <a:noFill/>
                <a:ln w="9525">
                  <a:solidFill>
                    <a:schemeClr val="tx1"/>
                  </a:solidFill>
                  <a:round/>
                  <a:headEnd/>
                  <a:tailEnd/>
                </a:ln>
                <a:effectLst/>
              </p:spPr>
              <p:txBody>
                <a:bodyPr wrap="none" anchor="ctr"/>
                <a:lstStyle/>
                <a:p>
                  <a:endParaRPr lang="en-US"/>
                </a:p>
              </p:txBody>
            </p:sp>
            <p:sp>
              <p:nvSpPr>
                <p:cNvPr id="7215" name="Line 47"/>
                <p:cNvSpPr>
                  <a:spLocks noChangeShapeType="1"/>
                </p:cNvSpPr>
                <p:nvPr/>
              </p:nvSpPr>
              <p:spPr bwMode="auto">
                <a:xfrm flipV="1">
                  <a:off x="744" y="3216"/>
                  <a:ext cx="0" cy="576"/>
                </a:xfrm>
                <a:prstGeom prst="line">
                  <a:avLst/>
                </a:prstGeom>
                <a:noFill/>
                <a:ln w="9525">
                  <a:solidFill>
                    <a:schemeClr val="tx1"/>
                  </a:solidFill>
                  <a:round/>
                  <a:headEnd/>
                  <a:tailEnd/>
                </a:ln>
                <a:effectLst/>
              </p:spPr>
              <p:txBody>
                <a:bodyPr wrap="none" anchor="ctr"/>
                <a:lstStyle/>
                <a:p>
                  <a:endParaRPr lang="en-US"/>
                </a:p>
              </p:txBody>
            </p:sp>
            <p:sp>
              <p:nvSpPr>
                <p:cNvPr id="7216" name="Line 48"/>
                <p:cNvSpPr>
                  <a:spLocks noChangeShapeType="1"/>
                </p:cNvSpPr>
                <p:nvPr/>
              </p:nvSpPr>
              <p:spPr bwMode="auto">
                <a:xfrm>
                  <a:off x="744" y="3216"/>
                  <a:ext cx="456" cy="574"/>
                </a:xfrm>
                <a:prstGeom prst="line">
                  <a:avLst/>
                </a:prstGeom>
                <a:noFill/>
                <a:ln w="9525">
                  <a:solidFill>
                    <a:schemeClr val="tx1"/>
                  </a:solidFill>
                  <a:round/>
                  <a:headEnd/>
                  <a:tailEnd/>
                </a:ln>
                <a:effectLst/>
              </p:spPr>
              <p:txBody>
                <a:bodyPr wrap="none" anchor="ctr"/>
                <a:lstStyle/>
                <a:p>
                  <a:endParaRPr lang="en-US"/>
                </a:p>
              </p:txBody>
            </p:sp>
          </p:grpSp>
          <p:sp>
            <p:nvSpPr>
              <p:cNvPr id="7217" name="Text Box 49"/>
              <p:cNvSpPr txBox="1">
                <a:spLocks noChangeArrowheads="1"/>
              </p:cNvSpPr>
              <p:nvPr/>
            </p:nvSpPr>
            <p:spPr bwMode="auto">
              <a:xfrm>
                <a:off x="167" y="3938"/>
                <a:ext cx="308" cy="288"/>
              </a:xfrm>
              <a:prstGeom prst="rect">
                <a:avLst/>
              </a:prstGeom>
              <a:noFill/>
              <a:ln w="9525">
                <a:noFill/>
                <a:miter lim="800000"/>
                <a:headEnd/>
                <a:tailEnd/>
              </a:ln>
              <a:effectLst/>
            </p:spPr>
            <p:txBody>
              <a:bodyPr wrap="none">
                <a:spAutoFit/>
              </a:bodyPr>
              <a:lstStyle/>
              <a:p>
                <a:r>
                  <a:rPr lang="en-US"/>
                  <a:t>14</a:t>
                </a:r>
              </a:p>
            </p:txBody>
          </p:sp>
          <p:sp>
            <p:nvSpPr>
              <p:cNvPr id="7218" name="Text Box 50"/>
              <p:cNvSpPr txBox="1">
                <a:spLocks noChangeArrowheads="1"/>
              </p:cNvSpPr>
              <p:nvPr/>
            </p:nvSpPr>
            <p:spPr bwMode="auto">
              <a:xfrm>
                <a:off x="662" y="3938"/>
                <a:ext cx="212" cy="288"/>
              </a:xfrm>
              <a:prstGeom prst="rect">
                <a:avLst/>
              </a:prstGeom>
              <a:noFill/>
              <a:ln w="9525">
                <a:noFill/>
                <a:miter lim="800000"/>
                <a:headEnd/>
                <a:tailEnd/>
              </a:ln>
              <a:effectLst/>
            </p:spPr>
            <p:txBody>
              <a:bodyPr wrap="none">
                <a:spAutoFit/>
              </a:bodyPr>
              <a:lstStyle/>
              <a:p>
                <a:pPr algn="ctr"/>
                <a:r>
                  <a:rPr lang="en-US"/>
                  <a:t>5</a:t>
                </a:r>
              </a:p>
            </p:txBody>
          </p:sp>
          <p:sp>
            <p:nvSpPr>
              <p:cNvPr id="7219" name="Text Box 51"/>
              <p:cNvSpPr txBox="1">
                <a:spLocks noChangeArrowheads="1"/>
              </p:cNvSpPr>
              <p:nvPr/>
            </p:nvSpPr>
            <p:spPr bwMode="auto">
              <a:xfrm>
                <a:off x="1094" y="3938"/>
                <a:ext cx="212" cy="288"/>
              </a:xfrm>
              <a:prstGeom prst="rect">
                <a:avLst/>
              </a:prstGeom>
              <a:noFill/>
              <a:ln w="9525">
                <a:noFill/>
                <a:miter lim="800000"/>
                <a:headEnd/>
                <a:tailEnd/>
              </a:ln>
              <a:effectLst/>
            </p:spPr>
            <p:txBody>
              <a:bodyPr wrap="none">
                <a:spAutoFit/>
              </a:bodyPr>
              <a:lstStyle/>
              <a:p>
                <a:r>
                  <a:rPr lang="en-US"/>
                  <a:t>2</a:t>
                </a:r>
              </a:p>
            </p:txBody>
          </p:sp>
          <p:sp>
            <p:nvSpPr>
              <p:cNvPr id="7220" name="Text Box 52"/>
              <p:cNvSpPr txBox="1">
                <a:spLocks noChangeArrowheads="1"/>
              </p:cNvSpPr>
              <p:nvPr/>
            </p:nvSpPr>
            <p:spPr bwMode="auto">
              <a:xfrm>
                <a:off x="146" y="3542"/>
                <a:ext cx="269" cy="192"/>
              </a:xfrm>
              <a:prstGeom prst="rect">
                <a:avLst/>
              </a:prstGeom>
              <a:noFill/>
              <a:ln w="9525">
                <a:noFill/>
                <a:miter lim="800000"/>
                <a:headEnd/>
                <a:tailEnd/>
              </a:ln>
              <a:effectLst/>
            </p:spPr>
            <p:txBody>
              <a:bodyPr wrap="none">
                <a:spAutoFit/>
              </a:bodyPr>
              <a:lstStyle/>
              <a:p>
                <a:r>
                  <a:rPr lang="en-US" sz="1400"/>
                  <a:t>A</a:t>
                </a:r>
                <a:r>
                  <a:rPr lang="en-US" sz="900"/>
                  <a:t>31</a:t>
                </a:r>
                <a:endParaRPr lang="en-US"/>
              </a:p>
            </p:txBody>
          </p:sp>
          <p:sp>
            <p:nvSpPr>
              <p:cNvPr id="7221" name="Text Box 53"/>
              <p:cNvSpPr txBox="1">
                <a:spLocks noChangeArrowheads="1"/>
              </p:cNvSpPr>
              <p:nvPr/>
            </p:nvSpPr>
            <p:spPr bwMode="auto">
              <a:xfrm>
                <a:off x="482" y="3542"/>
                <a:ext cx="269" cy="192"/>
              </a:xfrm>
              <a:prstGeom prst="rect">
                <a:avLst/>
              </a:prstGeom>
              <a:noFill/>
              <a:ln w="9525">
                <a:noFill/>
                <a:miter lim="800000"/>
                <a:headEnd/>
                <a:tailEnd/>
              </a:ln>
              <a:effectLst/>
            </p:spPr>
            <p:txBody>
              <a:bodyPr wrap="none">
                <a:spAutoFit/>
              </a:bodyPr>
              <a:lstStyle/>
              <a:p>
                <a:pPr algn="ctr"/>
                <a:r>
                  <a:rPr lang="en-US" sz="1400"/>
                  <a:t>A</a:t>
                </a:r>
                <a:r>
                  <a:rPr lang="en-US" sz="900"/>
                  <a:t>32</a:t>
                </a:r>
                <a:endParaRPr lang="en-US"/>
              </a:p>
            </p:txBody>
          </p:sp>
          <p:sp>
            <p:nvSpPr>
              <p:cNvPr id="7222" name="Text Box 54"/>
              <p:cNvSpPr txBox="1">
                <a:spLocks noChangeArrowheads="1"/>
              </p:cNvSpPr>
              <p:nvPr/>
            </p:nvSpPr>
            <p:spPr bwMode="auto">
              <a:xfrm>
                <a:off x="842" y="3542"/>
                <a:ext cx="269" cy="192"/>
              </a:xfrm>
              <a:prstGeom prst="rect">
                <a:avLst/>
              </a:prstGeom>
              <a:noFill/>
              <a:ln w="9525">
                <a:noFill/>
                <a:miter lim="800000"/>
                <a:headEnd/>
                <a:tailEnd/>
              </a:ln>
              <a:effectLst/>
            </p:spPr>
            <p:txBody>
              <a:bodyPr wrap="none">
                <a:spAutoFit/>
              </a:bodyPr>
              <a:lstStyle/>
              <a:p>
                <a:r>
                  <a:rPr lang="en-US" sz="1400"/>
                  <a:t>A</a:t>
                </a:r>
                <a:r>
                  <a:rPr lang="en-US" sz="900"/>
                  <a:t>33</a:t>
                </a:r>
                <a:endParaRPr lang="en-US"/>
              </a:p>
            </p:txBody>
          </p:sp>
          <p:sp>
            <p:nvSpPr>
              <p:cNvPr id="7223" name="Text Box 55"/>
              <p:cNvSpPr txBox="1">
                <a:spLocks noChangeArrowheads="1"/>
              </p:cNvSpPr>
              <p:nvPr/>
            </p:nvSpPr>
            <p:spPr bwMode="auto">
              <a:xfrm>
                <a:off x="881" y="2955"/>
                <a:ext cx="212" cy="288"/>
              </a:xfrm>
              <a:prstGeom prst="rect">
                <a:avLst/>
              </a:prstGeom>
              <a:noFill/>
              <a:ln w="9525">
                <a:noFill/>
                <a:miter lim="800000"/>
                <a:headEnd/>
                <a:tailEnd/>
              </a:ln>
              <a:effectLst/>
            </p:spPr>
            <p:txBody>
              <a:bodyPr wrap="none">
                <a:spAutoFit/>
              </a:bodyPr>
              <a:lstStyle/>
              <a:p>
                <a:r>
                  <a:rPr lang="en-US"/>
                  <a:t>2</a:t>
                </a:r>
              </a:p>
            </p:txBody>
          </p:sp>
        </p:grpSp>
        <p:sp>
          <p:nvSpPr>
            <p:cNvPr id="7224" name="Line 56"/>
            <p:cNvSpPr>
              <a:spLocks noChangeShapeType="1"/>
            </p:cNvSpPr>
            <p:nvPr/>
          </p:nvSpPr>
          <p:spPr bwMode="auto">
            <a:xfrm flipV="1">
              <a:off x="964" y="1260"/>
              <a:ext cx="1992" cy="936"/>
            </a:xfrm>
            <a:prstGeom prst="line">
              <a:avLst/>
            </a:prstGeom>
            <a:noFill/>
            <a:ln w="9525">
              <a:solidFill>
                <a:schemeClr val="tx1"/>
              </a:solidFill>
              <a:round/>
              <a:headEnd/>
              <a:tailEnd/>
            </a:ln>
            <a:effectLst/>
          </p:spPr>
          <p:txBody>
            <a:bodyPr wrap="none" anchor="ctr"/>
            <a:lstStyle/>
            <a:p>
              <a:endParaRPr lang="en-US"/>
            </a:p>
          </p:txBody>
        </p:sp>
        <p:sp>
          <p:nvSpPr>
            <p:cNvPr id="7225" name="Line 57"/>
            <p:cNvSpPr>
              <a:spLocks noChangeShapeType="1"/>
            </p:cNvSpPr>
            <p:nvPr/>
          </p:nvSpPr>
          <p:spPr bwMode="auto">
            <a:xfrm flipV="1">
              <a:off x="2960" y="1260"/>
              <a:ext cx="0" cy="940"/>
            </a:xfrm>
            <a:prstGeom prst="line">
              <a:avLst/>
            </a:prstGeom>
            <a:noFill/>
            <a:ln w="9525">
              <a:solidFill>
                <a:schemeClr val="tx1"/>
              </a:solidFill>
              <a:round/>
              <a:headEnd/>
              <a:tailEnd/>
            </a:ln>
            <a:effectLst/>
          </p:spPr>
          <p:txBody>
            <a:bodyPr wrap="none" anchor="ctr"/>
            <a:lstStyle/>
            <a:p>
              <a:endParaRPr lang="en-US"/>
            </a:p>
          </p:txBody>
        </p:sp>
        <p:sp>
          <p:nvSpPr>
            <p:cNvPr id="7226" name="Line 58"/>
            <p:cNvSpPr>
              <a:spLocks noChangeShapeType="1"/>
            </p:cNvSpPr>
            <p:nvPr/>
          </p:nvSpPr>
          <p:spPr bwMode="auto">
            <a:xfrm>
              <a:off x="2960" y="1264"/>
              <a:ext cx="1860" cy="932"/>
            </a:xfrm>
            <a:prstGeom prst="line">
              <a:avLst/>
            </a:prstGeom>
            <a:noFill/>
            <a:ln w="9525">
              <a:solidFill>
                <a:schemeClr val="tx1"/>
              </a:solidFill>
              <a:round/>
              <a:headEnd/>
              <a:tailEnd/>
            </a:ln>
            <a:effectLst/>
          </p:spPr>
          <p:txBody>
            <a:bodyPr wrap="none" anchor="ctr"/>
            <a:lstStyle/>
            <a:p>
              <a:endParaRPr lang="en-US"/>
            </a:p>
          </p:txBody>
        </p:sp>
        <p:sp>
          <p:nvSpPr>
            <p:cNvPr id="7227" name="Text Box 59"/>
            <p:cNvSpPr txBox="1">
              <a:spLocks noChangeArrowheads="1"/>
            </p:cNvSpPr>
            <p:nvPr/>
          </p:nvSpPr>
          <p:spPr bwMode="auto">
            <a:xfrm>
              <a:off x="3086" y="1034"/>
              <a:ext cx="212" cy="288"/>
            </a:xfrm>
            <a:prstGeom prst="rect">
              <a:avLst/>
            </a:prstGeom>
            <a:noFill/>
            <a:ln w="9525">
              <a:noFill/>
              <a:miter lim="800000"/>
              <a:headEnd/>
              <a:tailEnd/>
            </a:ln>
            <a:effectLst/>
          </p:spPr>
          <p:txBody>
            <a:bodyPr wrap="none">
              <a:spAutoFit/>
            </a:bodyPr>
            <a:lstStyle/>
            <a:p>
              <a:r>
                <a:rPr lang="en-US"/>
                <a:t>3</a:t>
              </a:r>
            </a:p>
          </p:txBody>
        </p:sp>
        <p:sp>
          <p:nvSpPr>
            <p:cNvPr id="7229" name="Text Box 61"/>
            <p:cNvSpPr txBox="1">
              <a:spLocks noChangeArrowheads="1"/>
            </p:cNvSpPr>
            <p:nvPr/>
          </p:nvSpPr>
          <p:spPr bwMode="auto">
            <a:xfrm>
              <a:off x="3782" y="1496"/>
              <a:ext cx="276" cy="231"/>
            </a:xfrm>
            <a:prstGeom prst="rect">
              <a:avLst/>
            </a:prstGeom>
            <a:noFill/>
            <a:ln w="9525">
              <a:noFill/>
              <a:miter lim="800000"/>
              <a:headEnd/>
              <a:tailEnd/>
            </a:ln>
            <a:effectLst/>
          </p:spPr>
          <p:txBody>
            <a:bodyPr wrap="none">
              <a:spAutoFit/>
            </a:bodyPr>
            <a:lstStyle/>
            <a:p>
              <a:r>
                <a:rPr lang="en-US" sz="1800"/>
                <a:t>A</a:t>
              </a:r>
              <a:r>
                <a:rPr lang="en-US" sz="1400"/>
                <a:t>3</a:t>
              </a:r>
              <a:endParaRPr lang="en-US"/>
            </a:p>
          </p:txBody>
        </p:sp>
        <p:sp>
          <p:nvSpPr>
            <p:cNvPr id="7230" name="Text Box 62"/>
            <p:cNvSpPr txBox="1">
              <a:spLocks noChangeArrowheads="1"/>
            </p:cNvSpPr>
            <p:nvPr/>
          </p:nvSpPr>
          <p:spPr bwMode="auto">
            <a:xfrm>
              <a:off x="2710" y="1496"/>
              <a:ext cx="276" cy="231"/>
            </a:xfrm>
            <a:prstGeom prst="rect">
              <a:avLst/>
            </a:prstGeom>
            <a:noFill/>
            <a:ln w="9525">
              <a:noFill/>
              <a:miter lim="800000"/>
              <a:headEnd/>
              <a:tailEnd/>
            </a:ln>
            <a:effectLst/>
          </p:spPr>
          <p:txBody>
            <a:bodyPr wrap="none">
              <a:spAutoFit/>
            </a:bodyPr>
            <a:lstStyle/>
            <a:p>
              <a:r>
                <a:rPr lang="en-US" sz="1800"/>
                <a:t>A</a:t>
              </a:r>
              <a:r>
                <a:rPr lang="en-US" sz="1400"/>
                <a:t>2</a:t>
              </a:r>
              <a:endParaRPr lang="en-US"/>
            </a:p>
          </p:txBody>
        </p:sp>
        <p:sp>
          <p:nvSpPr>
            <p:cNvPr id="7231" name="Text Box 63"/>
            <p:cNvSpPr txBox="1">
              <a:spLocks noChangeArrowheads="1"/>
            </p:cNvSpPr>
            <p:nvPr/>
          </p:nvSpPr>
          <p:spPr bwMode="auto">
            <a:xfrm>
              <a:off x="1790" y="1496"/>
              <a:ext cx="298" cy="252"/>
            </a:xfrm>
            <a:prstGeom prst="rect">
              <a:avLst/>
            </a:prstGeom>
            <a:noFill/>
            <a:ln w="9525">
              <a:noFill/>
              <a:miter lim="800000"/>
              <a:headEnd/>
              <a:tailEnd/>
            </a:ln>
            <a:effectLst/>
          </p:spPr>
          <p:txBody>
            <a:bodyPr wrap="none">
              <a:spAutoFit/>
            </a:bodyPr>
            <a:lstStyle/>
            <a:p>
              <a:r>
                <a:rPr lang="en-US" sz="2000" dirty="0">
                  <a:solidFill>
                    <a:srgbClr val="0000FF"/>
                  </a:solidFill>
                </a:rPr>
                <a:t>A</a:t>
              </a:r>
              <a:r>
                <a:rPr lang="en-US" sz="1600" dirty="0">
                  <a:solidFill>
                    <a:srgbClr val="0000FF"/>
                  </a:solidFill>
                </a:rPr>
                <a:t>1</a:t>
              </a:r>
              <a:endParaRPr lang="en-US" sz="2000" dirty="0">
                <a:solidFill>
                  <a:srgbClr val="0000FF"/>
                </a:solidFill>
              </a:endParaRPr>
            </a:p>
          </p:txBody>
        </p:sp>
        <p:sp>
          <p:nvSpPr>
            <p:cNvPr id="7172" name="AutoShape 4"/>
            <p:cNvSpPr>
              <a:spLocks noChangeArrowheads="1"/>
            </p:cNvSpPr>
            <p:nvPr/>
          </p:nvSpPr>
          <p:spPr bwMode="auto">
            <a:xfrm>
              <a:off x="2864" y="1072"/>
              <a:ext cx="192" cy="192"/>
            </a:xfrm>
            <a:prstGeom prst="triangle">
              <a:avLst>
                <a:gd name="adj" fmla="val 50000"/>
              </a:avLst>
            </a:prstGeom>
            <a:solidFill>
              <a:schemeClr val="accent1"/>
            </a:solidFill>
            <a:ln w="9525">
              <a:solidFill>
                <a:schemeClr val="tx1"/>
              </a:solidFill>
              <a:miter lim="800000"/>
              <a:headEnd/>
              <a:tailEnd/>
            </a:ln>
            <a:effectLst/>
          </p:spPr>
          <p:txBody>
            <a:bodyPr wrap="none" anchor="ctr"/>
            <a:lstStyle/>
            <a:p>
              <a:endParaRPr lang="en-US"/>
            </a:p>
          </p:txBody>
        </p:sp>
      </p:grpSp>
      <p:sp>
        <p:nvSpPr>
          <p:cNvPr id="7233" name="Text Box 65"/>
          <p:cNvSpPr txBox="1">
            <a:spLocks noChangeArrowheads="1"/>
          </p:cNvSpPr>
          <p:nvPr/>
        </p:nvSpPr>
        <p:spPr bwMode="auto">
          <a:xfrm>
            <a:off x="334962" y="266283"/>
            <a:ext cx="8397875" cy="1200329"/>
          </a:xfrm>
          <a:prstGeom prst="rect">
            <a:avLst/>
          </a:prstGeom>
          <a:noFill/>
          <a:ln w="9525">
            <a:noFill/>
            <a:miter lim="800000"/>
            <a:headEnd/>
            <a:tailEnd/>
          </a:ln>
          <a:effectLst/>
        </p:spPr>
        <p:txBody>
          <a:bodyPr>
            <a:spAutoFit/>
          </a:bodyPr>
          <a:lstStyle/>
          <a:p>
            <a:r>
              <a:rPr lang="en-US" dirty="0"/>
              <a:t>Remember our toy example?</a:t>
            </a:r>
          </a:p>
          <a:p>
            <a:endParaRPr lang="en-US" dirty="0"/>
          </a:p>
          <a:p>
            <a:r>
              <a:rPr lang="en-US" dirty="0"/>
              <a:t>It is </a:t>
            </a:r>
            <a:r>
              <a:rPr lang="en-US" b="1" dirty="0"/>
              <a:t>solved</a:t>
            </a:r>
            <a:r>
              <a:rPr lang="en-US" dirty="0"/>
              <a:t>. It is a win for Max </a:t>
            </a:r>
            <a:r>
              <a:rPr lang="en-US" dirty="0">
                <a:solidFill>
                  <a:schemeClr val="bg1">
                    <a:lumMod val="50000"/>
                  </a:schemeClr>
                </a:solidFill>
              </a:rPr>
              <a:t>(a win of 3)</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24"/>
          <p:cNvGrpSpPr>
            <a:grpSpLocks/>
          </p:cNvGrpSpPr>
          <p:nvPr/>
        </p:nvGrpSpPr>
        <p:grpSpPr bwMode="auto">
          <a:xfrm>
            <a:off x="3810000" y="6031814"/>
            <a:ext cx="1752600" cy="304800"/>
            <a:chOff x="192" y="3792"/>
            <a:chExt cx="1104" cy="192"/>
          </a:xfrm>
        </p:grpSpPr>
        <p:sp>
          <p:nvSpPr>
            <p:cNvPr id="7193" name="AutoShape 25"/>
            <p:cNvSpPr>
              <a:spLocks noChangeArrowheads="1"/>
            </p:cNvSpPr>
            <p:nvPr/>
          </p:nvSpPr>
          <p:spPr bwMode="auto">
            <a:xfrm>
              <a:off x="192" y="3792"/>
              <a:ext cx="192" cy="192"/>
            </a:xfrm>
            <a:prstGeom prst="triangle">
              <a:avLst>
                <a:gd name="adj" fmla="val 50000"/>
              </a:avLst>
            </a:prstGeom>
            <a:solidFill>
              <a:schemeClr val="accent1"/>
            </a:solidFill>
            <a:ln w="9525">
              <a:solidFill>
                <a:schemeClr val="tx1"/>
              </a:solidFill>
              <a:miter lim="800000"/>
              <a:headEnd/>
              <a:tailEnd/>
            </a:ln>
            <a:effectLst/>
          </p:spPr>
          <p:txBody>
            <a:bodyPr wrap="none" anchor="ctr"/>
            <a:lstStyle/>
            <a:p>
              <a:endParaRPr lang="en-US"/>
            </a:p>
          </p:txBody>
        </p:sp>
        <p:sp>
          <p:nvSpPr>
            <p:cNvPr id="7194" name="AutoShape 26"/>
            <p:cNvSpPr>
              <a:spLocks noChangeArrowheads="1"/>
            </p:cNvSpPr>
            <p:nvPr/>
          </p:nvSpPr>
          <p:spPr bwMode="auto">
            <a:xfrm>
              <a:off x="648" y="3792"/>
              <a:ext cx="192" cy="192"/>
            </a:xfrm>
            <a:prstGeom prst="triangle">
              <a:avLst>
                <a:gd name="adj" fmla="val 50000"/>
              </a:avLst>
            </a:prstGeom>
            <a:solidFill>
              <a:schemeClr val="accent1"/>
            </a:solidFill>
            <a:ln w="9525">
              <a:solidFill>
                <a:schemeClr val="tx1"/>
              </a:solidFill>
              <a:miter lim="800000"/>
              <a:headEnd/>
              <a:tailEnd/>
            </a:ln>
            <a:effectLst/>
          </p:spPr>
          <p:txBody>
            <a:bodyPr wrap="none" anchor="ctr"/>
            <a:lstStyle/>
            <a:p>
              <a:endParaRPr lang="en-US"/>
            </a:p>
          </p:txBody>
        </p:sp>
        <p:sp>
          <p:nvSpPr>
            <p:cNvPr id="7195" name="AutoShape 27"/>
            <p:cNvSpPr>
              <a:spLocks noChangeArrowheads="1"/>
            </p:cNvSpPr>
            <p:nvPr/>
          </p:nvSpPr>
          <p:spPr bwMode="auto">
            <a:xfrm>
              <a:off x="1104" y="3792"/>
              <a:ext cx="192" cy="192"/>
            </a:xfrm>
            <a:prstGeom prst="triangle">
              <a:avLst>
                <a:gd name="adj" fmla="val 50000"/>
              </a:avLst>
            </a:prstGeom>
            <a:solidFill>
              <a:schemeClr val="accent1"/>
            </a:solidFill>
            <a:ln w="9525">
              <a:solidFill>
                <a:schemeClr val="tx1"/>
              </a:solidFill>
              <a:miter lim="800000"/>
              <a:headEnd/>
              <a:tailEnd/>
            </a:ln>
            <a:effectLst/>
          </p:spPr>
          <p:txBody>
            <a:bodyPr wrap="none" anchor="ctr"/>
            <a:lstStyle/>
            <a:p>
              <a:endParaRPr lang="en-US"/>
            </a:p>
          </p:txBody>
        </p:sp>
      </p:grpSp>
      <p:sp>
        <p:nvSpPr>
          <p:cNvPr id="7196" name="AutoShape 28"/>
          <p:cNvSpPr>
            <a:spLocks noChangeArrowheads="1"/>
          </p:cNvSpPr>
          <p:nvPr/>
        </p:nvSpPr>
        <p:spPr bwMode="auto">
          <a:xfrm flipV="1">
            <a:off x="4533900" y="4812614"/>
            <a:ext cx="304800" cy="304800"/>
          </a:xfrm>
          <a:prstGeom prst="triangle">
            <a:avLst>
              <a:gd name="adj" fmla="val 50000"/>
            </a:avLst>
          </a:prstGeom>
          <a:solidFill>
            <a:schemeClr val="accent1"/>
          </a:solidFill>
          <a:ln w="9525">
            <a:solidFill>
              <a:schemeClr val="tx1"/>
            </a:solidFill>
            <a:miter lim="800000"/>
            <a:headEnd/>
            <a:tailEnd/>
          </a:ln>
          <a:effectLst/>
        </p:spPr>
        <p:txBody>
          <a:bodyPr wrap="none" anchor="ctr"/>
          <a:lstStyle/>
          <a:p>
            <a:endParaRPr lang="en-US"/>
          </a:p>
        </p:txBody>
      </p:sp>
      <p:sp>
        <p:nvSpPr>
          <p:cNvPr id="7197" name="Line 29"/>
          <p:cNvSpPr>
            <a:spLocks noChangeShapeType="1"/>
          </p:cNvSpPr>
          <p:nvPr/>
        </p:nvSpPr>
        <p:spPr bwMode="auto">
          <a:xfrm flipV="1">
            <a:off x="3965575" y="5117414"/>
            <a:ext cx="720725" cy="914400"/>
          </a:xfrm>
          <a:prstGeom prst="line">
            <a:avLst/>
          </a:prstGeom>
          <a:noFill/>
          <a:ln w="9525">
            <a:solidFill>
              <a:schemeClr val="tx1"/>
            </a:solidFill>
            <a:round/>
            <a:headEnd/>
            <a:tailEnd/>
          </a:ln>
          <a:effectLst/>
        </p:spPr>
        <p:txBody>
          <a:bodyPr wrap="none" anchor="ctr"/>
          <a:lstStyle/>
          <a:p>
            <a:endParaRPr lang="en-US"/>
          </a:p>
        </p:txBody>
      </p:sp>
      <p:sp>
        <p:nvSpPr>
          <p:cNvPr id="7198" name="Line 30"/>
          <p:cNvSpPr>
            <a:spLocks noChangeShapeType="1"/>
          </p:cNvSpPr>
          <p:nvPr/>
        </p:nvSpPr>
        <p:spPr bwMode="auto">
          <a:xfrm flipV="1">
            <a:off x="4686300" y="5117414"/>
            <a:ext cx="0" cy="914400"/>
          </a:xfrm>
          <a:prstGeom prst="line">
            <a:avLst/>
          </a:prstGeom>
          <a:noFill/>
          <a:ln w="9525">
            <a:solidFill>
              <a:schemeClr val="tx1"/>
            </a:solidFill>
            <a:round/>
            <a:headEnd/>
            <a:tailEnd/>
          </a:ln>
          <a:effectLst/>
        </p:spPr>
        <p:txBody>
          <a:bodyPr wrap="none" anchor="ctr"/>
          <a:lstStyle/>
          <a:p>
            <a:endParaRPr lang="en-US"/>
          </a:p>
        </p:txBody>
      </p:sp>
      <p:sp>
        <p:nvSpPr>
          <p:cNvPr id="7199" name="Line 31"/>
          <p:cNvSpPr>
            <a:spLocks noChangeShapeType="1"/>
          </p:cNvSpPr>
          <p:nvPr/>
        </p:nvSpPr>
        <p:spPr bwMode="auto">
          <a:xfrm>
            <a:off x="4686300" y="5117414"/>
            <a:ext cx="723900" cy="911225"/>
          </a:xfrm>
          <a:prstGeom prst="line">
            <a:avLst/>
          </a:prstGeom>
          <a:noFill/>
          <a:ln w="9525">
            <a:solidFill>
              <a:schemeClr val="tx1"/>
            </a:solidFill>
            <a:round/>
            <a:headEnd/>
            <a:tailEnd/>
          </a:ln>
          <a:effectLst/>
        </p:spPr>
        <p:txBody>
          <a:bodyPr wrap="none" anchor="ctr"/>
          <a:lstStyle/>
          <a:p>
            <a:endParaRPr lang="en-US"/>
          </a:p>
        </p:txBody>
      </p:sp>
      <p:sp>
        <p:nvSpPr>
          <p:cNvPr id="7200" name="Text Box 32"/>
          <p:cNvSpPr txBox="1">
            <a:spLocks noChangeArrowheads="1"/>
          </p:cNvSpPr>
          <p:nvPr/>
        </p:nvSpPr>
        <p:spPr bwMode="auto">
          <a:xfrm>
            <a:off x="3770313" y="6263589"/>
            <a:ext cx="336550" cy="457200"/>
          </a:xfrm>
          <a:prstGeom prst="rect">
            <a:avLst/>
          </a:prstGeom>
          <a:noFill/>
          <a:ln w="9525">
            <a:noFill/>
            <a:miter lim="800000"/>
            <a:headEnd/>
            <a:tailEnd/>
          </a:ln>
          <a:effectLst/>
        </p:spPr>
        <p:txBody>
          <a:bodyPr wrap="none">
            <a:spAutoFit/>
          </a:bodyPr>
          <a:lstStyle/>
          <a:p>
            <a:r>
              <a:rPr lang="en-US"/>
              <a:t>2</a:t>
            </a:r>
          </a:p>
        </p:txBody>
      </p:sp>
      <p:sp>
        <p:nvSpPr>
          <p:cNvPr id="7201" name="Text Box 33"/>
          <p:cNvSpPr txBox="1">
            <a:spLocks noChangeArrowheads="1"/>
          </p:cNvSpPr>
          <p:nvPr/>
        </p:nvSpPr>
        <p:spPr bwMode="auto">
          <a:xfrm>
            <a:off x="4426882" y="6263589"/>
            <a:ext cx="595036" cy="461665"/>
          </a:xfrm>
          <a:prstGeom prst="rect">
            <a:avLst/>
          </a:prstGeom>
          <a:noFill/>
          <a:ln w="9525">
            <a:noFill/>
            <a:miter lim="800000"/>
            <a:headEnd/>
            <a:tailEnd/>
          </a:ln>
          <a:effectLst/>
        </p:spPr>
        <p:txBody>
          <a:bodyPr wrap="none">
            <a:spAutoFit/>
          </a:bodyPr>
          <a:lstStyle/>
          <a:p>
            <a:pPr algn="ctr"/>
            <a:r>
              <a:rPr lang="en-US" dirty="0"/>
              <a:t>-44</a:t>
            </a:r>
          </a:p>
        </p:txBody>
      </p:sp>
      <p:sp>
        <p:nvSpPr>
          <p:cNvPr id="7202" name="Text Box 34"/>
          <p:cNvSpPr txBox="1">
            <a:spLocks noChangeArrowheads="1"/>
          </p:cNvSpPr>
          <p:nvPr/>
        </p:nvSpPr>
        <p:spPr bwMode="auto">
          <a:xfrm>
            <a:off x="5241925" y="6263589"/>
            <a:ext cx="336550" cy="457200"/>
          </a:xfrm>
          <a:prstGeom prst="rect">
            <a:avLst/>
          </a:prstGeom>
          <a:noFill/>
          <a:ln w="9525">
            <a:noFill/>
            <a:miter lim="800000"/>
            <a:headEnd/>
            <a:tailEnd/>
          </a:ln>
          <a:effectLst/>
        </p:spPr>
        <p:txBody>
          <a:bodyPr wrap="none">
            <a:spAutoFit/>
          </a:bodyPr>
          <a:lstStyle/>
          <a:p>
            <a:r>
              <a:rPr lang="en-US"/>
              <a:t>6</a:t>
            </a:r>
          </a:p>
        </p:txBody>
      </p:sp>
      <p:sp>
        <p:nvSpPr>
          <p:cNvPr id="7203" name="Text Box 35"/>
          <p:cNvSpPr txBox="1">
            <a:spLocks noChangeArrowheads="1"/>
          </p:cNvSpPr>
          <p:nvPr/>
        </p:nvSpPr>
        <p:spPr bwMode="auto">
          <a:xfrm>
            <a:off x="3736975" y="5634939"/>
            <a:ext cx="427038" cy="304800"/>
          </a:xfrm>
          <a:prstGeom prst="rect">
            <a:avLst/>
          </a:prstGeom>
          <a:noFill/>
          <a:ln w="9525">
            <a:noFill/>
            <a:miter lim="800000"/>
            <a:headEnd/>
            <a:tailEnd/>
          </a:ln>
          <a:effectLst/>
        </p:spPr>
        <p:txBody>
          <a:bodyPr wrap="none">
            <a:spAutoFit/>
          </a:bodyPr>
          <a:lstStyle/>
          <a:p>
            <a:r>
              <a:rPr lang="en-US" sz="1400"/>
              <a:t>A</a:t>
            </a:r>
            <a:r>
              <a:rPr lang="en-US" sz="900"/>
              <a:t>21</a:t>
            </a:r>
            <a:endParaRPr lang="en-US"/>
          </a:p>
        </p:txBody>
      </p:sp>
      <p:sp>
        <p:nvSpPr>
          <p:cNvPr id="7204" name="Text Box 36"/>
          <p:cNvSpPr txBox="1">
            <a:spLocks noChangeArrowheads="1"/>
          </p:cNvSpPr>
          <p:nvPr/>
        </p:nvSpPr>
        <p:spPr bwMode="auto">
          <a:xfrm>
            <a:off x="4270375" y="5634939"/>
            <a:ext cx="427038" cy="304800"/>
          </a:xfrm>
          <a:prstGeom prst="rect">
            <a:avLst/>
          </a:prstGeom>
          <a:noFill/>
          <a:ln w="9525">
            <a:noFill/>
            <a:miter lim="800000"/>
            <a:headEnd/>
            <a:tailEnd/>
          </a:ln>
          <a:effectLst/>
        </p:spPr>
        <p:txBody>
          <a:bodyPr wrap="none">
            <a:spAutoFit/>
          </a:bodyPr>
          <a:lstStyle/>
          <a:p>
            <a:pPr algn="ctr"/>
            <a:r>
              <a:rPr lang="en-US" sz="1400"/>
              <a:t>A</a:t>
            </a:r>
            <a:r>
              <a:rPr lang="en-US" sz="900"/>
              <a:t>22</a:t>
            </a:r>
            <a:endParaRPr lang="en-US"/>
          </a:p>
        </p:txBody>
      </p:sp>
      <p:sp>
        <p:nvSpPr>
          <p:cNvPr id="7205" name="Text Box 37"/>
          <p:cNvSpPr txBox="1">
            <a:spLocks noChangeArrowheads="1"/>
          </p:cNvSpPr>
          <p:nvPr/>
        </p:nvSpPr>
        <p:spPr bwMode="auto">
          <a:xfrm>
            <a:off x="4841875" y="5634939"/>
            <a:ext cx="433388" cy="304800"/>
          </a:xfrm>
          <a:prstGeom prst="rect">
            <a:avLst/>
          </a:prstGeom>
          <a:noFill/>
          <a:ln w="9525">
            <a:noFill/>
            <a:miter lim="800000"/>
            <a:headEnd/>
            <a:tailEnd/>
          </a:ln>
          <a:effectLst/>
        </p:spPr>
        <p:txBody>
          <a:bodyPr wrap="none">
            <a:spAutoFit/>
          </a:bodyPr>
          <a:lstStyle/>
          <a:p>
            <a:r>
              <a:rPr lang="en-US" sz="1400"/>
              <a:t>A</a:t>
            </a:r>
            <a:r>
              <a:rPr lang="en-US" sz="1000"/>
              <a:t>2</a:t>
            </a:r>
            <a:r>
              <a:rPr lang="en-US" sz="900"/>
              <a:t>3</a:t>
            </a:r>
            <a:endParaRPr lang="en-US"/>
          </a:p>
        </p:txBody>
      </p:sp>
      <p:sp>
        <p:nvSpPr>
          <p:cNvPr id="7206" name="Text Box 38"/>
          <p:cNvSpPr txBox="1">
            <a:spLocks noChangeArrowheads="1"/>
          </p:cNvSpPr>
          <p:nvPr/>
        </p:nvSpPr>
        <p:spPr bwMode="auto">
          <a:xfrm>
            <a:off x="4903788" y="4703076"/>
            <a:ext cx="595035" cy="461665"/>
          </a:xfrm>
          <a:prstGeom prst="rect">
            <a:avLst/>
          </a:prstGeom>
          <a:noFill/>
          <a:ln w="9525">
            <a:noFill/>
            <a:miter lim="800000"/>
            <a:headEnd/>
            <a:tailEnd/>
          </a:ln>
          <a:effectLst/>
        </p:spPr>
        <p:txBody>
          <a:bodyPr wrap="none">
            <a:spAutoFit/>
          </a:bodyPr>
          <a:lstStyle/>
          <a:p>
            <a:r>
              <a:rPr lang="en-US" dirty="0"/>
              <a:t>-44</a:t>
            </a:r>
          </a:p>
        </p:txBody>
      </p:sp>
      <p:grpSp>
        <p:nvGrpSpPr>
          <p:cNvPr id="11" name="Group 41"/>
          <p:cNvGrpSpPr>
            <a:grpSpLocks/>
          </p:cNvGrpSpPr>
          <p:nvPr/>
        </p:nvGrpSpPr>
        <p:grpSpPr bwMode="auto">
          <a:xfrm>
            <a:off x="6769100" y="6031814"/>
            <a:ext cx="1752600" cy="304800"/>
            <a:chOff x="192" y="3792"/>
            <a:chExt cx="1104" cy="192"/>
          </a:xfrm>
        </p:grpSpPr>
        <p:sp>
          <p:nvSpPr>
            <p:cNvPr id="7210" name="AutoShape 42"/>
            <p:cNvSpPr>
              <a:spLocks noChangeArrowheads="1"/>
            </p:cNvSpPr>
            <p:nvPr/>
          </p:nvSpPr>
          <p:spPr bwMode="auto">
            <a:xfrm>
              <a:off x="192" y="3792"/>
              <a:ext cx="192" cy="192"/>
            </a:xfrm>
            <a:prstGeom prst="triangle">
              <a:avLst>
                <a:gd name="adj" fmla="val 50000"/>
              </a:avLst>
            </a:prstGeom>
            <a:solidFill>
              <a:schemeClr val="accent1"/>
            </a:solidFill>
            <a:ln w="9525">
              <a:solidFill>
                <a:schemeClr val="tx1"/>
              </a:solidFill>
              <a:miter lim="800000"/>
              <a:headEnd/>
              <a:tailEnd/>
            </a:ln>
            <a:effectLst/>
          </p:spPr>
          <p:txBody>
            <a:bodyPr wrap="none" anchor="ctr"/>
            <a:lstStyle/>
            <a:p>
              <a:endParaRPr lang="en-US"/>
            </a:p>
          </p:txBody>
        </p:sp>
        <p:sp>
          <p:nvSpPr>
            <p:cNvPr id="7211" name="AutoShape 43"/>
            <p:cNvSpPr>
              <a:spLocks noChangeArrowheads="1"/>
            </p:cNvSpPr>
            <p:nvPr/>
          </p:nvSpPr>
          <p:spPr bwMode="auto">
            <a:xfrm>
              <a:off x="648" y="3792"/>
              <a:ext cx="192" cy="192"/>
            </a:xfrm>
            <a:prstGeom prst="triangle">
              <a:avLst>
                <a:gd name="adj" fmla="val 50000"/>
              </a:avLst>
            </a:prstGeom>
            <a:solidFill>
              <a:schemeClr val="accent1"/>
            </a:solidFill>
            <a:ln w="9525">
              <a:solidFill>
                <a:schemeClr val="tx1"/>
              </a:solidFill>
              <a:miter lim="800000"/>
              <a:headEnd/>
              <a:tailEnd/>
            </a:ln>
            <a:effectLst/>
          </p:spPr>
          <p:txBody>
            <a:bodyPr wrap="none" anchor="ctr"/>
            <a:lstStyle/>
            <a:p>
              <a:endParaRPr lang="en-US"/>
            </a:p>
          </p:txBody>
        </p:sp>
        <p:sp>
          <p:nvSpPr>
            <p:cNvPr id="7212" name="AutoShape 44"/>
            <p:cNvSpPr>
              <a:spLocks noChangeArrowheads="1"/>
            </p:cNvSpPr>
            <p:nvPr/>
          </p:nvSpPr>
          <p:spPr bwMode="auto">
            <a:xfrm>
              <a:off x="1104" y="3792"/>
              <a:ext cx="192" cy="192"/>
            </a:xfrm>
            <a:prstGeom prst="triangle">
              <a:avLst>
                <a:gd name="adj" fmla="val 50000"/>
              </a:avLst>
            </a:prstGeom>
            <a:solidFill>
              <a:schemeClr val="accent1"/>
            </a:solidFill>
            <a:ln w="9525">
              <a:solidFill>
                <a:schemeClr val="tx1"/>
              </a:solidFill>
              <a:miter lim="800000"/>
              <a:headEnd/>
              <a:tailEnd/>
            </a:ln>
            <a:effectLst/>
          </p:spPr>
          <p:txBody>
            <a:bodyPr wrap="none" anchor="ctr"/>
            <a:lstStyle/>
            <a:p>
              <a:endParaRPr lang="en-US"/>
            </a:p>
          </p:txBody>
        </p:sp>
      </p:grpSp>
      <p:sp>
        <p:nvSpPr>
          <p:cNvPr id="7213" name="AutoShape 45"/>
          <p:cNvSpPr>
            <a:spLocks noChangeArrowheads="1"/>
          </p:cNvSpPr>
          <p:nvPr/>
        </p:nvSpPr>
        <p:spPr bwMode="auto">
          <a:xfrm flipV="1">
            <a:off x="7493000" y="4812614"/>
            <a:ext cx="304800" cy="304800"/>
          </a:xfrm>
          <a:prstGeom prst="triangle">
            <a:avLst>
              <a:gd name="adj" fmla="val 50000"/>
            </a:avLst>
          </a:prstGeom>
          <a:solidFill>
            <a:schemeClr val="accent1"/>
          </a:solidFill>
          <a:ln w="9525">
            <a:solidFill>
              <a:schemeClr val="tx1"/>
            </a:solidFill>
            <a:miter lim="800000"/>
            <a:headEnd/>
            <a:tailEnd/>
          </a:ln>
          <a:effectLst/>
        </p:spPr>
        <p:txBody>
          <a:bodyPr wrap="none" anchor="ctr"/>
          <a:lstStyle/>
          <a:p>
            <a:endParaRPr lang="en-US"/>
          </a:p>
        </p:txBody>
      </p:sp>
      <p:sp>
        <p:nvSpPr>
          <p:cNvPr id="7214" name="Line 46"/>
          <p:cNvSpPr>
            <a:spLocks noChangeShapeType="1"/>
          </p:cNvSpPr>
          <p:nvPr/>
        </p:nvSpPr>
        <p:spPr bwMode="auto">
          <a:xfrm flipV="1">
            <a:off x="6924675" y="5117414"/>
            <a:ext cx="720725" cy="914400"/>
          </a:xfrm>
          <a:prstGeom prst="line">
            <a:avLst/>
          </a:prstGeom>
          <a:noFill/>
          <a:ln w="9525">
            <a:solidFill>
              <a:schemeClr val="tx1"/>
            </a:solidFill>
            <a:round/>
            <a:headEnd/>
            <a:tailEnd/>
          </a:ln>
          <a:effectLst/>
        </p:spPr>
        <p:txBody>
          <a:bodyPr wrap="none" anchor="ctr"/>
          <a:lstStyle/>
          <a:p>
            <a:endParaRPr lang="en-US"/>
          </a:p>
        </p:txBody>
      </p:sp>
      <p:sp>
        <p:nvSpPr>
          <p:cNvPr id="7215" name="Line 47"/>
          <p:cNvSpPr>
            <a:spLocks noChangeShapeType="1"/>
          </p:cNvSpPr>
          <p:nvPr/>
        </p:nvSpPr>
        <p:spPr bwMode="auto">
          <a:xfrm flipV="1">
            <a:off x="7645400" y="5117414"/>
            <a:ext cx="0" cy="914400"/>
          </a:xfrm>
          <a:prstGeom prst="line">
            <a:avLst/>
          </a:prstGeom>
          <a:noFill/>
          <a:ln w="9525">
            <a:solidFill>
              <a:schemeClr val="tx1"/>
            </a:solidFill>
            <a:round/>
            <a:headEnd/>
            <a:tailEnd/>
          </a:ln>
          <a:effectLst/>
        </p:spPr>
        <p:txBody>
          <a:bodyPr wrap="none" anchor="ctr"/>
          <a:lstStyle/>
          <a:p>
            <a:endParaRPr lang="en-US"/>
          </a:p>
        </p:txBody>
      </p:sp>
      <p:sp>
        <p:nvSpPr>
          <p:cNvPr id="7216" name="Line 48"/>
          <p:cNvSpPr>
            <a:spLocks noChangeShapeType="1"/>
          </p:cNvSpPr>
          <p:nvPr/>
        </p:nvSpPr>
        <p:spPr bwMode="auto">
          <a:xfrm>
            <a:off x="7645400" y="5117414"/>
            <a:ext cx="723900" cy="911225"/>
          </a:xfrm>
          <a:prstGeom prst="line">
            <a:avLst/>
          </a:prstGeom>
          <a:noFill/>
          <a:ln w="9525">
            <a:solidFill>
              <a:schemeClr val="tx1"/>
            </a:solidFill>
            <a:round/>
            <a:headEnd/>
            <a:tailEnd/>
          </a:ln>
          <a:effectLst/>
        </p:spPr>
        <p:txBody>
          <a:bodyPr wrap="none" anchor="ctr"/>
          <a:lstStyle/>
          <a:p>
            <a:endParaRPr lang="en-US"/>
          </a:p>
        </p:txBody>
      </p:sp>
      <p:sp>
        <p:nvSpPr>
          <p:cNvPr id="7217" name="Text Box 49"/>
          <p:cNvSpPr txBox="1">
            <a:spLocks noChangeArrowheads="1"/>
          </p:cNvSpPr>
          <p:nvPr/>
        </p:nvSpPr>
        <p:spPr bwMode="auto">
          <a:xfrm>
            <a:off x="6729413" y="6263589"/>
            <a:ext cx="338554" cy="461665"/>
          </a:xfrm>
          <a:prstGeom prst="rect">
            <a:avLst/>
          </a:prstGeom>
          <a:noFill/>
          <a:ln w="9525">
            <a:noFill/>
            <a:miter lim="800000"/>
            <a:headEnd/>
            <a:tailEnd/>
          </a:ln>
          <a:effectLst/>
        </p:spPr>
        <p:txBody>
          <a:bodyPr wrap="none">
            <a:spAutoFit/>
          </a:bodyPr>
          <a:lstStyle/>
          <a:p>
            <a:r>
              <a:rPr lang="en-US" dirty="0"/>
              <a:t>0</a:t>
            </a:r>
          </a:p>
        </p:txBody>
      </p:sp>
      <p:sp>
        <p:nvSpPr>
          <p:cNvPr id="7218" name="Text Box 50"/>
          <p:cNvSpPr txBox="1">
            <a:spLocks noChangeArrowheads="1"/>
          </p:cNvSpPr>
          <p:nvPr/>
        </p:nvSpPr>
        <p:spPr bwMode="auto">
          <a:xfrm>
            <a:off x="7462927" y="6263589"/>
            <a:ext cx="441146" cy="461665"/>
          </a:xfrm>
          <a:prstGeom prst="rect">
            <a:avLst/>
          </a:prstGeom>
          <a:noFill/>
          <a:ln w="9525">
            <a:noFill/>
            <a:miter lim="800000"/>
            <a:headEnd/>
            <a:tailEnd/>
          </a:ln>
          <a:effectLst/>
        </p:spPr>
        <p:txBody>
          <a:bodyPr wrap="none">
            <a:spAutoFit/>
          </a:bodyPr>
          <a:lstStyle/>
          <a:p>
            <a:pPr algn="ctr"/>
            <a:r>
              <a:rPr lang="en-US" dirty="0"/>
              <a:t>-9</a:t>
            </a:r>
          </a:p>
        </p:txBody>
      </p:sp>
      <p:sp>
        <p:nvSpPr>
          <p:cNvPr id="7219" name="Text Box 51"/>
          <p:cNvSpPr txBox="1">
            <a:spLocks noChangeArrowheads="1"/>
          </p:cNvSpPr>
          <p:nvPr/>
        </p:nvSpPr>
        <p:spPr bwMode="auto">
          <a:xfrm>
            <a:off x="8117895" y="6263589"/>
            <a:ext cx="1031051" cy="461665"/>
          </a:xfrm>
          <a:prstGeom prst="rect">
            <a:avLst/>
          </a:prstGeom>
          <a:noFill/>
          <a:ln w="9525">
            <a:noFill/>
            <a:miter lim="800000"/>
            <a:headEnd/>
            <a:tailEnd/>
          </a:ln>
          <a:effectLst/>
        </p:spPr>
        <p:txBody>
          <a:bodyPr wrap="none">
            <a:spAutoFit/>
          </a:bodyPr>
          <a:lstStyle/>
          <a:p>
            <a:r>
              <a:rPr lang="en-US" dirty="0"/>
              <a:t>10,000</a:t>
            </a:r>
          </a:p>
        </p:txBody>
      </p:sp>
      <p:sp>
        <p:nvSpPr>
          <p:cNvPr id="7220" name="Text Box 52"/>
          <p:cNvSpPr txBox="1">
            <a:spLocks noChangeArrowheads="1"/>
          </p:cNvSpPr>
          <p:nvPr/>
        </p:nvSpPr>
        <p:spPr bwMode="auto">
          <a:xfrm>
            <a:off x="6696075" y="5634939"/>
            <a:ext cx="427038" cy="304800"/>
          </a:xfrm>
          <a:prstGeom prst="rect">
            <a:avLst/>
          </a:prstGeom>
          <a:noFill/>
          <a:ln w="9525">
            <a:noFill/>
            <a:miter lim="800000"/>
            <a:headEnd/>
            <a:tailEnd/>
          </a:ln>
          <a:effectLst/>
        </p:spPr>
        <p:txBody>
          <a:bodyPr wrap="none">
            <a:spAutoFit/>
          </a:bodyPr>
          <a:lstStyle/>
          <a:p>
            <a:r>
              <a:rPr lang="en-US" sz="1400"/>
              <a:t>A</a:t>
            </a:r>
            <a:r>
              <a:rPr lang="en-US" sz="900"/>
              <a:t>31</a:t>
            </a:r>
            <a:endParaRPr lang="en-US"/>
          </a:p>
        </p:txBody>
      </p:sp>
      <p:sp>
        <p:nvSpPr>
          <p:cNvPr id="7221" name="Text Box 53"/>
          <p:cNvSpPr txBox="1">
            <a:spLocks noChangeArrowheads="1"/>
          </p:cNvSpPr>
          <p:nvPr/>
        </p:nvSpPr>
        <p:spPr bwMode="auto">
          <a:xfrm>
            <a:off x="7229475" y="5634939"/>
            <a:ext cx="427038" cy="304800"/>
          </a:xfrm>
          <a:prstGeom prst="rect">
            <a:avLst/>
          </a:prstGeom>
          <a:noFill/>
          <a:ln w="9525">
            <a:noFill/>
            <a:miter lim="800000"/>
            <a:headEnd/>
            <a:tailEnd/>
          </a:ln>
          <a:effectLst/>
        </p:spPr>
        <p:txBody>
          <a:bodyPr wrap="none">
            <a:spAutoFit/>
          </a:bodyPr>
          <a:lstStyle/>
          <a:p>
            <a:pPr algn="ctr"/>
            <a:r>
              <a:rPr lang="en-US" sz="1400"/>
              <a:t>A</a:t>
            </a:r>
            <a:r>
              <a:rPr lang="en-US" sz="900"/>
              <a:t>32</a:t>
            </a:r>
            <a:endParaRPr lang="en-US"/>
          </a:p>
        </p:txBody>
      </p:sp>
      <p:sp>
        <p:nvSpPr>
          <p:cNvPr id="7222" name="Text Box 54"/>
          <p:cNvSpPr txBox="1">
            <a:spLocks noChangeArrowheads="1"/>
          </p:cNvSpPr>
          <p:nvPr/>
        </p:nvSpPr>
        <p:spPr bwMode="auto">
          <a:xfrm>
            <a:off x="7800975" y="5634939"/>
            <a:ext cx="427038" cy="304800"/>
          </a:xfrm>
          <a:prstGeom prst="rect">
            <a:avLst/>
          </a:prstGeom>
          <a:noFill/>
          <a:ln w="9525">
            <a:noFill/>
            <a:miter lim="800000"/>
            <a:headEnd/>
            <a:tailEnd/>
          </a:ln>
          <a:effectLst/>
        </p:spPr>
        <p:txBody>
          <a:bodyPr wrap="none">
            <a:spAutoFit/>
          </a:bodyPr>
          <a:lstStyle/>
          <a:p>
            <a:r>
              <a:rPr lang="en-US" sz="1400"/>
              <a:t>A</a:t>
            </a:r>
            <a:r>
              <a:rPr lang="en-US" sz="900"/>
              <a:t>33</a:t>
            </a:r>
            <a:endParaRPr lang="en-US"/>
          </a:p>
        </p:txBody>
      </p:sp>
      <p:sp>
        <p:nvSpPr>
          <p:cNvPr id="7223" name="Text Box 55"/>
          <p:cNvSpPr txBox="1">
            <a:spLocks noChangeArrowheads="1"/>
          </p:cNvSpPr>
          <p:nvPr/>
        </p:nvSpPr>
        <p:spPr bwMode="auto">
          <a:xfrm>
            <a:off x="7862888" y="4703076"/>
            <a:ext cx="441146" cy="461665"/>
          </a:xfrm>
          <a:prstGeom prst="rect">
            <a:avLst/>
          </a:prstGeom>
          <a:noFill/>
          <a:ln w="9525">
            <a:noFill/>
            <a:miter lim="800000"/>
            <a:headEnd/>
            <a:tailEnd/>
          </a:ln>
          <a:effectLst/>
        </p:spPr>
        <p:txBody>
          <a:bodyPr wrap="none">
            <a:spAutoFit/>
          </a:bodyPr>
          <a:lstStyle/>
          <a:p>
            <a:r>
              <a:rPr lang="en-US" dirty="0"/>
              <a:t>-9</a:t>
            </a:r>
          </a:p>
        </p:txBody>
      </p:sp>
      <p:sp>
        <p:nvSpPr>
          <p:cNvPr id="7224" name="Line 56"/>
          <p:cNvSpPr>
            <a:spLocks noChangeShapeType="1"/>
          </p:cNvSpPr>
          <p:nvPr/>
        </p:nvSpPr>
        <p:spPr bwMode="auto">
          <a:xfrm flipV="1">
            <a:off x="1517650" y="3323538"/>
            <a:ext cx="3162300" cy="1485900"/>
          </a:xfrm>
          <a:prstGeom prst="line">
            <a:avLst/>
          </a:prstGeom>
          <a:noFill/>
          <a:ln w="9525">
            <a:solidFill>
              <a:schemeClr val="tx1"/>
            </a:solidFill>
            <a:round/>
            <a:headEnd/>
            <a:tailEnd/>
          </a:ln>
          <a:effectLst/>
        </p:spPr>
        <p:txBody>
          <a:bodyPr wrap="none" anchor="ctr"/>
          <a:lstStyle/>
          <a:p>
            <a:endParaRPr lang="en-US"/>
          </a:p>
        </p:txBody>
      </p:sp>
      <p:sp>
        <p:nvSpPr>
          <p:cNvPr id="7225" name="Line 57"/>
          <p:cNvSpPr>
            <a:spLocks noChangeShapeType="1"/>
          </p:cNvSpPr>
          <p:nvPr/>
        </p:nvSpPr>
        <p:spPr bwMode="auto">
          <a:xfrm flipV="1">
            <a:off x="4686300" y="3323538"/>
            <a:ext cx="0" cy="1492250"/>
          </a:xfrm>
          <a:prstGeom prst="line">
            <a:avLst/>
          </a:prstGeom>
          <a:noFill/>
          <a:ln w="9525">
            <a:solidFill>
              <a:schemeClr val="tx1"/>
            </a:solidFill>
            <a:round/>
            <a:headEnd/>
            <a:tailEnd/>
          </a:ln>
          <a:effectLst/>
        </p:spPr>
        <p:txBody>
          <a:bodyPr wrap="none" anchor="ctr"/>
          <a:lstStyle/>
          <a:p>
            <a:endParaRPr lang="en-US"/>
          </a:p>
        </p:txBody>
      </p:sp>
      <p:sp>
        <p:nvSpPr>
          <p:cNvPr id="7226" name="Line 58"/>
          <p:cNvSpPr>
            <a:spLocks noChangeShapeType="1"/>
          </p:cNvSpPr>
          <p:nvPr/>
        </p:nvSpPr>
        <p:spPr bwMode="auto">
          <a:xfrm>
            <a:off x="4686300" y="3329888"/>
            <a:ext cx="2952750" cy="1479550"/>
          </a:xfrm>
          <a:prstGeom prst="line">
            <a:avLst/>
          </a:prstGeom>
          <a:noFill/>
          <a:ln w="9525">
            <a:solidFill>
              <a:schemeClr val="tx1"/>
            </a:solidFill>
            <a:round/>
            <a:headEnd/>
            <a:tailEnd/>
          </a:ln>
          <a:effectLst/>
        </p:spPr>
        <p:txBody>
          <a:bodyPr wrap="none" anchor="ctr"/>
          <a:lstStyle/>
          <a:p>
            <a:endParaRPr lang="en-US"/>
          </a:p>
        </p:txBody>
      </p:sp>
      <p:sp>
        <p:nvSpPr>
          <p:cNvPr id="7227" name="Text Box 59"/>
          <p:cNvSpPr txBox="1">
            <a:spLocks noChangeArrowheads="1"/>
          </p:cNvSpPr>
          <p:nvPr/>
        </p:nvSpPr>
        <p:spPr bwMode="auto">
          <a:xfrm>
            <a:off x="4886325" y="2964763"/>
            <a:ext cx="441146" cy="461665"/>
          </a:xfrm>
          <a:prstGeom prst="rect">
            <a:avLst/>
          </a:prstGeom>
          <a:noFill/>
          <a:ln w="9525">
            <a:noFill/>
            <a:miter lim="800000"/>
            <a:headEnd/>
            <a:tailEnd/>
          </a:ln>
          <a:effectLst/>
        </p:spPr>
        <p:txBody>
          <a:bodyPr wrap="none">
            <a:spAutoFit/>
          </a:bodyPr>
          <a:lstStyle/>
          <a:p>
            <a:r>
              <a:rPr lang="en-US" dirty="0"/>
              <a:t>-1</a:t>
            </a:r>
          </a:p>
        </p:txBody>
      </p:sp>
      <p:sp>
        <p:nvSpPr>
          <p:cNvPr id="7229" name="Text Box 61"/>
          <p:cNvSpPr txBox="1">
            <a:spLocks noChangeArrowheads="1"/>
          </p:cNvSpPr>
          <p:nvPr/>
        </p:nvSpPr>
        <p:spPr bwMode="auto">
          <a:xfrm>
            <a:off x="5991225" y="3698188"/>
            <a:ext cx="438150" cy="366713"/>
          </a:xfrm>
          <a:prstGeom prst="rect">
            <a:avLst/>
          </a:prstGeom>
          <a:noFill/>
          <a:ln w="9525">
            <a:noFill/>
            <a:miter lim="800000"/>
            <a:headEnd/>
            <a:tailEnd/>
          </a:ln>
          <a:effectLst/>
        </p:spPr>
        <p:txBody>
          <a:bodyPr wrap="none">
            <a:spAutoFit/>
          </a:bodyPr>
          <a:lstStyle/>
          <a:p>
            <a:r>
              <a:rPr lang="en-US" sz="1800"/>
              <a:t>A</a:t>
            </a:r>
            <a:r>
              <a:rPr lang="en-US" sz="1400"/>
              <a:t>3</a:t>
            </a:r>
            <a:endParaRPr lang="en-US"/>
          </a:p>
        </p:txBody>
      </p:sp>
      <p:sp>
        <p:nvSpPr>
          <p:cNvPr id="7230" name="Text Box 62"/>
          <p:cNvSpPr txBox="1">
            <a:spLocks noChangeArrowheads="1"/>
          </p:cNvSpPr>
          <p:nvPr/>
        </p:nvSpPr>
        <p:spPr bwMode="auto">
          <a:xfrm>
            <a:off x="4289425" y="3698188"/>
            <a:ext cx="438150" cy="366713"/>
          </a:xfrm>
          <a:prstGeom prst="rect">
            <a:avLst/>
          </a:prstGeom>
          <a:noFill/>
          <a:ln w="9525">
            <a:noFill/>
            <a:miter lim="800000"/>
            <a:headEnd/>
            <a:tailEnd/>
          </a:ln>
          <a:effectLst/>
        </p:spPr>
        <p:txBody>
          <a:bodyPr wrap="none">
            <a:spAutoFit/>
          </a:bodyPr>
          <a:lstStyle/>
          <a:p>
            <a:r>
              <a:rPr lang="en-US" sz="1800"/>
              <a:t>A</a:t>
            </a:r>
            <a:r>
              <a:rPr lang="en-US" sz="1400"/>
              <a:t>2</a:t>
            </a:r>
            <a:endParaRPr lang="en-US"/>
          </a:p>
        </p:txBody>
      </p:sp>
      <p:sp>
        <p:nvSpPr>
          <p:cNvPr id="7231" name="Text Box 63"/>
          <p:cNvSpPr txBox="1">
            <a:spLocks noChangeArrowheads="1"/>
          </p:cNvSpPr>
          <p:nvPr/>
        </p:nvSpPr>
        <p:spPr bwMode="auto">
          <a:xfrm>
            <a:off x="2828925" y="3698188"/>
            <a:ext cx="473075" cy="400050"/>
          </a:xfrm>
          <a:prstGeom prst="rect">
            <a:avLst/>
          </a:prstGeom>
          <a:noFill/>
          <a:ln w="9525">
            <a:noFill/>
            <a:miter lim="800000"/>
            <a:headEnd/>
            <a:tailEnd/>
          </a:ln>
          <a:effectLst/>
        </p:spPr>
        <p:txBody>
          <a:bodyPr wrap="none">
            <a:spAutoFit/>
          </a:bodyPr>
          <a:lstStyle/>
          <a:p>
            <a:r>
              <a:rPr lang="en-US" sz="2000" dirty="0"/>
              <a:t>A</a:t>
            </a:r>
            <a:r>
              <a:rPr lang="en-US" sz="1600" dirty="0"/>
              <a:t>1</a:t>
            </a:r>
            <a:endParaRPr lang="en-US" sz="2000" dirty="0"/>
          </a:p>
        </p:txBody>
      </p:sp>
      <p:grpSp>
        <p:nvGrpSpPr>
          <p:cNvPr id="5" name="Group 7"/>
          <p:cNvGrpSpPr>
            <a:grpSpLocks/>
          </p:cNvGrpSpPr>
          <p:nvPr/>
        </p:nvGrpSpPr>
        <p:grpSpPr bwMode="auto">
          <a:xfrm>
            <a:off x="647700" y="6031814"/>
            <a:ext cx="1752600" cy="304800"/>
            <a:chOff x="192" y="3792"/>
            <a:chExt cx="1104" cy="192"/>
          </a:xfrm>
        </p:grpSpPr>
        <p:sp>
          <p:nvSpPr>
            <p:cNvPr id="7176" name="AutoShape 8"/>
            <p:cNvSpPr>
              <a:spLocks noChangeArrowheads="1"/>
            </p:cNvSpPr>
            <p:nvPr/>
          </p:nvSpPr>
          <p:spPr bwMode="auto">
            <a:xfrm>
              <a:off x="192" y="3792"/>
              <a:ext cx="192" cy="192"/>
            </a:xfrm>
            <a:prstGeom prst="triangle">
              <a:avLst>
                <a:gd name="adj" fmla="val 50000"/>
              </a:avLst>
            </a:prstGeom>
            <a:solidFill>
              <a:schemeClr val="accent1"/>
            </a:solidFill>
            <a:ln w="9525">
              <a:solidFill>
                <a:schemeClr val="tx1"/>
              </a:solidFill>
              <a:miter lim="800000"/>
              <a:headEnd/>
              <a:tailEnd/>
            </a:ln>
            <a:effectLst/>
          </p:spPr>
          <p:txBody>
            <a:bodyPr wrap="none" anchor="ctr"/>
            <a:lstStyle/>
            <a:p>
              <a:endParaRPr lang="en-US"/>
            </a:p>
          </p:txBody>
        </p:sp>
        <p:sp>
          <p:nvSpPr>
            <p:cNvPr id="7177" name="AutoShape 9"/>
            <p:cNvSpPr>
              <a:spLocks noChangeArrowheads="1"/>
            </p:cNvSpPr>
            <p:nvPr/>
          </p:nvSpPr>
          <p:spPr bwMode="auto">
            <a:xfrm>
              <a:off x="648" y="3792"/>
              <a:ext cx="192" cy="192"/>
            </a:xfrm>
            <a:prstGeom prst="triangle">
              <a:avLst>
                <a:gd name="adj" fmla="val 50000"/>
              </a:avLst>
            </a:prstGeom>
            <a:solidFill>
              <a:schemeClr val="accent1"/>
            </a:solidFill>
            <a:ln w="9525">
              <a:solidFill>
                <a:schemeClr val="tx1"/>
              </a:solidFill>
              <a:miter lim="800000"/>
              <a:headEnd/>
              <a:tailEnd/>
            </a:ln>
            <a:effectLst/>
          </p:spPr>
          <p:txBody>
            <a:bodyPr wrap="none" anchor="ctr"/>
            <a:lstStyle/>
            <a:p>
              <a:endParaRPr lang="en-US"/>
            </a:p>
          </p:txBody>
        </p:sp>
        <p:sp>
          <p:nvSpPr>
            <p:cNvPr id="7178" name="AutoShape 10"/>
            <p:cNvSpPr>
              <a:spLocks noChangeArrowheads="1"/>
            </p:cNvSpPr>
            <p:nvPr/>
          </p:nvSpPr>
          <p:spPr bwMode="auto">
            <a:xfrm>
              <a:off x="1104" y="3792"/>
              <a:ext cx="192" cy="192"/>
            </a:xfrm>
            <a:prstGeom prst="triangle">
              <a:avLst>
                <a:gd name="adj" fmla="val 50000"/>
              </a:avLst>
            </a:prstGeom>
            <a:solidFill>
              <a:schemeClr val="accent1"/>
            </a:solidFill>
            <a:ln w="9525">
              <a:solidFill>
                <a:schemeClr val="tx1"/>
              </a:solidFill>
              <a:miter lim="800000"/>
              <a:headEnd/>
              <a:tailEnd/>
            </a:ln>
            <a:effectLst/>
          </p:spPr>
          <p:txBody>
            <a:bodyPr wrap="none" anchor="ctr"/>
            <a:lstStyle/>
            <a:p>
              <a:endParaRPr lang="en-US"/>
            </a:p>
          </p:txBody>
        </p:sp>
      </p:grpSp>
      <p:sp>
        <p:nvSpPr>
          <p:cNvPr id="7179" name="AutoShape 11"/>
          <p:cNvSpPr>
            <a:spLocks noChangeArrowheads="1"/>
          </p:cNvSpPr>
          <p:nvPr/>
        </p:nvSpPr>
        <p:spPr bwMode="auto">
          <a:xfrm flipV="1">
            <a:off x="1371600" y="4812614"/>
            <a:ext cx="304800" cy="304800"/>
          </a:xfrm>
          <a:prstGeom prst="triangle">
            <a:avLst>
              <a:gd name="adj" fmla="val 50000"/>
            </a:avLst>
          </a:prstGeom>
          <a:solidFill>
            <a:schemeClr val="accent1"/>
          </a:solidFill>
          <a:ln w="9525">
            <a:solidFill>
              <a:schemeClr val="tx1"/>
            </a:solidFill>
            <a:miter lim="800000"/>
            <a:headEnd/>
            <a:tailEnd/>
          </a:ln>
          <a:effectLst/>
        </p:spPr>
        <p:txBody>
          <a:bodyPr wrap="none" anchor="ctr"/>
          <a:lstStyle/>
          <a:p>
            <a:endParaRPr lang="en-US"/>
          </a:p>
        </p:txBody>
      </p:sp>
      <p:sp>
        <p:nvSpPr>
          <p:cNvPr id="7180" name="Line 12"/>
          <p:cNvSpPr>
            <a:spLocks noChangeShapeType="1"/>
          </p:cNvSpPr>
          <p:nvPr/>
        </p:nvSpPr>
        <p:spPr bwMode="auto">
          <a:xfrm flipV="1">
            <a:off x="803275" y="5117414"/>
            <a:ext cx="720725" cy="914400"/>
          </a:xfrm>
          <a:prstGeom prst="line">
            <a:avLst/>
          </a:prstGeom>
          <a:noFill/>
          <a:ln w="9525">
            <a:solidFill>
              <a:schemeClr val="tx1"/>
            </a:solidFill>
            <a:round/>
            <a:headEnd/>
            <a:tailEnd/>
          </a:ln>
          <a:effectLst/>
        </p:spPr>
        <p:txBody>
          <a:bodyPr wrap="none" anchor="ctr"/>
          <a:lstStyle/>
          <a:p>
            <a:endParaRPr lang="en-US"/>
          </a:p>
        </p:txBody>
      </p:sp>
      <p:sp>
        <p:nvSpPr>
          <p:cNvPr id="7181" name="Line 13"/>
          <p:cNvSpPr>
            <a:spLocks noChangeShapeType="1"/>
          </p:cNvSpPr>
          <p:nvPr/>
        </p:nvSpPr>
        <p:spPr bwMode="auto">
          <a:xfrm flipV="1">
            <a:off x="1524000" y="5117414"/>
            <a:ext cx="0" cy="914400"/>
          </a:xfrm>
          <a:prstGeom prst="line">
            <a:avLst/>
          </a:prstGeom>
          <a:noFill/>
          <a:ln w="9525">
            <a:solidFill>
              <a:schemeClr val="tx1"/>
            </a:solidFill>
            <a:round/>
            <a:headEnd/>
            <a:tailEnd/>
          </a:ln>
          <a:effectLst/>
        </p:spPr>
        <p:txBody>
          <a:bodyPr wrap="none" anchor="ctr"/>
          <a:lstStyle/>
          <a:p>
            <a:endParaRPr lang="en-US"/>
          </a:p>
        </p:txBody>
      </p:sp>
      <p:sp>
        <p:nvSpPr>
          <p:cNvPr id="7182" name="Line 14"/>
          <p:cNvSpPr>
            <a:spLocks noChangeShapeType="1"/>
          </p:cNvSpPr>
          <p:nvPr/>
        </p:nvSpPr>
        <p:spPr bwMode="auto">
          <a:xfrm>
            <a:off x="1524000" y="5117414"/>
            <a:ext cx="723900" cy="911225"/>
          </a:xfrm>
          <a:prstGeom prst="line">
            <a:avLst/>
          </a:prstGeom>
          <a:noFill/>
          <a:ln w="9525">
            <a:solidFill>
              <a:schemeClr val="tx1"/>
            </a:solidFill>
            <a:round/>
            <a:headEnd/>
            <a:tailEnd/>
          </a:ln>
          <a:effectLst/>
        </p:spPr>
        <p:txBody>
          <a:bodyPr wrap="none" anchor="ctr"/>
          <a:lstStyle/>
          <a:p>
            <a:endParaRPr lang="en-US"/>
          </a:p>
        </p:txBody>
      </p:sp>
      <p:sp>
        <p:nvSpPr>
          <p:cNvPr id="7183" name="Text Box 15"/>
          <p:cNvSpPr txBox="1">
            <a:spLocks noChangeArrowheads="1"/>
          </p:cNvSpPr>
          <p:nvPr/>
        </p:nvSpPr>
        <p:spPr bwMode="auto">
          <a:xfrm>
            <a:off x="608013" y="6263589"/>
            <a:ext cx="441146" cy="461665"/>
          </a:xfrm>
          <a:prstGeom prst="rect">
            <a:avLst/>
          </a:prstGeom>
          <a:noFill/>
          <a:ln w="9525">
            <a:noFill/>
            <a:miter lim="800000"/>
            <a:headEnd/>
            <a:tailEnd/>
          </a:ln>
          <a:effectLst/>
        </p:spPr>
        <p:txBody>
          <a:bodyPr wrap="none">
            <a:spAutoFit/>
          </a:bodyPr>
          <a:lstStyle/>
          <a:p>
            <a:r>
              <a:rPr lang="en-US" dirty="0"/>
              <a:t>-1</a:t>
            </a:r>
          </a:p>
        </p:txBody>
      </p:sp>
      <p:sp>
        <p:nvSpPr>
          <p:cNvPr id="7184" name="Text Box 16"/>
          <p:cNvSpPr txBox="1">
            <a:spLocks noChangeArrowheads="1"/>
          </p:cNvSpPr>
          <p:nvPr/>
        </p:nvSpPr>
        <p:spPr bwMode="auto">
          <a:xfrm>
            <a:off x="1317625" y="6263589"/>
            <a:ext cx="488950" cy="457200"/>
          </a:xfrm>
          <a:prstGeom prst="rect">
            <a:avLst/>
          </a:prstGeom>
          <a:noFill/>
          <a:ln w="9525">
            <a:noFill/>
            <a:miter lim="800000"/>
            <a:headEnd/>
            <a:tailEnd/>
          </a:ln>
          <a:effectLst/>
        </p:spPr>
        <p:txBody>
          <a:bodyPr wrap="none">
            <a:spAutoFit/>
          </a:bodyPr>
          <a:lstStyle/>
          <a:p>
            <a:pPr algn="ctr"/>
            <a:r>
              <a:rPr lang="en-US"/>
              <a:t>12</a:t>
            </a:r>
          </a:p>
        </p:txBody>
      </p:sp>
      <p:sp>
        <p:nvSpPr>
          <p:cNvPr id="7185" name="Text Box 17"/>
          <p:cNvSpPr txBox="1">
            <a:spLocks noChangeArrowheads="1"/>
          </p:cNvSpPr>
          <p:nvPr/>
        </p:nvSpPr>
        <p:spPr bwMode="auto">
          <a:xfrm>
            <a:off x="2079625" y="6263589"/>
            <a:ext cx="336550" cy="457200"/>
          </a:xfrm>
          <a:prstGeom prst="rect">
            <a:avLst/>
          </a:prstGeom>
          <a:noFill/>
          <a:ln w="9525">
            <a:noFill/>
            <a:miter lim="800000"/>
            <a:headEnd/>
            <a:tailEnd/>
          </a:ln>
          <a:effectLst/>
        </p:spPr>
        <p:txBody>
          <a:bodyPr wrap="none">
            <a:spAutoFit/>
          </a:bodyPr>
          <a:lstStyle/>
          <a:p>
            <a:r>
              <a:rPr lang="en-US"/>
              <a:t>8</a:t>
            </a:r>
          </a:p>
        </p:txBody>
      </p:sp>
      <p:sp>
        <p:nvSpPr>
          <p:cNvPr id="7186" name="Text Box 18"/>
          <p:cNvSpPr txBox="1">
            <a:spLocks noChangeArrowheads="1"/>
          </p:cNvSpPr>
          <p:nvPr/>
        </p:nvSpPr>
        <p:spPr bwMode="auto">
          <a:xfrm>
            <a:off x="574675" y="5634939"/>
            <a:ext cx="427038" cy="304800"/>
          </a:xfrm>
          <a:prstGeom prst="rect">
            <a:avLst/>
          </a:prstGeom>
          <a:noFill/>
          <a:ln w="9525">
            <a:noFill/>
            <a:miter lim="800000"/>
            <a:headEnd/>
            <a:tailEnd/>
          </a:ln>
          <a:effectLst/>
        </p:spPr>
        <p:txBody>
          <a:bodyPr wrap="none">
            <a:spAutoFit/>
          </a:bodyPr>
          <a:lstStyle/>
          <a:p>
            <a:r>
              <a:rPr lang="en-US" sz="1400"/>
              <a:t>A</a:t>
            </a:r>
            <a:r>
              <a:rPr lang="en-US" sz="900"/>
              <a:t>11</a:t>
            </a:r>
            <a:endParaRPr lang="en-US"/>
          </a:p>
        </p:txBody>
      </p:sp>
      <p:sp>
        <p:nvSpPr>
          <p:cNvPr id="7187" name="Text Box 19"/>
          <p:cNvSpPr txBox="1">
            <a:spLocks noChangeArrowheads="1"/>
          </p:cNvSpPr>
          <p:nvPr/>
        </p:nvSpPr>
        <p:spPr bwMode="auto">
          <a:xfrm>
            <a:off x="1108075" y="5634939"/>
            <a:ext cx="427038" cy="304800"/>
          </a:xfrm>
          <a:prstGeom prst="rect">
            <a:avLst/>
          </a:prstGeom>
          <a:noFill/>
          <a:ln w="9525">
            <a:noFill/>
            <a:miter lim="800000"/>
            <a:headEnd/>
            <a:tailEnd/>
          </a:ln>
          <a:effectLst/>
        </p:spPr>
        <p:txBody>
          <a:bodyPr wrap="none">
            <a:spAutoFit/>
          </a:bodyPr>
          <a:lstStyle/>
          <a:p>
            <a:pPr algn="ctr"/>
            <a:r>
              <a:rPr lang="en-US" sz="1400"/>
              <a:t>A</a:t>
            </a:r>
            <a:r>
              <a:rPr lang="en-US" sz="900"/>
              <a:t>12</a:t>
            </a:r>
            <a:endParaRPr lang="en-US"/>
          </a:p>
        </p:txBody>
      </p:sp>
      <p:sp>
        <p:nvSpPr>
          <p:cNvPr id="7188" name="Text Box 20"/>
          <p:cNvSpPr txBox="1">
            <a:spLocks noChangeArrowheads="1"/>
          </p:cNvSpPr>
          <p:nvPr/>
        </p:nvSpPr>
        <p:spPr bwMode="auto">
          <a:xfrm>
            <a:off x="1679575" y="5634939"/>
            <a:ext cx="427038" cy="304800"/>
          </a:xfrm>
          <a:prstGeom prst="rect">
            <a:avLst/>
          </a:prstGeom>
          <a:noFill/>
          <a:ln w="9525">
            <a:noFill/>
            <a:miter lim="800000"/>
            <a:headEnd/>
            <a:tailEnd/>
          </a:ln>
          <a:effectLst/>
        </p:spPr>
        <p:txBody>
          <a:bodyPr wrap="none">
            <a:spAutoFit/>
          </a:bodyPr>
          <a:lstStyle/>
          <a:p>
            <a:r>
              <a:rPr lang="en-US" sz="1400"/>
              <a:t>A</a:t>
            </a:r>
            <a:r>
              <a:rPr lang="en-US" sz="900"/>
              <a:t>13</a:t>
            </a:r>
            <a:endParaRPr lang="en-US"/>
          </a:p>
        </p:txBody>
      </p:sp>
      <p:sp>
        <p:nvSpPr>
          <p:cNvPr id="7189" name="Text Box 21"/>
          <p:cNvSpPr txBox="1">
            <a:spLocks noChangeArrowheads="1"/>
          </p:cNvSpPr>
          <p:nvPr/>
        </p:nvSpPr>
        <p:spPr bwMode="auto">
          <a:xfrm>
            <a:off x="1741488" y="4703076"/>
            <a:ext cx="441146" cy="461665"/>
          </a:xfrm>
          <a:prstGeom prst="rect">
            <a:avLst/>
          </a:prstGeom>
          <a:noFill/>
          <a:ln w="9525">
            <a:noFill/>
            <a:miter lim="800000"/>
            <a:headEnd/>
            <a:tailEnd/>
          </a:ln>
          <a:effectLst/>
        </p:spPr>
        <p:txBody>
          <a:bodyPr wrap="none">
            <a:spAutoFit/>
          </a:bodyPr>
          <a:lstStyle/>
          <a:p>
            <a:r>
              <a:rPr lang="en-US" dirty="0"/>
              <a:t>-1</a:t>
            </a:r>
          </a:p>
        </p:txBody>
      </p:sp>
      <p:sp>
        <p:nvSpPr>
          <p:cNvPr id="7172" name="AutoShape 4"/>
          <p:cNvSpPr>
            <a:spLocks noChangeArrowheads="1"/>
          </p:cNvSpPr>
          <p:nvPr/>
        </p:nvSpPr>
        <p:spPr bwMode="auto">
          <a:xfrm>
            <a:off x="4533900" y="3025088"/>
            <a:ext cx="304800" cy="304800"/>
          </a:xfrm>
          <a:prstGeom prst="triangle">
            <a:avLst>
              <a:gd name="adj" fmla="val 50000"/>
            </a:avLst>
          </a:prstGeom>
          <a:solidFill>
            <a:schemeClr val="accent1"/>
          </a:solidFill>
          <a:ln w="9525">
            <a:solidFill>
              <a:schemeClr val="tx1"/>
            </a:solidFill>
            <a:miter lim="800000"/>
            <a:headEnd/>
            <a:tailEnd/>
          </a:ln>
          <a:effectLst/>
        </p:spPr>
        <p:txBody>
          <a:bodyPr wrap="none" anchor="ctr"/>
          <a:lstStyle/>
          <a:p>
            <a:endParaRPr lang="en-US"/>
          </a:p>
        </p:txBody>
      </p:sp>
      <p:sp>
        <p:nvSpPr>
          <p:cNvPr id="7233" name="Text Box 65"/>
          <p:cNvSpPr txBox="1">
            <a:spLocks noChangeArrowheads="1"/>
          </p:cNvSpPr>
          <p:nvPr/>
        </p:nvSpPr>
        <p:spPr bwMode="auto">
          <a:xfrm>
            <a:off x="334962" y="266283"/>
            <a:ext cx="8397875" cy="1200329"/>
          </a:xfrm>
          <a:prstGeom prst="rect">
            <a:avLst/>
          </a:prstGeom>
          <a:noFill/>
          <a:ln w="9525">
            <a:noFill/>
            <a:miter lim="800000"/>
            <a:headEnd/>
            <a:tailEnd/>
          </a:ln>
          <a:effectLst/>
        </p:spPr>
        <p:txBody>
          <a:bodyPr>
            <a:spAutoFit/>
          </a:bodyPr>
          <a:lstStyle/>
          <a:p>
            <a:r>
              <a:rPr lang="en-US" dirty="0"/>
              <a:t>Here is a different toy example</a:t>
            </a:r>
          </a:p>
          <a:p>
            <a:endParaRPr lang="en-US" dirty="0"/>
          </a:p>
          <a:p>
            <a:r>
              <a:rPr lang="en-US" dirty="0"/>
              <a:t>It is </a:t>
            </a:r>
            <a:r>
              <a:rPr lang="en-US" b="1" dirty="0"/>
              <a:t>solved</a:t>
            </a:r>
            <a:r>
              <a:rPr lang="en-US" dirty="0"/>
              <a:t>. It is a loss for Max </a:t>
            </a:r>
            <a:r>
              <a:rPr lang="en-US" sz="1800" dirty="0">
                <a:solidFill>
                  <a:schemeClr val="bg1">
                    <a:lumMod val="50000"/>
                  </a:schemeClr>
                </a:solidFill>
              </a:rPr>
              <a:t>(a loss of 1 for Max, or a win for Min of 1)</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2" descr="File:Hex board 11x11.svg"/>
          <p:cNvPicPr>
            <a:picLocks noChangeAspect="1" noChangeArrowheads="1"/>
          </p:cNvPicPr>
          <p:nvPr/>
        </p:nvPicPr>
        <p:blipFill>
          <a:blip r:embed="rId2" cstate="print"/>
          <a:srcRect/>
          <a:stretch>
            <a:fillRect/>
          </a:stretch>
        </p:blipFill>
        <p:spPr bwMode="auto">
          <a:xfrm>
            <a:off x="6185458" y="155690"/>
            <a:ext cx="2857808" cy="2028826"/>
          </a:xfrm>
          <a:prstGeom prst="rect">
            <a:avLst/>
          </a:prstGeom>
          <a:noFill/>
        </p:spPr>
      </p:pic>
      <p:pic>
        <p:nvPicPr>
          <p:cNvPr id="59396" name="Picture 4" descr="File:Hex-board-11x11-(2).jpg"/>
          <p:cNvPicPr>
            <a:picLocks noChangeAspect="1" noChangeArrowheads="1"/>
          </p:cNvPicPr>
          <p:nvPr/>
        </p:nvPicPr>
        <p:blipFill>
          <a:blip r:embed="rId3" cstate="print"/>
          <a:srcRect/>
          <a:stretch>
            <a:fillRect/>
          </a:stretch>
        </p:blipFill>
        <p:spPr bwMode="auto">
          <a:xfrm>
            <a:off x="6185766" y="4553383"/>
            <a:ext cx="2857500" cy="2028826"/>
          </a:xfrm>
          <a:prstGeom prst="rect">
            <a:avLst/>
          </a:prstGeom>
          <a:noFill/>
        </p:spPr>
      </p:pic>
      <p:pic>
        <p:nvPicPr>
          <p:cNvPr id="4" name="Picture 2" descr="File:Hex board 11x11.svg"/>
          <p:cNvPicPr>
            <a:picLocks noChangeAspect="1" noChangeArrowheads="1"/>
          </p:cNvPicPr>
          <p:nvPr/>
        </p:nvPicPr>
        <p:blipFill>
          <a:blip r:embed="rId2" cstate="print"/>
          <a:srcRect/>
          <a:stretch>
            <a:fillRect/>
          </a:stretch>
        </p:blipFill>
        <p:spPr bwMode="auto">
          <a:xfrm>
            <a:off x="6337858" y="2336916"/>
            <a:ext cx="2857808" cy="2028826"/>
          </a:xfrm>
          <a:prstGeom prst="rect">
            <a:avLst/>
          </a:prstGeom>
          <a:noFill/>
        </p:spPr>
      </p:pic>
      <p:sp>
        <p:nvSpPr>
          <p:cNvPr id="5" name="Hexagon 4"/>
          <p:cNvSpPr/>
          <p:nvPr/>
        </p:nvSpPr>
        <p:spPr bwMode="auto">
          <a:xfrm rot="20239773">
            <a:off x="6905467" y="3270250"/>
            <a:ext cx="197168" cy="171450"/>
          </a:xfrm>
          <a:prstGeom prst="hexagon">
            <a:avLst/>
          </a:prstGeom>
          <a:solidFill>
            <a:srgbClr val="0070C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6" name="Hexagon 5"/>
          <p:cNvSpPr/>
          <p:nvPr/>
        </p:nvSpPr>
        <p:spPr bwMode="auto">
          <a:xfrm rot="20239773">
            <a:off x="6363281" y="1269540"/>
            <a:ext cx="197168" cy="171450"/>
          </a:xfrm>
          <a:prstGeom prst="hexagon">
            <a:avLst/>
          </a:prstGeom>
          <a:solidFill>
            <a:srgbClr val="0070C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7" name="TextBox 6"/>
          <p:cNvSpPr txBox="1"/>
          <p:nvPr/>
        </p:nvSpPr>
        <p:spPr>
          <a:xfrm>
            <a:off x="424156" y="155690"/>
            <a:ext cx="3288080" cy="769441"/>
          </a:xfrm>
          <a:prstGeom prst="rect">
            <a:avLst/>
          </a:prstGeom>
          <a:noFill/>
        </p:spPr>
        <p:txBody>
          <a:bodyPr wrap="none" rtlCol="0">
            <a:spAutoFit/>
          </a:bodyPr>
          <a:lstStyle/>
          <a:p>
            <a:r>
              <a:rPr lang="en-US" sz="4400" dirty="0"/>
              <a:t>Hex is </a:t>
            </a:r>
            <a:r>
              <a:rPr lang="en-US" sz="4400" b="1" dirty="0"/>
              <a:t>solved</a:t>
            </a:r>
          </a:p>
        </p:txBody>
      </p:sp>
      <p:sp>
        <p:nvSpPr>
          <p:cNvPr id="8" name="TextBox 7"/>
          <p:cNvSpPr txBox="1"/>
          <p:nvPr/>
        </p:nvSpPr>
        <p:spPr>
          <a:xfrm>
            <a:off x="424156" y="1472364"/>
            <a:ext cx="3541015" cy="461665"/>
          </a:xfrm>
          <a:prstGeom prst="rect">
            <a:avLst/>
          </a:prstGeom>
          <a:noFill/>
        </p:spPr>
        <p:txBody>
          <a:bodyPr wrap="square" rtlCol="0">
            <a:spAutoFit/>
          </a:bodyPr>
          <a:lstStyle/>
          <a:p>
            <a:r>
              <a:rPr lang="en-US" dirty="0"/>
              <a:t>Hex is a win (for Max)</a:t>
            </a:r>
          </a:p>
        </p:txBody>
      </p:sp>
      <p:pic>
        <p:nvPicPr>
          <p:cNvPr id="59398" name="Picture 6" descr="http://students.cis.uab.edu/bassman9/beautiful%20mind.jpg"/>
          <p:cNvPicPr>
            <a:picLocks noChangeAspect="1" noChangeArrowheads="1"/>
          </p:cNvPicPr>
          <p:nvPr/>
        </p:nvPicPr>
        <p:blipFill>
          <a:blip r:embed="rId4" cstate="print"/>
          <a:srcRect/>
          <a:stretch>
            <a:fillRect/>
          </a:stretch>
        </p:blipFill>
        <p:spPr bwMode="auto">
          <a:xfrm>
            <a:off x="481306" y="4690583"/>
            <a:ext cx="3183110" cy="2042726"/>
          </a:xfrm>
          <a:prstGeom prst="rect">
            <a:avLst/>
          </a:prstGeom>
          <a:noFill/>
        </p:spPr>
      </p:pic>
      <p:sp>
        <p:nvSpPr>
          <p:cNvPr id="10" name="TextBox 9"/>
          <p:cNvSpPr txBox="1"/>
          <p:nvPr/>
        </p:nvSpPr>
        <p:spPr>
          <a:xfrm>
            <a:off x="424156" y="2269380"/>
            <a:ext cx="5324729" cy="1938992"/>
          </a:xfrm>
          <a:prstGeom prst="rect">
            <a:avLst/>
          </a:prstGeom>
          <a:noFill/>
        </p:spPr>
        <p:txBody>
          <a:bodyPr wrap="square" rtlCol="0">
            <a:spAutoFit/>
          </a:bodyPr>
          <a:lstStyle/>
          <a:p>
            <a:r>
              <a:rPr lang="en-US" dirty="0"/>
              <a:t>One way to solve a game is to build the entire search tree and run </a:t>
            </a:r>
            <a:r>
              <a:rPr lang="en-US" dirty="0" err="1"/>
              <a:t>Minimax</a:t>
            </a:r>
            <a:r>
              <a:rPr lang="en-US" dirty="0"/>
              <a:t> on it.</a:t>
            </a:r>
          </a:p>
          <a:p>
            <a:endParaRPr lang="en-US" dirty="0"/>
          </a:p>
          <a:p>
            <a:r>
              <a:rPr lang="en-US" dirty="0"/>
              <a:t>However sometimes that is not necessary…</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55575" y="155690"/>
            <a:ext cx="5965826" cy="1015663"/>
          </a:xfrm>
          <a:prstGeom prst="rect">
            <a:avLst/>
          </a:prstGeom>
          <a:noFill/>
        </p:spPr>
        <p:txBody>
          <a:bodyPr wrap="square" rtlCol="0">
            <a:spAutoFit/>
          </a:bodyPr>
          <a:lstStyle/>
          <a:p>
            <a:r>
              <a:rPr lang="en-US" sz="4400" dirty="0"/>
              <a:t>Chopsticks is </a:t>
            </a:r>
            <a:r>
              <a:rPr lang="en-US" sz="4400" b="1" dirty="0"/>
              <a:t>Solved</a:t>
            </a:r>
            <a:r>
              <a:rPr lang="en-US" sz="4400" dirty="0"/>
              <a:t> </a:t>
            </a:r>
          </a:p>
          <a:p>
            <a:r>
              <a:rPr lang="en-US" sz="1600" dirty="0">
                <a:solidFill>
                  <a:schemeClr val="bg1">
                    <a:lumMod val="50000"/>
                  </a:schemeClr>
                </a:solidFill>
                <a:latin typeface="Arial"/>
              </a:rPr>
              <a:t>(Swords, Sticks, Split, Cherries and Bananas) </a:t>
            </a:r>
            <a:endParaRPr lang="en-US" sz="4400" b="1" dirty="0">
              <a:solidFill>
                <a:schemeClr val="bg1">
                  <a:lumMod val="50000"/>
                </a:schemeClr>
              </a:solidFill>
            </a:endParaRPr>
          </a:p>
        </p:txBody>
      </p:sp>
      <p:sp>
        <p:nvSpPr>
          <p:cNvPr id="8" name="TextBox 7"/>
          <p:cNvSpPr txBox="1"/>
          <p:nvPr/>
        </p:nvSpPr>
        <p:spPr>
          <a:xfrm>
            <a:off x="308826" y="1688693"/>
            <a:ext cx="4646608" cy="461665"/>
          </a:xfrm>
          <a:prstGeom prst="rect">
            <a:avLst/>
          </a:prstGeom>
          <a:noFill/>
        </p:spPr>
        <p:txBody>
          <a:bodyPr wrap="square" rtlCol="0">
            <a:spAutoFit/>
          </a:bodyPr>
          <a:lstStyle/>
          <a:p>
            <a:r>
              <a:rPr lang="en-US" dirty="0"/>
              <a:t>Chopsticks is a loss (for Max)</a:t>
            </a:r>
          </a:p>
        </p:txBody>
      </p:sp>
      <p:pic>
        <p:nvPicPr>
          <p:cNvPr id="64514" name="Picture 2" descr="http://pad1.whstatic.com/images/thumb/a/aa/Play-Chopsticks-Step-1.jpg/550px-Play-Chopsticks-Step-1.jpg"/>
          <p:cNvPicPr>
            <a:picLocks noChangeAspect="1" noChangeArrowheads="1"/>
          </p:cNvPicPr>
          <p:nvPr/>
        </p:nvPicPr>
        <p:blipFill>
          <a:blip r:embed="rId2" cstate="print">
            <a:clrChange>
              <a:clrFrom>
                <a:srgbClr val="FCFDFF"/>
              </a:clrFrom>
              <a:clrTo>
                <a:srgbClr val="FCFDFF">
                  <a:alpha val="0"/>
                </a:srgbClr>
              </a:clrTo>
            </a:clrChange>
          </a:blip>
          <a:srcRect/>
          <a:stretch>
            <a:fillRect/>
          </a:stretch>
        </p:blipFill>
        <p:spPr bwMode="auto">
          <a:xfrm>
            <a:off x="6324601" y="-192616"/>
            <a:ext cx="2819400" cy="1881309"/>
          </a:xfrm>
          <a:prstGeom prst="rect">
            <a:avLst/>
          </a:prstGeom>
          <a:noFill/>
        </p:spPr>
      </p:pic>
      <p:pic>
        <p:nvPicPr>
          <p:cNvPr id="64516" name="Picture 4" descr="Image:Play Chopsticks Step 2.jpg"/>
          <p:cNvPicPr>
            <a:picLocks noChangeAspect="1" noChangeArrowheads="1"/>
          </p:cNvPicPr>
          <p:nvPr/>
        </p:nvPicPr>
        <p:blipFill>
          <a:blip r:embed="rId3" cstate="print">
            <a:clrChange>
              <a:clrFrom>
                <a:srgbClr val="FEFEFE"/>
              </a:clrFrom>
              <a:clrTo>
                <a:srgbClr val="FEFEFE">
                  <a:alpha val="0"/>
                </a:srgbClr>
              </a:clrTo>
            </a:clrChange>
          </a:blip>
          <a:srcRect/>
          <a:stretch>
            <a:fillRect/>
          </a:stretch>
        </p:blipFill>
        <p:spPr bwMode="auto">
          <a:xfrm>
            <a:off x="6324601" y="2425426"/>
            <a:ext cx="2819400" cy="1878106"/>
          </a:xfrm>
          <a:prstGeom prst="rect">
            <a:avLst/>
          </a:prstGeom>
          <a:noFill/>
        </p:spPr>
      </p:pic>
      <p:pic>
        <p:nvPicPr>
          <p:cNvPr id="64518" name="Picture 6" descr="http://pad2.whstatic.com/images/thumb/2/24/Play-Chopsticks-Step-5.jpg/550px-Play-Chopsticks-Step-5.jpg"/>
          <p:cNvPicPr>
            <a:picLocks noChangeAspect="1" noChangeArrowheads="1"/>
          </p:cNvPicPr>
          <p:nvPr/>
        </p:nvPicPr>
        <p:blipFill>
          <a:blip r:embed="rId4" cstate="print">
            <a:clrChange>
              <a:clrFrom>
                <a:srgbClr val="FDFDFD"/>
              </a:clrFrom>
              <a:clrTo>
                <a:srgbClr val="FDFDFD">
                  <a:alpha val="0"/>
                </a:srgbClr>
              </a:clrTo>
            </a:clrChange>
          </a:blip>
          <a:srcRect/>
          <a:stretch>
            <a:fillRect/>
          </a:stretch>
        </p:blipFill>
        <p:spPr bwMode="auto">
          <a:xfrm>
            <a:off x="6324601" y="4821168"/>
            <a:ext cx="2819400" cy="1881309"/>
          </a:xfrm>
          <a:prstGeom prst="rect">
            <a:avLst/>
          </a:prstGeom>
          <a:noFill/>
        </p:spPr>
      </p:pic>
      <p:sp>
        <p:nvSpPr>
          <p:cNvPr id="14" name="Rectangle 13"/>
          <p:cNvSpPr/>
          <p:nvPr/>
        </p:nvSpPr>
        <p:spPr>
          <a:xfrm>
            <a:off x="3761164" y="4976992"/>
            <a:ext cx="2191962" cy="1569660"/>
          </a:xfrm>
          <a:prstGeom prst="rect">
            <a:avLst/>
          </a:prstGeom>
        </p:spPr>
        <p:txBody>
          <a:bodyPr wrap="square">
            <a:spAutoFit/>
          </a:bodyPr>
          <a:lstStyle/>
          <a:p>
            <a:r>
              <a:rPr lang="en-US" sz="1600" dirty="0"/>
              <a:t>Players extend a number of fingers from each hand and transfer those scores by taking turns to tap one hand against another.</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55574" y="155690"/>
            <a:ext cx="8181975" cy="769441"/>
          </a:xfrm>
          <a:prstGeom prst="rect">
            <a:avLst/>
          </a:prstGeom>
          <a:noFill/>
        </p:spPr>
        <p:txBody>
          <a:bodyPr wrap="square" rtlCol="0">
            <a:spAutoFit/>
          </a:bodyPr>
          <a:lstStyle/>
          <a:p>
            <a:r>
              <a:rPr lang="en-US" sz="4400" dirty="0"/>
              <a:t>L game is </a:t>
            </a:r>
            <a:r>
              <a:rPr lang="en-US" sz="4400" b="1" dirty="0"/>
              <a:t>Solved!</a:t>
            </a:r>
            <a:r>
              <a:rPr lang="en-US" sz="4400" dirty="0"/>
              <a:t> </a:t>
            </a:r>
          </a:p>
        </p:txBody>
      </p:sp>
      <p:sp>
        <p:nvSpPr>
          <p:cNvPr id="8" name="TextBox 7"/>
          <p:cNvSpPr txBox="1"/>
          <p:nvPr/>
        </p:nvSpPr>
        <p:spPr>
          <a:xfrm>
            <a:off x="155575" y="1209496"/>
            <a:ext cx="4646608" cy="584775"/>
          </a:xfrm>
          <a:prstGeom prst="rect">
            <a:avLst/>
          </a:prstGeom>
          <a:noFill/>
        </p:spPr>
        <p:txBody>
          <a:bodyPr wrap="square" rtlCol="0">
            <a:spAutoFit/>
          </a:bodyPr>
          <a:lstStyle/>
          <a:p>
            <a:r>
              <a:rPr lang="en-US" sz="3200" dirty="0"/>
              <a:t>The L game is infinite</a:t>
            </a:r>
            <a:endParaRPr lang="en-US" dirty="0"/>
          </a:p>
        </p:txBody>
      </p:sp>
      <p:sp>
        <p:nvSpPr>
          <p:cNvPr id="9" name="Rectangle 8"/>
          <p:cNvSpPr/>
          <p:nvPr/>
        </p:nvSpPr>
        <p:spPr>
          <a:xfrm>
            <a:off x="155574" y="2438400"/>
            <a:ext cx="5260975" cy="3785652"/>
          </a:xfrm>
          <a:prstGeom prst="rect">
            <a:avLst/>
          </a:prstGeom>
        </p:spPr>
        <p:txBody>
          <a:bodyPr wrap="square">
            <a:spAutoFit/>
          </a:bodyPr>
          <a:lstStyle/>
          <a:p>
            <a:r>
              <a:rPr lang="en-US" dirty="0"/>
              <a:t>There are only 2296 possible arrangements. Only 30 of them are winning positions (15 for each color).</a:t>
            </a:r>
          </a:p>
          <a:p>
            <a:r>
              <a:rPr lang="en-US" dirty="0"/>
              <a:t>However, both </a:t>
            </a:r>
            <a:r>
              <a:rPr lang="en-US" i="1" dirty="0"/>
              <a:t>perfect</a:t>
            </a:r>
            <a:r>
              <a:rPr lang="en-US" dirty="0"/>
              <a:t> players can avoid being forced into a losing position.</a:t>
            </a:r>
          </a:p>
          <a:p>
            <a:endParaRPr lang="en-US" dirty="0"/>
          </a:p>
          <a:p>
            <a:r>
              <a:rPr lang="en-US" dirty="0"/>
              <a:t>Of course, this does not mean that if two humans play that there will be no winner/loser.</a:t>
            </a:r>
          </a:p>
          <a:p>
            <a:endParaRPr lang="en-US" dirty="0"/>
          </a:p>
        </p:txBody>
      </p:sp>
      <p:pic>
        <p:nvPicPr>
          <p:cNvPr id="1026" name="Picture 2">
            <a:extLst>
              <a:ext uri="{FF2B5EF4-FFF2-40B4-BE49-F238E27FC236}">
                <a16:creationId xmlns:a16="http://schemas.microsoft.com/office/drawing/2014/main" id="{B265E76D-3164-4CFF-B31B-2A05BA8E21C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18300" y="0"/>
            <a:ext cx="2095500" cy="2095500"/>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181EE202-E02D-479B-8B18-322CD0E0B422}"/>
              </a:ext>
            </a:extLst>
          </p:cNvPr>
          <p:cNvSpPr txBox="1"/>
          <p:nvPr/>
        </p:nvSpPr>
        <p:spPr>
          <a:xfrm>
            <a:off x="5734050" y="2171333"/>
            <a:ext cx="3460750" cy="2862322"/>
          </a:xfrm>
          <a:prstGeom prst="rect">
            <a:avLst/>
          </a:prstGeom>
          <a:noFill/>
        </p:spPr>
        <p:txBody>
          <a:bodyPr wrap="square">
            <a:spAutoFit/>
          </a:bodyPr>
          <a:lstStyle/>
          <a:p>
            <a:pPr algn="l"/>
            <a:r>
              <a:rPr lang="en-US" sz="1200" dirty="0"/>
              <a:t>On each turn, a player must first move their L piece, and then may optionally move either one of the neutral pieces. The game is won by leaving the opponent unable to move their L piece to a new position.</a:t>
            </a:r>
          </a:p>
          <a:p>
            <a:pPr algn="l"/>
            <a:r>
              <a:rPr lang="en-US" sz="1200" dirty="0"/>
              <a:t>Pieces may not overlap or cover other pieces. On moving the L piece, it is picked up and then placed in empty squares anywhere on the board. It may be rotated or even flipped over in doing so; the only rule is that it must end in a different position from the position it started—thus covering at least one square it did not previously cover. </a:t>
            </a:r>
          </a:p>
          <a:p>
            <a:pPr algn="l"/>
            <a:r>
              <a:rPr lang="en-US" sz="1200" dirty="0"/>
              <a:t>To move a neutral piece, a player simply picks it up then places it in an empty square anywhere on the board.</a:t>
            </a:r>
          </a:p>
        </p:txBody>
      </p:sp>
      <p:pic>
        <p:nvPicPr>
          <p:cNvPr id="1028" name="Picture 4">
            <a:extLst>
              <a:ext uri="{FF2B5EF4-FFF2-40B4-BE49-F238E27FC236}">
                <a16:creationId xmlns:a16="http://schemas.microsoft.com/office/drawing/2014/main" id="{E81E39BE-992E-413B-8E9A-2E84DC906A1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58694" y="4979583"/>
            <a:ext cx="2667000" cy="16383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7E9E44D1-FDBF-446C-AABD-9E496524DDDA}"/>
              </a:ext>
            </a:extLst>
          </p:cNvPr>
          <p:cNvSpPr txBox="1"/>
          <p:nvPr/>
        </p:nvSpPr>
        <p:spPr>
          <a:xfrm>
            <a:off x="0" y="6471477"/>
            <a:ext cx="4993675" cy="369332"/>
          </a:xfrm>
          <a:prstGeom prst="rect">
            <a:avLst/>
          </a:prstGeom>
          <a:noFill/>
        </p:spPr>
        <p:txBody>
          <a:bodyPr wrap="none" rtlCol="0">
            <a:spAutoFit/>
          </a:bodyPr>
          <a:lstStyle/>
          <a:p>
            <a:r>
              <a:rPr lang="en-US" sz="1800" dirty="0"/>
              <a:t>Play online: https://hwwmath.looiwenli.com/l-game</a:t>
            </a:r>
          </a:p>
        </p:txBody>
      </p:sp>
      <p:sp>
        <p:nvSpPr>
          <p:cNvPr id="12" name="TextBox 11">
            <a:extLst>
              <a:ext uri="{FF2B5EF4-FFF2-40B4-BE49-F238E27FC236}">
                <a16:creationId xmlns:a16="http://schemas.microsoft.com/office/drawing/2014/main" id="{3BD82ADB-36D9-4182-864F-5CCF385E7AE1}"/>
              </a:ext>
            </a:extLst>
          </p:cNvPr>
          <p:cNvSpPr txBox="1"/>
          <p:nvPr/>
        </p:nvSpPr>
        <p:spPr>
          <a:xfrm>
            <a:off x="6288088" y="6563810"/>
            <a:ext cx="2208212" cy="276999"/>
          </a:xfrm>
          <a:prstGeom prst="rect">
            <a:avLst/>
          </a:prstGeom>
          <a:noFill/>
        </p:spPr>
        <p:txBody>
          <a:bodyPr wrap="square">
            <a:spAutoFit/>
          </a:bodyPr>
          <a:lstStyle/>
          <a:p>
            <a:r>
              <a:rPr lang="en-US" sz="1200" dirty="0"/>
              <a:t>Blue has won, red has no move</a:t>
            </a:r>
          </a:p>
        </p:txBody>
      </p:sp>
    </p:spTree>
    <p:extLst>
      <p:ext uri="{BB962C8B-B14F-4D97-AF65-F5344CB8AC3E}">
        <p14:creationId xmlns:p14="http://schemas.microsoft.com/office/powerpoint/2010/main" val="15758436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55575" y="155690"/>
            <a:ext cx="5965826" cy="769441"/>
          </a:xfrm>
          <a:prstGeom prst="rect">
            <a:avLst/>
          </a:prstGeom>
          <a:noFill/>
        </p:spPr>
        <p:txBody>
          <a:bodyPr wrap="square" rtlCol="0">
            <a:spAutoFit/>
          </a:bodyPr>
          <a:lstStyle/>
          <a:p>
            <a:r>
              <a:rPr lang="en-US" sz="4400" dirty="0"/>
              <a:t>Checkers is </a:t>
            </a:r>
            <a:r>
              <a:rPr lang="en-US" sz="4400" b="1" dirty="0"/>
              <a:t>Solved!</a:t>
            </a:r>
            <a:r>
              <a:rPr lang="en-US" sz="4400" dirty="0"/>
              <a:t> </a:t>
            </a:r>
          </a:p>
        </p:txBody>
      </p:sp>
      <p:sp>
        <p:nvSpPr>
          <p:cNvPr id="8" name="TextBox 7"/>
          <p:cNvSpPr txBox="1"/>
          <p:nvPr/>
        </p:nvSpPr>
        <p:spPr>
          <a:xfrm>
            <a:off x="155575" y="1209496"/>
            <a:ext cx="4646608" cy="584775"/>
          </a:xfrm>
          <a:prstGeom prst="rect">
            <a:avLst/>
          </a:prstGeom>
          <a:noFill/>
        </p:spPr>
        <p:txBody>
          <a:bodyPr wrap="square" rtlCol="0">
            <a:spAutoFit/>
          </a:bodyPr>
          <a:lstStyle/>
          <a:p>
            <a:r>
              <a:rPr lang="en-US" sz="3200" dirty="0"/>
              <a:t>Checkers is a draw</a:t>
            </a:r>
            <a:endParaRPr lang="en-US" dirty="0"/>
          </a:p>
        </p:txBody>
      </p:sp>
      <p:pic>
        <p:nvPicPr>
          <p:cNvPr id="67586" name="Picture 2"/>
          <p:cNvPicPr>
            <a:picLocks noChangeAspect="1" noChangeArrowheads="1"/>
          </p:cNvPicPr>
          <p:nvPr/>
        </p:nvPicPr>
        <p:blipFill>
          <a:blip r:embed="rId2" cstate="print"/>
          <a:srcRect/>
          <a:stretch>
            <a:fillRect/>
          </a:stretch>
        </p:blipFill>
        <p:spPr bwMode="auto">
          <a:xfrm>
            <a:off x="4699420" y="449942"/>
            <a:ext cx="4288047" cy="6408057"/>
          </a:xfrm>
          <a:prstGeom prst="rect">
            <a:avLst/>
          </a:prstGeom>
          <a:noFill/>
          <a:ln w="9525">
            <a:solidFill>
              <a:schemeClr val="bg1">
                <a:lumMod val="50000"/>
              </a:schemeClr>
            </a:solidFill>
            <a:miter lim="800000"/>
            <a:headEnd/>
            <a:tailEnd/>
          </a:ln>
          <a:scene3d>
            <a:camera prst="perspectiveContrastingLeftFacing"/>
            <a:lightRig rig="threePt" dir="t"/>
          </a:scene3d>
        </p:spPr>
      </p:pic>
      <p:sp>
        <p:nvSpPr>
          <p:cNvPr id="9" name="Rectangle 8"/>
          <p:cNvSpPr/>
          <p:nvPr/>
        </p:nvSpPr>
        <p:spPr>
          <a:xfrm>
            <a:off x="155575" y="2438400"/>
            <a:ext cx="4826000" cy="4154984"/>
          </a:xfrm>
          <a:prstGeom prst="rect">
            <a:avLst/>
          </a:prstGeom>
        </p:spPr>
        <p:txBody>
          <a:bodyPr wrap="square">
            <a:spAutoFit/>
          </a:bodyPr>
          <a:lstStyle/>
          <a:p>
            <a:r>
              <a:rPr lang="en-US" dirty="0"/>
              <a:t>The game of checkers has roughly 500 billion </a:t>
            </a:r>
            <a:r>
              <a:rPr lang="en-US" dirty="0" err="1"/>
              <a:t>billion</a:t>
            </a:r>
            <a:r>
              <a:rPr lang="en-US" dirty="0"/>
              <a:t> possible positions (5 × 10</a:t>
            </a:r>
            <a:r>
              <a:rPr lang="en-US" baseline="30000" dirty="0"/>
              <a:t>20</a:t>
            </a:r>
            <a:r>
              <a:rPr lang="en-US" dirty="0"/>
              <a:t>). The task of solving the game, determining the final result in a game with no mistakes made by either player, is daunting. From 1989 to 2007, almost continuously, dozens of computers have been working on solving checkers, applying state-of-the-art artificial intelligence techniques to the proving process.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241069" y="0"/>
            <a:ext cx="8902931" cy="998261"/>
          </a:xfrm>
        </p:spPr>
        <p:txBody>
          <a:bodyPr/>
          <a:lstStyle/>
          <a:p>
            <a:r>
              <a:rPr lang="en-US" dirty="0">
                <a:effectLst>
                  <a:outerShdw blurRad="38100" dist="38100" dir="2700000" algn="tl">
                    <a:srgbClr val="000000">
                      <a:alpha val="43137"/>
                    </a:srgbClr>
                  </a:outerShdw>
                </a:effectLst>
              </a:rPr>
              <a:t>Two Player Games </a:t>
            </a:r>
            <a:r>
              <a:rPr lang="en-US" sz="1800" dirty="0"/>
              <a:t>(</a:t>
            </a:r>
            <a:r>
              <a:rPr lang="en-US" sz="1800" dirty="0">
                <a:solidFill>
                  <a:schemeClr val="tx1"/>
                </a:solidFill>
              </a:rPr>
              <a:t>Deterministic , </a:t>
            </a:r>
            <a:r>
              <a:rPr lang="en-US" sz="1800" dirty="0"/>
              <a:t>fully observable)</a:t>
            </a:r>
            <a:endParaRPr lang="en-US" sz="4800" dirty="0"/>
          </a:p>
        </p:txBody>
      </p:sp>
      <p:sp>
        <p:nvSpPr>
          <p:cNvPr id="3075" name="Text Box 3"/>
          <p:cNvSpPr txBox="1">
            <a:spLocks noChangeArrowheads="1"/>
          </p:cNvSpPr>
          <p:nvPr/>
        </p:nvSpPr>
        <p:spPr bwMode="auto">
          <a:xfrm>
            <a:off x="399962" y="1452000"/>
            <a:ext cx="8245475" cy="4524315"/>
          </a:xfrm>
          <a:prstGeom prst="rect">
            <a:avLst/>
          </a:prstGeom>
          <a:noFill/>
          <a:ln w="9525">
            <a:noFill/>
            <a:miter lim="800000"/>
            <a:headEnd/>
            <a:tailEnd/>
          </a:ln>
          <a:effectLst/>
        </p:spPr>
        <p:txBody>
          <a:bodyPr>
            <a:spAutoFit/>
          </a:bodyPr>
          <a:lstStyle/>
          <a:p>
            <a:r>
              <a:rPr lang="en-US" i="1" dirty="0">
                <a:solidFill>
                  <a:schemeClr val="bg1">
                    <a:lumMod val="65000"/>
                  </a:schemeClr>
                </a:solidFill>
              </a:rPr>
              <a:t>Max</a:t>
            </a:r>
            <a:r>
              <a:rPr lang="en-US" dirty="0">
                <a:solidFill>
                  <a:schemeClr val="bg1">
                    <a:lumMod val="65000"/>
                  </a:schemeClr>
                </a:solidFill>
              </a:rPr>
              <a:t> always moves first.</a:t>
            </a:r>
          </a:p>
          <a:p>
            <a:r>
              <a:rPr lang="en-US" i="1" dirty="0">
                <a:solidFill>
                  <a:schemeClr val="bg1">
                    <a:lumMod val="65000"/>
                  </a:schemeClr>
                </a:solidFill>
              </a:rPr>
              <a:t>Min</a:t>
            </a:r>
            <a:r>
              <a:rPr lang="en-US" dirty="0">
                <a:solidFill>
                  <a:schemeClr val="bg1">
                    <a:lumMod val="65000"/>
                  </a:schemeClr>
                </a:solidFill>
              </a:rPr>
              <a:t> is the opponent.</a:t>
            </a:r>
          </a:p>
          <a:p>
            <a:endParaRPr lang="en-US" dirty="0">
              <a:solidFill>
                <a:schemeClr val="bg1">
                  <a:lumMod val="65000"/>
                </a:schemeClr>
              </a:solidFill>
            </a:endParaRPr>
          </a:p>
          <a:p>
            <a:r>
              <a:rPr lang="en-US" dirty="0">
                <a:solidFill>
                  <a:schemeClr val="bg1">
                    <a:lumMod val="65000"/>
                  </a:schemeClr>
                </a:solidFill>
              </a:rPr>
              <a:t>We have </a:t>
            </a:r>
          </a:p>
          <a:p>
            <a:r>
              <a:rPr lang="en-US" dirty="0">
                <a:solidFill>
                  <a:schemeClr val="bg1">
                    <a:lumMod val="65000"/>
                  </a:schemeClr>
                </a:solidFill>
              </a:rPr>
              <a:t> </a:t>
            </a:r>
          </a:p>
          <a:p>
            <a:pPr lvl="1">
              <a:buFontTx/>
              <a:buChar char="•"/>
            </a:pPr>
            <a:r>
              <a:rPr lang="en-US" dirty="0">
                <a:solidFill>
                  <a:schemeClr val="bg1">
                    <a:lumMod val="65000"/>
                  </a:schemeClr>
                </a:solidFill>
              </a:rPr>
              <a:t> An initial state. </a:t>
            </a:r>
          </a:p>
          <a:p>
            <a:pPr lvl="1">
              <a:buFontTx/>
              <a:buChar char="•"/>
            </a:pPr>
            <a:r>
              <a:rPr lang="en-US" dirty="0">
                <a:solidFill>
                  <a:schemeClr val="bg1">
                    <a:lumMod val="65000"/>
                  </a:schemeClr>
                </a:solidFill>
              </a:rPr>
              <a:t> A set of operators.</a:t>
            </a:r>
          </a:p>
          <a:p>
            <a:pPr lvl="1">
              <a:buFontTx/>
              <a:buChar char="•"/>
            </a:pPr>
            <a:r>
              <a:rPr lang="en-US" dirty="0"/>
              <a:t> A terminal test (which tells us when the game is over).</a:t>
            </a:r>
          </a:p>
          <a:p>
            <a:pPr lvl="1">
              <a:buFontTx/>
              <a:buChar char="•"/>
            </a:pPr>
            <a:r>
              <a:rPr lang="en-US" dirty="0"/>
              <a:t> A utility function (evaluation function). </a:t>
            </a:r>
          </a:p>
          <a:p>
            <a:pPr lvl="1">
              <a:buFontTx/>
              <a:buChar char="•"/>
            </a:pPr>
            <a:endParaRPr lang="en-US" dirty="0"/>
          </a:p>
          <a:p>
            <a:pPr lvl="1">
              <a:buFontTx/>
              <a:buChar char="•"/>
            </a:pPr>
            <a:r>
              <a:rPr lang="en-US" dirty="0"/>
              <a:t> Sometimes the </a:t>
            </a:r>
            <a:r>
              <a:rPr lang="en-US" i="1" dirty="0"/>
              <a:t>utility function </a:t>
            </a:r>
            <a:r>
              <a:rPr lang="en-US" dirty="0"/>
              <a:t>can double as the </a:t>
            </a:r>
            <a:r>
              <a:rPr lang="en-US" i="1" dirty="0"/>
              <a:t>terminal test</a:t>
            </a:r>
            <a:r>
              <a:rPr lang="en-US" dirty="0"/>
              <a:t>. For example, if it returns </a:t>
            </a:r>
            <a:r>
              <a:rPr lang="en-US" i="1" dirty="0"/>
              <a:t>exactly</a:t>
            </a:r>
            <a:r>
              <a:rPr lang="en-US" dirty="0"/>
              <a:t> plus or minus 1.  </a:t>
            </a:r>
          </a:p>
        </p:txBody>
      </p:sp>
    </p:spTree>
    <p:extLst>
      <p:ext uri="{BB962C8B-B14F-4D97-AF65-F5344CB8AC3E}">
        <p14:creationId xmlns:p14="http://schemas.microsoft.com/office/powerpoint/2010/main" val="416492316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425824" y="155690"/>
            <a:ext cx="5060951" cy="769441"/>
          </a:xfrm>
          <a:prstGeom prst="rect">
            <a:avLst/>
          </a:prstGeom>
          <a:noFill/>
        </p:spPr>
        <p:txBody>
          <a:bodyPr wrap="square" rtlCol="0">
            <a:spAutoFit/>
          </a:bodyPr>
          <a:lstStyle/>
          <a:p>
            <a:pPr algn="r"/>
            <a:r>
              <a:rPr lang="en-US" sz="4400" dirty="0">
                <a:effectLst>
                  <a:outerShdw blurRad="38100" dist="38100" dir="2700000" algn="tl">
                    <a:srgbClr val="000000">
                      <a:alpha val="43137"/>
                    </a:srgbClr>
                  </a:outerShdw>
                </a:effectLst>
              </a:rPr>
              <a:t>Chess is not Solved I </a:t>
            </a:r>
          </a:p>
        </p:txBody>
      </p:sp>
      <p:sp>
        <p:nvSpPr>
          <p:cNvPr id="9" name="Rectangle 8"/>
          <p:cNvSpPr/>
          <p:nvPr/>
        </p:nvSpPr>
        <p:spPr>
          <a:xfrm>
            <a:off x="3178174" y="1070996"/>
            <a:ext cx="4826000" cy="830997"/>
          </a:xfrm>
          <a:prstGeom prst="rect">
            <a:avLst/>
          </a:prstGeom>
        </p:spPr>
        <p:txBody>
          <a:bodyPr wrap="square">
            <a:spAutoFit/>
          </a:bodyPr>
          <a:lstStyle/>
          <a:p>
            <a:pPr algn="r"/>
            <a:r>
              <a:rPr lang="en-US" dirty="0"/>
              <a:t>Will chess ever be solved?</a:t>
            </a:r>
          </a:p>
          <a:p>
            <a:pPr algn="r"/>
            <a:endParaRPr lang="en-US" dirty="0"/>
          </a:p>
        </p:txBody>
      </p:sp>
      <p:pic>
        <p:nvPicPr>
          <p:cNvPr id="6" name="Picture 2"/>
          <p:cNvPicPr>
            <a:picLocks noChangeAspect="1" noChangeArrowheads="1"/>
          </p:cNvPicPr>
          <p:nvPr/>
        </p:nvPicPr>
        <p:blipFill>
          <a:blip r:embed="rId2" cstate="print"/>
          <a:srcRect/>
          <a:stretch>
            <a:fillRect/>
          </a:stretch>
        </p:blipFill>
        <p:spPr bwMode="auto">
          <a:xfrm>
            <a:off x="180975" y="155690"/>
            <a:ext cx="2997199" cy="2128154"/>
          </a:xfrm>
          <a:prstGeom prst="rect">
            <a:avLst/>
          </a:prstGeom>
          <a:noFill/>
          <a:ln w="9525">
            <a:noFill/>
            <a:miter lim="800000"/>
            <a:headEnd/>
            <a:tailEnd/>
          </a:ln>
        </p:spPr>
      </p:pic>
      <p:pic>
        <p:nvPicPr>
          <p:cNvPr id="68610" name="Picture 2"/>
          <p:cNvPicPr>
            <a:picLocks noChangeAspect="1" noChangeArrowheads="1"/>
          </p:cNvPicPr>
          <p:nvPr/>
        </p:nvPicPr>
        <p:blipFill>
          <a:blip r:embed="rId3" cstate="print"/>
          <a:srcRect/>
          <a:stretch>
            <a:fillRect/>
          </a:stretch>
        </p:blipFill>
        <p:spPr bwMode="auto">
          <a:xfrm>
            <a:off x="2984283" y="2149643"/>
            <a:ext cx="6207343" cy="4257745"/>
          </a:xfrm>
          <a:prstGeom prst="rect">
            <a:avLst/>
          </a:prstGeom>
          <a:noFill/>
          <a:ln w="9525">
            <a:solidFill>
              <a:schemeClr val="tx1"/>
            </a:solidFill>
            <a:miter lim="800000"/>
            <a:headEnd/>
            <a:tailEnd/>
          </a:ln>
          <a:scene3d>
            <a:camera prst="isometricOffAxis2Left"/>
            <a:lightRig rig="threePt" dir="t"/>
          </a:scene3d>
        </p:spPr>
      </p:pic>
      <p:sp>
        <p:nvSpPr>
          <p:cNvPr id="8" name="Rectangle 7"/>
          <p:cNvSpPr/>
          <p:nvPr/>
        </p:nvSpPr>
        <p:spPr>
          <a:xfrm>
            <a:off x="117445" y="2439799"/>
            <a:ext cx="3196205" cy="1692771"/>
          </a:xfrm>
          <a:prstGeom prst="rect">
            <a:avLst/>
          </a:prstGeom>
        </p:spPr>
        <p:txBody>
          <a:bodyPr wrap="square">
            <a:spAutoFit/>
          </a:bodyPr>
          <a:lstStyle/>
          <a:p>
            <a:r>
              <a:rPr lang="en-US" sz="2000" dirty="0"/>
              <a:t>One estimate is that it will be solved in 2250 (about 200 years) assuming Moore’s law holds all that time!!</a:t>
            </a:r>
          </a:p>
          <a:p>
            <a:endParaRPr lang="en-US" dirty="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AutoShape 5"/>
          <p:cNvSpPr>
            <a:spLocks noChangeArrowheads="1"/>
          </p:cNvSpPr>
          <p:nvPr/>
        </p:nvSpPr>
        <p:spPr bwMode="auto">
          <a:xfrm>
            <a:off x="4160940" y="1006679"/>
            <a:ext cx="4932726" cy="5851320"/>
          </a:xfrm>
          <a:prstGeom prst="triangle">
            <a:avLst>
              <a:gd name="adj" fmla="val 50000"/>
            </a:avLst>
          </a:prstGeom>
          <a:solidFill>
            <a:srgbClr val="C0C0C0"/>
          </a:solidFill>
          <a:ln w="9525">
            <a:solidFill>
              <a:schemeClr val="tx1"/>
            </a:solidFill>
            <a:miter lim="800000"/>
            <a:headEnd/>
            <a:tailEnd/>
          </a:ln>
          <a:effectLst/>
        </p:spPr>
        <p:txBody>
          <a:bodyPr wrap="none" anchor="ctr"/>
          <a:lstStyle/>
          <a:p>
            <a:endParaRPr lang="en-US"/>
          </a:p>
        </p:txBody>
      </p:sp>
      <p:sp>
        <p:nvSpPr>
          <p:cNvPr id="7" name="TextBox 6"/>
          <p:cNvSpPr txBox="1"/>
          <p:nvPr/>
        </p:nvSpPr>
        <p:spPr>
          <a:xfrm>
            <a:off x="0" y="0"/>
            <a:ext cx="5424793" cy="769441"/>
          </a:xfrm>
          <a:prstGeom prst="rect">
            <a:avLst/>
          </a:prstGeom>
          <a:noFill/>
        </p:spPr>
        <p:txBody>
          <a:bodyPr wrap="square" rtlCol="0">
            <a:spAutoFit/>
          </a:bodyPr>
          <a:lstStyle/>
          <a:p>
            <a:pPr algn="r"/>
            <a:r>
              <a:rPr lang="en-US" sz="4400" dirty="0">
                <a:effectLst>
                  <a:outerShdw blurRad="38100" dist="38100" dir="2700000" algn="tl">
                    <a:srgbClr val="000000">
                      <a:alpha val="43137"/>
                    </a:srgbClr>
                  </a:outerShdw>
                </a:effectLst>
              </a:rPr>
              <a:t>Chess is not Solved II </a:t>
            </a:r>
          </a:p>
        </p:txBody>
      </p:sp>
      <p:sp>
        <p:nvSpPr>
          <p:cNvPr id="8" name="Rectangle 7"/>
          <p:cNvSpPr/>
          <p:nvPr/>
        </p:nvSpPr>
        <p:spPr>
          <a:xfrm>
            <a:off x="218113" y="778779"/>
            <a:ext cx="5008228" cy="2308324"/>
          </a:xfrm>
          <a:prstGeom prst="rect">
            <a:avLst/>
          </a:prstGeom>
        </p:spPr>
        <p:txBody>
          <a:bodyPr wrap="square">
            <a:spAutoFit/>
          </a:bodyPr>
          <a:lstStyle/>
          <a:p>
            <a:r>
              <a:rPr lang="en-US" sz="2000" dirty="0"/>
              <a:t>However, </a:t>
            </a:r>
            <a:r>
              <a:rPr lang="en-US" sz="2000" i="1" dirty="0"/>
              <a:t>every</a:t>
            </a:r>
            <a:r>
              <a:rPr lang="en-US" sz="2000" dirty="0"/>
              <a:t> endgame, with 7 pieces or fewer has been solved! </a:t>
            </a:r>
          </a:p>
          <a:p>
            <a:endParaRPr lang="en-US" sz="2000" dirty="0"/>
          </a:p>
          <a:p>
            <a:r>
              <a:rPr lang="en-US" sz="2000" dirty="0"/>
              <a:t>This does not help that much, since most games are over long before we get down to 7 pieces.</a:t>
            </a:r>
          </a:p>
          <a:p>
            <a:endParaRPr lang="en-US" dirty="0"/>
          </a:p>
        </p:txBody>
      </p:sp>
      <p:grpSp>
        <p:nvGrpSpPr>
          <p:cNvPr id="12" name="Group 36"/>
          <p:cNvGrpSpPr>
            <a:grpSpLocks noChangeAspect="1"/>
          </p:cNvGrpSpPr>
          <p:nvPr/>
        </p:nvGrpSpPr>
        <p:grpSpPr bwMode="auto">
          <a:xfrm>
            <a:off x="6661543" y="4711628"/>
            <a:ext cx="695325" cy="898525"/>
            <a:chOff x="927" y="3135"/>
            <a:chExt cx="608" cy="768"/>
          </a:xfrm>
        </p:grpSpPr>
        <p:grpSp>
          <p:nvGrpSpPr>
            <p:cNvPr id="13" name="Group 11"/>
            <p:cNvGrpSpPr>
              <a:grpSpLocks noChangeAspect="1"/>
            </p:cNvGrpSpPr>
            <p:nvPr/>
          </p:nvGrpSpPr>
          <p:grpSpPr bwMode="auto">
            <a:xfrm>
              <a:off x="1164" y="3135"/>
              <a:ext cx="161" cy="425"/>
              <a:chOff x="2332" y="864"/>
              <a:chExt cx="519" cy="1365"/>
            </a:xfrm>
          </p:grpSpPr>
          <p:sp>
            <p:nvSpPr>
              <p:cNvPr id="23" name="Oval 12"/>
              <p:cNvSpPr>
                <a:spLocks noChangeAspect="1" noChangeArrowheads="1"/>
              </p:cNvSpPr>
              <p:nvPr/>
            </p:nvSpPr>
            <p:spPr bwMode="auto">
              <a:xfrm>
                <a:off x="2400" y="864"/>
                <a:ext cx="432" cy="432"/>
              </a:xfrm>
              <a:prstGeom prst="ellipse">
                <a:avLst/>
              </a:prstGeom>
              <a:solidFill>
                <a:srgbClr val="C0C0C0">
                  <a:alpha val="50000"/>
                </a:srgbClr>
              </a:solidFill>
              <a:ln w="57150">
                <a:solidFill>
                  <a:schemeClr val="tx1"/>
                </a:solidFill>
                <a:round/>
                <a:headEnd/>
                <a:tailEnd/>
              </a:ln>
              <a:effectLst/>
            </p:spPr>
            <p:txBody>
              <a:bodyPr wrap="none" anchor="ctr"/>
              <a:lstStyle/>
              <a:p>
                <a:endParaRPr lang="en-US"/>
              </a:p>
            </p:txBody>
          </p:sp>
          <p:sp>
            <p:nvSpPr>
              <p:cNvPr id="24" name="Text Box 13"/>
              <p:cNvSpPr txBox="1">
                <a:spLocks noChangeAspect="1" noChangeArrowheads="1"/>
              </p:cNvSpPr>
              <p:nvPr/>
            </p:nvSpPr>
            <p:spPr bwMode="auto">
              <a:xfrm>
                <a:off x="2332" y="973"/>
                <a:ext cx="519" cy="1256"/>
              </a:xfrm>
              <a:prstGeom prst="rect">
                <a:avLst/>
              </a:prstGeom>
              <a:noFill/>
              <a:ln w="57150">
                <a:noFill/>
                <a:miter lim="800000"/>
                <a:headEnd/>
                <a:tailEnd/>
              </a:ln>
              <a:effectLst/>
            </p:spPr>
            <p:txBody>
              <a:bodyPr wrap="none">
                <a:spAutoFit/>
              </a:bodyPr>
              <a:lstStyle/>
              <a:p>
                <a:pPr algn="ctr"/>
                <a:endParaRPr lang="en-US"/>
              </a:p>
            </p:txBody>
          </p:sp>
        </p:grpSp>
        <p:grpSp>
          <p:nvGrpSpPr>
            <p:cNvPr id="14" name="Group 17"/>
            <p:cNvGrpSpPr>
              <a:grpSpLocks noChangeAspect="1"/>
            </p:cNvGrpSpPr>
            <p:nvPr/>
          </p:nvGrpSpPr>
          <p:grpSpPr bwMode="auto">
            <a:xfrm>
              <a:off x="1374" y="3479"/>
              <a:ext cx="161" cy="424"/>
              <a:chOff x="2335" y="864"/>
              <a:chExt cx="520" cy="1363"/>
            </a:xfrm>
          </p:grpSpPr>
          <p:sp>
            <p:nvSpPr>
              <p:cNvPr id="21" name="Oval 18"/>
              <p:cNvSpPr>
                <a:spLocks noChangeAspect="1" noChangeArrowheads="1"/>
              </p:cNvSpPr>
              <p:nvPr/>
            </p:nvSpPr>
            <p:spPr bwMode="auto">
              <a:xfrm>
                <a:off x="2400" y="864"/>
                <a:ext cx="432" cy="432"/>
              </a:xfrm>
              <a:prstGeom prst="ellipse">
                <a:avLst/>
              </a:prstGeom>
              <a:solidFill>
                <a:srgbClr val="C0C0C0">
                  <a:alpha val="50000"/>
                </a:srgbClr>
              </a:solidFill>
              <a:ln w="57150">
                <a:solidFill>
                  <a:schemeClr val="tx1"/>
                </a:solidFill>
                <a:round/>
                <a:headEnd/>
                <a:tailEnd/>
              </a:ln>
              <a:effectLst/>
            </p:spPr>
            <p:txBody>
              <a:bodyPr wrap="none" anchor="ctr"/>
              <a:lstStyle/>
              <a:p>
                <a:endParaRPr lang="en-US"/>
              </a:p>
            </p:txBody>
          </p:sp>
          <p:sp>
            <p:nvSpPr>
              <p:cNvPr id="22" name="Text Box 19"/>
              <p:cNvSpPr txBox="1">
                <a:spLocks noChangeAspect="1" noChangeArrowheads="1"/>
              </p:cNvSpPr>
              <p:nvPr/>
            </p:nvSpPr>
            <p:spPr bwMode="auto">
              <a:xfrm>
                <a:off x="2335" y="970"/>
                <a:ext cx="520" cy="1257"/>
              </a:xfrm>
              <a:prstGeom prst="rect">
                <a:avLst/>
              </a:prstGeom>
              <a:noFill/>
              <a:ln w="57150">
                <a:noFill/>
                <a:miter lim="800000"/>
                <a:headEnd/>
                <a:tailEnd/>
              </a:ln>
              <a:effectLst/>
            </p:spPr>
            <p:txBody>
              <a:bodyPr wrap="none">
                <a:spAutoFit/>
              </a:bodyPr>
              <a:lstStyle/>
              <a:p>
                <a:pPr algn="ctr"/>
                <a:endParaRPr lang="en-US"/>
              </a:p>
            </p:txBody>
          </p:sp>
        </p:grpSp>
        <p:grpSp>
          <p:nvGrpSpPr>
            <p:cNvPr id="15" name="Group 20"/>
            <p:cNvGrpSpPr>
              <a:grpSpLocks noChangeAspect="1"/>
            </p:cNvGrpSpPr>
            <p:nvPr/>
          </p:nvGrpSpPr>
          <p:grpSpPr bwMode="auto">
            <a:xfrm>
              <a:off x="927" y="3479"/>
              <a:ext cx="161" cy="424"/>
              <a:chOff x="2339" y="864"/>
              <a:chExt cx="519" cy="1363"/>
            </a:xfrm>
          </p:grpSpPr>
          <p:sp>
            <p:nvSpPr>
              <p:cNvPr id="19" name="Oval 21"/>
              <p:cNvSpPr>
                <a:spLocks noChangeAspect="1" noChangeArrowheads="1"/>
              </p:cNvSpPr>
              <p:nvPr/>
            </p:nvSpPr>
            <p:spPr bwMode="auto">
              <a:xfrm>
                <a:off x="2400" y="864"/>
                <a:ext cx="432" cy="432"/>
              </a:xfrm>
              <a:prstGeom prst="ellipse">
                <a:avLst/>
              </a:prstGeom>
              <a:solidFill>
                <a:srgbClr val="C0C0C0">
                  <a:alpha val="50000"/>
                </a:srgbClr>
              </a:solidFill>
              <a:ln w="57150">
                <a:solidFill>
                  <a:schemeClr val="tx1"/>
                </a:solidFill>
                <a:round/>
                <a:headEnd/>
                <a:tailEnd/>
              </a:ln>
              <a:effectLst/>
            </p:spPr>
            <p:txBody>
              <a:bodyPr wrap="none" anchor="ctr"/>
              <a:lstStyle/>
              <a:p>
                <a:endParaRPr lang="en-US"/>
              </a:p>
            </p:txBody>
          </p:sp>
          <p:sp>
            <p:nvSpPr>
              <p:cNvPr id="20" name="Text Box 22"/>
              <p:cNvSpPr txBox="1">
                <a:spLocks noChangeAspect="1" noChangeArrowheads="1"/>
              </p:cNvSpPr>
              <p:nvPr/>
            </p:nvSpPr>
            <p:spPr bwMode="auto">
              <a:xfrm>
                <a:off x="2339" y="970"/>
                <a:ext cx="519" cy="1257"/>
              </a:xfrm>
              <a:prstGeom prst="rect">
                <a:avLst/>
              </a:prstGeom>
              <a:noFill/>
              <a:ln w="57150">
                <a:noFill/>
                <a:miter lim="800000"/>
                <a:headEnd/>
                <a:tailEnd/>
              </a:ln>
              <a:effectLst/>
            </p:spPr>
            <p:txBody>
              <a:bodyPr wrap="none">
                <a:spAutoFit/>
              </a:bodyPr>
              <a:lstStyle/>
              <a:p>
                <a:pPr algn="ctr"/>
                <a:endParaRPr lang="en-US"/>
              </a:p>
            </p:txBody>
          </p:sp>
        </p:grpSp>
        <p:grpSp>
          <p:nvGrpSpPr>
            <p:cNvPr id="16" name="Group 30"/>
            <p:cNvGrpSpPr>
              <a:grpSpLocks noChangeAspect="1"/>
            </p:cNvGrpSpPr>
            <p:nvPr/>
          </p:nvGrpSpPr>
          <p:grpSpPr bwMode="auto">
            <a:xfrm>
              <a:off x="1045" y="3261"/>
              <a:ext cx="360" cy="242"/>
              <a:chOff x="896" y="1363"/>
              <a:chExt cx="1156" cy="778"/>
            </a:xfrm>
          </p:grpSpPr>
          <p:sp>
            <p:nvSpPr>
              <p:cNvPr id="17" name="Line 31"/>
              <p:cNvSpPr>
                <a:spLocks noChangeAspect="1" noChangeShapeType="1"/>
              </p:cNvSpPr>
              <p:nvPr/>
            </p:nvSpPr>
            <p:spPr bwMode="auto">
              <a:xfrm flipH="1">
                <a:off x="896" y="1363"/>
                <a:ext cx="534" cy="726"/>
              </a:xfrm>
              <a:prstGeom prst="line">
                <a:avLst/>
              </a:prstGeom>
              <a:noFill/>
              <a:ln w="9525">
                <a:solidFill>
                  <a:schemeClr val="tx1"/>
                </a:solidFill>
                <a:round/>
                <a:headEnd/>
                <a:tailEnd/>
              </a:ln>
              <a:effectLst/>
            </p:spPr>
            <p:txBody>
              <a:bodyPr wrap="none" anchor="ctr"/>
              <a:lstStyle/>
              <a:p>
                <a:endParaRPr lang="en-US"/>
              </a:p>
            </p:txBody>
          </p:sp>
          <p:sp>
            <p:nvSpPr>
              <p:cNvPr id="18" name="Line 32"/>
              <p:cNvSpPr>
                <a:spLocks noChangeAspect="1" noChangeShapeType="1"/>
              </p:cNvSpPr>
              <p:nvPr/>
            </p:nvSpPr>
            <p:spPr bwMode="auto">
              <a:xfrm>
                <a:off x="1674" y="1378"/>
                <a:ext cx="378" cy="763"/>
              </a:xfrm>
              <a:prstGeom prst="line">
                <a:avLst/>
              </a:prstGeom>
              <a:noFill/>
              <a:ln w="9525">
                <a:solidFill>
                  <a:schemeClr val="tx1"/>
                </a:solidFill>
                <a:round/>
                <a:headEnd/>
                <a:tailEnd/>
              </a:ln>
              <a:effectLst/>
            </p:spPr>
            <p:txBody>
              <a:bodyPr wrap="none" anchor="ctr"/>
              <a:lstStyle/>
              <a:p>
                <a:endParaRPr lang="en-US"/>
              </a:p>
            </p:txBody>
          </p:sp>
        </p:grpSp>
      </p:grpSp>
      <p:grpSp>
        <p:nvGrpSpPr>
          <p:cNvPr id="38" name="Group 37"/>
          <p:cNvGrpSpPr/>
          <p:nvPr/>
        </p:nvGrpSpPr>
        <p:grpSpPr>
          <a:xfrm>
            <a:off x="6436439" y="4276798"/>
            <a:ext cx="695325" cy="898525"/>
            <a:chOff x="7921290" y="2020160"/>
            <a:chExt cx="695325" cy="898525"/>
          </a:xfrm>
        </p:grpSpPr>
        <p:grpSp>
          <p:nvGrpSpPr>
            <p:cNvPr id="26" name="Group 11"/>
            <p:cNvGrpSpPr>
              <a:grpSpLocks noChangeAspect="1"/>
            </p:cNvGrpSpPr>
            <p:nvPr/>
          </p:nvGrpSpPr>
          <p:grpSpPr bwMode="auto">
            <a:xfrm>
              <a:off x="8192330" y="2020160"/>
              <a:ext cx="184124" cy="497231"/>
              <a:chOff x="2332" y="864"/>
              <a:chExt cx="519" cy="1365"/>
            </a:xfrm>
          </p:grpSpPr>
          <p:sp>
            <p:nvSpPr>
              <p:cNvPr id="36" name="Oval 12"/>
              <p:cNvSpPr>
                <a:spLocks noChangeAspect="1" noChangeArrowheads="1"/>
              </p:cNvSpPr>
              <p:nvPr/>
            </p:nvSpPr>
            <p:spPr bwMode="auto">
              <a:xfrm>
                <a:off x="2400" y="864"/>
                <a:ext cx="432" cy="432"/>
              </a:xfrm>
              <a:prstGeom prst="ellipse">
                <a:avLst/>
              </a:prstGeom>
              <a:solidFill>
                <a:srgbClr val="C0C0C0">
                  <a:alpha val="50000"/>
                </a:srgbClr>
              </a:solidFill>
              <a:ln w="57150">
                <a:solidFill>
                  <a:schemeClr val="tx1"/>
                </a:solidFill>
                <a:round/>
                <a:headEnd/>
                <a:tailEnd/>
              </a:ln>
              <a:effectLst/>
            </p:spPr>
            <p:txBody>
              <a:bodyPr wrap="none" anchor="ctr"/>
              <a:lstStyle/>
              <a:p>
                <a:endParaRPr lang="en-US"/>
              </a:p>
            </p:txBody>
          </p:sp>
          <p:sp>
            <p:nvSpPr>
              <p:cNvPr id="37" name="Text Box 13"/>
              <p:cNvSpPr txBox="1">
                <a:spLocks noChangeAspect="1" noChangeArrowheads="1"/>
              </p:cNvSpPr>
              <p:nvPr/>
            </p:nvSpPr>
            <p:spPr bwMode="auto">
              <a:xfrm>
                <a:off x="2332" y="973"/>
                <a:ext cx="519" cy="1256"/>
              </a:xfrm>
              <a:prstGeom prst="rect">
                <a:avLst/>
              </a:prstGeom>
              <a:noFill/>
              <a:ln w="57150">
                <a:noFill/>
                <a:miter lim="800000"/>
                <a:headEnd/>
                <a:tailEnd/>
              </a:ln>
              <a:effectLst/>
            </p:spPr>
            <p:txBody>
              <a:bodyPr wrap="none">
                <a:spAutoFit/>
              </a:bodyPr>
              <a:lstStyle/>
              <a:p>
                <a:pPr algn="ctr"/>
                <a:endParaRPr lang="en-US"/>
              </a:p>
            </p:txBody>
          </p:sp>
        </p:grpSp>
        <p:sp>
          <p:nvSpPr>
            <p:cNvPr id="35" name="Text Box 19"/>
            <p:cNvSpPr txBox="1">
              <a:spLocks noChangeAspect="1" noChangeArrowheads="1"/>
            </p:cNvSpPr>
            <p:nvPr/>
          </p:nvSpPr>
          <p:spPr bwMode="auto">
            <a:xfrm>
              <a:off x="8432491" y="2461202"/>
              <a:ext cx="184124" cy="457483"/>
            </a:xfrm>
            <a:prstGeom prst="rect">
              <a:avLst/>
            </a:prstGeom>
            <a:noFill/>
            <a:ln w="57150">
              <a:noFill/>
              <a:miter lim="800000"/>
              <a:headEnd/>
              <a:tailEnd/>
            </a:ln>
            <a:effectLst/>
          </p:spPr>
          <p:txBody>
            <a:bodyPr wrap="none">
              <a:spAutoFit/>
            </a:bodyPr>
            <a:lstStyle/>
            <a:p>
              <a:pPr algn="ctr"/>
              <a:endParaRPr lang="en-US"/>
            </a:p>
          </p:txBody>
        </p:sp>
        <p:grpSp>
          <p:nvGrpSpPr>
            <p:cNvPr id="28" name="Group 20"/>
            <p:cNvGrpSpPr>
              <a:grpSpLocks noChangeAspect="1"/>
            </p:cNvGrpSpPr>
            <p:nvPr/>
          </p:nvGrpSpPr>
          <p:grpSpPr bwMode="auto">
            <a:xfrm>
              <a:off x="7921290" y="2422624"/>
              <a:ext cx="184124" cy="496061"/>
              <a:chOff x="2339" y="864"/>
              <a:chExt cx="519" cy="1363"/>
            </a:xfrm>
          </p:grpSpPr>
          <p:sp>
            <p:nvSpPr>
              <p:cNvPr id="32" name="Oval 21"/>
              <p:cNvSpPr>
                <a:spLocks noChangeAspect="1" noChangeArrowheads="1"/>
              </p:cNvSpPr>
              <p:nvPr/>
            </p:nvSpPr>
            <p:spPr bwMode="auto">
              <a:xfrm>
                <a:off x="2400" y="864"/>
                <a:ext cx="432" cy="432"/>
              </a:xfrm>
              <a:prstGeom prst="ellipse">
                <a:avLst/>
              </a:prstGeom>
              <a:solidFill>
                <a:srgbClr val="C0C0C0">
                  <a:alpha val="50000"/>
                </a:srgbClr>
              </a:solidFill>
              <a:ln w="57150">
                <a:solidFill>
                  <a:schemeClr val="tx1"/>
                </a:solidFill>
                <a:round/>
                <a:headEnd/>
                <a:tailEnd/>
              </a:ln>
              <a:effectLst/>
            </p:spPr>
            <p:txBody>
              <a:bodyPr wrap="none" anchor="ctr"/>
              <a:lstStyle/>
              <a:p>
                <a:endParaRPr lang="en-US"/>
              </a:p>
            </p:txBody>
          </p:sp>
          <p:sp>
            <p:nvSpPr>
              <p:cNvPr id="33" name="Text Box 22"/>
              <p:cNvSpPr txBox="1">
                <a:spLocks noChangeAspect="1" noChangeArrowheads="1"/>
              </p:cNvSpPr>
              <p:nvPr/>
            </p:nvSpPr>
            <p:spPr bwMode="auto">
              <a:xfrm>
                <a:off x="2339" y="970"/>
                <a:ext cx="519" cy="1257"/>
              </a:xfrm>
              <a:prstGeom prst="rect">
                <a:avLst/>
              </a:prstGeom>
              <a:noFill/>
              <a:ln w="57150">
                <a:noFill/>
                <a:miter lim="800000"/>
                <a:headEnd/>
                <a:tailEnd/>
              </a:ln>
              <a:effectLst/>
            </p:spPr>
            <p:txBody>
              <a:bodyPr wrap="none">
                <a:spAutoFit/>
              </a:bodyPr>
              <a:lstStyle/>
              <a:p>
                <a:pPr algn="ctr"/>
                <a:endParaRPr lang="en-US"/>
              </a:p>
            </p:txBody>
          </p:sp>
        </p:grpSp>
        <p:grpSp>
          <p:nvGrpSpPr>
            <p:cNvPr id="29" name="Group 30"/>
            <p:cNvGrpSpPr>
              <a:grpSpLocks noChangeAspect="1"/>
            </p:cNvGrpSpPr>
            <p:nvPr/>
          </p:nvGrpSpPr>
          <p:grpSpPr bwMode="auto">
            <a:xfrm>
              <a:off x="8056238" y="2167574"/>
              <a:ext cx="411706" cy="283129"/>
              <a:chOff x="896" y="1363"/>
              <a:chExt cx="1156" cy="778"/>
            </a:xfrm>
          </p:grpSpPr>
          <p:sp>
            <p:nvSpPr>
              <p:cNvPr id="30" name="Line 31"/>
              <p:cNvSpPr>
                <a:spLocks noChangeAspect="1" noChangeShapeType="1"/>
              </p:cNvSpPr>
              <p:nvPr/>
            </p:nvSpPr>
            <p:spPr bwMode="auto">
              <a:xfrm flipH="1">
                <a:off x="896" y="1363"/>
                <a:ext cx="534" cy="726"/>
              </a:xfrm>
              <a:prstGeom prst="line">
                <a:avLst/>
              </a:prstGeom>
              <a:noFill/>
              <a:ln w="9525">
                <a:solidFill>
                  <a:schemeClr val="tx1"/>
                </a:solidFill>
                <a:round/>
                <a:headEnd/>
                <a:tailEnd/>
              </a:ln>
              <a:effectLst/>
            </p:spPr>
            <p:txBody>
              <a:bodyPr wrap="none" anchor="ctr"/>
              <a:lstStyle/>
              <a:p>
                <a:endParaRPr lang="en-US"/>
              </a:p>
            </p:txBody>
          </p:sp>
          <p:sp>
            <p:nvSpPr>
              <p:cNvPr id="31" name="Line 32"/>
              <p:cNvSpPr>
                <a:spLocks noChangeAspect="1" noChangeShapeType="1"/>
              </p:cNvSpPr>
              <p:nvPr/>
            </p:nvSpPr>
            <p:spPr bwMode="auto">
              <a:xfrm>
                <a:off x="1674" y="1378"/>
                <a:ext cx="378" cy="763"/>
              </a:xfrm>
              <a:prstGeom prst="line">
                <a:avLst/>
              </a:prstGeom>
              <a:noFill/>
              <a:ln w="9525">
                <a:solidFill>
                  <a:schemeClr val="tx1"/>
                </a:solidFill>
                <a:round/>
                <a:headEnd/>
                <a:tailEnd/>
              </a:ln>
              <a:effectLst/>
            </p:spPr>
            <p:txBody>
              <a:bodyPr wrap="none" anchor="ctr"/>
              <a:lstStyle/>
              <a:p>
                <a:endParaRPr lang="en-US"/>
              </a:p>
            </p:txBody>
          </p:sp>
        </p:grpSp>
      </p:grpSp>
      <p:grpSp>
        <p:nvGrpSpPr>
          <p:cNvPr id="39" name="Group 36"/>
          <p:cNvGrpSpPr>
            <a:grpSpLocks noChangeAspect="1"/>
          </p:cNvGrpSpPr>
          <p:nvPr/>
        </p:nvGrpSpPr>
        <p:grpSpPr bwMode="auto">
          <a:xfrm>
            <a:off x="5563984" y="5744873"/>
            <a:ext cx="695325" cy="898525"/>
            <a:chOff x="927" y="3135"/>
            <a:chExt cx="608" cy="768"/>
          </a:xfrm>
        </p:grpSpPr>
        <p:grpSp>
          <p:nvGrpSpPr>
            <p:cNvPr id="40" name="Group 11"/>
            <p:cNvGrpSpPr>
              <a:grpSpLocks noChangeAspect="1"/>
            </p:cNvGrpSpPr>
            <p:nvPr/>
          </p:nvGrpSpPr>
          <p:grpSpPr bwMode="auto">
            <a:xfrm>
              <a:off x="1164" y="3135"/>
              <a:ext cx="161" cy="425"/>
              <a:chOff x="2332" y="864"/>
              <a:chExt cx="519" cy="1365"/>
            </a:xfrm>
          </p:grpSpPr>
          <p:sp>
            <p:nvSpPr>
              <p:cNvPr id="50" name="Oval 12"/>
              <p:cNvSpPr>
                <a:spLocks noChangeAspect="1" noChangeArrowheads="1"/>
              </p:cNvSpPr>
              <p:nvPr/>
            </p:nvSpPr>
            <p:spPr bwMode="auto">
              <a:xfrm>
                <a:off x="2400" y="864"/>
                <a:ext cx="432" cy="432"/>
              </a:xfrm>
              <a:prstGeom prst="ellipse">
                <a:avLst/>
              </a:prstGeom>
              <a:solidFill>
                <a:srgbClr val="C0C0C0">
                  <a:alpha val="50000"/>
                </a:srgbClr>
              </a:solidFill>
              <a:ln w="57150">
                <a:solidFill>
                  <a:schemeClr val="tx1"/>
                </a:solidFill>
                <a:round/>
                <a:headEnd/>
                <a:tailEnd/>
              </a:ln>
              <a:effectLst/>
            </p:spPr>
            <p:txBody>
              <a:bodyPr wrap="none" anchor="ctr"/>
              <a:lstStyle/>
              <a:p>
                <a:endParaRPr lang="en-US"/>
              </a:p>
            </p:txBody>
          </p:sp>
          <p:sp>
            <p:nvSpPr>
              <p:cNvPr id="51" name="Text Box 13"/>
              <p:cNvSpPr txBox="1">
                <a:spLocks noChangeAspect="1" noChangeArrowheads="1"/>
              </p:cNvSpPr>
              <p:nvPr/>
            </p:nvSpPr>
            <p:spPr bwMode="auto">
              <a:xfrm>
                <a:off x="2332" y="973"/>
                <a:ext cx="519" cy="1256"/>
              </a:xfrm>
              <a:prstGeom prst="rect">
                <a:avLst/>
              </a:prstGeom>
              <a:noFill/>
              <a:ln w="57150">
                <a:noFill/>
                <a:miter lim="800000"/>
                <a:headEnd/>
                <a:tailEnd/>
              </a:ln>
              <a:effectLst/>
            </p:spPr>
            <p:txBody>
              <a:bodyPr wrap="none">
                <a:spAutoFit/>
              </a:bodyPr>
              <a:lstStyle/>
              <a:p>
                <a:pPr algn="ctr"/>
                <a:endParaRPr lang="en-US"/>
              </a:p>
            </p:txBody>
          </p:sp>
        </p:grpSp>
        <p:grpSp>
          <p:nvGrpSpPr>
            <p:cNvPr id="41" name="Group 17"/>
            <p:cNvGrpSpPr>
              <a:grpSpLocks noChangeAspect="1"/>
            </p:cNvGrpSpPr>
            <p:nvPr/>
          </p:nvGrpSpPr>
          <p:grpSpPr bwMode="auto">
            <a:xfrm>
              <a:off x="1374" y="3479"/>
              <a:ext cx="161" cy="424"/>
              <a:chOff x="2335" y="864"/>
              <a:chExt cx="520" cy="1363"/>
            </a:xfrm>
          </p:grpSpPr>
          <p:sp>
            <p:nvSpPr>
              <p:cNvPr id="48" name="Oval 18"/>
              <p:cNvSpPr>
                <a:spLocks noChangeAspect="1" noChangeArrowheads="1"/>
              </p:cNvSpPr>
              <p:nvPr/>
            </p:nvSpPr>
            <p:spPr bwMode="auto">
              <a:xfrm>
                <a:off x="2400" y="864"/>
                <a:ext cx="432" cy="432"/>
              </a:xfrm>
              <a:prstGeom prst="ellipse">
                <a:avLst/>
              </a:prstGeom>
              <a:solidFill>
                <a:srgbClr val="C0C0C0">
                  <a:alpha val="50000"/>
                </a:srgbClr>
              </a:solidFill>
              <a:ln w="57150">
                <a:solidFill>
                  <a:schemeClr val="tx1"/>
                </a:solidFill>
                <a:round/>
                <a:headEnd/>
                <a:tailEnd/>
              </a:ln>
              <a:effectLst/>
            </p:spPr>
            <p:txBody>
              <a:bodyPr wrap="none" anchor="ctr"/>
              <a:lstStyle/>
              <a:p>
                <a:endParaRPr lang="en-US"/>
              </a:p>
            </p:txBody>
          </p:sp>
          <p:sp>
            <p:nvSpPr>
              <p:cNvPr id="49" name="Text Box 19"/>
              <p:cNvSpPr txBox="1">
                <a:spLocks noChangeAspect="1" noChangeArrowheads="1"/>
              </p:cNvSpPr>
              <p:nvPr/>
            </p:nvSpPr>
            <p:spPr bwMode="auto">
              <a:xfrm>
                <a:off x="2335" y="970"/>
                <a:ext cx="520" cy="1257"/>
              </a:xfrm>
              <a:prstGeom prst="rect">
                <a:avLst/>
              </a:prstGeom>
              <a:noFill/>
              <a:ln w="57150">
                <a:noFill/>
                <a:miter lim="800000"/>
                <a:headEnd/>
                <a:tailEnd/>
              </a:ln>
              <a:effectLst/>
            </p:spPr>
            <p:txBody>
              <a:bodyPr wrap="none">
                <a:spAutoFit/>
              </a:bodyPr>
              <a:lstStyle/>
              <a:p>
                <a:pPr algn="ctr"/>
                <a:endParaRPr lang="en-US"/>
              </a:p>
            </p:txBody>
          </p:sp>
        </p:grpSp>
        <p:grpSp>
          <p:nvGrpSpPr>
            <p:cNvPr id="42" name="Group 20"/>
            <p:cNvGrpSpPr>
              <a:grpSpLocks noChangeAspect="1"/>
            </p:cNvGrpSpPr>
            <p:nvPr/>
          </p:nvGrpSpPr>
          <p:grpSpPr bwMode="auto">
            <a:xfrm>
              <a:off x="927" y="3479"/>
              <a:ext cx="161" cy="424"/>
              <a:chOff x="2339" y="864"/>
              <a:chExt cx="519" cy="1363"/>
            </a:xfrm>
          </p:grpSpPr>
          <p:sp>
            <p:nvSpPr>
              <p:cNvPr id="46" name="Oval 21"/>
              <p:cNvSpPr>
                <a:spLocks noChangeAspect="1" noChangeArrowheads="1"/>
              </p:cNvSpPr>
              <p:nvPr/>
            </p:nvSpPr>
            <p:spPr bwMode="auto">
              <a:xfrm>
                <a:off x="2400" y="864"/>
                <a:ext cx="432" cy="432"/>
              </a:xfrm>
              <a:prstGeom prst="ellipse">
                <a:avLst/>
              </a:prstGeom>
              <a:solidFill>
                <a:srgbClr val="C0C0C0">
                  <a:alpha val="50000"/>
                </a:srgbClr>
              </a:solidFill>
              <a:ln w="57150">
                <a:solidFill>
                  <a:schemeClr val="tx1"/>
                </a:solidFill>
                <a:round/>
                <a:headEnd/>
                <a:tailEnd/>
              </a:ln>
              <a:effectLst/>
            </p:spPr>
            <p:txBody>
              <a:bodyPr wrap="none" anchor="ctr"/>
              <a:lstStyle/>
              <a:p>
                <a:endParaRPr lang="en-US"/>
              </a:p>
            </p:txBody>
          </p:sp>
          <p:sp>
            <p:nvSpPr>
              <p:cNvPr id="47" name="Text Box 22"/>
              <p:cNvSpPr txBox="1">
                <a:spLocks noChangeAspect="1" noChangeArrowheads="1"/>
              </p:cNvSpPr>
              <p:nvPr/>
            </p:nvSpPr>
            <p:spPr bwMode="auto">
              <a:xfrm>
                <a:off x="2339" y="970"/>
                <a:ext cx="519" cy="1257"/>
              </a:xfrm>
              <a:prstGeom prst="rect">
                <a:avLst/>
              </a:prstGeom>
              <a:noFill/>
              <a:ln w="57150">
                <a:noFill/>
                <a:miter lim="800000"/>
                <a:headEnd/>
                <a:tailEnd/>
              </a:ln>
              <a:effectLst/>
            </p:spPr>
            <p:txBody>
              <a:bodyPr wrap="none">
                <a:spAutoFit/>
              </a:bodyPr>
              <a:lstStyle/>
              <a:p>
                <a:pPr algn="ctr"/>
                <a:endParaRPr lang="en-US"/>
              </a:p>
            </p:txBody>
          </p:sp>
        </p:grpSp>
        <p:grpSp>
          <p:nvGrpSpPr>
            <p:cNvPr id="43" name="Group 30"/>
            <p:cNvGrpSpPr>
              <a:grpSpLocks noChangeAspect="1"/>
            </p:cNvGrpSpPr>
            <p:nvPr/>
          </p:nvGrpSpPr>
          <p:grpSpPr bwMode="auto">
            <a:xfrm>
              <a:off x="1045" y="3261"/>
              <a:ext cx="360" cy="242"/>
              <a:chOff x="896" y="1363"/>
              <a:chExt cx="1156" cy="778"/>
            </a:xfrm>
          </p:grpSpPr>
          <p:sp>
            <p:nvSpPr>
              <p:cNvPr id="44" name="Line 31"/>
              <p:cNvSpPr>
                <a:spLocks noChangeAspect="1" noChangeShapeType="1"/>
              </p:cNvSpPr>
              <p:nvPr/>
            </p:nvSpPr>
            <p:spPr bwMode="auto">
              <a:xfrm flipH="1">
                <a:off x="896" y="1363"/>
                <a:ext cx="534" cy="726"/>
              </a:xfrm>
              <a:prstGeom prst="line">
                <a:avLst/>
              </a:prstGeom>
              <a:noFill/>
              <a:ln w="9525">
                <a:solidFill>
                  <a:schemeClr val="tx1"/>
                </a:solidFill>
                <a:round/>
                <a:headEnd/>
                <a:tailEnd/>
              </a:ln>
              <a:effectLst/>
            </p:spPr>
            <p:txBody>
              <a:bodyPr wrap="none" anchor="ctr"/>
              <a:lstStyle/>
              <a:p>
                <a:endParaRPr lang="en-US"/>
              </a:p>
            </p:txBody>
          </p:sp>
          <p:sp>
            <p:nvSpPr>
              <p:cNvPr id="45" name="Line 32"/>
              <p:cNvSpPr>
                <a:spLocks noChangeAspect="1" noChangeShapeType="1"/>
              </p:cNvSpPr>
              <p:nvPr/>
            </p:nvSpPr>
            <p:spPr bwMode="auto">
              <a:xfrm>
                <a:off x="1674" y="1378"/>
                <a:ext cx="378" cy="763"/>
              </a:xfrm>
              <a:prstGeom prst="line">
                <a:avLst/>
              </a:prstGeom>
              <a:noFill/>
              <a:ln w="9525">
                <a:solidFill>
                  <a:schemeClr val="tx1"/>
                </a:solidFill>
                <a:round/>
                <a:headEnd/>
                <a:tailEnd/>
              </a:ln>
              <a:effectLst/>
            </p:spPr>
            <p:txBody>
              <a:bodyPr wrap="none" anchor="ctr"/>
              <a:lstStyle/>
              <a:p>
                <a:endParaRPr lang="en-US"/>
              </a:p>
            </p:txBody>
          </p:sp>
        </p:grpSp>
      </p:grpSp>
      <p:grpSp>
        <p:nvGrpSpPr>
          <p:cNvPr id="52" name="Group 51"/>
          <p:cNvGrpSpPr/>
          <p:nvPr/>
        </p:nvGrpSpPr>
        <p:grpSpPr>
          <a:xfrm>
            <a:off x="5338880" y="5310043"/>
            <a:ext cx="695325" cy="898525"/>
            <a:chOff x="7921290" y="2020160"/>
            <a:chExt cx="695325" cy="898525"/>
          </a:xfrm>
        </p:grpSpPr>
        <p:grpSp>
          <p:nvGrpSpPr>
            <p:cNvPr id="53" name="Group 11"/>
            <p:cNvGrpSpPr>
              <a:grpSpLocks noChangeAspect="1"/>
            </p:cNvGrpSpPr>
            <p:nvPr/>
          </p:nvGrpSpPr>
          <p:grpSpPr bwMode="auto">
            <a:xfrm>
              <a:off x="8192330" y="2020160"/>
              <a:ext cx="184124" cy="497231"/>
              <a:chOff x="2332" y="864"/>
              <a:chExt cx="519" cy="1365"/>
            </a:xfrm>
          </p:grpSpPr>
          <p:sp>
            <p:nvSpPr>
              <p:cNvPr id="61" name="Oval 12"/>
              <p:cNvSpPr>
                <a:spLocks noChangeAspect="1" noChangeArrowheads="1"/>
              </p:cNvSpPr>
              <p:nvPr/>
            </p:nvSpPr>
            <p:spPr bwMode="auto">
              <a:xfrm>
                <a:off x="2400" y="864"/>
                <a:ext cx="432" cy="432"/>
              </a:xfrm>
              <a:prstGeom prst="ellipse">
                <a:avLst/>
              </a:prstGeom>
              <a:solidFill>
                <a:srgbClr val="C0C0C0">
                  <a:alpha val="50000"/>
                </a:srgbClr>
              </a:solidFill>
              <a:ln w="57150">
                <a:solidFill>
                  <a:schemeClr val="tx1"/>
                </a:solidFill>
                <a:round/>
                <a:headEnd/>
                <a:tailEnd/>
              </a:ln>
              <a:effectLst/>
            </p:spPr>
            <p:txBody>
              <a:bodyPr wrap="none" anchor="ctr"/>
              <a:lstStyle/>
              <a:p>
                <a:endParaRPr lang="en-US"/>
              </a:p>
            </p:txBody>
          </p:sp>
          <p:sp>
            <p:nvSpPr>
              <p:cNvPr id="62" name="Text Box 13"/>
              <p:cNvSpPr txBox="1">
                <a:spLocks noChangeAspect="1" noChangeArrowheads="1"/>
              </p:cNvSpPr>
              <p:nvPr/>
            </p:nvSpPr>
            <p:spPr bwMode="auto">
              <a:xfrm>
                <a:off x="2332" y="973"/>
                <a:ext cx="519" cy="1256"/>
              </a:xfrm>
              <a:prstGeom prst="rect">
                <a:avLst/>
              </a:prstGeom>
              <a:noFill/>
              <a:ln w="57150">
                <a:noFill/>
                <a:miter lim="800000"/>
                <a:headEnd/>
                <a:tailEnd/>
              </a:ln>
              <a:effectLst/>
            </p:spPr>
            <p:txBody>
              <a:bodyPr wrap="none">
                <a:spAutoFit/>
              </a:bodyPr>
              <a:lstStyle/>
              <a:p>
                <a:pPr algn="ctr"/>
                <a:endParaRPr lang="en-US"/>
              </a:p>
            </p:txBody>
          </p:sp>
        </p:grpSp>
        <p:sp>
          <p:nvSpPr>
            <p:cNvPr id="54" name="Text Box 19"/>
            <p:cNvSpPr txBox="1">
              <a:spLocks noChangeAspect="1" noChangeArrowheads="1"/>
            </p:cNvSpPr>
            <p:nvPr/>
          </p:nvSpPr>
          <p:spPr bwMode="auto">
            <a:xfrm>
              <a:off x="8432491" y="2461202"/>
              <a:ext cx="184124" cy="457483"/>
            </a:xfrm>
            <a:prstGeom prst="rect">
              <a:avLst/>
            </a:prstGeom>
            <a:noFill/>
            <a:ln w="57150">
              <a:noFill/>
              <a:miter lim="800000"/>
              <a:headEnd/>
              <a:tailEnd/>
            </a:ln>
            <a:effectLst/>
          </p:spPr>
          <p:txBody>
            <a:bodyPr wrap="none">
              <a:spAutoFit/>
            </a:bodyPr>
            <a:lstStyle/>
            <a:p>
              <a:pPr algn="ctr"/>
              <a:endParaRPr lang="en-US"/>
            </a:p>
          </p:txBody>
        </p:sp>
        <p:grpSp>
          <p:nvGrpSpPr>
            <p:cNvPr id="55" name="Group 20"/>
            <p:cNvGrpSpPr>
              <a:grpSpLocks noChangeAspect="1"/>
            </p:cNvGrpSpPr>
            <p:nvPr/>
          </p:nvGrpSpPr>
          <p:grpSpPr bwMode="auto">
            <a:xfrm>
              <a:off x="7921290" y="2422624"/>
              <a:ext cx="184124" cy="496061"/>
              <a:chOff x="2339" y="864"/>
              <a:chExt cx="519" cy="1363"/>
            </a:xfrm>
          </p:grpSpPr>
          <p:sp>
            <p:nvSpPr>
              <p:cNvPr id="59" name="Oval 21"/>
              <p:cNvSpPr>
                <a:spLocks noChangeAspect="1" noChangeArrowheads="1"/>
              </p:cNvSpPr>
              <p:nvPr/>
            </p:nvSpPr>
            <p:spPr bwMode="auto">
              <a:xfrm>
                <a:off x="2400" y="864"/>
                <a:ext cx="432" cy="432"/>
              </a:xfrm>
              <a:prstGeom prst="ellipse">
                <a:avLst/>
              </a:prstGeom>
              <a:solidFill>
                <a:srgbClr val="C0C0C0">
                  <a:alpha val="50000"/>
                </a:srgbClr>
              </a:solidFill>
              <a:ln w="57150">
                <a:solidFill>
                  <a:schemeClr val="tx1"/>
                </a:solidFill>
                <a:round/>
                <a:headEnd/>
                <a:tailEnd/>
              </a:ln>
              <a:effectLst/>
            </p:spPr>
            <p:txBody>
              <a:bodyPr wrap="none" anchor="ctr"/>
              <a:lstStyle/>
              <a:p>
                <a:endParaRPr lang="en-US"/>
              </a:p>
            </p:txBody>
          </p:sp>
          <p:sp>
            <p:nvSpPr>
              <p:cNvPr id="60" name="Text Box 22"/>
              <p:cNvSpPr txBox="1">
                <a:spLocks noChangeAspect="1" noChangeArrowheads="1"/>
              </p:cNvSpPr>
              <p:nvPr/>
            </p:nvSpPr>
            <p:spPr bwMode="auto">
              <a:xfrm>
                <a:off x="2339" y="970"/>
                <a:ext cx="519" cy="1257"/>
              </a:xfrm>
              <a:prstGeom prst="rect">
                <a:avLst/>
              </a:prstGeom>
              <a:noFill/>
              <a:ln w="57150">
                <a:noFill/>
                <a:miter lim="800000"/>
                <a:headEnd/>
                <a:tailEnd/>
              </a:ln>
              <a:effectLst/>
            </p:spPr>
            <p:txBody>
              <a:bodyPr wrap="none">
                <a:spAutoFit/>
              </a:bodyPr>
              <a:lstStyle/>
              <a:p>
                <a:pPr algn="ctr"/>
                <a:endParaRPr lang="en-US"/>
              </a:p>
            </p:txBody>
          </p:sp>
        </p:grpSp>
        <p:grpSp>
          <p:nvGrpSpPr>
            <p:cNvPr id="56" name="Group 30"/>
            <p:cNvGrpSpPr>
              <a:grpSpLocks noChangeAspect="1"/>
            </p:cNvGrpSpPr>
            <p:nvPr/>
          </p:nvGrpSpPr>
          <p:grpSpPr bwMode="auto">
            <a:xfrm>
              <a:off x="8056238" y="2167574"/>
              <a:ext cx="411706" cy="283129"/>
              <a:chOff x="896" y="1363"/>
              <a:chExt cx="1156" cy="778"/>
            </a:xfrm>
          </p:grpSpPr>
          <p:sp>
            <p:nvSpPr>
              <p:cNvPr id="57" name="Line 31"/>
              <p:cNvSpPr>
                <a:spLocks noChangeAspect="1" noChangeShapeType="1"/>
              </p:cNvSpPr>
              <p:nvPr/>
            </p:nvSpPr>
            <p:spPr bwMode="auto">
              <a:xfrm flipH="1">
                <a:off x="896" y="1363"/>
                <a:ext cx="534" cy="726"/>
              </a:xfrm>
              <a:prstGeom prst="line">
                <a:avLst/>
              </a:prstGeom>
              <a:noFill/>
              <a:ln w="9525">
                <a:solidFill>
                  <a:schemeClr val="tx1"/>
                </a:solidFill>
                <a:round/>
                <a:headEnd/>
                <a:tailEnd/>
              </a:ln>
              <a:effectLst/>
            </p:spPr>
            <p:txBody>
              <a:bodyPr wrap="none" anchor="ctr"/>
              <a:lstStyle/>
              <a:p>
                <a:endParaRPr lang="en-US"/>
              </a:p>
            </p:txBody>
          </p:sp>
          <p:sp>
            <p:nvSpPr>
              <p:cNvPr id="58" name="Line 32"/>
              <p:cNvSpPr>
                <a:spLocks noChangeAspect="1" noChangeShapeType="1"/>
              </p:cNvSpPr>
              <p:nvPr/>
            </p:nvSpPr>
            <p:spPr bwMode="auto">
              <a:xfrm>
                <a:off x="1674" y="1378"/>
                <a:ext cx="378" cy="763"/>
              </a:xfrm>
              <a:prstGeom prst="line">
                <a:avLst/>
              </a:prstGeom>
              <a:noFill/>
              <a:ln w="9525">
                <a:solidFill>
                  <a:schemeClr val="tx1"/>
                </a:solidFill>
                <a:round/>
                <a:headEnd/>
                <a:tailEnd/>
              </a:ln>
              <a:effectLst/>
            </p:spPr>
            <p:txBody>
              <a:bodyPr wrap="none" anchor="ctr"/>
              <a:lstStyle/>
              <a:p>
                <a:endParaRPr lang="en-US"/>
              </a:p>
            </p:txBody>
          </p:sp>
        </p:grpSp>
      </p:grpSp>
      <p:pic>
        <p:nvPicPr>
          <p:cNvPr id="61444" name="Picture 4" descr="File:Chess tablebase query.png"/>
          <p:cNvPicPr>
            <a:picLocks noChangeAspect="1" noChangeArrowheads="1"/>
          </p:cNvPicPr>
          <p:nvPr/>
        </p:nvPicPr>
        <p:blipFill>
          <a:blip r:embed="rId2" cstate="print"/>
          <a:srcRect r="38766"/>
          <a:stretch>
            <a:fillRect/>
          </a:stretch>
        </p:blipFill>
        <p:spPr bwMode="auto">
          <a:xfrm>
            <a:off x="5453259" y="4895481"/>
            <a:ext cx="576825" cy="590598"/>
          </a:xfrm>
          <a:prstGeom prst="rect">
            <a:avLst/>
          </a:prstGeom>
          <a:noFill/>
        </p:spPr>
      </p:pic>
      <p:grpSp>
        <p:nvGrpSpPr>
          <p:cNvPr id="64" name="Group 36"/>
          <p:cNvGrpSpPr>
            <a:grpSpLocks noChangeAspect="1"/>
          </p:cNvGrpSpPr>
          <p:nvPr/>
        </p:nvGrpSpPr>
        <p:grpSpPr bwMode="auto">
          <a:xfrm>
            <a:off x="7409562" y="5879096"/>
            <a:ext cx="695325" cy="898525"/>
            <a:chOff x="927" y="3135"/>
            <a:chExt cx="608" cy="768"/>
          </a:xfrm>
        </p:grpSpPr>
        <p:grpSp>
          <p:nvGrpSpPr>
            <p:cNvPr id="65" name="Group 11"/>
            <p:cNvGrpSpPr>
              <a:grpSpLocks noChangeAspect="1"/>
            </p:cNvGrpSpPr>
            <p:nvPr/>
          </p:nvGrpSpPr>
          <p:grpSpPr bwMode="auto">
            <a:xfrm>
              <a:off x="1164" y="3135"/>
              <a:ext cx="161" cy="425"/>
              <a:chOff x="2332" y="864"/>
              <a:chExt cx="519" cy="1365"/>
            </a:xfrm>
          </p:grpSpPr>
          <p:sp>
            <p:nvSpPr>
              <p:cNvPr id="75" name="Oval 12"/>
              <p:cNvSpPr>
                <a:spLocks noChangeAspect="1" noChangeArrowheads="1"/>
              </p:cNvSpPr>
              <p:nvPr/>
            </p:nvSpPr>
            <p:spPr bwMode="auto">
              <a:xfrm>
                <a:off x="2400" y="864"/>
                <a:ext cx="432" cy="432"/>
              </a:xfrm>
              <a:prstGeom prst="ellipse">
                <a:avLst/>
              </a:prstGeom>
              <a:solidFill>
                <a:srgbClr val="C0C0C0">
                  <a:alpha val="50000"/>
                </a:srgbClr>
              </a:solidFill>
              <a:ln w="57150">
                <a:solidFill>
                  <a:schemeClr val="tx1"/>
                </a:solidFill>
                <a:round/>
                <a:headEnd/>
                <a:tailEnd/>
              </a:ln>
              <a:effectLst/>
            </p:spPr>
            <p:txBody>
              <a:bodyPr wrap="none" anchor="ctr"/>
              <a:lstStyle/>
              <a:p>
                <a:endParaRPr lang="en-US"/>
              </a:p>
            </p:txBody>
          </p:sp>
          <p:sp>
            <p:nvSpPr>
              <p:cNvPr id="76" name="Text Box 13"/>
              <p:cNvSpPr txBox="1">
                <a:spLocks noChangeAspect="1" noChangeArrowheads="1"/>
              </p:cNvSpPr>
              <p:nvPr/>
            </p:nvSpPr>
            <p:spPr bwMode="auto">
              <a:xfrm>
                <a:off x="2332" y="973"/>
                <a:ext cx="519" cy="1256"/>
              </a:xfrm>
              <a:prstGeom prst="rect">
                <a:avLst/>
              </a:prstGeom>
              <a:noFill/>
              <a:ln w="57150">
                <a:noFill/>
                <a:miter lim="800000"/>
                <a:headEnd/>
                <a:tailEnd/>
              </a:ln>
              <a:effectLst/>
            </p:spPr>
            <p:txBody>
              <a:bodyPr wrap="none">
                <a:spAutoFit/>
              </a:bodyPr>
              <a:lstStyle/>
              <a:p>
                <a:pPr algn="ctr"/>
                <a:endParaRPr lang="en-US"/>
              </a:p>
            </p:txBody>
          </p:sp>
        </p:grpSp>
        <p:grpSp>
          <p:nvGrpSpPr>
            <p:cNvPr id="66" name="Group 17"/>
            <p:cNvGrpSpPr>
              <a:grpSpLocks noChangeAspect="1"/>
            </p:cNvGrpSpPr>
            <p:nvPr/>
          </p:nvGrpSpPr>
          <p:grpSpPr bwMode="auto">
            <a:xfrm>
              <a:off x="1374" y="3479"/>
              <a:ext cx="161" cy="424"/>
              <a:chOff x="2335" y="864"/>
              <a:chExt cx="520" cy="1363"/>
            </a:xfrm>
          </p:grpSpPr>
          <p:sp>
            <p:nvSpPr>
              <p:cNvPr id="73" name="Oval 18"/>
              <p:cNvSpPr>
                <a:spLocks noChangeAspect="1" noChangeArrowheads="1"/>
              </p:cNvSpPr>
              <p:nvPr/>
            </p:nvSpPr>
            <p:spPr bwMode="auto">
              <a:xfrm>
                <a:off x="2400" y="864"/>
                <a:ext cx="432" cy="432"/>
              </a:xfrm>
              <a:prstGeom prst="ellipse">
                <a:avLst/>
              </a:prstGeom>
              <a:solidFill>
                <a:srgbClr val="C0C0C0">
                  <a:alpha val="50000"/>
                </a:srgbClr>
              </a:solidFill>
              <a:ln w="57150">
                <a:solidFill>
                  <a:schemeClr val="tx1"/>
                </a:solidFill>
                <a:round/>
                <a:headEnd/>
                <a:tailEnd/>
              </a:ln>
              <a:effectLst/>
            </p:spPr>
            <p:txBody>
              <a:bodyPr wrap="none" anchor="ctr"/>
              <a:lstStyle/>
              <a:p>
                <a:endParaRPr lang="en-US"/>
              </a:p>
            </p:txBody>
          </p:sp>
          <p:sp>
            <p:nvSpPr>
              <p:cNvPr id="74" name="Text Box 19"/>
              <p:cNvSpPr txBox="1">
                <a:spLocks noChangeAspect="1" noChangeArrowheads="1"/>
              </p:cNvSpPr>
              <p:nvPr/>
            </p:nvSpPr>
            <p:spPr bwMode="auto">
              <a:xfrm>
                <a:off x="2335" y="970"/>
                <a:ext cx="520" cy="1257"/>
              </a:xfrm>
              <a:prstGeom prst="rect">
                <a:avLst/>
              </a:prstGeom>
              <a:noFill/>
              <a:ln w="57150">
                <a:noFill/>
                <a:miter lim="800000"/>
                <a:headEnd/>
                <a:tailEnd/>
              </a:ln>
              <a:effectLst/>
            </p:spPr>
            <p:txBody>
              <a:bodyPr wrap="none">
                <a:spAutoFit/>
              </a:bodyPr>
              <a:lstStyle/>
              <a:p>
                <a:pPr algn="ctr"/>
                <a:endParaRPr lang="en-US"/>
              </a:p>
            </p:txBody>
          </p:sp>
        </p:grpSp>
        <p:grpSp>
          <p:nvGrpSpPr>
            <p:cNvPr id="67" name="Group 20"/>
            <p:cNvGrpSpPr>
              <a:grpSpLocks noChangeAspect="1"/>
            </p:cNvGrpSpPr>
            <p:nvPr/>
          </p:nvGrpSpPr>
          <p:grpSpPr bwMode="auto">
            <a:xfrm>
              <a:off x="927" y="3479"/>
              <a:ext cx="161" cy="424"/>
              <a:chOff x="2339" y="864"/>
              <a:chExt cx="519" cy="1363"/>
            </a:xfrm>
          </p:grpSpPr>
          <p:sp>
            <p:nvSpPr>
              <p:cNvPr id="71" name="Oval 21"/>
              <p:cNvSpPr>
                <a:spLocks noChangeAspect="1" noChangeArrowheads="1"/>
              </p:cNvSpPr>
              <p:nvPr/>
            </p:nvSpPr>
            <p:spPr bwMode="auto">
              <a:xfrm>
                <a:off x="2400" y="864"/>
                <a:ext cx="432" cy="432"/>
              </a:xfrm>
              <a:prstGeom prst="ellipse">
                <a:avLst/>
              </a:prstGeom>
              <a:solidFill>
                <a:srgbClr val="C0C0C0">
                  <a:alpha val="50000"/>
                </a:srgbClr>
              </a:solidFill>
              <a:ln w="57150">
                <a:solidFill>
                  <a:schemeClr val="tx1"/>
                </a:solidFill>
                <a:round/>
                <a:headEnd/>
                <a:tailEnd/>
              </a:ln>
              <a:effectLst/>
            </p:spPr>
            <p:txBody>
              <a:bodyPr wrap="none" anchor="ctr"/>
              <a:lstStyle/>
              <a:p>
                <a:endParaRPr lang="en-US"/>
              </a:p>
            </p:txBody>
          </p:sp>
          <p:sp>
            <p:nvSpPr>
              <p:cNvPr id="72" name="Text Box 22"/>
              <p:cNvSpPr txBox="1">
                <a:spLocks noChangeAspect="1" noChangeArrowheads="1"/>
              </p:cNvSpPr>
              <p:nvPr/>
            </p:nvSpPr>
            <p:spPr bwMode="auto">
              <a:xfrm>
                <a:off x="2339" y="970"/>
                <a:ext cx="519" cy="1257"/>
              </a:xfrm>
              <a:prstGeom prst="rect">
                <a:avLst/>
              </a:prstGeom>
              <a:noFill/>
              <a:ln w="57150">
                <a:noFill/>
                <a:miter lim="800000"/>
                <a:headEnd/>
                <a:tailEnd/>
              </a:ln>
              <a:effectLst/>
            </p:spPr>
            <p:txBody>
              <a:bodyPr wrap="none">
                <a:spAutoFit/>
              </a:bodyPr>
              <a:lstStyle/>
              <a:p>
                <a:pPr algn="ctr"/>
                <a:endParaRPr lang="en-US"/>
              </a:p>
            </p:txBody>
          </p:sp>
        </p:grpSp>
        <p:grpSp>
          <p:nvGrpSpPr>
            <p:cNvPr id="68" name="Group 30"/>
            <p:cNvGrpSpPr>
              <a:grpSpLocks noChangeAspect="1"/>
            </p:cNvGrpSpPr>
            <p:nvPr/>
          </p:nvGrpSpPr>
          <p:grpSpPr bwMode="auto">
            <a:xfrm>
              <a:off x="1045" y="3261"/>
              <a:ext cx="360" cy="242"/>
              <a:chOff x="896" y="1363"/>
              <a:chExt cx="1156" cy="778"/>
            </a:xfrm>
          </p:grpSpPr>
          <p:sp>
            <p:nvSpPr>
              <p:cNvPr id="69" name="Line 31"/>
              <p:cNvSpPr>
                <a:spLocks noChangeAspect="1" noChangeShapeType="1"/>
              </p:cNvSpPr>
              <p:nvPr/>
            </p:nvSpPr>
            <p:spPr bwMode="auto">
              <a:xfrm flipH="1">
                <a:off x="896" y="1363"/>
                <a:ext cx="534" cy="726"/>
              </a:xfrm>
              <a:prstGeom prst="line">
                <a:avLst/>
              </a:prstGeom>
              <a:noFill/>
              <a:ln w="9525">
                <a:solidFill>
                  <a:schemeClr val="tx1"/>
                </a:solidFill>
                <a:round/>
                <a:headEnd/>
                <a:tailEnd/>
              </a:ln>
              <a:effectLst/>
            </p:spPr>
            <p:txBody>
              <a:bodyPr wrap="none" anchor="ctr"/>
              <a:lstStyle/>
              <a:p>
                <a:endParaRPr lang="en-US"/>
              </a:p>
            </p:txBody>
          </p:sp>
          <p:sp>
            <p:nvSpPr>
              <p:cNvPr id="70" name="Line 32"/>
              <p:cNvSpPr>
                <a:spLocks noChangeAspect="1" noChangeShapeType="1"/>
              </p:cNvSpPr>
              <p:nvPr/>
            </p:nvSpPr>
            <p:spPr bwMode="auto">
              <a:xfrm>
                <a:off x="1674" y="1378"/>
                <a:ext cx="378" cy="763"/>
              </a:xfrm>
              <a:prstGeom prst="line">
                <a:avLst/>
              </a:prstGeom>
              <a:noFill/>
              <a:ln w="9525">
                <a:solidFill>
                  <a:schemeClr val="tx1"/>
                </a:solidFill>
                <a:round/>
                <a:headEnd/>
                <a:tailEnd/>
              </a:ln>
              <a:effectLst/>
            </p:spPr>
            <p:txBody>
              <a:bodyPr wrap="none" anchor="ctr"/>
              <a:lstStyle/>
              <a:p>
                <a:endParaRPr lang="en-US"/>
              </a:p>
            </p:txBody>
          </p:sp>
        </p:grpSp>
      </p:grpSp>
      <p:grpSp>
        <p:nvGrpSpPr>
          <p:cNvPr id="77" name="Group 76"/>
          <p:cNvGrpSpPr/>
          <p:nvPr/>
        </p:nvGrpSpPr>
        <p:grpSpPr>
          <a:xfrm>
            <a:off x="7184458" y="5444266"/>
            <a:ext cx="695325" cy="898525"/>
            <a:chOff x="7921290" y="2020160"/>
            <a:chExt cx="695325" cy="898525"/>
          </a:xfrm>
        </p:grpSpPr>
        <p:grpSp>
          <p:nvGrpSpPr>
            <p:cNvPr id="78" name="Group 11"/>
            <p:cNvGrpSpPr>
              <a:grpSpLocks noChangeAspect="1"/>
            </p:cNvGrpSpPr>
            <p:nvPr/>
          </p:nvGrpSpPr>
          <p:grpSpPr bwMode="auto">
            <a:xfrm>
              <a:off x="8192330" y="2020160"/>
              <a:ext cx="184124" cy="497231"/>
              <a:chOff x="2332" y="864"/>
              <a:chExt cx="519" cy="1365"/>
            </a:xfrm>
          </p:grpSpPr>
          <p:sp>
            <p:nvSpPr>
              <p:cNvPr id="86" name="Oval 12"/>
              <p:cNvSpPr>
                <a:spLocks noChangeAspect="1" noChangeArrowheads="1"/>
              </p:cNvSpPr>
              <p:nvPr/>
            </p:nvSpPr>
            <p:spPr bwMode="auto">
              <a:xfrm>
                <a:off x="2400" y="864"/>
                <a:ext cx="432" cy="432"/>
              </a:xfrm>
              <a:prstGeom prst="ellipse">
                <a:avLst/>
              </a:prstGeom>
              <a:solidFill>
                <a:srgbClr val="C0C0C0">
                  <a:alpha val="50000"/>
                </a:srgbClr>
              </a:solidFill>
              <a:ln w="57150">
                <a:solidFill>
                  <a:schemeClr val="tx1"/>
                </a:solidFill>
                <a:round/>
                <a:headEnd/>
                <a:tailEnd/>
              </a:ln>
              <a:effectLst/>
            </p:spPr>
            <p:txBody>
              <a:bodyPr wrap="none" anchor="ctr"/>
              <a:lstStyle/>
              <a:p>
                <a:endParaRPr lang="en-US"/>
              </a:p>
            </p:txBody>
          </p:sp>
          <p:sp>
            <p:nvSpPr>
              <p:cNvPr id="87" name="Text Box 13"/>
              <p:cNvSpPr txBox="1">
                <a:spLocks noChangeAspect="1" noChangeArrowheads="1"/>
              </p:cNvSpPr>
              <p:nvPr/>
            </p:nvSpPr>
            <p:spPr bwMode="auto">
              <a:xfrm>
                <a:off x="2332" y="973"/>
                <a:ext cx="519" cy="1256"/>
              </a:xfrm>
              <a:prstGeom prst="rect">
                <a:avLst/>
              </a:prstGeom>
              <a:noFill/>
              <a:ln w="57150">
                <a:noFill/>
                <a:miter lim="800000"/>
                <a:headEnd/>
                <a:tailEnd/>
              </a:ln>
              <a:effectLst/>
            </p:spPr>
            <p:txBody>
              <a:bodyPr wrap="none">
                <a:spAutoFit/>
              </a:bodyPr>
              <a:lstStyle/>
              <a:p>
                <a:pPr algn="ctr"/>
                <a:endParaRPr lang="en-US"/>
              </a:p>
            </p:txBody>
          </p:sp>
        </p:grpSp>
        <p:sp>
          <p:nvSpPr>
            <p:cNvPr id="79" name="Text Box 19"/>
            <p:cNvSpPr txBox="1">
              <a:spLocks noChangeAspect="1" noChangeArrowheads="1"/>
            </p:cNvSpPr>
            <p:nvPr/>
          </p:nvSpPr>
          <p:spPr bwMode="auto">
            <a:xfrm>
              <a:off x="8432491" y="2461202"/>
              <a:ext cx="184124" cy="457483"/>
            </a:xfrm>
            <a:prstGeom prst="rect">
              <a:avLst/>
            </a:prstGeom>
            <a:noFill/>
            <a:ln w="57150">
              <a:noFill/>
              <a:miter lim="800000"/>
              <a:headEnd/>
              <a:tailEnd/>
            </a:ln>
            <a:effectLst/>
          </p:spPr>
          <p:txBody>
            <a:bodyPr wrap="none">
              <a:spAutoFit/>
            </a:bodyPr>
            <a:lstStyle/>
            <a:p>
              <a:pPr algn="ctr"/>
              <a:endParaRPr lang="en-US"/>
            </a:p>
          </p:txBody>
        </p:sp>
        <p:grpSp>
          <p:nvGrpSpPr>
            <p:cNvPr id="80" name="Group 20"/>
            <p:cNvGrpSpPr>
              <a:grpSpLocks noChangeAspect="1"/>
            </p:cNvGrpSpPr>
            <p:nvPr/>
          </p:nvGrpSpPr>
          <p:grpSpPr bwMode="auto">
            <a:xfrm>
              <a:off x="7921290" y="2422624"/>
              <a:ext cx="184124" cy="496061"/>
              <a:chOff x="2339" y="864"/>
              <a:chExt cx="519" cy="1363"/>
            </a:xfrm>
          </p:grpSpPr>
          <p:sp>
            <p:nvSpPr>
              <p:cNvPr id="84" name="Oval 21"/>
              <p:cNvSpPr>
                <a:spLocks noChangeAspect="1" noChangeArrowheads="1"/>
              </p:cNvSpPr>
              <p:nvPr/>
            </p:nvSpPr>
            <p:spPr bwMode="auto">
              <a:xfrm>
                <a:off x="2400" y="864"/>
                <a:ext cx="432" cy="432"/>
              </a:xfrm>
              <a:prstGeom prst="ellipse">
                <a:avLst/>
              </a:prstGeom>
              <a:solidFill>
                <a:srgbClr val="C0C0C0">
                  <a:alpha val="50000"/>
                </a:srgbClr>
              </a:solidFill>
              <a:ln w="57150">
                <a:solidFill>
                  <a:schemeClr val="tx1"/>
                </a:solidFill>
                <a:round/>
                <a:headEnd/>
                <a:tailEnd/>
              </a:ln>
              <a:effectLst/>
            </p:spPr>
            <p:txBody>
              <a:bodyPr wrap="none" anchor="ctr"/>
              <a:lstStyle/>
              <a:p>
                <a:endParaRPr lang="en-US"/>
              </a:p>
            </p:txBody>
          </p:sp>
          <p:sp>
            <p:nvSpPr>
              <p:cNvPr id="85" name="Text Box 22"/>
              <p:cNvSpPr txBox="1">
                <a:spLocks noChangeAspect="1" noChangeArrowheads="1"/>
              </p:cNvSpPr>
              <p:nvPr/>
            </p:nvSpPr>
            <p:spPr bwMode="auto">
              <a:xfrm>
                <a:off x="2339" y="970"/>
                <a:ext cx="519" cy="1257"/>
              </a:xfrm>
              <a:prstGeom prst="rect">
                <a:avLst/>
              </a:prstGeom>
              <a:noFill/>
              <a:ln w="57150">
                <a:noFill/>
                <a:miter lim="800000"/>
                <a:headEnd/>
                <a:tailEnd/>
              </a:ln>
              <a:effectLst/>
            </p:spPr>
            <p:txBody>
              <a:bodyPr wrap="none">
                <a:spAutoFit/>
              </a:bodyPr>
              <a:lstStyle/>
              <a:p>
                <a:pPr algn="ctr"/>
                <a:endParaRPr lang="en-US"/>
              </a:p>
            </p:txBody>
          </p:sp>
        </p:grpSp>
        <p:grpSp>
          <p:nvGrpSpPr>
            <p:cNvPr id="81" name="Group 30"/>
            <p:cNvGrpSpPr>
              <a:grpSpLocks noChangeAspect="1"/>
            </p:cNvGrpSpPr>
            <p:nvPr/>
          </p:nvGrpSpPr>
          <p:grpSpPr bwMode="auto">
            <a:xfrm>
              <a:off x="8056238" y="2167574"/>
              <a:ext cx="411706" cy="283129"/>
              <a:chOff x="896" y="1363"/>
              <a:chExt cx="1156" cy="778"/>
            </a:xfrm>
          </p:grpSpPr>
          <p:sp>
            <p:nvSpPr>
              <p:cNvPr id="82" name="Line 31"/>
              <p:cNvSpPr>
                <a:spLocks noChangeAspect="1" noChangeShapeType="1"/>
              </p:cNvSpPr>
              <p:nvPr/>
            </p:nvSpPr>
            <p:spPr bwMode="auto">
              <a:xfrm flipH="1">
                <a:off x="896" y="1363"/>
                <a:ext cx="534" cy="726"/>
              </a:xfrm>
              <a:prstGeom prst="line">
                <a:avLst/>
              </a:prstGeom>
              <a:noFill/>
              <a:ln w="9525">
                <a:solidFill>
                  <a:schemeClr val="tx1"/>
                </a:solidFill>
                <a:round/>
                <a:headEnd/>
                <a:tailEnd/>
              </a:ln>
              <a:effectLst/>
            </p:spPr>
            <p:txBody>
              <a:bodyPr wrap="none" anchor="ctr"/>
              <a:lstStyle/>
              <a:p>
                <a:endParaRPr lang="en-US"/>
              </a:p>
            </p:txBody>
          </p:sp>
          <p:sp>
            <p:nvSpPr>
              <p:cNvPr id="83" name="Line 32"/>
              <p:cNvSpPr>
                <a:spLocks noChangeAspect="1" noChangeShapeType="1"/>
              </p:cNvSpPr>
              <p:nvPr/>
            </p:nvSpPr>
            <p:spPr bwMode="auto">
              <a:xfrm>
                <a:off x="1674" y="1378"/>
                <a:ext cx="378" cy="763"/>
              </a:xfrm>
              <a:prstGeom prst="line">
                <a:avLst/>
              </a:prstGeom>
              <a:noFill/>
              <a:ln w="9525">
                <a:solidFill>
                  <a:schemeClr val="tx1"/>
                </a:solidFill>
                <a:round/>
                <a:headEnd/>
                <a:tailEnd/>
              </a:ln>
              <a:effectLst/>
            </p:spPr>
            <p:txBody>
              <a:bodyPr wrap="none" anchor="ctr"/>
              <a:lstStyle/>
              <a:p>
                <a:endParaRPr lang="en-US"/>
              </a:p>
            </p:txBody>
          </p:sp>
        </p:grpSp>
      </p:grpSp>
      <p:cxnSp>
        <p:nvCxnSpPr>
          <p:cNvPr id="89" name="Straight Connector 88"/>
          <p:cNvCxnSpPr>
            <a:stCxn id="21" idx="5"/>
            <a:endCxn id="87" idx="0"/>
          </p:cNvCxnSpPr>
          <p:nvPr/>
        </p:nvCxnSpPr>
        <p:spPr bwMode="auto">
          <a:xfrm>
            <a:off x="7326324" y="5248292"/>
            <a:ext cx="221236" cy="235680"/>
          </a:xfrm>
          <a:prstGeom prst="line">
            <a:avLst/>
          </a:prstGeom>
          <a:solidFill>
            <a:schemeClr val="accent1"/>
          </a:solidFill>
          <a:ln w="9525" cap="flat" cmpd="sng" algn="ctr">
            <a:solidFill>
              <a:schemeClr val="tx1"/>
            </a:solidFill>
            <a:prstDash val="solid"/>
            <a:round/>
            <a:headEnd type="none" w="med" len="med"/>
            <a:tailEnd type="none" w="med" len="med"/>
          </a:ln>
          <a:effectLst/>
        </p:spPr>
      </p:cxnSp>
      <p:pic>
        <p:nvPicPr>
          <p:cNvPr id="61452" name="Picture 12" descr="http://guineashots.com/wp-content/uploads/2014/06/liac-chess.png"/>
          <p:cNvPicPr>
            <a:picLocks noChangeAspect="1" noChangeArrowheads="1"/>
          </p:cNvPicPr>
          <p:nvPr/>
        </p:nvPicPr>
        <p:blipFill>
          <a:blip r:embed="rId3" cstate="print"/>
          <a:srcRect l="2785" t="10734" r="37130" b="4771"/>
          <a:stretch>
            <a:fillRect/>
          </a:stretch>
        </p:blipFill>
        <p:spPr bwMode="auto">
          <a:xfrm>
            <a:off x="6157519" y="117445"/>
            <a:ext cx="947956" cy="947956"/>
          </a:xfrm>
          <a:prstGeom prst="rect">
            <a:avLst/>
          </a:prstGeom>
          <a:noFill/>
        </p:spPr>
      </p:pic>
      <p:sp>
        <p:nvSpPr>
          <p:cNvPr id="102" name="Rectangle 101"/>
          <p:cNvSpPr/>
          <p:nvPr/>
        </p:nvSpPr>
        <p:spPr>
          <a:xfrm>
            <a:off x="255864" y="3113413"/>
            <a:ext cx="4911754" cy="2031325"/>
          </a:xfrm>
          <a:prstGeom prst="rect">
            <a:avLst/>
          </a:prstGeom>
        </p:spPr>
        <p:txBody>
          <a:bodyPr wrap="square">
            <a:spAutoFit/>
          </a:bodyPr>
          <a:lstStyle/>
          <a:p>
            <a:r>
              <a:rPr lang="en-US" sz="1800" dirty="0"/>
              <a:t>All 4-piece endgames were solved in the late 80s</a:t>
            </a:r>
          </a:p>
          <a:p>
            <a:r>
              <a:rPr lang="en-US" sz="1800" dirty="0"/>
              <a:t>In the early 90s, all 5-piece endgames were solved</a:t>
            </a:r>
          </a:p>
          <a:p>
            <a:r>
              <a:rPr lang="en-US" sz="1800" dirty="0"/>
              <a:t>In 2005, all 6-piece endings were solved.</a:t>
            </a:r>
          </a:p>
          <a:p>
            <a:r>
              <a:rPr lang="en-US" sz="1800" dirty="0"/>
              <a:t>In 2012, all 7-piece endings were solved.</a:t>
            </a:r>
          </a:p>
          <a:p>
            <a:endParaRPr lang="en-US" sz="1800" dirty="0"/>
          </a:p>
          <a:p>
            <a:r>
              <a:rPr lang="en-US" sz="1800" dirty="0"/>
              <a:t>The computer memory required for all 7-piece endings is 140 terabytes.</a:t>
            </a:r>
          </a:p>
        </p:txBody>
      </p:sp>
      <p:pic>
        <p:nvPicPr>
          <p:cNvPr id="61446" name="Picture 6" descr="http://chessendgames.com/resources/articles/article001/figure3.png"/>
          <p:cNvPicPr>
            <a:picLocks noChangeAspect="1" noChangeArrowheads="1"/>
          </p:cNvPicPr>
          <p:nvPr/>
        </p:nvPicPr>
        <p:blipFill>
          <a:blip r:embed="rId4" cstate="print"/>
          <a:srcRect/>
          <a:stretch>
            <a:fillRect/>
          </a:stretch>
        </p:blipFill>
        <p:spPr bwMode="auto">
          <a:xfrm>
            <a:off x="6542504" y="3885520"/>
            <a:ext cx="550345" cy="561615"/>
          </a:xfrm>
          <a:prstGeom prst="rect">
            <a:avLst/>
          </a:prstGeom>
          <a:noFill/>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EF296B9-3DC2-4868-8725-3BE3CF5CB0E8}"/>
              </a:ext>
            </a:extLst>
          </p:cNvPr>
          <p:cNvSpPr txBox="1"/>
          <p:nvPr/>
        </p:nvSpPr>
        <p:spPr>
          <a:xfrm>
            <a:off x="170953" y="0"/>
            <a:ext cx="1907895" cy="769441"/>
          </a:xfrm>
          <a:prstGeom prst="rect">
            <a:avLst/>
          </a:prstGeom>
          <a:noFill/>
        </p:spPr>
        <p:txBody>
          <a:bodyPr wrap="none" rtlCol="0">
            <a:spAutoFit/>
          </a:bodyPr>
          <a:lstStyle/>
          <a:p>
            <a:r>
              <a:rPr lang="en-US" sz="4400" dirty="0"/>
              <a:t>Review</a:t>
            </a:r>
            <a:endParaRPr lang="en-US" dirty="0"/>
          </a:p>
        </p:txBody>
      </p:sp>
      <p:sp>
        <p:nvSpPr>
          <p:cNvPr id="3" name="TextBox 2">
            <a:extLst>
              <a:ext uri="{FF2B5EF4-FFF2-40B4-BE49-F238E27FC236}">
                <a16:creationId xmlns:a16="http://schemas.microsoft.com/office/drawing/2014/main" id="{8BAF6CDA-3DB1-435B-8129-93F4C3A97297}"/>
              </a:ext>
            </a:extLst>
          </p:cNvPr>
          <p:cNvSpPr txBox="1"/>
          <p:nvPr/>
        </p:nvSpPr>
        <p:spPr>
          <a:xfrm>
            <a:off x="211098" y="1020094"/>
            <a:ext cx="8555604" cy="4893647"/>
          </a:xfrm>
          <a:prstGeom prst="rect">
            <a:avLst/>
          </a:prstGeom>
          <a:noFill/>
        </p:spPr>
        <p:txBody>
          <a:bodyPr wrap="square" rtlCol="0">
            <a:spAutoFit/>
          </a:bodyPr>
          <a:lstStyle/>
          <a:p>
            <a:r>
              <a:rPr lang="en-US" dirty="0"/>
              <a:t>For Adverserial Search</a:t>
            </a:r>
          </a:p>
          <a:p>
            <a:endParaRPr lang="en-US" dirty="0"/>
          </a:p>
          <a:p>
            <a:pPr marL="342900" indent="-342900">
              <a:buFont typeface="Arial" panose="020B0604020202020204" pitchFamily="34" charset="0"/>
              <a:buChar char="•"/>
            </a:pPr>
            <a:r>
              <a:rPr lang="en-US" dirty="0"/>
              <a:t>Minimax is the optimal algorithm</a:t>
            </a:r>
          </a:p>
          <a:p>
            <a:pPr marL="342900" indent="-342900">
              <a:buFont typeface="Arial" panose="020B0604020202020204" pitchFamily="34" charset="0"/>
              <a:buChar char="•"/>
            </a:pPr>
            <a:r>
              <a:rPr lang="en-US" dirty="0"/>
              <a:t>We can almost never use Minimax, because of its time complexity.</a:t>
            </a:r>
          </a:p>
          <a:p>
            <a:pPr marL="342900" indent="-342900">
              <a:buFont typeface="Arial" panose="020B0604020202020204" pitchFamily="34" charset="0"/>
              <a:buChar char="•"/>
            </a:pPr>
            <a:r>
              <a:rPr lang="en-US" dirty="0"/>
              <a:t>We can use depth-limited Minimax, to go as deep as possible in the time allowed</a:t>
            </a:r>
          </a:p>
          <a:p>
            <a:pPr marL="342900" indent="-342900">
              <a:buFont typeface="Arial" panose="020B0604020202020204" pitchFamily="34" charset="0"/>
              <a:buChar char="•"/>
            </a:pPr>
            <a:r>
              <a:rPr lang="en-US" dirty="0"/>
              <a:t>A clever pruning trick alpha-beta search, lets us go about twice as deep (in the best case).</a:t>
            </a:r>
          </a:p>
          <a:p>
            <a:pPr marL="342900" indent="-342900">
              <a:buFont typeface="Arial" panose="020B0604020202020204" pitchFamily="34" charset="0"/>
              <a:buChar char="•"/>
            </a:pPr>
            <a:r>
              <a:rPr lang="en-US" dirty="0"/>
              <a:t>Since that is all there is for search (but see later), all the research is spent on better evaluation functions </a:t>
            </a:r>
          </a:p>
          <a:p>
            <a:endParaRPr lang="en-US" dirty="0"/>
          </a:p>
          <a:p>
            <a:endParaRPr lang="en-US" dirty="0"/>
          </a:p>
        </p:txBody>
      </p:sp>
    </p:spTree>
    <p:extLst>
      <p:ext uri="{BB962C8B-B14F-4D97-AF65-F5344CB8AC3E}">
        <p14:creationId xmlns:p14="http://schemas.microsoft.com/office/powerpoint/2010/main" val="5881937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241069" y="0"/>
            <a:ext cx="8902931" cy="998261"/>
          </a:xfrm>
        </p:spPr>
        <p:txBody>
          <a:bodyPr/>
          <a:lstStyle/>
          <a:p>
            <a:r>
              <a:rPr lang="en-US" dirty="0">
                <a:effectLst>
                  <a:outerShdw blurRad="38100" dist="38100" dir="2700000" algn="tl">
                    <a:srgbClr val="000000">
                      <a:alpha val="43137"/>
                    </a:srgbClr>
                  </a:outerShdw>
                </a:effectLst>
              </a:rPr>
              <a:t>Two Player Games </a:t>
            </a:r>
            <a:r>
              <a:rPr lang="en-US" sz="1800" dirty="0"/>
              <a:t>(</a:t>
            </a:r>
            <a:r>
              <a:rPr lang="en-US" sz="1800" dirty="0">
                <a:solidFill>
                  <a:schemeClr val="tx1"/>
                </a:solidFill>
              </a:rPr>
              <a:t>Deterministic , </a:t>
            </a:r>
            <a:r>
              <a:rPr lang="en-US" sz="1800" dirty="0"/>
              <a:t>fully observable)</a:t>
            </a:r>
            <a:endParaRPr lang="en-US" sz="4800" dirty="0"/>
          </a:p>
        </p:txBody>
      </p:sp>
      <p:sp>
        <p:nvSpPr>
          <p:cNvPr id="3075" name="Text Box 3"/>
          <p:cNvSpPr txBox="1">
            <a:spLocks noChangeArrowheads="1"/>
          </p:cNvSpPr>
          <p:nvPr/>
        </p:nvSpPr>
        <p:spPr bwMode="auto">
          <a:xfrm>
            <a:off x="399962" y="1452000"/>
            <a:ext cx="8245475" cy="2308324"/>
          </a:xfrm>
          <a:prstGeom prst="rect">
            <a:avLst/>
          </a:prstGeom>
          <a:noFill/>
          <a:ln w="9525">
            <a:noFill/>
            <a:miter lim="800000"/>
            <a:headEnd/>
            <a:tailEnd/>
          </a:ln>
          <a:effectLst/>
        </p:spPr>
        <p:txBody>
          <a:bodyPr>
            <a:spAutoFit/>
          </a:bodyPr>
          <a:lstStyle/>
          <a:p>
            <a:r>
              <a:rPr lang="en-US" b="1" dirty="0"/>
              <a:t>Assumption</a:t>
            </a:r>
          </a:p>
          <a:p>
            <a:endParaRPr lang="en-US" dirty="0"/>
          </a:p>
          <a:p>
            <a:r>
              <a:rPr lang="en-US" dirty="0"/>
              <a:t>We are assuming that both players are rational, and always make the optimal decision, with whatever information they have.  </a:t>
            </a:r>
          </a:p>
          <a:p>
            <a:endParaRPr lang="en-US" i="1" dirty="0">
              <a:solidFill>
                <a:schemeClr val="bg1">
                  <a:lumMod val="65000"/>
                </a:schemeClr>
              </a:solidFill>
            </a:endParaRPr>
          </a:p>
          <a:p>
            <a:endParaRPr lang="en-US" dirty="0"/>
          </a:p>
        </p:txBody>
      </p:sp>
    </p:spTree>
    <p:extLst>
      <p:ext uri="{BB962C8B-B14F-4D97-AF65-F5344CB8AC3E}">
        <p14:creationId xmlns:p14="http://schemas.microsoft.com/office/powerpoint/2010/main" val="22908790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6134" y="106261"/>
            <a:ext cx="7772400" cy="1143000"/>
          </a:xfrm>
        </p:spPr>
        <p:txBody>
          <a:bodyPr/>
          <a:lstStyle/>
          <a:p>
            <a:r>
              <a:rPr lang="en-US" sz="4000" dirty="0">
                <a:effectLst>
                  <a:outerShdw blurRad="38100" dist="38100" dir="2700000" algn="tl">
                    <a:srgbClr val="000000">
                      <a:alpha val="43137"/>
                    </a:srgbClr>
                  </a:outerShdw>
                </a:effectLst>
              </a:rPr>
              <a:t>Adversarial Search Beyond Games</a:t>
            </a:r>
          </a:p>
        </p:txBody>
      </p:sp>
      <p:sp>
        <p:nvSpPr>
          <p:cNvPr id="3" name="Content Placeholder 2"/>
          <p:cNvSpPr>
            <a:spLocks noGrp="1"/>
          </p:cNvSpPr>
          <p:nvPr>
            <p:ph idx="1"/>
          </p:nvPr>
        </p:nvSpPr>
        <p:spPr>
          <a:xfrm>
            <a:off x="677411" y="1687585"/>
            <a:ext cx="7772400" cy="4114800"/>
          </a:xfrm>
        </p:spPr>
        <p:txBody>
          <a:bodyPr/>
          <a:lstStyle/>
          <a:p>
            <a:r>
              <a:rPr lang="en-US" dirty="0"/>
              <a:t>Adversarial search can be applied to economics, business, politics and war! </a:t>
            </a:r>
          </a:p>
          <a:p>
            <a:endParaRPr lang="en-US" dirty="0"/>
          </a:p>
          <a:p>
            <a:r>
              <a:rPr lang="en-US" dirty="0"/>
              <a:t>We will gloss over such considerations here</a:t>
            </a:r>
          </a:p>
          <a:p>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6" name="Picture 4" descr="http://doc-snapshot.qt-project.org/4.8/images/qml-tic-tac-toe-example.png"/>
          <p:cNvPicPr>
            <a:picLocks noChangeAspect="1" noChangeArrowheads="1"/>
          </p:cNvPicPr>
          <p:nvPr/>
        </p:nvPicPr>
        <p:blipFill>
          <a:blip r:embed="rId2" cstate="print"/>
          <a:srcRect b="10014"/>
          <a:stretch>
            <a:fillRect/>
          </a:stretch>
        </p:blipFill>
        <p:spPr bwMode="auto">
          <a:xfrm>
            <a:off x="6531436" y="216765"/>
            <a:ext cx="2209495" cy="2168988"/>
          </a:xfrm>
          <a:prstGeom prst="rect">
            <a:avLst/>
          </a:prstGeom>
          <a:noFill/>
        </p:spPr>
      </p:pic>
      <p:pic>
        <p:nvPicPr>
          <p:cNvPr id="49157" name="Picture 5"/>
          <p:cNvPicPr>
            <a:picLocks noChangeAspect="1" noChangeArrowheads="1"/>
          </p:cNvPicPr>
          <p:nvPr/>
        </p:nvPicPr>
        <p:blipFill>
          <a:blip r:embed="rId3" cstate="print"/>
          <a:srcRect/>
          <a:stretch>
            <a:fillRect/>
          </a:stretch>
        </p:blipFill>
        <p:spPr bwMode="auto">
          <a:xfrm>
            <a:off x="1778923" y="4211090"/>
            <a:ext cx="6982691" cy="1077490"/>
          </a:xfrm>
          <a:prstGeom prst="rect">
            <a:avLst/>
          </a:prstGeom>
          <a:noFill/>
          <a:ln w="9525">
            <a:noFill/>
            <a:miter lim="800000"/>
            <a:headEnd/>
            <a:tailEnd/>
          </a:ln>
        </p:spPr>
      </p:pic>
      <p:cxnSp>
        <p:nvCxnSpPr>
          <p:cNvPr id="15" name="Straight Connector 14"/>
          <p:cNvCxnSpPr/>
          <p:nvPr/>
        </p:nvCxnSpPr>
        <p:spPr bwMode="auto">
          <a:xfrm>
            <a:off x="1230284" y="4372495"/>
            <a:ext cx="0" cy="839586"/>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16" name="Straight Connector 15"/>
          <p:cNvCxnSpPr/>
          <p:nvPr/>
        </p:nvCxnSpPr>
        <p:spPr bwMode="auto">
          <a:xfrm>
            <a:off x="950422" y="4375266"/>
            <a:ext cx="0" cy="839586"/>
          </a:xfrm>
          <a:prstGeom prst="line">
            <a:avLst/>
          </a:prstGeom>
          <a:solidFill>
            <a:schemeClr val="accent1"/>
          </a:solidFill>
          <a:ln w="12700" cap="flat" cmpd="sng" algn="ctr">
            <a:solidFill>
              <a:schemeClr val="tx1"/>
            </a:solidFill>
            <a:prstDash val="solid"/>
            <a:round/>
            <a:headEnd type="none" w="med" len="med"/>
            <a:tailEnd type="none" w="med" len="med"/>
          </a:ln>
          <a:effectLst/>
        </p:spPr>
      </p:cxnSp>
      <p:grpSp>
        <p:nvGrpSpPr>
          <p:cNvPr id="19" name="Group 18"/>
          <p:cNvGrpSpPr/>
          <p:nvPr/>
        </p:nvGrpSpPr>
        <p:grpSpPr>
          <a:xfrm rot="16200000">
            <a:off x="961504" y="4350327"/>
            <a:ext cx="279862" cy="842357"/>
            <a:chOff x="1668087" y="2405149"/>
            <a:chExt cx="279862" cy="842357"/>
          </a:xfrm>
        </p:grpSpPr>
        <p:cxnSp>
          <p:nvCxnSpPr>
            <p:cNvPr id="17" name="Straight Connector 16"/>
            <p:cNvCxnSpPr/>
            <p:nvPr/>
          </p:nvCxnSpPr>
          <p:spPr bwMode="auto">
            <a:xfrm>
              <a:off x="1947949" y="2405149"/>
              <a:ext cx="0" cy="839586"/>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18" name="Straight Connector 17"/>
            <p:cNvCxnSpPr/>
            <p:nvPr/>
          </p:nvCxnSpPr>
          <p:spPr bwMode="auto">
            <a:xfrm>
              <a:off x="1668087" y="2407920"/>
              <a:ext cx="0" cy="839586"/>
            </a:xfrm>
            <a:prstGeom prst="line">
              <a:avLst/>
            </a:prstGeom>
            <a:solidFill>
              <a:schemeClr val="accent1"/>
            </a:solidFill>
            <a:ln w="12700" cap="flat" cmpd="sng" algn="ctr">
              <a:solidFill>
                <a:schemeClr val="tx1"/>
              </a:solidFill>
              <a:prstDash val="solid"/>
              <a:round/>
              <a:headEnd type="none" w="med" len="med"/>
              <a:tailEnd type="none" w="med" len="med"/>
            </a:ln>
            <a:effectLst/>
          </p:spPr>
        </p:cxnSp>
      </p:grpSp>
      <p:sp>
        <p:nvSpPr>
          <p:cNvPr id="20" name="Rectangle 19"/>
          <p:cNvSpPr/>
          <p:nvPr/>
        </p:nvSpPr>
        <p:spPr>
          <a:xfrm>
            <a:off x="453481" y="155711"/>
            <a:ext cx="3294492" cy="1354217"/>
          </a:xfrm>
          <a:prstGeom prst="rect">
            <a:avLst/>
          </a:prstGeom>
        </p:spPr>
        <p:txBody>
          <a:bodyPr wrap="none">
            <a:spAutoFit/>
          </a:bodyPr>
          <a:lstStyle/>
          <a:p>
            <a:r>
              <a:rPr lang="en-US" sz="5400" dirty="0">
                <a:effectLst>
                  <a:outerShdw blurRad="38100" dist="38100" dir="2700000" algn="tl">
                    <a:srgbClr val="000000">
                      <a:alpha val="43137"/>
                    </a:srgbClr>
                  </a:outerShdw>
                </a:effectLst>
              </a:rPr>
              <a:t>Tic-tac-toe</a:t>
            </a:r>
          </a:p>
          <a:p>
            <a:r>
              <a:rPr lang="en-US" sz="2800" dirty="0"/>
              <a:t>(</a:t>
            </a:r>
            <a:r>
              <a:rPr lang="en-US" sz="2800" dirty="0" err="1"/>
              <a:t>noughts</a:t>
            </a:r>
            <a:r>
              <a:rPr lang="en-US" sz="2800" dirty="0"/>
              <a:t> and crosses)</a:t>
            </a:r>
          </a:p>
        </p:txBody>
      </p:sp>
    </p:spTree>
  </p:cSld>
  <p:clrMapOvr>
    <a:masterClrMapping/>
  </p:clrMapOvr>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8328</TotalTime>
  <Words>4169</Words>
  <Application>Microsoft Office PowerPoint</Application>
  <PresentationFormat>On-screen Show (4:3)</PresentationFormat>
  <Paragraphs>898</Paragraphs>
  <Slides>62</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62</vt:i4>
      </vt:variant>
    </vt:vector>
  </HeadingPairs>
  <TitlesOfParts>
    <vt:vector size="67" baseType="lpstr">
      <vt:lpstr>Arial</vt:lpstr>
      <vt:lpstr>Calibri</vt:lpstr>
      <vt:lpstr>Symbol</vt:lpstr>
      <vt:lpstr>Times New Roman</vt:lpstr>
      <vt:lpstr>Office Theme</vt:lpstr>
      <vt:lpstr>PowerPoint Presentation</vt:lpstr>
      <vt:lpstr>PowerPoint Presentation</vt:lpstr>
      <vt:lpstr>Adversarial Search (game playing search)</vt:lpstr>
      <vt:lpstr>Types of Games</vt:lpstr>
      <vt:lpstr>Two Player Games (Deterministic , fully observable)</vt:lpstr>
      <vt:lpstr>Two Player Games (Deterministic , fully observable)</vt:lpstr>
      <vt:lpstr>Two Player Games (Deterministic , fully observable)</vt:lpstr>
      <vt:lpstr>Adversarial Search Beyond Games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Example Utility Functions I</vt:lpstr>
      <vt:lpstr>Example Utility Functions II</vt:lpstr>
      <vt:lpstr>Example Utility Functions III</vt:lpstr>
      <vt:lpstr>Utility Functions</vt:lpstr>
      <vt:lpstr>Take Home Message</vt:lpstr>
      <vt:lpstr>Alpha-Beta Pruning I</vt:lpstr>
      <vt:lpstr>Alpha-Beta Pruning II</vt:lpstr>
      <vt:lpstr>Alpha-Beta Pruning II</vt:lpstr>
      <vt:lpstr>Alpha-Beta Pruning II</vt:lpstr>
      <vt:lpstr>Alpha-Beta Pruning II</vt:lpstr>
      <vt:lpstr>Alpha-Beta Pruning II</vt:lpstr>
      <vt:lpstr>Alpha-Beta Pruning III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Solved Games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Adversarial Search</dc:title>
  <dc:creator>eamonn</dc:creator>
  <cp:lastModifiedBy>Eamonn Keogh</cp:lastModifiedBy>
  <cp:revision>163</cp:revision>
  <cp:lastPrinted>2001-10-16T12:30:45Z</cp:lastPrinted>
  <dcterms:created xsi:type="dcterms:W3CDTF">1996-09-30T18:28:10Z</dcterms:created>
  <dcterms:modified xsi:type="dcterms:W3CDTF">2021-10-08T20:03:29Z</dcterms:modified>
</cp:coreProperties>
</file>